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325" r:id="rId3"/>
    <p:sldId id="326" r:id="rId4"/>
    <p:sldId id="330" r:id="rId5"/>
    <p:sldId id="332" r:id="rId6"/>
    <p:sldId id="333" r:id="rId7"/>
    <p:sldId id="334" r:id="rId8"/>
    <p:sldId id="335" r:id="rId9"/>
    <p:sldId id="337" r:id="rId10"/>
    <p:sldId id="343" r:id="rId11"/>
    <p:sldId id="339" r:id="rId12"/>
    <p:sldId id="340" r:id="rId13"/>
    <p:sldId id="341" r:id="rId14"/>
    <p:sldId id="342" r:id="rId15"/>
    <p:sldId id="34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C497D-512A-4F6F-8111-9086DAF96EB3}" type="slidenum">
              <a:rPr lang="en-US"/>
              <a:pPr/>
              <a:t>10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792" y="1124744"/>
            <a:ext cx="8206680" cy="1737539"/>
          </a:xfrm>
        </p:spPr>
        <p:txBody>
          <a:bodyPr>
            <a:normAutofit/>
          </a:bodyPr>
          <a:lstStyle/>
          <a:p>
            <a:r>
              <a:rPr lang="pt-BR" dirty="0"/>
              <a:t>Arquitetura de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140968"/>
            <a:ext cx="7772400" cy="1670343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Mapas Conceituais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AutoShape 2"/>
          <p:cNvSpPr>
            <a:spLocks/>
          </p:cNvSpPr>
          <p:nvPr/>
        </p:nvSpPr>
        <p:spPr bwMode="auto">
          <a:xfrm>
            <a:off x="3318987" y="3993357"/>
            <a:ext cx="1310163" cy="440055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5" name="AutoShape 3"/>
          <p:cNvSpPr>
            <a:spLocks/>
          </p:cNvSpPr>
          <p:nvPr/>
        </p:nvSpPr>
        <p:spPr bwMode="auto">
          <a:xfrm>
            <a:off x="4470559" y="5329238"/>
            <a:ext cx="980123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6" name="AutoShape 4"/>
          <p:cNvSpPr>
            <a:spLocks/>
          </p:cNvSpPr>
          <p:nvPr/>
        </p:nvSpPr>
        <p:spPr bwMode="auto">
          <a:xfrm>
            <a:off x="4444842" y="5322095"/>
            <a:ext cx="962978" cy="26431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7" name="AutoShape 5"/>
          <p:cNvSpPr>
            <a:spLocks/>
          </p:cNvSpPr>
          <p:nvPr/>
        </p:nvSpPr>
        <p:spPr bwMode="auto">
          <a:xfrm>
            <a:off x="5574983" y="5357813"/>
            <a:ext cx="825818" cy="392907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8" name="AutoShape 6"/>
          <p:cNvSpPr>
            <a:spLocks/>
          </p:cNvSpPr>
          <p:nvPr/>
        </p:nvSpPr>
        <p:spPr bwMode="auto">
          <a:xfrm>
            <a:off x="5553552" y="5354955"/>
            <a:ext cx="804386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59" name="AutoShape 7"/>
          <p:cNvSpPr>
            <a:spLocks/>
          </p:cNvSpPr>
          <p:nvPr/>
        </p:nvSpPr>
        <p:spPr bwMode="auto">
          <a:xfrm>
            <a:off x="7568089" y="5957888"/>
            <a:ext cx="1108710" cy="641509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0" name="AutoShape 8"/>
          <p:cNvSpPr>
            <a:spLocks/>
          </p:cNvSpPr>
          <p:nvPr/>
        </p:nvSpPr>
        <p:spPr bwMode="auto">
          <a:xfrm>
            <a:off x="6726555" y="5142072"/>
            <a:ext cx="1297305" cy="392906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1" name="AutoShape 9"/>
          <p:cNvSpPr>
            <a:spLocks/>
          </p:cNvSpPr>
          <p:nvPr/>
        </p:nvSpPr>
        <p:spPr bwMode="auto">
          <a:xfrm>
            <a:off x="6365082" y="4283393"/>
            <a:ext cx="1005840" cy="31146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2" name="AutoShape 10"/>
          <p:cNvSpPr>
            <a:spLocks/>
          </p:cNvSpPr>
          <p:nvPr/>
        </p:nvSpPr>
        <p:spPr bwMode="auto">
          <a:xfrm>
            <a:off x="7000875" y="2921795"/>
            <a:ext cx="877253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3" name="AutoShape 11"/>
          <p:cNvSpPr>
            <a:spLocks/>
          </p:cNvSpPr>
          <p:nvPr/>
        </p:nvSpPr>
        <p:spPr bwMode="auto">
          <a:xfrm>
            <a:off x="5379244" y="2967515"/>
            <a:ext cx="902970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4" name="AutoShape 12"/>
          <p:cNvSpPr>
            <a:spLocks/>
          </p:cNvSpPr>
          <p:nvPr/>
        </p:nvSpPr>
        <p:spPr bwMode="auto">
          <a:xfrm>
            <a:off x="3766185" y="2880360"/>
            <a:ext cx="735807" cy="542925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5" name="AutoShape 13"/>
          <p:cNvSpPr>
            <a:spLocks/>
          </p:cNvSpPr>
          <p:nvPr/>
        </p:nvSpPr>
        <p:spPr bwMode="auto">
          <a:xfrm>
            <a:off x="1947387" y="3277553"/>
            <a:ext cx="851535" cy="341472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6" name="AutoShape 14"/>
          <p:cNvSpPr>
            <a:spLocks/>
          </p:cNvSpPr>
          <p:nvPr/>
        </p:nvSpPr>
        <p:spPr bwMode="auto">
          <a:xfrm>
            <a:off x="4446270" y="274320"/>
            <a:ext cx="2034540" cy="81153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67" name="AutoShape 15"/>
          <p:cNvSpPr>
            <a:spLocks/>
          </p:cNvSpPr>
          <p:nvPr/>
        </p:nvSpPr>
        <p:spPr bwMode="auto">
          <a:xfrm>
            <a:off x="4383405" y="240030"/>
            <a:ext cx="2034540" cy="79438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009999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r>
              <a:rPr lang="pt-BR" b="1">
                <a:latin typeface="Verdana" pitchFamily="34" charset="0"/>
              </a:rPr>
              <a:t>Mapas</a:t>
            </a:r>
          </a:p>
          <a:p>
            <a:r>
              <a:rPr lang="pt-BR" b="1">
                <a:latin typeface="Verdana" pitchFamily="34" charset="0"/>
              </a:rPr>
              <a:t>Conceituais</a:t>
            </a:r>
            <a:endParaRPr lang="en-US" b="1">
              <a:latin typeface="Verdana" pitchFamily="34" charset="0"/>
            </a:endParaRPr>
          </a:p>
        </p:txBody>
      </p:sp>
      <p:sp>
        <p:nvSpPr>
          <p:cNvPr id="458768" name="Text Box 16"/>
          <p:cNvSpPr txBox="1">
            <a:spLocks/>
          </p:cNvSpPr>
          <p:nvPr/>
        </p:nvSpPr>
        <p:spPr bwMode="auto">
          <a:xfrm>
            <a:off x="3361849" y="725805"/>
            <a:ext cx="990143" cy="4678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foram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desenvolvidos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69" name="AutoShape 17"/>
          <p:cNvSpPr>
            <a:spLocks/>
          </p:cNvSpPr>
          <p:nvPr/>
        </p:nvSpPr>
        <p:spPr bwMode="auto">
          <a:xfrm>
            <a:off x="2737485" y="960120"/>
            <a:ext cx="594360" cy="50292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0" name="AutoShape 18"/>
          <p:cNvSpPr>
            <a:spLocks/>
          </p:cNvSpPr>
          <p:nvPr/>
        </p:nvSpPr>
        <p:spPr bwMode="auto">
          <a:xfrm>
            <a:off x="2686050" y="914400"/>
            <a:ext cx="594360" cy="50292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1" name="Text Box 19"/>
          <p:cNvSpPr txBox="1">
            <a:spLocks/>
          </p:cNvSpPr>
          <p:nvPr/>
        </p:nvSpPr>
        <p:spPr bwMode="auto">
          <a:xfrm>
            <a:off x="2670334" y="1005840"/>
            <a:ext cx="611505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Joseph</a:t>
            </a:r>
          </a:p>
          <a:p>
            <a:r>
              <a:rPr lang="pt-BR" sz="900" b="1" dirty="0" err="1">
                <a:latin typeface="Verdana" pitchFamily="34" charset="0"/>
              </a:rPr>
              <a:t>Novak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458772" name="Line 20"/>
          <p:cNvSpPr>
            <a:spLocks noChangeShapeType="1"/>
          </p:cNvSpPr>
          <p:nvPr/>
        </p:nvSpPr>
        <p:spPr bwMode="auto">
          <a:xfrm flipH="1">
            <a:off x="4211955" y="782955"/>
            <a:ext cx="177165" cy="400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73" name="Line 21"/>
          <p:cNvSpPr>
            <a:spLocks noChangeShapeType="1"/>
          </p:cNvSpPr>
          <p:nvPr/>
        </p:nvSpPr>
        <p:spPr bwMode="auto">
          <a:xfrm flipH="1">
            <a:off x="3320415" y="1005840"/>
            <a:ext cx="262890" cy="1371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74" name="Freeform 22"/>
          <p:cNvSpPr>
            <a:spLocks/>
          </p:cNvSpPr>
          <p:nvPr/>
        </p:nvSpPr>
        <p:spPr bwMode="auto">
          <a:xfrm>
            <a:off x="3320415" y="1028700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75" name="Text Box 23"/>
          <p:cNvSpPr txBox="1">
            <a:spLocks/>
          </p:cNvSpPr>
          <p:nvPr/>
        </p:nvSpPr>
        <p:spPr bwMode="auto">
          <a:xfrm>
            <a:off x="6679407" y="637223"/>
            <a:ext cx="756104" cy="5909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Ajudam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responder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76" name="AutoShape 24"/>
          <p:cNvSpPr>
            <a:spLocks/>
          </p:cNvSpPr>
          <p:nvPr/>
        </p:nvSpPr>
        <p:spPr bwMode="auto">
          <a:xfrm>
            <a:off x="7595235" y="1021557"/>
            <a:ext cx="1035844" cy="59436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7" name="AutoShape 25"/>
          <p:cNvSpPr>
            <a:spLocks/>
          </p:cNvSpPr>
          <p:nvPr/>
        </p:nvSpPr>
        <p:spPr bwMode="auto">
          <a:xfrm>
            <a:off x="7552373" y="975837"/>
            <a:ext cx="1022985" cy="59436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78" name="Text Box 26"/>
          <p:cNvSpPr txBox="1">
            <a:spLocks/>
          </p:cNvSpPr>
          <p:nvPr/>
        </p:nvSpPr>
        <p:spPr bwMode="auto">
          <a:xfrm>
            <a:off x="7493794" y="1110139"/>
            <a:ext cx="1117283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Questão(</a:t>
            </a:r>
            <a:r>
              <a:rPr lang="pt-BR" sz="900" b="1" dirty="0" err="1">
                <a:latin typeface="Verdana" pitchFamily="34" charset="0"/>
              </a:rPr>
              <a:t>ões</a:t>
            </a:r>
            <a:r>
              <a:rPr lang="pt-BR" sz="900" b="1" dirty="0">
                <a:latin typeface="Verdana" pitchFamily="34" charset="0"/>
              </a:rPr>
              <a:t>)</a:t>
            </a:r>
          </a:p>
          <a:p>
            <a:r>
              <a:rPr lang="pt-BR" sz="900" b="1" dirty="0">
                <a:latin typeface="Verdana" pitchFamily="34" charset="0"/>
              </a:rPr>
              <a:t>foco</a:t>
            </a:r>
            <a:endParaRPr lang="en-US" sz="900" b="1" dirty="0">
              <a:latin typeface="Verdana" pitchFamily="34" charset="0"/>
            </a:endParaRPr>
          </a:p>
        </p:txBody>
      </p:sp>
      <p:sp>
        <p:nvSpPr>
          <p:cNvPr id="458779" name="Line 27"/>
          <p:cNvSpPr>
            <a:spLocks noChangeShapeType="1"/>
          </p:cNvSpPr>
          <p:nvPr/>
        </p:nvSpPr>
        <p:spPr bwMode="auto">
          <a:xfrm flipH="1" flipV="1">
            <a:off x="6429375" y="792957"/>
            <a:ext cx="400050" cy="124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0" name="Freeform 28"/>
          <p:cNvSpPr>
            <a:spLocks/>
          </p:cNvSpPr>
          <p:nvPr/>
        </p:nvSpPr>
        <p:spPr bwMode="auto">
          <a:xfrm>
            <a:off x="7415213" y="103441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 flipH="1" flipV="1">
            <a:off x="7292340" y="1060133"/>
            <a:ext cx="254318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2" name="AutoShape 30"/>
          <p:cNvSpPr>
            <a:spLocks/>
          </p:cNvSpPr>
          <p:nvPr/>
        </p:nvSpPr>
        <p:spPr bwMode="auto">
          <a:xfrm>
            <a:off x="7965282" y="2214563"/>
            <a:ext cx="1035843" cy="42291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83" name="AutoShape 31"/>
          <p:cNvSpPr>
            <a:spLocks/>
          </p:cNvSpPr>
          <p:nvPr/>
        </p:nvSpPr>
        <p:spPr bwMode="auto">
          <a:xfrm>
            <a:off x="7939564" y="2181702"/>
            <a:ext cx="1022985" cy="40576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84" name="Text Box 32"/>
          <p:cNvSpPr txBox="1">
            <a:spLocks/>
          </p:cNvSpPr>
          <p:nvPr/>
        </p:nvSpPr>
        <p:spPr bwMode="auto">
          <a:xfrm>
            <a:off x="7950994" y="1795939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85" name="Line 33"/>
          <p:cNvSpPr>
            <a:spLocks noChangeShapeType="1"/>
          </p:cNvSpPr>
          <p:nvPr/>
        </p:nvSpPr>
        <p:spPr bwMode="auto">
          <a:xfrm flipH="1" flipV="1">
            <a:off x="7909560" y="1583055"/>
            <a:ext cx="190024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 flipH="1" flipV="1">
            <a:off x="8159592" y="1953102"/>
            <a:ext cx="254318" cy="2057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7" name="Freeform 35"/>
          <p:cNvSpPr>
            <a:spLocks/>
          </p:cNvSpPr>
          <p:nvPr/>
        </p:nvSpPr>
        <p:spPr bwMode="auto">
          <a:xfrm rot="678596">
            <a:off x="8299609" y="202596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88" name="Text Box 36"/>
          <p:cNvSpPr txBox="1">
            <a:spLocks/>
          </p:cNvSpPr>
          <p:nvPr/>
        </p:nvSpPr>
        <p:spPr bwMode="auto">
          <a:xfrm>
            <a:off x="7842409" y="2217420"/>
            <a:ext cx="124587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Dependentes</a:t>
            </a:r>
          </a:p>
          <a:p>
            <a:r>
              <a:rPr lang="pt-BR" sz="900" b="1" dirty="0">
                <a:latin typeface="Verdana" pitchFamily="34" charset="0"/>
              </a:rPr>
              <a:t>de contexto</a:t>
            </a:r>
          </a:p>
        </p:txBody>
      </p:sp>
      <p:sp>
        <p:nvSpPr>
          <p:cNvPr id="458789" name="AutoShape 37"/>
          <p:cNvSpPr>
            <a:spLocks/>
          </p:cNvSpPr>
          <p:nvPr/>
        </p:nvSpPr>
        <p:spPr bwMode="auto">
          <a:xfrm>
            <a:off x="5076350" y="1661637"/>
            <a:ext cx="1035843" cy="59436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90" name="AutoShape 38"/>
          <p:cNvSpPr>
            <a:spLocks/>
          </p:cNvSpPr>
          <p:nvPr/>
        </p:nvSpPr>
        <p:spPr bwMode="auto">
          <a:xfrm>
            <a:off x="5024914" y="1624489"/>
            <a:ext cx="1022985" cy="59436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791" name="Text Box 39"/>
          <p:cNvSpPr txBox="1">
            <a:spLocks/>
          </p:cNvSpPr>
          <p:nvPr/>
        </p:nvSpPr>
        <p:spPr bwMode="auto">
          <a:xfrm>
            <a:off x="4979194" y="1733074"/>
            <a:ext cx="1117283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Conhecimento</a:t>
            </a:r>
          </a:p>
          <a:p>
            <a:r>
              <a:rPr lang="pt-BR" sz="900" b="1" dirty="0">
                <a:latin typeface="Verdana" pitchFamily="34" charset="0"/>
              </a:rPr>
              <a:t>organizado</a:t>
            </a:r>
          </a:p>
          <a:p>
            <a:endParaRPr lang="en-US" sz="900" b="1" dirty="0">
              <a:latin typeface="Verdana" pitchFamily="34" charset="0"/>
            </a:endParaRPr>
          </a:p>
        </p:txBody>
      </p:sp>
      <p:sp>
        <p:nvSpPr>
          <p:cNvPr id="458792" name="Text Box 40"/>
          <p:cNvSpPr txBox="1">
            <a:spLocks/>
          </p:cNvSpPr>
          <p:nvPr/>
        </p:nvSpPr>
        <p:spPr bwMode="auto">
          <a:xfrm>
            <a:off x="5037773" y="1260158"/>
            <a:ext cx="904399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representam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793" name="Line 41"/>
          <p:cNvSpPr>
            <a:spLocks noChangeShapeType="1"/>
          </p:cNvSpPr>
          <p:nvPr/>
        </p:nvSpPr>
        <p:spPr bwMode="auto">
          <a:xfrm flipH="1" flipV="1">
            <a:off x="5453540" y="1042988"/>
            <a:ext cx="1428" cy="2443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 flipV="1">
            <a:off x="5433537" y="1421607"/>
            <a:ext cx="5715" cy="2014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5" name="Freeform 43"/>
          <p:cNvSpPr>
            <a:spLocks/>
          </p:cNvSpPr>
          <p:nvPr/>
        </p:nvSpPr>
        <p:spPr bwMode="auto">
          <a:xfrm rot="3606066">
            <a:off x="5384959" y="146875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6" name="Text Box 44"/>
          <p:cNvSpPr txBox="1">
            <a:spLocks/>
          </p:cNvSpPr>
          <p:nvPr/>
        </p:nvSpPr>
        <p:spPr bwMode="auto">
          <a:xfrm>
            <a:off x="6413659" y="1457325"/>
            <a:ext cx="834652" cy="5909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Necessário 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responder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H="1">
            <a:off x="6062187" y="1814513"/>
            <a:ext cx="442913" cy="1628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>
            <a:off x="7156610" y="1434465"/>
            <a:ext cx="361473" cy="12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799" name="Freeform 47"/>
          <p:cNvSpPr>
            <a:spLocks/>
          </p:cNvSpPr>
          <p:nvPr/>
        </p:nvSpPr>
        <p:spPr bwMode="auto">
          <a:xfrm rot="-2804142">
            <a:off x="7365207" y="1378744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0" name="AutoShape 48"/>
          <p:cNvSpPr>
            <a:spLocks/>
          </p:cNvSpPr>
          <p:nvPr/>
        </p:nvSpPr>
        <p:spPr bwMode="auto">
          <a:xfrm>
            <a:off x="2387442" y="1780223"/>
            <a:ext cx="1095851" cy="567214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01" name="AutoShape 49"/>
          <p:cNvSpPr>
            <a:spLocks/>
          </p:cNvSpPr>
          <p:nvPr/>
        </p:nvSpPr>
        <p:spPr bwMode="auto">
          <a:xfrm>
            <a:off x="2366010" y="1790224"/>
            <a:ext cx="1070134" cy="51720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02" name="Text Box 50"/>
          <p:cNvSpPr txBox="1">
            <a:spLocks/>
          </p:cNvSpPr>
          <p:nvPr/>
        </p:nvSpPr>
        <p:spPr bwMode="auto">
          <a:xfrm>
            <a:off x="2354580" y="1794510"/>
            <a:ext cx="1095852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Sentimentos</a:t>
            </a:r>
          </a:p>
          <a:p>
            <a:r>
              <a:rPr lang="pt-BR" sz="900" b="1" dirty="0">
                <a:latin typeface="Verdana" pitchFamily="34" charset="0"/>
              </a:rPr>
              <a:t>e afetos</a:t>
            </a:r>
          </a:p>
          <a:p>
            <a:r>
              <a:rPr lang="pt-BR" sz="900" b="1" dirty="0">
                <a:latin typeface="Verdana" pitchFamily="34" charset="0"/>
              </a:rPr>
              <a:t>associados</a:t>
            </a:r>
          </a:p>
        </p:txBody>
      </p:sp>
      <p:sp>
        <p:nvSpPr>
          <p:cNvPr id="458803" name="Text Box 51"/>
          <p:cNvSpPr txBox="1">
            <a:spLocks/>
          </p:cNvSpPr>
          <p:nvPr/>
        </p:nvSpPr>
        <p:spPr bwMode="auto">
          <a:xfrm>
            <a:off x="3856197" y="1777365"/>
            <a:ext cx="478631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inclui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 flipH="1" flipV="1">
            <a:off x="4286250" y="1891665"/>
            <a:ext cx="734378" cy="15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5" name="Line 53"/>
          <p:cNvSpPr>
            <a:spLocks noChangeShapeType="1"/>
          </p:cNvSpPr>
          <p:nvPr/>
        </p:nvSpPr>
        <p:spPr bwMode="auto">
          <a:xfrm flipH="1">
            <a:off x="3463290" y="1903095"/>
            <a:ext cx="425768" cy="1200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6" name="Freeform 54"/>
          <p:cNvSpPr>
            <a:spLocks/>
          </p:cNvSpPr>
          <p:nvPr/>
        </p:nvSpPr>
        <p:spPr bwMode="auto">
          <a:xfrm rot="751729">
            <a:off x="3459004" y="191738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07" name="AutoShape 55"/>
          <p:cNvSpPr>
            <a:spLocks/>
          </p:cNvSpPr>
          <p:nvPr/>
        </p:nvSpPr>
        <p:spPr bwMode="auto">
          <a:xfrm>
            <a:off x="1925955" y="3266123"/>
            <a:ext cx="821532" cy="315754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08" name="Text Box 56"/>
          <p:cNvSpPr txBox="1">
            <a:spLocks/>
          </p:cNvSpPr>
          <p:nvPr/>
        </p:nvSpPr>
        <p:spPr bwMode="auto">
          <a:xfrm>
            <a:off x="1905953" y="3310414"/>
            <a:ext cx="812959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Conceitos</a:t>
            </a:r>
          </a:p>
        </p:txBody>
      </p:sp>
      <p:sp>
        <p:nvSpPr>
          <p:cNvPr id="458809" name="Text Box 57"/>
          <p:cNvSpPr txBox="1">
            <a:spLocks/>
          </p:cNvSpPr>
          <p:nvPr/>
        </p:nvSpPr>
        <p:spPr bwMode="auto">
          <a:xfrm>
            <a:off x="1885950" y="2734628"/>
            <a:ext cx="967264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Adicionados 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10" name="Line 58"/>
          <p:cNvSpPr>
            <a:spLocks noChangeShapeType="1"/>
          </p:cNvSpPr>
          <p:nvPr/>
        </p:nvSpPr>
        <p:spPr bwMode="auto">
          <a:xfrm flipH="1">
            <a:off x="2427447" y="2327434"/>
            <a:ext cx="435768" cy="4043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1" name="Line 59"/>
          <p:cNvSpPr>
            <a:spLocks noChangeShapeType="1"/>
          </p:cNvSpPr>
          <p:nvPr/>
        </p:nvSpPr>
        <p:spPr bwMode="auto">
          <a:xfrm flipH="1">
            <a:off x="2363153" y="2898934"/>
            <a:ext cx="18574" cy="3128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2" name="Freeform 60"/>
          <p:cNvSpPr>
            <a:spLocks/>
          </p:cNvSpPr>
          <p:nvPr/>
        </p:nvSpPr>
        <p:spPr bwMode="auto">
          <a:xfrm rot="-3217947">
            <a:off x="2281714" y="311896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3" name="Text Box 61"/>
          <p:cNvSpPr txBox="1">
            <a:spLocks/>
          </p:cNvSpPr>
          <p:nvPr/>
        </p:nvSpPr>
        <p:spPr bwMode="auto">
          <a:xfrm>
            <a:off x="3617595" y="2353152"/>
            <a:ext cx="825034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Constituído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de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 flipH="1">
            <a:off x="4300538" y="2063115"/>
            <a:ext cx="717233" cy="3100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2686050" y="2570322"/>
            <a:ext cx="1102995" cy="652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6" name="Freeform 64"/>
          <p:cNvSpPr>
            <a:spLocks/>
          </p:cNvSpPr>
          <p:nvPr/>
        </p:nvSpPr>
        <p:spPr bwMode="auto">
          <a:xfrm rot="-377754">
            <a:off x="2650332" y="313610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>
            <a:off x="2767489" y="3307557"/>
            <a:ext cx="335756" cy="342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18" name="AutoShape 66"/>
          <p:cNvSpPr>
            <a:spLocks/>
          </p:cNvSpPr>
          <p:nvPr/>
        </p:nvSpPr>
        <p:spPr bwMode="auto">
          <a:xfrm>
            <a:off x="3757613" y="2856072"/>
            <a:ext cx="692944" cy="52578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19" name="Text Box 67"/>
          <p:cNvSpPr txBox="1">
            <a:spLocks/>
          </p:cNvSpPr>
          <p:nvPr/>
        </p:nvSpPr>
        <p:spPr bwMode="auto">
          <a:xfrm>
            <a:off x="3716180" y="2861787"/>
            <a:ext cx="812958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Palavras </a:t>
            </a:r>
          </a:p>
          <a:p>
            <a:r>
              <a:rPr lang="pt-BR" sz="900" b="1" dirty="0">
                <a:latin typeface="Verdana" pitchFamily="34" charset="0"/>
              </a:rPr>
              <a:t>de</a:t>
            </a:r>
          </a:p>
          <a:p>
            <a:r>
              <a:rPr lang="pt-BR" sz="900" b="1" dirty="0">
                <a:latin typeface="Verdana" pitchFamily="34" charset="0"/>
              </a:rPr>
              <a:t>ligação</a:t>
            </a:r>
          </a:p>
        </p:txBody>
      </p:sp>
      <p:sp>
        <p:nvSpPr>
          <p:cNvPr id="458820" name="Text Box 68"/>
          <p:cNvSpPr txBox="1">
            <a:spLocks/>
          </p:cNvSpPr>
          <p:nvPr/>
        </p:nvSpPr>
        <p:spPr bwMode="auto">
          <a:xfrm>
            <a:off x="2837498" y="3104674"/>
            <a:ext cx="833049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Conectados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21" name="Line 69"/>
          <p:cNvSpPr>
            <a:spLocks noChangeShapeType="1"/>
          </p:cNvSpPr>
          <p:nvPr/>
        </p:nvSpPr>
        <p:spPr bwMode="auto">
          <a:xfrm flipH="1">
            <a:off x="3390424" y="3257550"/>
            <a:ext cx="335756" cy="342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2" name="Freeform 70"/>
          <p:cNvSpPr>
            <a:spLocks/>
          </p:cNvSpPr>
          <p:nvPr/>
        </p:nvSpPr>
        <p:spPr bwMode="auto">
          <a:xfrm rot="12381901">
            <a:off x="3586163" y="3201829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3" name="AutoShape 71"/>
          <p:cNvSpPr>
            <a:spLocks/>
          </p:cNvSpPr>
          <p:nvPr/>
        </p:nvSpPr>
        <p:spPr bwMode="auto">
          <a:xfrm>
            <a:off x="5374958" y="2968943"/>
            <a:ext cx="872967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24" name="Text Box 72"/>
          <p:cNvSpPr txBox="1">
            <a:spLocks/>
          </p:cNvSpPr>
          <p:nvPr/>
        </p:nvSpPr>
        <p:spPr bwMode="auto">
          <a:xfrm>
            <a:off x="5324952" y="3038952"/>
            <a:ext cx="967263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Proposições</a:t>
            </a:r>
          </a:p>
        </p:txBody>
      </p:sp>
      <p:sp>
        <p:nvSpPr>
          <p:cNvPr id="458825" name="Line 73"/>
          <p:cNvSpPr>
            <a:spLocks noChangeShapeType="1"/>
          </p:cNvSpPr>
          <p:nvPr/>
        </p:nvSpPr>
        <p:spPr bwMode="auto">
          <a:xfrm flipH="1" flipV="1">
            <a:off x="4254818" y="2623185"/>
            <a:ext cx="1034415" cy="3457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6" name="Freeform 74"/>
          <p:cNvSpPr>
            <a:spLocks/>
          </p:cNvSpPr>
          <p:nvPr/>
        </p:nvSpPr>
        <p:spPr bwMode="auto">
          <a:xfrm rot="14382344">
            <a:off x="5216367" y="290750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7" name="Text Box 75"/>
          <p:cNvSpPr txBox="1">
            <a:spLocks/>
          </p:cNvSpPr>
          <p:nvPr/>
        </p:nvSpPr>
        <p:spPr bwMode="auto">
          <a:xfrm>
            <a:off x="4596289" y="3001804"/>
            <a:ext cx="560538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formar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H="1" flipV="1">
            <a:off x="4457700" y="3138964"/>
            <a:ext cx="254318" cy="114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29" name="Line 77"/>
          <p:cNvSpPr>
            <a:spLocks noChangeShapeType="1"/>
          </p:cNvSpPr>
          <p:nvPr/>
        </p:nvSpPr>
        <p:spPr bwMode="auto">
          <a:xfrm flipH="1" flipV="1">
            <a:off x="5037773" y="3153252"/>
            <a:ext cx="258604" cy="157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0" name="Freeform 78"/>
          <p:cNvSpPr>
            <a:spLocks/>
          </p:cNvSpPr>
          <p:nvPr/>
        </p:nvSpPr>
        <p:spPr bwMode="auto">
          <a:xfrm rot="12990428">
            <a:off x="5209223" y="310610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1" name="AutoShape 79"/>
          <p:cNvSpPr>
            <a:spLocks/>
          </p:cNvSpPr>
          <p:nvPr/>
        </p:nvSpPr>
        <p:spPr bwMode="auto">
          <a:xfrm>
            <a:off x="6966585" y="2931795"/>
            <a:ext cx="872967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32" name="Text Box 80"/>
          <p:cNvSpPr txBox="1">
            <a:spLocks/>
          </p:cNvSpPr>
          <p:nvPr/>
        </p:nvSpPr>
        <p:spPr bwMode="auto">
          <a:xfrm>
            <a:off x="6873717" y="2941797"/>
            <a:ext cx="1052988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Treinamento</a:t>
            </a:r>
          </a:p>
          <a:p>
            <a:r>
              <a:rPr lang="pt-BR" sz="900" b="1" dirty="0">
                <a:latin typeface="Verdana" pitchFamily="34" charset="0"/>
              </a:rPr>
              <a:t>efetivo</a:t>
            </a:r>
          </a:p>
        </p:txBody>
      </p:sp>
      <p:sp>
        <p:nvSpPr>
          <p:cNvPr id="458833" name="Text Box 81"/>
          <p:cNvSpPr txBox="1">
            <a:spLocks/>
          </p:cNvSpPr>
          <p:nvPr/>
        </p:nvSpPr>
        <p:spPr bwMode="auto">
          <a:xfrm>
            <a:off x="6057900" y="2557463"/>
            <a:ext cx="799386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Necessário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34" name="Line 82"/>
          <p:cNvSpPr>
            <a:spLocks noChangeShapeType="1"/>
          </p:cNvSpPr>
          <p:nvPr/>
        </p:nvSpPr>
        <p:spPr bwMode="auto">
          <a:xfrm flipH="1" flipV="1">
            <a:off x="5554980" y="2243138"/>
            <a:ext cx="648653" cy="3500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5" name="Line 83"/>
          <p:cNvSpPr>
            <a:spLocks noChangeShapeType="1"/>
          </p:cNvSpPr>
          <p:nvPr/>
        </p:nvSpPr>
        <p:spPr bwMode="auto">
          <a:xfrm flipH="1" flipV="1">
            <a:off x="6623685" y="2776062"/>
            <a:ext cx="348615" cy="1657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6" name="Line 84"/>
          <p:cNvSpPr>
            <a:spLocks noChangeShapeType="1"/>
          </p:cNvSpPr>
          <p:nvPr/>
        </p:nvSpPr>
        <p:spPr bwMode="auto">
          <a:xfrm flipH="1" flipV="1">
            <a:off x="6367939" y="2880360"/>
            <a:ext cx="502920" cy="7786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7" name="Freeform 85"/>
          <p:cNvSpPr>
            <a:spLocks/>
          </p:cNvSpPr>
          <p:nvPr/>
        </p:nvSpPr>
        <p:spPr bwMode="auto">
          <a:xfrm rot="14382344">
            <a:off x="6829425" y="284464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38" name="Text Box 86"/>
          <p:cNvSpPr txBox="1">
            <a:spLocks/>
          </p:cNvSpPr>
          <p:nvPr/>
        </p:nvSpPr>
        <p:spPr bwMode="auto">
          <a:xfrm>
            <a:off x="8031004" y="2940368"/>
            <a:ext cx="659924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por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exemplo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39" name="AutoShape 87"/>
          <p:cNvSpPr>
            <a:spLocks/>
          </p:cNvSpPr>
          <p:nvPr/>
        </p:nvSpPr>
        <p:spPr bwMode="auto">
          <a:xfrm>
            <a:off x="8399622" y="3510440"/>
            <a:ext cx="658653" cy="35004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0" name="AutoShape 88"/>
          <p:cNvSpPr>
            <a:spLocks/>
          </p:cNvSpPr>
          <p:nvPr/>
        </p:nvSpPr>
        <p:spPr bwMode="auto">
          <a:xfrm>
            <a:off x="8356759" y="3477577"/>
            <a:ext cx="671513" cy="33718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1" name="Text Box 89"/>
          <p:cNvSpPr txBox="1">
            <a:spLocks/>
          </p:cNvSpPr>
          <p:nvPr/>
        </p:nvSpPr>
        <p:spPr bwMode="auto">
          <a:xfrm>
            <a:off x="8405337" y="3534728"/>
            <a:ext cx="572928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Social</a:t>
            </a:r>
          </a:p>
        </p:txBody>
      </p:sp>
      <p:sp>
        <p:nvSpPr>
          <p:cNvPr id="458842" name="Line 90"/>
          <p:cNvSpPr>
            <a:spLocks noChangeShapeType="1"/>
          </p:cNvSpPr>
          <p:nvPr/>
        </p:nvSpPr>
        <p:spPr bwMode="auto">
          <a:xfrm flipV="1">
            <a:off x="8385335" y="2597468"/>
            <a:ext cx="75723" cy="3986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3" name="AutoShape 91"/>
          <p:cNvSpPr>
            <a:spLocks/>
          </p:cNvSpPr>
          <p:nvPr/>
        </p:nvSpPr>
        <p:spPr bwMode="auto">
          <a:xfrm>
            <a:off x="7916705" y="3936207"/>
            <a:ext cx="658653" cy="35004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4" name="AutoShape 92"/>
          <p:cNvSpPr>
            <a:spLocks/>
          </p:cNvSpPr>
          <p:nvPr/>
        </p:nvSpPr>
        <p:spPr bwMode="auto">
          <a:xfrm>
            <a:off x="7873842" y="3903345"/>
            <a:ext cx="671513" cy="33718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45" name="Text Box 93"/>
          <p:cNvSpPr txBox="1">
            <a:spLocks/>
          </p:cNvSpPr>
          <p:nvPr/>
        </p:nvSpPr>
        <p:spPr bwMode="auto">
          <a:xfrm>
            <a:off x="7858125" y="3960495"/>
            <a:ext cx="675799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Pessoal</a:t>
            </a:r>
          </a:p>
        </p:txBody>
      </p:sp>
      <p:sp>
        <p:nvSpPr>
          <p:cNvPr id="458846" name="Line 94"/>
          <p:cNvSpPr>
            <a:spLocks noChangeShapeType="1"/>
          </p:cNvSpPr>
          <p:nvPr/>
        </p:nvSpPr>
        <p:spPr bwMode="auto">
          <a:xfrm flipV="1">
            <a:off x="8048149" y="3237547"/>
            <a:ext cx="238601" cy="6515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7" name="Freeform 95"/>
          <p:cNvSpPr>
            <a:spLocks/>
          </p:cNvSpPr>
          <p:nvPr/>
        </p:nvSpPr>
        <p:spPr bwMode="auto">
          <a:xfrm rot="4349949">
            <a:off x="8009573" y="3771900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8" name="Line 96"/>
          <p:cNvSpPr>
            <a:spLocks noChangeShapeType="1"/>
          </p:cNvSpPr>
          <p:nvPr/>
        </p:nvSpPr>
        <p:spPr bwMode="auto">
          <a:xfrm flipH="1" flipV="1">
            <a:off x="8451057" y="3247550"/>
            <a:ext cx="202883" cy="2185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49" name="Freeform 97"/>
          <p:cNvSpPr>
            <a:spLocks/>
          </p:cNvSpPr>
          <p:nvPr/>
        </p:nvSpPr>
        <p:spPr bwMode="auto">
          <a:xfrm rot="1386026">
            <a:off x="8555355" y="334041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50" name="AutoShape 98"/>
          <p:cNvSpPr>
            <a:spLocks/>
          </p:cNvSpPr>
          <p:nvPr/>
        </p:nvSpPr>
        <p:spPr bwMode="auto">
          <a:xfrm>
            <a:off x="6860858" y="3647600"/>
            <a:ext cx="950119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1" name="AutoShape 99"/>
          <p:cNvSpPr>
            <a:spLocks/>
          </p:cNvSpPr>
          <p:nvPr/>
        </p:nvSpPr>
        <p:spPr bwMode="auto">
          <a:xfrm>
            <a:off x="6766560" y="3657600"/>
            <a:ext cx="1005840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2" name="Text Box 100"/>
          <p:cNvSpPr txBox="1">
            <a:spLocks/>
          </p:cNvSpPr>
          <p:nvPr/>
        </p:nvSpPr>
        <p:spPr bwMode="auto">
          <a:xfrm>
            <a:off x="6712268" y="3671888"/>
            <a:ext cx="114300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Aprendizagem</a:t>
            </a:r>
          </a:p>
          <a:p>
            <a:r>
              <a:rPr lang="pt-BR" sz="900" b="1" dirty="0">
                <a:latin typeface="Verdana" pitchFamily="34" charset="0"/>
              </a:rPr>
              <a:t>efetiva</a:t>
            </a:r>
          </a:p>
        </p:txBody>
      </p:sp>
      <p:sp>
        <p:nvSpPr>
          <p:cNvPr id="458853" name="Text Box 101"/>
          <p:cNvSpPr txBox="1">
            <a:spLocks/>
          </p:cNvSpPr>
          <p:nvPr/>
        </p:nvSpPr>
        <p:spPr bwMode="auto">
          <a:xfrm>
            <a:off x="5323523" y="3593307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54" name="Freeform 102"/>
          <p:cNvSpPr>
            <a:spLocks/>
          </p:cNvSpPr>
          <p:nvPr/>
        </p:nvSpPr>
        <p:spPr bwMode="auto">
          <a:xfrm rot="-5623753">
            <a:off x="6749415" y="352329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55" name="AutoShape 103"/>
          <p:cNvSpPr>
            <a:spLocks/>
          </p:cNvSpPr>
          <p:nvPr/>
        </p:nvSpPr>
        <p:spPr bwMode="auto">
          <a:xfrm>
            <a:off x="5097780" y="4121945"/>
            <a:ext cx="902970" cy="401478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6" name="AutoShape 104"/>
          <p:cNvSpPr>
            <a:spLocks/>
          </p:cNvSpPr>
          <p:nvPr/>
        </p:nvSpPr>
        <p:spPr bwMode="auto">
          <a:xfrm>
            <a:off x="5080635" y="4127659"/>
            <a:ext cx="872967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57" name="Text Box 105"/>
          <p:cNvSpPr txBox="1">
            <a:spLocks/>
          </p:cNvSpPr>
          <p:nvPr/>
        </p:nvSpPr>
        <p:spPr bwMode="auto">
          <a:xfrm>
            <a:off x="5026343" y="4124802"/>
            <a:ext cx="967264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Unidades de</a:t>
            </a:r>
          </a:p>
          <a:p>
            <a:r>
              <a:rPr lang="pt-BR" sz="900" b="1" dirty="0">
                <a:latin typeface="Verdana" pitchFamily="34" charset="0"/>
              </a:rPr>
              <a:t>significado</a:t>
            </a:r>
          </a:p>
        </p:txBody>
      </p:sp>
      <p:sp>
        <p:nvSpPr>
          <p:cNvPr id="458858" name="Line 106"/>
          <p:cNvSpPr>
            <a:spLocks noChangeShapeType="1"/>
          </p:cNvSpPr>
          <p:nvPr/>
        </p:nvSpPr>
        <p:spPr bwMode="auto">
          <a:xfrm flipV="1">
            <a:off x="5539265" y="3340418"/>
            <a:ext cx="144303" cy="3028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59" name="Line 107"/>
          <p:cNvSpPr>
            <a:spLocks noChangeShapeType="1"/>
          </p:cNvSpPr>
          <p:nvPr/>
        </p:nvSpPr>
        <p:spPr bwMode="auto">
          <a:xfrm flipV="1">
            <a:off x="5450682" y="3774758"/>
            <a:ext cx="54293" cy="2943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0" name="Freeform 108"/>
          <p:cNvSpPr>
            <a:spLocks/>
          </p:cNvSpPr>
          <p:nvPr/>
        </p:nvSpPr>
        <p:spPr bwMode="auto">
          <a:xfrm rot="-24627894">
            <a:off x="5379244" y="397478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1" name="AutoShape 109"/>
          <p:cNvSpPr>
            <a:spLocks/>
          </p:cNvSpPr>
          <p:nvPr/>
        </p:nvSpPr>
        <p:spPr bwMode="auto">
          <a:xfrm>
            <a:off x="6330792" y="4284822"/>
            <a:ext cx="1005840" cy="26860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62" name="Text Box 110"/>
          <p:cNvSpPr txBox="1">
            <a:spLocks/>
          </p:cNvSpPr>
          <p:nvPr/>
        </p:nvSpPr>
        <p:spPr bwMode="auto">
          <a:xfrm>
            <a:off x="6267927" y="4303395"/>
            <a:ext cx="1143000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Elos cruzados</a:t>
            </a:r>
          </a:p>
        </p:txBody>
      </p:sp>
      <p:sp>
        <p:nvSpPr>
          <p:cNvPr id="458863" name="Text Box 111"/>
          <p:cNvSpPr txBox="1">
            <a:spLocks/>
          </p:cNvSpPr>
          <p:nvPr/>
        </p:nvSpPr>
        <p:spPr bwMode="auto">
          <a:xfrm>
            <a:off x="5936457" y="3620453"/>
            <a:ext cx="562142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Podem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ser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64" name="Line 112"/>
          <p:cNvSpPr>
            <a:spLocks noChangeShapeType="1"/>
          </p:cNvSpPr>
          <p:nvPr/>
        </p:nvSpPr>
        <p:spPr bwMode="auto">
          <a:xfrm flipH="1" flipV="1">
            <a:off x="5796440" y="3346133"/>
            <a:ext cx="310038" cy="3028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5" name="Line 113"/>
          <p:cNvSpPr>
            <a:spLocks noChangeShapeType="1"/>
          </p:cNvSpPr>
          <p:nvPr/>
        </p:nvSpPr>
        <p:spPr bwMode="auto">
          <a:xfrm flipH="1" flipV="1">
            <a:off x="6342222" y="3921920"/>
            <a:ext cx="361473" cy="332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6" name="Freeform 114"/>
          <p:cNvSpPr>
            <a:spLocks/>
          </p:cNvSpPr>
          <p:nvPr/>
        </p:nvSpPr>
        <p:spPr bwMode="auto">
          <a:xfrm rot="15680848">
            <a:off x="6593682" y="416909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67" name="Text Box 115"/>
          <p:cNvSpPr txBox="1">
            <a:spLocks/>
          </p:cNvSpPr>
          <p:nvPr/>
        </p:nvSpPr>
        <p:spPr bwMode="auto">
          <a:xfrm>
            <a:off x="6809423" y="4714875"/>
            <a:ext cx="681514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mostram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68" name="AutoShape 116"/>
          <p:cNvSpPr>
            <a:spLocks/>
          </p:cNvSpPr>
          <p:nvPr/>
        </p:nvSpPr>
        <p:spPr bwMode="auto">
          <a:xfrm>
            <a:off x="6717983" y="5134928"/>
            <a:ext cx="1263015" cy="35433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69" name="Text Box 117"/>
          <p:cNvSpPr txBox="1">
            <a:spLocks/>
          </p:cNvSpPr>
          <p:nvPr/>
        </p:nvSpPr>
        <p:spPr bwMode="auto">
          <a:xfrm>
            <a:off x="6697980" y="5119212"/>
            <a:ext cx="1301592" cy="357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Inter-relacionamentos</a:t>
            </a:r>
          </a:p>
        </p:txBody>
      </p:sp>
      <p:sp>
        <p:nvSpPr>
          <p:cNvPr id="458870" name="Line 118"/>
          <p:cNvSpPr>
            <a:spLocks noChangeShapeType="1"/>
          </p:cNvSpPr>
          <p:nvPr/>
        </p:nvSpPr>
        <p:spPr bwMode="auto">
          <a:xfrm flipH="1" flipV="1">
            <a:off x="6905149" y="4579144"/>
            <a:ext cx="117158" cy="174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1" name="Line 119"/>
          <p:cNvSpPr>
            <a:spLocks noChangeShapeType="1"/>
          </p:cNvSpPr>
          <p:nvPr/>
        </p:nvSpPr>
        <p:spPr bwMode="auto">
          <a:xfrm flipH="1" flipV="1">
            <a:off x="7099459" y="4880610"/>
            <a:ext cx="130016" cy="2085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2" name="Freeform 120"/>
          <p:cNvSpPr>
            <a:spLocks/>
          </p:cNvSpPr>
          <p:nvPr/>
        </p:nvSpPr>
        <p:spPr bwMode="auto">
          <a:xfrm rot="16200000">
            <a:off x="7130892" y="5002054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3" name="Text Box 121"/>
          <p:cNvSpPr txBox="1">
            <a:spLocks/>
          </p:cNvSpPr>
          <p:nvPr/>
        </p:nvSpPr>
        <p:spPr bwMode="auto">
          <a:xfrm>
            <a:off x="7369493" y="5624989"/>
            <a:ext cx="474345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entre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74" name="AutoShape 122"/>
          <p:cNvSpPr>
            <a:spLocks/>
          </p:cNvSpPr>
          <p:nvPr/>
        </p:nvSpPr>
        <p:spPr bwMode="auto">
          <a:xfrm>
            <a:off x="7550944" y="5963603"/>
            <a:ext cx="1091565" cy="590074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75" name="Text Box 123"/>
          <p:cNvSpPr txBox="1">
            <a:spLocks/>
          </p:cNvSpPr>
          <p:nvPr/>
        </p:nvSpPr>
        <p:spPr bwMode="auto">
          <a:xfrm>
            <a:off x="7590950" y="6020753"/>
            <a:ext cx="1035843" cy="4985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Diferentes</a:t>
            </a:r>
          </a:p>
          <a:p>
            <a:r>
              <a:rPr lang="pt-BR" sz="900" b="1" dirty="0">
                <a:latin typeface="Verdana" pitchFamily="34" charset="0"/>
              </a:rPr>
              <a:t>segmentos</a:t>
            </a:r>
          </a:p>
          <a:p>
            <a:r>
              <a:rPr lang="pt-BR" sz="900" b="1" dirty="0">
                <a:latin typeface="Verdana" pitchFamily="34" charset="0"/>
              </a:rPr>
              <a:t>de mapas</a:t>
            </a:r>
          </a:p>
        </p:txBody>
      </p:sp>
      <p:sp>
        <p:nvSpPr>
          <p:cNvPr id="458876" name="Line 124"/>
          <p:cNvSpPr>
            <a:spLocks noChangeShapeType="1"/>
          </p:cNvSpPr>
          <p:nvPr/>
        </p:nvSpPr>
        <p:spPr bwMode="auto">
          <a:xfrm flipH="1" flipV="1">
            <a:off x="7400925" y="5520690"/>
            <a:ext cx="185738" cy="1443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7" name="Freeform 125"/>
          <p:cNvSpPr>
            <a:spLocks/>
          </p:cNvSpPr>
          <p:nvPr/>
        </p:nvSpPr>
        <p:spPr bwMode="auto">
          <a:xfrm rot="-6450276">
            <a:off x="8011002" y="5852160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8" name="Line 126"/>
          <p:cNvSpPr>
            <a:spLocks noChangeShapeType="1"/>
          </p:cNvSpPr>
          <p:nvPr/>
        </p:nvSpPr>
        <p:spPr bwMode="auto">
          <a:xfrm flipH="1" flipV="1">
            <a:off x="7753827" y="5779294"/>
            <a:ext cx="340043" cy="1357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79" name="Text Box 127"/>
          <p:cNvSpPr txBox="1">
            <a:spLocks/>
          </p:cNvSpPr>
          <p:nvPr/>
        </p:nvSpPr>
        <p:spPr bwMode="auto">
          <a:xfrm>
            <a:off x="5576412" y="5352098"/>
            <a:ext cx="778668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Estrutura</a:t>
            </a:r>
          </a:p>
          <a:p>
            <a:r>
              <a:rPr lang="pt-BR" sz="900" b="1" dirty="0">
                <a:latin typeface="Verdana" pitchFamily="34" charset="0"/>
              </a:rPr>
              <a:t>cognitiva</a:t>
            </a:r>
          </a:p>
        </p:txBody>
      </p:sp>
      <p:sp>
        <p:nvSpPr>
          <p:cNvPr id="458880" name="Text Box 128"/>
          <p:cNvSpPr txBox="1">
            <a:spLocks/>
          </p:cNvSpPr>
          <p:nvPr/>
        </p:nvSpPr>
        <p:spPr bwMode="auto">
          <a:xfrm>
            <a:off x="5533549" y="4720590"/>
            <a:ext cx="794576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 err="1">
                <a:solidFill>
                  <a:srgbClr val="000066"/>
                </a:solidFill>
                <a:latin typeface="Verdana" pitchFamily="34" charset="0"/>
              </a:rPr>
              <a:t>Construido</a:t>
            </a:r>
            <a:endParaRPr lang="pt-BR" sz="800" b="1" dirty="0">
              <a:solidFill>
                <a:srgbClr val="000066"/>
              </a:solidFill>
              <a:latin typeface="Verdana" pitchFamily="34" charset="0"/>
            </a:endParaRP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81" name="Line 129"/>
          <p:cNvSpPr>
            <a:spLocks noChangeShapeType="1"/>
          </p:cNvSpPr>
          <p:nvPr/>
        </p:nvSpPr>
        <p:spPr bwMode="auto">
          <a:xfrm flipH="1" flipV="1">
            <a:off x="5586413" y="4507707"/>
            <a:ext cx="241459" cy="2514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2" name="Line 130"/>
          <p:cNvSpPr>
            <a:spLocks noChangeShapeType="1"/>
          </p:cNvSpPr>
          <p:nvPr/>
        </p:nvSpPr>
        <p:spPr bwMode="auto">
          <a:xfrm flipH="1" flipV="1">
            <a:off x="5912168" y="5009198"/>
            <a:ext cx="61437" cy="3371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3" name="Freeform 131"/>
          <p:cNvSpPr>
            <a:spLocks/>
          </p:cNvSpPr>
          <p:nvPr/>
        </p:nvSpPr>
        <p:spPr bwMode="auto">
          <a:xfrm rot="-4261019">
            <a:off x="5880735" y="5213509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4" name="Text Box 132"/>
          <p:cNvSpPr txBox="1">
            <a:spLocks/>
          </p:cNvSpPr>
          <p:nvPr/>
        </p:nvSpPr>
        <p:spPr bwMode="auto">
          <a:xfrm>
            <a:off x="4744879" y="4541997"/>
            <a:ext cx="34290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85" name="Line 133"/>
          <p:cNvSpPr>
            <a:spLocks noChangeShapeType="1"/>
          </p:cNvSpPr>
          <p:nvPr/>
        </p:nvSpPr>
        <p:spPr bwMode="auto">
          <a:xfrm flipH="1" flipV="1">
            <a:off x="5000625" y="4706303"/>
            <a:ext cx="691515" cy="6415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6" name="Freeform 134"/>
          <p:cNvSpPr>
            <a:spLocks/>
          </p:cNvSpPr>
          <p:nvPr/>
        </p:nvSpPr>
        <p:spPr bwMode="auto">
          <a:xfrm rot="-5664413">
            <a:off x="5577840" y="523208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87" name="Text Box 135"/>
          <p:cNvSpPr txBox="1">
            <a:spLocks/>
          </p:cNvSpPr>
          <p:nvPr/>
        </p:nvSpPr>
        <p:spPr bwMode="auto">
          <a:xfrm>
            <a:off x="4386263" y="5353527"/>
            <a:ext cx="1074420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Especialistas</a:t>
            </a:r>
          </a:p>
        </p:txBody>
      </p:sp>
      <p:sp>
        <p:nvSpPr>
          <p:cNvPr id="458888" name="Text Box 136"/>
          <p:cNvSpPr txBox="1">
            <a:spLocks/>
          </p:cNvSpPr>
          <p:nvPr/>
        </p:nvSpPr>
        <p:spPr bwMode="auto">
          <a:xfrm>
            <a:off x="4141947" y="4800600"/>
            <a:ext cx="1006173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Especialmente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89" name="Line 137"/>
          <p:cNvSpPr>
            <a:spLocks noChangeShapeType="1"/>
          </p:cNvSpPr>
          <p:nvPr/>
        </p:nvSpPr>
        <p:spPr bwMode="auto">
          <a:xfrm flipH="1" flipV="1">
            <a:off x="4213384" y="4424839"/>
            <a:ext cx="301466" cy="4229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0" name="Line 138"/>
          <p:cNvSpPr>
            <a:spLocks noChangeShapeType="1"/>
          </p:cNvSpPr>
          <p:nvPr/>
        </p:nvSpPr>
        <p:spPr bwMode="auto">
          <a:xfrm flipH="1" flipV="1">
            <a:off x="4720590" y="5082064"/>
            <a:ext cx="211455" cy="204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1" name="Freeform 139"/>
          <p:cNvSpPr>
            <a:spLocks/>
          </p:cNvSpPr>
          <p:nvPr/>
        </p:nvSpPr>
        <p:spPr bwMode="auto">
          <a:xfrm rot="-27264413">
            <a:off x="4820603" y="519922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2" name="AutoShape 140"/>
          <p:cNvSpPr>
            <a:spLocks/>
          </p:cNvSpPr>
          <p:nvPr/>
        </p:nvSpPr>
        <p:spPr bwMode="auto">
          <a:xfrm>
            <a:off x="3923348" y="5797868"/>
            <a:ext cx="980123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93" name="AutoShape 141"/>
          <p:cNvSpPr>
            <a:spLocks/>
          </p:cNvSpPr>
          <p:nvPr/>
        </p:nvSpPr>
        <p:spPr bwMode="auto">
          <a:xfrm>
            <a:off x="3897630" y="5790725"/>
            <a:ext cx="962978" cy="26431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894" name="Text Box 142"/>
          <p:cNvSpPr txBox="1">
            <a:spLocks/>
          </p:cNvSpPr>
          <p:nvPr/>
        </p:nvSpPr>
        <p:spPr bwMode="auto">
          <a:xfrm>
            <a:off x="3839052" y="5822157"/>
            <a:ext cx="1074420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Criatividade</a:t>
            </a:r>
          </a:p>
        </p:txBody>
      </p:sp>
      <p:sp>
        <p:nvSpPr>
          <p:cNvPr id="458895" name="Text Box 143"/>
          <p:cNvSpPr txBox="1">
            <a:spLocks/>
          </p:cNvSpPr>
          <p:nvPr/>
        </p:nvSpPr>
        <p:spPr bwMode="auto">
          <a:xfrm>
            <a:off x="3836194" y="4952048"/>
            <a:ext cx="491609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ajuda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na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896" name="Line 144"/>
          <p:cNvSpPr>
            <a:spLocks noChangeShapeType="1"/>
          </p:cNvSpPr>
          <p:nvPr/>
        </p:nvSpPr>
        <p:spPr bwMode="auto">
          <a:xfrm flipH="1" flipV="1">
            <a:off x="3910489" y="4417695"/>
            <a:ext cx="100013" cy="4657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7" name="Line 145"/>
          <p:cNvSpPr>
            <a:spLocks noChangeShapeType="1"/>
          </p:cNvSpPr>
          <p:nvPr/>
        </p:nvSpPr>
        <p:spPr bwMode="auto">
          <a:xfrm flipH="1" flipV="1">
            <a:off x="4096227" y="5242084"/>
            <a:ext cx="168593" cy="5300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8" name="Freeform 146"/>
          <p:cNvSpPr>
            <a:spLocks/>
          </p:cNvSpPr>
          <p:nvPr/>
        </p:nvSpPr>
        <p:spPr bwMode="auto">
          <a:xfrm rot="-47744645">
            <a:off x="4166235" y="565070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899" name="AutoShape 147"/>
          <p:cNvSpPr>
            <a:spLocks/>
          </p:cNvSpPr>
          <p:nvPr/>
        </p:nvSpPr>
        <p:spPr bwMode="auto">
          <a:xfrm>
            <a:off x="3148965" y="5336382"/>
            <a:ext cx="641509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0" name="AutoShape 148"/>
          <p:cNvSpPr>
            <a:spLocks/>
          </p:cNvSpPr>
          <p:nvPr/>
        </p:nvSpPr>
        <p:spPr bwMode="auto">
          <a:xfrm>
            <a:off x="3131820" y="5329238"/>
            <a:ext cx="615792" cy="264319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1" name="Text Box 149"/>
          <p:cNvSpPr txBox="1">
            <a:spLocks/>
          </p:cNvSpPr>
          <p:nvPr/>
        </p:nvSpPr>
        <p:spPr bwMode="auto">
          <a:xfrm>
            <a:off x="3068955" y="5360670"/>
            <a:ext cx="757238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Palavras</a:t>
            </a:r>
          </a:p>
        </p:txBody>
      </p:sp>
      <p:sp>
        <p:nvSpPr>
          <p:cNvPr id="458902" name="Line 150"/>
          <p:cNvSpPr>
            <a:spLocks noChangeShapeType="1"/>
          </p:cNvSpPr>
          <p:nvPr/>
        </p:nvSpPr>
        <p:spPr bwMode="auto">
          <a:xfrm flipH="1" flipV="1">
            <a:off x="2737485" y="4616292"/>
            <a:ext cx="172879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3" name="Line 151"/>
          <p:cNvSpPr>
            <a:spLocks noChangeShapeType="1"/>
          </p:cNvSpPr>
          <p:nvPr/>
        </p:nvSpPr>
        <p:spPr bwMode="auto">
          <a:xfrm flipH="1" flipV="1">
            <a:off x="3020378" y="5040630"/>
            <a:ext cx="365760" cy="28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4" name="Freeform 152"/>
          <p:cNvSpPr>
            <a:spLocks/>
          </p:cNvSpPr>
          <p:nvPr/>
        </p:nvSpPr>
        <p:spPr bwMode="auto">
          <a:xfrm rot="-27567515">
            <a:off x="3266123" y="520493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5" name="Text Box 153"/>
          <p:cNvSpPr txBox="1">
            <a:spLocks/>
          </p:cNvSpPr>
          <p:nvPr/>
        </p:nvSpPr>
        <p:spPr bwMode="auto">
          <a:xfrm>
            <a:off x="2710339" y="4867752"/>
            <a:ext cx="404336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com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06" name="Line 154"/>
          <p:cNvSpPr>
            <a:spLocks noChangeShapeType="1"/>
          </p:cNvSpPr>
          <p:nvPr/>
        </p:nvSpPr>
        <p:spPr bwMode="auto">
          <a:xfrm flipV="1">
            <a:off x="2710340" y="5067777"/>
            <a:ext cx="178593" cy="2043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07" name="AutoShape 155"/>
          <p:cNvSpPr>
            <a:spLocks/>
          </p:cNvSpPr>
          <p:nvPr/>
        </p:nvSpPr>
        <p:spPr bwMode="auto">
          <a:xfrm>
            <a:off x="2297430" y="5329238"/>
            <a:ext cx="667227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8" name="AutoShape 156"/>
          <p:cNvSpPr>
            <a:spLocks/>
          </p:cNvSpPr>
          <p:nvPr/>
        </p:nvSpPr>
        <p:spPr bwMode="auto">
          <a:xfrm>
            <a:off x="2263140" y="5317808"/>
            <a:ext cx="667227" cy="264319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09" name="Text Box 157"/>
          <p:cNvSpPr txBox="1">
            <a:spLocks/>
          </p:cNvSpPr>
          <p:nvPr/>
        </p:nvSpPr>
        <p:spPr bwMode="auto">
          <a:xfrm>
            <a:off x="2213134" y="5323523"/>
            <a:ext cx="757238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 err="1">
                <a:latin typeface="Verdana" pitchFamily="34" charset="0"/>
              </a:rPr>
              <a:t>Simbolos</a:t>
            </a:r>
            <a:endParaRPr lang="pt-BR" sz="900" b="1" dirty="0">
              <a:latin typeface="Verdana" pitchFamily="34" charset="0"/>
            </a:endParaRPr>
          </a:p>
        </p:txBody>
      </p:sp>
      <p:sp>
        <p:nvSpPr>
          <p:cNvPr id="458910" name="Freeform 158"/>
          <p:cNvSpPr>
            <a:spLocks/>
          </p:cNvSpPr>
          <p:nvPr/>
        </p:nvSpPr>
        <p:spPr bwMode="auto">
          <a:xfrm rot="-45361417">
            <a:off x="2633187" y="518064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11" name="AutoShape 159"/>
          <p:cNvSpPr>
            <a:spLocks/>
          </p:cNvSpPr>
          <p:nvPr/>
        </p:nvSpPr>
        <p:spPr bwMode="auto">
          <a:xfrm>
            <a:off x="101442" y="5859304"/>
            <a:ext cx="1233011" cy="36290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2" name="AutoShape 160"/>
          <p:cNvSpPr>
            <a:spLocks/>
          </p:cNvSpPr>
          <p:nvPr/>
        </p:nvSpPr>
        <p:spPr bwMode="auto">
          <a:xfrm>
            <a:off x="45720" y="5839302"/>
            <a:ext cx="1250157" cy="34575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3" name="Text Box 161"/>
          <p:cNvSpPr txBox="1">
            <a:spLocks/>
          </p:cNvSpPr>
          <p:nvPr/>
        </p:nvSpPr>
        <p:spPr bwMode="auto">
          <a:xfrm>
            <a:off x="-8572" y="5857875"/>
            <a:ext cx="1361599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Eventos</a:t>
            </a:r>
          </a:p>
          <a:p>
            <a:r>
              <a:rPr lang="pt-BR" sz="900" b="1" dirty="0">
                <a:latin typeface="Verdana" pitchFamily="34" charset="0"/>
              </a:rPr>
              <a:t>(Acontecimentos)</a:t>
            </a:r>
          </a:p>
        </p:txBody>
      </p:sp>
      <p:sp>
        <p:nvSpPr>
          <p:cNvPr id="458914" name="AutoShape 162"/>
          <p:cNvSpPr>
            <a:spLocks/>
          </p:cNvSpPr>
          <p:nvPr/>
        </p:nvSpPr>
        <p:spPr bwMode="auto">
          <a:xfrm>
            <a:off x="1333024" y="5436394"/>
            <a:ext cx="680085" cy="36290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5" name="AutoShape 163"/>
          <p:cNvSpPr>
            <a:spLocks/>
          </p:cNvSpPr>
          <p:nvPr/>
        </p:nvSpPr>
        <p:spPr bwMode="auto">
          <a:xfrm>
            <a:off x="1315880" y="5416392"/>
            <a:ext cx="658653" cy="34575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16" name="Text Box 164"/>
          <p:cNvSpPr txBox="1">
            <a:spLocks/>
          </p:cNvSpPr>
          <p:nvPr/>
        </p:nvSpPr>
        <p:spPr bwMode="auto">
          <a:xfrm>
            <a:off x="1274445" y="5426393"/>
            <a:ext cx="69723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Objetos</a:t>
            </a:r>
          </a:p>
          <a:p>
            <a:r>
              <a:rPr lang="pt-BR" sz="900" b="1" dirty="0">
                <a:latin typeface="Verdana" pitchFamily="34" charset="0"/>
              </a:rPr>
              <a:t>(coisas)</a:t>
            </a:r>
          </a:p>
        </p:txBody>
      </p:sp>
      <p:sp>
        <p:nvSpPr>
          <p:cNvPr id="458917" name="Line 165"/>
          <p:cNvSpPr>
            <a:spLocks noChangeShapeType="1"/>
          </p:cNvSpPr>
          <p:nvPr/>
        </p:nvSpPr>
        <p:spPr bwMode="auto">
          <a:xfrm>
            <a:off x="1151573" y="4990624"/>
            <a:ext cx="491490" cy="4214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18" name="Line 166"/>
          <p:cNvSpPr>
            <a:spLocks noChangeShapeType="1"/>
          </p:cNvSpPr>
          <p:nvPr/>
        </p:nvSpPr>
        <p:spPr bwMode="auto">
          <a:xfrm flipH="1">
            <a:off x="774383" y="4974908"/>
            <a:ext cx="267177" cy="8415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19" name="Freeform 167"/>
          <p:cNvSpPr>
            <a:spLocks/>
          </p:cNvSpPr>
          <p:nvPr/>
        </p:nvSpPr>
        <p:spPr bwMode="auto">
          <a:xfrm rot="-49335271">
            <a:off x="1511618" y="529780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20" name="Freeform 168"/>
          <p:cNvSpPr>
            <a:spLocks/>
          </p:cNvSpPr>
          <p:nvPr/>
        </p:nvSpPr>
        <p:spPr bwMode="auto">
          <a:xfrm rot="-67319509">
            <a:off x="702945" y="569785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21" name="Text Box 169"/>
          <p:cNvSpPr txBox="1">
            <a:spLocks/>
          </p:cNvSpPr>
          <p:nvPr/>
        </p:nvSpPr>
        <p:spPr bwMode="auto">
          <a:xfrm>
            <a:off x="885825" y="4792028"/>
            <a:ext cx="34290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em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22" name="AutoShape 170"/>
          <p:cNvSpPr>
            <a:spLocks/>
          </p:cNvSpPr>
          <p:nvPr/>
        </p:nvSpPr>
        <p:spPr bwMode="auto">
          <a:xfrm>
            <a:off x="802958" y="3757613"/>
            <a:ext cx="984409" cy="765810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3" name="AutoShape 171"/>
          <p:cNvSpPr>
            <a:spLocks/>
          </p:cNvSpPr>
          <p:nvPr/>
        </p:nvSpPr>
        <p:spPr bwMode="auto">
          <a:xfrm>
            <a:off x="747237" y="3746183"/>
            <a:ext cx="992981" cy="73152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4" name="Text Box 172"/>
          <p:cNvSpPr txBox="1">
            <a:spLocks/>
          </p:cNvSpPr>
          <p:nvPr/>
        </p:nvSpPr>
        <p:spPr bwMode="auto">
          <a:xfrm>
            <a:off x="662940" y="3786188"/>
            <a:ext cx="1164432" cy="6524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Padrões</a:t>
            </a:r>
          </a:p>
          <a:p>
            <a:r>
              <a:rPr lang="pt-BR" sz="900" b="1" dirty="0">
                <a:latin typeface="Verdana" pitchFamily="34" charset="0"/>
              </a:rPr>
              <a:t>ou</a:t>
            </a:r>
          </a:p>
          <a:p>
            <a:r>
              <a:rPr lang="pt-BR" sz="900" b="1" dirty="0">
                <a:latin typeface="Verdana" pitchFamily="34" charset="0"/>
              </a:rPr>
              <a:t>Regularidades</a:t>
            </a:r>
          </a:p>
          <a:p>
            <a:r>
              <a:rPr lang="pt-BR" sz="900" b="1" dirty="0">
                <a:latin typeface="Verdana" pitchFamily="34" charset="0"/>
              </a:rPr>
              <a:t>percebidas</a:t>
            </a:r>
          </a:p>
        </p:txBody>
      </p:sp>
      <p:sp>
        <p:nvSpPr>
          <p:cNvPr id="458925" name="Line 173"/>
          <p:cNvSpPr>
            <a:spLocks noChangeShapeType="1"/>
          </p:cNvSpPr>
          <p:nvPr/>
        </p:nvSpPr>
        <p:spPr bwMode="auto">
          <a:xfrm flipH="1">
            <a:off x="1067277" y="4491990"/>
            <a:ext cx="95726" cy="3529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26" name="AutoShape 174"/>
          <p:cNvSpPr>
            <a:spLocks/>
          </p:cNvSpPr>
          <p:nvPr/>
        </p:nvSpPr>
        <p:spPr bwMode="auto">
          <a:xfrm>
            <a:off x="2328863" y="4344829"/>
            <a:ext cx="731520" cy="294323"/>
          </a:xfrm>
          <a:prstGeom prst="roundRect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7" name="AutoShape 175"/>
          <p:cNvSpPr>
            <a:spLocks/>
          </p:cNvSpPr>
          <p:nvPr/>
        </p:nvSpPr>
        <p:spPr bwMode="auto">
          <a:xfrm>
            <a:off x="2286000" y="4333400"/>
            <a:ext cx="740093" cy="26431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28" name="Text Box 176"/>
          <p:cNvSpPr txBox="1">
            <a:spLocks/>
          </p:cNvSpPr>
          <p:nvPr/>
        </p:nvSpPr>
        <p:spPr bwMode="auto">
          <a:xfrm>
            <a:off x="2235994" y="4339114"/>
            <a:ext cx="808673" cy="2200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Rotulados</a:t>
            </a:r>
          </a:p>
        </p:txBody>
      </p:sp>
      <p:sp>
        <p:nvSpPr>
          <p:cNvPr id="458929" name="Text Box 177"/>
          <p:cNvSpPr txBox="1">
            <a:spLocks/>
          </p:cNvSpPr>
          <p:nvPr/>
        </p:nvSpPr>
        <p:spPr bwMode="auto">
          <a:xfrm>
            <a:off x="2423160" y="3797618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30" name="Line 178"/>
          <p:cNvSpPr>
            <a:spLocks noChangeShapeType="1"/>
          </p:cNvSpPr>
          <p:nvPr/>
        </p:nvSpPr>
        <p:spPr bwMode="auto">
          <a:xfrm flipH="1" flipV="1">
            <a:off x="2370297" y="3606165"/>
            <a:ext cx="198596" cy="221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1" name="Line 179"/>
          <p:cNvSpPr>
            <a:spLocks noChangeShapeType="1"/>
          </p:cNvSpPr>
          <p:nvPr/>
        </p:nvSpPr>
        <p:spPr bwMode="auto">
          <a:xfrm flipH="1" flipV="1">
            <a:off x="2618900" y="3961925"/>
            <a:ext cx="70008" cy="3500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2" name="Freeform 180"/>
          <p:cNvSpPr>
            <a:spLocks/>
          </p:cNvSpPr>
          <p:nvPr/>
        </p:nvSpPr>
        <p:spPr bwMode="auto">
          <a:xfrm rot="-47588430">
            <a:off x="2591753" y="4196239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3" name="AutoShape 181"/>
          <p:cNvSpPr>
            <a:spLocks/>
          </p:cNvSpPr>
          <p:nvPr/>
        </p:nvSpPr>
        <p:spPr bwMode="auto">
          <a:xfrm>
            <a:off x="3267552" y="3999072"/>
            <a:ext cx="1323023" cy="40147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254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lIns="82296" tIns="41148" rIns="82296" bIns="41148" anchor="ctr"/>
          <a:lstStyle/>
          <a:p>
            <a:endParaRPr lang="pt-BR"/>
          </a:p>
        </p:txBody>
      </p:sp>
      <p:sp>
        <p:nvSpPr>
          <p:cNvPr id="458934" name="Text Box 182"/>
          <p:cNvSpPr txBox="1">
            <a:spLocks/>
          </p:cNvSpPr>
          <p:nvPr/>
        </p:nvSpPr>
        <p:spPr bwMode="auto">
          <a:xfrm>
            <a:off x="3278982" y="4010502"/>
            <a:ext cx="1348740" cy="360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900" b="1" dirty="0">
                <a:latin typeface="Verdana" pitchFamily="34" charset="0"/>
              </a:rPr>
              <a:t>Estruturados</a:t>
            </a:r>
          </a:p>
          <a:p>
            <a:r>
              <a:rPr lang="pt-BR" sz="900" b="1" dirty="0" err="1">
                <a:latin typeface="Verdana" pitchFamily="34" charset="0"/>
              </a:rPr>
              <a:t>hierárquicamente</a:t>
            </a:r>
            <a:endParaRPr lang="pt-BR" sz="900" b="1" dirty="0">
              <a:latin typeface="Verdana" pitchFamily="34" charset="0"/>
            </a:endParaRPr>
          </a:p>
        </p:txBody>
      </p:sp>
      <p:sp>
        <p:nvSpPr>
          <p:cNvPr id="458935" name="Line 183"/>
          <p:cNvSpPr>
            <a:spLocks noChangeShapeType="1"/>
          </p:cNvSpPr>
          <p:nvPr/>
        </p:nvSpPr>
        <p:spPr bwMode="auto">
          <a:xfrm flipV="1">
            <a:off x="4091940" y="3307557"/>
            <a:ext cx="1207294" cy="3500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6" name="Line 184"/>
          <p:cNvSpPr>
            <a:spLocks noChangeShapeType="1"/>
          </p:cNvSpPr>
          <p:nvPr/>
        </p:nvSpPr>
        <p:spPr bwMode="auto">
          <a:xfrm flipH="1" flipV="1">
            <a:off x="3920490" y="3776187"/>
            <a:ext cx="10002" cy="22145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7" name="Freeform 185"/>
          <p:cNvSpPr>
            <a:spLocks/>
          </p:cNvSpPr>
          <p:nvPr/>
        </p:nvSpPr>
        <p:spPr bwMode="auto">
          <a:xfrm rot="-25452070">
            <a:off x="3846195" y="3860483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8" name="Line 186"/>
          <p:cNvSpPr>
            <a:spLocks noChangeShapeType="1"/>
          </p:cNvSpPr>
          <p:nvPr/>
        </p:nvSpPr>
        <p:spPr bwMode="auto">
          <a:xfrm flipH="1" flipV="1">
            <a:off x="2760345" y="3454718"/>
            <a:ext cx="1047274" cy="25288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39" name="Text Box 187"/>
          <p:cNvSpPr txBox="1">
            <a:spLocks/>
          </p:cNvSpPr>
          <p:nvPr/>
        </p:nvSpPr>
        <p:spPr bwMode="auto">
          <a:xfrm>
            <a:off x="5324952" y="6106478"/>
            <a:ext cx="799386" cy="329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Necessário</a:t>
            </a:r>
          </a:p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para ver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40" name="Line 188"/>
          <p:cNvSpPr>
            <a:spLocks noChangeShapeType="1"/>
          </p:cNvSpPr>
          <p:nvPr/>
        </p:nvSpPr>
        <p:spPr bwMode="auto">
          <a:xfrm flipH="1" flipV="1">
            <a:off x="4877753" y="5950744"/>
            <a:ext cx="490062" cy="2514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1" name="Line 189"/>
          <p:cNvSpPr>
            <a:spLocks noChangeShapeType="1"/>
          </p:cNvSpPr>
          <p:nvPr/>
        </p:nvSpPr>
        <p:spPr bwMode="auto">
          <a:xfrm flipV="1">
            <a:off x="6063615" y="5523548"/>
            <a:ext cx="971550" cy="718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2" name="Freeform 190"/>
          <p:cNvSpPr>
            <a:spLocks/>
          </p:cNvSpPr>
          <p:nvPr/>
        </p:nvSpPr>
        <p:spPr bwMode="auto">
          <a:xfrm rot="10571156">
            <a:off x="6913722" y="5500688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3" name="Text Box 191"/>
          <p:cNvSpPr txBox="1">
            <a:spLocks/>
          </p:cNvSpPr>
          <p:nvPr/>
        </p:nvSpPr>
        <p:spPr bwMode="auto">
          <a:xfrm>
            <a:off x="6407944" y="2188845"/>
            <a:ext cx="798671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é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44" name="Line 192"/>
          <p:cNvSpPr>
            <a:spLocks noChangeShapeType="1"/>
          </p:cNvSpPr>
          <p:nvPr/>
        </p:nvSpPr>
        <p:spPr bwMode="auto">
          <a:xfrm flipH="1" flipV="1">
            <a:off x="6062187" y="2084547"/>
            <a:ext cx="621506" cy="1928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5" name="Line 193"/>
          <p:cNvSpPr>
            <a:spLocks noChangeShapeType="1"/>
          </p:cNvSpPr>
          <p:nvPr/>
        </p:nvSpPr>
        <p:spPr bwMode="auto">
          <a:xfrm flipH="1" flipV="1">
            <a:off x="6869430" y="2330292"/>
            <a:ext cx="1052989" cy="885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6" name="Freeform 194"/>
          <p:cNvSpPr>
            <a:spLocks/>
          </p:cNvSpPr>
          <p:nvPr/>
        </p:nvSpPr>
        <p:spPr bwMode="auto">
          <a:xfrm rot="678596">
            <a:off x="7800975" y="2337435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7" name="Text Box 195"/>
          <p:cNvSpPr txBox="1">
            <a:spLocks/>
          </p:cNvSpPr>
          <p:nvPr/>
        </p:nvSpPr>
        <p:spPr bwMode="auto">
          <a:xfrm>
            <a:off x="1453039" y="3453289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48" name="Line 196"/>
          <p:cNvSpPr>
            <a:spLocks noChangeShapeType="1"/>
          </p:cNvSpPr>
          <p:nvPr/>
        </p:nvSpPr>
        <p:spPr bwMode="auto">
          <a:xfrm flipH="1">
            <a:off x="1704499" y="3431858"/>
            <a:ext cx="214313" cy="771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49" name="Line 197"/>
          <p:cNvSpPr>
            <a:spLocks noChangeShapeType="1"/>
          </p:cNvSpPr>
          <p:nvPr/>
        </p:nvSpPr>
        <p:spPr bwMode="auto">
          <a:xfrm flipH="1">
            <a:off x="1280160" y="3599022"/>
            <a:ext cx="231458" cy="1157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50" name="Freeform 198"/>
          <p:cNvSpPr>
            <a:spLocks/>
          </p:cNvSpPr>
          <p:nvPr/>
        </p:nvSpPr>
        <p:spPr bwMode="auto">
          <a:xfrm rot="-22119399">
            <a:off x="1234440" y="3610452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51" name="Text Box 199"/>
          <p:cNvSpPr txBox="1">
            <a:spLocks/>
          </p:cNvSpPr>
          <p:nvPr/>
        </p:nvSpPr>
        <p:spPr bwMode="auto">
          <a:xfrm>
            <a:off x="3761899" y="3597593"/>
            <a:ext cx="365760" cy="205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r>
              <a:rPr lang="pt-BR" sz="800" b="1" dirty="0">
                <a:solidFill>
                  <a:srgbClr val="000066"/>
                </a:solidFill>
                <a:latin typeface="Verdana" pitchFamily="34" charset="0"/>
              </a:rPr>
              <a:t>são</a:t>
            </a:r>
            <a:endParaRPr lang="en-US" sz="800" b="1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58952" name="Freeform 200"/>
          <p:cNvSpPr>
            <a:spLocks/>
          </p:cNvSpPr>
          <p:nvPr/>
        </p:nvSpPr>
        <p:spPr bwMode="auto">
          <a:xfrm rot="11430228">
            <a:off x="5223510" y="3261837"/>
            <a:ext cx="148590" cy="131445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0" y="80"/>
              </a:cxn>
              <a:cxn ang="0">
                <a:pos x="104" y="92"/>
              </a:cxn>
              <a:cxn ang="0">
                <a:pos x="44" y="0"/>
              </a:cxn>
            </a:cxnLst>
            <a:rect l="0" t="0" r="r" b="b"/>
            <a:pathLst>
              <a:path w="104" h="92">
                <a:moveTo>
                  <a:pt x="44" y="0"/>
                </a:moveTo>
                <a:lnTo>
                  <a:pt x="0" y="80"/>
                </a:lnTo>
                <a:lnTo>
                  <a:pt x="104" y="92"/>
                </a:lnTo>
                <a:lnTo>
                  <a:pt x="44" y="0"/>
                </a:lnTo>
                <a:close/>
              </a:path>
            </a:pathLst>
          </a:custGeom>
          <a:solidFill>
            <a:schemeClr val="tx1"/>
          </a:solidFill>
          <a:ln w="25400">
            <a:noFill/>
            <a:prstDash val="solid"/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  <p:sp>
        <p:nvSpPr>
          <p:cNvPr id="458953" name="Line 201"/>
          <p:cNvSpPr>
            <a:spLocks noChangeShapeType="1"/>
          </p:cNvSpPr>
          <p:nvPr/>
        </p:nvSpPr>
        <p:spPr bwMode="auto">
          <a:xfrm flipH="1" flipV="1">
            <a:off x="4489133" y="4409123"/>
            <a:ext cx="331470" cy="1871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82296" tIns="41148" rIns="82296" bIns="41148"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836613"/>
            <a:ext cx="8208962" cy="4835525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 rot="-5400498">
            <a:off x="-1792287" y="2933700"/>
            <a:ext cx="51816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6000"/>
              <a:t>Conhecimento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133600" y="762000"/>
            <a:ext cx="5791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pt-BR" sz="3600" b="1">
                <a:solidFill>
                  <a:schemeClr val="hlink"/>
                </a:solidFill>
              </a:rPr>
              <a:t>Estimulam e facilitam sua construção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057400" y="39306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pt-BR" sz="3600" b="1">
                <a:solidFill>
                  <a:schemeClr val="hlink"/>
                </a:solidFill>
              </a:rPr>
              <a:t>Individual</a:t>
            </a:r>
          </a:p>
        </p:txBody>
      </p:sp>
      <p:pic>
        <p:nvPicPr>
          <p:cNvPr id="16398" name="Picture 14" descr="C:\Arquivos de programas\Microsoft FrontPage\clipart\clip1\wb01430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953000"/>
            <a:ext cx="46196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9" name="Picture 15" descr="C:\Arquivos de programas\Microsoft FrontPage\clipart\clip1\wb0142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800600"/>
            <a:ext cx="704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0" name="Picture 16" descr="C:\Arquivos de programas\Microsoft FrontPage\clipart\clip1\wb01500_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63" y="1905000"/>
            <a:ext cx="167163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1" name="Picture 17" descr="C:\Arquivos de programas\Microsoft FrontPage\clipart\clip1\wb01506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716088"/>
            <a:ext cx="1790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2" name="Picture 18" descr="C:\Arquivos de programas\Microsoft FrontPage\clipart\clip1\wb01339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762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Picture 19" descr="C:\Arquivos de programas\Microsoft FrontPage\clipart\clip1\wb01339_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3962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572000" y="3962400"/>
            <a:ext cx="391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600" b="1">
                <a:solidFill>
                  <a:schemeClr val="hlink"/>
                </a:solidFill>
              </a:rPr>
              <a:t>ou coletivamente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4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 rot="-5400498">
            <a:off x="-1792287" y="2933700"/>
            <a:ext cx="51816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6000"/>
              <a:t>Exemplos  </a:t>
            </a:r>
          </a:p>
        </p:txBody>
      </p:sp>
      <p:pic>
        <p:nvPicPr>
          <p:cNvPr id="22531" name="Picture 4" descr="C:\Temp\map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0"/>
            <a:ext cx="75485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Como começar…</a:t>
            </a:r>
            <a:endParaRPr lang="pt-BR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Coloque</a:t>
            </a:r>
            <a:r>
              <a:rPr lang="en-US" dirty="0"/>
              <a:t> 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respondam</a:t>
            </a:r>
            <a:r>
              <a:rPr lang="en-US" dirty="0"/>
              <a:t>:</a:t>
            </a:r>
            <a:endParaRPr lang="pt-BR" dirty="0"/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o que é;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de onde vem;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do que é composto;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o que fazemos com;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o que me lembra; </a:t>
            </a:r>
          </a:p>
          <a:p>
            <a:pPr marL="514350" indent="-51435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pt-BR" dirty="0"/>
              <a:t>como está estruturado (objetivo, metodologia, justificativa, avaliação).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http://cmap.ihmc.us/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</a:t>
            </a:r>
            <a:r>
              <a:rPr lang="pt-BR" dirty="0" err="1"/>
              <a:t>Cmap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que é?</a:t>
            </a:r>
            <a:endParaRPr lang="pt-BR"/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mapa conceitual é uma ferramenta para organizar e representar o conhecimento. Essa atividade pode ser feita paralelamente ao desenvolvimento de muitos projetos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Mapas Conceituais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Esse recurso é utilizado para representar graficamente relações significativas entre os conceitos de um determinado assunto.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Durante o processo de construção de um mapa conceitual, o aluno exercita sua capacidade de estabelecer pontes entre os conhecimentos que já tem e os adquiridos no decorrer do processo.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Além disso, na dinâmica da elaboração de um mapa conceitual, o professor pode acompanhar o raciocínio feito pelo estudante durante a aprendizagem, em qualquer área.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 rot="16199502">
            <a:off x="-1714500" y="3009900"/>
            <a:ext cx="5029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pt-BR" sz="6200">
                <a:effectLst>
                  <a:outerShdw blurRad="38100" dist="38100" dir="2700000" algn="tl">
                    <a:srgbClr val="FFFFFF"/>
                  </a:outerShdw>
                </a:effectLst>
              </a:rPr>
              <a:t>Definição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76400" y="762000"/>
            <a:ext cx="24384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Conceitos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057400" y="1600200"/>
            <a:ext cx="27749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ordenados,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2667000" y="2438400"/>
            <a:ext cx="36893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hierarquizados, 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2914650" y="3276600"/>
            <a:ext cx="493395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conectados por arcos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2971800" y="5410200"/>
            <a:ext cx="526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formando  proposições</a:t>
            </a:r>
          </a:p>
        </p:txBody>
      </p:sp>
      <p:cxnSp>
        <p:nvCxnSpPr>
          <p:cNvPr id="5141" name="AutoShape 21"/>
          <p:cNvCxnSpPr>
            <a:cxnSpLocks noChangeShapeType="1"/>
          </p:cNvCxnSpPr>
          <p:nvPr/>
        </p:nvCxnSpPr>
        <p:spPr bwMode="auto">
          <a:xfrm rot="16200000" flipH="1">
            <a:off x="4457700" y="4533900"/>
            <a:ext cx="1066800" cy="5334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"/>
            <a:ext cx="20653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5136" grpId="0" autoUpdateAnimBg="0"/>
      <p:bldP spid="5137" grpId="0" autoUpdateAnimBg="0"/>
      <p:bldP spid="5138" grpId="0" autoUpdateAnimBg="0"/>
      <p:bldP spid="51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 rot="-5400498">
            <a:off x="-1700212" y="3003550"/>
            <a:ext cx="50292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6600"/>
              <a:t>Exemplo </a:t>
            </a:r>
          </a:p>
        </p:txBody>
      </p:sp>
      <p:cxnSp>
        <p:nvCxnSpPr>
          <p:cNvPr id="8205" name="AutoShape 13"/>
          <p:cNvCxnSpPr>
            <a:cxnSpLocks noChangeShapeType="1"/>
          </p:cNvCxnSpPr>
          <p:nvPr/>
        </p:nvCxnSpPr>
        <p:spPr bwMode="auto">
          <a:xfrm rot="16200000" flipH="1">
            <a:off x="4381500" y="2628900"/>
            <a:ext cx="1295400" cy="1219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</p:cxn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133600" y="1371600"/>
            <a:ext cx="2743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3600"/>
              <a:t>Violetas</a:t>
            </a:r>
            <a:endParaRPr lang="pt-BR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029200" y="4572000"/>
            <a:ext cx="2743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3600"/>
              <a:t>Azuis</a:t>
            </a:r>
            <a:endParaRPr lang="pt-BR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886200" y="2895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3200"/>
              <a:t>São</a:t>
            </a:r>
          </a:p>
        </p:txBody>
      </p:sp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81000"/>
            <a:ext cx="2349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648200"/>
            <a:ext cx="2349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 autoUpdateAnimBg="0"/>
      <p:bldP spid="8207" grpId="0" animBg="1" autoUpdateAnimBg="0"/>
      <p:bldP spid="82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Mapas Conceituais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Antes de iniciar o mapa do conceitual do projeto vamos elaborar um com uma concepção simples. Ex. banana – é – amarela. Veja exemplo de mapa conceitual simples: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Mapas conceituais</a:t>
            </a:r>
          </a:p>
        </p:txBody>
      </p:sp>
      <p:pic>
        <p:nvPicPr>
          <p:cNvPr id="15363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1" y="1113900"/>
            <a:ext cx="7920806" cy="5658375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395288" y="692150"/>
            <a:ext cx="7924800" cy="1143000"/>
          </a:xfrm>
        </p:spPr>
        <p:txBody>
          <a:bodyPr/>
          <a:lstStyle/>
          <a:p>
            <a:pPr eaLnBrk="1" hangingPunct="1"/>
            <a:r>
              <a:rPr lang="pt-BR"/>
              <a:t>Como é um mapa conceitual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2492375"/>
            <a:ext cx="7693025" cy="3724275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pt-BR" dirty="0"/>
              <a:t>Os conceitos geralmente aparecem em caixas, e a relação de significados entre os dois termos é indicada por uma linha que os une. Nessa linha, deve haver uma frase (proposição) que contenha </a:t>
            </a:r>
            <a:r>
              <a:rPr lang="pt-BR" b="1" dirty="0"/>
              <a:t>um verbo conjugado</a:t>
            </a:r>
            <a:r>
              <a:rPr lang="pt-BR" dirty="0"/>
              <a:t> de acordo com o sentido que se quer dar. Não são utilizadas setas para simbolizar a conexão como </a:t>
            </a:r>
            <a:r>
              <a:rPr lang="pt-BR" b="1" dirty="0"/>
              <a:t>no fluxograma </a:t>
            </a:r>
            <a:r>
              <a:rPr lang="pt-BR" dirty="0"/>
              <a:t>e pode–se ter dois ou mais conceitos conectados por frase de ligação.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Estrutura de um Mapa Conceitual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 t="10947"/>
          <a:stretch>
            <a:fillRect/>
          </a:stretch>
        </p:blipFill>
        <p:spPr bwMode="auto">
          <a:xfrm>
            <a:off x="179512" y="1484784"/>
            <a:ext cx="8778875" cy="468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1880</TotalTime>
  <Words>423</Words>
  <Application>Microsoft Office PowerPoint</Application>
  <PresentationFormat>Apresentação na tela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Lucida Sans Unicode</vt:lpstr>
      <vt:lpstr>Monotype Sorts</vt:lpstr>
      <vt:lpstr>Verdana</vt:lpstr>
      <vt:lpstr>Wingdings</vt:lpstr>
      <vt:lpstr>Wingdings 2</vt:lpstr>
      <vt:lpstr>Wingdings 3</vt:lpstr>
      <vt:lpstr>Concurso</vt:lpstr>
      <vt:lpstr>Arquitetura de Computadores</vt:lpstr>
      <vt:lpstr>O que é?</vt:lpstr>
      <vt:lpstr>Mapas Conceituais</vt:lpstr>
      <vt:lpstr>Apresentação do PowerPoint</vt:lpstr>
      <vt:lpstr>Apresentação do PowerPoint</vt:lpstr>
      <vt:lpstr>Mapas Conceituais</vt:lpstr>
      <vt:lpstr>Mapas conceituais</vt:lpstr>
      <vt:lpstr>Como é um mapa conceitual</vt:lpstr>
      <vt:lpstr>Estrutura de um Mapa Conceitual</vt:lpstr>
      <vt:lpstr>Apresentação do PowerPoint</vt:lpstr>
      <vt:lpstr>Apresentação do PowerPoint</vt:lpstr>
      <vt:lpstr>Apresentação do PowerPoint</vt:lpstr>
      <vt:lpstr>Apresentação do PowerPoint</vt:lpstr>
      <vt:lpstr>Como começar…</vt:lpstr>
      <vt:lpstr>Ferramenta Cmap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175</cp:revision>
  <dcterms:created xsi:type="dcterms:W3CDTF">2011-02-08T17:38:00Z</dcterms:created>
  <dcterms:modified xsi:type="dcterms:W3CDTF">2022-11-07T17:01:40Z</dcterms:modified>
</cp:coreProperties>
</file>