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Prof.</a:t>
            </a:r>
            <a:r>
              <a:rPr spc="-5" dirty="0"/>
              <a:t> </a:t>
            </a:r>
            <a:r>
              <a:rPr spc="-40" dirty="0"/>
              <a:t>Dr.</a:t>
            </a:r>
            <a:r>
              <a:rPr spc="-25" dirty="0"/>
              <a:t> </a:t>
            </a:r>
            <a:r>
              <a:rPr dirty="0"/>
              <a:t>Daniel</a:t>
            </a:r>
            <a:r>
              <a:rPr spc="-15" dirty="0"/>
              <a:t> </a:t>
            </a:r>
            <a:r>
              <a:rPr spc="5" dirty="0"/>
              <a:t>A.</a:t>
            </a:r>
            <a:r>
              <a:rPr spc="-5" dirty="0"/>
              <a:t> </a:t>
            </a:r>
            <a:r>
              <a:rPr dirty="0"/>
              <a:t>Furtado</a:t>
            </a:r>
            <a:r>
              <a:rPr spc="30" dirty="0"/>
              <a:t> </a:t>
            </a:r>
            <a:r>
              <a:rPr dirty="0"/>
              <a:t>-</a:t>
            </a:r>
            <a:r>
              <a:rPr spc="-5" dirty="0"/>
              <a:t> Proibida</a:t>
            </a:r>
            <a:r>
              <a:rPr spc="-15" dirty="0"/>
              <a:t> </a:t>
            </a:r>
            <a:r>
              <a:rPr spc="-5" dirty="0"/>
              <a:t>cópia, apropriação</a:t>
            </a:r>
            <a:r>
              <a:rPr spc="-20" dirty="0"/>
              <a:t> </a:t>
            </a:r>
            <a:r>
              <a:rPr spc="-5" dirty="0"/>
              <a:t>ou</a:t>
            </a:r>
            <a:r>
              <a:rPr spc="15" dirty="0"/>
              <a:t> </a:t>
            </a:r>
            <a:r>
              <a:rPr spc="-5" dirty="0"/>
              <a:t>uso</a:t>
            </a:r>
            <a:r>
              <a:rPr spc="-10" dirty="0"/>
              <a:t> </a:t>
            </a:r>
            <a:r>
              <a:rPr spc="-5" dirty="0"/>
              <a:t>sem</a:t>
            </a:r>
            <a:r>
              <a:rPr spc="30" dirty="0"/>
              <a:t> </a:t>
            </a:r>
            <a:r>
              <a:rPr spc="-5" dirty="0"/>
              <a:t>autorização</a:t>
            </a:r>
            <a:r>
              <a:rPr spc="-20" dirty="0"/>
              <a:t> </a:t>
            </a:r>
            <a:r>
              <a:rPr dirty="0"/>
              <a:t>de qualquer</a:t>
            </a:r>
            <a:r>
              <a:rPr spc="-40" dirty="0"/>
              <a:t> </a:t>
            </a:r>
            <a:r>
              <a:rPr spc="-5" dirty="0"/>
              <a:t>parte</a:t>
            </a:r>
            <a:r>
              <a:rPr spc="-30" dirty="0"/>
              <a:t> </a:t>
            </a:r>
            <a:r>
              <a:rPr spc="-5" dirty="0"/>
              <a:t>deste</a:t>
            </a:r>
            <a:r>
              <a:rPr dirty="0"/>
              <a:t> </a:t>
            </a:r>
            <a:r>
              <a:rPr spc="-5" dirty="0"/>
              <a:t>material</a:t>
            </a:r>
            <a:r>
              <a:rPr spc="5" dirty="0"/>
              <a:t> </a:t>
            </a:r>
            <a:r>
              <a:rPr dirty="0"/>
              <a:t>- </a:t>
            </a:r>
            <a:r>
              <a:rPr spc="-5" dirty="0"/>
              <a:t>Lei</a:t>
            </a:r>
            <a:r>
              <a:rPr spc="-10" dirty="0"/>
              <a:t> </a:t>
            </a:r>
            <a:r>
              <a:rPr dirty="0"/>
              <a:t>nº 9</a:t>
            </a:r>
            <a:r>
              <a:rPr spc="5" dirty="0"/>
              <a:t> </a:t>
            </a:r>
            <a:r>
              <a:rPr dirty="0"/>
              <a:t>610/98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Prof.</a:t>
            </a:r>
            <a:r>
              <a:rPr spc="-5" dirty="0"/>
              <a:t> </a:t>
            </a:r>
            <a:r>
              <a:rPr spc="-40" dirty="0"/>
              <a:t>Dr.</a:t>
            </a:r>
            <a:r>
              <a:rPr spc="-25" dirty="0"/>
              <a:t> </a:t>
            </a:r>
            <a:r>
              <a:rPr dirty="0"/>
              <a:t>Daniel</a:t>
            </a:r>
            <a:r>
              <a:rPr spc="-15" dirty="0"/>
              <a:t> </a:t>
            </a:r>
            <a:r>
              <a:rPr spc="5" dirty="0"/>
              <a:t>A.</a:t>
            </a:r>
            <a:r>
              <a:rPr spc="-5" dirty="0"/>
              <a:t> </a:t>
            </a:r>
            <a:r>
              <a:rPr dirty="0"/>
              <a:t>Furtado</a:t>
            </a:r>
            <a:r>
              <a:rPr spc="30" dirty="0"/>
              <a:t> </a:t>
            </a:r>
            <a:r>
              <a:rPr dirty="0"/>
              <a:t>-</a:t>
            </a:r>
            <a:r>
              <a:rPr spc="-5" dirty="0"/>
              <a:t> Proibida</a:t>
            </a:r>
            <a:r>
              <a:rPr spc="-15" dirty="0"/>
              <a:t> </a:t>
            </a:r>
            <a:r>
              <a:rPr spc="-5" dirty="0"/>
              <a:t>cópia, apropriação</a:t>
            </a:r>
            <a:r>
              <a:rPr spc="-20" dirty="0"/>
              <a:t> </a:t>
            </a:r>
            <a:r>
              <a:rPr spc="-5" dirty="0"/>
              <a:t>ou</a:t>
            </a:r>
            <a:r>
              <a:rPr spc="15" dirty="0"/>
              <a:t> </a:t>
            </a:r>
            <a:r>
              <a:rPr spc="-5" dirty="0"/>
              <a:t>uso</a:t>
            </a:r>
            <a:r>
              <a:rPr spc="-10" dirty="0"/>
              <a:t> </a:t>
            </a:r>
            <a:r>
              <a:rPr spc="-5" dirty="0"/>
              <a:t>sem</a:t>
            </a:r>
            <a:r>
              <a:rPr spc="30" dirty="0"/>
              <a:t> </a:t>
            </a:r>
            <a:r>
              <a:rPr spc="-5" dirty="0"/>
              <a:t>autorização</a:t>
            </a:r>
            <a:r>
              <a:rPr spc="-20" dirty="0"/>
              <a:t> </a:t>
            </a:r>
            <a:r>
              <a:rPr dirty="0"/>
              <a:t>de qualquer</a:t>
            </a:r>
            <a:r>
              <a:rPr spc="-40" dirty="0"/>
              <a:t> </a:t>
            </a:r>
            <a:r>
              <a:rPr spc="-5" dirty="0"/>
              <a:t>parte</a:t>
            </a:r>
            <a:r>
              <a:rPr spc="-30" dirty="0"/>
              <a:t> </a:t>
            </a:r>
            <a:r>
              <a:rPr spc="-5" dirty="0"/>
              <a:t>deste</a:t>
            </a:r>
            <a:r>
              <a:rPr dirty="0"/>
              <a:t> </a:t>
            </a:r>
            <a:r>
              <a:rPr spc="-5" dirty="0"/>
              <a:t>material</a:t>
            </a:r>
            <a:r>
              <a:rPr spc="5" dirty="0"/>
              <a:t> </a:t>
            </a:r>
            <a:r>
              <a:rPr dirty="0"/>
              <a:t>- </a:t>
            </a:r>
            <a:r>
              <a:rPr spc="-5" dirty="0"/>
              <a:t>Lei</a:t>
            </a:r>
            <a:r>
              <a:rPr spc="-10" dirty="0"/>
              <a:t> </a:t>
            </a:r>
            <a:r>
              <a:rPr dirty="0"/>
              <a:t>nº 9</a:t>
            </a:r>
            <a:r>
              <a:rPr spc="5" dirty="0"/>
              <a:t> </a:t>
            </a:r>
            <a:r>
              <a:rPr dirty="0"/>
              <a:t>610/98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Prof.</a:t>
            </a:r>
            <a:r>
              <a:rPr spc="-5" dirty="0"/>
              <a:t> </a:t>
            </a:r>
            <a:r>
              <a:rPr spc="-40" dirty="0"/>
              <a:t>Dr.</a:t>
            </a:r>
            <a:r>
              <a:rPr spc="-25" dirty="0"/>
              <a:t> </a:t>
            </a:r>
            <a:r>
              <a:rPr dirty="0"/>
              <a:t>Daniel</a:t>
            </a:r>
            <a:r>
              <a:rPr spc="-15" dirty="0"/>
              <a:t> </a:t>
            </a:r>
            <a:r>
              <a:rPr spc="5" dirty="0"/>
              <a:t>A.</a:t>
            </a:r>
            <a:r>
              <a:rPr spc="-5" dirty="0"/>
              <a:t> </a:t>
            </a:r>
            <a:r>
              <a:rPr dirty="0"/>
              <a:t>Furtado</a:t>
            </a:r>
            <a:r>
              <a:rPr spc="30" dirty="0"/>
              <a:t> </a:t>
            </a:r>
            <a:r>
              <a:rPr dirty="0"/>
              <a:t>-</a:t>
            </a:r>
            <a:r>
              <a:rPr spc="-5" dirty="0"/>
              <a:t> Proibida</a:t>
            </a:r>
            <a:r>
              <a:rPr spc="-15" dirty="0"/>
              <a:t> </a:t>
            </a:r>
            <a:r>
              <a:rPr spc="-5" dirty="0"/>
              <a:t>cópia, apropriação</a:t>
            </a:r>
            <a:r>
              <a:rPr spc="-20" dirty="0"/>
              <a:t> </a:t>
            </a:r>
            <a:r>
              <a:rPr spc="-5" dirty="0"/>
              <a:t>ou</a:t>
            </a:r>
            <a:r>
              <a:rPr spc="15" dirty="0"/>
              <a:t> </a:t>
            </a:r>
            <a:r>
              <a:rPr spc="-5" dirty="0"/>
              <a:t>uso</a:t>
            </a:r>
            <a:r>
              <a:rPr spc="-10" dirty="0"/>
              <a:t> </a:t>
            </a:r>
            <a:r>
              <a:rPr spc="-5" dirty="0"/>
              <a:t>sem</a:t>
            </a:r>
            <a:r>
              <a:rPr spc="30" dirty="0"/>
              <a:t> </a:t>
            </a:r>
            <a:r>
              <a:rPr spc="-5" dirty="0"/>
              <a:t>autorização</a:t>
            </a:r>
            <a:r>
              <a:rPr spc="-20" dirty="0"/>
              <a:t> </a:t>
            </a:r>
            <a:r>
              <a:rPr dirty="0"/>
              <a:t>de qualquer</a:t>
            </a:r>
            <a:r>
              <a:rPr spc="-40" dirty="0"/>
              <a:t> </a:t>
            </a:r>
            <a:r>
              <a:rPr spc="-5" dirty="0"/>
              <a:t>parte</a:t>
            </a:r>
            <a:r>
              <a:rPr spc="-30" dirty="0"/>
              <a:t> </a:t>
            </a:r>
            <a:r>
              <a:rPr spc="-5" dirty="0"/>
              <a:t>deste</a:t>
            </a:r>
            <a:r>
              <a:rPr dirty="0"/>
              <a:t> </a:t>
            </a:r>
            <a:r>
              <a:rPr spc="-5" dirty="0"/>
              <a:t>material</a:t>
            </a:r>
            <a:r>
              <a:rPr spc="5" dirty="0"/>
              <a:t> </a:t>
            </a:r>
            <a:r>
              <a:rPr dirty="0"/>
              <a:t>- </a:t>
            </a:r>
            <a:r>
              <a:rPr spc="-5" dirty="0"/>
              <a:t>Lei</a:t>
            </a:r>
            <a:r>
              <a:rPr spc="-10" dirty="0"/>
              <a:t> </a:t>
            </a:r>
            <a:r>
              <a:rPr dirty="0"/>
              <a:t>nº 9</a:t>
            </a:r>
            <a:r>
              <a:rPr spc="5" dirty="0"/>
              <a:t> </a:t>
            </a:r>
            <a:r>
              <a:rPr dirty="0"/>
              <a:t>610/98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Prof.</a:t>
            </a:r>
            <a:r>
              <a:rPr spc="-5" dirty="0"/>
              <a:t> </a:t>
            </a:r>
            <a:r>
              <a:rPr spc="-40" dirty="0"/>
              <a:t>Dr.</a:t>
            </a:r>
            <a:r>
              <a:rPr spc="-25" dirty="0"/>
              <a:t> </a:t>
            </a:r>
            <a:r>
              <a:rPr dirty="0"/>
              <a:t>Daniel</a:t>
            </a:r>
            <a:r>
              <a:rPr spc="-15" dirty="0"/>
              <a:t> </a:t>
            </a:r>
            <a:r>
              <a:rPr spc="5" dirty="0"/>
              <a:t>A.</a:t>
            </a:r>
            <a:r>
              <a:rPr spc="-5" dirty="0"/>
              <a:t> </a:t>
            </a:r>
            <a:r>
              <a:rPr dirty="0"/>
              <a:t>Furtado</a:t>
            </a:r>
            <a:r>
              <a:rPr spc="30" dirty="0"/>
              <a:t> </a:t>
            </a:r>
            <a:r>
              <a:rPr dirty="0"/>
              <a:t>-</a:t>
            </a:r>
            <a:r>
              <a:rPr spc="-5" dirty="0"/>
              <a:t> Proibida</a:t>
            </a:r>
            <a:r>
              <a:rPr spc="-15" dirty="0"/>
              <a:t> </a:t>
            </a:r>
            <a:r>
              <a:rPr spc="-5" dirty="0"/>
              <a:t>cópia, apropriação</a:t>
            </a:r>
            <a:r>
              <a:rPr spc="-20" dirty="0"/>
              <a:t> </a:t>
            </a:r>
            <a:r>
              <a:rPr spc="-5" dirty="0"/>
              <a:t>ou</a:t>
            </a:r>
            <a:r>
              <a:rPr spc="15" dirty="0"/>
              <a:t> </a:t>
            </a:r>
            <a:r>
              <a:rPr spc="-5" dirty="0"/>
              <a:t>uso</a:t>
            </a:r>
            <a:r>
              <a:rPr spc="-10" dirty="0"/>
              <a:t> </a:t>
            </a:r>
            <a:r>
              <a:rPr spc="-5" dirty="0"/>
              <a:t>sem</a:t>
            </a:r>
            <a:r>
              <a:rPr spc="30" dirty="0"/>
              <a:t> </a:t>
            </a:r>
            <a:r>
              <a:rPr spc="-5" dirty="0"/>
              <a:t>autorização</a:t>
            </a:r>
            <a:r>
              <a:rPr spc="-20" dirty="0"/>
              <a:t> </a:t>
            </a:r>
            <a:r>
              <a:rPr dirty="0"/>
              <a:t>de qualquer</a:t>
            </a:r>
            <a:r>
              <a:rPr spc="-40" dirty="0"/>
              <a:t> </a:t>
            </a:r>
            <a:r>
              <a:rPr spc="-5" dirty="0"/>
              <a:t>parte</a:t>
            </a:r>
            <a:r>
              <a:rPr spc="-30" dirty="0"/>
              <a:t> </a:t>
            </a:r>
            <a:r>
              <a:rPr spc="-5" dirty="0"/>
              <a:t>deste</a:t>
            </a:r>
            <a:r>
              <a:rPr dirty="0"/>
              <a:t> </a:t>
            </a:r>
            <a:r>
              <a:rPr spc="-5" dirty="0"/>
              <a:t>material</a:t>
            </a:r>
            <a:r>
              <a:rPr spc="5" dirty="0"/>
              <a:t> </a:t>
            </a:r>
            <a:r>
              <a:rPr dirty="0"/>
              <a:t>- </a:t>
            </a:r>
            <a:r>
              <a:rPr spc="-5" dirty="0"/>
              <a:t>Lei</a:t>
            </a:r>
            <a:r>
              <a:rPr spc="-10" dirty="0"/>
              <a:t> </a:t>
            </a:r>
            <a:r>
              <a:rPr dirty="0"/>
              <a:t>nº 9</a:t>
            </a:r>
            <a:r>
              <a:rPr spc="5" dirty="0"/>
              <a:t> </a:t>
            </a:r>
            <a:r>
              <a:rPr dirty="0"/>
              <a:t>610/98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Prof.</a:t>
            </a:r>
            <a:r>
              <a:rPr spc="-5" dirty="0"/>
              <a:t> </a:t>
            </a:r>
            <a:r>
              <a:rPr spc="-40" dirty="0"/>
              <a:t>Dr.</a:t>
            </a:r>
            <a:r>
              <a:rPr spc="-25" dirty="0"/>
              <a:t> </a:t>
            </a:r>
            <a:r>
              <a:rPr dirty="0"/>
              <a:t>Daniel</a:t>
            </a:r>
            <a:r>
              <a:rPr spc="-15" dirty="0"/>
              <a:t> </a:t>
            </a:r>
            <a:r>
              <a:rPr spc="5" dirty="0"/>
              <a:t>A.</a:t>
            </a:r>
            <a:r>
              <a:rPr spc="-5" dirty="0"/>
              <a:t> </a:t>
            </a:r>
            <a:r>
              <a:rPr dirty="0"/>
              <a:t>Furtado</a:t>
            </a:r>
            <a:r>
              <a:rPr spc="30" dirty="0"/>
              <a:t> </a:t>
            </a:r>
            <a:r>
              <a:rPr dirty="0"/>
              <a:t>-</a:t>
            </a:r>
            <a:r>
              <a:rPr spc="-5" dirty="0"/>
              <a:t> Proibida</a:t>
            </a:r>
            <a:r>
              <a:rPr spc="-15" dirty="0"/>
              <a:t> </a:t>
            </a:r>
            <a:r>
              <a:rPr spc="-5" dirty="0"/>
              <a:t>cópia, apropriação</a:t>
            </a:r>
            <a:r>
              <a:rPr spc="-20" dirty="0"/>
              <a:t> </a:t>
            </a:r>
            <a:r>
              <a:rPr spc="-5" dirty="0"/>
              <a:t>ou</a:t>
            </a:r>
            <a:r>
              <a:rPr spc="15" dirty="0"/>
              <a:t> </a:t>
            </a:r>
            <a:r>
              <a:rPr spc="-5" dirty="0"/>
              <a:t>uso</a:t>
            </a:r>
            <a:r>
              <a:rPr spc="-10" dirty="0"/>
              <a:t> </a:t>
            </a:r>
            <a:r>
              <a:rPr spc="-5" dirty="0"/>
              <a:t>sem</a:t>
            </a:r>
            <a:r>
              <a:rPr spc="30" dirty="0"/>
              <a:t> </a:t>
            </a:r>
            <a:r>
              <a:rPr spc="-5" dirty="0"/>
              <a:t>autorização</a:t>
            </a:r>
            <a:r>
              <a:rPr spc="-20" dirty="0"/>
              <a:t> </a:t>
            </a:r>
            <a:r>
              <a:rPr dirty="0"/>
              <a:t>de qualquer</a:t>
            </a:r>
            <a:r>
              <a:rPr spc="-40" dirty="0"/>
              <a:t> </a:t>
            </a:r>
            <a:r>
              <a:rPr spc="-5" dirty="0"/>
              <a:t>parte</a:t>
            </a:r>
            <a:r>
              <a:rPr spc="-30" dirty="0"/>
              <a:t> </a:t>
            </a:r>
            <a:r>
              <a:rPr spc="-5" dirty="0"/>
              <a:t>deste</a:t>
            </a:r>
            <a:r>
              <a:rPr dirty="0"/>
              <a:t> </a:t>
            </a:r>
            <a:r>
              <a:rPr spc="-5" dirty="0"/>
              <a:t>material</a:t>
            </a:r>
            <a:r>
              <a:rPr spc="5" dirty="0"/>
              <a:t> </a:t>
            </a:r>
            <a:r>
              <a:rPr dirty="0"/>
              <a:t>- </a:t>
            </a:r>
            <a:r>
              <a:rPr spc="-5" dirty="0"/>
              <a:t>Lei</a:t>
            </a:r>
            <a:r>
              <a:rPr spc="-10" dirty="0"/>
              <a:t> </a:t>
            </a:r>
            <a:r>
              <a:rPr dirty="0"/>
              <a:t>nº 9</a:t>
            </a:r>
            <a:r>
              <a:rPr spc="5" dirty="0"/>
              <a:t> </a:t>
            </a:r>
            <a:r>
              <a:rPr dirty="0"/>
              <a:t>610/98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8871"/>
            <a:ext cx="12192000" cy="6515100"/>
          </a:xfrm>
          <a:custGeom>
            <a:avLst/>
            <a:gdLst/>
            <a:ahLst/>
            <a:cxnLst/>
            <a:rect l="l" t="t" r="r" b="b"/>
            <a:pathLst>
              <a:path w="12192000" h="6515100">
                <a:moveTo>
                  <a:pt x="0" y="6515100"/>
                </a:moveTo>
                <a:lnTo>
                  <a:pt x="12192000" y="6515100"/>
                </a:lnTo>
                <a:lnTo>
                  <a:pt x="12192000" y="0"/>
                </a:lnTo>
                <a:lnTo>
                  <a:pt x="0" y="0"/>
                </a:lnTo>
                <a:lnTo>
                  <a:pt x="0" y="651510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484" y="44196"/>
            <a:ext cx="12070080" cy="6624955"/>
          </a:xfrm>
          <a:custGeom>
            <a:avLst/>
            <a:gdLst/>
            <a:ahLst/>
            <a:cxnLst/>
            <a:rect l="l" t="t" r="r" b="b"/>
            <a:pathLst>
              <a:path w="12070080" h="6624955">
                <a:moveTo>
                  <a:pt x="0" y="6624828"/>
                </a:moveTo>
                <a:lnTo>
                  <a:pt x="12070080" y="6624828"/>
                </a:lnTo>
                <a:lnTo>
                  <a:pt x="12070080" y="0"/>
                </a:lnTo>
                <a:lnTo>
                  <a:pt x="0" y="0"/>
                </a:lnTo>
                <a:lnTo>
                  <a:pt x="0" y="6624828"/>
                </a:lnTo>
                <a:close/>
              </a:path>
            </a:pathLst>
          </a:custGeom>
          <a:ln w="9525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6633971"/>
            <a:ext cx="12190730" cy="226060"/>
          </a:xfrm>
          <a:custGeom>
            <a:avLst/>
            <a:gdLst/>
            <a:ahLst/>
            <a:cxnLst/>
            <a:rect l="l" t="t" r="r" b="b"/>
            <a:pathLst>
              <a:path w="12190730" h="226059">
                <a:moveTo>
                  <a:pt x="12190476" y="0"/>
                </a:moveTo>
                <a:lnTo>
                  <a:pt x="0" y="0"/>
                </a:lnTo>
                <a:lnTo>
                  <a:pt x="0" y="225551"/>
                </a:lnTo>
                <a:lnTo>
                  <a:pt x="12190476" y="225551"/>
                </a:lnTo>
                <a:lnTo>
                  <a:pt x="12190476" y="0"/>
                </a:lnTo>
                <a:close/>
              </a:path>
            </a:pathLst>
          </a:custGeom>
          <a:solidFill>
            <a:srgbClr val="2F7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0"/>
            <a:ext cx="12190730" cy="119380"/>
          </a:xfrm>
          <a:custGeom>
            <a:avLst/>
            <a:gdLst/>
            <a:ahLst/>
            <a:cxnLst/>
            <a:rect l="l" t="t" r="r" b="b"/>
            <a:pathLst>
              <a:path w="12190730" h="119380">
                <a:moveTo>
                  <a:pt x="12190476" y="0"/>
                </a:moveTo>
                <a:lnTo>
                  <a:pt x="0" y="0"/>
                </a:lnTo>
                <a:lnTo>
                  <a:pt x="0" y="118872"/>
                </a:lnTo>
                <a:lnTo>
                  <a:pt x="12190476" y="118872"/>
                </a:lnTo>
                <a:lnTo>
                  <a:pt x="12190476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6849" y="302513"/>
            <a:ext cx="825830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28464" y="3321177"/>
            <a:ext cx="5427345" cy="272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96613" y="6671868"/>
            <a:ext cx="80683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Prof.</a:t>
            </a:r>
            <a:r>
              <a:rPr spc="-5" dirty="0"/>
              <a:t> </a:t>
            </a:r>
            <a:r>
              <a:rPr spc="-40" dirty="0"/>
              <a:t>Dr.</a:t>
            </a:r>
            <a:r>
              <a:rPr spc="-25" dirty="0"/>
              <a:t> </a:t>
            </a:r>
            <a:r>
              <a:rPr dirty="0"/>
              <a:t>Daniel</a:t>
            </a:r>
            <a:r>
              <a:rPr spc="-15" dirty="0"/>
              <a:t> </a:t>
            </a:r>
            <a:r>
              <a:rPr spc="5" dirty="0"/>
              <a:t>A.</a:t>
            </a:r>
            <a:r>
              <a:rPr spc="-5" dirty="0"/>
              <a:t> </a:t>
            </a:r>
            <a:r>
              <a:rPr dirty="0"/>
              <a:t>Furtado</a:t>
            </a:r>
            <a:r>
              <a:rPr spc="30" dirty="0"/>
              <a:t> </a:t>
            </a:r>
            <a:r>
              <a:rPr dirty="0"/>
              <a:t>-</a:t>
            </a:r>
            <a:r>
              <a:rPr spc="-5" dirty="0"/>
              <a:t> Proibida</a:t>
            </a:r>
            <a:r>
              <a:rPr spc="-15" dirty="0"/>
              <a:t> </a:t>
            </a:r>
            <a:r>
              <a:rPr spc="-5" dirty="0"/>
              <a:t>cópia, apropriação</a:t>
            </a:r>
            <a:r>
              <a:rPr spc="-20" dirty="0"/>
              <a:t> </a:t>
            </a:r>
            <a:r>
              <a:rPr spc="-5" dirty="0"/>
              <a:t>ou</a:t>
            </a:r>
            <a:r>
              <a:rPr spc="15" dirty="0"/>
              <a:t> </a:t>
            </a:r>
            <a:r>
              <a:rPr spc="-5" dirty="0"/>
              <a:t>uso</a:t>
            </a:r>
            <a:r>
              <a:rPr spc="-10" dirty="0"/>
              <a:t> </a:t>
            </a:r>
            <a:r>
              <a:rPr spc="-5" dirty="0"/>
              <a:t>sem</a:t>
            </a:r>
            <a:r>
              <a:rPr spc="30" dirty="0"/>
              <a:t> </a:t>
            </a:r>
            <a:r>
              <a:rPr spc="-5" dirty="0"/>
              <a:t>autorização</a:t>
            </a:r>
            <a:r>
              <a:rPr spc="-20" dirty="0"/>
              <a:t> </a:t>
            </a:r>
            <a:r>
              <a:rPr dirty="0"/>
              <a:t>de qualquer</a:t>
            </a:r>
            <a:r>
              <a:rPr spc="-40" dirty="0"/>
              <a:t> </a:t>
            </a:r>
            <a:r>
              <a:rPr spc="-5" dirty="0"/>
              <a:t>parte</a:t>
            </a:r>
            <a:r>
              <a:rPr spc="-30" dirty="0"/>
              <a:t> </a:t>
            </a:r>
            <a:r>
              <a:rPr spc="-5" dirty="0"/>
              <a:t>deste</a:t>
            </a:r>
            <a:r>
              <a:rPr dirty="0"/>
              <a:t> </a:t>
            </a:r>
            <a:r>
              <a:rPr spc="-5" dirty="0"/>
              <a:t>material</a:t>
            </a:r>
            <a:r>
              <a:rPr spc="5" dirty="0"/>
              <a:t> </a:t>
            </a:r>
            <a:r>
              <a:rPr dirty="0"/>
              <a:t>- </a:t>
            </a:r>
            <a:r>
              <a:rPr spc="-5" dirty="0"/>
              <a:t>Lei</a:t>
            </a:r>
            <a:r>
              <a:rPr spc="-10" dirty="0"/>
              <a:t> </a:t>
            </a:r>
            <a:r>
              <a:rPr dirty="0"/>
              <a:t>nº 9</a:t>
            </a:r>
            <a:r>
              <a:rPr spc="5" dirty="0"/>
              <a:t> </a:t>
            </a:r>
            <a:r>
              <a:rPr dirty="0"/>
              <a:t>610/98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51" y="6671868"/>
            <a:ext cx="168973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4593" y="666912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" TargetMode="External"/><Relationship Id="rId2" Type="http://schemas.openxmlformats.org/officeDocument/2006/relationships/hyperlink" Target="https://developer.cdn.mozilla.net/en-US/docs/Web/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" TargetMode="External"/><Relationship Id="rId4" Type="http://schemas.openxmlformats.org/officeDocument/2006/relationships/hyperlink" Target="https://www.w3.org/TR/html52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5141" y="3280981"/>
            <a:ext cx="7642225" cy="114935"/>
            <a:chOff x="2275141" y="3280981"/>
            <a:chExt cx="7642225" cy="114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904" y="3285744"/>
              <a:ext cx="7632192" cy="1051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79904" y="3285744"/>
              <a:ext cx="7632700" cy="105410"/>
            </a:xfrm>
            <a:custGeom>
              <a:avLst/>
              <a:gdLst/>
              <a:ahLst/>
              <a:cxnLst/>
              <a:rect l="l" t="t" r="r" b="b"/>
              <a:pathLst>
                <a:path w="7632700" h="105410">
                  <a:moveTo>
                    <a:pt x="0" y="105155"/>
                  </a:moveTo>
                  <a:lnTo>
                    <a:pt x="7632192" y="105155"/>
                  </a:lnTo>
                  <a:lnTo>
                    <a:pt x="7632192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7361" y="2525394"/>
            <a:ext cx="5564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4F81BC"/>
                </a:solidFill>
              </a:rPr>
              <a:t>Programação</a:t>
            </a:r>
            <a:r>
              <a:rPr sz="4000" spc="-30" dirty="0">
                <a:solidFill>
                  <a:srgbClr val="4F81BC"/>
                </a:solidFill>
              </a:rPr>
              <a:t> para</a:t>
            </a:r>
            <a:r>
              <a:rPr sz="4000" spc="-40" dirty="0">
                <a:solidFill>
                  <a:srgbClr val="4F81BC"/>
                </a:solidFill>
              </a:rPr>
              <a:t> </a:t>
            </a:r>
            <a:r>
              <a:rPr sz="4000" spc="-15" dirty="0">
                <a:solidFill>
                  <a:srgbClr val="4F81BC"/>
                </a:solidFill>
              </a:rPr>
              <a:t>Internet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588258" y="3747515"/>
            <a:ext cx="5015230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0460" marR="1132840" indent="635" algn="ctr">
              <a:lnSpc>
                <a:spcPct val="1418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Módulo 1 – 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Parte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2 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Formulários</a:t>
            </a:r>
            <a:r>
              <a:rPr sz="2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em</a:t>
            </a:r>
            <a:r>
              <a:rPr sz="2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HTML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23288" y="5715000"/>
            <a:ext cx="8412480" cy="836930"/>
            <a:chOff x="1923288" y="5715000"/>
            <a:chExt cx="8412480" cy="8369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288" y="5736335"/>
              <a:ext cx="8412479" cy="780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344" y="5715000"/>
              <a:ext cx="8264652" cy="8366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91868" y="5804915"/>
              <a:ext cx="8280400" cy="647700"/>
            </a:xfrm>
            <a:custGeom>
              <a:avLst/>
              <a:gdLst/>
              <a:ahLst/>
              <a:cxnLst/>
              <a:rect l="l" t="t" r="r" b="b"/>
              <a:pathLst>
                <a:path w="8280400" h="647700">
                  <a:moveTo>
                    <a:pt x="8279892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8279892" y="647700"/>
                  </a:lnTo>
                  <a:lnTo>
                    <a:pt x="827989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1868" y="5804915"/>
              <a:ext cx="8280400" cy="647700"/>
            </a:xfrm>
            <a:custGeom>
              <a:avLst/>
              <a:gdLst/>
              <a:ahLst/>
              <a:cxnLst/>
              <a:rect l="l" t="t" r="r" b="b"/>
              <a:pathLst>
                <a:path w="8280400" h="647700">
                  <a:moveTo>
                    <a:pt x="0" y="647700"/>
                  </a:moveTo>
                  <a:lnTo>
                    <a:pt x="8279892" y="647700"/>
                  </a:lnTo>
                  <a:lnTo>
                    <a:pt x="8279892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122" y="1285493"/>
            <a:ext cx="3873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"radio" </a:t>
            </a:r>
            <a:r>
              <a:rPr sz="2200" spc="-5" dirty="0">
                <a:solidFill>
                  <a:srgbClr val="404040"/>
                </a:solidFill>
                <a:latin typeface="Consolas"/>
                <a:cs typeface="Consolas"/>
              </a:rPr>
              <a:t>...</a:t>
            </a:r>
            <a:r>
              <a:rPr sz="2200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2589" y="235458"/>
            <a:ext cx="2770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60" dirty="0"/>
              <a:t> </a:t>
            </a:r>
            <a:r>
              <a:rPr sz="4000" i="1" spc="-5" dirty="0">
                <a:solidFill>
                  <a:srgbClr val="0000FF"/>
                </a:solidFill>
                <a:latin typeface="Calibri"/>
                <a:cs typeface="Calibri"/>
              </a:rPr>
              <a:t>Radio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9695" y="3072371"/>
            <a:ext cx="8124825" cy="1217930"/>
            <a:chOff x="2139695" y="3072371"/>
            <a:chExt cx="8124825" cy="1217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9695" y="3072371"/>
              <a:ext cx="8124444" cy="1217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699" y="3133344"/>
              <a:ext cx="7894320" cy="112014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08276" y="3140964"/>
          <a:ext cx="7991473" cy="1085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762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&lt;input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5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"radio"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5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b="1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"estadocivil"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5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"solteiro"</a:t>
                      </a:r>
                      <a:r>
                        <a:rPr sz="1500" spc="-30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5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checked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Solteiro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&lt;input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5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"radio"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5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b="1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"estadocivil"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5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"casado"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Casado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&lt;input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5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"radio"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5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b="1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"estadocivil"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5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5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"divorciado"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500" spc="-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Divorciado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05101" y="3137789"/>
            <a:ext cx="7998459" cy="1091565"/>
            <a:chOff x="2205101" y="3137789"/>
            <a:chExt cx="7998459" cy="1091565"/>
          </a:xfrm>
        </p:grpSpPr>
        <p:sp>
          <p:nvSpPr>
            <p:cNvPr id="9" name="object 9"/>
            <p:cNvSpPr/>
            <p:nvPr/>
          </p:nvSpPr>
          <p:spPr>
            <a:xfrm>
              <a:off x="2208276" y="3140964"/>
              <a:ext cx="7992109" cy="1085215"/>
            </a:xfrm>
            <a:custGeom>
              <a:avLst/>
              <a:gdLst/>
              <a:ahLst/>
              <a:cxnLst/>
              <a:rect l="l" t="t" r="r" b="b"/>
              <a:pathLst>
                <a:path w="7992109" h="1085214">
                  <a:moveTo>
                    <a:pt x="7991856" y="0"/>
                  </a:moveTo>
                  <a:lnTo>
                    <a:pt x="0" y="0"/>
                  </a:lnTo>
                  <a:lnTo>
                    <a:pt x="0" y="1085088"/>
                  </a:lnTo>
                  <a:lnTo>
                    <a:pt x="7991856" y="1085088"/>
                  </a:lnTo>
                  <a:lnTo>
                    <a:pt x="7991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8276" y="3140964"/>
              <a:ext cx="7992109" cy="1085215"/>
            </a:xfrm>
            <a:custGeom>
              <a:avLst/>
              <a:gdLst/>
              <a:ahLst/>
              <a:cxnLst/>
              <a:rect l="l" t="t" r="r" b="b"/>
              <a:pathLst>
                <a:path w="7992109" h="1085214">
                  <a:moveTo>
                    <a:pt x="0" y="1085088"/>
                  </a:moveTo>
                  <a:lnTo>
                    <a:pt x="7991856" y="1085088"/>
                  </a:lnTo>
                  <a:lnTo>
                    <a:pt x="7991856" y="0"/>
                  </a:lnTo>
                  <a:lnTo>
                    <a:pt x="0" y="0"/>
                  </a:lnTo>
                  <a:lnTo>
                    <a:pt x="0" y="108508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68623" y="1700796"/>
            <a:ext cx="5250180" cy="1224280"/>
            <a:chOff x="3468623" y="1700796"/>
            <a:chExt cx="5250180" cy="12242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623" y="1700796"/>
              <a:ext cx="5250180" cy="1223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0251" y="1772412"/>
              <a:ext cx="5111496" cy="10850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37076" y="1769237"/>
              <a:ext cx="5118100" cy="1091565"/>
            </a:xfrm>
            <a:custGeom>
              <a:avLst/>
              <a:gdLst/>
              <a:ahLst/>
              <a:cxnLst/>
              <a:rect l="l" t="t" r="r" b="b"/>
              <a:pathLst>
                <a:path w="5118100" h="1091564">
                  <a:moveTo>
                    <a:pt x="0" y="1091438"/>
                  </a:moveTo>
                  <a:lnTo>
                    <a:pt x="5117846" y="1091438"/>
                  </a:lnTo>
                  <a:lnTo>
                    <a:pt x="5117846" y="0"/>
                  </a:lnTo>
                  <a:lnTo>
                    <a:pt x="0" y="0"/>
                  </a:lnTo>
                  <a:lnTo>
                    <a:pt x="0" y="109143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62833" y="4509896"/>
            <a:ext cx="6741159" cy="180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1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Permite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seleção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de um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único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dentre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vários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itens</a:t>
            </a:r>
            <a:endParaRPr sz="20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484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Utiliza-se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&lt;input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alibri"/>
                <a:cs typeface="Calibri"/>
              </a:rPr>
              <a:t>"radio"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cada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48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Utilize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atributo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fornecer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48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checke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spc="-5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-se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eciona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endParaRPr sz="20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48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 mesmo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grupo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devem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compartilhar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mesmo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7475" y="1789556"/>
            <a:ext cx="4335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"checkbox" </a:t>
            </a:r>
            <a:r>
              <a:rPr sz="2200" spc="-5" dirty="0">
                <a:solidFill>
                  <a:srgbClr val="404040"/>
                </a:solidFill>
                <a:latin typeface="Consolas"/>
                <a:cs typeface="Consolas"/>
              </a:rPr>
              <a:t>... 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8540" y="235458"/>
            <a:ext cx="353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70" dirty="0"/>
              <a:t> </a:t>
            </a:r>
            <a:r>
              <a:rPr sz="4000" i="1" spc="-15" dirty="0">
                <a:solidFill>
                  <a:srgbClr val="0000FF"/>
                </a:solidFill>
                <a:latin typeface="Calibri"/>
                <a:cs typeface="Calibri"/>
              </a:rPr>
              <a:t>Checkbox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5471" y="2345435"/>
            <a:ext cx="5396865" cy="1582420"/>
            <a:chOff x="3395471" y="2345435"/>
            <a:chExt cx="5396865" cy="1582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5471" y="2345435"/>
              <a:ext cx="5396483" cy="15819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7099" y="2417063"/>
              <a:ext cx="5257800" cy="14432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63924" y="2413888"/>
              <a:ext cx="5264150" cy="1449705"/>
            </a:xfrm>
            <a:custGeom>
              <a:avLst/>
              <a:gdLst/>
              <a:ahLst/>
              <a:cxnLst/>
              <a:rect l="l" t="t" r="r" b="b"/>
              <a:pathLst>
                <a:path w="5264150" h="1449704">
                  <a:moveTo>
                    <a:pt x="0" y="1449578"/>
                  </a:moveTo>
                  <a:lnTo>
                    <a:pt x="5264150" y="1449578"/>
                  </a:lnTo>
                  <a:lnTo>
                    <a:pt x="5264150" y="0"/>
                  </a:lnTo>
                  <a:lnTo>
                    <a:pt x="0" y="0"/>
                  </a:lnTo>
                  <a:lnTo>
                    <a:pt x="0" y="144957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83051" y="4145238"/>
            <a:ext cx="4855845" cy="11245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27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77495" algn="l"/>
                <a:tab pos="27813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Permite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seleção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múltiplos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itens</a:t>
            </a:r>
            <a:endParaRPr sz="20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77495" algn="l"/>
                <a:tab pos="27813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deve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77495" algn="l"/>
                <a:tab pos="27813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checke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spc="-5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é-s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ciona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645" y="235458"/>
            <a:ext cx="4919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20" dirty="0"/>
              <a:t> </a:t>
            </a:r>
            <a:r>
              <a:rPr sz="4000" i="1" spc="-5" dirty="0">
                <a:latin typeface="Calibri"/>
                <a:cs typeface="Calibri"/>
              </a:rPr>
              <a:t>Radio</a:t>
            </a:r>
            <a:r>
              <a:rPr sz="4000" i="1" dirty="0">
                <a:latin typeface="Calibri"/>
                <a:cs typeface="Calibri"/>
              </a:rPr>
              <a:t> </a:t>
            </a:r>
            <a:r>
              <a:rPr sz="4000" i="1" spc="-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40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000" spc="-20" dirty="0"/>
              <a:t>Exemplo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19300" y="1488947"/>
            <a:ext cx="8316595" cy="4163695"/>
            <a:chOff x="2019300" y="1488947"/>
            <a:chExt cx="8316595" cy="4163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1488947"/>
              <a:ext cx="8316468" cy="41635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923" y="1534667"/>
              <a:ext cx="8116824" cy="4084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87880" y="1557527"/>
              <a:ext cx="8183880" cy="4030979"/>
            </a:xfrm>
            <a:custGeom>
              <a:avLst/>
              <a:gdLst/>
              <a:ahLst/>
              <a:cxnLst/>
              <a:rect l="l" t="t" r="r" b="b"/>
              <a:pathLst>
                <a:path w="8183880" h="4030979">
                  <a:moveTo>
                    <a:pt x="8183880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8183880" y="4030979"/>
                  </a:lnTo>
                  <a:lnTo>
                    <a:pt x="8183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7880" y="1557527"/>
              <a:ext cx="8183880" cy="4030979"/>
            </a:xfrm>
            <a:custGeom>
              <a:avLst/>
              <a:gdLst/>
              <a:ahLst/>
              <a:cxnLst/>
              <a:rect l="l" t="t" r="r" b="b"/>
              <a:pathLst>
                <a:path w="8183880" h="4030979">
                  <a:moveTo>
                    <a:pt x="0" y="4030979"/>
                  </a:moveTo>
                  <a:lnTo>
                    <a:pt x="8183880" y="4030979"/>
                  </a:lnTo>
                  <a:lnTo>
                    <a:pt x="8183880" y="0"/>
                  </a:lnTo>
                  <a:lnTo>
                    <a:pt x="0" y="0"/>
                  </a:lnTo>
                  <a:lnTo>
                    <a:pt x="0" y="4030979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87879" y="1557527"/>
            <a:ext cx="8183880" cy="40309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&lt;fieldset&gt;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&lt;legend&gt;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Escolha o Estado</a:t>
            </a:r>
            <a:r>
              <a:rPr sz="1400" spc="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Civil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&lt;/legend&gt;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400" spc="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"radio"</a:t>
            </a:r>
            <a:r>
              <a:rPr sz="1400" spc="4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"solteiro"</a:t>
            </a:r>
            <a:r>
              <a:rPr sz="1400" spc="4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"estadocivil"</a:t>
            </a:r>
            <a:r>
              <a:rPr sz="1400" spc="4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"solteiro"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400" spc="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2F71C2"/>
                </a:solidFill>
                <a:latin typeface="Consolas"/>
                <a:cs typeface="Consolas"/>
              </a:rPr>
              <a:t>"solteiro"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Solteiro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400" spc="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"radio"</a:t>
            </a:r>
            <a:r>
              <a:rPr sz="14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"casado"</a:t>
            </a:r>
            <a:r>
              <a:rPr sz="1400" spc="4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"estadocivil"</a:t>
            </a:r>
            <a:r>
              <a:rPr sz="1400" spc="4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"casado"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4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"casado"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Casado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400" spc="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"radio"</a:t>
            </a:r>
            <a:r>
              <a:rPr sz="1400" spc="4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"divorciado"</a:t>
            </a:r>
            <a:r>
              <a:rPr sz="1400" spc="4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"estadocivil"</a:t>
            </a:r>
            <a:r>
              <a:rPr sz="1400" spc="5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"divorciado"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400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"divorciado"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Divorciado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&lt;/fieldset&gt;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51" y="6633768"/>
            <a:ext cx="1689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9993" y="663102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2342" y="235458"/>
            <a:ext cx="5688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15" dirty="0"/>
              <a:t> </a:t>
            </a:r>
            <a:r>
              <a:rPr sz="4000" i="1" spc="-20" dirty="0">
                <a:latin typeface="Calibri"/>
                <a:cs typeface="Calibri"/>
              </a:rPr>
              <a:t>Checkbox</a:t>
            </a:r>
            <a:r>
              <a:rPr sz="4000" i="1" spc="35" dirty="0">
                <a:latin typeface="Calibri"/>
                <a:cs typeface="Calibri"/>
              </a:rPr>
              <a:t> </a:t>
            </a:r>
            <a:r>
              <a:rPr sz="4000" i="1" spc="-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40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000" spc="-20" dirty="0"/>
              <a:t>Exemplo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19300" y="1488947"/>
            <a:ext cx="8495030" cy="4163695"/>
            <a:chOff x="2019300" y="1488947"/>
            <a:chExt cx="8495030" cy="41636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1488947"/>
              <a:ext cx="8481060" cy="41635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923" y="1534667"/>
              <a:ext cx="8455152" cy="4084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87880" y="1557527"/>
              <a:ext cx="8348980" cy="4030979"/>
            </a:xfrm>
            <a:custGeom>
              <a:avLst/>
              <a:gdLst/>
              <a:ahLst/>
              <a:cxnLst/>
              <a:rect l="l" t="t" r="r" b="b"/>
              <a:pathLst>
                <a:path w="8348980" h="4030979">
                  <a:moveTo>
                    <a:pt x="8348472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8348472" y="4030979"/>
                  </a:lnTo>
                  <a:lnTo>
                    <a:pt x="8348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7880" y="1557527"/>
              <a:ext cx="8348980" cy="4030979"/>
            </a:xfrm>
            <a:custGeom>
              <a:avLst/>
              <a:gdLst/>
              <a:ahLst/>
              <a:cxnLst/>
              <a:rect l="l" t="t" r="r" b="b"/>
              <a:pathLst>
                <a:path w="8348980" h="4030979">
                  <a:moveTo>
                    <a:pt x="0" y="4030979"/>
                  </a:moveTo>
                  <a:lnTo>
                    <a:pt x="8348472" y="4030979"/>
                  </a:lnTo>
                  <a:lnTo>
                    <a:pt x="8348472" y="0"/>
                  </a:lnTo>
                  <a:lnTo>
                    <a:pt x="0" y="0"/>
                  </a:lnTo>
                  <a:lnTo>
                    <a:pt x="0" y="4030979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87879" y="1557527"/>
            <a:ext cx="8348980" cy="40309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&lt;fieldset&gt;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&lt;legend&gt;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Esportes</a:t>
            </a:r>
            <a:r>
              <a:rPr sz="1400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nsolas"/>
                <a:cs typeface="Consolas"/>
              </a:rPr>
              <a:t>de</a:t>
            </a:r>
            <a:r>
              <a:rPr sz="1400" spc="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Interesse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&lt;/legend&gt;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400" spc="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"checkbox"</a:t>
            </a:r>
            <a:r>
              <a:rPr sz="1400" spc="4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"natação"</a:t>
            </a:r>
            <a:r>
              <a:rPr sz="14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"esportes[]"</a:t>
            </a:r>
            <a:r>
              <a:rPr sz="14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"natação"</a:t>
            </a:r>
            <a:r>
              <a:rPr sz="1400" spc="5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onsolas"/>
                <a:cs typeface="Consolas"/>
              </a:rPr>
              <a:t>checked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400" spc="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"natação"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Natação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400" spc="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"checkbox"</a:t>
            </a:r>
            <a:r>
              <a:rPr sz="1400" spc="4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"ciclismo"</a:t>
            </a:r>
            <a:r>
              <a:rPr sz="1400" spc="5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"esportes[]"</a:t>
            </a:r>
            <a:r>
              <a:rPr sz="1400" spc="4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"ciclismo"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400" spc="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2F71C2"/>
                </a:solidFill>
                <a:latin typeface="Consolas"/>
                <a:cs typeface="Consolas"/>
              </a:rPr>
              <a:t>"ciclismo"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Ciclismo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400" spc="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"checkbox"</a:t>
            </a:r>
            <a:r>
              <a:rPr sz="1400" spc="4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"futebol"</a:t>
            </a:r>
            <a:r>
              <a:rPr sz="1400" spc="4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"esportes[]"</a:t>
            </a:r>
            <a:r>
              <a:rPr sz="1400" spc="4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"futebol"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&lt;label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"futebol"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Futebol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400">
              <a:latin typeface="Consolas"/>
              <a:cs typeface="Consolas"/>
            </a:endParaRPr>
          </a:p>
          <a:p>
            <a:pPr marL="34036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  <a:p>
            <a:pPr marL="14351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&lt;/fieldset&gt;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51" y="6633768"/>
            <a:ext cx="1689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Programação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5703" y="235458"/>
            <a:ext cx="5264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Campos</a:t>
            </a:r>
            <a:r>
              <a:rPr sz="4000" spc="-25" dirty="0"/>
              <a:t> para </a:t>
            </a:r>
            <a:r>
              <a:rPr sz="4000" spc="-20" dirty="0"/>
              <a:t>Data</a:t>
            </a:r>
            <a:r>
              <a:rPr sz="4000" spc="-40" dirty="0"/>
              <a:t> </a:t>
            </a:r>
            <a:r>
              <a:rPr sz="4000" spc="-5" dirty="0"/>
              <a:t>e</a:t>
            </a:r>
            <a:r>
              <a:rPr sz="4000" spc="-15" dirty="0"/>
              <a:t> </a:t>
            </a:r>
            <a:r>
              <a:rPr sz="4000" spc="-25" dirty="0"/>
              <a:t>Hora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1889993" y="663102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4672" y="2276855"/>
            <a:ext cx="3199130" cy="2799715"/>
            <a:chOff x="804672" y="2276855"/>
            <a:chExt cx="3199130" cy="27997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672" y="2276855"/>
              <a:ext cx="3198876" cy="2799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300" y="2348483"/>
              <a:ext cx="3060192" cy="26609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3125" y="2345308"/>
              <a:ext cx="3067050" cy="2667635"/>
            </a:xfrm>
            <a:custGeom>
              <a:avLst/>
              <a:gdLst/>
              <a:ahLst/>
              <a:cxnLst/>
              <a:rect l="l" t="t" r="r" b="b"/>
              <a:pathLst>
                <a:path w="3067050" h="2667635">
                  <a:moveTo>
                    <a:pt x="0" y="2667254"/>
                  </a:moveTo>
                  <a:lnTo>
                    <a:pt x="3066542" y="2667254"/>
                  </a:lnTo>
                  <a:lnTo>
                    <a:pt x="3066542" y="0"/>
                  </a:lnTo>
                  <a:lnTo>
                    <a:pt x="0" y="0"/>
                  </a:lnTo>
                  <a:lnTo>
                    <a:pt x="0" y="2667254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2601" y="1861566"/>
            <a:ext cx="27635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7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30859C"/>
                </a:solidFill>
                <a:latin typeface="Consolas"/>
                <a:cs typeface="Consolas"/>
              </a:rPr>
              <a:t>"date"</a:t>
            </a:r>
            <a:r>
              <a:rPr sz="1700" spc="-2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...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94988" y="5940552"/>
            <a:ext cx="4152900" cy="553720"/>
            <a:chOff x="4094988" y="5940552"/>
            <a:chExt cx="4152900" cy="5537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2420" y="5952744"/>
              <a:ext cx="4125468" cy="5334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4988" y="5940552"/>
              <a:ext cx="4111752" cy="5532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91000" y="6021323"/>
            <a:ext cx="3992879" cy="401320"/>
          </a:xfrm>
          <a:prstGeom prst="rect">
            <a:avLst/>
          </a:prstGeom>
          <a:solidFill>
            <a:srgbClr val="FFFFE4"/>
          </a:solidFill>
          <a:ln w="6350">
            <a:solidFill>
              <a:srgbClr val="548ED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solidFill>
                  <a:srgbClr val="205868"/>
                </a:solidFill>
                <a:latin typeface="Calibri"/>
                <a:cs typeface="Calibri"/>
              </a:rPr>
              <a:t>Exemplos </a:t>
            </a: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205868"/>
                </a:solidFill>
                <a:latin typeface="Calibri"/>
                <a:cs typeface="Calibri"/>
              </a:rPr>
              <a:t>renderização</a:t>
            </a:r>
            <a:r>
              <a:rPr sz="16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no</a:t>
            </a:r>
            <a:r>
              <a:rPr sz="16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Google</a:t>
            </a:r>
            <a:r>
              <a:rPr sz="16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05868"/>
                </a:solidFill>
                <a:latin typeface="Calibri"/>
                <a:cs typeface="Calibri"/>
              </a:rPr>
              <a:t>Chrome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12252" y="2276855"/>
            <a:ext cx="3031490" cy="2786380"/>
            <a:chOff x="8112252" y="2276855"/>
            <a:chExt cx="3031490" cy="278638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2252" y="2276855"/>
              <a:ext cx="3031236" cy="2785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3880" y="2348483"/>
              <a:ext cx="2892552" cy="26471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80705" y="2345308"/>
              <a:ext cx="2899410" cy="2653665"/>
            </a:xfrm>
            <a:custGeom>
              <a:avLst/>
              <a:gdLst/>
              <a:ahLst/>
              <a:cxnLst/>
              <a:rect l="l" t="t" r="r" b="b"/>
              <a:pathLst>
                <a:path w="2899409" h="2653665">
                  <a:moveTo>
                    <a:pt x="0" y="2653538"/>
                  </a:moveTo>
                  <a:lnTo>
                    <a:pt x="2898902" y="2653538"/>
                  </a:lnTo>
                  <a:lnTo>
                    <a:pt x="2898902" y="0"/>
                  </a:lnTo>
                  <a:lnTo>
                    <a:pt x="0" y="0"/>
                  </a:lnTo>
                  <a:lnTo>
                    <a:pt x="0" y="265353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30490" y="1861566"/>
            <a:ext cx="395477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7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30859C"/>
                </a:solidFill>
                <a:latin typeface="Consolas"/>
                <a:cs typeface="Consolas"/>
              </a:rPr>
              <a:t>"datetime-local"</a:t>
            </a:r>
            <a:r>
              <a:rPr sz="1700" spc="-2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...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4177" y="1854200"/>
            <a:ext cx="27635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7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30859C"/>
                </a:solidFill>
                <a:latin typeface="Consolas"/>
                <a:cs typeface="Consolas"/>
              </a:rPr>
              <a:t>"time"</a:t>
            </a:r>
            <a:r>
              <a:rPr sz="1700" spc="-2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...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83479" y="2270760"/>
            <a:ext cx="1827530" cy="2798445"/>
            <a:chOff x="4983479" y="2270760"/>
            <a:chExt cx="1827530" cy="279844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3479" y="2270760"/>
              <a:ext cx="1827276" cy="2798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5107" y="2342388"/>
              <a:ext cx="1688591" cy="26593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51932" y="2339213"/>
              <a:ext cx="1695450" cy="2665730"/>
            </a:xfrm>
            <a:custGeom>
              <a:avLst/>
              <a:gdLst/>
              <a:ahLst/>
              <a:cxnLst/>
              <a:rect l="l" t="t" r="r" b="b"/>
              <a:pathLst>
                <a:path w="1695450" h="2665729">
                  <a:moveTo>
                    <a:pt x="0" y="2665730"/>
                  </a:moveTo>
                  <a:lnTo>
                    <a:pt x="1694941" y="2665730"/>
                  </a:lnTo>
                  <a:lnTo>
                    <a:pt x="1694941" y="0"/>
                  </a:lnTo>
                  <a:lnTo>
                    <a:pt x="0" y="0"/>
                  </a:lnTo>
                  <a:lnTo>
                    <a:pt x="0" y="2665730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142744" y="6656831"/>
            <a:ext cx="568960" cy="169545"/>
          </a:xfrm>
          <a:custGeom>
            <a:avLst/>
            <a:gdLst/>
            <a:ahLst/>
            <a:cxnLst/>
            <a:rect l="l" t="t" r="r" b="b"/>
            <a:pathLst>
              <a:path w="568960" h="169545">
                <a:moveTo>
                  <a:pt x="568451" y="0"/>
                </a:moveTo>
                <a:lnTo>
                  <a:pt x="0" y="0"/>
                </a:lnTo>
                <a:lnTo>
                  <a:pt x="0" y="169164"/>
                </a:lnTo>
                <a:lnTo>
                  <a:pt x="568451" y="169164"/>
                </a:lnTo>
                <a:lnTo>
                  <a:pt x="5684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65960" y="6598107"/>
            <a:ext cx="765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baseline="-595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100" b="1" spc="457" baseline="-595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PPT</a:t>
            </a:r>
            <a:r>
              <a:rPr sz="11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7182" y="6679501"/>
            <a:ext cx="182118" cy="123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142" y="235458"/>
            <a:ext cx="5845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Campos</a:t>
            </a:r>
            <a:r>
              <a:rPr sz="4000" spc="-25" dirty="0"/>
              <a:t> para</a:t>
            </a:r>
            <a:r>
              <a:rPr sz="4000" spc="-20" dirty="0"/>
              <a:t> </a:t>
            </a:r>
            <a:r>
              <a:rPr sz="4000" spc="-5" dirty="0"/>
              <a:t>Mês</a:t>
            </a:r>
            <a:r>
              <a:rPr sz="4000" spc="-20" dirty="0"/>
              <a:t> </a:t>
            </a:r>
            <a:r>
              <a:rPr sz="4000" spc="-5" dirty="0"/>
              <a:t>e</a:t>
            </a:r>
            <a:r>
              <a:rPr sz="4000" spc="-15" dirty="0"/>
              <a:t> </a:t>
            </a:r>
            <a:r>
              <a:rPr sz="4000" dirty="0"/>
              <a:t>Semana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468879" y="2276855"/>
            <a:ext cx="3126105" cy="2792095"/>
            <a:chOff x="2468879" y="2276855"/>
            <a:chExt cx="3126105" cy="2792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79" y="2276855"/>
              <a:ext cx="3125723" cy="2791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507" y="2348483"/>
              <a:ext cx="2987040" cy="26532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37332" y="2345308"/>
              <a:ext cx="2993390" cy="2660015"/>
            </a:xfrm>
            <a:custGeom>
              <a:avLst/>
              <a:gdLst/>
              <a:ahLst/>
              <a:cxnLst/>
              <a:rect l="l" t="t" r="r" b="b"/>
              <a:pathLst>
                <a:path w="2993390" h="2660015">
                  <a:moveTo>
                    <a:pt x="0" y="2659634"/>
                  </a:moveTo>
                  <a:lnTo>
                    <a:pt x="2993390" y="2659634"/>
                  </a:lnTo>
                  <a:lnTo>
                    <a:pt x="2993390" y="0"/>
                  </a:lnTo>
                  <a:lnTo>
                    <a:pt x="0" y="0"/>
                  </a:lnTo>
                  <a:lnTo>
                    <a:pt x="0" y="2659634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4260" y="1858518"/>
            <a:ext cx="337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0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"month"</a:t>
            </a:r>
            <a:r>
              <a:rPr sz="2000" spc="-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...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6323" y="5940552"/>
            <a:ext cx="4154804" cy="553720"/>
            <a:chOff x="4116323" y="5940552"/>
            <a:chExt cx="4154804" cy="5537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755" y="5952744"/>
              <a:ext cx="4126992" cy="533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6323" y="5940552"/>
              <a:ext cx="4111752" cy="5532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212335" y="6021323"/>
            <a:ext cx="3994785" cy="401320"/>
          </a:xfrm>
          <a:prstGeom prst="rect">
            <a:avLst/>
          </a:prstGeom>
          <a:solidFill>
            <a:srgbClr val="FFFFE4"/>
          </a:solidFill>
          <a:ln w="6350">
            <a:solidFill>
              <a:srgbClr val="548ED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solidFill>
                  <a:srgbClr val="205868"/>
                </a:solidFill>
                <a:latin typeface="Calibri"/>
                <a:cs typeface="Calibri"/>
              </a:rPr>
              <a:t>Exemplos </a:t>
            </a: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205868"/>
                </a:solidFill>
                <a:latin typeface="Calibri"/>
                <a:cs typeface="Calibri"/>
              </a:rPr>
              <a:t>renderização</a:t>
            </a:r>
            <a:r>
              <a:rPr sz="16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no</a:t>
            </a:r>
            <a:r>
              <a:rPr sz="16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05868"/>
                </a:solidFill>
                <a:latin typeface="Calibri"/>
                <a:cs typeface="Calibri"/>
              </a:rPr>
              <a:t>Google</a:t>
            </a:r>
            <a:r>
              <a:rPr sz="16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05868"/>
                </a:solidFill>
                <a:latin typeface="Calibri"/>
                <a:cs typeface="Calibri"/>
              </a:rPr>
              <a:t>Chrome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4709" y="1858518"/>
            <a:ext cx="3238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0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"week"</a:t>
            </a:r>
            <a:r>
              <a:rPr sz="2000" spc="-2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...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15328" y="2276855"/>
            <a:ext cx="2498090" cy="2792095"/>
            <a:chOff x="6815328" y="2276855"/>
            <a:chExt cx="2498090" cy="279209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328" y="2276855"/>
              <a:ext cx="2497835" cy="27919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6956" y="2348483"/>
              <a:ext cx="2359152" cy="26532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83781" y="2345308"/>
              <a:ext cx="2366010" cy="2660015"/>
            </a:xfrm>
            <a:custGeom>
              <a:avLst/>
              <a:gdLst/>
              <a:ahLst/>
              <a:cxnLst/>
              <a:rect l="l" t="t" r="r" b="b"/>
              <a:pathLst>
                <a:path w="2366009" h="2660015">
                  <a:moveTo>
                    <a:pt x="0" y="2659634"/>
                  </a:moveTo>
                  <a:lnTo>
                    <a:pt x="2365502" y="2659634"/>
                  </a:lnTo>
                  <a:lnTo>
                    <a:pt x="2365502" y="0"/>
                  </a:lnTo>
                  <a:lnTo>
                    <a:pt x="0" y="0"/>
                  </a:lnTo>
                  <a:lnTo>
                    <a:pt x="0" y="2659634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123058" y="6657009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489" y="2298610"/>
            <a:ext cx="7818755" cy="172402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5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Formato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da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navegador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depende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das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configurações</a:t>
            </a:r>
            <a:r>
              <a:rPr sz="2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idioma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445"/>
              </a:spcBef>
              <a:buClr>
                <a:srgbClr val="00AFEF"/>
              </a:buClr>
              <a:buSzPct val="107894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Mas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valor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submetido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(propr.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está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sempre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formato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30859C"/>
                </a:solidFill>
                <a:latin typeface="Consolas"/>
                <a:cs typeface="Consolas"/>
              </a:rPr>
              <a:t>YYYY-MM-DD</a:t>
            </a:r>
            <a:endParaRPr sz="19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835"/>
              </a:spcBef>
              <a:buClr>
                <a:srgbClr val="30859C"/>
              </a:buClr>
              <a:buSzPct val="119444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2020-10-15</a:t>
            </a:r>
            <a:endParaRPr sz="18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815"/>
              </a:spcBef>
              <a:buClr>
                <a:srgbClr val="30859C"/>
              </a:buClr>
              <a:buSzPct val="119444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Padrão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internacional</a:t>
            </a:r>
            <a:r>
              <a:rPr sz="18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ISO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8601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2767" y="235458"/>
            <a:ext cx="8048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Observação</a:t>
            </a:r>
            <a:r>
              <a:rPr sz="4000" spc="15" dirty="0"/>
              <a:t> </a:t>
            </a:r>
            <a:r>
              <a:rPr sz="4000" spc="-15" dirty="0"/>
              <a:t>sobre</a:t>
            </a:r>
            <a:r>
              <a:rPr sz="4000" spc="20" dirty="0"/>
              <a:t> </a:t>
            </a:r>
            <a:r>
              <a:rPr sz="4000" spc="-10" dirty="0">
                <a:solidFill>
                  <a:srgbClr val="0000FF"/>
                </a:solidFill>
              </a:rPr>
              <a:t>&lt;input</a:t>
            </a:r>
            <a:r>
              <a:rPr sz="4000" spc="-15" dirty="0">
                <a:solidFill>
                  <a:srgbClr val="0000FF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type</a:t>
            </a:r>
            <a:r>
              <a:rPr sz="4000" spc="-10" dirty="0">
                <a:solidFill>
                  <a:srgbClr val="0000FF"/>
                </a:solidFill>
              </a:rPr>
              <a:t>=</a:t>
            </a:r>
            <a:r>
              <a:rPr sz="4000" spc="-10" dirty="0">
                <a:solidFill>
                  <a:srgbClr val="30859C"/>
                </a:solidFill>
              </a:rPr>
              <a:t>"</a:t>
            </a:r>
            <a:r>
              <a:rPr sz="4000" i="1" spc="-10" dirty="0">
                <a:solidFill>
                  <a:srgbClr val="30859C"/>
                </a:solidFill>
                <a:latin typeface="Calibri"/>
                <a:cs typeface="Calibri"/>
              </a:rPr>
              <a:t>date"</a:t>
            </a:r>
            <a:r>
              <a:rPr sz="4000" i="1" spc="-1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454" y="2216074"/>
            <a:ext cx="8178800" cy="17176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9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Formato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da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data/hora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navegador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depende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das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configurações</a:t>
            </a:r>
            <a:r>
              <a:rPr sz="20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idioma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450"/>
              </a:spcBef>
              <a:buClr>
                <a:srgbClr val="00AFEF"/>
              </a:buClr>
              <a:buSzPct val="108333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valor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submetido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(propr.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está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sempre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formato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0859C"/>
                </a:solidFill>
                <a:latin typeface="Consolas"/>
                <a:cs typeface="Consolas"/>
              </a:rPr>
              <a:t>yyyy-MM-dd</a:t>
            </a:r>
            <a:r>
              <a:rPr sz="1800" spc="-10" dirty="0">
                <a:solidFill>
                  <a:srgbClr val="E36C09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hh:mm</a:t>
            </a:r>
            <a:endParaRPr sz="18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815"/>
              </a:spcBef>
              <a:buClr>
                <a:srgbClr val="30859C"/>
              </a:buClr>
              <a:buSzPct val="119444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2020-10-15T12:40</a:t>
            </a:r>
            <a:endParaRPr sz="18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815"/>
              </a:spcBef>
              <a:buClr>
                <a:srgbClr val="30859C"/>
              </a:buClr>
              <a:buSzPct val="119444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800" spc="-15" dirty="0">
                <a:solidFill>
                  <a:srgbClr val="333333"/>
                </a:solidFill>
                <a:latin typeface="Calibri"/>
                <a:cs typeface="Calibri"/>
              </a:rPr>
              <a:t>Padrão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internacional</a:t>
            </a:r>
            <a:r>
              <a:rPr sz="18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ISO</a:t>
            </a:r>
            <a:r>
              <a:rPr sz="18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8601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Observações</a:t>
            </a:r>
            <a:r>
              <a:rPr dirty="0"/>
              <a:t> </a:t>
            </a:r>
            <a:r>
              <a:rPr spc="-15" dirty="0"/>
              <a:t>sobre</a:t>
            </a:r>
            <a:r>
              <a:rPr spc="25" dirty="0"/>
              <a:t> </a:t>
            </a:r>
            <a:r>
              <a:rPr spc="-5" dirty="0">
                <a:solidFill>
                  <a:srgbClr val="0000FF"/>
                </a:solidFill>
              </a:rPr>
              <a:t>&lt;input</a:t>
            </a:r>
            <a:r>
              <a:rPr spc="6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type</a:t>
            </a:r>
            <a:r>
              <a:rPr spc="-10" dirty="0">
                <a:solidFill>
                  <a:srgbClr val="0000FF"/>
                </a:solidFill>
              </a:rPr>
              <a:t>=</a:t>
            </a:r>
            <a:r>
              <a:rPr spc="-10" dirty="0">
                <a:solidFill>
                  <a:srgbClr val="30859C"/>
                </a:solidFill>
              </a:rPr>
              <a:t>"</a:t>
            </a:r>
            <a:r>
              <a:rPr i="1" spc="-10" dirty="0">
                <a:solidFill>
                  <a:srgbClr val="30859C"/>
                </a:solidFill>
                <a:latin typeface="Calibri"/>
                <a:cs typeface="Calibri"/>
              </a:rPr>
              <a:t>datetime-local"</a:t>
            </a:r>
            <a:r>
              <a:rPr i="1" spc="-1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761" y="1763800"/>
            <a:ext cx="7897495" cy="3254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41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suportado por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todos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navegadores</a:t>
            </a:r>
            <a:endParaRPr sz="22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75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Chrome,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Edge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suportam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Mozilla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Firefox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Safari para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desktop não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suportam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31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Quando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suportado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é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apresentado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textual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simples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46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considera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fuso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horário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timezone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46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Pode-se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utilizar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os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min</a:t>
            </a:r>
            <a:r>
              <a:rPr sz="2200" spc="-7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max</a:t>
            </a:r>
            <a:r>
              <a:rPr sz="2200" spc="-7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restringir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data/hora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465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uti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onsolas"/>
                <a:cs typeface="Consolas"/>
              </a:rPr>
              <a:t>&lt;inpu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22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"datetim</a:t>
            </a:r>
            <a:r>
              <a:rPr sz="2200" dirty="0">
                <a:solidFill>
                  <a:srgbClr val="30859C"/>
                </a:solidFill>
                <a:latin typeface="Consolas"/>
                <a:cs typeface="Consolas"/>
              </a:rPr>
              <a:t>e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2200" spc="-7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Observações</a:t>
            </a:r>
            <a:r>
              <a:rPr dirty="0"/>
              <a:t> </a:t>
            </a:r>
            <a:r>
              <a:rPr spc="-15" dirty="0"/>
              <a:t>sobre</a:t>
            </a:r>
            <a:r>
              <a:rPr spc="25" dirty="0"/>
              <a:t> </a:t>
            </a:r>
            <a:r>
              <a:rPr spc="-5" dirty="0">
                <a:solidFill>
                  <a:srgbClr val="0000FF"/>
                </a:solidFill>
              </a:rPr>
              <a:t>&lt;input</a:t>
            </a:r>
            <a:r>
              <a:rPr spc="6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type</a:t>
            </a:r>
            <a:r>
              <a:rPr spc="-10" dirty="0">
                <a:solidFill>
                  <a:srgbClr val="0000FF"/>
                </a:solidFill>
              </a:rPr>
              <a:t>=</a:t>
            </a:r>
            <a:r>
              <a:rPr spc="-10" dirty="0">
                <a:solidFill>
                  <a:srgbClr val="30859C"/>
                </a:solidFill>
              </a:rPr>
              <a:t>"</a:t>
            </a:r>
            <a:r>
              <a:rPr i="1" spc="-10" dirty="0">
                <a:solidFill>
                  <a:srgbClr val="30859C"/>
                </a:solidFill>
                <a:latin typeface="Calibri"/>
                <a:cs typeface="Calibri"/>
              </a:rPr>
              <a:t>datetime-local"</a:t>
            </a:r>
            <a:r>
              <a:rPr i="1" spc="-1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122" y="1301623"/>
            <a:ext cx="3873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"email" </a:t>
            </a:r>
            <a:r>
              <a:rPr sz="2200" spc="-5" dirty="0">
                <a:solidFill>
                  <a:srgbClr val="404040"/>
                </a:solidFill>
                <a:latin typeface="Consolas"/>
                <a:cs typeface="Consolas"/>
              </a:rPr>
              <a:t>...</a:t>
            </a:r>
            <a:r>
              <a:rPr sz="2200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9565" y="235458"/>
            <a:ext cx="3916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40" dirty="0"/>
              <a:t> </a:t>
            </a:r>
            <a:r>
              <a:rPr sz="4000" spc="-25" dirty="0"/>
              <a:t>para</a:t>
            </a:r>
            <a:r>
              <a:rPr sz="4000" spc="-40" dirty="0"/>
              <a:t> </a:t>
            </a:r>
            <a:r>
              <a:rPr sz="4000" dirty="0"/>
              <a:t>E-mail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27933" y="3950334"/>
            <a:ext cx="2914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Navegador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exige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caracter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@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39567" y="2061972"/>
            <a:ext cx="3811904" cy="1833880"/>
            <a:chOff x="2639567" y="2061972"/>
            <a:chExt cx="3811904" cy="18338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567" y="2061972"/>
              <a:ext cx="3811524" cy="1833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1195" y="2133600"/>
              <a:ext cx="3672839" cy="16946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08020" y="2130425"/>
              <a:ext cx="3679190" cy="1701164"/>
            </a:xfrm>
            <a:custGeom>
              <a:avLst/>
              <a:gdLst/>
              <a:ahLst/>
              <a:cxnLst/>
              <a:rect l="l" t="t" r="r" b="b"/>
              <a:pathLst>
                <a:path w="3679190" h="1701164">
                  <a:moveTo>
                    <a:pt x="0" y="1701038"/>
                  </a:moveTo>
                  <a:lnTo>
                    <a:pt x="3679189" y="1701038"/>
                  </a:lnTo>
                  <a:lnTo>
                    <a:pt x="3679189" y="0"/>
                  </a:lnTo>
                  <a:lnTo>
                    <a:pt x="0" y="0"/>
                  </a:lnTo>
                  <a:lnTo>
                    <a:pt x="0" y="170103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888480" y="2061972"/>
            <a:ext cx="2627630" cy="3517900"/>
            <a:chOff x="6888480" y="2061972"/>
            <a:chExt cx="2627630" cy="35179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8480" y="2061972"/>
              <a:ext cx="2627376" cy="35173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0108" y="2133600"/>
              <a:ext cx="2488692" cy="33787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56933" y="2130425"/>
              <a:ext cx="2495550" cy="3385185"/>
            </a:xfrm>
            <a:custGeom>
              <a:avLst/>
              <a:gdLst/>
              <a:ahLst/>
              <a:cxnLst/>
              <a:rect l="l" t="t" r="r" b="b"/>
              <a:pathLst>
                <a:path w="2495550" h="3385185">
                  <a:moveTo>
                    <a:pt x="0" y="3385058"/>
                  </a:moveTo>
                  <a:lnTo>
                    <a:pt x="2495042" y="3385058"/>
                  </a:lnTo>
                  <a:lnTo>
                    <a:pt x="2495042" y="0"/>
                  </a:lnTo>
                  <a:lnTo>
                    <a:pt x="0" y="0"/>
                  </a:lnTo>
                  <a:lnTo>
                    <a:pt x="0" y="338505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20534" y="486994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5" y="288036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07556" y="5635853"/>
            <a:ext cx="3235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Teclado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com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@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smartphone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9733" y="336042"/>
            <a:ext cx="4271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Formulário</a:t>
            </a:r>
            <a:r>
              <a:rPr sz="2800" dirty="0"/>
              <a:t> </a:t>
            </a:r>
            <a:r>
              <a:rPr sz="2800" spc="-10" dirty="0"/>
              <a:t>Simples</a:t>
            </a:r>
            <a:r>
              <a:rPr sz="2800" dirty="0"/>
              <a:t> </a:t>
            </a:r>
            <a:r>
              <a:rPr sz="2800" spc="-5" dirty="0"/>
              <a:t>em</a:t>
            </a:r>
            <a:r>
              <a:rPr sz="2800" spc="-20" dirty="0"/>
              <a:t> </a:t>
            </a:r>
            <a:r>
              <a:rPr sz="2800" spc="-10" dirty="0"/>
              <a:t>HTML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300" y="6644638"/>
            <a:ext cx="199644" cy="20116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75659" y="3075457"/>
            <a:ext cx="5436235" cy="702945"/>
            <a:chOff x="3375659" y="3075457"/>
            <a:chExt cx="5436235" cy="702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5659" y="3075457"/>
              <a:ext cx="5436108" cy="7025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287" y="3147060"/>
              <a:ext cx="5297423" cy="5638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44112" y="3143885"/>
              <a:ext cx="5304155" cy="570230"/>
            </a:xfrm>
            <a:custGeom>
              <a:avLst/>
              <a:gdLst/>
              <a:ahLst/>
              <a:cxnLst/>
              <a:rect l="l" t="t" r="r" b="b"/>
              <a:pathLst>
                <a:path w="5304155" h="570229">
                  <a:moveTo>
                    <a:pt x="0" y="570229"/>
                  </a:moveTo>
                  <a:lnTo>
                    <a:pt x="5303773" y="570229"/>
                  </a:lnTo>
                  <a:lnTo>
                    <a:pt x="5303773" y="0"/>
                  </a:lnTo>
                  <a:lnTo>
                    <a:pt x="0" y="0"/>
                  </a:lnTo>
                  <a:lnTo>
                    <a:pt x="0" y="570229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67204" y="6657009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67718" y="6669125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3046" y="1285493"/>
            <a:ext cx="3565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"tel"</a:t>
            </a:r>
            <a:r>
              <a:rPr sz="2200" spc="-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nsolas"/>
                <a:cs typeface="Consolas"/>
              </a:rPr>
              <a:t>...</a:t>
            </a:r>
            <a:r>
              <a:rPr sz="2200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5414" y="235458"/>
            <a:ext cx="6817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15" dirty="0"/>
              <a:t> </a:t>
            </a:r>
            <a:r>
              <a:rPr sz="4000" spc="-25" dirty="0"/>
              <a:t>para</a:t>
            </a:r>
            <a:r>
              <a:rPr sz="4000" spc="-20" dirty="0"/>
              <a:t> </a:t>
            </a:r>
            <a:r>
              <a:rPr sz="4000" spc="-15" dirty="0"/>
              <a:t>Número</a:t>
            </a:r>
            <a:r>
              <a:rPr sz="4000" spc="-10" dirty="0"/>
              <a:t> </a:t>
            </a:r>
            <a:r>
              <a:rPr sz="4000" spc="-5" dirty="0"/>
              <a:t>de</a:t>
            </a:r>
            <a:r>
              <a:rPr sz="4000" spc="-20" dirty="0"/>
              <a:t> </a:t>
            </a:r>
            <a:r>
              <a:rPr sz="4000" spc="-65" dirty="0"/>
              <a:t>Telefone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4744211" y="2023872"/>
            <a:ext cx="2642870" cy="3778250"/>
            <a:chOff x="4744211" y="2023872"/>
            <a:chExt cx="2642870" cy="3778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4211" y="2023872"/>
              <a:ext cx="2642616" cy="3777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839" y="2095500"/>
              <a:ext cx="2503932" cy="36393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2664" y="2092325"/>
              <a:ext cx="2510790" cy="3646170"/>
            </a:xfrm>
            <a:custGeom>
              <a:avLst/>
              <a:gdLst/>
              <a:ahLst/>
              <a:cxnLst/>
              <a:rect l="l" t="t" r="r" b="b"/>
              <a:pathLst>
                <a:path w="2510790" h="3646170">
                  <a:moveTo>
                    <a:pt x="0" y="3645662"/>
                  </a:moveTo>
                  <a:lnTo>
                    <a:pt x="2510282" y="3645662"/>
                  </a:lnTo>
                  <a:lnTo>
                    <a:pt x="2510282" y="0"/>
                  </a:lnTo>
                  <a:lnTo>
                    <a:pt x="0" y="0"/>
                  </a:lnTo>
                  <a:lnTo>
                    <a:pt x="0" y="3645662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45940" y="5819647"/>
            <a:ext cx="3491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Teclado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numérico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smartphone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577" y="235458"/>
            <a:ext cx="5246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Campos</a:t>
            </a:r>
            <a:r>
              <a:rPr sz="4000" spc="-25" dirty="0"/>
              <a:t> </a:t>
            </a:r>
            <a:r>
              <a:rPr sz="4000" i="1" spc="-5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4000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2F71C2"/>
                </a:solidFill>
              </a:rPr>
              <a:t>e</a:t>
            </a:r>
            <a:r>
              <a:rPr sz="4000" spc="-20" dirty="0">
                <a:solidFill>
                  <a:srgbClr val="2F71C2"/>
                </a:solidFill>
              </a:rPr>
              <a:t> </a:t>
            </a:r>
            <a:r>
              <a:rPr sz="4000" i="1" spc="-5" dirty="0">
                <a:solidFill>
                  <a:srgbClr val="0000FF"/>
                </a:solidFill>
                <a:latin typeface="Calibri"/>
                <a:cs typeface="Calibri"/>
              </a:rPr>
              <a:t>Range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8561" y="3497305"/>
            <a:ext cx="7037070" cy="18865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26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77495" algn="l"/>
                <a:tab pos="27813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valores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numéricos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inteiros</a:t>
            </a:r>
            <a:endParaRPr sz="20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77495" algn="l"/>
                <a:tab pos="27813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Permite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incremento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números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pelos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botões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slider</a:t>
            </a:r>
            <a:endParaRPr sz="20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spcBef>
                <a:spcPts val="60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77495" algn="l"/>
                <a:tab pos="27813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Responde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às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setas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cima/baixo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teclado</a:t>
            </a:r>
            <a:endParaRPr sz="20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77495" algn="l"/>
                <a:tab pos="27813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min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max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step</a:t>
            </a:r>
            <a:r>
              <a:rPr sz="1800" spc="-57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definem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mínimo,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máximo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incremento</a:t>
            </a:r>
            <a:endParaRPr sz="20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77495" algn="l"/>
                <a:tab pos="27813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intervalo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padrão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campo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 0-100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incremento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51532" y="2371331"/>
            <a:ext cx="3561715" cy="798830"/>
            <a:chOff x="2351532" y="2371331"/>
            <a:chExt cx="3561715" cy="798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1532" y="2371331"/>
              <a:ext cx="3561588" cy="7985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3160" y="2442971"/>
              <a:ext cx="3422904" cy="6598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9985" y="2439796"/>
              <a:ext cx="3429635" cy="666750"/>
            </a:xfrm>
            <a:custGeom>
              <a:avLst/>
              <a:gdLst/>
              <a:ahLst/>
              <a:cxnLst/>
              <a:rect l="l" t="t" r="r" b="b"/>
              <a:pathLst>
                <a:path w="3429635" h="666750">
                  <a:moveTo>
                    <a:pt x="0" y="666241"/>
                  </a:moveTo>
                  <a:lnTo>
                    <a:pt x="3429254" y="666241"/>
                  </a:lnTo>
                  <a:lnTo>
                    <a:pt x="3429254" y="0"/>
                  </a:lnTo>
                  <a:lnTo>
                    <a:pt x="0" y="0"/>
                  </a:lnTo>
                  <a:lnTo>
                    <a:pt x="0" y="666241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816852" y="2371331"/>
            <a:ext cx="2703830" cy="798830"/>
            <a:chOff x="6816852" y="2371331"/>
            <a:chExt cx="2703830" cy="7988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6852" y="2371331"/>
              <a:ext cx="2703576" cy="7985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8480" y="2442971"/>
              <a:ext cx="2564892" cy="6598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85305" y="2439796"/>
              <a:ext cx="2571750" cy="666750"/>
            </a:xfrm>
            <a:custGeom>
              <a:avLst/>
              <a:gdLst/>
              <a:ahLst/>
              <a:cxnLst/>
              <a:rect l="l" t="t" r="r" b="b"/>
              <a:pathLst>
                <a:path w="2571750" h="666750">
                  <a:moveTo>
                    <a:pt x="0" y="666241"/>
                  </a:moveTo>
                  <a:lnTo>
                    <a:pt x="2571242" y="666241"/>
                  </a:lnTo>
                  <a:lnTo>
                    <a:pt x="2571242" y="0"/>
                  </a:lnTo>
                  <a:lnTo>
                    <a:pt x="0" y="0"/>
                  </a:lnTo>
                  <a:lnTo>
                    <a:pt x="0" y="666241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81250" y="1934667"/>
            <a:ext cx="34334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0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30859C"/>
                </a:solidFill>
                <a:latin typeface="Consolas"/>
                <a:cs typeface="Consolas"/>
              </a:rPr>
              <a:t>"number"</a:t>
            </a:r>
            <a:r>
              <a:rPr sz="2000" spc="-3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...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553961" y="1934667"/>
            <a:ext cx="3293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0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"range"</a:t>
            </a:r>
            <a:r>
              <a:rPr sz="20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...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192" y="235458"/>
            <a:ext cx="4533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30" dirty="0"/>
              <a:t> </a:t>
            </a:r>
            <a:r>
              <a:rPr sz="4000" spc="-15" dirty="0"/>
              <a:t>Oculto</a:t>
            </a:r>
            <a:r>
              <a:rPr sz="4000" spc="-20" dirty="0"/>
              <a:t> </a:t>
            </a:r>
            <a:r>
              <a:rPr sz="4000" i="1" spc="-10" dirty="0">
                <a:solidFill>
                  <a:srgbClr val="0000FF"/>
                </a:solidFill>
                <a:latin typeface="Calibri"/>
                <a:cs typeface="Calibri"/>
              </a:rPr>
              <a:t>Hidden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18561" y="2221737"/>
            <a:ext cx="7047230" cy="234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4480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"hidden" </a:t>
            </a:r>
            <a:r>
              <a:rPr sz="2200" spc="-5" dirty="0">
                <a:solidFill>
                  <a:srgbClr val="404040"/>
                </a:solidFill>
                <a:latin typeface="Consolas"/>
                <a:cs typeface="Consolas"/>
              </a:rPr>
              <a:t>... 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onsolas"/>
              <a:cs typeface="Consolas"/>
            </a:endParaRPr>
          </a:p>
          <a:p>
            <a:pPr marL="280670" indent="-268605">
              <a:lnSpc>
                <a:spcPct val="100000"/>
              </a:lnSpc>
              <a:spcBef>
                <a:spcPts val="5"/>
              </a:spcBef>
              <a:buClr>
                <a:srgbClr val="30859C"/>
              </a:buClr>
              <a:buSzPct val="120454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aparece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 usuário</a:t>
            </a:r>
            <a:endParaRPr sz="22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454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Comumente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utilizado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envio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 dados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controle</a:t>
            </a:r>
            <a:endParaRPr sz="22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454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Utilize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200" spc="-69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2200" spc="-70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definir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nome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valor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758" y="1357375"/>
            <a:ext cx="3873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"color"</a:t>
            </a:r>
            <a:r>
              <a:rPr sz="2200" spc="-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nsolas"/>
                <a:cs typeface="Consolas"/>
              </a:rPr>
              <a:t>...</a:t>
            </a:r>
            <a:r>
              <a:rPr sz="2200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1486" y="235458"/>
            <a:ext cx="5673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dirty="0"/>
              <a:t> </a:t>
            </a:r>
            <a:r>
              <a:rPr sz="4000" spc="-25" dirty="0"/>
              <a:t>para</a:t>
            </a:r>
            <a:r>
              <a:rPr sz="4000" spc="-10" dirty="0"/>
              <a:t> Seleção</a:t>
            </a:r>
            <a:r>
              <a:rPr sz="4000" spc="-15" dirty="0"/>
              <a:t> </a:t>
            </a:r>
            <a:r>
              <a:rPr sz="4000" spc="-5" dirty="0"/>
              <a:t>de</a:t>
            </a:r>
            <a:r>
              <a:rPr sz="4000" spc="-10" dirty="0"/>
              <a:t> </a:t>
            </a:r>
            <a:r>
              <a:rPr sz="4000" spc="-5" dirty="0"/>
              <a:t>Cor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510788" y="4886705"/>
            <a:ext cx="54629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tribu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2000" spc="-6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á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GB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em 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hexadecimal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6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dígitos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#55af00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24400" y="1872995"/>
            <a:ext cx="2519680" cy="2670175"/>
            <a:chOff x="4724400" y="1872995"/>
            <a:chExt cx="2519680" cy="2670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00" y="1872995"/>
              <a:ext cx="2519172" cy="26700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6027" y="1944623"/>
              <a:ext cx="2380487" cy="2531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2852" y="1941448"/>
              <a:ext cx="2386965" cy="2538095"/>
            </a:xfrm>
            <a:custGeom>
              <a:avLst/>
              <a:gdLst/>
              <a:ahLst/>
              <a:cxnLst/>
              <a:rect l="l" t="t" r="r" b="b"/>
              <a:pathLst>
                <a:path w="2386965" h="2538095">
                  <a:moveTo>
                    <a:pt x="0" y="2537714"/>
                  </a:moveTo>
                  <a:lnTo>
                    <a:pt x="2386837" y="2537714"/>
                  </a:lnTo>
                  <a:lnTo>
                    <a:pt x="2386837" y="0"/>
                  </a:lnTo>
                  <a:lnTo>
                    <a:pt x="0" y="0"/>
                  </a:lnTo>
                  <a:lnTo>
                    <a:pt x="0" y="2537714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5958" y="1213485"/>
            <a:ext cx="37198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2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200" spc="-5" dirty="0">
                <a:solidFill>
                  <a:srgbClr val="30859C"/>
                </a:solidFill>
                <a:latin typeface="Consolas"/>
                <a:cs typeface="Consolas"/>
              </a:rPr>
              <a:t>"file"</a:t>
            </a:r>
            <a:r>
              <a:rPr sz="2200" spc="-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nsolas"/>
                <a:cs typeface="Consolas"/>
              </a:rPr>
              <a:t>...</a:t>
            </a:r>
            <a:r>
              <a:rPr sz="2200" spc="-1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9545" y="235458"/>
            <a:ext cx="4232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40" dirty="0"/>
              <a:t> </a:t>
            </a:r>
            <a:r>
              <a:rPr sz="4000" spc="-25" dirty="0"/>
              <a:t>para</a:t>
            </a:r>
            <a:r>
              <a:rPr sz="4000" spc="-40" dirty="0"/>
              <a:t> </a:t>
            </a:r>
            <a:r>
              <a:rPr sz="4000" spc="-20" dirty="0"/>
              <a:t>Arquivo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574798" y="2518452"/>
            <a:ext cx="6625590" cy="83629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Utilize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enctype</a:t>
            </a:r>
            <a:r>
              <a:rPr sz="1700" spc="-5" dirty="0">
                <a:solidFill>
                  <a:srgbClr val="404040"/>
                </a:solidFill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30859C"/>
                </a:solidFill>
                <a:latin typeface="Consolas"/>
                <a:cs typeface="Consolas"/>
              </a:rPr>
              <a:t>"multipart/form-data"</a:t>
            </a:r>
            <a:r>
              <a:rPr sz="1700" spc="-47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280670" indent="-268605">
              <a:lnSpc>
                <a:spcPct val="100000"/>
              </a:lnSpc>
              <a:spcBef>
                <a:spcPts val="10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Alguns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2685" y="3473577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multiple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2685" y="3874389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accept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2685" y="4825746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capture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2685" y="5775452"/>
            <a:ext cx="581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files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95"/>
              </a:spcBef>
              <a:buClr>
                <a:srgbClr val="006FC0"/>
              </a:buClr>
              <a:buChar char="▪"/>
              <a:tabLst>
                <a:tab pos="198755" algn="l"/>
              </a:tabLst>
            </a:pPr>
            <a:r>
              <a:rPr spc="-10" dirty="0"/>
              <a:t>permite</a:t>
            </a:r>
            <a:r>
              <a:rPr spc="15" dirty="0"/>
              <a:t> </a:t>
            </a:r>
            <a:r>
              <a:rPr dirty="0"/>
              <a:t>a</a:t>
            </a:r>
            <a:r>
              <a:rPr spc="-5" dirty="0"/>
              <a:t> seleção</a:t>
            </a:r>
            <a:r>
              <a:rPr spc="10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vários</a:t>
            </a:r>
            <a:r>
              <a:rPr spc="-5" dirty="0"/>
              <a:t> </a:t>
            </a:r>
            <a:r>
              <a:rPr spc="-10" dirty="0"/>
              <a:t>arquivos</a:t>
            </a:r>
          </a:p>
          <a:p>
            <a:pPr marL="198120" indent="-186055">
              <a:lnSpc>
                <a:spcPct val="100000"/>
              </a:lnSpc>
              <a:spcBef>
                <a:spcPts val="994"/>
              </a:spcBef>
              <a:buClr>
                <a:srgbClr val="006FC0"/>
              </a:buClr>
              <a:buChar char="▪"/>
              <a:tabLst>
                <a:tab pos="198755" algn="l"/>
              </a:tabLst>
            </a:pPr>
            <a:r>
              <a:rPr spc="-10" dirty="0"/>
              <a:t>permite</a:t>
            </a:r>
            <a:r>
              <a:rPr spc="10" dirty="0"/>
              <a:t> </a:t>
            </a:r>
            <a:r>
              <a:rPr spc="-10" dirty="0"/>
              <a:t>restringir</a:t>
            </a:r>
            <a:r>
              <a:rPr spc="5" dirty="0"/>
              <a:t> </a:t>
            </a:r>
            <a:r>
              <a:rPr dirty="0"/>
              <a:t>o</a:t>
            </a:r>
            <a:r>
              <a:rPr spc="5" dirty="0"/>
              <a:t> </a:t>
            </a:r>
            <a:r>
              <a:rPr spc="-5" dirty="0"/>
              <a:t>tipo</a:t>
            </a:r>
            <a:r>
              <a:rPr spc="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arquivo</a:t>
            </a:r>
            <a:r>
              <a:rPr spc="5" dirty="0"/>
              <a:t> </a:t>
            </a:r>
            <a:r>
              <a:rPr spc="-5" dirty="0"/>
              <a:t>permitido</a:t>
            </a:r>
          </a:p>
          <a:p>
            <a:pPr marL="198120" indent="-186055">
              <a:lnSpc>
                <a:spcPct val="100000"/>
              </a:lnSpc>
              <a:spcBef>
                <a:spcPts val="210"/>
              </a:spcBef>
              <a:buClr>
                <a:srgbClr val="006FC0"/>
              </a:buClr>
              <a:buSzPct val="112500"/>
              <a:buFont typeface="Calibri"/>
              <a:buChar char="▪"/>
              <a:tabLst>
                <a:tab pos="198755" algn="l"/>
              </a:tabLst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"file"</a:t>
            </a:r>
            <a:r>
              <a:rPr sz="1600" spc="-1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accept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"image/*"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98120" indent="-186055">
              <a:lnSpc>
                <a:spcPct val="100000"/>
              </a:lnSpc>
              <a:spcBef>
                <a:spcPts val="245"/>
              </a:spcBef>
              <a:buClr>
                <a:srgbClr val="006FC0"/>
              </a:buClr>
              <a:buSzPct val="112500"/>
              <a:buFont typeface="Calibri"/>
              <a:buChar char="▪"/>
              <a:tabLst>
                <a:tab pos="198755" algn="l"/>
              </a:tabLst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&lt;input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"file"</a:t>
            </a:r>
            <a:r>
              <a:rPr sz="1600" spc="-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accept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".png, .jpg,</a:t>
            </a:r>
            <a:r>
              <a:rPr sz="1600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.jpeg"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98120" indent="-186055">
              <a:lnSpc>
                <a:spcPct val="100000"/>
              </a:lnSpc>
              <a:spcBef>
                <a:spcPts val="1035"/>
              </a:spcBef>
              <a:buClr>
                <a:srgbClr val="006FC0"/>
              </a:buClr>
              <a:buChar char="▪"/>
              <a:tabLst>
                <a:tab pos="198755" algn="l"/>
              </a:tabLst>
            </a:pPr>
            <a:r>
              <a:rPr spc="-15" dirty="0"/>
              <a:t>para </a:t>
            </a:r>
            <a:r>
              <a:rPr spc="-10" dirty="0"/>
              <a:t>capturar</a:t>
            </a:r>
            <a:r>
              <a:rPr dirty="0"/>
              <a:t> </a:t>
            </a:r>
            <a:r>
              <a:rPr spc="-5" dirty="0"/>
              <a:t>imagens/sons</a:t>
            </a:r>
            <a:r>
              <a:rPr spc="-20" dirty="0"/>
              <a:t> </a:t>
            </a:r>
            <a:r>
              <a:rPr spc="-5" dirty="0"/>
              <a:t>da</a:t>
            </a:r>
            <a:r>
              <a:rPr spc="5" dirty="0"/>
              <a:t> </a:t>
            </a:r>
            <a:r>
              <a:rPr spc="-10" dirty="0"/>
              <a:t>câmera/microfone</a:t>
            </a:r>
          </a:p>
          <a:p>
            <a:pPr marL="198120" indent="-186055">
              <a:lnSpc>
                <a:spcPct val="100000"/>
              </a:lnSpc>
              <a:buClr>
                <a:srgbClr val="006FC0"/>
              </a:buClr>
              <a:buChar char="▪"/>
              <a:tabLst>
                <a:tab pos="198755" algn="l"/>
              </a:tabLst>
            </a:pPr>
            <a:r>
              <a:rPr spc="-25" dirty="0"/>
              <a:t>v</a:t>
            </a:r>
            <a:r>
              <a:rPr dirty="0"/>
              <a:t>alo</a:t>
            </a:r>
            <a:r>
              <a:rPr spc="-35" dirty="0"/>
              <a:t>r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: 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use</a:t>
            </a:r>
            <a:r>
              <a:rPr sz="1600" spc="-5" dirty="0">
                <a:solidFill>
                  <a:srgbClr val="30859C"/>
                </a:solidFill>
                <a:latin typeface="Consolas"/>
                <a:cs typeface="Consolas"/>
              </a:rPr>
              <a:t>r</a:t>
            </a:r>
            <a:r>
              <a:rPr sz="1600" spc="-47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pc="-5" dirty="0"/>
              <a:t>o</a:t>
            </a:r>
            <a:r>
              <a:rPr dirty="0"/>
              <a:t>u</a:t>
            </a:r>
            <a:r>
              <a:rPr spc="15" dirty="0"/>
              <a:t> 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environment</a:t>
            </a:r>
            <a:endParaRPr sz="1600">
              <a:latin typeface="Consolas"/>
              <a:cs typeface="Consolas"/>
            </a:endParaRPr>
          </a:p>
          <a:p>
            <a:pPr marL="198120" indent="-186055">
              <a:lnSpc>
                <a:spcPct val="100000"/>
              </a:lnSpc>
              <a:buClr>
                <a:srgbClr val="006FC0"/>
              </a:buClr>
              <a:buChar char="▪"/>
              <a:tabLst>
                <a:tab pos="198755" algn="l"/>
              </a:tabLst>
            </a:pPr>
            <a:r>
              <a:rPr spc="-15" dirty="0"/>
              <a:t>baixa </a:t>
            </a:r>
            <a:r>
              <a:rPr spc="-10" dirty="0"/>
              <a:t>compatibilidade</a:t>
            </a:r>
          </a:p>
          <a:p>
            <a:pPr marL="198120" indent="-186055">
              <a:lnSpc>
                <a:spcPct val="100000"/>
              </a:lnSpc>
              <a:spcBef>
                <a:spcPts val="1000"/>
              </a:spcBef>
              <a:buClr>
                <a:srgbClr val="006FC0"/>
              </a:buClr>
              <a:buChar char="▪"/>
              <a:tabLst>
                <a:tab pos="198755" algn="l"/>
              </a:tabLst>
            </a:pPr>
            <a:r>
              <a:rPr spc="-10" dirty="0"/>
              <a:t>permite</a:t>
            </a:r>
            <a:r>
              <a:rPr spc="15" dirty="0"/>
              <a:t> </a:t>
            </a:r>
            <a:r>
              <a:rPr spc="-15" dirty="0"/>
              <a:t>resgatar</a:t>
            </a:r>
            <a:r>
              <a:rPr spc="-5" dirty="0"/>
              <a:t> </a:t>
            </a:r>
            <a:r>
              <a:rPr spc="-10" dirty="0"/>
              <a:t>informações</a:t>
            </a:r>
            <a:r>
              <a:rPr dirty="0"/>
              <a:t> </a:t>
            </a:r>
            <a:r>
              <a:rPr spc="-5" dirty="0"/>
              <a:t>dos</a:t>
            </a:r>
            <a:r>
              <a:rPr dirty="0"/>
              <a:t> </a:t>
            </a:r>
            <a:r>
              <a:rPr spc="-10" dirty="0"/>
              <a:t>arquivos</a:t>
            </a:r>
            <a:r>
              <a:rPr spc="-5" dirty="0"/>
              <a:t> selecionados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079747" y="1650466"/>
            <a:ext cx="4028440" cy="614680"/>
            <a:chOff x="4079747" y="1650466"/>
            <a:chExt cx="4028440" cy="6146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9747" y="1650466"/>
              <a:ext cx="4027932" cy="6141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1375" y="1722119"/>
              <a:ext cx="3889248" cy="4754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48200" y="1718944"/>
              <a:ext cx="3895725" cy="481965"/>
            </a:xfrm>
            <a:custGeom>
              <a:avLst/>
              <a:gdLst/>
              <a:ahLst/>
              <a:cxnLst/>
              <a:rect l="l" t="t" r="r" b="b"/>
              <a:pathLst>
                <a:path w="3895725" h="481964">
                  <a:moveTo>
                    <a:pt x="0" y="481838"/>
                  </a:moveTo>
                  <a:lnTo>
                    <a:pt x="3895598" y="481838"/>
                  </a:lnTo>
                  <a:lnTo>
                    <a:pt x="3895598" y="0"/>
                  </a:lnTo>
                  <a:lnTo>
                    <a:pt x="0" y="0"/>
                  </a:lnTo>
                  <a:lnTo>
                    <a:pt x="0" y="48183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777" y="235458"/>
            <a:ext cx="280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55" dirty="0"/>
              <a:t> </a:t>
            </a:r>
            <a:r>
              <a:rPr sz="4000" i="1" spc="-10" dirty="0">
                <a:solidFill>
                  <a:srgbClr val="0000FF"/>
                </a:solidFill>
                <a:latin typeface="Calibri"/>
                <a:cs typeface="Calibri"/>
              </a:rPr>
              <a:t>Select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4798" y="3691361"/>
            <a:ext cx="7358380" cy="18561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26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Permite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seleção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ou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vários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itens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lista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suspensa</a:t>
            </a:r>
            <a:endParaRPr sz="20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opção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inserida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&lt;option&gt;</a:t>
            </a:r>
            <a:endParaRPr sz="1800">
              <a:latin typeface="Consolas"/>
              <a:cs typeface="Consolas"/>
            </a:endParaRPr>
          </a:p>
          <a:p>
            <a:pPr marL="280670" indent="-268605">
              <a:lnSpc>
                <a:spcPct val="100000"/>
              </a:lnSpc>
              <a:spcBef>
                <a:spcPts val="615"/>
              </a:spcBef>
              <a:buClr>
                <a:srgbClr val="30859C"/>
              </a:buClr>
              <a:buSzPct val="119444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conteúdo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&lt;option&gt;</a:t>
            </a:r>
            <a:r>
              <a:rPr sz="1700" spc="-5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apresentado,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porém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valor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700" spc="-5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é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enviado</a:t>
            </a:r>
            <a:endParaRPr sz="18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59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selected</a:t>
            </a:r>
            <a:r>
              <a:rPr sz="1800" spc="-5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dentro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&lt;option&gt;</a:t>
            </a:r>
            <a:r>
              <a:rPr sz="1800" spc="-5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pré-seleciona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opção</a:t>
            </a:r>
            <a:endParaRPr sz="20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multiple</a:t>
            </a:r>
            <a:r>
              <a:rPr sz="1800" spc="-509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possibilita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seleção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vários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itens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4683" y="1629155"/>
            <a:ext cx="7623175" cy="1795780"/>
            <a:chOff x="2424683" y="1629155"/>
            <a:chExt cx="7623175" cy="1795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4683" y="1629155"/>
              <a:ext cx="3090672" cy="1795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6311" y="1700783"/>
              <a:ext cx="2951988" cy="16565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93136" y="1697608"/>
              <a:ext cx="2958465" cy="1663064"/>
            </a:xfrm>
            <a:custGeom>
              <a:avLst/>
              <a:gdLst/>
              <a:ahLst/>
              <a:cxnLst/>
              <a:rect l="l" t="t" r="r" b="b"/>
              <a:pathLst>
                <a:path w="2958465" h="1663064">
                  <a:moveTo>
                    <a:pt x="0" y="1662938"/>
                  </a:moveTo>
                  <a:lnTo>
                    <a:pt x="2958338" y="1662938"/>
                  </a:lnTo>
                  <a:lnTo>
                    <a:pt x="2958338" y="0"/>
                  </a:lnTo>
                  <a:lnTo>
                    <a:pt x="0" y="0"/>
                  </a:lnTo>
                  <a:lnTo>
                    <a:pt x="0" y="1662938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2976" y="1629155"/>
              <a:ext cx="4524756" cy="17891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6504" y="1690115"/>
              <a:ext cx="4480559" cy="17160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91555" y="1697735"/>
            <a:ext cx="4392295" cy="1656714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2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&lt;select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&lt;option</a:t>
            </a:r>
            <a:r>
              <a:rPr sz="15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"AM"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404040"/>
                </a:solidFill>
                <a:latin typeface="Consolas"/>
                <a:cs typeface="Consolas"/>
              </a:rPr>
              <a:t>Amazonas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&lt;/option&gt;</a:t>
            </a:r>
            <a:endParaRPr sz="15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&lt;option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"BA"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404040"/>
                </a:solidFill>
                <a:latin typeface="Consolas"/>
                <a:cs typeface="Consolas"/>
              </a:rPr>
              <a:t>Bahia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&lt;/option&gt;</a:t>
            </a:r>
            <a:endParaRPr sz="15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54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&lt;/select&gt;</a:t>
            </a:r>
            <a:endParaRPr sz="150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980" y="235458"/>
            <a:ext cx="3353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Campo</a:t>
            </a:r>
            <a:r>
              <a:rPr sz="4000" spc="-70" dirty="0"/>
              <a:t> </a:t>
            </a:r>
            <a:r>
              <a:rPr sz="4000" i="1" spc="-65" dirty="0">
                <a:solidFill>
                  <a:srgbClr val="0000FF"/>
                </a:solidFill>
                <a:latin typeface="Calibri"/>
                <a:cs typeface="Calibri"/>
              </a:rPr>
              <a:t>Textarea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6679" y="3762603"/>
            <a:ext cx="7414895" cy="15062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27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textos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extensos,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múltiplas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linhas</a:t>
            </a:r>
            <a:endParaRPr sz="20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amanho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inic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finid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row</a:t>
            </a:r>
            <a:r>
              <a:rPr sz="1800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800" spc="-5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cols</a:t>
            </a:r>
            <a:endParaRPr sz="1800">
              <a:latin typeface="Consolas"/>
              <a:cs typeface="Consolas"/>
            </a:endParaRPr>
          </a:p>
          <a:p>
            <a:pPr marL="280670" indent="-268605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Diferente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demais,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conteúdo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enviado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(não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suporta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atrib.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280670" indent="-268605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maxlength</a:t>
            </a:r>
            <a:r>
              <a:rPr sz="1800" spc="-5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limita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quantidade 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caracteres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6903" y="1632204"/>
            <a:ext cx="4813300" cy="1651000"/>
            <a:chOff x="4946903" y="1632204"/>
            <a:chExt cx="4813300" cy="1651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6903" y="1632204"/>
              <a:ext cx="4812792" cy="16504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2811" y="1728216"/>
              <a:ext cx="4704588" cy="13761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15483" y="1700784"/>
              <a:ext cx="4680585" cy="1518285"/>
            </a:xfrm>
            <a:custGeom>
              <a:avLst/>
              <a:gdLst/>
              <a:ahLst/>
              <a:cxnLst/>
              <a:rect l="l" t="t" r="r" b="b"/>
              <a:pathLst>
                <a:path w="4680584" h="1518285">
                  <a:moveTo>
                    <a:pt x="4680204" y="0"/>
                  </a:moveTo>
                  <a:lnTo>
                    <a:pt x="0" y="0"/>
                  </a:lnTo>
                  <a:lnTo>
                    <a:pt x="0" y="1517903"/>
                  </a:lnTo>
                  <a:lnTo>
                    <a:pt x="4680204" y="1517903"/>
                  </a:lnTo>
                  <a:lnTo>
                    <a:pt x="4680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5483" y="1700784"/>
              <a:ext cx="4680585" cy="1518285"/>
            </a:xfrm>
            <a:custGeom>
              <a:avLst/>
              <a:gdLst/>
              <a:ahLst/>
              <a:cxnLst/>
              <a:rect l="l" t="t" r="r" b="b"/>
              <a:pathLst>
                <a:path w="4680584" h="1518285">
                  <a:moveTo>
                    <a:pt x="0" y="1517903"/>
                  </a:moveTo>
                  <a:lnTo>
                    <a:pt x="4680204" y="1517903"/>
                  </a:lnTo>
                  <a:lnTo>
                    <a:pt x="4680204" y="0"/>
                  </a:lnTo>
                  <a:lnTo>
                    <a:pt x="0" y="0"/>
                  </a:lnTo>
                  <a:lnTo>
                    <a:pt x="0" y="1517903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15484" y="1700783"/>
            <a:ext cx="4680585" cy="151828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13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&lt;textarea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=""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rows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=""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cols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=""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&gt;</a:t>
            </a:r>
            <a:endParaRPr sz="16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  <a:spcBef>
                <a:spcPts val="1100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texto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inicial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endParaRPr sz="2000">
              <a:latin typeface="Calibri"/>
              <a:cs typeface="Calibri"/>
            </a:endParaRPr>
          </a:p>
          <a:p>
            <a:pPr marL="14478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&lt;/textarea&gt;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67939" y="1629155"/>
            <a:ext cx="2284730" cy="1656714"/>
            <a:chOff x="2567939" y="1629155"/>
            <a:chExt cx="2284730" cy="1656714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1629155"/>
              <a:ext cx="2284476" cy="16565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9567" y="1700783"/>
              <a:ext cx="2145792" cy="15179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36392" y="1697608"/>
              <a:ext cx="2152650" cy="1524635"/>
            </a:xfrm>
            <a:custGeom>
              <a:avLst/>
              <a:gdLst/>
              <a:ahLst/>
              <a:cxnLst/>
              <a:rect l="l" t="t" r="r" b="b"/>
              <a:pathLst>
                <a:path w="2152650" h="1524635">
                  <a:moveTo>
                    <a:pt x="0" y="1524253"/>
                  </a:moveTo>
                  <a:lnTo>
                    <a:pt x="2152142" y="1524253"/>
                  </a:lnTo>
                  <a:lnTo>
                    <a:pt x="2152142" y="0"/>
                  </a:lnTo>
                  <a:lnTo>
                    <a:pt x="0" y="0"/>
                  </a:lnTo>
                  <a:lnTo>
                    <a:pt x="0" y="1524253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95144" y="6644638"/>
            <a:ext cx="201168" cy="20116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761" y="1410334"/>
            <a:ext cx="8028940" cy="43999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autofocus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9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recebe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foco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(cursor)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assim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página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carregada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readonly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9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Torna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somente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leitura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(impossibilita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alteração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valor)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submetido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normalmente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disabled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8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Desabilita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campo.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usuário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não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poderá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interagir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editar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desabilitados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são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submetidos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formulário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required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9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Indica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preenchimento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obrigatório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navegador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não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envia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formulário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sem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campo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seja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preenchido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7519" y="268985"/>
            <a:ext cx="5163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Outros</a:t>
            </a:r>
            <a:r>
              <a:rPr sz="3600" spc="-55" dirty="0"/>
              <a:t> </a:t>
            </a:r>
            <a:r>
              <a:rPr sz="3600" spc="-15" dirty="0"/>
              <a:t>Atributos</a:t>
            </a:r>
            <a:r>
              <a:rPr sz="3600" spc="-50" dirty="0"/>
              <a:t> </a:t>
            </a:r>
            <a:r>
              <a:rPr sz="3600" dirty="0"/>
              <a:t>Booleanos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7148" y="6644638"/>
            <a:ext cx="201168" cy="2011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0526" y="1434719"/>
            <a:ext cx="7905750" cy="403732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pattern</a:t>
            </a:r>
            <a:endParaRPr sz="18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1020"/>
              </a:spcBef>
              <a:buClr>
                <a:srgbClr val="30859C"/>
              </a:buClr>
              <a:buSzPct val="119444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Especifica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uma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expressão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valores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permitidos</a:t>
            </a:r>
            <a:endParaRPr sz="18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1205"/>
              </a:spcBef>
              <a:buClr>
                <a:srgbClr val="30859C"/>
              </a:buClr>
              <a:buSzPct val="11875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16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6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600" spc="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pattern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"\d{3}\.\d{3}\.\d{3}-\d{2}"</a:t>
            </a:r>
            <a:endParaRPr sz="1600">
              <a:latin typeface="Consolas"/>
              <a:cs typeface="Consolas"/>
            </a:endParaRPr>
          </a:p>
          <a:p>
            <a:pPr marL="1087120" lvl="1" indent="-17589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108775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Aceita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texto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no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formato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0859C"/>
                </a:solidFill>
                <a:latin typeface="Calibri"/>
                <a:cs typeface="Calibri"/>
              </a:rPr>
              <a:t>xxx.xxx.xxx-xx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onde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0859C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30859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são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números</a:t>
            </a:r>
            <a:endParaRPr sz="1800">
              <a:latin typeface="Calibri"/>
              <a:cs typeface="Calibri"/>
            </a:endParaRPr>
          </a:p>
          <a:p>
            <a:pPr marL="1087120" lvl="1" indent="-17589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8775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uma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máscara,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uma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restrição</a:t>
            </a:r>
            <a:endParaRPr sz="18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1160"/>
              </a:spcBef>
              <a:buClr>
                <a:srgbClr val="30859C"/>
              </a:buClr>
              <a:buSzPct val="11875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16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&lt;input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600" spc="-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pattern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"[A-Za-z]{2}"</a:t>
            </a:r>
            <a:endParaRPr sz="1600">
              <a:latin typeface="Consolas"/>
              <a:cs typeface="Consolas"/>
            </a:endParaRPr>
          </a:p>
          <a:p>
            <a:pPr marL="1087120" lvl="1" indent="-17589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108775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Aceita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duas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letras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caracteres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alfabéticos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A-Z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a-z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985010" algn="l"/>
              </a:tabLst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minlength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Número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mínimo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caracteres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permitido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campo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985010" algn="l"/>
              </a:tabLst>
            </a:pP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maxlength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Número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máximo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caracteres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permitido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985010" algn="l"/>
              </a:tabLst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size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Indica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largura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um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campo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&lt;input&gt;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altura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&lt;select&gt;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867" y="302513"/>
            <a:ext cx="6445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Outros</a:t>
            </a:r>
            <a:r>
              <a:rPr spc="-5" dirty="0"/>
              <a:t> </a:t>
            </a:r>
            <a:r>
              <a:rPr spc="-20" dirty="0"/>
              <a:t>Atributos</a:t>
            </a:r>
            <a:r>
              <a:rPr spc="30" dirty="0"/>
              <a:t> </a:t>
            </a:r>
            <a:r>
              <a:rPr spc="-20" dirty="0"/>
              <a:t>para</a:t>
            </a:r>
            <a:r>
              <a:rPr spc="5" dirty="0"/>
              <a:t> </a:t>
            </a:r>
            <a:r>
              <a:rPr spc="-5" dirty="0"/>
              <a:t>Campos</a:t>
            </a:r>
            <a:r>
              <a:rPr spc="15" dirty="0"/>
              <a:t> </a:t>
            </a:r>
            <a:r>
              <a:rPr spc="-45" dirty="0"/>
              <a:t>Textuais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7148" y="6644638"/>
            <a:ext cx="201168" cy="2011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8644" y="2032714"/>
            <a:ext cx="6315075" cy="228219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25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https://developer.cdn.mozilla.net/en-US/docs/Web/HTML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https://html.spec.whatwg.org/multipage/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https://www.w3.org/TR/html52/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https://www.w3schools.com/html/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and CSS: Design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Websites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Duckett.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6992" y="235458"/>
            <a:ext cx="240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R</a:t>
            </a:r>
            <a:r>
              <a:rPr sz="4000" spc="-40" dirty="0"/>
              <a:t>e</a:t>
            </a:r>
            <a:r>
              <a:rPr sz="4000" spc="-100" dirty="0"/>
              <a:t>f</a:t>
            </a:r>
            <a:r>
              <a:rPr sz="4000" spc="-5" dirty="0"/>
              <a:t>e</a:t>
            </a:r>
            <a:r>
              <a:rPr sz="4000" spc="-55" dirty="0"/>
              <a:t>r</a:t>
            </a:r>
            <a:r>
              <a:rPr sz="4000" spc="-5" dirty="0"/>
              <a:t>ências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9733" y="336042"/>
            <a:ext cx="4271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Formulário</a:t>
            </a:r>
            <a:r>
              <a:rPr sz="2800" dirty="0"/>
              <a:t> </a:t>
            </a:r>
            <a:r>
              <a:rPr sz="2800" spc="-10" dirty="0"/>
              <a:t>Simples</a:t>
            </a:r>
            <a:r>
              <a:rPr sz="2800" dirty="0"/>
              <a:t> </a:t>
            </a:r>
            <a:r>
              <a:rPr sz="2800" spc="-5" dirty="0"/>
              <a:t>em</a:t>
            </a:r>
            <a:r>
              <a:rPr sz="2800" spc="-20" dirty="0"/>
              <a:t> </a:t>
            </a:r>
            <a:r>
              <a:rPr sz="2800" spc="-10" dirty="0"/>
              <a:t>HTML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95855" y="2368295"/>
            <a:ext cx="8450580" cy="3214370"/>
            <a:chOff x="1895855" y="2368295"/>
            <a:chExt cx="8450580" cy="3214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287" y="2368295"/>
              <a:ext cx="8423148" cy="3214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5855" y="2438399"/>
              <a:ext cx="6306312" cy="30525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1867" y="2436875"/>
              <a:ext cx="8290559" cy="3081655"/>
            </a:xfrm>
            <a:custGeom>
              <a:avLst/>
              <a:gdLst/>
              <a:ahLst/>
              <a:cxnLst/>
              <a:rect l="l" t="t" r="r" b="b"/>
              <a:pathLst>
                <a:path w="8290559" h="3081654">
                  <a:moveTo>
                    <a:pt x="8290559" y="0"/>
                  </a:moveTo>
                  <a:lnTo>
                    <a:pt x="0" y="0"/>
                  </a:lnTo>
                  <a:lnTo>
                    <a:pt x="0" y="3081528"/>
                  </a:lnTo>
                  <a:lnTo>
                    <a:pt x="8290559" y="3081528"/>
                  </a:lnTo>
                  <a:lnTo>
                    <a:pt x="8290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1867" y="2436875"/>
              <a:ext cx="8290559" cy="3081655"/>
            </a:xfrm>
            <a:custGeom>
              <a:avLst/>
              <a:gdLst/>
              <a:ahLst/>
              <a:cxnLst/>
              <a:rect l="l" t="t" r="r" b="b"/>
              <a:pathLst>
                <a:path w="8290559" h="3081654">
                  <a:moveTo>
                    <a:pt x="0" y="3081528"/>
                  </a:moveTo>
                  <a:lnTo>
                    <a:pt x="8290559" y="3081528"/>
                  </a:lnTo>
                  <a:lnTo>
                    <a:pt x="8290559" y="0"/>
                  </a:lnTo>
                  <a:lnTo>
                    <a:pt x="0" y="0"/>
                  </a:lnTo>
                  <a:lnTo>
                    <a:pt x="0" y="308152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70607" y="2542158"/>
            <a:ext cx="5028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&lt;form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action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"buscaProduto.php"</a:t>
            </a:r>
            <a:r>
              <a:rPr sz="16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method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"get"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5700" y="3060318"/>
            <a:ext cx="581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2316" y="3425774"/>
            <a:ext cx="41389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"produto"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Produto: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2228" y="3820667"/>
            <a:ext cx="1379220" cy="250190"/>
          </a:xfrm>
          <a:prstGeom prst="rect">
            <a:avLst/>
          </a:prstGeom>
          <a:solidFill>
            <a:srgbClr val="87A9D2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1789"/>
              </a:lnSpc>
            </a:pP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"produto"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2316" y="3792092"/>
            <a:ext cx="5250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9970" algn="l"/>
              </a:tabLst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600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"text"	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"produto"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5700" y="4157853"/>
            <a:ext cx="69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0607" y="4553102"/>
            <a:ext cx="2938145" cy="7581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&lt;button&gt;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Buscar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&lt;/button&gt;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&lt;/form&gt;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03476" y="1339596"/>
            <a:ext cx="2433955" cy="982980"/>
            <a:chOff x="1903476" y="1339596"/>
            <a:chExt cx="2433955" cy="98298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288" y="1347190"/>
              <a:ext cx="2359152" cy="9144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3476" y="1339596"/>
              <a:ext cx="2433828" cy="98297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91867" y="1415796"/>
            <a:ext cx="2226945" cy="78232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 marR="90805" algn="just">
              <a:lnSpc>
                <a:spcPct val="100000"/>
              </a:lnSpc>
              <a:spcBef>
                <a:spcPts val="270"/>
              </a:spcBef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Indica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o </a:t>
            </a:r>
            <a:r>
              <a:rPr sz="1500" b="1" i="1" spc="-5" dirty="0">
                <a:solidFill>
                  <a:srgbClr val="0000FF"/>
                </a:solidFill>
                <a:latin typeface="Calibri"/>
                <a:cs typeface="Calibri"/>
              </a:rPr>
              <a:t>script </a:t>
            </a:r>
            <a:r>
              <a:rPr sz="1500" b="1" dirty="0">
                <a:solidFill>
                  <a:srgbClr val="0000FF"/>
                </a:solidFill>
                <a:latin typeface="Calibri"/>
                <a:cs typeface="Calibri"/>
              </a:rPr>
              <a:t>no </a:t>
            </a:r>
            <a:r>
              <a:rPr sz="1500" b="1" spc="-5" dirty="0">
                <a:solidFill>
                  <a:srgbClr val="0000FF"/>
                </a:solidFill>
                <a:latin typeface="Calibri"/>
                <a:cs typeface="Calibri"/>
              </a:rPr>
              <a:t>servidor </a:t>
            </a:r>
            <a:r>
              <a:rPr sz="1500" b="1" spc="-3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receberá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e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processará </a:t>
            </a:r>
            <a:r>
              <a:rPr sz="1500" spc="-3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os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dados</a:t>
            </a:r>
            <a:r>
              <a:rPr sz="15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do</a:t>
            </a:r>
            <a:r>
              <a:rPr sz="15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formulário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55976" y="1336547"/>
            <a:ext cx="7490459" cy="2374900"/>
            <a:chOff x="2855976" y="1336547"/>
            <a:chExt cx="7490459" cy="2374900"/>
          </a:xfrm>
        </p:grpSpPr>
        <p:sp>
          <p:nvSpPr>
            <p:cNvPr id="20" name="object 20"/>
            <p:cNvSpPr/>
            <p:nvPr/>
          </p:nvSpPr>
          <p:spPr>
            <a:xfrm>
              <a:off x="2855976" y="2194559"/>
              <a:ext cx="149860" cy="356235"/>
            </a:xfrm>
            <a:custGeom>
              <a:avLst/>
              <a:gdLst/>
              <a:ahLst/>
              <a:cxnLst/>
              <a:rect l="l" t="t" r="r" b="b"/>
              <a:pathLst>
                <a:path w="149860" h="356235">
                  <a:moveTo>
                    <a:pt x="53796" y="115218"/>
                  </a:moveTo>
                  <a:lnTo>
                    <a:pt x="42027" y="120010"/>
                  </a:lnTo>
                  <a:lnTo>
                    <a:pt x="138175" y="355726"/>
                  </a:lnTo>
                  <a:lnTo>
                    <a:pt x="149860" y="350900"/>
                  </a:lnTo>
                  <a:lnTo>
                    <a:pt x="53796" y="115218"/>
                  </a:lnTo>
                  <a:close/>
                </a:path>
                <a:path w="149860" h="356235">
                  <a:moveTo>
                    <a:pt x="0" y="0"/>
                  </a:moveTo>
                  <a:lnTo>
                    <a:pt x="12700" y="131952"/>
                  </a:lnTo>
                  <a:lnTo>
                    <a:pt x="42027" y="120010"/>
                  </a:lnTo>
                  <a:lnTo>
                    <a:pt x="37211" y="108203"/>
                  </a:lnTo>
                  <a:lnTo>
                    <a:pt x="49022" y="103504"/>
                  </a:lnTo>
                  <a:lnTo>
                    <a:pt x="82561" y="103504"/>
                  </a:lnTo>
                  <a:lnTo>
                    <a:pt x="83185" y="103250"/>
                  </a:lnTo>
                  <a:lnTo>
                    <a:pt x="0" y="0"/>
                  </a:lnTo>
                  <a:close/>
                </a:path>
                <a:path w="149860" h="356235">
                  <a:moveTo>
                    <a:pt x="49022" y="103504"/>
                  </a:moveTo>
                  <a:lnTo>
                    <a:pt x="37211" y="108203"/>
                  </a:lnTo>
                  <a:lnTo>
                    <a:pt x="42027" y="120010"/>
                  </a:lnTo>
                  <a:lnTo>
                    <a:pt x="53796" y="115218"/>
                  </a:lnTo>
                  <a:lnTo>
                    <a:pt x="49022" y="103504"/>
                  </a:lnTo>
                  <a:close/>
                </a:path>
                <a:path w="149860" h="356235">
                  <a:moveTo>
                    <a:pt x="82561" y="103504"/>
                  </a:moveTo>
                  <a:lnTo>
                    <a:pt x="49022" y="103504"/>
                  </a:lnTo>
                  <a:lnTo>
                    <a:pt x="53796" y="115218"/>
                  </a:lnTo>
                  <a:lnTo>
                    <a:pt x="82561" y="103504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5680" y="3461003"/>
              <a:ext cx="1480185" cy="250190"/>
            </a:xfrm>
            <a:custGeom>
              <a:avLst/>
              <a:gdLst/>
              <a:ahLst/>
              <a:cxnLst/>
              <a:rect l="l" t="t" r="r" b="b"/>
              <a:pathLst>
                <a:path w="1480185" h="250189">
                  <a:moveTo>
                    <a:pt x="1479803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1479803" y="249936"/>
                  </a:lnTo>
                  <a:lnTo>
                    <a:pt x="1479803" y="0"/>
                  </a:lnTo>
                  <a:close/>
                </a:path>
              </a:pathLst>
            </a:custGeom>
            <a:solidFill>
              <a:srgbClr val="87A9D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3772" y="1344180"/>
              <a:ext cx="5312664" cy="9021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3960" y="1336547"/>
              <a:ext cx="5032247" cy="98297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102352" y="1412747"/>
            <a:ext cx="5180330" cy="76962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5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método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 envio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pode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ser:</a:t>
            </a:r>
            <a:endParaRPr sz="15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500" b="1" dirty="0">
                <a:solidFill>
                  <a:srgbClr val="0000FF"/>
                </a:solidFill>
                <a:latin typeface="Calibri"/>
                <a:cs typeface="Calibri"/>
              </a:rPr>
              <a:t>GET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dados</a:t>
            </a:r>
            <a:r>
              <a:rPr sz="15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enviados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pela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 própria</a:t>
            </a:r>
            <a:r>
              <a:rPr sz="15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URL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6FC0"/>
                </a:solidFill>
                <a:latin typeface="Calibri"/>
                <a:cs typeface="Calibri"/>
              </a:rPr>
              <a:t>GET</a:t>
            </a:r>
            <a:r>
              <a:rPr sz="1500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500" b="1" spc="-15" dirty="0">
                <a:solidFill>
                  <a:srgbClr val="0000FF"/>
                </a:solidFill>
                <a:latin typeface="Calibri"/>
                <a:cs typeface="Calibri"/>
              </a:rPr>
              <a:t>POST</a:t>
            </a:r>
            <a:r>
              <a:rPr sz="1500" b="1" spc="-15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15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dados</a:t>
            </a:r>
            <a:r>
              <a:rPr sz="15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enviados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corpo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da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requisição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6FC0"/>
                </a:solidFill>
                <a:latin typeface="Calibri"/>
                <a:cs typeface="Calibri"/>
              </a:rPr>
              <a:t>POST</a:t>
            </a:r>
            <a:r>
              <a:rPr sz="1500" i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78708" y="2182367"/>
            <a:ext cx="2861310" cy="2506980"/>
            <a:chOff x="3378708" y="2182367"/>
            <a:chExt cx="2861310" cy="2506980"/>
          </a:xfrm>
        </p:grpSpPr>
        <p:sp>
          <p:nvSpPr>
            <p:cNvPr id="26" name="object 26"/>
            <p:cNvSpPr/>
            <p:nvPr/>
          </p:nvSpPr>
          <p:spPr>
            <a:xfrm>
              <a:off x="6034024" y="2182367"/>
              <a:ext cx="206375" cy="368935"/>
            </a:xfrm>
            <a:custGeom>
              <a:avLst/>
              <a:gdLst/>
              <a:ahLst/>
              <a:cxnLst/>
              <a:rect l="l" t="t" r="r" b="b"/>
              <a:pathLst>
                <a:path w="206375" h="368935">
                  <a:moveTo>
                    <a:pt x="139330" y="108251"/>
                  </a:moveTo>
                  <a:lnTo>
                    <a:pt x="0" y="362331"/>
                  </a:lnTo>
                  <a:lnTo>
                    <a:pt x="11175" y="368427"/>
                  </a:lnTo>
                  <a:lnTo>
                    <a:pt x="150487" y="114381"/>
                  </a:lnTo>
                  <a:lnTo>
                    <a:pt x="139330" y="108251"/>
                  </a:lnTo>
                  <a:close/>
                </a:path>
                <a:path w="206375" h="368935">
                  <a:moveTo>
                    <a:pt x="185249" y="97155"/>
                  </a:moveTo>
                  <a:lnTo>
                    <a:pt x="145414" y="97155"/>
                  </a:lnTo>
                  <a:lnTo>
                    <a:pt x="156590" y="103251"/>
                  </a:lnTo>
                  <a:lnTo>
                    <a:pt x="150487" y="114381"/>
                  </a:lnTo>
                  <a:lnTo>
                    <a:pt x="178308" y="129667"/>
                  </a:lnTo>
                  <a:lnTo>
                    <a:pt x="185249" y="97155"/>
                  </a:lnTo>
                  <a:close/>
                </a:path>
                <a:path w="206375" h="368935">
                  <a:moveTo>
                    <a:pt x="145414" y="97155"/>
                  </a:moveTo>
                  <a:lnTo>
                    <a:pt x="139330" y="108251"/>
                  </a:lnTo>
                  <a:lnTo>
                    <a:pt x="150487" y="114381"/>
                  </a:lnTo>
                  <a:lnTo>
                    <a:pt x="156590" y="103251"/>
                  </a:lnTo>
                  <a:lnTo>
                    <a:pt x="145414" y="97155"/>
                  </a:lnTo>
                  <a:close/>
                </a:path>
                <a:path w="206375" h="368935">
                  <a:moveTo>
                    <a:pt x="205993" y="0"/>
                  </a:moveTo>
                  <a:lnTo>
                    <a:pt x="111505" y="92964"/>
                  </a:lnTo>
                  <a:lnTo>
                    <a:pt x="139330" y="108251"/>
                  </a:lnTo>
                  <a:lnTo>
                    <a:pt x="145414" y="97155"/>
                  </a:lnTo>
                  <a:lnTo>
                    <a:pt x="185249" y="97155"/>
                  </a:lnTo>
                  <a:lnTo>
                    <a:pt x="20599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8520" y="4216907"/>
              <a:ext cx="1754124" cy="3977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78708" y="4162056"/>
              <a:ext cx="1773936" cy="5272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467100" y="4285488"/>
            <a:ext cx="1621790" cy="26543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10"/>
              </a:lnSpc>
            </a:pP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Envia</a:t>
            </a:r>
            <a:r>
              <a:rPr sz="15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5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formulário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00300" y="6644638"/>
            <a:ext cx="199644" cy="201166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140455" y="4203191"/>
            <a:ext cx="6628765" cy="754380"/>
            <a:chOff x="3140455" y="4203191"/>
            <a:chExt cx="6628765" cy="754380"/>
          </a:xfrm>
        </p:grpSpPr>
        <p:sp>
          <p:nvSpPr>
            <p:cNvPr id="32" name="object 32"/>
            <p:cNvSpPr/>
            <p:nvPr/>
          </p:nvSpPr>
          <p:spPr>
            <a:xfrm>
              <a:off x="3140455" y="4475987"/>
              <a:ext cx="317500" cy="221615"/>
            </a:xfrm>
            <a:custGeom>
              <a:avLst/>
              <a:gdLst/>
              <a:ahLst/>
              <a:cxnLst/>
              <a:rect l="l" t="t" r="r" b="b"/>
              <a:pathLst>
                <a:path w="317500" h="221614">
                  <a:moveTo>
                    <a:pt x="209119" y="66770"/>
                  </a:moveTo>
                  <a:lnTo>
                    <a:pt x="0" y="210819"/>
                  </a:lnTo>
                  <a:lnTo>
                    <a:pt x="7112" y="221234"/>
                  </a:lnTo>
                  <a:lnTo>
                    <a:pt x="216325" y="77240"/>
                  </a:lnTo>
                  <a:lnTo>
                    <a:pt x="209119" y="66770"/>
                  </a:lnTo>
                  <a:close/>
                </a:path>
                <a:path w="317500" h="221614">
                  <a:moveTo>
                    <a:pt x="269463" y="59562"/>
                  </a:moveTo>
                  <a:lnTo>
                    <a:pt x="219582" y="59562"/>
                  </a:lnTo>
                  <a:lnTo>
                    <a:pt x="226694" y="70104"/>
                  </a:lnTo>
                  <a:lnTo>
                    <a:pt x="216325" y="77240"/>
                  </a:lnTo>
                  <a:lnTo>
                    <a:pt x="234315" y="103378"/>
                  </a:lnTo>
                  <a:lnTo>
                    <a:pt x="269463" y="59562"/>
                  </a:lnTo>
                  <a:close/>
                </a:path>
                <a:path w="317500" h="221614">
                  <a:moveTo>
                    <a:pt x="219582" y="59562"/>
                  </a:moveTo>
                  <a:lnTo>
                    <a:pt x="209119" y="66770"/>
                  </a:lnTo>
                  <a:lnTo>
                    <a:pt x="216325" y="77240"/>
                  </a:lnTo>
                  <a:lnTo>
                    <a:pt x="226694" y="70104"/>
                  </a:lnTo>
                  <a:lnTo>
                    <a:pt x="219582" y="59562"/>
                  </a:lnTo>
                  <a:close/>
                </a:path>
                <a:path w="317500" h="221614">
                  <a:moveTo>
                    <a:pt x="317245" y="0"/>
                  </a:moveTo>
                  <a:lnTo>
                    <a:pt x="191134" y="40639"/>
                  </a:lnTo>
                  <a:lnTo>
                    <a:pt x="209119" y="66770"/>
                  </a:lnTo>
                  <a:lnTo>
                    <a:pt x="219582" y="59562"/>
                  </a:lnTo>
                  <a:lnTo>
                    <a:pt x="269463" y="59562"/>
                  </a:lnTo>
                  <a:lnTo>
                    <a:pt x="31724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9720" y="4219955"/>
              <a:ext cx="4379976" cy="7086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0095" y="4203191"/>
              <a:ext cx="4428744" cy="75438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448300" y="4288535"/>
            <a:ext cx="4247515" cy="57658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1755" marR="9652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O dado é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submetido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com este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nome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identificação </a:t>
            </a:r>
            <a:r>
              <a:rPr sz="1500" spc="-3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Permite</a:t>
            </a:r>
            <a:r>
              <a:rPr sz="15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resgatar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dado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posteriormente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22885" y="2517648"/>
            <a:ext cx="3720465" cy="1725930"/>
            <a:chOff x="6322885" y="2517648"/>
            <a:chExt cx="3720465" cy="1725930"/>
          </a:xfrm>
        </p:grpSpPr>
        <p:sp>
          <p:nvSpPr>
            <p:cNvPr id="37" name="object 37"/>
            <p:cNvSpPr/>
            <p:nvPr/>
          </p:nvSpPr>
          <p:spPr>
            <a:xfrm>
              <a:off x="6327647" y="4075176"/>
              <a:ext cx="1568450" cy="163195"/>
            </a:xfrm>
            <a:custGeom>
              <a:avLst/>
              <a:gdLst/>
              <a:ahLst/>
              <a:cxnLst/>
              <a:rect l="l" t="t" r="r" b="b"/>
              <a:pathLst>
                <a:path w="1568450" h="163195">
                  <a:moveTo>
                    <a:pt x="1568196" y="0"/>
                  </a:moveTo>
                  <a:lnTo>
                    <a:pt x="1564294" y="31759"/>
                  </a:lnTo>
                  <a:lnTo>
                    <a:pt x="1553654" y="57673"/>
                  </a:lnTo>
                  <a:lnTo>
                    <a:pt x="1537870" y="75134"/>
                  </a:lnTo>
                  <a:lnTo>
                    <a:pt x="1518538" y="81534"/>
                  </a:lnTo>
                  <a:lnTo>
                    <a:pt x="833754" y="81534"/>
                  </a:lnTo>
                  <a:lnTo>
                    <a:pt x="814423" y="87933"/>
                  </a:lnTo>
                  <a:lnTo>
                    <a:pt x="798639" y="105394"/>
                  </a:lnTo>
                  <a:lnTo>
                    <a:pt x="787999" y="131308"/>
                  </a:lnTo>
                  <a:lnTo>
                    <a:pt x="784098" y="163068"/>
                  </a:lnTo>
                  <a:lnTo>
                    <a:pt x="780196" y="131308"/>
                  </a:lnTo>
                  <a:lnTo>
                    <a:pt x="769556" y="105394"/>
                  </a:lnTo>
                  <a:lnTo>
                    <a:pt x="753772" y="87933"/>
                  </a:lnTo>
                  <a:lnTo>
                    <a:pt x="734441" y="81534"/>
                  </a:lnTo>
                  <a:lnTo>
                    <a:pt x="49656" y="81534"/>
                  </a:lnTo>
                  <a:lnTo>
                    <a:pt x="30325" y="75134"/>
                  </a:lnTo>
                  <a:lnTo>
                    <a:pt x="14541" y="57673"/>
                  </a:lnTo>
                  <a:lnTo>
                    <a:pt x="3901" y="3175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4239" y="2534437"/>
              <a:ext cx="2788920" cy="66596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4427" y="2517648"/>
              <a:ext cx="2668524" cy="75437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322819" y="2602992"/>
              <a:ext cx="2656840" cy="533400"/>
            </a:xfrm>
            <a:custGeom>
              <a:avLst/>
              <a:gdLst/>
              <a:ahLst/>
              <a:cxnLst/>
              <a:rect l="l" t="t" r="r" b="b"/>
              <a:pathLst>
                <a:path w="2656840" h="533400">
                  <a:moveTo>
                    <a:pt x="265633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56331" y="533400"/>
                  </a:lnTo>
                  <a:lnTo>
                    <a:pt x="2656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2819" y="2602992"/>
              <a:ext cx="2656840" cy="533400"/>
            </a:xfrm>
            <a:custGeom>
              <a:avLst/>
              <a:gdLst/>
              <a:ahLst/>
              <a:cxnLst/>
              <a:rect l="l" t="t" r="r" b="b"/>
              <a:pathLst>
                <a:path w="2656840" h="533400">
                  <a:moveTo>
                    <a:pt x="0" y="533400"/>
                  </a:moveTo>
                  <a:lnTo>
                    <a:pt x="2656331" y="533400"/>
                  </a:lnTo>
                  <a:lnTo>
                    <a:pt x="2656331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402448" y="2615310"/>
            <a:ext cx="2297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5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i="1" dirty="0">
                <a:solidFill>
                  <a:srgbClr val="0000FF"/>
                </a:solidFill>
                <a:latin typeface="Calibri"/>
                <a:cs typeface="Calibri"/>
              </a:rPr>
              <a:t>label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é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 vinculado</a:t>
            </a:r>
            <a:r>
              <a:rPr sz="15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ao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campo </a:t>
            </a:r>
            <a:r>
              <a:rPr sz="1500" spc="-3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pelos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atributos</a:t>
            </a:r>
            <a:r>
              <a:rPr sz="15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1400" b="1" spc="-5" dirty="0">
                <a:solidFill>
                  <a:srgbClr val="0000FF"/>
                </a:solidFill>
                <a:latin typeface="Consolas"/>
                <a:cs typeface="Consolas"/>
              </a:rPr>
              <a:t>id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577076" y="2926079"/>
            <a:ext cx="3466465" cy="896619"/>
            <a:chOff x="6577076" y="2926079"/>
            <a:chExt cx="3466465" cy="896619"/>
          </a:xfrm>
        </p:grpSpPr>
        <p:sp>
          <p:nvSpPr>
            <p:cNvPr id="44" name="object 44"/>
            <p:cNvSpPr/>
            <p:nvPr/>
          </p:nvSpPr>
          <p:spPr>
            <a:xfrm>
              <a:off x="6577076" y="2926079"/>
              <a:ext cx="746125" cy="501650"/>
            </a:xfrm>
            <a:custGeom>
              <a:avLst/>
              <a:gdLst/>
              <a:ahLst/>
              <a:cxnLst/>
              <a:rect l="l" t="t" r="r" b="b"/>
              <a:pathLst>
                <a:path w="746125" h="501650">
                  <a:moveTo>
                    <a:pt x="636983" y="65241"/>
                  </a:moveTo>
                  <a:lnTo>
                    <a:pt x="0" y="490855"/>
                  </a:lnTo>
                  <a:lnTo>
                    <a:pt x="7112" y="501396"/>
                  </a:lnTo>
                  <a:lnTo>
                    <a:pt x="644099" y="75905"/>
                  </a:lnTo>
                  <a:lnTo>
                    <a:pt x="636983" y="65241"/>
                  </a:lnTo>
                  <a:close/>
                </a:path>
                <a:path w="746125" h="501650">
                  <a:moveTo>
                    <a:pt x="698074" y="58166"/>
                  </a:moveTo>
                  <a:lnTo>
                    <a:pt x="647573" y="58166"/>
                  </a:lnTo>
                  <a:lnTo>
                    <a:pt x="654684" y="68834"/>
                  </a:lnTo>
                  <a:lnTo>
                    <a:pt x="644099" y="75905"/>
                  </a:lnTo>
                  <a:lnTo>
                    <a:pt x="661670" y="102235"/>
                  </a:lnTo>
                  <a:lnTo>
                    <a:pt x="698074" y="58166"/>
                  </a:lnTo>
                  <a:close/>
                </a:path>
                <a:path w="746125" h="501650">
                  <a:moveTo>
                    <a:pt x="647573" y="58166"/>
                  </a:moveTo>
                  <a:lnTo>
                    <a:pt x="636983" y="65241"/>
                  </a:lnTo>
                  <a:lnTo>
                    <a:pt x="644099" y="75905"/>
                  </a:lnTo>
                  <a:lnTo>
                    <a:pt x="654684" y="68834"/>
                  </a:lnTo>
                  <a:lnTo>
                    <a:pt x="647573" y="58166"/>
                  </a:lnTo>
                  <a:close/>
                </a:path>
                <a:path w="746125" h="501650">
                  <a:moveTo>
                    <a:pt x="746125" y="0"/>
                  </a:moveTo>
                  <a:lnTo>
                    <a:pt x="619378" y="38862"/>
                  </a:lnTo>
                  <a:lnTo>
                    <a:pt x="636983" y="65241"/>
                  </a:lnTo>
                  <a:lnTo>
                    <a:pt x="647573" y="58166"/>
                  </a:lnTo>
                  <a:lnTo>
                    <a:pt x="698074" y="58166"/>
                  </a:lnTo>
                  <a:lnTo>
                    <a:pt x="74612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54240" y="3084575"/>
              <a:ext cx="2788920" cy="66294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34428" y="3066300"/>
              <a:ext cx="2676144" cy="75589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7322819" y="3153155"/>
            <a:ext cx="2656840" cy="53086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Clique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15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rótulo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foca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campo</a:t>
            </a:r>
            <a:endParaRPr sz="15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Leitores</a:t>
            </a:r>
            <a:r>
              <a:rPr sz="15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tela</a:t>
            </a:r>
            <a:r>
              <a:rPr sz="1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leem</a:t>
            </a:r>
            <a:r>
              <a:rPr sz="15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rótulo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798" y="235458"/>
            <a:ext cx="676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Métodos</a:t>
            </a:r>
            <a:r>
              <a:rPr sz="4000" spc="-25" dirty="0"/>
              <a:t> </a:t>
            </a:r>
            <a:r>
              <a:rPr sz="4000" spc="-5" dirty="0"/>
              <a:t>de</a:t>
            </a:r>
            <a:r>
              <a:rPr sz="4000" spc="-45" dirty="0"/>
              <a:t> </a:t>
            </a:r>
            <a:r>
              <a:rPr sz="4000" spc="-20" dirty="0"/>
              <a:t>Envio</a:t>
            </a:r>
            <a:r>
              <a:rPr sz="4000" spc="-10" dirty="0"/>
              <a:t> </a:t>
            </a:r>
            <a:r>
              <a:rPr sz="4000" spc="-5" dirty="0"/>
              <a:t>do</a:t>
            </a:r>
            <a:r>
              <a:rPr sz="4000" spc="-15" dirty="0"/>
              <a:t> Formulário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4498" y="1623137"/>
            <a:ext cx="7409815" cy="403732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GET</a:t>
            </a:r>
            <a:endParaRPr sz="2000">
              <a:latin typeface="Consolas"/>
              <a:cs typeface="Consolas"/>
            </a:endParaRPr>
          </a:p>
          <a:p>
            <a:pPr marL="730250" marR="5080" indent="-269875">
              <a:lnSpc>
                <a:spcPct val="100000"/>
              </a:lnSpc>
              <a:spcBef>
                <a:spcPts val="595"/>
              </a:spcBef>
              <a:buClr>
                <a:srgbClr val="92CDDD"/>
              </a:buClr>
              <a:buSzPct val="118421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Os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dados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formulário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são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representados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forma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19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19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900" spc="-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adicionados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envio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ao servidor</a:t>
            </a:r>
            <a:endParaRPr sz="19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92CDDD"/>
              </a:buClr>
              <a:buSzPct val="118421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onsolas"/>
                <a:cs typeface="Consolas"/>
              </a:rPr>
              <a:t>action.php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?</a:t>
            </a:r>
            <a:r>
              <a:rPr sz="1900" dirty="0">
                <a:solidFill>
                  <a:srgbClr val="0000FF"/>
                </a:solidFill>
                <a:latin typeface="Consolas"/>
                <a:cs typeface="Consolas"/>
              </a:rPr>
              <a:t>nome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dirty="0">
                <a:solidFill>
                  <a:srgbClr val="30859C"/>
                </a:solidFill>
                <a:latin typeface="Consolas"/>
                <a:cs typeface="Consolas"/>
              </a:rPr>
              <a:t>fulano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sz="1900" dirty="0">
                <a:solidFill>
                  <a:srgbClr val="0000FF"/>
                </a:solidFill>
                <a:latin typeface="Consolas"/>
                <a:cs typeface="Consolas"/>
              </a:rPr>
              <a:t>cidade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dirty="0">
                <a:solidFill>
                  <a:srgbClr val="30859C"/>
                </a:solidFill>
                <a:latin typeface="Consolas"/>
                <a:cs typeface="Consolas"/>
              </a:rPr>
              <a:t>uberlandia</a:t>
            </a:r>
            <a:endParaRPr sz="19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92CDDD"/>
              </a:buClr>
              <a:buSzPct val="118421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em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formulários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pequenos,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sem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dados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sensíveis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(senhas,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etc.)</a:t>
            </a:r>
            <a:endParaRPr sz="19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92CDDD"/>
              </a:buClr>
              <a:buSzPct val="118421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Ex.: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formulário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palavras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busca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POST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90"/>
              </a:spcBef>
              <a:buClr>
                <a:srgbClr val="92CDDD"/>
              </a:buClr>
              <a:buSzPct val="118421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Dados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enviados</a:t>
            </a:r>
            <a:r>
              <a:rPr sz="1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corpo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da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requisição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(não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aparece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URL)</a:t>
            </a:r>
            <a:endParaRPr sz="19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92CDDD"/>
              </a:buClr>
              <a:buSzPct val="118421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Permite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upload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arquivos</a:t>
            </a:r>
            <a:endParaRPr sz="19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5"/>
              </a:spcBef>
              <a:buClr>
                <a:srgbClr val="92CDDD"/>
              </a:buClr>
              <a:buSzPct val="118421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Adequado</a:t>
            </a:r>
            <a:r>
              <a:rPr sz="1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formulários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longos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e/ou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informações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sensíveis</a:t>
            </a:r>
            <a:endParaRPr sz="19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92CDDD"/>
              </a:buClr>
              <a:buSzPct val="118421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Adequado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quando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dados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serão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inseridos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banco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dados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1843512"/>
            <a:ext cx="7700645" cy="31794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&lt;button&gt;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&lt;/button&gt;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9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Botão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submit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padrão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Equivalente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à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20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="submit"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...&gt;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Dentro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&lt;form&gt;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enviará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formulário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Possibilidade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outros elementos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conteúdo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(como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&lt;img&gt;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"button"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...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&lt;/button&gt;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9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Botão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geral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envia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formulário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automaticamente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036" y="235458"/>
            <a:ext cx="5500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Observações</a:t>
            </a:r>
            <a:r>
              <a:rPr sz="4000" spc="-20" dirty="0"/>
              <a:t> </a:t>
            </a:r>
            <a:r>
              <a:rPr sz="4000" spc="-15" dirty="0"/>
              <a:t>Sobre</a:t>
            </a:r>
            <a:r>
              <a:rPr sz="4000" spc="-35" dirty="0"/>
              <a:t> </a:t>
            </a:r>
            <a:r>
              <a:rPr sz="4000" spc="-10" dirty="0"/>
              <a:t>Botões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2203410"/>
            <a:ext cx="7459980" cy="27984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"submit"</a:t>
            </a:r>
            <a:r>
              <a:rPr sz="20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"Enviar"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8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Botão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submit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alternativo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&lt;button&gt;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conteúdo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5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Nome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botão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definido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pelo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20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"reset"</a:t>
            </a:r>
            <a:r>
              <a:rPr sz="2000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"Limpar"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730250" indent="-270510">
              <a:lnSpc>
                <a:spcPct val="100000"/>
              </a:lnSpc>
              <a:spcBef>
                <a:spcPts val="59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Botão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reset</a:t>
            </a:r>
            <a:endParaRPr sz="2000">
              <a:latin typeface="Calibri"/>
              <a:cs typeface="Calibri"/>
            </a:endParaRPr>
          </a:p>
          <a:p>
            <a:pPr marL="730250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Dentro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&lt;form&gt;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retorna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valores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iniciais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036" y="235458"/>
            <a:ext cx="5500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Observações</a:t>
            </a:r>
            <a:r>
              <a:rPr sz="4000" spc="-20" dirty="0"/>
              <a:t> </a:t>
            </a:r>
            <a:r>
              <a:rPr sz="4000" spc="-15" dirty="0"/>
              <a:t>Sobre</a:t>
            </a:r>
            <a:r>
              <a:rPr sz="4000" spc="-35" dirty="0"/>
              <a:t> </a:t>
            </a:r>
            <a:r>
              <a:rPr sz="4000" spc="-10" dirty="0"/>
              <a:t>Botões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2833" y="2109352"/>
            <a:ext cx="5448300" cy="22218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8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Botão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está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associado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ação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está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associado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direcionamento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9090"/>
              <a:buFont typeface="Wingdings"/>
              <a:buChar char=""/>
              <a:tabLst>
                <a:tab pos="27940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botões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botões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links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links</a:t>
            </a:r>
            <a:endParaRPr sz="22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1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utilize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&lt;span&gt;</a:t>
            </a:r>
            <a:r>
              <a:rPr sz="1800" spc="-5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ou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&lt;a&gt;</a:t>
            </a:r>
            <a:r>
              <a:rPr sz="1800" spc="-5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botão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600"/>
              </a:spcBef>
              <a:buClr>
                <a:srgbClr val="30859C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util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800" spc="-5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036" y="235458"/>
            <a:ext cx="5500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Observações</a:t>
            </a:r>
            <a:r>
              <a:rPr sz="4000" spc="-20" dirty="0"/>
              <a:t> </a:t>
            </a:r>
            <a:r>
              <a:rPr sz="4000" spc="-15" dirty="0"/>
              <a:t>Sobre</a:t>
            </a:r>
            <a:r>
              <a:rPr sz="4000" spc="-35" dirty="0"/>
              <a:t> </a:t>
            </a:r>
            <a:r>
              <a:rPr sz="4000" spc="-10" dirty="0"/>
              <a:t>Botões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983" y="235458"/>
            <a:ext cx="535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FF"/>
                </a:solidFill>
              </a:rPr>
              <a:t>&lt;form&gt;</a:t>
            </a:r>
            <a:r>
              <a:rPr sz="4000" spc="-10" dirty="0">
                <a:solidFill>
                  <a:srgbClr val="0000FF"/>
                </a:solidFill>
              </a:rPr>
              <a:t> </a:t>
            </a:r>
            <a:r>
              <a:rPr sz="4000" spc="-5" dirty="0"/>
              <a:t>-</a:t>
            </a:r>
            <a:r>
              <a:rPr sz="4000" spc="-20" dirty="0"/>
              <a:t> Atributo</a:t>
            </a:r>
            <a:r>
              <a:rPr sz="4000" spc="-35" dirty="0"/>
              <a:t> </a:t>
            </a:r>
            <a:r>
              <a:rPr sz="4000" i="1" spc="-5" dirty="0">
                <a:solidFill>
                  <a:srgbClr val="FF0000"/>
                </a:solidFill>
                <a:latin typeface="Calibri"/>
                <a:cs typeface="Calibri"/>
              </a:rPr>
              <a:t>enctype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98726" y="2083214"/>
            <a:ext cx="7861934" cy="17278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15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Indica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codificação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dados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formulário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serem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enviados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08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Deve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usado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apenas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method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30859C"/>
                </a:solidFill>
                <a:latin typeface="Consolas"/>
                <a:cs typeface="Consolas"/>
              </a:rPr>
              <a:t>"post"</a:t>
            </a:r>
            <a:endParaRPr sz="1800">
              <a:latin typeface="Consolas"/>
              <a:cs typeface="Consolas"/>
            </a:endParaRPr>
          </a:p>
          <a:p>
            <a:pPr marL="279400" indent="-266700">
              <a:lnSpc>
                <a:spcPct val="100000"/>
              </a:lnSpc>
              <a:spcBef>
                <a:spcPts val="108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Valores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possíveis:</a:t>
            </a:r>
            <a:endParaRPr sz="20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1065"/>
              </a:spcBef>
              <a:tabLst>
                <a:tab pos="4493260" algn="l"/>
              </a:tabLst>
            </a:pP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"application/x-www-form-urlencoded"	</a:t>
            </a:r>
            <a:r>
              <a:rPr sz="1800" spc="-10" dirty="0">
                <a:latin typeface="Calibri"/>
                <a:cs typeface="Calibri"/>
              </a:rPr>
              <a:t>valor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padrão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3817" y="3942334"/>
            <a:ext cx="2360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"multipart/form-data"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3817" y="4347717"/>
            <a:ext cx="1360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"text/plain"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9540" y="3785361"/>
            <a:ext cx="375031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necessário </a:t>
            </a:r>
            <a:r>
              <a:rPr sz="1800" dirty="0">
                <a:latin typeface="Calibri"/>
                <a:cs typeface="Calibri"/>
              </a:rPr>
              <a:t>quando </a:t>
            </a:r>
            <a:r>
              <a:rPr sz="1800" spc="-5" dirty="0">
                <a:latin typeface="Calibri"/>
                <a:cs typeface="Calibri"/>
              </a:rPr>
              <a:t>há </a:t>
            </a:r>
            <a:r>
              <a:rPr sz="1800" spc="-10" dirty="0">
                <a:latin typeface="Calibri"/>
                <a:cs typeface="Calibri"/>
              </a:rPr>
              <a:t>arquivos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15" dirty="0">
                <a:latin typeface="Calibri"/>
                <a:cs typeface="Calibri"/>
              </a:rPr>
              <a:t>form.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dados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enviados</a:t>
            </a:r>
            <a:r>
              <a:rPr sz="1800" spc="-10" dirty="0">
                <a:latin typeface="Calibri"/>
                <a:cs typeface="Calibri"/>
              </a:rPr>
              <a:t> como </a:t>
            </a:r>
            <a:r>
              <a:rPr sz="1800" spc="-15" dirty="0">
                <a:latin typeface="Calibri"/>
                <a:cs typeface="Calibri"/>
              </a:rPr>
              <a:t>texto</a:t>
            </a:r>
            <a:r>
              <a:rPr sz="1800" spc="-5" dirty="0">
                <a:latin typeface="Calibri"/>
                <a:cs typeface="Calibri"/>
              </a:rPr>
              <a:t> simples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858" y="235458"/>
            <a:ext cx="6574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00FF"/>
                </a:solidFill>
              </a:rPr>
              <a:t>&lt;form&gt;</a:t>
            </a:r>
            <a:r>
              <a:rPr sz="4000" spc="-10" dirty="0">
                <a:solidFill>
                  <a:srgbClr val="0000FF"/>
                </a:solidFill>
              </a:rPr>
              <a:t> </a:t>
            </a:r>
            <a:r>
              <a:rPr sz="4000" spc="-5" dirty="0"/>
              <a:t>-</a:t>
            </a:r>
            <a:r>
              <a:rPr sz="4000" spc="-20" dirty="0"/>
              <a:t> Atributo</a:t>
            </a:r>
            <a:r>
              <a:rPr sz="4000" spc="-40" dirty="0"/>
              <a:t> </a:t>
            </a:r>
            <a:r>
              <a:rPr sz="4000" i="1" spc="-20" dirty="0">
                <a:solidFill>
                  <a:srgbClr val="FF0000"/>
                </a:solidFill>
                <a:latin typeface="Calibri"/>
                <a:cs typeface="Calibri"/>
              </a:rPr>
              <a:t>autocomplete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4498" y="2012199"/>
            <a:ext cx="7763509" cy="30905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05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&lt;input&gt;</a:t>
            </a:r>
            <a:r>
              <a:rPr sz="2000" spc="-6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omp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ados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08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&lt;form</a:t>
            </a:r>
            <a:r>
              <a:rPr sz="20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autocomplete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"on"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1085"/>
              </a:spcBef>
              <a:buClr>
                <a:srgbClr val="92CDDD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navegador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autocompletar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campos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08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&lt;form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autocomplete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30859C"/>
                </a:solidFill>
                <a:latin typeface="Consolas"/>
                <a:cs typeface="Consolas"/>
              </a:rPr>
              <a:t>"off"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1080"/>
              </a:spcBef>
              <a:buClr>
                <a:srgbClr val="92CDDD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navegador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autocompletar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campos</a:t>
            </a:r>
            <a:endParaRPr sz="2000">
              <a:latin typeface="Calibri"/>
              <a:cs typeface="Calibri"/>
            </a:endParaRPr>
          </a:p>
          <a:p>
            <a:pPr marL="730250" lvl="1" indent="-270510">
              <a:lnSpc>
                <a:spcPct val="100000"/>
              </a:lnSpc>
              <a:spcBef>
                <a:spcPts val="1080"/>
              </a:spcBef>
              <a:buClr>
                <a:srgbClr val="92CDDD"/>
              </a:buClr>
              <a:buSzPct val="120000"/>
              <a:buFont typeface="Arial MT"/>
              <a:buChar char="•"/>
              <a:tabLst>
                <a:tab pos="730250" algn="l"/>
                <a:tab pos="73088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não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aparecerão valores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anteriores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campos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080"/>
              </a:spcBef>
              <a:buClr>
                <a:srgbClr val="00AFEF"/>
              </a:buClr>
              <a:buSzPct val="11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autocomplete</a:t>
            </a:r>
            <a:r>
              <a:rPr sz="2000" spc="-70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também pode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utilizado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campos individualmente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1919</Words>
  <Application>Microsoft Office PowerPoint</Application>
  <PresentationFormat>Widescreen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 MT</vt:lpstr>
      <vt:lpstr>Calibri</vt:lpstr>
      <vt:lpstr>Consolas</vt:lpstr>
      <vt:lpstr>Wingdings</vt:lpstr>
      <vt:lpstr>Office Theme</vt:lpstr>
      <vt:lpstr>Programação para Internet</vt:lpstr>
      <vt:lpstr>Formulário Simples em HTML</vt:lpstr>
      <vt:lpstr>Formulário Simples em HTML</vt:lpstr>
      <vt:lpstr>Métodos de Envio do Formulário</vt:lpstr>
      <vt:lpstr>Observações Sobre Botões</vt:lpstr>
      <vt:lpstr>Observações Sobre Botões</vt:lpstr>
      <vt:lpstr>Observações Sobre Botões</vt:lpstr>
      <vt:lpstr>&lt;form&gt; - Atributo enctype</vt:lpstr>
      <vt:lpstr>&lt;form&gt; - Atributo autocomplete</vt:lpstr>
      <vt:lpstr>Campo Radio</vt:lpstr>
      <vt:lpstr>Campo Checkbox</vt:lpstr>
      <vt:lpstr>Campo Radio - Exemplo</vt:lpstr>
      <vt:lpstr>Campo Checkbox - Exemplo</vt:lpstr>
      <vt:lpstr>Campos para Data e Hora</vt:lpstr>
      <vt:lpstr>Campos para Mês e Semana</vt:lpstr>
      <vt:lpstr>Observação sobre &lt;input type="date"&gt;</vt:lpstr>
      <vt:lpstr>Observações sobre &lt;input type="datetime-local"&gt;</vt:lpstr>
      <vt:lpstr>Observações sobre &lt;input type="datetime-local"&gt;</vt:lpstr>
      <vt:lpstr>Campo para E-mail</vt:lpstr>
      <vt:lpstr>Campo para Número de Telefone</vt:lpstr>
      <vt:lpstr>Campos Number e Range</vt:lpstr>
      <vt:lpstr>Campo Oculto Hidden</vt:lpstr>
      <vt:lpstr>Campo para Seleção de Cor</vt:lpstr>
      <vt:lpstr>Campo para Arquivo</vt:lpstr>
      <vt:lpstr>Campo Select</vt:lpstr>
      <vt:lpstr>Campo Textarea</vt:lpstr>
      <vt:lpstr>Outros Atributos Booleanos</vt:lpstr>
      <vt:lpstr>Outros Atributos para Campos Textuais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de Informações</dc:title>
  <dc:creator>Daniel Furtado</dc:creator>
  <cp:lastModifiedBy>GETÚLIO DA SILVA SANTOS</cp:lastModifiedBy>
  <cp:revision>1</cp:revision>
  <dcterms:created xsi:type="dcterms:W3CDTF">2022-08-03T00:08:13Z</dcterms:created>
  <dcterms:modified xsi:type="dcterms:W3CDTF">2022-08-03T00:10:02Z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2022-08-03T00:00:00Z</vt:filetime>
  </property>
</Properties>
</file>