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9654" y="268985"/>
            <a:ext cx="75526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8672" y="1917192"/>
            <a:ext cx="4559934" cy="352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8871"/>
            <a:ext cx="12192000" cy="6517005"/>
          </a:xfrm>
          <a:custGeom>
            <a:avLst/>
            <a:gdLst/>
            <a:ahLst/>
            <a:cxnLst/>
            <a:rect l="l" t="t" r="r" b="b"/>
            <a:pathLst>
              <a:path w="12192000" h="6517005">
                <a:moveTo>
                  <a:pt x="0" y="6516623"/>
                </a:moveTo>
                <a:lnTo>
                  <a:pt x="12192000" y="6516623"/>
                </a:lnTo>
                <a:lnTo>
                  <a:pt x="12192000" y="0"/>
                </a:lnTo>
                <a:lnTo>
                  <a:pt x="0" y="0"/>
                </a:lnTo>
                <a:lnTo>
                  <a:pt x="0" y="65166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84" y="44196"/>
            <a:ext cx="12070080" cy="6624955"/>
          </a:xfrm>
          <a:custGeom>
            <a:avLst/>
            <a:gdLst/>
            <a:ahLst/>
            <a:cxnLst/>
            <a:rect l="l" t="t" r="r" b="b"/>
            <a:pathLst>
              <a:path w="12070080" h="6624955">
                <a:moveTo>
                  <a:pt x="0" y="6624828"/>
                </a:moveTo>
                <a:lnTo>
                  <a:pt x="12070080" y="6624828"/>
                </a:lnTo>
                <a:lnTo>
                  <a:pt x="12070080" y="0"/>
                </a:lnTo>
                <a:lnTo>
                  <a:pt x="0" y="0"/>
                </a:lnTo>
                <a:lnTo>
                  <a:pt x="0" y="6624828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 userDrawn="1"/>
        </p:nvSpPr>
        <p:spPr>
          <a:xfrm>
            <a:off x="1523" y="6635495"/>
            <a:ext cx="12190730" cy="222885"/>
          </a:xfrm>
          <a:custGeom>
            <a:avLst/>
            <a:gdLst/>
            <a:ahLst/>
            <a:cxnLst/>
            <a:rect l="l" t="t" r="r" b="b"/>
            <a:pathLst>
              <a:path w="12190730" h="222884">
                <a:moveTo>
                  <a:pt x="12190476" y="0"/>
                </a:moveTo>
                <a:lnTo>
                  <a:pt x="0" y="0"/>
                </a:lnTo>
                <a:lnTo>
                  <a:pt x="0" y="222501"/>
                </a:lnTo>
                <a:lnTo>
                  <a:pt x="12190476" y="222501"/>
                </a:lnTo>
                <a:lnTo>
                  <a:pt x="12190476" y="0"/>
                </a:lnTo>
                <a:close/>
              </a:path>
            </a:pathLst>
          </a:custGeom>
          <a:solidFill>
            <a:srgbClr val="2F7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90730" cy="119380"/>
          </a:xfrm>
          <a:custGeom>
            <a:avLst/>
            <a:gdLst/>
            <a:ahLst/>
            <a:cxnLst/>
            <a:rect l="l" t="t" r="r" b="b"/>
            <a:pathLst>
              <a:path w="12190730" h="119380">
                <a:moveTo>
                  <a:pt x="12190476" y="0"/>
                </a:moveTo>
                <a:lnTo>
                  <a:pt x="0" y="0"/>
                </a:lnTo>
                <a:lnTo>
                  <a:pt x="0" y="118872"/>
                </a:lnTo>
                <a:lnTo>
                  <a:pt x="12190476" y="11887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3285744"/>
            <a:ext cx="7632192" cy="10515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279904" y="3285744"/>
            <a:ext cx="7632700" cy="105410"/>
          </a:xfrm>
          <a:custGeom>
            <a:avLst/>
            <a:gdLst/>
            <a:ahLst/>
            <a:cxnLst/>
            <a:rect l="l" t="t" r="r" b="b"/>
            <a:pathLst>
              <a:path w="7632700" h="105410">
                <a:moveTo>
                  <a:pt x="0" y="105155"/>
                </a:moveTo>
                <a:lnTo>
                  <a:pt x="7632192" y="105155"/>
                </a:lnTo>
                <a:lnTo>
                  <a:pt x="7632192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ln w="952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8871"/>
            <a:ext cx="12192000" cy="6517005"/>
          </a:xfrm>
          <a:custGeom>
            <a:avLst/>
            <a:gdLst/>
            <a:ahLst/>
            <a:cxnLst/>
            <a:rect l="l" t="t" r="r" b="b"/>
            <a:pathLst>
              <a:path w="12192000" h="6517005">
                <a:moveTo>
                  <a:pt x="0" y="6516623"/>
                </a:moveTo>
                <a:lnTo>
                  <a:pt x="12192000" y="6516623"/>
                </a:lnTo>
                <a:lnTo>
                  <a:pt x="12192000" y="0"/>
                </a:lnTo>
                <a:lnTo>
                  <a:pt x="0" y="0"/>
                </a:lnTo>
                <a:lnTo>
                  <a:pt x="0" y="65166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84" y="44196"/>
            <a:ext cx="12070080" cy="6624955"/>
          </a:xfrm>
          <a:custGeom>
            <a:avLst/>
            <a:gdLst/>
            <a:ahLst/>
            <a:cxnLst/>
            <a:rect l="l" t="t" r="r" b="b"/>
            <a:pathLst>
              <a:path w="12070080" h="6624955">
                <a:moveTo>
                  <a:pt x="0" y="6624828"/>
                </a:moveTo>
                <a:lnTo>
                  <a:pt x="12070080" y="6624828"/>
                </a:lnTo>
                <a:lnTo>
                  <a:pt x="12070080" y="0"/>
                </a:lnTo>
                <a:lnTo>
                  <a:pt x="0" y="0"/>
                </a:lnTo>
                <a:lnTo>
                  <a:pt x="0" y="6624828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635495"/>
            <a:ext cx="12190730" cy="222885"/>
          </a:xfrm>
          <a:custGeom>
            <a:avLst/>
            <a:gdLst/>
            <a:ahLst/>
            <a:cxnLst/>
            <a:rect l="l" t="t" r="r" b="b"/>
            <a:pathLst>
              <a:path w="12190730" h="222884">
                <a:moveTo>
                  <a:pt x="12190476" y="0"/>
                </a:moveTo>
                <a:lnTo>
                  <a:pt x="0" y="0"/>
                </a:lnTo>
                <a:lnTo>
                  <a:pt x="0" y="222501"/>
                </a:lnTo>
                <a:lnTo>
                  <a:pt x="12190476" y="222501"/>
                </a:lnTo>
                <a:lnTo>
                  <a:pt x="12190476" y="0"/>
                </a:lnTo>
                <a:close/>
              </a:path>
            </a:pathLst>
          </a:custGeom>
          <a:solidFill>
            <a:srgbClr val="2F7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90730" cy="119380"/>
          </a:xfrm>
          <a:custGeom>
            <a:avLst/>
            <a:gdLst/>
            <a:ahLst/>
            <a:cxnLst/>
            <a:rect l="l" t="t" r="r" b="b"/>
            <a:pathLst>
              <a:path w="12190730" h="119380">
                <a:moveTo>
                  <a:pt x="12190476" y="0"/>
                </a:moveTo>
                <a:lnTo>
                  <a:pt x="0" y="0"/>
                </a:lnTo>
                <a:lnTo>
                  <a:pt x="0" y="118872"/>
                </a:lnTo>
                <a:lnTo>
                  <a:pt x="12190476" y="11887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630936"/>
            <a:ext cx="4604004" cy="581101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03732" y="699389"/>
            <a:ext cx="4471670" cy="5678805"/>
          </a:xfrm>
          <a:custGeom>
            <a:avLst/>
            <a:gdLst/>
            <a:ahLst/>
            <a:cxnLst/>
            <a:rect l="l" t="t" r="r" b="b"/>
            <a:pathLst>
              <a:path w="4471670" h="5678805">
                <a:moveTo>
                  <a:pt x="0" y="5678678"/>
                </a:moveTo>
                <a:lnTo>
                  <a:pt x="4471670" y="5678678"/>
                </a:lnTo>
                <a:lnTo>
                  <a:pt x="4471670" y="0"/>
                </a:lnTo>
                <a:lnTo>
                  <a:pt x="0" y="0"/>
                </a:lnTo>
                <a:lnTo>
                  <a:pt x="0" y="5678678"/>
                </a:lnTo>
                <a:close/>
              </a:path>
            </a:pathLst>
          </a:custGeom>
          <a:ln w="63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8871"/>
            <a:ext cx="12192000" cy="6517005"/>
          </a:xfrm>
          <a:custGeom>
            <a:avLst/>
            <a:gdLst/>
            <a:ahLst/>
            <a:cxnLst/>
            <a:rect l="l" t="t" r="r" b="b"/>
            <a:pathLst>
              <a:path w="12192000" h="6517005">
                <a:moveTo>
                  <a:pt x="0" y="6516623"/>
                </a:moveTo>
                <a:lnTo>
                  <a:pt x="12192000" y="6516623"/>
                </a:lnTo>
                <a:lnTo>
                  <a:pt x="12192000" y="0"/>
                </a:lnTo>
                <a:lnTo>
                  <a:pt x="0" y="0"/>
                </a:lnTo>
                <a:lnTo>
                  <a:pt x="0" y="65166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84" y="44196"/>
            <a:ext cx="12070080" cy="6624955"/>
          </a:xfrm>
          <a:custGeom>
            <a:avLst/>
            <a:gdLst/>
            <a:ahLst/>
            <a:cxnLst/>
            <a:rect l="l" t="t" r="r" b="b"/>
            <a:pathLst>
              <a:path w="12070080" h="6624955">
                <a:moveTo>
                  <a:pt x="0" y="6624828"/>
                </a:moveTo>
                <a:lnTo>
                  <a:pt x="12070080" y="6624828"/>
                </a:lnTo>
                <a:lnTo>
                  <a:pt x="12070080" y="0"/>
                </a:lnTo>
                <a:lnTo>
                  <a:pt x="0" y="0"/>
                </a:lnTo>
                <a:lnTo>
                  <a:pt x="0" y="6624828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635495"/>
            <a:ext cx="12190730" cy="222885"/>
          </a:xfrm>
          <a:custGeom>
            <a:avLst/>
            <a:gdLst/>
            <a:ahLst/>
            <a:cxnLst/>
            <a:rect l="l" t="t" r="r" b="b"/>
            <a:pathLst>
              <a:path w="12190730" h="222884">
                <a:moveTo>
                  <a:pt x="12190476" y="0"/>
                </a:moveTo>
                <a:lnTo>
                  <a:pt x="0" y="0"/>
                </a:lnTo>
                <a:lnTo>
                  <a:pt x="0" y="222501"/>
                </a:lnTo>
                <a:lnTo>
                  <a:pt x="12190476" y="222501"/>
                </a:lnTo>
                <a:lnTo>
                  <a:pt x="12190476" y="0"/>
                </a:lnTo>
                <a:close/>
              </a:path>
            </a:pathLst>
          </a:custGeom>
          <a:solidFill>
            <a:srgbClr val="2F7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90730" cy="119380"/>
          </a:xfrm>
          <a:custGeom>
            <a:avLst/>
            <a:gdLst/>
            <a:ahLst/>
            <a:cxnLst/>
            <a:rect l="l" t="t" r="r" b="b"/>
            <a:pathLst>
              <a:path w="12190730" h="119380">
                <a:moveTo>
                  <a:pt x="12190476" y="0"/>
                </a:moveTo>
                <a:lnTo>
                  <a:pt x="0" y="0"/>
                </a:lnTo>
                <a:lnTo>
                  <a:pt x="0" y="118872"/>
                </a:lnTo>
                <a:lnTo>
                  <a:pt x="12190476" y="11887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1163" y="235458"/>
            <a:ext cx="678967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8196" y="1624075"/>
            <a:ext cx="6515607" cy="409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7014" y="6671868"/>
            <a:ext cx="80676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dirty="0"/>
              <a:t> </a:t>
            </a:r>
            <a:r>
              <a:rPr spc="-40" dirty="0"/>
              <a:t>Dr.</a:t>
            </a:r>
            <a:r>
              <a:rPr spc="-10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dirty="0"/>
              <a:t> </a:t>
            </a:r>
            <a:r>
              <a:rPr spc="-5" dirty="0"/>
              <a:t>Furtado</a:t>
            </a:r>
            <a:r>
              <a:rPr spc="25" dirty="0"/>
              <a:t> </a:t>
            </a:r>
            <a:r>
              <a:rPr dirty="0"/>
              <a:t>- </a:t>
            </a:r>
            <a:r>
              <a:rPr spc="-5" dirty="0"/>
              <a:t>Proibida</a:t>
            </a:r>
            <a:r>
              <a:rPr spc="-15" dirty="0"/>
              <a:t> </a:t>
            </a:r>
            <a:r>
              <a:rPr spc="-5" dirty="0"/>
              <a:t>cópia,</a:t>
            </a:r>
            <a:r>
              <a:rPr spc="10" dirty="0"/>
              <a:t> </a:t>
            </a:r>
            <a:r>
              <a:rPr spc="-5" dirty="0"/>
              <a:t>apropriação</a:t>
            </a:r>
            <a:r>
              <a:rPr spc="-15" dirty="0"/>
              <a:t> </a:t>
            </a:r>
            <a:r>
              <a:rPr spc="-5" dirty="0"/>
              <a:t>ou</a:t>
            </a:r>
            <a:r>
              <a:rPr spc="5" dirty="0"/>
              <a:t> </a:t>
            </a:r>
            <a:r>
              <a:rPr spc="-5" dirty="0"/>
              <a:t>uso</a:t>
            </a:r>
            <a:r>
              <a:rPr spc="10" dirty="0"/>
              <a:t> </a:t>
            </a:r>
            <a:r>
              <a:rPr spc="-5" dirty="0"/>
              <a:t>sem</a:t>
            </a:r>
            <a:r>
              <a:rPr spc="15" dirty="0"/>
              <a:t> </a:t>
            </a:r>
            <a:r>
              <a:rPr spc="-5" dirty="0"/>
              <a:t>autorização</a:t>
            </a:r>
            <a:r>
              <a:rPr dirty="0"/>
              <a:t> de </a:t>
            </a:r>
            <a:r>
              <a:rPr spc="-5" dirty="0"/>
              <a:t>qualquer</a:t>
            </a:r>
            <a:r>
              <a:rPr spc="-35" dirty="0"/>
              <a:t> </a:t>
            </a:r>
            <a:r>
              <a:rPr spc="-5" dirty="0"/>
              <a:t>parte</a:t>
            </a:r>
            <a:r>
              <a:rPr spc="-15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5" dirty="0"/>
              <a:t> </a:t>
            </a:r>
            <a:r>
              <a:rPr dirty="0"/>
              <a:t>nº</a:t>
            </a:r>
            <a:r>
              <a:rPr spc="-10" dirty="0"/>
              <a:t> </a:t>
            </a:r>
            <a:r>
              <a:rPr dirty="0"/>
              <a:t>9</a:t>
            </a:r>
            <a:r>
              <a:rPr spc="10" dirty="0"/>
              <a:t> </a:t>
            </a:r>
            <a:r>
              <a:rPr dirty="0"/>
              <a:t>610/98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51" y="6671868"/>
            <a:ext cx="16897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593" y="666912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01.png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Style/CSS/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5141" y="3280981"/>
            <a:ext cx="7642225" cy="114935"/>
            <a:chOff x="2275141" y="3280981"/>
            <a:chExt cx="764222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904" y="3285744"/>
              <a:ext cx="7632192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9904" y="3285744"/>
              <a:ext cx="7632700" cy="105410"/>
            </a:xfrm>
            <a:custGeom>
              <a:avLst/>
              <a:gdLst/>
              <a:ahLst/>
              <a:cxnLst/>
              <a:rect l="l" t="t" r="r" b="b"/>
              <a:pathLst>
                <a:path w="7632700" h="105410">
                  <a:moveTo>
                    <a:pt x="0" y="105155"/>
                  </a:moveTo>
                  <a:lnTo>
                    <a:pt x="7632192" y="105155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7361" y="2525394"/>
            <a:ext cx="556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4F81BC"/>
                </a:solidFill>
              </a:rPr>
              <a:t>Programação</a:t>
            </a:r>
            <a:r>
              <a:rPr spc="-25" dirty="0">
                <a:solidFill>
                  <a:srgbClr val="4F81BC"/>
                </a:solidFill>
              </a:rPr>
              <a:t> </a:t>
            </a:r>
            <a:r>
              <a:rPr spc="-30" dirty="0">
                <a:solidFill>
                  <a:srgbClr val="4F81BC"/>
                </a:solidFill>
              </a:rPr>
              <a:t>para</a:t>
            </a:r>
            <a:r>
              <a:rPr spc="-35" dirty="0">
                <a:solidFill>
                  <a:srgbClr val="4F81BC"/>
                </a:solidFill>
              </a:rPr>
              <a:t> </a:t>
            </a:r>
            <a:r>
              <a:rPr spc="-15" dirty="0">
                <a:solidFill>
                  <a:srgbClr val="4F81BC"/>
                </a:solidFill>
              </a:rPr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88258" y="3747515"/>
            <a:ext cx="5015230" cy="101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 marR="756285" indent="635" algn="ctr">
              <a:lnSpc>
                <a:spcPct val="1418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Módulo 2 – 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Parte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Introdução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2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585858"/>
                </a:solidFill>
                <a:latin typeface="Calibri"/>
                <a:cs typeface="Calibri"/>
              </a:rPr>
              <a:t>Linguagem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CSS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1660" y="5715000"/>
            <a:ext cx="8412480" cy="836930"/>
            <a:chOff x="1851660" y="5715000"/>
            <a:chExt cx="8412480" cy="836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660" y="5736335"/>
              <a:ext cx="8412480" cy="780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8716" y="5715000"/>
              <a:ext cx="8264652" cy="83667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63" y="235458"/>
            <a:ext cx="582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F81BC"/>
                </a:solidFill>
              </a:rPr>
              <a:t>Múltiplas</a:t>
            </a:r>
            <a:r>
              <a:rPr spc="-20" dirty="0">
                <a:solidFill>
                  <a:srgbClr val="4F81BC"/>
                </a:solidFill>
              </a:rPr>
              <a:t> </a:t>
            </a:r>
            <a:r>
              <a:rPr spc="-30" dirty="0">
                <a:solidFill>
                  <a:srgbClr val="4F81BC"/>
                </a:solidFill>
              </a:rPr>
              <a:t>Regras</a:t>
            </a:r>
            <a:r>
              <a:rPr spc="-15" dirty="0">
                <a:solidFill>
                  <a:srgbClr val="4F81BC"/>
                </a:solidFill>
              </a:rPr>
              <a:t> </a:t>
            </a:r>
            <a:r>
              <a:rPr spc="-5" dirty="0">
                <a:solidFill>
                  <a:srgbClr val="4F81BC"/>
                </a:solidFill>
              </a:rPr>
              <a:t>e</a:t>
            </a:r>
            <a:r>
              <a:rPr spc="-10" dirty="0">
                <a:solidFill>
                  <a:srgbClr val="4F81BC"/>
                </a:solidFill>
              </a:rPr>
              <a:t> </a:t>
            </a:r>
            <a:r>
              <a:rPr spc="-20" dirty="0">
                <a:solidFill>
                  <a:srgbClr val="4F81BC"/>
                </a:solidFill>
              </a:rPr>
              <a:t>Seletores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18460" y="1267967"/>
            <a:ext cx="5186680" cy="4945380"/>
            <a:chOff x="2918460" y="1267967"/>
            <a:chExt cx="5186680" cy="4945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0652" y="1272539"/>
              <a:ext cx="5173980" cy="4884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8460" y="1267967"/>
              <a:ext cx="4578095" cy="49453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90415" y="1988820"/>
            <a:ext cx="3485515" cy="108077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body</a:t>
            </a:r>
            <a:r>
              <a:rPr sz="1600" b="1" spc="-8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background-color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gray;</a:t>
            </a:r>
            <a:endParaRPr sz="1600">
              <a:latin typeface="Consolas"/>
              <a:cs typeface="Consola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90415" y="3140964"/>
            <a:ext cx="3485515" cy="1224280"/>
          </a:xfrm>
          <a:prstGeom prst="rect">
            <a:avLst/>
          </a:prstGeom>
          <a:solidFill>
            <a:srgbClr val="87A9D2">
              <a:alpha val="10195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spc="-7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668020" marR="1029335">
              <a:lnSpc>
                <a:spcPct val="130000"/>
              </a:lnSpc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20pt; </a:t>
            </a:r>
            <a:r>
              <a:rPr sz="1600" spc="-869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0415" y="4463796"/>
            <a:ext cx="3485515" cy="969644"/>
          </a:xfrm>
          <a:prstGeom prst="rect">
            <a:avLst/>
          </a:prstGeom>
          <a:solidFill>
            <a:srgbClr val="87A9D2">
              <a:alpha val="10195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h1</a:t>
            </a:r>
            <a:r>
              <a:rPr sz="1600" b="1" spc="-7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66802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Verdana;</a:t>
            </a:r>
            <a:endParaRPr sz="1600">
              <a:latin typeface="Consolas"/>
              <a:cs typeface="Consola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232" y="1341119"/>
            <a:ext cx="5041900" cy="475234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8870" y="2258059"/>
            <a:ext cx="175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Afetará 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o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corpo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do </a:t>
            </a:r>
            <a:r>
              <a:rPr sz="1800" i="1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documento</a:t>
            </a: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8870" y="3387090"/>
            <a:ext cx="15430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Afetará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todos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os </a:t>
            </a:r>
            <a:r>
              <a:rPr sz="1800" i="1" spc="-4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elementos</a:t>
            </a:r>
            <a:r>
              <a:rPr sz="1800" i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8870" y="4632452"/>
            <a:ext cx="15430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Afetará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todos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os </a:t>
            </a:r>
            <a:r>
              <a:rPr sz="1800" i="1" spc="-4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títulos</a:t>
            </a:r>
            <a:r>
              <a:rPr sz="18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Consolas"/>
                <a:cs typeface="Consolas"/>
              </a:rPr>
              <a:t>h1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728" y="235458"/>
            <a:ext cx="4335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F81BC"/>
                </a:solidFill>
              </a:rPr>
              <a:t>Agrupando</a:t>
            </a:r>
            <a:r>
              <a:rPr spc="-40" dirty="0">
                <a:solidFill>
                  <a:srgbClr val="4F81BC"/>
                </a:solidFill>
              </a:rPr>
              <a:t> </a:t>
            </a:r>
            <a:r>
              <a:rPr spc="-20" dirty="0">
                <a:solidFill>
                  <a:srgbClr val="4F81BC"/>
                </a:solidFill>
              </a:rPr>
              <a:t>Seletores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7167" y="1415796"/>
            <a:ext cx="3456940" cy="4669790"/>
            <a:chOff x="2487167" y="1415796"/>
            <a:chExt cx="3456940" cy="4669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359" y="1415796"/>
              <a:ext cx="3444240" cy="46695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7167" y="1484376"/>
              <a:ext cx="3258311" cy="45689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67939" y="1484375"/>
            <a:ext cx="3312160" cy="453707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</a:pP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h1</a:t>
            </a:r>
            <a:r>
              <a:rPr sz="1500" b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802640" marR="300990">
              <a:lnSpc>
                <a:spcPct val="100000"/>
              </a:lnSpc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Verdana; </a:t>
            </a:r>
            <a:r>
              <a:rPr sz="1500" spc="-8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darkblue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  <a:spcBef>
                <a:spcPts val="600"/>
              </a:spcBef>
            </a:pP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h2</a:t>
            </a:r>
            <a:r>
              <a:rPr sz="1500" b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802640" marR="300990">
              <a:lnSpc>
                <a:spcPct val="100000"/>
              </a:lnSpc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Verdana; </a:t>
            </a:r>
            <a:r>
              <a:rPr sz="1500" spc="-8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darkblue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  <a:spcBef>
                <a:spcPts val="600"/>
              </a:spcBef>
            </a:pP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h3</a:t>
            </a:r>
            <a:r>
              <a:rPr sz="1500" b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802640" marR="300990">
              <a:lnSpc>
                <a:spcPct val="100000"/>
              </a:lnSpc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Verdana; </a:t>
            </a:r>
            <a:r>
              <a:rPr sz="1500" spc="-8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darkblue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46405">
              <a:lnSpc>
                <a:spcPct val="100000"/>
              </a:lnSpc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70547" y="2279904"/>
            <a:ext cx="3305810" cy="2733040"/>
            <a:chOff x="6670547" y="2279904"/>
            <a:chExt cx="3305810" cy="27330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2739" y="2279904"/>
              <a:ext cx="3293363" cy="2724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0547" y="2348484"/>
              <a:ext cx="3258311" cy="266395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51319" y="2348483"/>
            <a:ext cx="3161030" cy="259270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447675">
              <a:lnSpc>
                <a:spcPct val="100000"/>
              </a:lnSpc>
            </a:pP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h1,</a:t>
            </a:r>
            <a:r>
              <a:rPr sz="1500" b="1" spc="-2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h2,</a:t>
            </a:r>
            <a:r>
              <a:rPr sz="1500" b="1" spc="-2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h3</a:t>
            </a:r>
            <a:r>
              <a:rPr sz="1500" b="1" spc="-1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804545" marR="148590">
              <a:lnSpc>
                <a:spcPct val="100000"/>
              </a:lnSpc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Verdana; </a:t>
            </a:r>
            <a:r>
              <a:rPr sz="1500" spc="-8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darkblue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47675">
              <a:lnSpc>
                <a:spcPct val="100000"/>
              </a:lnSpc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21196" y="3421253"/>
            <a:ext cx="579755" cy="370840"/>
            <a:chOff x="6021196" y="3421253"/>
            <a:chExt cx="579755" cy="370840"/>
          </a:xfrm>
        </p:grpSpPr>
        <p:sp>
          <p:nvSpPr>
            <p:cNvPr id="12" name="object 12"/>
            <p:cNvSpPr/>
            <p:nvPr/>
          </p:nvSpPr>
          <p:spPr>
            <a:xfrm>
              <a:off x="6024371" y="3424428"/>
              <a:ext cx="573405" cy="364490"/>
            </a:xfrm>
            <a:custGeom>
              <a:avLst/>
              <a:gdLst/>
              <a:ahLst/>
              <a:cxnLst/>
              <a:rect l="l" t="t" r="r" b="b"/>
              <a:pathLst>
                <a:path w="573404" h="364489">
                  <a:moveTo>
                    <a:pt x="11429" y="91059"/>
                  </a:moveTo>
                  <a:lnTo>
                    <a:pt x="0" y="91059"/>
                  </a:lnTo>
                  <a:lnTo>
                    <a:pt x="0" y="273177"/>
                  </a:lnTo>
                  <a:lnTo>
                    <a:pt x="11429" y="273177"/>
                  </a:lnTo>
                  <a:lnTo>
                    <a:pt x="11429" y="91059"/>
                  </a:lnTo>
                  <a:close/>
                </a:path>
                <a:path w="573404" h="364489">
                  <a:moveTo>
                    <a:pt x="45465" y="91059"/>
                  </a:moveTo>
                  <a:lnTo>
                    <a:pt x="22732" y="91059"/>
                  </a:lnTo>
                  <a:lnTo>
                    <a:pt x="22732" y="273177"/>
                  </a:lnTo>
                  <a:lnTo>
                    <a:pt x="45465" y="273177"/>
                  </a:lnTo>
                  <a:lnTo>
                    <a:pt x="45465" y="91059"/>
                  </a:lnTo>
                  <a:close/>
                </a:path>
                <a:path w="573404" h="364489">
                  <a:moveTo>
                    <a:pt x="306958" y="0"/>
                  </a:moveTo>
                  <a:lnTo>
                    <a:pt x="306958" y="91059"/>
                  </a:lnTo>
                  <a:lnTo>
                    <a:pt x="56895" y="91059"/>
                  </a:lnTo>
                  <a:lnTo>
                    <a:pt x="56895" y="273177"/>
                  </a:lnTo>
                  <a:lnTo>
                    <a:pt x="306958" y="273177"/>
                  </a:lnTo>
                  <a:lnTo>
                    <a:pt x="306958" y="364236"/>
                  </a:lnTo>
                  <a:lnTo>
                    <a:pt x="573024" y="182118"/>
                  </a:lnTo>
                  <a:lnTo>
                    <a:pt x="30695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4371" y="3424428"/>
              <a:ext cx="573405" cy="364490"/>
            </a:xfrm>
            <a:custGeom>
              <a:avLst/>
              <a:gdLst/>
              <a:ahLst/>
              <a:cxnLst/>
              <a:rect l="l" t="t" r="r" b="b"/>
              <a:pathLst>
                <a:path w="573404" h="364489">
                  <a:moveTo>
                    <a:pt x="0" y="91059"/>
                  </a:moveTo>
                  <a:lnTo>
                    <a:pt x="11429" y="91059"/>
                  </a:lnTo>
                  <a:lnTo>
                    <a:pt x="11429" y="273177"/>
                  </a:lnTo>
                  <a:lnTo>
                    <a:pt x="0" y="273177"/>
                  </a:lnTo>
                  <a:lnTo>
                    <a:pt x="0" y="91059"/>
                  </a:lnTo>
                  <a:close/>
                </a:path>
                <a:path w="573404" h="364489">
                  <a:moveTo>
                    <a:pt x="22732" y="91059"/>
                  </a:moveTo>
                  <a:lnTo>
                    <a:pt x="45465" y="91059"/>
                  </a:lnTo>
                  <a:lnTo>
                    <a:pt x="45465" y="273177"/>
                  </a:lnTo>
                  <a:lnTo>
                    <a:pt x="22732" y="273177"/>
                  </a:lnTo>
                  <a:lnTo>
                    <a:pt x="22732" y="91059"/>
                  </a:lnTo>
                  <a:close/>
                </a:path>
                <a:path w="573404" h="364489">
                  <a:moveTo>
                    <a:pt x="56895" y="91059"/>
                  </a:moveTo>
                  <a:lnTo>
                    <a:pt x="306958" y="91059"/>
                  </a:lnTo>
                  <a:lnTo>
                    <a:pt x="306958" y="0"/>
                  </a:lnTo>
                  <a:lnTo>
                    <a:pt x="573024" y="182118"/>
                  </a:lnTo>
                  <a:lnTo>
                    <a:pt x="306958" y="364236"/>
                  </a:lnTo>
                  <a:lnTo>
                    <a:pt x="306958" y="273177"/>
                  </a:lnTo>
                  <a:lnTo>
                    <a:pt x="56895" y="273177"/>
                  </a:lnTo>
                  <a:lnTo>
                    <a:pt x="56895" y="91059"/>
                  </a:lnTo>
                  <a:close/>
                </a:path>
              </a:pathLst>
            </a:custGeom>
            <a:ln w="63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520" y="6644638"/>
            <a:ext cx="199644" cy="20116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370" y="235458"/>
            <a:ext cx="6003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3060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5" dirty="0"/>
              <a:t>ID	</a:t>
            </a:r>
            <a:r>
              <a:rPr sz="3600" spc="-10" dirty="0">
                <a:solidFill>
                  <a:srgbClr val="4F81BC"/>
                </a:solidFill>
              </a:rPr>
              <a:t>(</a:t>
            </a:r>
            <a:r>
              <a:rPr sz="3600" i="1" spc="-10" dirty="0">
                <a:solidFill>
                  <a:srgbClr val="E36C09"/>
                </a:solidFill>
                <a:latin typeface="Calibri"/>
                <a:cs typeface="Calibri"/>
              </a:rPr>
              <a:t>#</a:t>
            </a:r>
            <a:r>
              <a:rPr sz="3600" i="1" spc="-10" dirty="0">
                <a:solidFill>
                  <a:srgbClr val="974707"/>
                </a:solidFill>
                <a:latin typeface="Calibri"/>
                <a:cs typeface="Calibri"/>
              </a:rPr>
              <a:t>idDoElemento</a:t>
            </a:r>
            <a:r>
              <a:rPr sz="3600" spc="-10" dirty="0">
                <a:solidFill>
                  <a:srgbClr val="4F81BC"/>
                </a:solidFill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39311" y="2784348"/>
            <a:ext cx="4909185" cy="1083945"/>
            <a:chOff x="3639311" y="2784348"/>
            <a:chExt cx="4909185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9311" y="2784348"/>
              <a:ext cx="4908803" cy="10835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419" y="2872727"/>
              <a:ext cx="4770120" cy="9631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07891" y="2852927"/>
            <a:ext cx="4776470" cy="95123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6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Quando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se deseja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aplicar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estilos 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apenas</a:t>
            </a:r>
            <a:endParaRPr sz="180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um</a:t>
            </a:r>
            <a:r>
              <a:rPr sz="18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elemento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em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370" y="235458"/>
            <a:ext cx="6003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3060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5" dirty="0"/>
              <a:t>ID	</a:t>
            </a:r>
            <a:r>
              <a:rPr sz="3600" spc="-10" dirty="0">
                <a:solidFill>
                  <a:srgbClr val="4F81BC"/>
                </a:solidFill>
              </a:rPr>
              <a:t>(</a:t>
            </a:r>
            <a:r>
              <a:rPr sz="3600" i="1" spc="-10" dirty="0">
                <a:solidFill>
                  <a:srgbClr val="E36C09"/>
                </a:solidFill>
                <a:latin typeface="Calibri"/>
                <a:cs typeface="Calibri"/>
              </a:rPr>
              <a:t>#</a:t>
            </a:r>
            <a:r>
              <a:rPr sz="3600" i="1" spc="-10" dirty="0">
                <a:solidFill>
                  <a:srgbClr val="974707"/>
                </a:solidFill>
                <a:latin typeface="Calibri"/>
                <a:cs typeface="Calibri"/>
              </a:rPr>
              <a:t>idDoElemento</a:t>
            </a:r>
            <a:r>
              <a:rPr sz="3600" spc="-10" dirty="0">
                <a:solidFill>
                  <a:srgbClr val="4F81BC"/>
                </a:solidFill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5855" y="1488947"/>
            <a:ext cx="4704715" cy="4236720"/>
            <a:chOff x="1895855" y="1488947"/>
            <a:chExt cx="4704715" cy="4236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287" y="1488947"/>
              <a:ext cx="4677156" cy="423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5855" y="1623059"/>
              <a:ext cx="4415028" cy="40584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17420" y="2052827"/>
            <a:ext cx="3950335" cy="132334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8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#par1</a:t>
            </a:r>
            <a:r>
              <a:rPr sz="1600" b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98780" marR="1430020">
              <a:lnSpc>
                <a:spcPct val="130000"/>
              </a:lnSpc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text-align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center; </a:t>
            </a:r>
            <a:r>
              <a:rPr sz="1600" spc="-86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red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3208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995" y="4514088"/>
            <a:ext cx="3914140" cy="27622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839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&lt;p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006FC0"/>
                </a:solidFill>
                <a:latin typeface="Consolas"/>
                <a:cs typeface="Consolas"/>
              </a:rPr>
              <a:t>"par1"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latin typeface="Consolas"/>
                <a:cs typeface="Consolas"/>
              </a:rPr>
              <a:t>Parágrafo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afetado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1867" y="1557527"/>
            <a:ext cx="4544695" cy="410464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/>
              <a:cs typeface="Consolas"/>
            </a:endParaRPr>
          </a:p>
          <a:p>
            <a:pPr marL="3575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600" spc="-10" dirty="0">
                <a:latin typeface="Consolas"/>
                <a:cs typeface="Consolas"/>
              </a:rPr>
              <a:t>Parágrafo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não afetaddo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97268" y="1930907"/>
            <a:ext cx="3830320" cy="3131820"/>
            <a:chOff x="6597268" y="1930907"/>
            <a:chExt cx="3830320" cy="31318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4303" y="1930907"/>
              <a:ext cx="3422904" cy="21656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5931" y="2002535"/>
              <a:ext cx="3284220" cy="20269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72756" y="1999360"/>
              <a:ext cx="3290570" cy="2033270"/>
            </a:xfrm>
            <a:custGeom>
              <a:avLst/>
              <a:gdLst/>
              <a:ahLst/>
              <a:cxnLst/>
              <a:rect l="l" t="t" r="r" b="b"/>
              <a:pathLst>
                <a:path w="3290570" h="2033270">
                  <a:moveTo>
                    <a:pt x="0" y="2033270"/>
                  </a:moveTo>
                  <a:lnTo>
                    <a:pt x="3290570" y="2033270"/>
                  </a:lnTo>
                  <a:lnTo>
                    <a:pt x="3290570" y="0"/>
                  </a:lnTo>
                  <a:lnTo>
                    <a:pt x="0" y="0"/>
                  </a:lnTo>
                  <a:lnTo>
                    <a:pt x="0" y="203327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0443" y="2855975"/>
              <a:ext cx="433070" cy="365760"/>
            </a:xfrm>
            <a:custGeom>
              <a:avLst/>
              <a:gdLst/>
              <a:ahLst/>
              <a:cxnLst/>
              <a:rect l="l" t="t" r="r" b="b"/>
              <a:pathLst>
                <a:path w="433070" h="365760">
                  <a:moveTo>
                    <a:pt x="11429" y="91439"/>
                  </a:moveTo>
                  <a:lnTo>
                    <a:pt x="0" y="91439"/>
                  </a:lnTo>
                  <a:lnTo>
                    <a:pt x="0" y="274320"/>
                  </a:lnTo>
                  <a:lnTo>
                    <a:pt x="11429" y="274320"/>
                  </a:lnTo>
                  <a:lnTo>
                    <a:pt x="11429" y="91439"/>
                  </a:lnTo>
                  <a:close/>
                </a:path>
                <a:path w="433070" h="365760">
                  <a:moveTo>
                    <a:pt x="45720" y="91439"/>
                  </a:moveTo>
                  <a:lnTo>
                    <a:pt x="22859" y="91439"/>
                  </a:lnTo>
                  <a:lnTo>
                    <a:pt x="22859" y="274320"/>
                  </a:lnTo>
                  <a:lnTo>
                    <a:pt x="45720" y="274320"/>
                  </a:lnTo>
                  <a:lnTo>
                    <a:pt x="45720" y="91439"/>
                  </a:lnTo>
                  <a:close/>
                </a:path>
                <a:path w="433070" h="365760">
                  <a:moveTo>
                    <a:pt x="165734" y="0"/>
                  </a:moveTo>
                  <a:lnTo>
                    <a:pt x="165734" y="91439"/>
                  </a:lnTo>
                  <a:lnTo>
                    <a:pt x="57150" y="91439"/>
                  </a:lnTo>
                  <a:lnTo>
                    <a:pt x="57150" y="274320"/>
                  </a:lnTo>
                  <a:lnTo>
                    <a:pt x="165734" y="274320"/>
                  </a:lnTo>
                  <a:lnTo>
                    <a:pt x="165734" y="365760"/>
                  </a:lnTo>
                  <a:lnTo>
                    <a:pt x="432815" y="182879"/>
                  </a:lnTo>
                  <a:lnTo>
                    <a:pt x="1657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0443" y="2855975"/>
              <a:ext cx="433070" cy="365760"/>
            </a:xfrm>
            <a:custGeom>
              <a:avLst/>
              <a:gdLst/>
              <a:ahLst/>
              <a:cxnLst/>
              <a:rect l="l" t="t" r="r" b="b"/>
              <a:pathLst>
                <a:path w="433070" h="365760">
                  <a:moveTo>
                    <a:pt x="0" y="91439"/>
                  </a:moveTo>
                  <a:lnTo>
                    <a:pt x="11429" y="91439"/>
                  </a:lnTo>
                  <a:lnTo>
                    <a:pt x="11429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  <a:path w="433070" h="365760">
                  <a:moveTo>
                    <a:pt x="22859" y="91439"/>
                  </a:moveTo>
                  <a:lnTo>
                    <a:pt x="45720" y="91439"/>
                  </a:lnTo>
                  <a:lnTo>
                    <a:pt x="45720" y="274320"/>
                  </a:lnTo>
                  <a:lnTo>
                    <a:pt x="22859" y="274320"/>
                  </a:lnTo>
                  <a:lnTo>
                    <a:pt x="22859" y="91439"/>
                  </a:lnTo>
                  <a:close/>
                </a:path>
                <a:path w="433070" h="365760">
                  <a:moveTo>
                    <a:pt x="57150" y="91439"/>
                  </a:moveTo>
                  <a:lnTo>
                    <a:pt x="165734" y="91439"/>
                  </a:lnTo>
                  <a:lnTo>
                    <a:pt x="165734" y="0"/>
                  </a:lnTo>
                  <a:lnTo>
                    <a:pt x="432815" y="182879"/>
                  </a:lnTo>
                  <a:lnTo>
                    <a:pt x="165734" y="365760"/>
                  </a:lnTo>
                  <a:lnTo>
                    <a:pt x="165734" y="274320"/>
                  </a:lnTo>
                  <a:lnTo>
                    <a:pt x="57150" y="274320"/>
                  </a:lnTo>
                  <a:lnTo>
                    <a:pt x="57150" y="91439"/>
                  </a:lnTo>
                  <a:close/>
                </a:path>
              </a:pathLst>
            </a:custGeom>
            <a:ln w="63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7351" y="4203179"/>
              <a:ext cx="3416807" cy="778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4679" y="4181843"/>
              <a:ext cx="3157728" cy="8808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075931" y="4271771"/>
            <a:ext cx="3284220" cy="64643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480695">
              <a:lnSpc>
                <a:spcPct val="100000"/>
              </a:lnSpc>
              <a:spcBef>
                <a:spcPts val="240"/>
              </a:spcBef>
            </a:pP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Afeta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apenas 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o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elemento que </a:t>
            </a:r>
            <a:r>
              <a:rPr sz="1800" i="1" spc="-4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tem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aquele</a:t>
            </a:r>
            <a:r>
              <a:rPr sz="18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valor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de</a:t>
            </a:r>
            <a:r>
              <a:rPr sz="18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02402" y="3372103"/>
            <a:ext cx="257175" cy="1125220"/>
          </a:xfrm>
          <a:custGeom>
            <a:avLst/>
            <a:gdLst/>
            <a:ahLst/>
            <a:cxnLst/>
            <a:rect l="l" t="t" r="r" b="b"/>
            <a:pathLst>
              <a:path w="257175" h="1125220">
                <a:moveTo>
                  <a:pt x="73787" y="995172"/>
                </a:moveTo>
                <a:lnTo>
                  <a:pt x="48006" y="1125220"/>
                </a:lnTo>
                <a:lnTo>
                  <a:pt x="111528" y="1060831"/>
                </a:lnTo>
                <a:lnTo>
                  <a:pt x="89281" y="1060831"/>
                </a:lnTo>
                <a:lnTo>
                  <a:pt x="83811" y="1057910"/>
                </a:lnTo>
                <a:lnTo>
                  <a:pt x="83682" y="1057840"/>
                </a:lnTo>
                <a:lnTo>
                  <a:pt x="78105" y="1054862"/>
                </a:lnTo>
                <a:lnTo>
                  <a:pt x="82025" y="1047352"/>
                </a:lnTo>
                <a:lnTo>
                  <a:pt x="73787" y="995172"/>
                </a:lnTo>
                <a:close/>
              </a:path>
              <a:path w="257175" h="1125220">
                <a:moveTo>
                  <a:pt x="93273" y="1053395"/>
                </a:moveTo>
                <a:lnTo>
                  <a:pt x="83840" y="1057840"/>
                </a:lnTo>
                <a:lnTo>
                  <a:pt x="89281" y="1060831"/>
                </a:lnTo>
                <a:lnTo>
                  <a:pt x="92710" y="1054481"/>
                </a:lnTo>
                <a:lnTo>
                  <a:pt x="93273" y="1053395"/>
                </a:lnTo>
                <a:close/>
              </a:path>
              <a:path w="257175" h="1125220">
                <a:moveTo>
                  <a:pt x="141097" y="1030859"/>
                </a:moveTo>
                <a:lnTo>
                  <a:pt x="93273" y="1053395"/>
                </a:lnTo>
                <a:lnTo>
                  <a:pt x="92710" y="1054481"/>
                </a:lnTo>
                <a:lnTo>
                  <a:pt x="89281" y="1060831"/>
                </a:lnTo>
                <a:lnTo>
                  <a:pt x="111528" y="1060831"/>
                </a:lnTo>
                <a:lnTo>
                  <a:pt x="141097" y="1030859"/>
                </a:lnTo>
                <a:close/>
              </a:path>
              <a:path w="257175" h="1125220">
                <a:moveTo>
                  <a:pt x="83756" y="1057880"/>
                </a:moveTo>
                <a:close/>
              </a:path>
              <a:path w="257175" h="1125220">
                <a:moveTo>
                  <a:pt x="10668" y="0"/>
                </a:moveTo>
                <a:lnTo>
                  <a:pt x="0" y="7112"/>
                </a:lnTo>
                <a:lnTo>
                  <a:pt x="44450" y="73533"/>
                </a:lnTo>
                <a:lnTo>
                  <a:pt x="66167" y="106807"/>
                </a:lnTo>
                <a:lnTo>
                  <a:pt x="87375" y="140081"/>
                </a:lnTo>
                <a:lnTo>
                  <a:pt x="108076" y="173355"/>
                </a:lnTo>
                <a:lnTo>
                  <a:pt x="127762" y="206756"/>
                </a:lnTo>
                <a:lnTo>
                  <a:pt x="146558" y="240157"/>
                </a:lnTo>
                <a:lnTo>
                  <a:pt x="180467" y="307086"/>
                </a:lnTo>
                <a:lnTo>
                  <a:pt x="208534" y="374523"/>
                </a:lnTo>
                <a:lnTo>
                  <a:pt x="229235" y="442341"/>
                </a:lnTo>
                <a:lnTo>
                  <a:pt x="239268" y="493649"/>
                </a:lnTo>
                <a:lnTo>
                  <a:pt x="244094" y="545211"/>
                </a:lnTo>
                <a:lnTo>
                  <a:pt x="244475" y="562483"/>
                </a:lnTo>
                <a:lnTo>
                  <a:pt x="244081" y="580136"/>
                </a:lnTo>
                <a:lnTo>
                  <a:pt x="239649" y="632460"/>
                </a:lnTo>
                <a:lnTo>
                  <a:pt x="230250" y="685546"/>
                </a:lnTo>
                <a:lnTo>
                  <a:pt x="210947" y="757047"/>
                </a:lnTo>
                <a:lnTo>
                  <a:pt x="185165" y="829183"/>
                </a:lnTo>
                <a:lnTo>
                  <a:pt x="170307" y="865378"/>
                </a:lnTo>
                <a:lnTo>
                  <a:pt x="154177" y="901827"/>
                </a:lnTo>
                <a:lnTo>
                  <a:pt x="137033" y="938403"/>
                </a:lnTo>
                <a:lnTo>
                  <a:pt x="119125" y="975106"/>
                </a:lnTo>
                <a:lnTo>
                  <a:pt x="100584" y="1011809"/>
                </a:lnTo>
                <a:lnTo>
                  <a:pt x="82025" y="1047352"/>
                </a:lnTo>
                <a:lnTo>
                  <a:pt x="83682" y="1057840"/>
                </a:lnTo>
                <a:lnTo>
                  <a:pt x="111887" y="1017524"/>
                </a:lnTo>
                <a:lnTo>
                  <a:pt x="130556" y="980694"/>
                </a:lnTo>
                <a:lnTo>
                  <a:pt x="148589" y="943737"/>
                </a:lnTo>
                <a:lnTo>
                  <a:pt x="165735" y="907034"/>
                </a:lnTo>
                <a:lnTo>
                  <a:pt x="181990" y="870331"/>
                </a:lnTo>
                <a:lnTo>
                  <a:pt x="197103" y="833628"/>
                </a:lnTo>
                <a:lnTo>
                  <a:pt x="210947" y="797052"/>
                </a:lnTo>
                <a:lnTo>
                  <a:pt x="223138" y="760603"/>
                </a:lnTo>
                <a:lnTo>
                  <a:pt x="242697" y="687959"/>
                </a:lnTo>
                <a:lnTo>
                  <a:pt x="252222" y="633857"/>
                </a:lnTo>
                <a:lnTo>
                  <a:pt x="256799" y="579882"/>
                </a:lnTo>
                <a:lnTo>
                  <a:pt x="257175" y="562229"/>
                </a:lnTo>
                <a:lnTo>
                  <a:pt x="256794" y="544576"/>
                </a:lnTo>
                <a:lnTo>
                  <a:pt x="251840" y="491490"/>
                </a:lnTo>
                <a:lnTo>
                  <a:pt x="241426" y="438912"/>
                </a:lnTo>
                <a:lnTo>
                  <a:pt x="220345" y="369824"/>
                </a:lnTo>
                <a:lnTo>
                  <a:pt x="191897" y="301625"/>
                </a:lnTo>
                <a:lnTo>
                  <a:pt x="157607" y="233934"/>
                </a:lnTo>
                <a:lnTo>
                  <a:pt x="138684" y="200279"/>
                </a:lnTo>
                <a:lnTo>
                  <a:pt x="118872" y="166750"/>
                </a:lnTo>
                <a:lnTo>
                  <a:pt x="98171" y="133223"/>
                </a:lnTo>
                <a:lnTo>
                  <a:pt x="76835" y="99822"/>
                </a:lnTo>
                <a:lnTo>
                  <a:pt x="54990" y="66548"/>
                </a:lnTo>
                <a:lnTo>
                  <a:pt x="10668" y="0"/>
                </a:lnTo>
                <a:close/>
              </a:path>
              <a:path w="257175" h="1125220">
                <a:moveTo>
                  <a:pt x="82025" y="1047352"/>
                </a:moveTo>
                <a:lnTo>
                  <a:pt x="78105" y="1054862"/>
                </a:lnTo>
                <a:lnTo>
                  <a:pt x="83682" y="1057840"/>
                </a:lnTo>
                <a:lnTo>
                  <a:pt x="82025" y="104735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545" y="235458"/>
            <a:ext cx="499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059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Filho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&gt;</a:t>
            </a:r>
            <a:r>
              <a:rPr sz="3600" i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87395" y="2842272"/>
            <a:ext cx="6612890" cy="737870"/>
            <a:chOff x="2787395" y="2842272"/>
            <a:chExt cx="6612890" cy="73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395" y="2842272"/>
              <a:ext cx="6612635" cy="737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2947" y="2909290"/>
              <a:ext cx="6269736" cy="6141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55976" y="2910839"/>
            <a:ext cx="6480175" cy="605155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latin typeface="Arial MT"/>
                <a:cs typeface="Arial MT"/>
              </a:rPr>
              <a:t>Afeta </a:t>
            </a:r>
            <a:r>
              <a:rPr sz="1800" spc="-5" dirty="0">
                <a:latin typeface="Arial MT"/>
                <a:cs typeface="Arial MT"/>
              </a:rPr>
              <a:t>os 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me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&lt;y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4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ã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me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545" y="235458"/>
            <a:ext cx="499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059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Filho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&gt;</a:t>
            </a:r>
            <a:r>
              <a:rPr sz="3600" i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7504" y="1438655"/>
            <a:ext cx="4866640" cy="4502150"/>
            <a:chOff x="2127504" y="1438655"/>
            <a:chExt cx="4866640" cy="4502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696" y="1488947"/>
              <a:ext cx="4853939" cy="4451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7504" y="1438655"/>
              <a:ext cx="4823460" cy="44744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8276" y="1557527"/>
              <a:ext cx="4721860" cy="4319270"/>
            </a:xfrm>
            <a:custGeom>
              <a:avLst/>
              <a:gdLst/>
              <a:ahLst/>
              <a:cxnLst/>
              <a:rect l="l" t="t" r="r" b="b"/>
              <a:pathLst>
                <a:path w="4721859" h="4319270">
                  <a:moveTo>
                    <a:pt x="4721352" y="0"/>
                  </a:moveTo>
                  <a:lnTo>
                    <a:pt x="0" y="0"/>
                  </a:lnTo>
                  <a:lnTo>
                    <a:pt x="0" y="4319016"/>
                  </a:lnTo>
                  <a:lnTo>
                    <a:pt x="4721352" y="4319016"/>
                  </a:lnTo>
                  <a:lnTo>
                    <a:pt x="4721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8276" y="1557527"/>
              <a:ext cx="4721860" cy="4319270"/>
            </a:xfrm>
            <a:custGeom>
              <a:avLst/>
              <a:gdLst/>
              <a:ahLst/>
              <a:cxnLst/>
              <a:rect l="l" t="t" r="r" b="b"/>
              <a:pathLst>
                <a:path w="4721859" h="4319270">
                  <a:moveTo>
                    <a:pt x="0" y="4319016"/>
                  </a:moveTo>
                  <a:lnTo>
                    <a:pt x="4721352" y="4319016"/>
                  </a:lnTo>
                  <a:lnTo>
                    <a:pt x="4721352" y="0"/>
                  </a:lnTo>
                  <a:lnTo>
                    <a:pt x="0" y="0"/>
                  </a:lnTo>
                  <a:lnTo>
                    <a:pt x="0" y="4319016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99461" y="1493367"/>
            <a:ext cx="96710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y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772" y="2077211"/>
            <a:ext cx="3744595" cy="107950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li</a:t>
            </a:r>
            <a:r>
              <a:rPr sz="16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&gt;</a:t>
            </a:r>
            <a:r>
              <a:rPr sz="1600" b="1" spc="-3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a</a:t>
            </a:r>
            <a:r>
              <a:rPr sz="16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51155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text-transform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uppercase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461" y="3147161"/>
            <a:ext cx="1066165" cy="7880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4535" y="3994403"/>
            <a:ext cx="2612390" cy="28067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6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7120" y="4619244"/>
            <a:ext cx="2519680" cy="29718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7120" y="4959096"/>
            <a:ext cx="2519680" cy="28194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905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1878" y="4548695"/>
            <a:ext cx="569595" cy="665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2861" y="4228236"/>
            <a:ext cx="725170" cy="1306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&lt;ul&gt;</a:t>
            </a:r>
            <a:endParaRPr sz="16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&lt;li&gt;</a:t>
            </a:r>
            <a:endParaRPr sz="1600">
              <a:latin typeface="Consolas"/>
              <a:cs typeface="Consolas"/>
            </a:endParaRPr>
          </a:p>
          <a:p>
            <a:pPr marL="266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&lt;li&gt;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&lt;/ul&gt;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9461" y="5509361"/>
            <a:ext cx="307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3628" y="2211705"/>
            <a:ext cx="297053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Afetará</a:t>
            </a:r>
            <a:r>
              <a:rPr sz="17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todos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 os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elementos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&lt;a&gt;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que são filhos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de elementos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&lt;li&gt; </a:t>
            </a:r>
            <a:r>
              <a:rPr sz="1700" i="1" spc="-91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i="1" spc="-5" dirty="0">
                <a:solidFill>
                  <a:srgbClr val="E36C09"/>
                </a:solidFill>
                <a:latin typeface="Calibri"/>
                <a:cs typeface="Calibri"/>
              </a:rPr>
              <a:t>(Link</a:t>
            </a:r>
            <a:r>
              <a:rPr sz="1700" i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2 e</a:t>
            </a:r>
            <a:r>
              <a:rPr sz="1700" i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Link</a:t>
            </a:r>
            <a:r>
              <a:rPr sz="1700" i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3)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70346" y="3161156"/>
            <a:ext cx="574675" cy="1915795"/>
          </a:xfrm>
          <a:custGeom>
            <a:avLst/>
            <a:gdLst/>
            <a:ahLst/>
            <a:cxnLst/>
            <a:rect l="l" t="t" r="r" b="b"/>
            <a:pathLst>
              <a:path w="574675" h="1915795">
                <a:moveTo>
                  <a:pt x="359664" y="1049909"/>
                </a:moveTo>
                <a:lnTo>
                  <a:pt x="358648" y="1001141"/>
                </a:lnTo>
                <a:lnTo>
                  <a:pt x="354330" y="950087"/>
                </a:lnTo>
                <a:lnTo>
                  <a:pt x="346456" y="896874"/>
                </a:lnTo>
                <a:lnTo>
                  <a:pt x="335534" y="841502"/>
                </a:lnTo>
                <a:lnTo>
                  <a:pt x="321691" y="784225"/>
                </a:lnTo>
                <a:lnTo>
                  <a:pt x="305308" y="725170"/>
                </a:lnTo>
                <a:lnTo>
                  <a:pt x="286385" y="664464"/>
                </a:lnTo>
                <a:lnTo>
                  <a:pt x="265176" y="602234"/>
                </a:lnTo>
                <a:lnTo>
                  <a:pt x="242062" y="538734"/>
                </a:lnTo>
                <a:lnTo>
                  <a:pt x="217043" y="473964"/>
                </a:lnTo>
                <a:lnTo>
                  <a:pt x="190627" y="408305"/>
                </a:lnTo>
                <a:lnTo>
                  <a:pt x="162814" y="341503"/>
                </a:lnTo>
                <a:lnTo>
                  <a:pt x="133985" y="274193"/>
                </a:lnTo>
                <a:lnTo>
                  <a:pt x="104140" y="206121"/>
                </a:lnTo>
                <a:lnTo>
                  <a:pt x="73660" y="137668"/>
                </a:lnTo>
                <a:lnTo>
                  <a:pt x="11684" y="0"/>
                </a:lnTo>
                <a:lnTo>
                  <a:pt x="0" y="5334"/>
                </a:lnTo>
                <a:lnTo>
                  <a:pt x="62103" y="142875"/>
                </a:lnTo>
                <a:lnTo>
                  <a:pt x="92583" y="211328"/>
                </a:lnTo>
                <a:lnTo>
                  <a:pt x="122301" y="279273"/>
                </a:lnTo>
                <a:lnTo>
                  <a:pt x="151130" y="346583"/>
                </a:lnTo>
                <a:lnTo>
                  <a:pt x="178943" y="413131"/>
                </a:lnTo>
                <a:lnTo>
                  <a:pt x="205359" y="478663"/>
                </a:lnTo>
                <a:lnTo>
                  <a:pt x="230251" y="543306"/>
                </a:lnTo>
                <a:lnTo>
                  <a:pt x="253238" y="606679"/>
                </a:lnTo>
                <a:lnTo>
                  <a:pt x="274320" y="668528"/>
                </a:lnTo>
                <a:lnTo>
                  <a:pt x="293116" y="728853"/>
                </a:lnTo>
                <a:lnTo>
                  <a:pt x="309499" y="787527"/>
                </a:lnTo>
                <a:lnTo>
                  <a:pt x="323088" y="844423"/>
                </a:lnTo>
                <a:lnTo>
                  <a:pt x="333883" y="899160"/>
                </a:lnTo>
                <a:lnTo>
                  <a:pt x="341630" y="951865"/>
                </a:lnTo>
                <a:lnTo>
                  <a:pt x="346075" y="1002157"/>
                </a:lnTo>
                <a:lnTo>
                  <a:pt x="346964" y="1049909"/>
                </a:lnTo>
                <a:lnTo>
                  <a:pt x="346075" y="1073023"/>
                </a:lnTo>
                <a:lnTo>
                  <a:pt x="342138" y="1117473"/>
                </a:lnTo>
                <a:lnTo>
                  <a:pt x="335280" y="1160018"/>
                </a:lnTo>
                <a:lnTo>
                  <a:pt x="325501" y="1200404"/>
                </a:lnTo>
                <a:lnTo>
                  <a:pt x="313309" y="1239266"/>
                </a:lnTo>
                <a:lnTo>
                  <a:pt x="290576" y="1294765"/>
                </a:lnTo>
                <a:lnTo>
                  <a:pt x="273050" y="1329944"/>
                </a:lnTo>
                <a:lnTo>
                  <a:pt x="253619" y="1363980"/>
                </a:lnTo>
                <a:lnTo>
                  <a:pt x="232664" y="1397000"/>
                </a:lnTo>
                <a:lnTo>
                  <a:pt x="210312" y="1429131"/>
                </a:lnTo>
                <a:lnTo>
                  <a:pt x="186944" y="1460500"/>
                </a:lnTo>
                <a:lnTo>
                  <a:pt x="162560" y="1491234"/>
                </a:lnTo>
                <a:lnTo>
                  <a:pt x="141236" y="1517446"/>
                </a:lnTo>
                <a:lnTo>
                  <a:pt x="144526" y="1464691"/>
                </a:lnTo>
                <a:lnTo>
                  <a:pt x="91186" y="1586103"/>
                </a:lnTo>
                <a:lnTo>
                  <a:pt x="174472" y="1532255"/>
                </a:lnTo>
                <a:lnTo>
                  <a:pt x="202565" y="1514094"/>
                </a:lnTo>
                <a:lnTo>
                  <a:pt x="150787" y="1525765"/>
                </a:lnTo>
                <a:lnTo>
                  <a:pt x="197104" y="1468120"/>
                </a:lnTo>
                <a:lnTo>
                  <a:pt x="220853" y="1436370"/>
                </a:lnTo>
                <a:lnTo>
                  <a:pt x="243459" y="1403731"/>
                </a:lnTo>
                <a:lnTo>
                  <a:pt x="264668" y="1370330"/>
                </a:lnTo>
                <a:lnTo>
                  <a:pt x="284353" y="1335532"/>
                </a:lnTo>
                <a:lnTo>
                  <a:pt x="302260" y="1299718"/>
                </a:lnTo>
                <a:lnTo>
                  <a:pt x="318262" y="1262507"/>
                </a:lnTo>
                <a:lnTo>
                  <a:pt x="331851" y="1223645"/>
                </a:lnTo>
                <a:lnTo>
                  <a:pt x="343154" y="1183132"/>
                </a:lnTo>
                <a:lnTo>
                  <a:pt x="351536" y="1140714"/>
                </a:lnTo>
                <a:lnTo>
                  <a:pt x="357124" y="1096391"/>
                </a:lnTo>
                <a:lnTo>
                  <a:pt x="358775" y="1073531"/>
                </a:lnTo>
                <a:lnTo>
                  <a:pt x="359664" y="1049909"/>
                </a:lnTo>
                <a:close/>
              </a:path>
              <a:path w="574675" h="1915795">
                <a:moveTo>
                  <a:pt x="574548" y="979297"/>
                </a:moveTo>
                <a:lnTo>
                  <a:pt x="571627" y="916686"/>
                </a:lnTo>
                <a:lnTo>
                  <a:pt x="564896" y="853059"/>
                </a:lnTo>
                <a:lnTo>
                  <a:pt x="554609" y="788416"/>
                </a:lnTo>
                <a:lnTo>
                  <a:pt x="541020" y="722884"/>
                </a:lnTo>
                <a:lnTo>
                  <a:pt x="524510" y="656463"/>
                </a:lnTo>
                <a:lnTo>
                  <a:pt x="505206" y="589407"/>
                </a:lnTo>
                <a:lnTo>
                  <a:pt x="471932" y="487553"/>
                </a:lnTo>
                <a:lnTo>
                  <a:pt x="447167" y="418846"/>
                </a:lnTo>
                <a:lnTo>
                  <a:pt x="420751" y="349758"/>
                </a:lnTo>
                <a:lnTo>
                  <a:pt x="392938" y="280289"/>
                </a:lnTo>
                <a:lnTo>
                  <a:pt x="363855" y="210439"/>
                </a:lnTo>
                <a:lnTo>
                  <a:pt x="334137" y="140589"/>
                </a:lnTo>
                <a:lnTo>
                  <a:pt x="273050" y="127"/>
                </a:lnTo>
                <a:lnTo>
                  <a:pt x="261366" y="5207"/>
                </a:lnTo>
                <a:lnTo>
                  <a:pt x="322453" y="145542"/>
                </a:lnTo>
                <a:lnTo>
                  <a:pt x="352298" y="215519"/>
                </a:lnTo>
                <a:lnTo>
                  <a:pt x="381127" y="285115"/>
                </a:lnTo>
                <a:lnTo>
                  <a:pt x="408940" y="354457"/>
                </a:lnTo>
                <a:lnTo>
                  <a:pt x="435356" y="423418"/>
                </a:lnTo>
                <a:lnTo>
                  <a:pt x="459867" y="491871"/>
                </a:lnTo>
                <a:lnTo>
                  <a:pt x="482600" y="559562"/>
                </a:lnTo>
                <a:lnTo>
                  <a:pt x="502920" y="626618"/>
                </a:lnTo>
                <a:lnTo>
                  <a:pt x="520827" y="693039"/>
                </a:lnTo>
                <a:lnTo>
                  <a:pt x="535800" y="758444"/>
                </a:lnTo>
                <a:lnTo>
                  <a:pt x="547624" y="822960"/>
                </a:lnTo>
                <a:lnTo>
                  <a:pt x="556133" y="886460"/>
                </a:lnTo>
                <a:lnTo>
                  <a:pt x="560959" y="948944"/>
                </a:lnTo>
                <a:lnTo>
                  <a:pt x="561822" y="979297"/>
                </a:lnTo>
                <a:lnTo>
                  <a:pt x="561708" y="1010285"/>
                </a:lnTo>
                <a:lnTo>
                  <a:pt x="558292" y="1070102"/>
                </a:lnTo>
                <a:lnTo>
                  <a:pt x="550545" y="1128776"/>
                </a:lnTo>
                <a:lnTo>
                  <a:pt x="538480" y="1186180"/>
                </a:lnTo>
                <a:lnTo>
                  <a:pt x="522478" y="1242441"/>
                </a:lnTo>
                <a:lnTo>
                  <a:pt x="502793" y="1297813"/>
                </a:lnTo>
                <a:lnTo>
                  <a:pt x="479806" y="1352169"/>
                </a:lnTo>
                <a:lnTo>
                  <a:pt x="453517" y="1405636"/>
                </a:lnTo>
                <a:lnTo>
                  <a:pt x="424561" y="1458468"/>
                </a:lnTo>
                <a:lnTo>
                  <a:pt x="392938" y="1510411"/>
                </a:lnTo>
                <a:lnTo>
                  <a:pt x="359029" y="1561973"/>
                </a:lnTo>
                <a:lnTo>
                  <a:pt x="323215" y="1612773"/>
                </a:lnTo>
                <a:lnTo>
                  <a:pt x="285623" y="1663319"/>
                </a:lnTo>
                <a:lnTo>
                  <a:pt x="246634" y="1713230"/>
                </a:lnTo>
                <a:lnTo>
                  <a:pt x="206375" y="1763014"/>
                </a:lnTo>
                <a:lnTo>
                  <a:pt x="165354" y="1812417"/>
                </a:lnTo>
                <a:lnTo>
                  <a:pt x="136499" y="1846618"/>
                </a:lnTo>
                <a:lnTo>
                  <a:pt x="139573" y="1793748"/>
                </a:lnTo>
                <a:lnTo>
                  <a:pt x="86614" y="1915287"/>
                </a:lnTo>
                <a:lnTo>
                  <a:pt x="169799" y="1861185"/>
                </a:lnTo>
                <a:lnTo>
                  <a:pt x="197739" y="1843024"/>
                </a:lnTo>
                <a:lnTo>
                  <a:pt x="146126" y="1854796"/>
                </a:lnTo>
                <a:lnTo>
                  <a:pt x="175133" y="1820545"/>
                </a:lnTo>
                <a:lnTo>
                  <a:pt x="216281" y="1771015"/>
                </a:lnTo>
                <a:lnTo>
                  <a:pt x="256540" y="1721104"/>
                </a:lnTo>
                <a:lnTo>
                  <a:pt x="295783" y="1670812"/>
                </a:lnTo>
                <a:lnTo>
                  <a:pt x="333502" y="1620139"/>
                </a:lnTo>
                <a:lnTo>
                  <a:pt x="369697" y="1568958"/>
                </a:lnTo>
                <a:lnTo>
                  <a:pt x="403733" y="1517142"/>
                </a:lnTo>
                <a:lnTo>
                  <a:pt x="435610" y="1464691"/>
                </a:lnTo>
                <a:lnTo>
                  <a:pt x="464947" y="1411478"/>
                </a:lnTo>
                <a:lnTo>
                  <a:pt x="491350" y="1357249"/>
                </a:lnTo>
                <a:lnTo>
                  <a:pt x="514731" y="1302258"/>
                </a:lnTo>
                <a:lnTo>
                  <a:pt x="534670" y="1246251"/>
                </a:lnTo>
                <a:lnTo>
                  <a:pt x="550799" y="1188974"/>
                </a:lnTo>
                <a:lnTo>
                  <a:pt x="562978" y="1130681"/>
                </a:lnTo>
                <a:lnTo>
                  <a:pt x="570992" y="1071118"/>
                </a:lnTo>
                <a:lnTo>
                  <a:pt x="574421" y="1010285"/>
                </a:lnTo>
                <a:lnTo>
                  <a:pt x="574548" y="9792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07" y="235458"/>
            <a:ext cx="618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731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5" dirty="0"/>
              <a:t>Descendente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12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07564" y="2855976"/>
            <a:ext cx="6972300" cy="1083945"/>
            <a:chOff x="2607564" y="2855976"/>
            <a:chExt cx="6972300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7564" y="2855976"/>
              <a:ext cx="6972300" cy="10835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8252" y="2944355"/>
              <a:ext cx="6615683" cy="9631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76144" y="2924555"/>
            <a:ext cx="6840220" cy="95123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latin typeface="Arial MT"/>
                <a:cs typeface="Arial MT"/>
              </a:rPr>
              <a:t>Afeta </a:t>
            </a:r>
            <a:r>
              <a:rPr sz="1800" spc="-5" dirty="0">
                <a:latin typeface="Arial MT"/>
                <a:cs typeface="Arial MT"/>
              </a:rPr>
              <a:t>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&lt;y&gt;</a:t>
            </a:r>
            <a:r>
              <a:rPr sz="1800" spc="-4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estão</a:t>
            </a:r>
            <a:r>
              <a:rPr sz="1800" b="1" dirty="0">
                <a:latin typeface="Arial"/>
                <a:cs typeface="Arial"/>
              </a:rPr>
              <a:t> dentro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r>
              <a:rPr sz="1600" spc="-10" dirty="0">
                <a:latin typeface="Arial MT"/>
                <a:cs typeface="Arial MT"/>
              </a:rPr>
              <a:t>,</a:t>
            </a:r>
            <a:endParaRPr sz="16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 MT"/>
                <a:cs typeface="Arial MT"/>
              </a:rPr>
              <a:t>mesmo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tenha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aninhados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07" y="235458"/>
            <a:ext cx="618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731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5" dirty="0"/>
              <a:t>Descendente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12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3016" y="1510283"/>
            <a:ext cx="4689475" cy="4392295"/>
            <a:chOff x="2033016" y="1510283"/>
            <a:chExt cx="4689475" cy="4392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208" y="1560575"/>
              <a:ext cx="4677156" cy="4308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016" y="1510283"/>
              <a:ext cx="3777996" cy="43921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51532" y="1877567"/>
            <a:ext cx="3744595" cy="97536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1914"/>
              </a:lnSpc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div</a:t>
            </a:r>
            <a:r>
              <a:rPr sz="1600" b="1" spc="-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a</a:t>
            </a:r>
            <a:r>
              <a:rPr sz="1600" b="1" spc="-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text-transform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uppercase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4620" y="3450335"/>
            <a:ext cx="2611120" cy="28067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500" spc="-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8939" y="4047744"/>
            <a:ext cx="2428240" cy="29591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500" spc="-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5639" y="4652771"/>
            <a:ext cx="2428240" cy="29146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6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4F81BC"/>
                </a:solidFill>
                <a:latin typeface="Consolas"/>
                <a:cs typeface="Consolas"/>
              </a:rPr>
              <a:t>"#"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Link</a:t>
            </a:r>
            <a:r>
              <a:rPr sz="1500" spc="-1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&lt;/a&gt;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3788" y="1629155"/>
            <a:ext cx="4544695" cy="41757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357505">
              <a:lnSpc>
                <a:spcPct val="100000"/>
              </a:lnSpc>
              <a:spcBef>
                <a:spcPts val="59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624205">
              <a:lnSpc>
                <a:spcPct val="100000"/>
              </a:lnSpc>
              <a:spcBef>
                <a:spcPts val="124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24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&lt;section&gt;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890905">
              <a:lnSpc>
                <a:spcPct val="100000"/>
              </a:lnSpc>
              <a:spcBef>
                <a:spcPts val="124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&lt;/section&gt;</a:t>
            </a:r>
            <a:endParaRPr sz="1500">
              <a:latin typeface="Consolas"/>
              <a:cs typeface="Consolas"/>
            </a:endParaRPr>
          </a:p>
          <a:p>
            <a:pPr marL="62420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5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9269" y="1784985"/>
            <a:ext cx="320040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i="1" spc="-3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700" i="1" spc="-2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ar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á</a:t>
            </a:r>
            <a:r>
              <a:rPr sz="17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odo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s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7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eleme</a:t>
            </a:r>
            <a:r>
              <a:rPr sz="1700" i="1" spc="-1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700" i="1" spc="-2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&lt;a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700" i="1" spc="-5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que  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estão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dentro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elementos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,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205868"/>
                </a:solidFill>
                <a:latin typeface="Calibri"/>
                <a:cs typeface="Calibri"/>
              </a:rPr>
              <a:t>direta ou</a:t>
            </a:r>
            <a:r>
              <a:rPr sz="1700" b="1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205868"/>
                </a:solidFill>
                <a:latin typeface="Calibri"/>
                <a:cs typeface="Calibri"/>
              </a:rPr>
              <a:t>indiretamente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E36C09"/>
                </a:solidFill>
                <a:latin typeface="Calibri"/>
                <a:cs typeface="Calibri"/>
              </a:rPr>
              <a:t>(Link</a:t>
            </a:r>
            <a:r>
              <a:rPr sz="1700" i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1700" i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1700" i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Link</a:t>
            </a:r>
            <a:r>
              <a:rPr sz="1700" i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E36C09"/>
                </a:solidFill>
                <a:latin typeface="Calibri"/>
                <a:cs typeface="Calibri"/>
              </a:rPr>
              <a:t>3)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79720" y="2849498"/>
            <a:ext cx="612775" cy="1803400"/>
          </a:xfrm>
          <a:custGeom>
            <a:avLst/>
            <a:gdLst/>
            <a:ahLst/>
            <a:cxnLst/>
            <a:rect l="l" t="t" r="r" b="b"/>
            <a:pathLst>
              <a:path w="612775" h="1803400">
                <a:moveTo>
                  <a:pt x="305054" y="565658"/>
                </a:moveTo>
                <a:lnTo>
                  <a:pt x="302133" y="509270"/>
                </a:lnTo>
                <a:lnTo>
                  <a:pt x="292862" y="453263"/>
                </a:lnTo>
                <a:lnTo>
                  <a:pt x="283591" y="416179"/>
                </a:lnTo>
                <a:lnTo>
                  <a:pt x="265430" y="361061"/>
                </a:lnTo>
                <a:lnTo>
                  <a:pt x="250825" y="324358"/>
                </a:lnTo>
                <a:lnTo>
                  <a:pt x="234442" y="288036"/>
                </a:lnTo>
                <a:lnTo>
                  <a:pt x="216535" y="251714"/>
                </a:lnTo>
                <a:lnTo>
                  <a:pt x="197231" y="215519"/>
                </a:lnTo>
                <a:lnTo>
                  <a:pt x="176784" y="179324"/>
                </a:lnTo>
                <a:lnTo>
                  <a:pt x="155448" y="143383"/>
                </a:lnTo>
                <a:lnTo>
                  <a:pt x="133223" y="107442"/>
                </a:lnTo>
                <a:lnTo>
                  <a:pt x="110363" y="71628"/>
                </a:lnTo>
                <a:lnTo>
                  <a:pt x="63881" y="0"/>
                </a:lnTo>
                <a:lnTo>
                  <a:pt x="53213" y="6858"/>
                </a:lnTo>
                <a:lnTo>
                  <a:pt x="99695" y="78486"/>
                </a:lnTo>
                <a:lnTo>
                  <a:pt x="122428" y="114300"/>
                </a:lnTo>
                <a:lnTo>
                  <a:pt x="144653" y="149987"/>
                </a:lnTo>
                <a:lnTo>
                  <a:pt x="165862" y="185801"/>
                </a:lnTo>
                <a:lnTo>
                  <a:pt x="186182" y="221742"/>
                </a:lnTo>
                <a:lnTo>
                  <a:pt x="205359" y="257683"/>
                </a:lnTo>
                <a:lnTo>
                  <a:pt x="223139" y="293624"/>
                </a:lnTo>
                <a:lnTo>
                  <a:pt x="239268" y="329565"/>
                </a:lnTo>
                <a:lnTo>
                  <a:pt x="253619" y="365760"/>
                </a:lnTo>
                <a:lnTo>
                  <a:pt x="266065" y="401955"/>
                </a:lnTo>
                <a:lnTo>
                  <a:pt x="280543" y="456184"/>
                </a:lnTo>
                <a:lnTo>
                  <a:pt x="289560" y="510921"/>
                </a:lnTo>
                <a:lnTo>
                  <a:pt x="292354" y="565785"/>
                </a:lnTo>
                <a:lnTo>
                  <a:pt x="291846" y="584200"/>
                </a:lnTo>
                <a:lnTo>
                  <a:pt x="287528" y="622173"/>
                </a:lnTo>
                <a:lnTo>
                  <a:pt x="278384" y="662305"/>
                </a:lnTo>
                <a:lnTo>
                  <a:pt x="265176" y="704608"/>
                </a:lnTo>
                <a:lnTo>
                  <a:pt x="248285" y="748157"/>
                </a:lnTo>
                <a:lnTo>
                  <a:pt x="228600" y="792480"/>
                </a:lnTo>
                <a:lnTo>
                  <a:pt x="206502" y="837311"/>
                </a:lnTo>
                <a:lnTo>
                  <a:pt x="182753" y="882015"/>
                </a:lnTo>
                <a:lnTo>
                  <a:pt x="157861" y="926084"/>
                </a:lnTo>
                <a:lnTo>
                  <a:pt x="132588" y="968756"/>
                </a:lnTo>
                <a:lnTo>
                  <a:pt x="107442" y="1010031"/>
                </a:lnTo>
                <a:lnTo>
                  <a:pt x="39116" y="1118743"/>
                </a:lnTo>
                <a:lnTo>
                  <a:pt x="36995" y="1122146"/>
                </a:lnTo>
                <a:lnTo>
                  <a:pt x="30607" y="1069213"/>
                </a:lnTo>
                <a:lnTo>
                  <a:pt x="0" y="1198245"/>
                </a:lnTo>
                <a:lnTo>
                  <a:pt x="66636" y="1135634"/>
                </a:lnTo>
                <a:lnTo>
                  <a:pt x="96647" y="1107440"/>
                </a:lnTo>
                <a:lnTo>
                  <a:pt x="48298" y="1128039"/>
                </a:lnTo>
                <a:lnTo>
                  <a:pt x="70739" y="1092327"/>
                </a:lnTo>
                <a:lnTo>
                  <a:pt x="82169" y="1074420"/>
                </a:lnTo>
                <a:lnTo>
                  <a:pt x="105918" y="1036574"/>
                </a:lnTo>
                <a:lnTo>
                  <a:pt x="143510" y="975233"/>
                </a:lnTo>
                <a:lnTo>
                  <a:pt x="169037" y="932307"/>
                </a:lnTo>
                <a:lnTo>
                  <a:pt x="193929" y="887984"/>
                </a:lnTo>
                <a:lnTo>
                  <a:pt x="217932" y="843026"/>
                </a:lnTo>
                <a:lnTo>
                  <a:pt x="240157" y="797814"/>
                </a:lnTo>
                <a:lnTo>
                  <a:pt x="260096" y="752856"/>
                </a:lnTo>
                <a:lnTo>
                  <a:pt x="277241" y="708545"/>
                </a:lnTo>
                <a:lnTo>
                  <a:pt x="290830" y="665480"/>
                </a:lnTo>
                <a:lnTo>
                  <a:pt x="299974" y="623951"/>
                </a:lnTo>
                <a:lnTo>
                  <a:pt x="304546" y="584581"/>
                </a:lnTo>
                <a:lnTo>
                  <a:pt x="305054" y="565658"/>
                </a:lnTo>
                <a:close/>
              </a:path>
              <a:path w="612775" h="1803400">
                <a:moveTo>
                  <a:pt x="612775" y="822833"/>
                </a:moveTo>
                <a:lnTo>
                  <a:pt x="610743" y="765556"/>
                </a:lnTo>
                <a:lnTo>
                  <a:pt x="604139" y="710196"/>
                </a:lnTo>
                <a:lnTo>
                  <a:pt x="593471" y="656082"/>
                </a:lnTo>
                <a:lnTo>
                  <a:pt x="578993" y="603123"/>
                </a:lnTo>
                <a:lnTo>
                  <a:pt x="561086" y="551307"/>
                </a:lnTo>
                <a:lnTo>
                  <a:pt x="540004" y="500380"/>
                </a:lnTo>
                <a:lnTo>
                  <a:pt x="516001" y="450342"/>
                </a:lnTo>
                <a:lnTo>
                  <a:pt x="489458" y="401066"/>
                </a:lnTo>
                <a:lnTo>
                  <a:pt x="445135" y="328549"/>
                </a:lnTo>
                <a:lnTo>
                  <a:pt x="413258" y="281051"/>
                </a:lnTo>
                <a:lnTo>
                  <a:pt x="379730" y="234061"/>
                </a:lnTo>
                <a:lnTo>
                  <a:pt x="344805" y="187579"/>
                </a:lnTo>
                <a:lnTo>
                  <a:pt x="308737" y="141351"/>
                </a:lnTo>
                <a:lnTo>
                  <a:pt x="271907" y="95377"/>
                </a:lnTo>
                <a:lnTo>
                  <a:pt x="196977" y="3937"/>
                </a:lnTo>
                <a:lnTo>
                  <a:pt x="187071" y="12065"/>
                </a:lnTo>
                <a:lnTo>
                  <a:pt x="262128" y="103505"/>
                </a:lnTo>
                <a:lnTo>
                  <a:pt x="298831" y="149352"/>
                </a:lnTo>
                <a:lnTo>
                  <a:pt x="334772" y="195326"/>
                </a:lnTo>
                <a:lnTo>
                  <a:pt x="369570" y="241681"/>
                </a:lnTo>
                <a:lnTo>
                  <a:pt x="402844" y="288544"/>
                </a:lnTo>
                <a:lnTo>
                  <a:pt x="434594" y="335661"/>
                </a:lnTo>
                <a:lnTo>
                  <a:pt x="464439" y="383540"/>
                </a:lnTo>
                <a:lnTo>
                  <a:pt x="491998" y="431800"/>
                </a:lnTo>
                <a:lnTo>
                  <a:pt x="516890" y="480822"/>
                </a:lnTo>
                <a:lnTo>
                  <a:pt x="539242" y="530733"/>
                </a:lnTo>
                <a:lnTo>
                  <a:pt x="558419" y="581406"/>
                </a:lnTo>
                <a:lnTo>
                  <a:pt x="574421" y="633095"/>
                </a:lnTo>
                <a:lnTo>
                  <a:pt x="586867" y="685673"/>
                </a:lnTo>
                <a:lnTo>
                  <a:pt x="595376" y="739533"/>
                </a:lnTo>
                <a:lnTo>
                  <a:pt x="599821" y="794512"/>
                </a:lnTo>
                <a:lnTo>
                  <a:pt x="600075" y="822960"/>
                </a:lnTo>
                <a:lnTo>
                  <a:pt x="598678" y="852424"/>
                </a:lnTo>
                <a:lnTo>
                  <a:pt x="591185" y="915289"/>
                </a:lnTo>
                <a:lnTo>
                  <a:pt x="578104" y="982091"/>
                </a:lnTo>
                <a:lnTo>
                  <a:pt x="560324" y="1051814"/>
                </a:lnTo>
                <a:lnTo>
                  <a:pt x="538353" y="1123696"/>
                </a:lnTo>
                <a:lnTo>
                  <a:pt x="526288" y="1160145"/>
                </a:lnTo>
                <a:lnTo>
                  <a:pt x="513334" y="1196721"/>
                </a:lnTo>
                <a:lnTo>
                  <a:pt x="499872" y="1233551"/>
                </a:lnTo>
                <a:lnTo>
                  <a:pt x="485902" y="1270127"/>
                </a:lnTo>
                <a:lnTo>
                  <a:pt x="456692" y="1343025"/>
                </a:lnTo>
                <a:lnTo>
                  <a:pt x="441706" y="1378966"/>
                </a:lnTo>
                <a:lnTo>
                  <a:pt x="426720" y="1414399"/>
                </a:lnTo>
                <a:lnTo>
                  <a:pt x="396748" y="1483487"/>
                </a:lnTo>
                <a:lnTo>
                  <a:pt x="367411" y="1549527"/>
                </a:lnTo>
                <a:lnTo>
                  <a:pt x="339725" y="1611376"/>
                </a:lnTo>
                <a:lnTo>
                  <a:pt x="314452" y="1668399"/>
                </a:lnTo>
                <a:lnTo>
                  <a:pt x="302895" y="1694688"/>
                </a:lnTo>
                <a:lnTo>
                  <a:pt x="292227" y="1719453"/>
                </a:lnTo>
                <a:lnTo>
                  <a:pt x="291045" y="1722247"/>
                </a:lnTo>
                <a:lnTo>
                  <a:pt x="276479" y="1671066"/>
                </a:lnTo>
                <a:lnTo>
                  <a:pt x="266446" y="1803273"/>
                </a:lnTo>
                <a:lnTo>
                  <a:pt x="319659" y="1734566"/>
                </a:lnTo>
                <a:lnTo>
                  <a:pt x="347599" y="1698498"/>
                </a:lnTo>
                <a:lnTo>
                  <a:pt x="303149" y="1726349"/>
                </a:lnTo>
                <a:lnTo>
                  <a:pt x="303911" y="1724533"/>
                </a:lnTo>
                <a:lnTo>
                  <a:pt x="314579" y="1699768"/>
                </a:lnTo>
                <a:lnTo>
                  <a:pt x="326009" y="1673479"/>
                </a:lnTo>
                <a:lnTo>
                  <a:pt x="351282" y="1616583"/>
                </a:lnTo>
                <a:lnTo>
                  <a:pt x="378968" y="1554734"/>
                </a:lnTo>
                <a:lnTo>
                  <a:pt x="408305" y="1488694"/>
                </a:lnTo>
                <a:lnTo>
                  <a:pt x="438404" y="1419352"/>
                </a:lnTo>
                <a:lnTo>
                  <a:pt x="453390" y="1383792"/>
                </a:lnTo>
                <a:lnTo>
                  <a:pt x="468376" y="1347724"/>
                </a:lnTo>
                <a:lnTo>
                  <a:pt x="497713" y="1274699"/>
                </a:lnTo>
                <a:lnTo>
                  <a:pt x="511683" y="1237869"/>
                </a:lnTo>
                <a:lnTo>
                  <a:pt x="525272" y="1200912"/>
                </a:lnTo>
                <a:lnTo>
                  <a:pt x="538226" y="1164209"/>
                </a:lnTo>
                <a:lnTo>
                  <a:pt x="550545" y="1127506"/>
                </a:lnTo>
                <a:lnTo>
                  <a:pt x="561975" y="1091057"/>
                </a:lnTo>
                <a:lnTo>
                  <a:pt x="582168" y="1019556"/>
                </a:lnTo>
                <a:lnTo>
                  <a:pt x="597789" y="950468"/>
                </a:lnTo>
                <a:lnTo>
                  <a:pt x="608457" y="884555"/>
                </a:lnTo>
                <a:lnTo>
                  <a:pt x="611378" y="853059"/>
                </a:lnTo>
                <a:lnTo>
                  <a:pt x="612775" y="82283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330" y="235458"/>
            <a:ext cx="7406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0415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5" dirty="0"/>
              <a:t>Irmão</a:t>
            </a:r>
            <a:r>
              <a:rPr spc="15" dirty="0"/>
              <a:t> </a:t>
            </a:r>
            <a:r>
              <a:rPr spc="-10" dirty="0"/>
              <a:t>Adjacente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36C09"/>
                </a:solidFill>
                <a:latin typeface="Consolas"/>
                <a:cs typeface="Consolas"/>
              </a:rPr>
              <a:t>+</a:t>
            </a:r>
            <a:r>
              <a:rPr sz="3600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2700" y="3000743"/>
            <a:ext cx="7082155" cy="751840"/>
            <a:chOff x="2552700" y="3000743"/>
            <a:chExt cx="7082155" cy="751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3000743"/>
              <a:ext cx="7082028" cy="7513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5371" y="3089135"/>
              <a:ext cx="6996683" cy="5882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1280" y="3069336"/>
              <a:ext cx="6949440" cy="619125"/>
            </a:xfrm>
            <a:custGeom>
              <a:avLst/>
              <a:gdLst/>
              <a:ahLst/>
              <a:cxnLst/>
              <a:rect l="l" t="t" r="r" b="b"/>
              <a:pathLst>
                <a:path w="6949440" h="619125">
                  <a:moveTo>
                    <a:pt x="6949440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6949440" y="618744"/>
                  </a:lnTo>
                  <a:lnTo>
                    <a:pt x="694944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1279" y="3069335"/>
            <a:ext cx="6949440" cy="619125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145"/>
              </a:spcBef>
            </a:pPr>
            <a:r>
              <a:rPr sz="1700" spc="-5" dirty="0">
                <a:latin typeface="Arial MT"/>
                <a:cs typeface="Arial MT"/>
              </a:rPr>
              <a:t>Afeta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elemento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&lt;y&gt;</a:t>
            </a:r>
            <a:r>
              <a:rPr sz="1700" spc="-4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latin typeface="Arial MT"/>
                <a:cs typeface="Arial MT"/>
              </a:rPr>
              <a:t>caso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ele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esteja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b="1" spc="-5" dirty="0">
                <a:latin typeface="Arial"/>
                <a:cs typeface="Arial"/>
              </a:rPr>
              <a:t>imediatamente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depois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330" y="235458"/>
            <a:ext cx="7406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0415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5" dirty="0"/>
              <a:t>Irmão</a:t>
            </a:r>
            <a:r>
              <a:rPr spc="15" dirty="0"/>
              <a:t> </a:t>
            </a:r>
            <a:r>
              <a:rPr spc="-10" dirty="0"/>
              <a:t>Adjacente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36C09"/>
                </a:solidFill>
                <a:latin typeface="Consolas"/>
                <a:cs typeface="Consolas"/>
              </a:rPr>
              <a:t>+</a:t>
            </a:r>
            <a:r>
              <a:rPr sz="3600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25395" y="1438655"/>
            <a:ext cx="4697095" cy="4430395"/>
            <a:chOff x="2025395" y="1438655"/>
            <a:chExt cx="4697095" cy="4430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207" y="1488947"/>
              <a:ext cx="4677156" cy="4379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5395" y="1438655"/>
              <a:ext cx="2791968" cy="4212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13787" y="1557527"/>
              <a:ext cx="4544695" cy="4247515"/>
            </a:xfrm>
            <a:custGeom>
              <a:avLst/>
              <a:gdLst/>
              <a:ahLst/>
              <a:cxnLst/>
              <a:rect l="l" t="t" r="r" b="b"/>
              <a:pathLst>
                <a:path w="4544695" h="4247515">
                  <a:moveTo>
                    <a:pt x="4544568" y="0"/>
                  </a:moveTo>
                  <a:lnTo>
                    <a:pt x="0" y="0"/>
                  </a:lnTo>
                  <a:lnTo>
                    <a:pt x="0" y="4247388"/>
                  </a:lnTo>
                  <a:lnTo>
                    <a:pt x="4544568" y="4247388"/>
                  </a:lnTo>
                  <a:lnTo>
                    <a:pt x="4544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1532" y="1798320"/>
            <a:ext cx="3744595" cy="97409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5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h1</a:t>
            </a:r>
            <a:r>
              <a:rPr sz="16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+</a:t>
            </a:r>
            <a:r>
              <a:rPr sz="1600" b="1" spc="-3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red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788" y="1557527"/>
            <a:ext cx="4544695" cy="4247515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357505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&lt;h1&gt;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&lt;h1&gt;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5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4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8602" y="1969135"/>
            <a:ext cx="311404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Afetará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todo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parágrafo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que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está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i="1" spc="-5" dirty="0">
                <a:solidFill>
                  <a:srgbClr val="205868"/>
                </a:solidFill>
                <a:latin typeface="Calibri"/>
                <a:cs typeface="Calibri"/>
              </a:rPr>
              <a:t>imediatamente</a:t>
            </a:r>
            <a:r>
              <a:rPr sz="1700" b="1" i="1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205868"/>
                </a:solidFill>
                <a:latin typeface="Calibri"/>
                <a:cs typeface="Calibri"/>
              </a:rPr>
              <a:t>depois</a:t>
            </a:r>
            <a:r>
              <a:rPr sz="1700" b="1" i="1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de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um</a:t>
            </a:r>
            <a:r>
              <a:rPr sz="17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alibri"/>
                <a:cs typeface="Calibri"/>
              </a:rPr>
              <a:t>&lt;h1&gt;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12072" y="2769616"/>
            <a:ext cx="7435850" cy="3107055"/>
            <a:chOff x="2612072" y="2769616"/>
            <a:chExt cx="7435850" cy="3107055"/>
          </a:xfrm>
        </p:grpSpPr>
        <p:sp>
          <p:nvSpPr>
            <p:cNvPr id="11" name="object 11"/>
            <p:cNvSpPr/>
            <p:nvPr/>
          </p:nvSpPr>
          <p:spPr>
            <a:xfrm>
              <a:off x="2613660" y="4693920"/>
              <a:ext cx="2400300" cy="276225"/>
            </a:xfrm>
            <a:custGeom>
              <a:avLst/>
              <a:gdLst/>
              <a:ahLst/>
              <a:cxnLst/>
              <a:rect l="l" t="t" r="r" b="b"/>
              <a:pathLst>
                <a:path w="2400300" h="276225">
                  <a:moveTo>
                    <a:pt x="2400300" y="0"/>
                  </a:moveTo>
                  <a:lnTo>
                    <a:pt x="0" y="0"/>
                  </a:lnTo>
                  <a:lnTo>
                    <a:pt x="0" y="275843"/>
                  </a:lnTo>
                  <a:lnTo>
                    <a:pt x="2400300" y="275843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87A9D2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3660" y="4693920"/>
              <a:ext cx="2400300" cy="276225"/>
            </a:xfrm>
            <a:custGeom>
              <a:avLst/>
              <a:gdLst/>
              <a:ahLst/>
              <a:cxnLst/>
              <a:rect l="l" t="t" r="r" b="b"/>
              <a:pathLst>
                <a:path w="2400300" h="276225">
                  <a:moveTo>
                    <a:pt x="0" y="275843"/>
                  </a:moveTo>
                  <a:lnTo>
                    <a:pt x="2400300" y="275843"/>
                  </a:lnTo>
                  <a:lnTo>
                    <a:pt x="2400300" y="0"/>
                  </a:lnTo>
                  <a:lnTo>
                    <a:pt x="0" y="0"/>
                  </a:lnTo>
                  <a:lnTo>
                    <a:pt x="0" y="275843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3960" y="2774950"/>
              <a:ext cx="481965" cy="1917700"/>
            </a:xfrm>
            <a:custGeom>
              <a:avLst/>
              <a:gdLst/>
              <a:ahLst/>
              <a:cxnLst/>
              <a:rect l="l" t="t" r="r" b="b"/>
              <a:pathLst>
                <a:path w="481964" h="1917700">
                  <a:moveTo>
                    <a:pt x="12573" y="1833118"/>
                  </a:moveTo>
                  <a:lnTo>
                    <a:pt x="0" y="1917445"/>
                  </a:lnTo>
                  <a:lnTo>
                    <a:pt x="70232" y="1879473"/>
                  </a:lnTo>
                  <a:lnTo>
                    <a:pt x="34289" y="1879473"/>
                  </a:lnTo>
                  <a:lnTo>
                    <a:pt x="24002" y="1872233"/>
                  </a:lnTo>
                  <a:lnTo>
                    <a:pt x="26388" y="1868824"/>
                  </a:lnTo>
                  <a:lnTo>
                    <a:pt x="12573" y="1833118"/>
                  </a:lnTo>
                  <a:close/>
                </a:path>
                <a:path w="481964" h="1917700">
                  <a:moveTo>
                    <a:pt x="26388" y="1868824"/>
                  </a:moveTo>
                  <a:lnTo>
                    <a:pt x="24002" y="1872233"/>
                  </a:lnTo>
                  <a:lnTo>
                    <a:pt x="34289" y="1879473"/>
                  </a:lnTo>
                  <a:lnTo>
                    <a:pt x="36735" y="1875980"/>
                  </a:lnTo>
                  <a:lnTo>
                    <a:pt x="29082" y="1875789"/>
                  </a:lnTo>
                  <a:lnTo>
                    <a:pt x="26388" y="1868824"/>
                  </a:lnTo>
                  <a:close/>
                </a:path>
                <a:path w="481964" h="1917700">
                  <a:moveTo>
                    <a:pt x="36735" y="1875980"/>
                  </a:moveTo>
                  <a:lnTo>
                    <a:pt x="34289" y="1879473"/>
                  </a:lnTo>
                  <a:lnTo>
                    <a:pt x="70232" y="1879473"/>
                  </a:lnTo>
                  <a:lnTo>
                    <a:pt x="74929" y="1876933"/>
                  </a:lnTo>
                  <a:lnTo>
                    <a:pt x="36735" y="1875980"/>
                  </a:lnTo>
                  <a:close/>
                </a:path>
                <a:path w="481964" h="1917700">
                  <a:moveTo>
                    <a:pt x="311023" y="0"/>
                  </a:moveTo>
                  <a:lnTo>
                    <a:pt x="298830" y="3555"/>
                  </a:lnTo>
                  <a:lnTo>
                    <a:pt x="337565" y="133350"/>
                  </a:lnTo>
                  <a:lnTo>
                    <a:pt x="356362" y="197992"/>
                  </a:lnTo>
                  <a:lnTo>
                    <a:pt x="374395" y="262509"/>
                  </a:lnTo>
                  <a:lnTo>
                    <a:pt x="391667" y="327025"/>
                  </a:lnTo>
                  <a:lnTo>
                    <a:pt x="407669" y="391160"/>
                  </a:lnTo>
                  <a:lnTo>
                    <a:pt x="422401" y="455167"/>
                  </a:lnTo>
                  <a:lnTo>
                    <a:pt x="435482" y="518795"/>
                  </a:lnTo>
                  <a:lnTo>
                    <a:pt x="446659" y="582040"/>
                  </a:lnTo>
                  <a:lnTo>
                    <a:pt x="455929" y="645033"/>
                  </a:lnTo>
                  <a:lnTo>
                    <a:pt x="462914" y="707389"/>
                  </a:lnTo>
                  <a:lnTo>
                    <a:pt x="467360" y="769492"/>
                  </a:lnTo>
                  <a:lnTo>
                    <a:pt x="469138" y="831088"/>
                  </a:lnTo>
                  <a:lnTo>
                    <a:pt x="468880" y="861694"/>
                  </a:lnTo>
                  <a:lnTo>
                    <a:pt x="466216" y="922274"/>
                  </a:lnTo>
                  <a:lnTo>
                    <a:pt x="460248" y="982472"/>
                  </a:lnTo>
                  <a:lnTo>
                    <a:pt x="450723" y="1041907"/>
                  </a:lnTo>
                  <a:lnTo>
                    <a:pt x="437895" y="1100836"/>
                  </a:lnTo>
                  <a:lnTo>
                    <a:pt x="421639" y="1159129"/>
                  </a:lnTo>
                  <a:lnTo>
                    <a:pt x="402336" y="1217041"/>
                  </a:lnTo>
                  <a:lnTo>
                    <a:pt x="380111" y="1274445"/>
                  </a:lnTo>
                  <a:lnTo>
                    <a:pt x="355473" y="1331468"/>
                  </a:lnTo>
                  <a:lnTo>
                    <a:pt x="313943" y="1416304"/>
                  </a:lnTo>
                  <a:lnTo>
                    <a:pt x="283717" y="1472311"/>
                  </a:lnTo>
                  <a:lnTo>
                    <a:pt x="251587" y="1528191"/>
                  </a:lnTo>
                  <a:lnTo>
                    <a:pt x="217804" y="1583689"/>
                  </a:lnTo>
                  <a:lnTo>
                    <a:pt x="182752" y="1638935"/>
                  </a:lnTo>
                  <a:lnTo>
                    <a:pt x="146557" y="1694180"/>
                  </a:lnTo>
                  <a:lnTo>
                    <a:pt x="109474" y="1749170"/>
                  </a:lnTo>
                  <a:lnTo>
                    <a:pt x="71627" y="1804162"/>
                  </a:lnTo>
                  <a:lnTo>
                    <a:pt x="26388" y="1868824"/>
                  </a:lnTo>
                  <a:lnTo>
                    <a:pt x="29082" y="1875789"/>
                  </a:lnTo>
                  <a:lnTo>
                    <a:pt x="82041" y="1811274"/>
                  </a:lnTo>
                  <a:lnTo>
                    <a:pt x="119887" y="1756283"/>
                  </a:lnTo>
                  <a:lnTo>
                    <a:pt x="157099" y="1701038"/>
                  </a:lnTo>
                  <a:lnTo>
                    <a:pt x="193420" y="1645793"/>
                  </a:lnTo>
                  <a:lnTo>
                    <a:pt x="228726" y="1590167"/>
                  </a:lnTo>
                  <a:lnTo>
                    <a:pt x="262636" y="1534414"/>
                  </a:lnTo>
                  <a:lnTo>
                    <a:pt x="294893" y="1478280"/>
                  </a:lnTo>
                  <a:lnTo>
                    <a:pt x="325247" y="1421892"/>
                  </a:lnTo>
                  <a:lnTo>
                    <a:pt x="353694" y="1365123"/>
                  </a:lnTo>
                  <a:lnTo>
                    <a:pt x="379856" y="1307973"/>
                  </a:lnTo>
                  <a:lnTo>
                    <a:pt x="403478" y="1250188"/>
                  </a:lnTo>
                  <a:lnTo>
                    <a:pt x="424434" y="1192022"/>
                  </a:lnTo>
                  <a:lnTo>
                    <a:pt x="442340" y="1133220"/>
                  </a:lnTo>
                  <a:lnTo>
                    <a:pt x="457073" y="1073912"/>
                  </a:lnTo>
                  <a:lnTo>
                    <a:pt x="468502" y="1014094"/>
                  </a:lnTo>
                  <a:lnTo>
                    <a:pt x="476250" y="953516"/>
                  </a:lnTo>
                  <a:lnTo>
                    <a:pt x="480694" y="892429"/>
                  </a:lnTo>
                  <a:lnTo>
                    <a:pt x="481838" y="830834"/>
                  </a:lnTo>
                  <a:lnTo>
                    <a:pt x="481329" y="799846"/>
                  </a:lnTo>
                  <a:lnTo>
                    <a:pt x="478154" y="737488"/>
                  </a:lnTo>
                  <a:lnTo>
                    <a:pt x="472313" y="674751"/>
                  </a:lnTo>
                  <a:lnTo>
                    <a:pt x="459104" y="579882"/>
                  </a:lnTo>
                  <a:lnTo>
                    <a:pt x="447928" y="516127"/>
                  </a:lnTo>
                  <a:lnTo>
                    <a:pt x="434720" y="452374"/>
                  </a:lnTo>
                  <a:lnTo>
                    <a:pt x="419988" y="388112"/>
                  </a:lnTo>
                  <a:lnTo>
                    <a:pt x="403860" y="323723"/>
                  </a:lnTo>
                  <a:lnTo>
                    <a:pt x="386588" y="259207"/>
                  </a:lnTo>
                  <a:lnTo>
                    <a:pt x="368553" y="194563"/>
                  </a:lnTo>
                  <a:lnTo>
                    <a:pt x="349757" y="129666"/>
                  </a:lnTo>
                  <a:lnTo>
                    <a:pt x="3110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3660" y="3585972"/>
              <a:ext cx="2402205" cy="276225"/>
            </a:xfrm>
            <a:custGeom>
              <a:avLst/>
              <a:gdLst/>
              <a:ahLst/>
              <a:cxnLst/>
              <a:rect l="l" t="t" r="r" b="b"/>
              <a:pathLst>
                <a:path w="2402204" h="276225">
                  <a:moveTo>
                    <a:pt x="2401824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2401824" y="275844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87A9D2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3660" y="3585972"/>
              <a:ext cx="2402205" cy="276225"/>
            </a:xfrm>
            <a:custGeom>
              <a:avLst/>
              <a:gdLst/>
              <a:ahLst/>
              <a:cxnLst/>
              <a:rect l="l" t="t" r="r" b="b"/>
              <a:pathLst>
                <a:path w="2402204" h="276225">
                  <a:moveTo>
                    <a:pt x="0" y="275844"/>
                  </a:moveTo>
                  <a:lnTo>
                    <a:pt x="2401824" y="275844"/>
                  </a:lnTo>
                  <a:lnTo>
                    <a:pt x="2401824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3960" y="2769616"/>
              <a:ext cx="167005" cy="830580"/>
            </a:xfrm>
            <a:custGeom>
              <a:avLst/>
              <a:gdLst/>
              <a:ahLst/>
              <a:cxnLst/>
              <a:rect l="l" t="t" r="r" b="b"/>
              <a:pathLst>
                <a:path w="167004" h="830579">
                  <a:moveTo>
                    <a:pt x="4444" y="744982"/>
                  </a:moveTo>
                  <a:lnTo>
                    <a:pt x="0" y="830072"/>
                  </a:lnTo>
                  <a:lnTo>
                    <a:pt x="61092" y="789051"/>
                  </a:lnTo>
                  <a:lnTo>
                    <a:pt x="30606" y="789051"/>
                  </a:lnTo>
                  <a:lnTo>
                    <a:pt x="25082" y="785876"/>
                  </a:lnTo>
                  <a:lnTo>
                    <a:pt x="19557" y="782701"/>
                  </a:lnTo>
                  <a:lnTo>
                    <a:pt x="21602" y="779084"/>
                  </a:lnTo>
                  <a:lnTo>
                    <a:pt x="4444" y="744982"/>
                  </a:lnTo>
                  <a:close/>
                </a:path>
                <a:path w="167004" h="830579">
                  <a:moveTo>
                    <a:pt x="32705" y="785320"/>
                  </a:moveTo>
                  <a:lnTo>
                    <a:pt x="25075" y="785871"/>
                  </a:lnTo>
                  <a:lnTo>
                    <a:pt x="30606" y="789051"/>
                  </a:lnTo>
                  <a:lnTo>
                    <a:pt x="32705" y="785320"/>
                  </a:lnTo>
                  <a:close/>
                </a:path>
                <a:path w="167004" h="830579">
                  <a:moveTo>
                    <a:pt x="70738" y="782574"/>
                  </a:moveTo>
                  <a:lnTo>
                    <a:pt x="32705" y="785320"/>
                  </a:lnTo>
                  <a:lnTo>
                    <a:pt x="30606" y="789051"/>
                  </a:lnTo>
                  <a:lnTo>
                    <a:pt x="61092" y="789051"/>
                  </a:lnTo>
                  <a:lnTo>
                    <a:pt x="70738" y="782574"/>
                  </a:lnTo>
                  <a:close/>
                </a:path>
                <a:path w="167004" h="830579">
                  <a:moveTo>
                    <a:pt x="25075" y="785871"/>
                  </a:moveTo>
                  <a:close/>
                </a:path>
                <a:path w="167004" h="830579">
                  <a:moveTo>
                    <a:pt x="48387" y="0"/>
                  </a:moveTo>
                  <a:lnTo>
                    <a:pt x="36702" y="5080"/>
                  </a:lnTo>
                  <a:lnTo>
                    <a:pt x="59943" y="58293"/>
                  </a:lnTo>
                  <a:lnTo>
                    <a:pt x="82168" y="111506"/>
                  </a:lnTo>
                  <a:lnTo>
                    <a:pt x="102742" y="164464"/>
                  </a:lnTo>
                  <a:lnTo>
                    <a:pt x="120903" y="217170"/>
                  </a:lnTo>
                  <a:lnTo>
                    <a:pt x="135889" y="269494"/>
                  </a:lnTo>
                  <a:lnTo>
                    <a:pt x="146685" y="321691"/>
                  </a:lnTo>
                  <a:lnTo>
                    <a:pt x="152780" y="373253"/>
                  </a:lnTo>
                  <a:lnTo>
                    <a:pt x="153797" y="398907"/>
                  </a:lnTo>
                  <a:lnTo>
                    <a:pt x="153162" y="424434"/>
                  </a:lnTo>
                  <a:lnTo>
                    <a:pt x="147447" y="475234"/>
                  </a:lnTo>
                  <a:lnTo>
                    <a:pt x="136143" y="525780"/>
                  </a:lnTo>
                  <a:lnTo>
                    <a:pt x="120014" y="576199"/>
                  </a:lnTo>
                  <a:lnTo>
                    <a:pt x="99822" y="626491"/>
                  </a:lnTo>
                  <a:lnTo>
                    <a:pt x="76326" y="676656"/>
                  </a:lnTo>
                  <a:lnTo>
                    <a:pt x="50545" y="726694"/>
                  </a:lnTo>
                  <a:lnTo>
                    <a:pt x="22860" y="776859"/>
                  </a:lnTo>
                  <a:lnTo>
                    <a:pt x="21602" y="779084"/>
                  </a:lnTo>
                  <a:lnTo>
                    <a:pt x="24993" y="785824"/>
                  </a:lnTo>
                  <a:lnTo>
                    <a:pt x="61722" y="732663"/>
                  </a:lnTo>
                  <a:lnTo>
                    <a:pt x="87884" y="682117"/>
                  </a:lnTo>
                  <a:lnTo>
                    <a:pt x="111505" y="631317"/>
                  </a:lnTo>
                  <a:lnTo>
                    <a:pt x="132079" y="580263"/>
                  </a:lnTo>
                  <a:lnTo>
                    <a:pt x="148462" y="528955"/>
                  </a:lnTo>
                  <a:lnTo>
                    <a:pt x="160019" y="477012"/>
                  </a:lnTo>
                  <a:lnTo>
                    <a:pt x="165862" y="424688"/>
                  </a:lnTo>
                  <a:lnTo>
                    <a:pt x="166497" y="398399"/>
                  </a:lnTo>
                  <a:lnTo>
                    <a:pt x="165353" y="372110"/>
                  </a:lnTo>
                  <a:lnTo>
                    <a:pt x="159257" y="319278"/>
                  </a:lnTo>
                  <a:lnTo>
                    <a:pt x="148209" y="266319"/>
                  </a:lnTo>
                  <a:lnTo>
                    <a:pt x="132968" y="213106"/>
                  </a:lnTo>
                  <a:lnTo>
                    <a:pt x="114553" y="159893"/>
                  </a:lnTo>
                  <a:lnTo>
                    <a:pt x="93852" y="106553"/>
                  </a:lnTo>
                  <a:lnTo>
                    <a:pt x="71500" y="53212"/>
                  </a:lnTo>
                  <a:lnTo>
                    <a:pt x="48387" y="0"/>
                  </a:lnTo>
                  <a:close/>
                </a:path>
                <a:path w="167004" h="830579">
                  <a:moveTo>
                    <a:pt x="21602" y="779084"/>
                  </a:moveTo>
                  <a:lnTo>
                    <a:pt x="19557" y="782701"/>
                  </a:lnTo>
                  <a:lnTo>
                    <a:pt x="24993" y="785824"/>
                  </a:lnTo>
                  <a:lnTo>
                    <a:pt x="21602" y="77908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748" y="3432048"/>
              <a:ext cx="3300984" cy="24368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6936" y="3378708"/>
              <a:ext cx="2505455" cy="24978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35368" y="4450079"/>
            <a:ext cx="1984375" cy="55054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75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5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359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6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5328" y="3500628"/>
            <a:ext cx="3168650" cy="230441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9410">
              <a:lnSpc>
                <a:spcPts val="1725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358140">
              <a:lnSpc>
                <a:spcPct val="100000"/>
              </a:lnSpc>
              <a:spcBef>
                <a:spcPts val="80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&lt;h1&gt;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  <a:p>
            <a:pPr marL="358140">
              <a:lnSpc>
                <a:spcPct val="100000"/>
              </a:lnSpc>
              <a:spcBef>
                <a:spcPts val="3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&lt;h2&gt;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Subtítulo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&lt;/h2&gt;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onsolas"/>
              <a:cs typeface="Consolas"/>
            </a:endParaRPr>
          </a:p>
          <a:p>
            <a:pPr marL="359410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5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  <a:spcBef>
                <a:spcPts val="1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&lt;/html&gt;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13660" y="3892296"/>
            <a:ext cx="2402205" cy="1341120"/>
          </a:xfrm>
          <a:custGeom>
            <a:avLst/>
            <a:gdLst/>
            <a:ahLst/>
            <a:cxnLst/>
            <a:rect l="l" t="t" r="r" b="b"/>
            <a:pathLst>
              <a:path w="2402204" h="1341120">
                <a:moveTo>
                  <a:pt x="1523" y="249935"/>
                </a:moveTo>
                <a:lnTo>
                  <a:pt x="2401823" y="249935"/>
                </a:lnTo>
                <a:lnTo>
                  <a:pt x="2401823" y="0"/>
                </a:lnTo>
                <a:lnTo>
                  <a:pt x="1523" y="0"/>
                </a:lnTo>
                <a:lnTo>
                  <a:pt x="1523" y="249935"/>
                </a:lnTo>
                <a:close/>
              </a:path>
              <a:path w="2402204" h="1341120">
                <a:moveTo>
                  <a:pt x="0" y="1341119"/>
                </a:moveTo>
                <a:lnTo>
                  <a:pt x="2400300" y="1341119"/>
                </a:lnTo>
                <a:lnTo>
                  <a:pt x="2400300" y="1107947"/>
                </a:lnTo>
                <a:lnTo>
                  <a:pt x="0" y="1107947"/>
                </a:lnTo>
                <a:lnTo>
                  <a:pt x="0" y="1341119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3516" y="6644638"/>
            <a:ext cx="199644" cy="20116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2535" y="2109352"/>
            <a:ext cx="4943475" cy="19418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SzPct val="109090"/>
              <a:buAutoNum type="arabicPeriod"/>
              <a:tabLst>
                <a:tab pos="469900" algn="l"/>
                <a:tab pos="470534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Introdução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00AFEF"/>
              </a:buClr>
              <a:buSzPct val="109090"/>
              <a:buAutoNum type="arabicPeriod"/>
              <a:tabLst>
                <a:tab pos="469900" algn="l"/>
                <a:tab pos="470534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Seletores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00AFEF"/>
              </a:buClr>
              <a:buSzPct val="109090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Unidades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absolutas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relativas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00AFEF"/>
              </a:buClr>
              <a:buSzPct val="109090"/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Propriedades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ajuste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texto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2318" y="666912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4721" y="235458"/>
            <a:ext cx="3703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Conteúdo</a:t>
            </a:r>
            <a:r>
              <a:rPr spc="-25" dirty="0"/>
              <a:t> </a:t>
            </a:r>
            <a:r>
              <a:rPr spc="-5" dirty="0"/>
              <a:t>da</a:t>
            </a:r>
            <a:r>
              <a:rPr spc="-30" dirty="0"/>
              <a:t> </a:t>
            </a:r>
            <a:r>
              <a:rPr spc="-10" dirty="0"/>
              <a:t>Aula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963" y="235458"/>
            <a:ext cx="6435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9500" algn="l"/>
              </a:tabLst>
            </a:pPr>
            <a:r>
              <a:rPr spc="-15" dirty="0"/>
              <a:t>Seletor</a:t>
            </a:r>
            <a:r>
              <a:rPr spc="-5" dirty="0"/>
              <a:t> de Irmão</a:t>
            </a:r>
            <a:r>
              <a:rPr spc="20" dirty="0"/>
              <a:t> </a:t>
            </a:r>
            <a:r>
              <a:rPr spc="-20" dirty="0"/>
              <a:t>Geral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7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~</a:t>
            </a:r>
            <a:r>
              <a:rPr sz="3600" i="1" spc="-5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020" y="2784335"/>
            <a:ext cx="6533388" cy="1162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5600" y="2852927"/>
            <a:ext cx="6400800" cy="1030605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913889" marR="364490" indent="-1541145">
              <a:lnSpc>
                <a:spcPct val="130000"/>
              </a:lnSpc>
              <a:spcBef>
                <a:spcPts val="520"/>
              </a:spcBef>
            </a:pPr>
            <a:r>
              <a:rPr sz="1800" dirty="0">
                <a:latin typeface="Arial MT"/>
                <a:cs typeface="Arial MT"/>
              </a:rPr>
              <a:t>Afeta </a:t>
            </a:r>
            <a:r>
              <a:rPr sz="1800" spc="-5" dirty="0">
                <a:latin typeface="Arial MT"/>
                <a:cs typeface="Arial MT"/>
              </a:rPr>
              <a:t>todos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&lt;y&gt;</a:t>
            </a:r>
            <a:r>
              <a:rPr sz="1800" spc="-4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irmãos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r>
              <a:rPr sz="1800" spc="-48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 MT"/>
                <a:cs typeface="Arial MT"/>
              </a:rPr>
              <a:t>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aparecem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depois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5104" y="1365503"/>
            <a:ext cx="4378960" cy="4648200"/>
            <a:chOff x="1975104" y="1365503"/>
            <a:chExt cx="4378960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916" y="1415795"/>
              <a:ext cx="4358640" cy="4597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04" y="1365503"/>
              <a:ext cx="2776727" cy="46390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01239" y="1725167"/>
            <a:ext cx="3744595" cy="97536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0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h1</a:t>
            </a:r>
            <a:r>
              <a:rPr sz="16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~</a:t>
            </a:r>
            <a:r>
              <a:rPr sz="1600" b="1" spc="-3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spc="-3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red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065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523" y="3390900"/>
            <a:ext cx="2052955" cy="28067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4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567" y="3953255"/>
            <a:ext cx="2520950" cy="55372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39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51435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567" y="5055108"/>
            <a:ext cx="2520950" cy="53340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51435">
              <a:lnSpc>
                <a:spcPct val="100000"/>
              </a:lnSpc>
              <a:spcBef>
                <a:spcPts val="359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4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495" y="1484375"/>
            <a:ext cx="4226560" cy="446532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0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35814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&lt;h1&gt;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&lt;h2&gt;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Subtítulo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&lt;/h2&gt;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  <a:spcBef>
                <a:spcPts val="116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11467" y="1415795"/>
            <a:ext cx="3685540" cy="4598035"/>
            <a:chOff x="6411467" y="1415795"/>
            <a:chExt cx="3685540" cy="459803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79" y="1415795"/>
              <a:ext cx="3665220" cy="4597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1467" y="1937003"/>
              <a:ext cx="2778251" cy="32430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68311" y="2606039"/>
            <a:ext cx="2051685" cy="53530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735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5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6223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5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6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9419" y="3688079"/>
            <a:ext cx="2115820" cy="55816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7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7112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8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9859" y="1484375"/>
            <a:ext cx="3533140" cy="446532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994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&lt;section&gt;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spcBef>
                <a:spcPts val="117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&lt;/section&gt;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5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  <a:spcBef>
                <a:spcPts val="1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&lt;/html&gt;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78963" y="235458"/>
            <a:ext cx="6435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9500" algn="l"/>
              </a:tabLst>
            </a:pPr>
            <a:r>
              <a:rPr spc="-15" dirty="0"/>
              <a:t>Seletor</a:t>
            </a:r>
            <a:r>
              <a:rPr spc="-5" dirty="0"/>
              <a:t> de Irmão</a:t>
            </a:r>
            <a:r>
              <a:rPr spc="20" dirty="0"/>
              <a:t> </a:t>
            </a:r>
            <a:r>
              <a:rPr spc="-20" dirty="0"/>
              <a:t>Geral	</a:t>
            </a:r>
            <a:r>
              <a:rPr sz="3600" dirty="0">
                <a:solidFill>
                  <a:srgbClr val="4F81BC"/>
                </a:solidFill>
              </a:rPr>
              <a:t>(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x</a:t>
            </a:r>
            <a:r>
              <a:rPr sz="3600" i="1" spc="-7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~</a:t>
            </a:r>
            <a:r>
              <a:rPr sz="3600" i="1" spc="-5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3600" i="1" dirty="0">
                <a:solidFill>
                  <a:srgbClr val="E36C09"/>
                </a:solidFill>
                <a:latin typeface="Consolas"/>
                <a:cs typeface="Consolas"/>
              </a:rPr>
              <a:t>y</a:t>
            </a:r>
            <a:r>
              <a:rPr sz="3600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59502" y="2698241"/>
            <a:ext cx="551180" cy="2349500"/>
          </a:xfrm>
          <a:custGeom>
            <a:avLst/>
            <a:gdLst/>
            <a:ahLst/>
            <a:cxnLst/>
            <a:rect l="l" t="t" r="r" b="b"/>
            <a:pathLst>
              <a:path w="551179" h="2349500">
                <a:moveTo>
                  <a:pt x="215900" y="600964"/>
                </a:moveTo>
                <a:lnTo>
                  <a:pt x="214630" y="561340"/>
                </a:lnTo>
                <a:lnTo>
                  <a:pt x="211455" y="521716"/>
                </a:lnTo>
                <a:lnTo>
                  <a:pt x="206629" y="481838"/>
                </a:lnTo>
                <a:lnTo>
                  <a:pt x="200025" y="441960"/>
                </a:lnTo>
                <a:lnTo>
                  <a:pt x="192151" y="402082"/>
                </a:lnTo>
                <a:lnTo>
                  <a:pt x="182880" y="362077"/>
                </a:lnTo>
                <a:lnTo>
                  <a:pt x="172466" y="321945"/>
                </a:lnTo>
                <a:lnTo>
                  <a:pt x="161036" y="281813"/>
                </a:lnTo>
                <a:lnTo>
                  <a:pt x="148590" y="241554"/>
                </a:lnTo>
                <a:lnTo>
                  <a:pt x="135382" y="201422"/>
                </a:lnTo>
                <a:lnTo>
                  <a:pt x="121539" y="161163"/>
                </a:lnTo>
                <a:lnTo>
                  <a:pt x="92456" y="80518"/>
                </a:lnTo>
                <a:lnTo>
                  <a:pt x="62230" y="0"/>
                </a:lnTo>
                <a:lnTo>
                  <a:pt x="50292" y="4572"/>
                </a:lnTo>
                <a:lnTo>
                  <a:pt x="80518" y="84963"/>
                </a:lnTo>
                <a:lnTo>
                  <a:pt x="109601" y="165354"/>
                </a:lnTo>
                <a:lnTo>
                  <a:pt x="123317" y="205486"/>
                </a:lnTo>
                <a:lnTo>
                  <a:pt x="136525" y="245491"/>
                </a:lnTo>
                <a:lnTo>
                  <a:pt x="148844" y="285496"/>
                </a:lnTo>
                <a:lnTo>
                  <a:pt x="160274" y="325374"/>
                </a:lnTo>
                <a:lnTo>
                  <a:pt x="170688" y="365252"/>
                </a:lnTo>
                <a:lnTo>
                  <a:pt x="179832" y="404876"/>
                </a:lnTo>
                <a:lnTo>
                  <a:pt x="187579" y="444373"/>
                </a:lnTo>
                <a:lnTo>
                  <a:pt x="194056" y="483997"/>
                </a:lnTo>
                <a:lnTo>
                  <a:pt x="198882" y="523240"/>
                </a:lnTo>
                <a:lnTo>
                  <a:pt x="201930" y="562356"/>
                </a:lnTo>
                <a:lnTo>
                  <a:pt x="203200" y="601472"/>
                </a:lnTo>
                <a:lnTo>
                  <a:pt x="202565" y="640207"/>
                </a:lnTo>
                <a:lnTo>
                  <a:pt x="199771" y="678942"/>
                </a:lnTo>
                <a:lnTo>
                  <a:pt x="195072" y="717550"/>
                </a:lnTo>
                <a:lnTo>
                  <a:pt x="188468" y="756031"/>
                </a:lnTo>
                <a:lnTo>
                  <a:pt x="180213" y="794385"/>
                </a:lnTo>
                <a:lnTo>
                  <a:pt x="170434" y="832612"/>
                </a:lnTo>
                <a:lnTo>
                  <a:pt x="159131" y="870839"/>
                </a:lnTo>
                <a:lnTo>
                  <a:pt x="146431" y="908939"/>
                </a:lnTo>
                <a:lnTo>
                  <a:pt x="132715" y="947166"/>
                </a:lnTo>
                <a:lnTo>
                  <a:pt x="117856" y="985139"/>
                </a:lnTo>
                <a:lnTo>
                  <a:pt x="102108" y="1023112"/>
                </a:lnTo>
                <a:lnTo>
                  <a:pt x="85471" y="1061085"/>
                </a:lnTo>
                <a:lnTo>
                  <a:pt x="68199" y="1099058"/>
                </a:lnTo>
                <a:lnTo>
                  <a:pt x="32131" y="1174877"/>
                </a:lnTo>
                <a:lnTo>
                  <a:pt x="19253" y="1201293"/>
                </a:lnTo>
                <a:lnTo>
                  <a:pt x="0" y="1168273"/>
                </a:lnTo>
                <a:lnTo>
                  <a:pt x="762" y="1253490"/>
                </a:lnTo>
                <a:lnTo>
                  <a:pt x="56807" y="1210691"/>
                </a:lnTo>
                <a:lnTo>
                  <a:pt x="68453" y="1201801"/>
                </a:lnTo>
                <a:lnTo>
                  <a:pt x="30683" y="1206881"/>
                </a:lnTo>
                <a:lnTo>
                  <a:pt x="79629" y="1104265"/>
                </a:lnTo>
                <a:lnTo>
                  <a:pt x="97028" y="1066165"/>
                </a:lnTo>
                <a:lnTo>
                  <a:pt x="113792" y="1027938"/>
                </a:lnTo>
                <a:lnTo>
                  <a:pt x="129667" y="989711"/>
                </a:lnTo>
                <a:lnTo>
                  <a:pt x="144653" y="951357"/>
                </a:lnTo>
                <a:lnTo>
                  <a:pt x="158496" y="913003"/>
                </a:lnTo>
                <a:lnTo>
                  <a:pt x="171196" y="874522"/>
                </a:lnTo>
                <a:lnTo>
                  <a:pt x="182753" y="835787"/>
                </a:lnTo>
                <a:lnTo>
                  <a:pt x="192659" y="797052"/>
                </a:lnTo>
                <a:lnTo>
                  <a:pt x="201041" y="758063"/>
                </a:lnTo>
                <a:lnTo>
                  <a:pt x="207645" y="719074"/>
                </a:lnTo>
                <a:lnTo>
                  <a:pt x="212471" y="679831"/>
                </a:lnTo>
                <a:lnTo>
                  <a:pt x="215265" y="640461"/>
                </a:lnTo>
                <a:lnTo>
                  <a:pt x="215900" y="600964"/>
                </a:lnTo>
                <a:close/>
              </a:path>
              <a:path w="551179" h="2349500">
                <a:moveTo>
                  <a:pt x="551180" y="1018032"/>
                </a:moveTo>
                <a:lnTo>
                  <a:pt x="549148" y="942086"/>
                </a:lnTo>
                <a:lnTo>
                  <a:pt x="546989" y="903859"/>
                </a:lnTo>
                <a:lnTo>
                  <a:pt x="544068" y="865390"/>
                </a:lnTo>
                <a:lnTo>
                  <a:pt x="540258" y="827024"/>
                </a:lnTo>
                <a:lnTo>
                  <a:pt x="535940" y="788416"/>
                </a:lnTo>
                <a:lnTo>
                  <a:pt x="530860" y="749681"/>
                </a:lnTo>
                <a:lnTo>
                  <a:pt x="525272" y="710946"/>
                </a:lnTo>
                <a:lnTo>
                  <a:pt x="519049" y="671957"/>
                </a:lnTo>
                <a:lnTo>
                  <a:pt x="512445" y="632968"/>
                </a:lnTo>
                <a:lnTo>
                  <a:pt x="497332" y="554609"/>
                </a:lnTo>
                <a:lnTo>
                  <a:pt x="480441" y="475996"/>
                </a:lnTo>
                <a:lnTo>
                  <a:pt x="462026" y="397129"/>
                </a:lnTo>
                <a:lnTo>
                  <a:pt x="442341" y="318135"/>
                </a:lnTo>
                <a:lnTo>
                  <a:pt x="421640" y="238887"/>
                </a:lnTo>
                <a:lnTo>
                  <a:pt x="400050" y="159512"/>
                </a:lnTo>
                <a:lnTo>
                  <a:pt x="355727" y="635"/>
                </a:lnTo>
                <a:lnTo>
                  <a:pt x="343535" y="3937"/>
                </a:lnTo>
                <a:lnTo>
                  <a:pt x="387858" y="162814"/>
                </a:lnTo>
                <a:lnTo>
                  <a:pt x="409321" y="242189"/>
                </a:lnTo>
                <a:lnTo>
                  <a:pt x="430022" y="321310"/>
                </a:lnTo>
                <a:lnTo>
                  <a:pt x="449707" y="400304"/>
                </a:lnTo>
                <a:lnTo>
                  <a:pt x="468122" y="478917"/>
                </a:lnTo>
                <a:lnTo>
                  <a:pt x="484886" y="557276"/>
                </a:lnTo>
                <a:lnTo>
                  <a:pt x="499872" y="635381"/>
                </a:lnTo>
                <a:lnTo>
                  <a:pt x="506603" y="674116"/>
                </a:lnTo>
                <a:lnTo>
                  <a:pt x="512699" y="712851"/>
                </a:lnTo>
                <a:lnTo>
                  <a:pt x="518414" y="751459"/>
                </a:lnTo>
                <a:lnTo>
                  <a:pt x="523367" y="790067"/>
                </a:lnTo>
                <a:lnTo>
                  <a:pt x="527685" y="828421"/>
                </a:lnTo>
                <a:lnTo>
                  <a:pt x="531368" y="866648"/>
                </a:lnTo>
                <a:lnTo>
                  <a:pt x="534289" y="904748"/>
                </a:lnTo>
                <a:lnTo>
                  <a:pt x="537972" y="980567"/>
                </a:lnTo>
                <a:lnTo>
                  <a:pt x="538480" y="1018286"/>
                </a:lnTo>
                <a:lnTo>
                  <a:pt x="538226" y="1055751"/>
                </a:lnTo>
                <a:lnTo>
                  <a:pt x="535178" y="1130173"/>
                </a:lnTo>
                <a:lnTo>
                  <a:pt x="528320" y="1203960"/>
                </a:lnTo>
                <a:lnTo>
                  <a:pt x="517398" y="1276985"/>
                </a:lnTo>
                <a:lnTo>
                  <a:pt x="502666" y="1349248"/>
                </a:lnTo>
                <a:lnTo>
                  <a:pt x="483997" y="1420749"/>
                </a:lnTo>
                <a:lnTo>
                  <a:pt x="461772" y="1491742"/>
                </a:lnTo>
                <a:lnTo>
                  <a:pt x="436499" y="1562227"/>
                </a:lnTo>
                <a:lnTo>
                  <a:pt x="408178" y="1632077"/>
                </a:lnTo>
                <a:lnTo>
                  <a:pt x="377190" y="1701419"/>
                </a:lnTo>
                <a:lnTo>
                  <a:pt x="360680" y="1735963"/>
                </a:lnTo>
                <a:lnTo>
                  <a:pt x="343535" y="1770380"/>
                </a:lnTo>
                <a:lnTo>
                  <a:pt x="326009" y="1804670"/>
                </a:lnTo>
                <a:lnTo>
                  <a:pt x="289179" y="1873123"/>
                </a:lnTo>
                <a:lnTo>
                  <a:pt x="250698" y="1941195"/>
                </a:lnTo>
                <a:lnTo>
                  <a:pt x="210566" y="2009013"/>
                </a:lnTo>
                <a:lnTo>
                  <a:pt x="169037" y="2076704"/>
                </a:lnTo>
                <a:lnTo>
                  <a:pt x="126619" y="2144014"/>
                </a:lnTo>
                <a:lnTo>
                  <a:pt x="83312" y="2211451"/>
                </a:lnTo>
                <a:lnTo>
                  <a:pt x="25565" y="2299716"/>
                </a:lnTo>
                <a:lnTo>
                  <a:pt x="10541" y="2264664"/>
                </a:lnTo>
                <a:lnTo>
                  <a:pt x="762" y="2349246"/>
                </a:lnTo>
                <a:lnTo>
                  <a:pt x="67665" y="2310257"/>
                </a:lnTo>
                <a:lnTo>
                  <a:pt x="74422" y="2306320"/>
                </a:lnTo>
                <a:lnTo>
                  <a:pt x="36271" y="2306637"/>
                </a:lnTo>
                <a:lnTo>
                  <a:pt x="93980" y="2218309"/>
                </a:lnTo>
                <a:lnTo>
                  <a:pt x="137414" y="2150745"/>
                </a:lnTo>
                <a:lnTo>
                  <a:pt x="179959" y="2083308"/>
                </a:lnTo>
                <a:lnTo>
                  <a:pt x="221488" y="2015490"/>
                </a:lnTo>
                <a:lnTo>
                  <a:pt x="261747" y="1947418"/>
                </a:lnTo>
                <a:lnTo>
                  <a:pt x="300355" y="1879092"/>
                </a:lnTo>
                <a:lnTo>
                  <a:pt x="337312" y="1810512"/>
                </a:lnTo>
                <a:lnTo>
                  <a:pt x="354965" y="1775968"/>
                </a:lnTo>
                <a:lnTo>
                  <a:pt x="372110" y="1741424"/>
                </a:lnTo>
                <a:lnTo>
                  <a:pt x="388620" y="1706626"/>
                </a:lnTo>
                <a:lnTo>
                  <a:pt x="404622" y="1671955"/>
                </a:lnTo>
                <a:lnTo>
                  <a:pt x="419862" y="1636903"/>
                </a:lnTo>
                <a:lnTo>
                  <a:pt x="434594" y="1601724"/>
                </a:lnTo>
                <a:lnTo>
                  <a:pt x="461518" y="1531239"/>
                </a:lnTo>
                <a:lnTo>
                  <a:pt x="485521" y="1459992"/>
                </a:lnTo>
                <a:lnTo>
                  <a:pt x="506095" y="1388110"/>
                </a:lnTo>
                <a:lnTo>
                  <a:pt x="522986" y="1315593"/>
                </a:lnTo>
                <a:lnTo>
                  <a:pt x="535940" y="1242187"/>
                </a:lnTo>
                <a:lnTo>
                  <a:pt x="544830" y="1168146"/>
                </a:lnTo>
                <a:lnTo>
                  <a:pt x="549783" y="1092962"/>
                </a:lnTo>
                <a:lnTo>
                  <a:pt x="550926" y="1055751"/>
                </a:lnTo>
                <a:lnTo>
                  <a:pt x="551180" y="10180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1644" y="2587498"/>
            <a:ext cx="831215" cy="1101090"/>
          </a:xfrm>
          <a:custGeom>
            <a:avLst/>
            <a:gdLst/>
            <a:ahLst/>
            <a:cxnLst/>
            <a:rect l="l" t="t" r="r" b="b"/>
            <a:pathLst>
              <a:path w="831215" h="1101089">
                <a:moveTo>
                  <a:pt x="758189" y="1038351"/>
                </a:moveTo>
                <a:lnTo>
                  <a:pt x="816355" y="1100582"/>
                </a:lnTo>
                <a:lnTo>
                  <a:pt x="824650" y="1053719"/>
                </a:lnTo>
                <a:lnTo>
                  <a:pt x="795781" y="1053719"/>
                </a:lnTo>
                <a:lnTo>
                  <a:pt x="794556" y="1049558"/>
                </a:lnTo>
                <a:lnTo>
                  <a:pt x="758189" y="1038351"/>
                </a:lnTo>
                <a:close/>
              </a:path>
              <a:path w="831215" h="1101089">
                <a:moveTo>
                  <a:pt x="794556" y="1049558"/>
                </a:moveTo>
                <a:lnTo>
                  <a:pt x="795781" y="1053719"/>
                </a:lnTo>
                <a:lnTo>
                  <a:pt x="802088" y="1051814"/>
                </a:lnTo>
                <a:lnTo>
                  <a:pt x="801877" y="1051814"/>
                </a:lnTo>
                <a:lnTo>
                  <a:pt x="794556" y="1049558"/>
                </a:lnTo>
                <a:close/>
              </a:path>
              <a:path w="831215" h="1101089">
                <a:moveTo>
                  <a:pt x="831214" y="1016635"/>
                </a:moveTo>
                <a:lnTo>
                  <a:pt x="806775" y="1045941"/>
                </a:lnTo>
                <a:lnTo>
                  <a:pt x="807974" y="1050035"/>
                </a:lnTo>
                <a:lnTo>
                  <a:pt x="795781" y="1053719"/>
                </a:lnTo>
                <a:lnTo>
                  <a:pt x="824650" y="1053719"/>
                </a:lnTo>
                <a:lnTo>
                  <a:pt x="831214" y="1016635"/>
                </a:lnTo>
                <a:close/>
              </a:path>
              <a:path w="831215" h="1101089">
                <a:moveTo>
                  <a:pt x="8127" y="0"/>
                </a:moveTo>
                <a:lnTo>
                  <a:pt x="0" y="9651"/>
                </a:lnTo>
                <a:lnTo>
                  <a:pt x="161035" y="144779"/>
                </a:lnTo>
                <a:lnTo>
                  <a:pt x="200278" y="178435"/>
                </a:lnTo>
                <a:lnTo>
                  <a:pt x="239013" y="212216"/>
                </a:lnTo>
                <a:lnTo>
                  <a:pt x="276986" y="246125"/>
                </a:lnTo>
                <a:lnTo>
                  <a:pt x="314197" y="279907"/>
                </a:lnTo>
                <a:lnTo>
                  <a:pt x="350392" y="313689"/>
                </a:lnTo>
                <a:lnTo>
                  <a:pt x="385571" y="347599"/>
                </a:lnTo>
                <a:lnTo>
                  <a:pt x="419480" y="381380"/>
                </a:lnTo>
                <a:lnTo>
                  <a:pt x="452119" y="415289"/>
                </a:lnTo>
                <a:lnTo>
                  <a:pt x="483361" y="449325"/>
                </a:lnTo>
                <a:lnTo>
                  <a:pt x="512952" y="483235"/>
                </a:lnTo>
                <a:lnTo>
                  <a:pt x="540892" y="517271"/>
                </a:lnTo>
                <a:lnTo>
                  <a:pt x="567054" y="551306"/>
                </a:lnTo>
                <a:lnTo>
                  <a:pt x="591438" y="585469"/>
                </a:lnTo>
                <a:lnTo>
                  <a:pt x="614045" y="619505"/>
                </a:lnTo>
                <a:lnTo>
                  <a:pt x="634873" y="653796"/>
                </a:lnTo>
                <a:lnTo>
                  <a:pt x="654176" y="688086"/>
                </a:lnTo>
                <a:lnTo>
                  <a:pt x="672210" y="722376"/>
                </a:lnTo>
                <a:lnTo>
                  <a:pt x="688975" y="756665"/>
                </a:lnTo>
                <a:lnTo>
                  <a:pt x="718820" y="825500"/>
                </a:lnTo>
                <a:lnTo>
                  <a:pt x="744981" y="894461"/>
                </a:lnTo>
                <a:lnTo>
                  <a:pt x="768223" y="963676"/>
                </a:lnTo>
                <a:lnTo>
                  <a:pt x="789685" y="1033018"/>
                </a:lnTo>
                <a:lnTo>
                  <a:pt x="794556" y="1049558"/>
                </a:lnTo>
                <a:lnTo>
                  <a:pt x="801877" y="1051814"/>
                </a:lnTo>
                <a:lnTo>
                  <a:pt x="806775" y="1045941"/>
                </a:lnTo>
                <a:lnTo>
                  <a:pt x="801877" y="1029207"/>
                </a:lnTo>
                <a:lnTo>
                  <a:pt x="780287" y="959738"/>
                </a:lnTo>
                <a:lnTo>
                  <a:pt x="756920" y="890015"/>
                </a:lnTo>
                <a:lnTo>
                  <a:pt x="730503" y="820547"/>
                </a:lnTo>
                <a:lnTo>
                  <a:pt x="700277" y="751077"/>
                </a:lnTo>
                <a:lnTo>
                  <a:pt x="683513" y="716406"/>
                </a:lnTo>
                <a:lnTo>
                  <a:pt x="665352" y="681736"/>
                </a:lnTo>
                <a:lnTo>
                  <a:pt x="645795" y="647064"/>
                </a:lnTo>
                <a:lnTo>
                  <a:pt x="624585" y="612521"/>
                </a:lnTo>
                <a:lnTo>
                  <a:pt x="601726" y="578103"/>
                </a:lnTo>
                <a:lnTo>
                  <a:pt x="577214" y="543560"/>
                </a:lnTo>
                <a:lnTo>
                  <a:pt x="550799" y="509269"/>
                </a:lnTo>
                <a:lnTo>
                  <a:pt x="522477" y="474852"/>
                </a:lnTo>
                <a:lnTo>
                  <a:pt x="492759" y="440689"/>
                </a:lnTo>
                <a:lnTo>
                  <a:pt x="461263" y="406526"/>
                </a:lnTo>
                <a:lnTo>
                  <a:pt x="428497" y="372363"/>
                </a:lnTo>
                <a:lnTo>
                  <a:pt x="394461" y="338327"/>
                </a:lnTo>
                <a:lnTo>
                  <a:pt x="359155" y="304418"/>
                </a:lnTo>
                <a:lnTo>
                  <a:pt x="322706" y="270382"/>
                </a:lnTo>
                <a:lnTo>
                  <a:pt x="285495" y="236600"/>
                </a:lnTo>
                <a:lnTo>
                  <a:pt x="247395" y="202691"/>
                </a:lnTo>
                <a:lnTo>
                  <a:pt x="208660" y="168782"/>
                </a:lnTo>
                <a:lnTo>
                  <a:pt x="169163" y="135000"/>
                </a:lnTo>
                <a:lnTo>
                  <a:pt x="89153" y="67437"/>
                </a:lnTo>
                <a:lnTo>
                  <a:pt x="8127" y="0"/>
                </a:lnTo>
                <a:close/>
              </a:path>
              <a:path w="831215" h="1101089">
                <a:moveTo>
                  <a:pt x="806775" y="1045941"/>
                </a:moveTo>
                <a:lnTo>
                  <a:pt x="801877" y="1051814"/>
                </a:lnTo>
                <a:lnTo>
                  <a:pt x="802088" y="1051814"/>
                </a:lnTo>
                <a:lnTo>
                  <a:pt x="807974" y="1050035"/>
                </a:lnTo>
                <a:lnTo>
                  <a:pt x="806775" y="104594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79" y="236981"/>
            <a:ext cx="6407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3060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20" dirty="0"/>
              <a:t>Atributo	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x[</a:t>
            </a:r>
            <a:r>
              <a:rPr i="1" spc="-10" dirty="0">
                <a:solidFill>
                  <a:srgbClr val="974707"/>
                </a:solidFill>
                <a:latin typeface="Consolas"/>
                <a:cs typeface="Consolas"/>
              </a:rPr>
              <a:t>atrib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020" y="2784335"/>
            <a:ext cx="6533388" cy="1162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5600" y="2852927"/>
            <a:ext cx="6400800" cy="1030605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873885" marR="450215" indent="-1416685">
              <a:lnSpc>
                <a:spcPct val="130000"/>
              </a:lnSpc>
              <a:spcBef>
                <a:spcPts val="520"/>
              </a:spcBef>
            </a:pPr>
            <a:r>
              <a:rPr sz="1800" spc="-5" dirty="0">
                <a:latin typeface="Arial MT"/>
                <a:cs typeface="Arial MT"/>
              </a:rPr>
              <a:t>Seleciona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elementos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acordo</a:t>
            </a:r>
            <a:r>
              <a:rPr sz="1800" dirty="0">
                <a:latin typeface="Arial MT"/>
                <a:cs typeface="Arial MT"/>
              </a:rPr>
              <a:t> com </a:t>
            </a:r>
            <a:r>
              <a:rPr sz="1800" spc="-5" dirty="0">
                <a:latin typeface="Arial MT"/>
                <a:cs typeface="Arial MT"/>
              </a:rPr>
              <a:t>alguma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condição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envolvendo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atributos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4767" y="1769364"/>
            <a:ext cx="4330065" cy="3380740"/>
            <a:chOff x="2334767" y="1769364"/>
            <a:chExt cx="4330065" cy="3380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79" y="1819655"/>
              <a:ext cx="4309871" cy="3329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767" y="1769364"/>
              <a:ext cx="4131563" cy="3282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3159" y="1888236"/>
              <a:ext cx="4177665" cy="3197860"/>
            </a:xfrm>
            <a:custGeom>
              <a:avLst/>
              <a:gdLst/>
              <a:ahLst/>
              <a:cxnLst/>
              <a:rect l="l" t="t" r="r" b="b"/>
              <a:pathLst>
                <a:path w="4177665" h="3197860">
                  <a:moveTo>
                    <a:pt x="4177284" y="0"/>
                  </a:moveTo>
                  <a:lnTo>
                    <a:pt x="0" y="0"/>
                  </a:lnTo>
                  <a:lnTo>
                    <a:pt x="0" y="3197352"/>
                  </a:lnTo>
                  <a:lnTo>
                    <a:pt x="4177284" y="3197352"/>
                  </a:lnTo>
                  <a:lnTo>
                    <a:pt x="417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1195" y="2129027"/>
            <a:ext cx="3096895" cy="97536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input[</a:t>
            </a:r>
            <a:r>
              <a:rPr sz="1600" b="1" spc="-10" dirty="0">
                <a:solidFill>
                  <a:srgbClr val="974707"/>
                </a:solidFill>
                <a:latin typeface="Consolas"/>
                <a:cs typeface="Consolas"/>
              </a:rPr>
              <a:t>required</a:t>
            </a: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]</a:t>
            </a:r>
            <a:r>
              <a:rPr sz="1600" b="1" spc="-5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3718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background-color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red;</a:t>
            </a:r>
            <a:endParaRPr sz="1600">
              <a:latin typeface="Consolas"/>
              <a:cs typeface="Consolas"/>
            </a:endParaRPr>
          </a:p>
          <a:p>
            <a:pPr marL="7048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3160" y="1888235"/>
            <a:ext cx="4177665" cy="319786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9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&lt;form&gt;</a:t>
            </a:r>
            <a:endParaRPr sz="1500">
              <a:latin typeface="Consolas"/>
              <a:cs typeface="Consolas"/>
            </a:endParaRPr>
          </a:p>
          <a:p>
            <a:pPr marL="356870" marR="302260">
              <a:lnSpc>
                <a:spcPct val="130000"/>
              </a:lnSpc>
            </a:pPr>
            <a:r>
              <a:rPr sz="1500" dirty="0">
                <a:solidFill>
                  <a:srgbClr val="404040"/>
                </a:solidFill>
                <a:latin typeface="Consolas"/>
                <a:cs typeface="Consolas"/>
              </a:rPr>
              <a:t>Nome: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required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500" spc="-8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onsolas"/>
                <a:cs typeface="Consolas"/>
              </a:rPr>
              <a:t>Cidade:</a:t>
            </a:r>
            <a:r>
              <a:rPr sz="15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&lt;/form&gt;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2679" y="236981"/>
            <a:ext cx="6407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3060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20" dirty="0"/>
              <a:t>Atributo	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x[</a:t>
            </a:r>
            <a:r>
              <a:rPr i="1" spc="-10" dirty="0">
                <a:solidFill>
                  <a:srgbClr val="974707"/>
                </a:solidFill>
                <a:latin typeface="Consolas"/>
                <a:cs typeface="Consolas"/>
              </a:rPr>
              <a:t>atrib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04845" y="3745928"/>
            <a:ext cx="3685540" cy="586105"/>
            <a:chOff x="2704845" y="3745928"/>
            <a:chExt cx="3685540" cy="586105"/>
          </a:xfrm>
        </p:grpSpPr>
        <p:sp>
          <p:nvSpPr>
            <p:cNvPr id="10" name="object 10"/>
            <p:cNvSpPr/>
            <p:nvPr/>
          </p:nvSpPr>
          <p:spPr>
            <a:xfrm>
              <a:off x="2711195" y="3747515"/>
              <a:ext cx="3672840" cy="269875"/>
            </a:xfrm>
            <a:custGeom>
              <a:avLst/>
              <a:gdLst/>
              <a:ahLst/>
              <a:cxnLst/>
              <a:rect l="l" t="t" r="r" b="b"/>
              <a:pathLst>
                <a:path w="3672840" h="269875">
                  <a:moveTo>
                    <a:pt x="3672839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3672839" y="269748"/>
                  </a:lnTo>
                  <a:lnTo>
                    <a:pt x="3672839" y="0"/>
                  </a:lnTo>
                  <a:close/>
                </a:path>
              </a:pathLst>
            </a:custGeom>
            <a:solidFill>
              <a:srgbClr val="87A9D2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11195" y="3747515"/>
              <a:ext cx="3672840" cy="269875"/>
            </a:xfrm>
            <a:custGeom>
              <a:avLst/>
              <a:gdLst/>
              <a:ahLst/>
              <a:cxnLst/>
              <a:rect l="l" t="t" r="r" b="b"/>
              <a:pathLst>
                <a:path w="3672840" h="269875">
                  <a:moveTo>
                    <a:pt x="0" y="269748"/>
                  </a:moveTo>
                  <a:lnTo>
                    <a:pt x="3672839" y="269748"/>
                  </a:lnTo>
                  <a:lnTo>
                    <a:pt x="3672839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1195" y="4044695"/>
              <a:ext cx="3672840" cy="280670"/>
            </a:xfrm>
            <a:custGeom>
              <a:avLst/>
              <a:gdLst/>
              <a:ahLst/>
              <a:cxnLst/>
              <a:rect l="l" t="t" r="r" b="b"/>
              <a:pathLst>
                <a:path w="3672840" h="280670">
                  <a:moveTo>
                    <a:pt x="0" y="280415"/>
                  </a:moveTo>
                  <a:lnTo>
                    <a:pt x="3672839" y="280415"/>
                  </a:lnTo>
                  <a:lnTo>
                    <a:pt x="3672839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51701" y="2344038"/>
            <a:ext cx="288734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solidFill>
                  <a:srgbClr val="006FC0"/>
                </a:solidFill>
                <a:latin typeface="Calibri"/>
                <a:cs typeface="Calibri"/>
              </a:rPr>
              <a:t>Seleciona os elementos </a:t>
            </a:r>
            <a:r>
              <a:rPr sz="1700" i="1" spc="-5" dirty="0">
                <a:solidFill>
                  <a:srgbClr val="0000FF"/>
                </a:solidFill>
                <a:latin typeface="Calibri"/>
                <a:cs typeface="Calibri"/>
              </a:rPr>
              <a:t>&lt;input&gt; </a:t>
            </a:r>
            <a:r>
              <a:rPr sz="17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6FC0"/>
                </a:solidFill>
                <a:latin typeface="Calibri"/>
                <a:cs typeface="Calibri"/>
              </a:rPr>
              <a:t>que</a:t>
            </a:r>
            <a:r>
              <a:rPr sz="17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6FC0"/>
                </a:solidFill>
                <a:latin typeface="Calibri"/>
                <a:cs typeface="Calibri"/>
              </a:rPr>
              <a:t>possuem</a:t>
            </a:r>
            <a:r>
              <a:rPr sz="1700" i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6FC0"/>
                </a:solidFill>
                <a:latin typeface="Calibri"/>
                <a:cs typeface="Calibri"/>
              </a:rPr>
              <a:t>o </a:t>
            </a:r>
            <a:r>
              <a:rPr sz="1700" i="1" spc="-5" dirty="0">
                <a:solidFill>
                  <a:srgbClr val="006FC0"/>
                </a:solidFill>
                <a:latin typeface="Calibri"/>
                <a:cs typeface="Calibri"/>
              </a:rPr>
              <a:t>atributo </a:t>
            </a:r>
            <a:r>
              <a:rPr sz="1700" i="1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43117" y="3103372"/>
            <a:ext cx="74930" cy="633730"/>
          </a:xfrm>
          <a:custGeom>
            <a:avLst/>
            <a:gdLst/>
            <a:ahLst/>
            <a:cxnLst/>
            <a:rect l="l" t="t" r="r" b="b"/>
            <a:pathLst>
              <a:path w="74929" h="633729">
                <a:moveTo>
                  <a:pt x="0" y="551052"/>
                </a:moveTo>
                <a:lnTo>
                  <a:pt x="21590" y="633476"/>
                </a:lnTo>
                <a:lnTo>
                  <a:pt x="59950" y="585088"/>
                </a:lnTo>
                <a:lnTo>
                  <a:pt x="38227" y="585088"/>
                </a:lnTo>
                <a:lnTo>
                  <a:pt x="32300" y="583819"/>
                </a:lnTo>
                <a:lnTo>
                  <a:pt x="32004" y="583819"/>
                </a:lnTo>
                <a:lnTo>
                  <a:pt x="25781" y="582421"/>
                </a:lnTo>
                <a:lnTo>
                  <a:pt x="26651" y="578339"/>
                </a:lnTo>
                <a:lnTo>
                  <a:pt x="0" y="551052"/>
                </a:lnTo>
                <a:close/>
              </a:path>
              <a:path w="74929" h="633729">
                <a:moveTo>
                  <a:pt x="39099" y="580959"/>
                </a:moveTo>
                <a:lnTo>
                  <a:pt x="32106" y="583777"/>
                </a:lnTo>
                <a:lnTo>
                  <a:pt x="38227" y="585088"/>
                </a:lnTo>
                <a:lnTo>
                  <a:pt x="39099" y="580959"/>
                </a:lnTo>
                <a:close/>
              </a:path>
              <a:path w="74929" h="633729">
                <a:moveTo>
                  <a:pt x="74549" y="566673"/>
                </a:moveTo>
                <a:lnTo>
                  <a:pt x="39099" y="580959"/>
                </a:lnTo>
                <a:lnTo>
                  <a:pt x="38227" y="585088"/>
                </a:lnTo>
                <a:lnTo>
                  <a:pt x="59950" y="585088"/>
                </a:lnTo>
                <a:lnTo>
                  <a:pt x="74549" y="566673"/>
                </a:lnTo>
                <a:close/>
              </a:path>
              <a:path w="74929" h="633729">
                <a:moveTo>
                  <a:pt x="32106" y="583777"/>
                </a:moveTo>
                <a:lnTo>
                  <a:pt x="32300" y="583819"/>
                </a:lnTo>
                <a:lnTo>
                  <a:pt x="32106" y="583777"/>
                </a:lnTo>
                <a:close/>
              </a:path>
              <a:path w="74929" h="633729">
                <a:moveTo>
                  <a:pt x="40005" y="0"/>
                </a:moveTo>
                <a:lnTo>
                  <a:pt x="27559" y="2031"/>
                </a:lnTo>
                <a:lnTo>
                  <a:pt x="40512" y="83312"/>
                </a:lnTo>
                <a:lnTo>
                  <a:pt x="46355" y="123951"/>
                </a:lnTo>
                <a:lnTo>
                  <a:pt x="51562" y="164337"/>
                </a:lnTo>
                <a:lnTo>
                  <a:pt x="55880" y="204469"/>
                </a:lnTo>
                <a:lnTo>
                  <a:pt x="58928" y="244475"/>
                </a:lnTo>
                <a:lnTo>
                  <a:pt x="60802" y="283590"/>
                </a:lnTo>
                <a:lnTo>
                  <a:pt x="60833" y="323595"/>
                </a:lnTo>
                <a:lnTo>
                  <a:pt x="59309" y="362712"/>
                </a:lnTo>
                <a:lnTo>
                  <a:pt x="56007" y="401574"/>
                </a:lnTo>
                <a:lnTo>
                  <a:pt x="51435" y="440181"/>
                </a:lnTo>
                <a:lnTo>
                  <a:pt x="45593" y="478789"/>
                </a:lnTo>
                <a:lnTo>
                  <a:pt x="38862" y="517270"/>
                </a:lnTo>
                <a:lnTo>
                  <a:pt x="31496" y="555625"/>
                </a:lnTo>
                <a:lnTo>
                  <a:pt x="26651" y="578339"/>
                </a:lnTo>
                <a:lnTo>
                  <a:pt x="31925" y="583738"/>
                </a:lnTo>
                <a:lnTo>
                  <a:pt x="51308" y="519429"/>
                </a:lnTo>
                <a:lnTo>
                  <a:pt x="58166" y="480694"/>
                </a:lnTo>
                <a:lnTo>
                  <a:pt x="64008" y="441705"/>
                </a:lnTo>
                <a:lnTo>
                  <a:pt x="68707" y="402589"/>
                </a:lnTo>
                <a:lnTo>
                  <a:pt x="71882" y="363219"/>
                </a:lnTo>
                <a:lnTo>
                  <a:pt x="73527" y="323595"/>
                </a:lnTo>
                <a:lnTo>
                  <a:pt x="73406" y="283590"/>
                </a:lnTo>
                <a:lnTo>
                  <a:pt x="71628" y="243458"/>
                </a:lnTo>
                <a:lnTo>
                  <a:pt x="68453" y="203073"/>
                </a:lnTo>
                <a:lnTo>
                  <a:pt x="64135" y="162687"/>
                </a:lnTo>
                <a:lnTo>
                  <a:pt x="58928" y="122174"/>
                </a:lnTo>
                <a:lnTo>
                  <a:pt x="52959" y="81406"/>
                </a:lnTo>
                <a:lnTo>
                  <a:pt x="40005" y="0"/>
                </a:lnTo>
                <a:close/>
              </a:path>
              <a:path w="74929" h="633729">
                <a:moveTo>
                  <a:pt x="26651" y="578339"/>
                </a:moveTo>
                <a:lnTo>
                  <a:pt x="25781" y="582421"/>
                </a:lnTo>
                <a:lnTo>
                  <a:pt x="31925" y="583738"/>
                </a:lnTo>
                <a:lnTo>
                  <a:pt x="26651" y="57833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79" y="236981"/>
            <a:ext cx="6407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63060" algn="l"/>
              </a:tabLst>
            </a:pPr>
            <a:r>
              <a:rPr spc="-15" dirty="0"/>
              <a:t>Seletor</a:t>
            </a:r>
            <a:r>
              <a:rPr spc="-5" dirty="0"/>
              <a:t> de</a:t>
            </a:r>
            <a:r>
              <a:rPr dirty="0"/>
              <a:t> </a:t>
            </a:r>
            <a:r>
              <a:rPr spc="-20" dirty="0"/>
              <a:t>Atributo	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x[</a:t>
            </a:r>
            <a:r>
              <a:rPr i="1" spc="-10" dirty="0">
                <a:solidFill>
                  <a:srgbClr val="974707"/>
                </a:solidFill>
                <a:latin typeface="Consolas"/>
                <a:cs typeface="Consolas"/>
              </a:rPr>
              <a:t>atrib</a:t>
            </a:r>
            <a:r>
              <a:rPr i="1" spc="-10" dirty="0">
                <a:solidFill>
                  <a:srgbClr val="E36C09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4767" y="1581911"/>
            <a:ext cx="4113529" cy="3668395"/>
            <a:chOff x="2334767" y="1581911"/>
            <a:chExt cx="4113529" cy="3668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79" y="1632203"/>
              <a:ext cx="4093464" cy="3617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767" y="1581911"/>
              <a:ext cx="3851148" cy="35798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23159" y="1700783"/>
              <a:ext cx="3961129" cy="3485515"/>
            </a:xfrm>
            <a:custGeom>
              <a:avLst/>
              <a:gdLst/>
              <a:ahLst/>
              <a:cxnLst/>
              <a:rect l="l" t="t" r="r" b="b"/>
              <a:pathLst>
                <a:path w="3961129" h="3485515">
                  <a:moveTo>
                    <a:pt x="3960876" y="0"/>
                  </a:moveTo>
                  <a:lnTo>
                    <a:pt x="0" y="0"/>
                  </a:lnTo>
                  <a:lnTo>
                    <a:pt x="0" y="3485388"/>
                  </a:lnTo>
                  <a:lnTo>
                    <a:pt x="3960876" y="3485388"/>
                  </a:lnTo>
                  <a:lnTo>
                    <a:pt x="3960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11195" y="1926335"/>
            <a:ext cx="3096895" cy="97536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80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input[</a:t>
            </a:r>
            <a:r>
              <a:rPr sz="1600" b="1" spc="-10" dirty="0">
                <a:solidFill>
                  <a:srgbClr val="974707"/>
                </a:solidFill>
                <a:latin typeface="Consolas"/>
                <a:cs typeface="Consolas"/>
              </a:rPr>
              <a:t>type="text"</a:t>
            </a: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]</a:t>
            </a:r>
            <a:r>
              <a:rPr sz="1600" b="1" spc="-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3718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margin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10px;</a:t>
            </a:r>
            <a:endParaRPr sz="1600">
              <a:latin typeface="Consolas"/>
              <a:cs typeface="Consolas"/>
            </a:endParaRPr>
          </a:p>
          <a:p>
            <a:pPr marL="7048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3160" y="1700783"/>
            <a:ext cx="3961129" cy="3485515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9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&lt;form&gt;</a:t>
            </a:r>
            <a:endParaRPr sz="1500">
              <a:latin typeface="Consolas"/>
              <a:cs typeface="Consolas"/>
            </a:endParaRPr>
          </a:p>
          <a:p>
            <a:pPr marL="447040" marR="363220">
              <a:lnSpc>
                <a:spcPct val="130000"/>
              </a:lnSpc>
            </a:pPr>
            <a:r>
              <a:rPr sz="1500" dirty="0">
                <a:solidFill>
                  <a:srgbClr val="404040"/>
                </a:solidFill>
                <a:latin typeface="Consolas"/>
                <a:cs typeface="Consolas"/>
              </a:rPr>
              <a:t>Nome: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onsolas"/>
                <a:cs typeface="Consolas"/>
              </a:rPr>
              <a:t>Cidade:</a:t>
            </a:r>
            <a:r>
              <a:rPr sz="15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onsolas"/>
                <a:cs typeface="Consolas"/>
              </a:rPr>
              <a:t>Senha: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5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"password"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&lt;/form&gt;</a:t>
            </a:r>
            <a:endParaRPr sz="15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409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4348" y="4171188"/>
            <a:ext cx="3312160" cy="280670"/>
          </a:xfrm>
          <a:custGeom>
            <a:avLst/>
            <a:gdLst/>
            <a:ahLst/>
            <a:cxnLst/>
            <a:rect l="l" t="t" r="r" b="b"/>
            <a:pathLst>
              <a:path w="3312160" h="280670">
                <a:moveTo>
                  <a:pt x="0" y="280416"/>
                </a:moveTo>
                <a:lnTo>
                  <a:pt x="3311652" y="280416"/>
                </a:lnTo>
                <a:lnTo>
                  <a:pt x="3311652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9438" y="4108526"/>
            <a:ext cx="3411854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Há</a:t>
            </a:r>
            <a:r>
              <a:rPr sz="1900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muitas</a:t>
            </a:r>
            <a:r>
              <a:rPr sz="1900" i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outras</a:t>
            </a:r>
            <a:r>
              <a:rPr sz="1900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possibilidades</a:t>
            </a:r>
            <a:r>
              <a:rPr sz="1900" i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seleção</a:t>
            </a:r>
            <a:r>
              <a:rPr sz="1900" i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006FC0"/>
                </a:solidFill>
                <a:latin typeface="Calibri"/>
                <a:cs typeface="Calibri"/>
              </a:rPr>
              <a:t>envolvendo</a:t>
            </a:r>
            <a:r>
              <a:rPr sz="1900" i="1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6FC0"/>
                </a:solidFill>
                <a:latin typeface="Calibri"/>
                <a:cs typeface="Calibri"/>
              </a:rPr>
              <a:t>atributos.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9438" y="2139822"/>
            <a:ext cx="318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Seleciona</a:t>
            </a:r>
            <a:r>
              <a:rPr sz="1800" i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os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elementos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&lt;input&gt;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cujo</a:t>
            </a:r>
            <a:r>
              <a:rPr sz="1800" i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atributo</a:t>
            </a:r>
            <a:r>
              <a:rPr sz="1800" i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tem</a:t>
            </a: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 o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valor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0000FF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3892" y="6644638"/>
            <a:ext cx="199644" cy="20116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782760" y="2622804"/>
            <a:ext cx="3284854" cy="1517015"/>
            <a:chOff x="2782760" y="2622804"/>
            <a:chExt cx="3284854" cy="1517015"/>
          </a:xfrm>
        </p:grpSpPr>
        <p:sp>
          <p:nvSpPr>
            <p:cNvPr id="14" name="object 14"/>
            <p:cNvSpPr/>
            <p:nvPr/>
          </p:nvSpPr>
          <p:spPr>
            <a:xfrm>
              <a:off x="2784348" y="3581400"/>
              <a:ext cx="3023870" cy="556260"/>
            </a:xfrm>
            <a:custGeom>
              <a:avLst/>
              <a:gdLst/>
              <a:ahLst/>
              <a:cxnLst/>
              <a:rect l="l" t="t" r="r" b="b"/>
              <a:pathLst>
                <a:path w="3023870" h="556260">
                  <a:moveTo>
                    <a:pt x="3023616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3023616" y="556260"/>
                  </a:lnTo>
                  <a:lnTo>
                    <a:pt x="3023616" y="0"/>
                  </a:lnTo>
                  <a:close/>
                </a:path>
              </a:pathLst>
            </a:custGeom>
            <a:solidFill>
              <a:srgbClr val="87A9D2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84348" y="3581400"/>
              <a:ext cx="3023870" cy="556260"/>
            </a:xfrm>
            <a:custGeom>
              <a:avLst/>
              <a:gdLst/>
              <a:ahLst/>
              <a:cxnLst/>
              <a:rect l="l" t="t" r="r" b="b"/>
              <a:pathLst>
                <a:path w="3023870" h="556260">
                  <a:moveTo>
                    <a:pt x="0" y="556260"/>
                  </a:moveTo>
                  <a:lnTo>
                    <a:pt x="3023616" y="556260"/>
                  </a:lnTo>
                  <a:lnTo>
                    <a:pt x="3023616" y="0"/>
                  </a:lnTo>
                  <a:lnTo>
                    <a:pt x="0" y="0"/>
                  </a:lnTo>
                  <a:lnTo>
                    <a:pt x="0" y="556260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9996" y="2622804"/>
              <a:ext cx="257810" cy="1237615"/>
            </a:xfrm>
            <a:custGeom>
              <a:avLst/>
              <a:gdLst/>
              <a:ahLst/>
              <a:cxnLst/>
              <a:rect l="l" t="t" r="r" b="b"/>
              <a:pathLst>
                <a:path w="257810" h="1237614">
                  <a:moveTo>
                    <a:pt x="42163" y="1110107"/>
                  </a:moveTo>
                  <a:lnTo>
                    <a:pt x="5587" y="1237488"/>
                  </a:lnTo>
                  <a:lnTo>
                    <a:pt x="76486" y="1176782"/>
                  </a:lnTo>
                  <a:lnTo>
                    <a:pt x="52069" y="1176782"/>
                  </a:lnTo>
                  <a:lnTo>
                    <a:pt x="41401" y="1169924"/>
                  </a:lnTo>
                  <a:lnTo>
                    <a:pt x="45982" y="1162925"/>
                  </a:lnTo>
                  <a:lnTo>
                    <a:pt x="42163" y="1110107"/>
                  </a:lnTo>
                  <a:close/>
                </a:path>
                <a:path w="257810" h="1237614">
                  <a:moveTo>
                    <a:pt x="56635" y="1169680"/>
                  </a:moveTo>
                  <a:lnTo>
                    <a:pt x="46736" y="1173353"/>
                  </a:lnTo>
                  <a:lnTo>
                    <a:pt x="52069" y="1176782"/>
                  </a:lnTo>
                  <a:lnTo>
                    <a:pt x="56635" y="1169680"/>
                  </a:lnTo>
                  <a:close/>
                </a:path>
                <a:path w="257810" h="1237614">
                  <a:moveTo>
                    <a:pt x="106299" y="1151255"/>
                  </a:moveTo>
                  <a:lnTo>
                    <a:pt x="56635" y="1169680"/>
                  </a:lnTo>
                  <a:lnTo>
                    <a:pt x="52069" y="1176782"/>
                  </a:lnTo>
                  <a:lnTo>
                    <a:pt x="76486" y="1176782"/>
                  </a:lnTo>
                  <a:lnTo>
                    <a:pt x="106299" y="1151255"/>
                  </a:lnTo>
                  <a:close/>
                </a:path>
                <a:path w="257810" h="1237614">
                  <a:moveTo>
                    <a:pt x="45982" y="1162925"/>
                  </a:moveTo>
                  <a:lnTo>
                    <a:pt x="41401" y="1169924"/>
                  </a:lnTo>
                  <a:lnTo>
                    <a:pt x="46736" y="1173353"/>
                  </a:lnTo>
                  <a:lnTo>
                    <a:pt x="45982" y="1162925"/>
                  </a:lnTo>
                  <a:close/>
                </a:path>
                <a:path w="257810" h="1237614">
                  <a:moveTo>
                    <a:pt x="11175" y="0"/>
                  </a:moveTo>
                  <a:lnTo>
                    <a:pt x="0" y="6096"/>
                  </a:lnTo>
                  <a:lnTo>
                    <a:pt x="45719" y="89281"/>
                  </a:lnTo>
                  <a:lnTo>
                    <a:pt x="68199" y="130683"/>
                  </a:lnTo>
                  <a:lnTo>
                    <a:pt x="90042" y="172085"/>
                  </a:lnTo>
                  <a:lnTo>
                    <a:pt x="111125" y="213360"/>
                  </a:lnTo>
                  <a:lnTo>
                    <a:pt x="131444" y="254508"/>
                  </a:lnTo>
                  <a:lnTo>
                    <a:pt x="150621" y="295401"/>
                  </a:lnTo>
                  <a:lnTo>
                    <a:pt x="168401" y="336169"/>
                  </a:lnTo>
                  <a:lnTo>
                    <a:pt x="184912" y="376809"/>
                  </a:lnTo>
                  <a:lnTo>
                    <a:pt x="199770" y="417068"/>
                  </a:lnTo>
                  <a:lnTo>
                    <a:pt x="212725" y="457200"/>
                  </a:lnTo>
                  <a:lnTo>
                    <a:pt x="223774" y="496950"/>
                  </a:lnTo>
                  <a:lnTo>
                    <a:pt x="232663" y="536194"/>
                  </a:lnTo>
                  <a:lnTo>
                    <a:pt x="239140" y="575310"/>
                  </a:lnTo>
                  <a:lnTo>
                    <a:pt x="243204" y="614045"/>
                  </a:lnTo>
                  <a:lnTo>
                    <a:pt x="244601" y="652399"/>
                  </a:lnTo>
                  <a:lnTo>
                    <a:pt x="244214" y="671576"/>
                  </a:lnTo>
                  <a:lnTo>
                    <a:pt x="239140" y="727837"/>
                  </a:lnTo>
                  <a:lnTo>
                    <a:pt x="228473" y="783717"/>
                  </a:lnTo>
                  <a:lnTo>
                    <a:pt x="212725" y="839088"/>
                  </a:lnTo>
                  <a:lnTo>
                    <a:pt x="199770" y="875665"/>
                  </a:lnTo>
                  <a:lnTo>
                    <a:pt x="184912" y="912113"/>
                  </a:lnTo>
                  <a:lnTo>
                    <a:pt x="168528" y="948309"/>
                  </a:lnTo>
                  <a:lnTo>
                    <a:pt x="150621" y="984250"/>
                  </a:lnTo>
                  <a:lnTo>
                    <a:pt x="131571" y="1020191"/>
                  </a:lnTo>
                  <a:lnTo>
                    <a:pt x="111251" y="1056005"/>
                  </a:lnTo>
                  <a:lnTo>
                    <a:pt x="90169" y="1091692"/>
                  </a:lnTo>
                  <a:lnTo>
                    <a:pt x="68325" y="1127252"/>
                  </a:lnTo>
                  <a:lnTo>
                    <a:pt x="45983" y="1162939"/>
                  </a:lnTo>
                  <a:lnTo>
                    <a:pt x="46736" y="1173353"/>
                  </a:lnTo>
                  <a:lnTo>
                    <a:pt x="79248" y="1133983"/>
                  </a:lnTo>
                  <a:lnTo>
                    <a:pt x="101218" y="1098169"/>
                  </a:lnTo>
                  <a:lnTo>
                    <a:pt x="122427" y="1062228"/>
                  </a:lnTo>
                  <a:lnTo>
                    <a:pt x="142748" y="1026160"/>
                  </a:lnTo>
                  <a:lnTo>
                    <a:pt x="162051" y="989838"/>
                  </a:lnTo>
                  <a:lnTo>
                    <a:pt x="180086" y="953516"/>
                  </a:lnTo>
                  <a:lnTo>
                    <a:pt x="196595" y="916940"/>
                  </a:lnTo>
                  <a:lnTo>
                    <a:pt x="211708" y="879983"/>
                  </a:lnTo>
                  <a:lnTo>
                    <a:pt x="224789" y="842772"/>
                  </a:lnTo>
                  <a:lnTo>
                    <a:pt x="236092" y="805434"/>
                  </a:lnTo>
                  <a:lnTo>
                    <a:pt x="245109" y="767588"/>
                  </a:lnTo>
                  <a:lnTo>
                    <a:pt x="251713" y="729488"/>
                  </a:lnTo>
                  <a:lnTo>
                    <a:pt x="255904" y="691007"/>
                  </a:lnTo>
                  <a:lnTo>
                    <a:pt x="257301" y="652145"/>
                  </a:lnTo>
                  <a:lnTo>
                    <a:pt x="256920" y="632587"/>
                  </a:lnTo>
                  <a:lnTo>
                    <a:pt x="254126" y="593217"/>
                  </a:lnTo>
                  <a:lnTo>
                    <a:pt x="248665" y="553593"/>
                  </a:lnTo>
                  <a:lnTo>
                    <a:pt x="240791" y="513588"/>
                  </a:lnTo>
                  <a:lnTo>
                    <a:pt x="224789" y="453263"/>
                  </a:lnTo>
                  <a:lnTo>
                    <a:pt x="211708" y="412750"/>
                  </a:lnTo>
                  <a:lnTo>
                    <a:pt x="196595" y="372110"/>
                  </a:lnTo>
                  <a:lnTo>
                    <a:pt x="180086" y="331088"/>
                  </a:lnTo>
                  <a:lnTo>
                    <a:pt x="162178" y="290068"/>
                  </a:lnTo>
                  <a:lnTo>
                    <a:pt x="142875" y="248793"/>
                  </a:lnTo>
                  <a:lnTo>
                    <a:pt x="122554" y="207518"/>
                  </a:lnTo>
                  <a:lnTo>
                    <a:pt x="101345" y="166116"/>
                  </a:lnTo>
                  <a:lnTo>
                    <a:pt x="79375" y="124587"/>
                  </a:lnTo>
                  <a:lnTo>
                    <a:pt x="56895" y="8318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  <a:tabLst>
                <a:tab pos="373507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0526" y="2469167"/>
            <a:ext cx="7289165" cy="145415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Situações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onde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pretende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aplicar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os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estilos mais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uma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vez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Cria-se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uma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classe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com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estilos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pré-definidos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Aplica-se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os estilos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da classe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onde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necessário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  <a:tabLst>
                <a:tab pos="373507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9584" y="2244851"/>
            <a:ext cx="4570730" cy="1285240"/>
            <a:chOff x="3529584" y="2244851"/>
            <a:chExt cx="4570730" cy="1285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9584" y="2244851"/>
              <a:ext cx="4570475" cy="12847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8852" y="2304300"/>
              <a:ext cx="3081528" cy="11871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98164" y="2313432"/>
            <a:ext cx="4438015" cy="115252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844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</a:t>
            </a:r>
            <a:r>
              <a:rPr sz="1600" b="1" i="1" spc="-10" dirty="0">
                <a:solidFill>
                  <a:srgbClr val="E36C09"/>
                </a:solidFill>
                <a:latin typeface="Consolas"/>
                <a:cs typeface="Consolas"/>
              </a:rPr>
              <a:t>nomeDaClasse</a:t>
            </a:r>
            <a:r>
              <a:rPr sz="1600" b="1" i="1" spc="-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62484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/*</a:t>
            </a:r>
            <a:r>
              <a:rPr sz="1600" spc="-2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declarações</a:t>
            </a:r>
            <a:r>
              <a:rPr sz="1600" spc="-2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CSS</a:t>
            </a:r>
            <a:r>
              <a:rPr sz="16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*/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5814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3008" y="4079760"/>
            <a:ext cx="4607560" cy="1141730"/>
            <a:chOff x="3493008" y="4079760"/>
            <a:chExt cx="4607560" cy="11417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440" y="4079760"/>
              <a:ext cx="4579620" cy="11414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3008" y="4095000"/>
              <a:ext cx="3816095" cy="11140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89020" y="4148328"/>
            <a:ext cx="4447540" cy="100901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&lt;elemento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</a:t>
            </a:r>
            <a:r>
              <a:rPr sz="1600" b="1" i="1" spc="-10" dirty="0">
                <a:solidFill>
                  <a:srgbClr val="E36C09"/>
                </a:solidFill>
                <a:latin typeface="Consolas"/>
                <a:cs typeface="Consolas"/>
              </a:rPr>
              <a:t>nomeDaClasse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654933" y="3771138"/>
            <a:ext cx="3030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Aplicação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da classe</a:t>
            </a:r>
            <a:r>
              <a:rPr sz="20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estilos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9029" y="1915795"/>
            <a:ext cx="2809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Criação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classe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estilos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  <a:tabLst>
                <a:tab pos="373507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7023" y="1438655"/>
            <a:ext cx="5143500" cy="4669790"/>
            <a:chOff x="2097023" y="1438655"/>
            <a:chExt cx="5143500" cy="4669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5" y="1488947"/>
              <a:ext cx="5123688" cy="45963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7023" y="1438655"/>
              <a:ext cx="4495800" cy="46695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23160" y="1798320"/>
            <a:ext cx="4104640" cy="127127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.destacado</a:t>
            </a:r>
            <a:r>
              <a:rPr sz="1600" b="1" spc="-5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8735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text-transform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uppercase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065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96311" y="3628644"/>
            <a:ext cx="4030979" cy="26860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&lt;h1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 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6311" y="4367784"/>
            <a:ext cx="4030979" cy="26860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&lt;p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 2</a:t>
            </a:r>
            <a:r>
              <a:rPr sz="1500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311" y="5343144"/>
            <a:ext cx="4030979" cy="26670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&lt;p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 5</a:t>
            </a:r>
            <a:r>
              <a:rPr sz="1500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416" y="1557527"/>
            <a:ext cx="4991100" cy="446405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onsolas"/>
              <a:cs typeface="Consolas"/>
            </a:endParaRPr>
          </a:p>
          <a:p>
            <a:pPr marL="356235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nsolas"/>
              <a:cs typeface="Consolas"/>
            </a:endParaRPr>
          </a:p>
          <a:p>
            <a:pPr marL="35623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3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 marL="356235">
              <a:lnSpc>
                <a:spcPct val="100000"/>
              </a:lnSpc>
              <a:spcBef>
                <a:spcPts val="359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4</a:t>
            </a:r>
            <a:r>
              <a:rPr sz="1500" spc="-3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5342" y="2158745"/>
            <a:ext cx="1856739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Afetará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700" i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título</a:t>
            </a:r>
            <a:r>
              <a:rPr sz="1700" i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700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os</a:t>
            </a:r>
            <a:r>
              <a:rPr sz="1700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parágrafos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2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700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5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735" y="235458"/>
            <a:ext cx="703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x.nomeClasse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55264" y="2854464"/>
            <a:ext cx="5676900" cy="1068705"/>
            <a:chOff x="3255264" y="2854464"/>
            <a:chExt cx="5676900" cy="1068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5264" y="2854464"/>
              <a:ext cx="5676899" cy="1068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8728" y="2942831"/>
              <a:ext cx="5175504" cy="970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23844" y="2923032"/>
            <a:ext cx="5544820" cy="93599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Arial MT"/>
                <a:cs typeface="Arial MT"/>
              </a:rPr>
              <a:t>Define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 classe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estilos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endParaRPr sz="18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b="1" spc="-5" dirty="0">
                <a:latin typeface="Arial"/>
                <a:cs typeface="Arial"/>
              </a:rPr>
              <a:t>apenas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&lt;x&gt;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735" y="235458"/>
            <a:ext cx="703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x.nomeClasse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0279" y="1798320"/>
            <a:ext cx="4712335" cy="3710940"/>
            <a:chOff x="2240279" y="1798320"/>
            <a:chExt cx="4712335" cy="3710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091" y="1848612"/>
              <a:ext cx="4692396" cy="3660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79" y="1798320"/>
              <a:ext cx="4334256" cy="36941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96311" y="2145792"/>
            <a:ext cx="4030979" cy="127127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50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p.destacado</a:t>
            </a:r>
            <a:r>
              <a:rPr sz="1600" b="1" spc="-5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text-transform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uppercase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9113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927" y="3973067"/>
            <a:ext cx="4055745" cy="28067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6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&lt;h1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0404" y="4724400"/>
            <a:ext cx="4057015" cy="26860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&lt;p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1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8672" y="1917192"/>
            <a:ext cx="4559935" cy="35280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96850">
              <a:lnSpc>
                <a:spcPct val="100000"/>
              </a:lnSpc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169" y="2518918"/>
            <a:ext cx="304165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Afetará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os </a:t>
            </a:r>
            <a:r>
              <a:rPr sz="1700" b="1" i="1" dirty="0">
                <a:solidFill>
                  <a:srgbClr val="205868"/>
                </a:solidFill>
                <a:latin typeface="Calibri"/>
                <a:cs typeface="Calibri"/>
              </a:rPr>
              <a:t>parágrafos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que fizerem </a:t>
            </a:r>
            <a:r>
              <a:rPr sz="1700" i="1" spc="-3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uso da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classe</a:t>
            </a:r>
            <a:r>
              <a:rPr sz="17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b="1" i="1" spc="-10" dirty="0">
                <a:solidFill>
                  <a:srgbClr val="205868"/>
                </a:solidFill>
                <a:latin typeface="Calibri"/>
                <a:cs typeface="Calibri"/>
              </a:rPr>
              <a:t>destacado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22719" y="3166491"/>
            <a:ext cx="224790" cy="1559560"/>
          </a:xfrm>
          <a:custGeom>
            <a:avLst/>
            <a:gdLst/>
            <a:ahLst/>
            <a:cxnLst/>
            <a:rect l="l" t="t" r="r" b="b"/>
            <a:pathLst>
              <a:path w="224790" h="1559560">
                <a:moveTo>
                  <a:pt x="42799" y="1429385"/>
                </a:moveTo>
                <a:lnTo>
                  <a:pt x="16763" y="1559433"/>
                </a:lnTo>
                <a:lnTo>
                  <a:pt x="80419" y="1495171"/>
                </a:lnTo>
                <a:lnTo>
                  <a:pt x="58165" y="1495171"/>
                </a:lnTo>
                <a:lnTo>
                  <a:pt x="46989" y="1489202"/>
                </a:lnTo>
                <a:lnTo>
                  <a:pt x="48895" y="1485392"/>
                </a:lnTo>
                <a:lnTo>
                  <a:pt x="50921" y="1481492"/>
                </a:lnTo>
                <a:lnTo>
                  <a:pt x="42799" y="1429385"/>
                </a:lnTo>
                <a:close/>
              </a:path>
              <a:path w="224790" h="1559560">
                <a:moveTo>
                  <a:pt x="62122" y="1487656"/>
                </a:moveTo>
                <a:lnTo>
                  <a:pt x="52577" y="1492123"/>
                </a:lnTo>
                <a:lnTo>
                  <a:pt x="58165" y="1495171"/>
                </a:lnTo>
                <a:lnTo>
                  <a:pt x="60198" y="1491361"/>
                </a:lnTo>
                <a:lnTo>
                  <a:pt x="62122" y="1487656"/>
                </a:lnTo>
                <a:close/>
              </a:path>
              <a:path w="224790" h="1559560">
                <a:moveTo>
                  <a:pt x="110108" y="1465199"/>
                </a:moveTo>
                <a:lnTo>
                  <a:pt x="62122" y="1487656"/>
                </a:lnTo>
                <a:lnTo>
                  <a:pt x="60198" y="1491361"/>
                </a:lnTo>
                <a:lnTo>
                  <a:pt x="58165" y="1495171"/>
                </a:lnTo>
                <a:lnTo>
                  <a:pt x="80419" y="1495171"/>
                </a:lnTo>
                <a:lnTo>
                  <a:pt x="110108" y="1465199"/>
                </a:lnTo>
                <a:close/>
              </a:path>
              <a:path w="224790" h="1559560">
                <a:moveTo>
                  <a:pt x="50921" y="1481492"/>
                </a:moveTo>
                <a:lnTo>
                  <a:pt x="48895" y="1485392"/>
                </a:lnTo>
                <a:lnTo>
                  <a:pt x="46989" y="1489202"/>
                </a:lnTo>
                <a:lnTo>
                  <a:pt x="52459" y="1492123"/>
                </a:lnTo>
                <a:lnTo>
                  <a:pt x="50921" y="1481492"/>
                </a:lnTo>
                <a:close/>
              </a:path>
              <a:path w="224790" h="1559560">
                <a:moveTo>
                  <a:pt x="12191" y="0"/>
                </a:moveTo>
                <a:lnTo>
                  <a:pt x="0" y="3810"/>
                </a:lnTo>
                <a:lnTo>
                  <a:pt x="39243" y="127508"/>
                </a:lnTo>
                <a:lnTo>
                  <a:pt x="58420" y="188975"/>
                </a:lnTo>
                <a:lnTo>
                  <a:pt x="77215" y="250189"/>
                </a:lnTo>
                <a:lnTo>
                  <a:pt x="95376" y="311023"/>
                </a:lnTo>
                <a:lnTo>
                  <a:pt x="112775" y="371221"/>
                </a:lnTo>
                <a:lnTo>
                  <a:pt x="129285" y="430911"/>
                </a:lnTo>
                <a:lnTo>
                  <a:pt x="144652" y="489712"/>
                </a:lnTo>
                <a:lnTo>
                  <a:pt x="158750" y="547751"/>
                </a:lnTo>
                <a:lnTo>
                  <a:pt x="171576" y="604901"/>
                </a:lnTo>
                <a:lnTo>
                  <a:pt x="182879" y="660908"/>
                </a:lnTo>
                <a:lnTo>
                  <a:pt x="192658" y="715899"/>
                </a:lnTo>
                <a:lnTo>
                  <a:pt x="200532" y="769493"/>
                </a:lnTo>
                <a:lnTo>
                  <a:pt x="206375" y="821817"/>
                </a:lnTo>
                <a:lnTo>
                  <a:pt x="210057" y="872617"/>
                </a:lnTo>
                <a:lnTo>
                  <a:pt x="211576" y="921385"/>
                </a:lnTo>
                <a:lnTo>
                  <a:pt x="211454" y="945642"/>
                </a:lnTo>
                <a:lnTo>
                  <a:pt x="207645" y="1015365"/>
                </a:lnTo>
                <a:lnTo>
                  <a:pt x="202437" y="1059815"/>
                </a:lnTo>
                <a:lnTo>
                  <a:pt x="195325" y="1103122"/>
                </a:lnTo>
                <a:lnTo>
                  <a:pt x="186308" y="1145159"/>
                </a:lnTo>
                <a:lnTo>
                  <a:pt x="175640" y="1186053"/>
                </a:lnTo>
                <a:lnTo>
                  <a:pt x="163575" y="1225931"/>
                </a:lnTo>
                <a:lnTo>
                  <a:pt x="150113" y="1264793"/>
                </a:lnTo>
                <a:lnTo>
                  <a:pt x="135381" y="1303020"/>
                </a:lnTo>
                <a:lnTo>
                  <a:pt x="119633" y="1340485"/>
                </a:lnTo>
                <a:lnTo>
                  <a:pt x="102997" y="1377315"/>
                </a:lnTo>
                <a:lnTo>
                  <a:pt x="85471" y="1413764"/>
                </a:lnTo>
                <a:lnTo>
                  <a:pt x="67436" y="1449705"/>
                </a:lnTo>
                <a:lnTo>
                  <a:pt x="50921" y="1481492"/>
                </a:lnTo>
                <a:lnTo>
                  <a:pt x="52577" y="1492123"/>
                </a:lnTo>
                <a:lnTo>
                  <a:pt x="78866" y="1455420"/>
                </a:lnTo>
                <a:lnTo>
                  <a:pt x="97027" y="1419225"/>
                </a:lnTo>
                <a:lnTo>
                  <a:pt x="114553" y="1382649"/>
                </a:lnTo>
                <a:lnTo>
                  <a:pt x="131318" y="1345438"/>
                </a:lnTo>
                <a:lnTo>
                  <a:pt x="147193" y="1307592"/>
                </a:lnTo>
                <a:lnTo>
                  <a:pt x="162178" y="1268984"/>
                </a:lnTo>
                <a:lnTo>
                  <a:pt x="175768" y="1229614"/>
                </a:lnTo>
                <a:lnTo>
                  <a:pt x="187959" y="1189228"/>
                </a:lnTo>
                <a:lnTo>
                  <a:pt x="198754" y="1147699"/>
                </a:lnTo>
                <a:lnTo>
                  <a:pt x="207772" y="1105154"/>
                </a:lnTo>
                <a:lnTo>
                  <a:pt x="215010" y="1061339"/>
                </a:lnTo>
                <a:lnTo>
                  <a:pt x="220218" y="1016127"/>
                </a:lnTo>
                <a:lnTo>
                  <a:pt x="223393" y="969645"/>
                </a:lnTo>
                <a:lnTo>
                  <a:pt x="224281" y="921385"/>
                </a:lnTo>
                <a:lnTo>
                  <a:pt x="223774" y="896747"/>
                </a:lnTo>
                <a:lnTo>
                  <a:pt x="218948" y="820293"/>
                </a:lnTo>
                <a:lnTo>
                  <a:pt x="213105" y="767588"/>
                </a:lnTo>
                <a:lnTo>
                  <a:pt x="205104" y="713613"/>
                </a:lnTo>
                <a:lnTo>
                  <a:pt x="195452" y="658495"/>
                </a:lnTo>
                <a:lnTo>
                  <a:pt x="184023" y="602107"/>
                </a:lnTo>
                <a:lnTo>
                  <a:pt x="171196" y="544703"/>
                </a:lnTo>
                <a:lnTo>
                  <a:pt x="156972" y="486537"/>
                </a:lnTo>
                <a:lnTo>
                  <a:pt x="141477" y="427482"/>
                </a:lnTo>
                <a:lnTo>
                  <a:pt x="124968" y="367664"/>
                </a:lnTo>
                <a:lnTo>
                  <a:pt x="107569" y="307339"/>
                </a:lnTo>
                <a:lnTo>
                  <a:pt x="89280" y="246507"/>
                </a:lnTo>
                <a:lnTo>
                  <a:pt x="70484" y="185166"/>
                </a:lnTo>
                <a:lnTo>
                  <a:pt x="51434" y="123571"/>
                </a:lnTo>
                <a:lnTo>
                  <a:pt x="121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1821316"/>
            <a:ext cx="7584440" cy="29171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Linguagem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estilos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para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definir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aspectos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apresentação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ascading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tyle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heets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Folhas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Estilo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Cascata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preocupa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com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conteúdo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página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CSS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preocupa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com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os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estilos</a:t>
            </a:r>
            <a:r>
              <a:rPr sz="2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apresentação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desse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conteúdo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Separação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entre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conteúdo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apresentação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gráfica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Desenvolvida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pelo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alibri"/>
                <a:cs typeface="Calibri"/>
              </a:rPr>
              <a:t>CSS</a:t>
            </a:r>
            <a:r>
              <a:rPr sz="2200" b="1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i="1" spc="-20" dirty="0">
                <a:solidFill>
                  <a:srgbClr val="0000FF"/>
                </a:solidFill>
                <a:latin typeface="Calibri"/>
                <a:cs typeface="Calibri"/>
              </a:rPr>
              <a:t>Working</a:t>
            </a:r>
            <a:r>
              <a:rPr sz="2200" b="1" i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alibri"/>
                <a:cs typeface="Calibri"/>
              </a:rPr>
              <a:t>Group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no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W3C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2318" y="666912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496" y="235458"/>
            <a:ext cx="271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</a:t>
            </a:r>
            <a:r>
              <a:rPr spc="-30" dirty="0"/>
              <a:t> </a:t>
            </a:r>
            <a:r>
              <a:rPr spc="-10" dirty="0"/>
              <a:t>que</a:t>
            </a:r>
            <a:r>
              <a:rPr spc="-25" dirty="0"/>
              <a:t> </a:t>
            </a:r>
            <a:r>
              <a:rPr spc="-5" dirty="0"/>
              <a:t>é</a:t>
            </a:r>
            <a:r>
              <a:rPr spc="-25" dirty="0"/>
              <a:t> </a:t>
            </a:r>
            <a:r>
              <a:rPr spc="-10" dirty="0"/>
              <a:t>CSS?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735" y="235458"/>
            <a:ext cx="703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x.nomeClasse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5284" y="1365503"/>
            <a:ext cx="5072380" cy="4648200"/>
            <a:chOff x="3415284" y="1365503"/>
            <a:chExt cx="5072380" cy="4648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096" y="1415795"/>
              <a:ext cx="5052059" cy="4524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284" y="1365503"/>
              <a:ext cx="4334256" cy="464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03676" y="1484375"/>
              <a:ext cx="4919980" cy="4392295"/>
            </a:xfrm>
            <a:custGeom>
              <a:avLst/>
              <a:gdLst/>
              <a:ahLst/>
              <a:cxnLst/>
              <a:rect l="l" t="t" r="r" b="b"/>
              <a:pathLst>
                <a:path w="4919980" h="4392295">
                  <a:moveTo>
                    <a:pt x="4919472" y="0"/>
                  </a:moveTo>
                  <a:lnTo>
                    <a:pt x="0" y="0"/>
                  </a:lnTo>
                  <a:lnTo>
                    <a:pt x="0" y="4392168"/>
                  </a:lnTo>
                  <a:lnTo>
                    <a:pt x="4919472" y="4392168"/>
                  </a:lnTo>
                  <a:lnTo>
                    <a:pt x="4919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4552" y="1772411"/>
            <a:ext cx="4032885" cy="122555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70"/>
              </a:spcBef>
            </a:pP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p.destacado</a:t>
            </a:r>
            <a:r>
              <a:rPr sz="1500" b="1" spc="-3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font-style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italic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2555">
              <a:lnSpc>
                <a:spcPct val="100000"/>
              </a:lnSpc>
              <a:spcBef>
                <a:spcPts val="545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455" y="3125723"/>
            <a:ext cx="4032885" cy="122428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75"/>
              </a:spcBef>
            </a:pP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h1.destacado</a:t>
            </a:r>
            <a:r>
              <a:rPr sz="1500" b="1" spc="-4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orange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text-transform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uppercase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8270">
              <a:lnSpc>
                <a:spcPct val="100000"/>
              </a:lnSpc>
              <a:spcBef>
                <a:spcPts val="545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3676" y="1484375"/>
            <a:ext cx="4919980" cy="4392295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0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139" y="4886959"/>
            <a:ext cx="40309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&lt;h1</a:t>
            </a:r>
            <a:r>
              <a:rPr sz="15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 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8455" y="5244084"/>
            <a:ext cx="4032885" cy="268605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&lt;p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"destacado"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Parágrafo</a:t>
            </a:r>
            <a:r>
              <a:rPr sz="1500" spc="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7E7E7E"/>
                </a:solidFill>
                <a:latin typeface="Consolas"/>
                <a:cs typeface="Consolas"/>
              </a:rPr>
              <a:t>2</a:t>
            </a:r>
            <a:r>
              <a:rPr sz="1500" spc="-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2964" y="2637154"/>
            <a:ext cx="4508500" cy="2663825"/>
            <a:chOff x="3652964" y="2637154"/>
            <a:chExt cx="4508500" cy="2663825"/>
          </a:xfrm>
        </p:grpSpPr>
        <p:sp>
          <p:nvSpPr>
            <p:cNvPr id="13" name="object 13"/>
            <p:cNvSpPr/>
            <p:nvPr/>
          </p:nvSpPr>
          <p:spPr>
            <a:xfrm>
              <a:off x="3654552" y="4895087"/>
              <a:ext cx="4032885" cy="268605"/>
            </a:xfrm>
            <a:custGeom>
              <a:avLst/>
              <a:gdLst/>
              <a:ahLst/>
              <a:cxnLst/>
              <a:rect l="l" t="t" r="r" b="b"/>
              <a:pathLst>
                <a:path w="4032884" h="268604">
                  <a:moveTo>
                    <a:pt x="4032504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4032504" y="268224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87A9D2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4552" y="4895087"/>
              <a:ext cx="4032885" cy="268605"/>
            </a:xfrm>
            <a:custGeom>
              <a:avLst/>
              <a:gdLst/>
              <a:ahLst/>
              <a:cxnLst/>
              <a:rect l="l" t="t" r="r" b="b"/>
              <a:pathLst>
                <a:path w="4032884" h="268604">
                  <a:moveTo>
                    <a:pt x="0" y="268224"/>
                  </a:moveTo>
                  <a:lnTo>
                    <a:pt x="4032504" y="268224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5118" y="2637154"/>
              <a:ext cx="486409" cy="2663825"/>
            </a:xfrm>
            <a:custGeom>
              <a:avLst/>
              <a:gdLst/>
              <a:ahLst/>
              <a:cxnLst/>
              <a:rect l="l" t="t" r="r" b="b"/>
              <a:pathLst>
                <a:path w="486409" h="2663825">
                  <a:moveTo>
                    <a:pt x="230124" y="1857883"/>
                  </a:moveTo>
                  <a:lnTo>
                    <a:pt x="227076" y="1804035"/>
                  </a:lnTo>
                  <a:lnTo>
                    <a:pt x="218821" y="1747901"/>
                  </a:lnTo>
                  <a:lnTo>
                    <a:pt x="210820" y="1709547"/>
                  </a:lnTo>
                  <a:lnTo>
                    <a:pt x="200787" y="1670304"/>
                  </a:lnTo>
                  <a:lnTo>
                    <a:pt x="189103" y="1630553"/>
                  </a:lnTo>
                  <a:lnTo>
                    <a:pt x="175895" y="1590040"/>
                  </a:lnTo>
                  <a:lnTo>
                    <a:pt x="161163" y="1548892"/>
                  </a:lnTo>
                  <a:lnTo>
                    <a:pt x="145161" y="1507236"/>
                  </a:lnTo>
                  <a:lnTo>
                    <a:pt x="128143" y="1465199"/>
                  </a:lnTo>
                  <a:lnTo>
                    <a:pt x="110109" y="1422654"/>
                  </a:lnTo>
                  <a:lnTo>
                    <a:pt x="91313" y="1379855"/>
                  </a:lnTo>
                  <a:lnTo>
                    <a:pt x="72009" y="1336802"/>
                  </a:lnTo>
                  <a:lnTo>
                    <a:pt x="52070" y="1293495"/>
                  </a:lnTo>
                  <a:lnTo>
                    <a:pt x="11557" y="1206754"/>
                  </a:lnTo>
                  <a:lnTo>
                    <a:pt x="127" y="1212088"/>
                  </a:lnTo>
                  <a:lnTo>
                    <a:pt x="40513" y="1298829"/>
                  </a:lnTo>
                  <a:lnTo>
                    <a:pt x="60452" y="1342136"/>
                  </a:lnTo>
                  <a:lnTo>
                    <a:pt x="79756" y="1385062"/>
                  </a:lnTo>
                  <a:lnTo>
                    <a:pt x="98552" y="1427861"/>
                  </a:lnTo>
                  <a:lnTo>
                    <a:pt x="116459" y="1470152"/>
                  </a:lnTo>
                  <a:lnTo>
                    <a:pt x="133350" y="1512062"/>
                  </a:lnTo>
                  <a:lnTo>
                    <a:pt x="149225" y="1553464"/>
                  </a:lnTo>
                  <a:lnTo>
                    <a:pt x="163830" y="1594231"/>
                  </a:lnTo>
                  <a:lnTo>
                    <a:pt x="177038" y="1634490"/>
                  </a:lnTo>
                  <a:lnTo>
                    <a:pt x="188595" y="1673987"/>
                  </a:lnTo>
                  <a:lnTo>
                    <a:pt x="198501" y="1712722"/>
                  </a:lnTo>
                  <a:lnTo>
                    <a:pt x="206375" y="1750568"/>
                  </a:lnTo>
                  <a:lnTo>
                    <a:pt x="214503" y="1805432"/>
                  </a:lnTo>
                  <a:lnTo>
                    <a:pt x="217424" y="1858137"/>
                  </a:lnTo>
                  <a:lnTo>
                    <a:pt x="217157" y="1875282"/>
                  </a:lnTo>
                  <a:lnTo>
                    <a:pt x="212979" y="1924558"/>
                  </a:lnTo>
                  <a:lnTo>
                    <a:pt x="199771" y="1987296"/>
                  </a:lnTo>
                  <a:lnTo>
                    <a:pt x="179197" y="2046859"/>
                  </a:lnTo>
                  <a:lnTo>
                    <a:pt x="152146" y="2103882"/>
                  </a:lnTo>
                  <a:lnTo>
                    <a:pt x="120142" y="2158746"/>
                  </a:lnTo>
                  <a:lnTo>
                    <a:pt x="84328" y="2212086"/>
                  </a:lnTo>
                  <a:lnTo>
                    <a:pt x="57467" y="2248992"/>
                  </a:lnTo>
                  <a:lnTo>
                    <a:pt x="57785" y="2196338"/>
                  </a:lnTo>
                  <a:lnTo>
                    <a:pt x="11176" y="2320417"/>
                  </a:lnTo>
                  <a:lnTo>
                    <a:pt x="89293" y="2263648"/>
                  </a:lnTo>
                  <a:lnTo>
                    <a:pt x="118491" y="2242439"/>
                  </a:lnTo>
                  <a:lnTo>
                    <a:pt x="67437" y="2256980"/>
                  </a:lnTo>
                  <a:lnTo>
                    <a:pt x="94742" y="2219325"/>
                  </a:lnTo>
                  <a:lnTo>
                    <a:pt x="130937" y="2165350"/>
                  </a:lnTo>
                  <a:lnTo>
                    <a:pt x="163576" y="2109470"/>
                  </a:lnTo>
                  <a:lnTo>
                    <a:pt x="191008" y="2051431"/>
                  </a:lnTo>
                  <a:lnTo>
                    <a:pt x="212090" y="1990344"/>
                  </a:lnTo>
                  <a:lnTo>
                    <a:pt x="225552" y="1926082"/>
                  </a:lnTo>
                  <a:lnTo>
                    <a:pt x="229870" y="1875155"/>
                  </a:lnTo>
                  <a:lnTo>
                    <a:pt x="230124" y="1857883"/>
                  </a:lnTo>
                  <a:close/>
                </a:path>
                <a:path w="486409" h="2663825">
                  <a:moveTo>
                    <a:pt x="486156" y="1581785"/>
                  </a:moveTo>
                  <a:lnTo>
                    <a:pt x="482981" y="1496822"/>
                  </a:lnTo>
                  <a:lnTo>
                    <a:pt x="474599" y="1409192"/>
                  </a:lnTo>
                  <a:lnTo>
                    <a:pt x="461518" y="1319149"/>
                  </a:lnTo>
                  <a:lnTo>
                    <a:pt x="443992" y="1226566"/>
                  </a:lnTo>
                  <a:lnTo>
                    <a:pt x="422275" y="1131951"/>
                  </a:lnTo>
                  <a:lnTo>
                    <a:pt x="396875" y="1035304"/>
                  </a:lnTo>
                  <a:lnTo>
                    <a:pt x="368173" y="936891"/>
                  </a:lnTo>
                  <a:lnTo>
                    <a:pt x="336169" y="836930"/>
                  </a:lnTo>
                  <a:lnTo>
                    <a:pt x="301625" y="735457"/>
                  </a:lnTo>
                  <a:lnTo>
                    <a:pt x="264541" y="632714"/>
                  </a:lnTo>
                  <a:lnTo>
                    <a:pt x="225552" y="528828"/>
                  </a:lnTo>
                  <a:lnTo>
                    <a:pt x="184785" y="424180"/>
                  </a:lnTo>
                  <a:lnTo>
                    <a:pt x="99568" y="212725"/>
                  </a:lnTo>
                  <a:lnTo>
                    <a:pt x="11684" y="0"/>
                  </a:lnTo>
                  <a:lnTo>
                    <a:pt x="0" y="4826"/>
                  </a:lnTo>
                  <a:lnTo>
                    <a:pt x="87884" y="217678"/>
                  </a:lnTo>
                  <a:lnTo>
                    <a:pt x="172974" y="428879"/>
                  </a:lnTo>
                  <a:lnTo>
                    <a:pt x="213741" y="533400"/>
                  </a:lnTo>
                  <a:lnTo>
                    <a:pt x="252730" y="637159"/>
                  </a:lnTo>
                  <a:lnTo>
                    <a:pt x="289560" y="739648"/>
                  </a:lnTo>
                  <a:lnTo>
                    <a:pt x="324104" y="840994"/>
                  </a:lnTo>
                  <a:lnTo>
                    <a:pt x="355981" y="940701"/>
                  </a:lnTo>
                  <a:lnTo>
                    <a:pt x="384810" y="1038860"/>
                  </a:lnTo>
                  <a:lnTo>
                    <a:pt x="410083" y="1135253"/>
                  </a:lnTo>
                  <a:lnTo>
                    <a:pt x="431673" y="1229360"/>
                  </a:lnTo>
                  <a:lnTo>
                    <a:pt x="448945" y="1321435"/>
                  </a:lnTo>
                  <a:lnTo>
                    <a:pt x="462153" y="1410970"/>
                  </a:lnTo>
                  <a:lnTo>
                    <a:pt x="470281" y="1498092"/>
                  </a:lnTo>
                  <a:lnTo>
                    <a:pt x="473456" y="1582293"/>
                  </a:lnTo>
                  <a:lnTo>
                    <a:pt x="473062" y="1623314"/>
                  </a:lnTo>
                  <a:lnTo>
                    <a:pt x="471297" y="1663446"/>
                  </a:lnTo>
                  <a:lnTo>
                    <a:pt x="468249" y="1703070"/>
                  </a:lnTo>
                  <a:lnTo>
                    <a:pt x="464058" y="1742059"/>
                  </a:lnTo>
                  <a:lnTo>
                    <a:pt x="458597" y="1780413"/>
                  </a:lnTo>
                  <a:lnTo>
                    <a:pt x="451993" y="1818132"/>
                  </a:lnTo>
                  <a:lnTo>
                    <a:pt x="435610" y="1891792"/>
                  </a:lnTo>
                  <a:lnTo>
                    <a:pt x="415036" y="1963293"/>
                  </a:lnTo>
                  <a:lnTo>
                    <a:pt x="390906" y="2032762"/>
                  </a:lnTo>
                  <a:lnTo>
                    <a:pt x="363220" y="2100453"/>
                  </a:lnTo>
                  <a:lnTo>
                    <a:pt x="332486" y="2166747"/>
                  </a:lnTo>
                  <a:lnTo>
                    <a:pt x="299085" y="2231390"/>
                  </a:lnTo>
                  <a:lnTo>
                    <a:pt x="263144" y="2294890"/>
                  </a:lnTo>
                  <a:lnTo>
                    <a:pt x="225171" y="2357247"/>
                  </a:lnTo>
                  <a:lnTo>
                    <a:pt x="185547" y="2418842"/>
                  </a:lnTo>
                  <a:lnTo>
                    <a:pt x="144653" y="2479548"/>
                  </a:lnTo>
                  <a:lnTo>
                    <a:pt x="102489" y="2539873"/>
                  </a:lnTo>
                  <a:lnTo>
                    <a:pt x="66217" y="2590762"/>
                  </a:lnTo>
                  <a:lnTo>
                    <a:pt x="65278" y="2537968"/>
                  </a:lnTo>
                  <a:lnTo>
                    <a:pt x="21844" y="2663317"/>
                  </a:lnTo>
                  <a:lnTo>
                    <a:pt x="97561" y="2605151"/>
                  </a:lnTo>
                  <a:lnTo>
                    <a:pt x="127000" y="2582545"/>
                  </a:lnTo>
                  <a:lnTo>
                    <a:pt x="76492" y="2598331"/>
                  </a:lnTo>
                  <a:lnTo>
                    <a:pt x="113030" y="2547112"/>
                  </a:lnTo>
                  <a:lnTo>
                    <a:pt x="155067" y="2486660"/>
                  </a:lnTo>
                  <a:lnTo>
                    <a:pt x="196215" y="2425700"/>
                  </a:lnTo>
                  <a:lnTo>
                    <a:pt x="236093" y="2363851"/>
                  </a:lnTo>
                  <a:lnTo>
                    <a:pt x="274193" y="2301240"/>
                  </a:lnTo>
                  <a:lnTo>
                    <a:pt x="310261" y="2237232"/>
                  </a:lnTo>
                  <a:lnTo>
                    <a:pt x="343916" y="2172208"/>
                  </a:lnTo>
                  <a:lnTo>
                    <a:pt x="374904" y="2105406"/>
                  </a:lnTo>
                  <a:lnTo>
                    <a:pt x="402844" y="2037080"/>
                  </a:lnTo>
                  <a:lnTo>
                    <a:pt x="427228" y="1966976"/>
                  </a:lnTo>
                  <a:lnTo>
                    <a:pt x="447929" y="1894713"/>
                  </a:lnTo>
                  <a:lnTo>
                    <a:pt x="464566" y="1820291"/>
                  </a:lnTo>
                  <a:lnTo>
                    <a:pt x="471170" y="1782191"/>
                  </a:lnTo>
                  <a:lnTo>
                    <a:pt x="476631" y="1743456"/>
                  </a:lnTo>
                  <a:lnTo>
                    <a:pt x="480949" y="1704086"/>
                  </a:lnTo>
                  <a:lnTo>
                    <a:pt x="483997" y="1664081"/>
                  </a:lnTo>
                  <a:lnTo>
                    <a:pt x="485775" y="1623187"/>
                  </a:lnTo>
                  <a:lnTo>
                    <a:pt x="486156" y="158178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5520" y="6644638"/>
            <a:ext cx="199644" cy="20116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83051" y="5637324"/>
            <a:ext cx="3409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3058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  <a:tabLst>
                <a:tab pos="3735070" algn="l"/>
              </a:tabLst>
            </a:pPr>
            <a:r>
              <a:rPr spc="-15" dirty="0"/>
              <a:t>Seletor</a:t>
            </a:r>
            <a:r>
              <a:rPr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Classe	</a:t>
            </a:r>
            <a:r>
              <a:rPr sz="3600" spc="-5" dirty="0">
                <a:solidFill>
                  <a:srgbClr val="4F81BC"/>
                </a:solidFill>
              </a:rPr>
              <a:t>(</a:t>
            </a:r>
            <a:r>
              <a:rPr sz="3600" i="1" spc="-5" dirty="0">
                <a:solidFill>
                  <a:srgbClr val="E36C09"/>
                </a:solidFill>
                <a:latin typeface="Consolas"/>
                <a:cs typeface="Consolas"/>
              </a:rPr>
              <a:t>.nomeClasse</a:t>
            </a:r>
            <a:r>
              <a:rPr sz="3600" spc="-5" dirty="0">
                <a:solidFill>
                  <a:srgbClr val="4F81BC"/>
                </a:solidFill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35096" y="1920239"/>
            <a:ext cx="3805554" cy="4308475"/>
            <a:chOff x="3435096" y="1920239"/>
            <a:chExt cx="3805554" cy="430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096" y="1920239"/>
              <a:ext cx="3805428" cy="4308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76" y="1941575"/>
              <a:ext cx="3223260" cy="4152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22547" y="2360676"/>
            <a:ext cx="3266440" cy="149987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5"/>
              </a:spcBef>
            </a:pP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.listaHorizontal </a:t>
            </a: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&gt;</a:t>
            </a:r>
            <a:r>
              <a:rPr sz="1500" b="1" spc="-2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E36C09"/>
                </a:solidFill>
                <a:latin typeface="Consolas"/>
                <a:cs typeface="Consolas"/>
              </a:rPr>
              <a:t>li</a:t>
            </a:r>
            <a:r>
              <a:rPr sz="1500" b="1" spc="-1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416559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background-color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black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16559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margin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3px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416559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solidFill>
                  <a:srgbClr val="00AFEF"/>
                </a:solidFill>
                <a:latin typeface="Consolas"/>
                <a:cs typeface="Consolas"/>
              </a:rPr>
              <a:t>display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inline-block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60960">
              <a:lnSpc>
                <a:spcPct val="100000"/>
              </a:lnSpc>
              <a:spcBef>
                <a:spcPts val="540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6491" y="4581144"/>
            <a:ext cx="2016760" cy="79248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&lt;li&gt;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Home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&lt;/li&gt;</a:t>
            </a:r>
            <a:endParaRPr sz="1500">
              <a:latin typeface="Consolas"/>
              <a:cs typeface="Consolas"/>
            </a:endParaRPr>
          </a:p>
          <a:p>
            <a:pPr marL="102235">
              <a:lnSpc>
                <a:spcPct val="100000"/>
              </a:lnSpc>
              <a:spcBef>
                <a:spcPts val="3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&lt;li&gt;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Galeria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&lt;/li&gt;</a:t>
            </a:r>
            <a:endParaRPr sz="1500">
              <a:latin typeface="Consolas"/>
              <a:cs typeface="Consolas"/>
            </a:endParaRPr>
          </a:p>
          <a:p>
            <a:pPr marL="102235">
              <a:lnSpc>
                <a:spcPct val="100000"/>
              </a:lnSpc>
              <a:spcBef>
                <a:spcPts val="36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&lt;li&gt;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Sobre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&lt;/li&gt;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676" y="1988820"/>
            <a:ext cx="3672840" cy="41757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&lt;ul</a:t>
            </a:r>
            <a:r>
              <a:rPr sz="15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listaHorizontal</a:t>
            </a:r>
            <a:r>
              <a:rPr sz="1500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&lt;/ul&gt;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517" y="1253744"/>
            <a:ext cx="6406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possível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outros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seletores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9781" y="2541524"/>
            <a:ext cx="2151380" cy="104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i="1" spc="-30" dirty="0">
                <a:solidFill>
                  <a:srgbClr val="205868"/>
                </a:solidFill>
                <a:latin typeface="Calibri"/>
                <a:cs typeface="Calibri"/>
              </a:rPr>
              <a:t>f</a:t>
            </a:r>
            <a:r>
              <a:rPr sz="1700" i="1" spc="-1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700" i="1" spc="-20" dirty="0">
                <a:solidFill>
                  <a:srgbClr val="205868"/>
                </a:solidFill>
                <a:latin typeface="Calibri"/>
                <a:cs typeface="Calibri"/>
              </a:rPr>
              <a:t>t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ar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á</a:t>
            </a:r>
            <a:r>
              <a:rPr sz="17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s </a:t>
            </a:r>
            <a:r>
              <a:rPr sz="1600" i="1" spc="-10" dirty="0">
                <a:solidFill>
                  <a:srgbClr val="0000FF"/>
                </a:solidFill>
                <a:latin typeface="Consolas"/>
                <a:cs typeface="Consolas"/>
              </a:rPr>
              <a:t>&lt;li</a:t>
            </a:r>
            <a:r>
              <a:rPr sz="1600" i="1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i="1" spc="-5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qu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e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são  filhos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elementos que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utilizam</a:t>
            </a:r>
            <a:r>
              <a:rPr sz="1700" i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i="1" spc="-5" dirty="0">
                <a:solidFill>
                  <a:srgbClr val="205868"/>
                </a:solidFill>
                <a:latin typeface="Calibri"/>
                <a:cs typeface="Calibri"/>
              </a:rPr>
              <a:t> classe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i="1" spc="-10" dirty="0">
                <a:solidFill>
                  <a:srgbClr val="E36C09"/>
                </a:solidFill>
                <a:latin typeface="Consolas"/>
                <a:cs typeface="Consolas"/>
              </a:rPr>
              <a:t>.listaHorizontal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93891" y="3861942"/>
            <a:ext cx="684530" cy="1172210"/>
          </a:xfrm>
          <a:custGeom>
            <a:avLst/>
            <a:gdLst/>
            <a:ahLst/>
            <a:cxnLst/>
            <a:rect l="l" t="t" r="r" b="b"/>
            <a:pathLst>
              <a:path w="684529" h="1172210">
                <a:moveTo>
                  <a:pt x="106807" y="1093215"/>
                </a:moveTo>
                <a:lnTo>
                  <a:pt x="0" y="1171828"/>
                </a:lnTo>
                <a:lnTo>
                  <a:pt x="132461" y="1164970"/>
                </a:lnTo>
                <a:lnTo>
                  <a:pt x="91033" y="1152143"/>
                </a:lnTo>
                <a:lnTo>
                  <a:pt x="73913" y="1152143"/>
                </a:lnTo>
                <a:lnTo>
                  <a:pt x="69596" y="1140205"/>
                </a:lnTo>
                <a:lnTo>
                  <a:pt x="77625" y="1137305"/>
                </a:lnTo>
                <a:lnTo>
                  <a:pt x="106807" y="1093215"/>
                </a:lnTo>
                <a:close/>
              </a:path>
              <a:path w="684529" h="1172210">
                <a:moveTo>
                  <a:pt x="71755" y="1146174"/>
                </a:moveTo>
                <a:lnTo>
                  <a:pt x="73913" y="1152143"/>
                </a:lnTo>
                <a:lnTo>
                  <a:pt x="81829" y="1149294"/>
                </a:lnTo>
                <a:lnTo>
                  <a:pt x="71755" y="1146174"/>
                </a:lnTo>
                <a:close/>
              </a:path>
              <a:path w="684529" h="1172210">
                <a:moveTo>
                  <a:pt x="81829" y="1149294"/>
                </a:moveTo>
                <a:lnTo>
                  <a:pt x="73913" y="1152143"/>
                </a:lnTo>
                <a:lnTo>
                  <a:pt x="91033" y="1152143"/>
                </a:lnTo>
                <a:lnTo>
                  <a:pt x="81829" y="1149294"/>
                </a:lnTo>
                <a:close/>
              </a:path>
              <a:path w="684529" h="1172210">
                <a:moveTo>
                  <a:pt x="436625" y="0"/>
                </a:moveTo>
                <a:lnTo>
                  <a:pt x="425323" y="5841"/>
                </a:lnTo>
                <a:lnTo>
                  <a:pt x="453517" y="59308"/>
                </a:lnTo>
                <a:lnTo>
                  <a:pt x="481330" y="112648"/>
                </a:lnTo>
                <a:lnTo>
                  <a:pt x="508381" y="165607"/>
                </a:lnTo>
                <a:lnTo>
                  <a:pt x="534415" y="218185"/>
                </a:lnTo>
                <a:lnTo>
                  <a:pt x="559435" y="270255"/>
                </a:lnTo>
                <a:lnTo>
                  <a:pt x="582549" y="321563"/>
                </a:lnTo>
                <a:lnTo>
                  <a:pt x="603758" y="372109"/>
                </a:lnTo>
                <a:lnTo>
                  <a:pt x="622681" y="421639"/>
                </a:lnTo>
                <a:lnTo>
                  <a:pt x="638937" y="470026"/>
                </a:lnTo>
                <a:lnTo>
                  <a:pt x="652272" y="517143"/>
                </a:lnTo>
                <a:lnTo>
                  <a:pt x="662559" y="562990"/>
                </a:lnTo>
                <a:lnTo>
                  <a:pt x="669163" y="607186"/>
                </a:lnTo>
                <a:lnTo>
                  <a:pt x="671830" y="649858"/>
                </a:lnTo>
                <a:lnTo>
                  <a:pt x="671567" y="670559"/>
                </a:lnTo>
                <a:lnTo>
                  <a:pt x="667892" y="710183"/>
                </a:lnTo>
                <a:lnTo>
                  <a:pt x="659638" y="747902"/>
                </a:lnTo>
                <a:lnTo>
                  <a:pt x="646430" y="783716"/>
                </a:lnTo>
                <a:lnTo>
                  <a:pt x="628268" y="817371"/>
                </a:lnTo>
                <a:lnTo>
                  <a:pt x="605536" y="849248"/>
                </a:lnTo>
                <a:lnTo>
                  <a:pt x="578358" y="879474"/>
                </a:lnTo>
                <a:lnTo>
                  <a:pt x="547115" y="908303"/>
                </a:lnTo>
                <a:lnTo>
                  <a:pt x="512063" y="935481"/>
                </a:lnTo>
                <a:lnTo>
                  <a:pt x="473583" y="961516"/>
                </a:lnTo>
                <a:lnTo>
                  <a:pt x="432054" y="986281"/>
                </a:lnTo>
                <a:lnTo>
                  <a:pt x="387604" y="1010030"/>
                </a:lnTo>
                <a:lnTo>
                  <a:pt x="316357" y="1043812"/>
                </a:lnTo>
                <a:lnTo>
                  <a:pt x="266319" y="1065275"/>
                </a:lnTo>
                <a:lnTo>
                  <a:pt x="214630" y="1086103"/>
                </a:lnTo>
                <a:lnTo>
                  <a:pt x="161671" y="1106550"/>
                </a:lnTo>
                <a:lnTo>
                  <a:pt x="77625" y="1137305"/>
                </a:lnTo>
                <a:lnTo>
                  <a:pt x="71755" y="1146174"/>
                </a:lnTo>
                <a:lnTo>
                  <a:pt x="112013" y="1138427"/>
                </a:lnTo>
                <a:lnTo>
                  <a:pt x="166243" y="1118361"/>
                </a:lnTo>
                <a:lnTo>
                  <a:pt x="219329" y="1097914"/>
                </a:lnTo>
                <a:lnTo>
                  <a:pt x="271272" y="1076959"/>
                </a:lnTo>
                <a:lnTo>
                  <a:pt x="321691" y="1055242"/>
                </a:lnTo>
                <a:lnTo>
                  <a:pt x="369950" y="1032890"/>
                </a:lnTo>
                <a:lnTo>
                  <a:pt x="416179" y="1009395"/>
                </a:lnTo>
                <a:lnTo>
                  <a:pt x="459867" y="984884"/>
                </a:lnTo>
                <a:lnTo>
                  <a:pt x="500634" y="959103"/>
                </a:lnTo>
                <a:lnTo>
                  <a:pt x="538099" y="931925"/>
                </a:lnTo>
                <a:lnTo>
                  <a:pt x="572135" y="903223"/>
                </a:lnTo>
                <a:lnTo>
                  <a:pt x="602107" y="872870"/>
                </a:lnTo>
                <a:lnTo>
                  <a:pt x="628014" y="840612"/>
                </a:lnTo>
                <a:lnTo>
                  <a:pt x="649351" y="806449"/>
                </a:lnTo>
                <a:lnTo>
                  <a:pt x="665734" y="770000"/>
                </a:lnTo>
                <a:lnTo>
                  <a:pt x="676910" y="731646"/>
                </a:lnTo>
                <a:lnTo>
                  <a:pt x="683006" y="691387"/>
                </a:lnTo>
                <a:lnTo>
                  <a:pt x="684530" y="649350"/>
                </a:lnTo>
                <a:lnTo>
                  <a:pt x="683513" y="627760"/>
                </a:lnTo>
                <a:lnTo>
                  <a:pt x="678814" y="583183"/>
                </a:lnTo>
                <a:lnTo>
                  <a:pt x="670306" y="537336"/>
                </a:lnTo>
                <a:lnTo>
                  <a:pt x="658240" y="490092"/>
                </a:lnTo>
                <a:lnTo>
                  <a:pt x="643128" y="441705"/>
                </a:lnTo>
                <a:lnTo>
                  <a:pt x="625348" y="392429"/>
                </a:lnTo>
                <a:lnTo>
                  <a:pt x="594106" y="316356"/>
                </a:lnTo>
                <a:lnTo>
                  <a:pt x="570864" y="264794"/>
                </a:lnTo>
                <a:lnTo>
                  <a:pt x="545846" y="212597"/>
                </a:lnTo>
                <a:lnTo>
                  <a:pt x="519684" y="159892"/>
                </a:lnTo>
                <a:lnTo>
                  <a:pt x="492506" y="106806"/>
                </a:lnTo>
                <a:lnTo>
                  <a:pt x="464693" y="53339"/>
                </a:lnTo>
                <a:lnTo>
                  <a:pt x="436625" y="0"/>
                </a:lnTo>
                <a:close/>
              </a:path>
              <a:path w="684529" h="1172210">
                <a:moveTo>
                  <a:pt x="77625" y="1137305"/>
                </a:moveTo>
                <a:lnTo>
                  <a:pt x="69596" y="1140205"/>
                </a:lnTo>
                <a:lnTo>
                  <a:pt x="71754" y="1146174"/>
                </a:lnTo>
                <a:lnTo>
                  <a:pt x="77625" y="113730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1442" y="5718097"/>
            <a:ext cx="3409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379" y="235458"/>
            <a:ext cx="6635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Referenciando</a:t>
            </a:r>
            <a:r>
              <a:rPr spc="-5" dirty="0"/>
              <a:t> Múltiplas</a:t>
            </a:r>
            <a:r>
              <a:rPr spc="-25" dirty="0"/>
              <a:t> </a:t>
            </a:r>
            <a:r>
              <a:rPr spc="-10" dirty="0"/>
              <a:t>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91840" y="1415796"/>
            <a:ext cx="5676900" cy="3660775"/>
            <a:chOff x="3291840" y="1415796"/>
            <a:chExt cx="5676900" cy="366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840" y="1415796"/>
              <a:ext cx="5676900" cy="3660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420" y="1438656"/>
              <a:ext cx="5381244" cy="36103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60420" y="1484375"/>
            <a:ext cx="5544820" cy="35280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930"/>
              </a:spcBef>
            </a:pP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.destacado</a:t>
            </a:r>
            <a:r>
              <a:rPr sz="1500" b="1" spc="-4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font-style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italic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40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1140"/>
              </a:spcBef>
            </a:pPr>
            <a:r>
              <a:rPr sz="1500" b="1" spc="-5" dirty="0">
                <a:solidFill>
                  <a:srgbClr val="E36C09"/>
                </a:solidFill>
                <a:latin typeface="Consolas"/>
                <a:cs typeface="Consolas"/>
              </a:rPr>
              <a:t>.centralizado</a:t>
            </a:r>
            <a:r>
              <a:rPr sz="1500" b="1" spc="-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53467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text-align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center</a:t>
            </a:r>
            <a:r>
              <a:rPr sz="1500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45"/>
              </a:spcBef>
            </a:pPr>
            <a:r>
              <a:rPr sz="1500" b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&lt;h1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1500" b="1" i="1" spc="-5" dirty="0">
                <a:solidFill>
                  <a:srgbClr val="006FC0"/>
                </a:solidFill>
                <a:latin typeface="Consolas"/>
                <a:cs typeface="Consolas"/>
              </a:rPr>
              <a:t>destacado</a:t>
            </a:r>
            <a:r>
              <a:rPr sz="1500" b="1" i="1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500" b="1" i="1" spc="-5" dirty="0">
                <a:solidFill>
                  <a:srgbClr val="006FC0"/>
                </a:solidFill>
                <a:latin typeface="Consolas"/>
                <a:cs typeface="Consolas"/>
              </a:rPr>
              <a:t>centralizado</a:t>
            </a:r>
            <a:r>
              <a:rPr sz="1500" spc="-5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Título</a:t>
            </a:r>
            <a:r>
              <a:rPr sz="1500" spc="-1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7E7E7E"/>
                </a:solidFill>
                <a:latin typeface="Consolas"/>
                <a:cs typeface="Consolas"/>
              </a:rPr>
              <a:t>1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5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0788" y="5308193"/>
            <a:ext cx="502539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houver</a:t>
            </a:r>
            <a:r>
              <a:rPr sz="19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repetição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propriedades,</a:t>
            </a:r>
            <a:r>
              <a:rPr sz="19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prevalecerão </a:t>
            </a:r>
            <a:r>
              <a:rPr sz="19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aquelas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referenciadas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último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(nesta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situação)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773" y="2516200"/>
            <a:ext cx="3613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4F81BC"/>
                </a:solidFill>
              </a:rPr>
              <a:t>Propriedades</a:t>
            </a:r>
            <a:r>
              <a:rPr spc="-35" dirty="0">
                <a:solidFill>
                  <a:srgbClr val="4F81BC"/>
                </a:solidFill>
              </a:rPr>
              <a:t> </a:t>
            </a:r>
            <a:r>
              <a:rPr spc="-10" dirty="0">
                <a:solidFill>
                  <a:srgbClr val="4F81BC"/>
                </a:solidFill>
              </a:rPr>
              <a:t>CSS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939" y="268985"/>
            <a:ext cx="6053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Propriedades</a:t>
            </a:r>
            <a:r>
              <a:rPr sz="3600" spc="-45" dirty="0"/>
              <a:t> </a:t>
            </a:r>
            <a:r>
              <a:rPr sz="3600" spc="-5" dirty="0"/>
              <a:t>de</a:t>
            </a:r>
            <a:r>
              <a:rPr sz="3600" spc="-20" dirty="0"/>
              <a:t> </a:t>
            </a:r>
            <a:r>
              <a:rPr sz="3600" spc="-15" dirty="0"/>
              <a:t>Ajuste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20" dirty="0"/>
              <a:t> </a:t>
            </a:r>
            <a:r>
              <a:rPr sz="3600" spc="-30" dirty="0"/>
              <a:t>Fonte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71497" y="1794129"/>
            <a:ext cx="13335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8129" y="1792605"/>
            <a:ext cx="1268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Define</a:t>
            </a:r>
            <a:r>
              <a:rPr sz="17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7855" y="1783461"/>
            <a:ext cx="2979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"Times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New</a:t>
            </a:r>
            <a:r>
              <a:rPr sz="1700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Roman",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 Times,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serif;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497" y="2310511"/>
            <a:ext cx="12141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font-style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129" y="2308987"/>
            <a:ext cx="12769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Estilo</a:t>
            </a:r>
            <a:r>
              <a:rPr sz="17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da</a:t>
            </a:r>
            <a:r>
              <a:rPr sz="1700" spc="-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7855" y="2299843"/>
            <a:ext cx="23450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normal,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italic,</a:t>
            </a:r>
            <a:r>
              <a:rPr sz="1700" i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oblique,</a:t>
            </a:r>
            <a:r>
              <a:rPr sz="1700" i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497" y="2880487"/>
            <a:ext cx="10953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8129" y="2878963"/>
            <a:ext cx="16122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Tamanho</a:t>
            </a:r>
            <a:r>
              <a:rPr sz="17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da</a:t>
            </a:r>
            <a:r>
              <a:rPr sz="17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7855" y="2869819"/>
            <a:ext cx="24187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12pt,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20px,</a:t>
            </a:r>
            <a:r>
              <a:rPr sz="1700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2em,</a:t>
            </a:r>
            <a:r>
              <a:rPr sz="1700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2rem,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etc.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1497" y="3462909"/>
            <a:ext cx="13335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font-weight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129" y="3461384"/>
            <a:ext cx="23882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Define</a:t>
            </a:r>
            <a:r>
              <a:rPr sz="17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espessura</a:t>
            </a:r>
            <a:r>
              <a:rPr sz="17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da</a:t>
            </a:r>
            <a:r>
              <a:rPr sz="17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letra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7855" y="3461384"/>
            <a:ext cx="245872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i="1" spc="-20" dirty="0">
                <a:solidFill>
                  <a:srgbClr val="00AF50"/>
                </a:solidFill>
                <a:latin typeface="Calibri"/>
                <a:cs typeface="Calibri"/>
              </a:rPr>
              <a:t>lighter,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normal,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bold, bolder </a:t>
            </a:r>
            <a:r>
              <a:rPr sz="1700" i="1" spc="-3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ou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valor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entre</a:t>
            </a:r>
            <a:r>
              <a:rPr sz="1700" i="1" spc="3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100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900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0607" y="1287017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Propriedade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7114" y="1287017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Descrição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6584" y="1277873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Exemplos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495" y="1629155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0" y="0"/>
                </a:moveTo>
                <a:lnTo>
                  <a:pt x="8064881" y="0"/>
                </a:lnTo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70607" y="4242942"/>
            <a:ext cx="14522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font-variant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7114" y="4241419"/>
            <a:ext cx="22313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Define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variantes</a:t>
            </a:r>
            <a:r>
              <a:rPr sz="17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da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6584" y="4241419"/>
            <a:ext cx="16827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normal,</a:t>
            </a:r>
            <a:r>
              <a:rPr sz="1700" i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small-caps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0" y="4549140"/>
            <a:ext cx="2519172" cy="2590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70607" y="4992115"/>
            <a:ext cx="14522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font-stretch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087114" y="4990591"/>
            <a:ext cx="242951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205868"/>
                </a:solidFill>
                <a:latin typeface="Calibri"/>
                <a:cs typeface="Calibri"/>
              </a:rPr>
              <a:t>Estica</a:t>
            </a:r>
            <a:r>
              <a:rPr sz="17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ou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comprime</a:t>
            </a: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Nem</a:t>
            </a:r>
            <a:r>
              <a:rPr sz="16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toda</a:t>
            </a:r>
            <a:r>
              <a:rPr sz="16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05868"/>
                </a:solidFill>
                <a:latin typeface="Calibri"/>
                <a:cs typeface="Calibri"/>
              </a:rPr>
              <a:t>fonte</a:t>
            </a: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é </a:t>
            </a: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compatível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6584" y="4990591"/>
            <a:ext cx="26485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condensed,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normal,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expanded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0607" y="5683402"/>
            <a:ext cx="13335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line-height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7114" y="5681878"/>
            <a:ext cx="2286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Espaçamento</a:t>
            </a:r>
            <a:r>
              <a:rPr sz="1700" spc="-6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entre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linhas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9736" y="5681878"/>
            <a:ext cx="13277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16pt,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20px,</a:t>
            </a:r>
            <a:r>
              <a:rPr sz="1700" i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1.5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467" y="268985"/>
            <a:ext cx="598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Propriedades</a:t>
            </a:r>
            <a:r>
              <a:rPr sz="3600" spc="-45" dirty="0"/>
              <a:t> </a:t>
            </a:r>
            <a:r>
              <a:rPr sz="3600" spc="-5" dirty="0"/>
              <a:t>de</a:t>
            </a:r>
            <a:r>
              <a:rPr sz="3600" spc="-20" dirty="0"/>
              <a:t> </a:t>
            </a:r>
            <a:r>
              <a:rPr sz="3600" spc="-15" dirty="0"/>
              <a:t>Ajuste</a:t>
            </a:r>
            <a:r>
              <a:rPr sz="3600" spc="-25" dirty="0"/>
              <a:t> </a:t>
            </a:r>
            <a:r>
              <a:rPr sz="3600" spc="-5" dirty="0"/>
              <a:t>de</a:t>
            </a:r>
            <a:r>
              <a:rPr sz="3600" spc="-20" dirty="0"/>
              <a:t> </a:t>
            </a:r>
            <a:r>
              <a:rPr sz="3600" spc="-90" dirty="0"/>
              <a:t>Texto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71497" y="2082164"/>
            <a:ext cx="12141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text-align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8129" y="2080641"/>
            <a:ext cx="20872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Alinhamento</a:t>
            </a:r>
            <a:r>
              <a:rPr sz="17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05868"/>
                </a:solidFill>
                <a:latin typeface="Calibri"/>
                <a:cs typeface="Calibri"/>
              </a:rPr>
              <a:t>horizontal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0626" y="2080641"/>
            <a:ext cx="21062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left,</a:t>
            </a:r>
            <a:r>
              <a:rPr sz="1700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center,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right,</a:t>
            </a:r>
            <a:r>
              <a:rPr sz="1700" i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justify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497" y="2598547"/>
            <a:ext cx="18116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text-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deco</a:t>
            </a:r>
            <a:r>
              <a:rPr sz="1700" b="1" spc="-10" dirty="0">
                <a:solidFill>
                  <a:srgbClr val="00AFEF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a</a:t>
            </a:r>
            <a:r>
              <a:rPr sz="1700" b="1" spc="5" dirty="0">
                <a:solidFill>
                  <a:srgbClr val="00AFEF"/>
                </a:solidFill>
                <a:latin typeface="Consolas"/>
                <a:cs typeface="Consolas"/>
              </a:rPr>
              <a:t>ti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on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129" y="2598547"/>
            <a:ext cx="1684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205868"/>
                </a:solidFill>
                <a:latin typeface="Calibri"/>
                <a:cs typeface="Calibri"/>
              </a:rPr>
              <a:t>Decoração</a:t>
            </a:r>
            <a:r>
              <a:rPr sz="16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0626" y="2598547"/>
            <a:ext cx="3172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AF50"/>
                </a:solidFill>
                <a:latin typeface="Calibri"/>
                <a:cs typeface="Calibri"/>
              </a:rPr>
              <a:t>none,</a:t>
            </a:r>
            <a:r>
              <a:rPr sz="1600" i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AF50"/>
                </a:solidFill>
                <a:latin typeface="Calibri"/>
                <a:cs typeface="Calibri"/>
              </a:rPr>
              <a:t>underline,</a:t>
            </a:r>
            <a:r>
              <a:rPr sz="1600" i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00AF50"/>
                </a:solidFill>
                <a:latin typeface="Calibri"/>
                <a:cs typeface="Calibri"/>
              </a:rPr>
              <a:t>overline, line-through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497" y="3162681"/>
            <a:ext cx="13335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text-indent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8129" y="3161157"/>
            <a:ext cx="15627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Recuo</a:t>
            </a:r>
            <a:r>
              <a:rPr sz="170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de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1ª</a:t>
            </a: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linha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626" y="3152013"/>
            <a:ext cx="4457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30</a:t>
            </a:r>
            <a:r>
              <a:rPr sz="1700" i="1" spc="-4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1497" y="3744848"/>
            <a:ext cx="16922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text-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tran</a:t>
            </a:r>
            <a:r>
              <a:rPr sz="1700" b="1" spc="-10" dirty="0">
                <a:solidFill>
                  <a:srgbClr val="00AFEF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f</a:t>
            </a:r>
            <a:r>
              <a:rPr sz="1700" b="1" spc="5" dirty="0">
                <a:solidFill>
                  <a:srgbClr val="00AFEF"/>
                </a:solidFill>
                <a:latin typeface="Consolas"/>
                <a:cs typeface="Consolas"/>
              </a:rPr>
              <a:t>or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m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129" y="3743325"/>
            <a:ext cx="22199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Controle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</a:t>
            </a:r>
            <a:r>
              <a:rPr sz="17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maiúsculas</a:t>
            </a:r>
            <a:r>
              <a:rPr sz="17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e </a:t>
            </a:r>
            <a:r>
              <a:rPr sz="1700" spc="-3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minúsculas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0626" y="3743325"/>
            <a:ext cx="28384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uppercase,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lowercase,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 capitalize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1497" y="4603241"/>
            <a:ext cx="16929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vertica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l</a:t>
            </a: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-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al</a:t>
            </a:r>
            <a:r>
              <a:rPr sz="1700" b="1" spc="5" dirty="0">
                <a:solidFill>
                  <a:srgbClr val="00AFEF"/>
                </a:solidFill>
                <a:latin typeface="Consolas"/>
                <a:cs typeface="Consolas"/>
              </a:rPr>
              <a:t>ig</a:t>
            </a:r>
            <a:r>
              <a:rPr sz="1700" b="1" dirty="0">
                <a:solidFill>
                  <a:srgbClr val="00AFEF"/>
                </a:solidFill>
                <a:latin typeface="Consolas"/>
                <a:cs typeface="Consolas"/>
              </a:rPr>
              <a:t>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8129" y="4601717"/>
            <a:ext cx="18497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Alinhamento</a:t>
            </a:r>
            <a:r>
              <a:rPr sz="1700" spc="-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vertical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0626" y="4601717"/>
            <a:ext cx="17653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top,</a:t>
            </a:r>
            <a:r>
              <a:rPr sz="1700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middle,</a:t>
            </a:r>
            <a:r>
              <a:rPr sz="1700" i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00AF50"/>
                </a:solidFill>
                <a:latin typeface="Calibri"/>
                <a:cs typeface="Calibri"/>
              </a:rPr>
              <a:t>bottom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0607" y="1575053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Propriedade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7114" y="1575053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Descrição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9736" y="1565909"/>
            <a:ext cx="1926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Exemplos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63495" y="1917192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899" y="0"/>
                </a:lnTo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71497" y="5251196"/>
            <a:ext cx="6197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088129" y="5249672"/>
            <a:ext cx="1862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Define</a:t>
            </a:r>
            <a:r>
              <a:rPr sz="17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cor</a:t>
            </a:r>
            <a:r>
              <a:rPr sz="17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do</a:t>
            </a:r>
            <a:r>
              <a:rPr sz="17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05868"/>
                </a:solidFill>
                <a:latin typeface="Calibri"/>
                <a:cs typeface="Calibri"/>
              </a:rPr>
              <a:t>texto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0626" y="5240528"/>
            <a:ext cx="22593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00AF50"/>
                </a:solidFill>
                <a:latin typeface="Calibri"/>
                <a:cs typeface="Calibri"/>
              </a:rPr>
              <a:t>red,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00AF50"/>
                </a:solidFill>
                <a:latin typeface="Calibri"/>
                <a:cs typeface="Calibri"/>
              </a:rPr>
              <a:t>gray,</a:t>
            </a:r>
            <a:r>
              <a:rPr sz="1700" i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700" i="1" spc="-35" dirty="0">
                <a:solidFill>
                  <a:srgbClr val="00AF50"/>
                </a:solidFill>
                <a:latin typeface="Calibri"/>
                <a:cs typeface="Calibri"/>
              </a:rPr>
              <a:t>#FAFAFA, </a:t>
            </a:r>
            <a:r>
              <a:rPr sz="1700" i="1" spc="-5" dirty="0">
                <a:solidFill>
                  <a:srgbClr val="00AF50"/>
                </a:solidFill>
                <a:latin typeface="Calibri"/>
                <a:cs typeface="Calibri"/>
              </a:rPr>
              <a:t>#DDD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8644" y="1351133"/>
            <a:ext cx="6372225" cy="46126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315"/>
              </a:spcBef>
              <a:buClr>
                <a:srgbClr val="00AFEF"/>
              </a:buClr>
              <a:buSzPct val="110526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Nome</a:t>
            </a:r>
            <a:r>
              <a:rPr sz="19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sz="19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cor</a:t>
            </a:r>
            <a:endParaRPr sz="19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57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blue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darkblue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lightblue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0789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25" dirty="0">
                <a:solidFill>
                  <a:srgbClr val="0000FF"/>
                </a:solidFill>
                <a:latin typeface="Calibri"/>
                <a:cs typeface="Calibri"/>
              </a:rPr>
              <a:t>Valor</a:t>
            </a:r>
            <a:r>
              <a:rPr sz="19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RGB</a:t>
            </a:r>
            <a:endParaRPr sz="19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58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rgb(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120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1700" dirty="0">
                <a:solidFill>
                  <a:srgbClr val="006FC0"/>
                </a:solidFill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  <a:tab pos="3587750" algn="l"/>
              </a:tabLst>
            </a:pP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rgba(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120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255,</a:t>
            </a:r>
            <a:r>
              <a:rPr sz="17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128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)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(50%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translúcido)</a:t>
            </a:r>
            <a:endParaRPr sz="17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0789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Código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Hexadecimal</a:t>
            </a:r>
            <a:endParaRPr sz="19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57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Notação com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dígitos.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Exemplo: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#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FF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00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00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Notação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dígitos.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Exemplo: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#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F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700" spc="-5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(equivalente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#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AA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FF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55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transparência.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Exemplo: 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#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FF</a:t>
            </a:r>
            <a:r>
              <a:rPr sz="1700" spc="-5" dirty="0">
                <a:solidFill>
                  <a:srgbClr val="00CC00"/>
                </a:solidFill>
                <a:latin typeface="Consolas"/>
                <a:cs typeface="Consolas"/>
              </a:rPr>
              <a:t>00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00</a:t>
            </a:r>
            <a:r>
              <a:rPr sz="1700" spc="-5" dirty="0">
                <a:solidFill>
                  <a:srgbClr val="E36C09"/>
                </a:solidFill>
                <a:latin typeface="Consolas"/>
                <a:cs typeface="Consolas"/>
              </a:rPr>
              <a:t>80</a:t>
            </a:r>
            <a:r>
              <a:rPr sz="1700" spc="-52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(50%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translúcido)</a:t>
            </a:r>
            <a:endParaRPr sz="17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775"/>
              </a:spcBef>
              <a:buClr>
                <a:srgbClr val="00AFEF"/>
              </a:buClr>
              <a:buSzPct val="10789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Cor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HSL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900" spc="-5" dirty="0">
                <a:solidFill>
                  <a:srgbClr val="0000FF"/>
                </a:solidFill>
                <a:latin typeface="Arial MT"/>
                <a:cs typeface="Arial MT"/>
              </a:rPr>
              <a:t>matiz,</a:t>
            </a:r>
            <a:r>
              <a:rPr sz="19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 MT"/>
                <a:cs typeface="Arial MT"/>
              </a:rPr>
              <a:t>saturação,</a:t>
            </a:r>
            <a:r>
              <a:rPr sz="19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00FF"/>
                </a:solidFill>
                <a:latin typeface="Arial MT"/>
                <a:cs typeface="Arial MT"/>
              </a:rPr>
              <a:t>luminosidade</a:t>
            </a:r>
            <a:r>
              <a:rPr sz="1900" dirty="0">
                <a:solidFill>
                  <a:srgbClr val="333333"/>
                </a:solidFill>
                <a:latin typeface="Arial MT"/>
                <a:cs typeface="Arial MT"/>
              </a:rPr>
              <a:t>)</a:t>
            </a:r>
            <a:endParaRPr sz="1900">
              <a:latin typeface="Arial MT"/>
              <a:cs typeface="Arial MT"/>
            </a:endParaRPr>
          </a:p>
          <a:p>
            <a:pPr marL="730250" lvl="1" indent="-270510">
              <a:lnSpc>
                <a:spcPct val="100000"/>
              </a:lnSpc>
              <a:spcBef>
                <a:spcPts val="58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hsl(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,</a:t>
            </a:r>
            <a:r>
              <a:rPr sz="17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spc="-5" dirty="0">
                <a:solidFill>
                  <a:srgbClr val="006FC0"/>
                </a:solidFill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57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17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0-360;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0-100%,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17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libri"/>
                <a:cs typeface="Calibri"/>
              </a:rPr>
              <a:t>0-100%;</a:t>
            </a:r>
            <a:endParaRPr sz="17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785"/>
              </a:spcBef>
              <a:buClr>
                <a:srgbClr val="00AFEF"/>
              </a:buClr>
              <a:buSzPct val="10789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Recurso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dos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editores</a:t>
            </a:r>
            <a:r>
              <a:rPr sz="19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para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definição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cores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4969" y="235458"/>
            <a:ext cx="2782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Ajuste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Cor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5001" y="1428953"/>
            <a:ext cx="7124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Algumas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formas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diferentes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definir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exatamente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mesma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2072" y="235458"/>
            <a:ext cx="4930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Ajuste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Cor</a:t>
            </a:r>
            <a:r>
              <a:rPr spc="-1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20" dirty="0"/>
              <a:t>Exemplo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723" y="2572511"/>
            <a:ext cx="4812791" cy="228904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2128" y="2641092"/>
          <a:ext cx="4679949" cy="2156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895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solidFill>
                            <a:srgbClr val="E36C09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548ED4"/>
                      </a:solidFill>
                      <a:prstDash val="solid"/>
                    </a:lnL>
                    <a:lnT w="6350">
                      <a:solidFill>
                        <a:srgbClr val="548E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T w="6350">
                      <a:solidFill>
                        <a:srgbClr val="548E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T w="6350">
                      <a:solidFill>
                        <a:srgbClr val="548E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spc="-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blue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4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R w="6350">
                      <a:solidFill>
                        <a:srgbClr val="548ED4"/>
                      </a:solidFill>
                      <a:prstDash val="solid"/>
                    </a:lnR>
                    <a:lnT w="6350">
                      <a:solidFill>
                        <a:srgbClr val="548E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E36C09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L w="6350">
                      <a:solidFill>
                        <a:srgbClr val="548E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00</a:t>
                      </a:r>
                      <a:r>
                        <a:rPr sz="1800" spc="1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00</a:t>
                      </a:r>
                      <a:r>
                        <a:rPr sz="1800" spc="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FF</a:t>
                      </a:r>
                      <a:r>
                        <a:rPr sz="1800" spc="1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b="1" spc="10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R w="6350">
                      <a:solidFill>
                        <a:srgbClr val="548E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95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E36C09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L w="6350">
                      <a:solidFill>
                        <a:srgbClr val="548E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6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R w="6350">
                      <a:solidFill>
                        <a:srgbClr val="548E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03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E36C09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L w="6350">
                      <a:solidFill>
                        <a:srgbClr val="548E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rgb(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0,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0,</a:t>
                      </a:r>
                      <a:r>
                        <a:rPr sz="1800" spc="-2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255)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4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R w="6350">
                      <a:solidFill>
                        <a:srgbClr val="548E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62"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E36C09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L w="6350">
                      <a:solidFill>
                        <a:srgbClr val="548ED4"/>
                      </a:solidFill>
                      <a:prstDash val="solid"/>
                    </a:lnL>
                    <a:lnB w="6350">
                      <a:solidFill>
                        <a:srgbClr val="548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B w="6350">
                      <a:solidFill>
                        <a:srgbClr val="548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B w="6350">
                      <a:solidFill>
                        <a:srgbClr val="548E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hsl(</a:t>
                      </a:r>
                      <a:r>
                        <a:rPr sz="1800" spc="-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240,</a:t>
                      </a:r>
                      <a:r>
                        <a:rPr sz="1800" spc="-2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100%,</a:t>
                      </a:r>
                      <a:r>
                        <a:rPr sz="1800" spc="-3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4F81BC"/>
                          </a:solidFill>
                          <a:latin typeface="Consolas"/>
                          <a:cs typeface="Consolas"/>
                        </a:rPr>
                        <a:t>50%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800" spc="-5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20" dirty="0">
                          <a:solidFill>
                            <a:srgbClr val="00CC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R w="6350">
                      <a:solidFill>
                        <a:srgbClr val="548ED4"/>
                      </a:solidFill>
                      <a:prstDash val="solid"/>
                    </a:lnR>
                    <a:lnB w="6350">
                      <a:solidFill>
                        <a:srgbClr val="548E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552444" y="2641092"/>
            <a:ext cx="4703445" cy="2156460"/>
            <a:chOff x="3552444" y="2641092"/>
            <a:chExt cx="4703445" cy="21564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444" y="2668524"/>
              <a:ext cx="4538472" cy="20330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5304" y="2641092"/>
              <a:ext cx="4680585" cy="2156460"/>
            </a:xfrm>
            <a:custGeom>
              <a:avLst/>
              <a:gdLst/>
              <a:ahLst/>
              <a:cxnLst/>
              <a:rect l="l" t="t" r="r" b="b"/>
              <a:pathLst>
                <a:path w="4680584" h="2156460">
                  <a:moveTo>
                    <a:pt x="4680204" y="0"/>
                  </a:moveTo>
                  <a:lnTo>
                    <a:pt x="0" y="0"/>
                  </a:lnTo>
                  <a:lnTo>
                    <a:pt x="0" y="2156460"/>
                  </a:lnTo>
                  <a:lnTo>
                    <a:pt x="4680204" y="2156460"/>
                  </a:lnTo>
                  <a:lnTo>
                    <a:pt x="4680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8644" y="3473148"/>
            <a:ext cx="5952490" cy="13677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2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Possibilidade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próximo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utilizado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caso 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ausência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anterior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Recomenda-se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encerrar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família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genérica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4453" y="235458"/>
            <a:ext cx="4944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Propriedade</a:t>
            </a:r>
            <a:r>
              <a:rPr spc="5" dirty="0"/>
              <a:t> </a:t>
            </a:r>
            <a:r>
              <a:rPr i="1" spc="-20" dirty="0">
                <a:solidFill>
                  <a:srgbClr val="0000FF"/>
                </a:solidFill>
                <a:latin typeface="Calibri"/>
                <a:cs typeface="Calibri"/>
              </a:rPr>
              <a:t>font-family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2951" y="1848611"/>
            <a:ext cx="6757670" cy="1356360"/>
            <a:chOff x="2282951" y="1848611"/>
            <a:chExt cx="6757670" cy="1356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2951" y="1848611"/>
              <a:ext cx="6757416" cy="1356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911" y="1944636"/>
              <a:ext cx="5861303" cy="11871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51532" y="1917192"/>
            <a:ext cx="6624955" cy="122428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125"/>
              </a:spcBef>
            </a:pPr>
            <a:r>
              <a:rPr sz="1600" b="1" spc="-5" dirty="0">
                <a:solidFill>
                  <a:srgbClr val="E36C09"/>
                </a:solidFill>
                <a:latin typeface="Consolas"/>
                <a:cs typeface="Consolas"/>
              </a:rPr>
              <a:t>h1</a:t>
            </a:r>
            <a:r>
              <a:rPr sz="1600" b="1" spc="-7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4704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"Times</a:t>
            </a: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 New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Roman",</a:t>
            </a:r>
            <a:r>
              <a:rPr sz="1600" spc="-5" dirty="0">
                <a:solidFill>
                  <a:srgbClr val="00AF50"/>
                </a:solidFill>
                <a:latin typeface="Consolas"/>
                <a:cs typeface="Consolas"/>
              </a:rPr>
              <a:t> Georgia,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serif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084" y="235458"/>
            <a:ext cx="473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4F81BC"/>
                </a:solidFill>
              </a:rPr>
              <a:t>Alguns</a:t>
            </a:r>
            <a:r>
              <a:rPr spc="-15" dirty="0">
                <a:solidFill>
                  <a:srgbClr val="4F81BC"/>
                </a:solidFill>
              </a:rPr>
              <a:t> </a:t>
            </a:r>
            <a:r>
              <a:rPr spc="-10" dirty="0">
                <a:solidFill>
                  <a:srgbClr val="4F81BC"/>
                </a:solidFill>
              </a:rPr>
              <a:t>Tipos </a:t>
            </a:r>
            <a:r>
              <a:rPr spc="-5" dirty="0">
                <a:solidFill>
                  <a:srgbClr val="4F81BC"/>
                </a:solidFill>
              </a:rPr>
              <a:t>de</a:t>
            </a:r>
            <a:r>
              <a:rPr spc="-15" dirty="0">
                <a:solidFill>
                  <a:srgbClr val="4F81BC"/>
                </a:solidFill>
              </a:rPr>
              <a:t> </a:t>
            </a:r>
            <a:r>
              <a:rPr spc="-30" dirty="0">
                <a:solidFill>
                  <a:srgbClr val="4F81BC"/>
                </a:solidFill>
              </a:rPr>
              <a:t>Fontes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254" y="4104513"/>
            <a:ext cx="1560195" cy="71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1700" b="1" spc="-15" dirty="0">
                <a:solidFill>
                  <a:srgbClr val="006FC0"/>
                </a:solidFill>
                <a:latin typeface="Calibri"/>
                <a:cs typeface="Calibri"/>
              </a:rPr>
              <a:t>Fonte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Sans-serif </a:t>
            </a:r>
            <a:r>
              <a:rPr sz="17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Se</a:t>
            </a:r>
            <a:r>
              <a:rPr sz="1400" spc="5" dirty="0">
                <a:solidFill>
                  <a:srgbClr val="205868"/>
                </a:solidFill>
                <a:latin typeface="Calibri"/>
                <a:cs typeface="Calibri"/>
              </a:rPr>
              <a:t>m</a:t>
            </a:r>
            <a:r>
              <a:rPr sz="14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ol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r>
              <a:rPr sz="1400" spc="-30" dirty="0">
                <a:solidFill>
                  <a:srgbClr val="205868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me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nt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os  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Ex.: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Aria,</a:t>
            </a:r>
            <a:r>
              <a:rPr sz="14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Verdana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7159" y="4104513"/>
            <a:ext cx="166878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006FC0"/>
                </a:solidFill>
                <a:latin typeface="Calibri"/>
                <a:cs typeface="Calibri"/>
              </a:rPr>
              <a:t>Fonte</a:t>
            </a:r>
            <a:r>
              <a:rPr sz="17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Serif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Com</a:t>
            </a:r>
            <a:r>
              <a:rPr sz="1400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prolongamentos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Ex.:</a:t>
            </a:r>
            <a:r>
              <a:rPr sz="14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Times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New</a:t>
            </a:r>
            <a:r>
              <a:rPr sz="1400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Roman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477" y="1626235"/>
            <a:ext cx="749236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6150" algn="l"/>
                <a:tab pos="4337050" algn="l"/>
              </a:tabLst>
            </a:pPr>
            <a:r>
              <a:rPr sz="20700" baseline="-1409" dirty="0">
                <a:solidFill>
                  <a:srgbClr val="548ED4"/>
                </a:solidFill>
                <a:latin typeface="Arial MT"/>
                <a:cs typeface="Arial MT"/>
              </a:rPr>
              <a:t>F	</a:t>
            </a:r>
            <a:r>
              <a:rPr sz="22500" spc="-7" baseline="-1296" dirty="0">
                <a:solidFill>
                  <a:srgbClr val="548ED4"/>
                </a:solidFill>
                <a:latin typeface="Times New Roman"/>
                <a:cs typeface="Times New Roman"/>
              </a:rPr>
              <a:t>F	</a:t>
            </a:r>
            <a:r>
              <a:rPr sz="15000" spc="-5" dirty="0">
                <a:solidFill>
                  <a:srgbClr val="548ED4"/>
                </a:solidFill>
                <a:latin typeface="Consolas"/>
                <a:cs typeface="Consolas"/>
              </a:rPr>
              <a:t>AIN</a:t>
            </a:r>
            <a:endParaRPr sz="15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1319" y="3694176"/>
            <a:ext cx="3157220" cy="152400"/>
          </a:xfrm>
          <a:custGeom>
            <a:avLst/>
            <a:gdLst/>
            <a:ahLst/>
            <a:cxnLst/>
            <a:rect l="l" t="t" r="r" b="b"/>
            <a:pathLst>
              <a:path w="3157220" h="152400">
                <a:moveTo>
                  <a:pt x="1068324" y="0"/>
                </a:moveTo>
                <a:lnTo>
                  <a:pt x="1068324" y="152400"/>
                </a:lnTo>
              </a:path>
              <a:path w="3157220" h="152400">
                <a:moveTo>
                  <a:pt x="2110739" y="0"/>
                </a:moveTo>
                <a:lnTo>
                  <a:pt x="2110739" y="152400"/>
                </a:lnTo>
              </a:path>
              <a:path w="3157220" h="152400">
                <a:moveTo>
                  <a:pt x="2110739" y="71628"/>
                </a:moveTo>
                <a:lnTo>
                  <a:pt x="3156965" y="71628"/>
                </a:lnTo>
              </a:path>
              <a:path w="3157220" h="152400">
                <a:moveTo>
                  <a:pt x="3156204" y="0"/>
                </a:moveTo>
                <a:lnTo>
                  <a:pt x="3156204" y="152400"/>
                </a:lnTo>
              </a:path>
              <a:path w="3157220" h="152400">
                <a:moveTo>
                  <a:pt x="1068324" y="71628"/>
                </a:moveTo>
                <a:lnTo>
                  <a:pt x="2114550" y="71628"/>
                </a:lnTo>
              </a:path>
              <a:path w="3157220" h="152400">
                <a:moveTo>
                  <a:pt x="0" y="0"/>
                </a:moveTo>
                <a:lnTo>
                  <a:pt x="0" y="152400"/>
                </a:lnTo>
              </a:path>
              <a:path w="3157220" h="152400">
                <a:moveTo>
                  <a:pt x="0" y="71628"/>
                </a:moveTo>
                <a:lnTo>
                  <a:pt x="1069212" y="7162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2335" y="4121911"/>
            <a:ext cx="277749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006FC0"/>
                </a:solidFill>
                <a:latin typeface="Calibri"/>
                <a:cs typeface="Calibri"/>
              </a:rPr>
              <a:t>Fonte</a:t>
            </a:r>
            <a:r>
              <a:rPr sz="17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Monospace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Letras</a:t>
            </a:r>
            <a:r>
              <a:rPr sz="14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com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mesma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largura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05868"/>
                </a:solidFill>
                <a:latin typeface="Calibri"/>
                <a:cs typeface="Calibri"/>
              </a:rPr>
              <a:t>exibição </a:t>
            </a:r>
            <a:r>
              <a:rPr sz="1400" spc="-3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05868"/>
                </a:solidFill>
                <a:latin typeface="Calibri"/>
                <a:cs typeface="Calibri"/>
              </a:rPr>
              <a:t>Ex.:</a:t>
            </a:r>
            <a:r>
              <a:rPr sz="14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Courier </a:t>
            </a:r>
            <a:r>
              <a:rPr sz="1400" spc="-35" dirty="0">
                <a:solidFill>
                  <a:srgbClr val="205868"/>
                </a:solidFill>
                <a:latin typeface="Calibri"/>
                <a:cs typeface="Calibri"/>
              </a:rPr>
              <a:t>New,</a:t>
            </a:r>
            <a:r>
              <a:rPr sz="14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05868"/>
                </a:solidFill>
                <a:latin typeface="Calibri"/>
                <a:cs typeface="Calibri"/>
              </a:rPr>
              <a:t>Consolas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036614"/>
            <a:ext cx="4309745" cy="24301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Tecnologia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Solidez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maturidade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Independência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dos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frameworks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Maior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controle</a:t>
            </a:r>
            <a:r>
              <a:rPr sz="2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dos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estilos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layouts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Apenas o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código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necessário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0296" y="235458"/>
            <a:ext cx="4391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Por</a:t>
            </a:r>
            <a:r>
              <a:rPr spc="-15" dirty="0"/>
              <a:t> </a:t>
            </a:r>
            <a:r>
              <a:rPr spc="-10" dirty="0"/>
              <a:t>que</a:t>
            </a:r>
            <a:r>
              <a:rPr spc="-20" dirty="0"/>
              <a:t> </a:t>
            </a:r>
            <a:r>
              <a:rPr spc="-10" dirty="0"/>
              <a:t>estudar</a:t>
            </a:r>
            <a:r>
              <a:rPr spc="-30" dirty="0"/>
              <a:t> </a:t>
            </a:r>
            <a:r>
              <a:rPr spc="-10" dirty="0"/>
              <a:t>CSS?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182" y="6679501"/>
            <a:ext cx="182118" cy="1238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1360" y="6662191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2318" y="666912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6463" y="1837605"/>
            <a:ext cx="8479155" cy="33223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284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Unidades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Tamanho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Absoluto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Texto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sempre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mesmo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afetado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pelas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configurações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tamanho 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navegador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afetado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pelo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pai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Exemplos</a:t>
            </a:r>
            <a:endParaRPr sz="2000">
              <a:latin typeface="Calibri"/>
              <a:cs typeface="Calibri"/>
            </a:endParaRPr>
          </a:p>
          <a:p>
            <a:pPr marL="1087120" lvl="2" indent="-17589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Valor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pixels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(px)</a:t>
            </a:r>
            <a:endParaRPr sz="1800">
              <a:latin typeface="Calibri"/>
              <a:cs typeface="Calibri"/>
            </a:endParaRPr>
          </a:p>
          <a:p>
            <a:pPr marL="1087120" lvl="2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Valor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pontos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(pt)</a:t>
            </a:r>
            <a:endParaRPr sz="1800">
              <a:latin typeface="Calibri"/>
              <a:cs typeface="Calibri"/>
            </a:endParaRPr>
          </a:p>
          <a:p>
            <a:pPr marL="1087120" lvl="2" indent="-1758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Palavras-chave: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x-small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small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medium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large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x-large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0859C"/>
                </a:solidFill>
                <a:latin typeface="Consolas"/>
                <a:cs typeface="Consolas"/>
              </a:rPr>
              <a:t>xx-large</a:t>
            </a:r>
            <a:r>
              <a:rPr sz="1500" i="1" spc="-1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30859C"/>
                </a:solidFill>
                <a:latin typeface="Consolas"/>
                <a:cs typeface="Consolas"/>
              </a:rPr>
              <a:t> etc.</a:t>
            </a:r>
            <a:endParaRPr sz="15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Devem</a:t>
            </a:r>
            <a:r>
              <a:rPr sz="18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ser</a:t>
            </a:r>
            <a:r>
              <a:rPr sz="18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utilizados</a:t>
            </a:r>
            <a:r>
              <a:rPr sz="1800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com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cautela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por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desprezar</a:t>
            </a:r>
            <a:r>
              <a:rPr sz="18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os tamanhos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E36C09"/>
                </a:solidFill>
                <a:latin typeface="Calibri"/>
                <a:cs typeface="Calibri"/>
              </a:rPr>
              <a:t>fonte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do</a:t>
            </a:r>
            <a:r>
              <a:rPr sz="1800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usuário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509" y="239725"/>
            <a:ext cx="404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Tamanhos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35" dirty="0"/>
              <a:t>Fonte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498" y="2413628"/>
            <a:ext cx="7914640" cy="15392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28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Unidades de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Tamanho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Relativo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1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Pode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depender das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configurações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tamanho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navegador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depender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 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pai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Exemplos: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rem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%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larger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smaller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509" y="239725"/>
            <a:ext cx="404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Tamanhos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35" dirty="0"/>
              <a:t>Fonte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4" y="1765293"/>
            <a:ext cx="8076565" cy="32010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28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Tamanho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Relativo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nsolas"/>
                <a:cs typeface="Consolas"/>
              </a:rPr>
              <a:t>em</a:t>
            </a:r>
            <a:endParaRPr sz="22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1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Relativo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 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corrente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pai)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b="1" i="1" dirty="0">
                <a:solidFill>
                  <a:srgbClr val="0000FF"/>
                </a:solidFill>
                <a:latin typeface="Consolas"/>
                <a:cs typeface="Consolas"/>
              </a:rPr>
              <a:t>2em</a:t>
            </a:r>
            <a:r>
              <a:rPr sz="2000" b="1" i="1" spc="-6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19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Tamanho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Relativo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onsolas"/>
                <a:cs typeface="Consolas"/>
              </a:rPr>
              <a:t>rem</a:t>
            </a:r>
            <a:endParaRPr sz="22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Relativo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 da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raiz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(html)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19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Outros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Relativos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32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larger</a:t>
            </a:r>
            <a:r>
              <a:rPr sz="2000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2000" spc="-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smaller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,</a:t>
            </a:r>
            <a:r>
              <a:rPr sz="2000" spc="-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endParaRPr sz="20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2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Relativo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tamanho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(ou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fonte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navegador)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509" y="239725"/>
            <a:ext cx="404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Tamanhos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35" dirty="0"/>
              <a:t>Fonte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378" y="236981"/>
            <a:ext cx="5111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" dirty="0"/>
              <a:t> de</a:t>
            </a:r>
            <a:r>
              <a:rPr spc="-20" dirty="0"/>
              <a:t> </a:t>
            </a:r>
            <a:r>
              <a:rPr spc="-50" dirty="0"/>
              <a:t>Tamanho </a:t>
            </a:r>
            <a:r>
              <a:rPr i="1" spc="-10" dirty="0">
                <a:solidFill>
                  <a:srgbClr val="0000FF"/>
                </a:solidFill>
                <a:latin typeface="Consolas"/>
                <a:cs typeface="Consolas"/>
              </a:rPr>
              <a:t>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076" y="1703832"/>
            <a:ext cx="2978150" cy="2437130"/>
            <a:chOff x="2894076" y="1703832"/>
            <a:chExt cx="2978150" cy="243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076" y="1703832"/>
              <a:ext cx="2977896" cy="2436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984" y="1799844"/>
              <a:ext cx="2415540" cy="22905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62655" y="1772411"/>
            <a:ext cx="2845435" cy="230441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30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.medio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16px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.grande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1148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2em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27420" y="1703832"/>
            <a:ext cx="3877310" cy="3733800"/>
            <a:chOff x="6027420" y="1703832"/>
            <a:chExt cx="3877310" cy="3733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7420" y="1703832"/>
              <a:ext cx="3877055" cy="3733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380" y="1872995"/>
              <a:ext cx="3575303" cy="34792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96000" y="1772411"/>
            <a:ext cx="3744595" cy="360172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8034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&lt;main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"medio"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44894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5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16px</a:t>
            </a:r>
            <a:endParaRPr sz="1600">
              <a:latin typeface="Consolas"/>
              <a:cs typeface="Consolas"/>
            </a:endParaRPr>
          </a:p>
          <a:p>
            <a:pPr marL="718185" marR="618490" indent="-269875">
              <a:lnSpc>
                <a:spcPct val="15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&lt;section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onsolas"/>
                <a:cs typeface="Consolas"/>
              </a:rPr>
              <a:t>32px</a:t>
            </a:r>
            <a:endParaRPr sz="1600">
              <a:latin typeface="Consolas"/>
              <a:cs typeface="Consolas"/>
            </a:endParaRPr>
          </a:p>
          <a:p>
            <a:pPr marL="986790" marR="348615" indent="-268605">
              <a:lnSpc>
                <a:spcPct val="15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&lt;article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4F81B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64px</a:t>
            </a:r>
            <a:endParaRPr sz="1600">
              <a:latin typeface="Consolas"/>
              <a:cs typeface="Consolas"/>
            </a:endParaRPr>
          </a:p>
          <a:p>
            <a:pPr marL="7181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&lt;/article&gt;</a:t>
            </a:r>
            <a:endParaRPr sz="1600">
              <a:latin typeface="Consolas"/>
              <a:cs typeface="Consolas"/>
            </a:endParaRPr>
          </a:p>
          <a:p>
            <a:pPr marL="44894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&lt;/section&gt;</a:t>
            </a:r>
            <a:endParaRPr sz="16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&lt;/main&gt;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695" y="236981"/>
            <a:ext cx="539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0" dirty="0"/>
              <a:t>Tamanho </a:t>
            </a:r>
            <a:r>
              <a:rPr i="1" spc="-10" dirty="0">
                <a:solidFill>
                  <a:srgbClr val="0000FF"/>
                </a:solidFill>
                <a:latin typeface="Consolas"/>
                <a:cs typeface="Consolas"/>
              </a:rPr>
              <a:t>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5767" y="1956816"/>
            <a:ext cx="2976880" cy="3624579"/>
            <a:chOff x="2715767" y="1956816"/>
            <a:chExt cx="2976880" cy="36245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67" y="1956816"/>
              <a:ext cx="2976372" cy="36240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0151" y="2052828"/>
              <a:ext cx="2415540" cy="33939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4347" y="2025396"/>
              <a:ext cx="2844165" cy="3491865"/>
            </a:xfrm>
            <a:custGeom>
              <a:avLst/>
              <a:gdLst/>
              <a:ahLst/>
              <a:cxnLst/>
              <a:rect l="l" t="t" r="r" b="b"/>
              <a:pathLst>
                <a:path w="2844165" h="3491865">
                  <a:moveTo>
                    <a:pt x="2843783" y="0"/>
                  </a:moveTo>
                  <a:lnTo>
                    <a:pt x="0" y="0"/>
                  </a:lnTo>
                  <a:lnTo>
                    <a:pt x="0" y="3491483"/>
                  </a:lnTo>
                  <a:lnTo>
                    <a:pt x="2843783" y="3491483"/>
                  </a:lnTo>
                  <a:lnTo>
                    <a:pt x="2843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4347" y="2025396"/>
              <a:ext cx="2844165" cy="3491865"/>
            </a:xfrm>
            <a:custGeom>
              <a:avLst/>
              <a:gdLst/>
              <a:ahLst/>
              <a:cxnLst/>
              <a:rect l="l" t="t" r="r" b="b"/>
              <a:pathLst>
                <a:path w="2844165" h="3491865">
                  <a:moveTo>
                    <a:pt x="0" y="3491483"/>
                  </a:moveTo>
                  <a:lnTo>
                    <a:pt x="2843783" y="3491483"/>
                  </a:lnTo>
                  <a:lnTo>
                    <a:pt x="2843783" y="0"/>
                  </a:lnTo>
                  <a:lnTo>
                    <a:pt x="0" y="0"/>
                  </a:lnTo>
                  <a:lnTo>
                    <a:pt x="0" y="3491483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15157" y="2081682"/>
            <a:ext cx="2071370" cy="9772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html</a:t>
            </a:r>
            <a:r>
              <a:rPr sz="1600" b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14px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5157" y="3185566"/>
            <a:ext cx="2071370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.medio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16px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5157" y="4289196"/>
            <a:ext cx="2071370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.grande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79400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Consolas"/>
                <a:cs typeface="Consolas"/>
              </a:rPr>
              <a:t>2rem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39384" y="1415796"/>
            <a:ext cx="4020820" cy="4669790"/>
            <a:chOff x="5739384" y="1415796"/>
            <a:chExt cx="4020820" cy="46697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384" y="1415796"/>
              <a:ext cx="4020312" cy="46695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0344" y="1476756"/>
              <a:ext cx="3704844" cy="45765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07964" y="1484376"/>
              <a:ext cx="3888104" cy="4537075"/>
            </a:xfrm>
            <a:custGeom>
              <a:avLst/>
              <a:gdLst/>
              <a:ahLst/>
              <a:cxnLst/>
              <a:rect l="l" t="t" r="r" b="b"/>
              <a:pathLst>
                <a:path w="3888104" h="4537075">
                  <a:moveTo>
                    <a:pt x="3887724" y="0"/>
                  </a:moveTo>
                  <a:lnTo>
                    <a:pt x="0" y="0"/>
                  </a:lnTo>
                  <a:lnTo>
                    <a:pt x="0" y="4536948"/>
                  </a:lnTo>
                  <a:lnTo>
                    <a:pt x="3887724" y="4536948"/>
                  </a:lnTo>
                  <a:lnTo>
                    <a:pt x="3887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07964" y="1484376"/>
              <a:ext cx="3888104" cy="4537075"/>
            </a:xfrm>
            <a:custGeom>
              <a:avLst/>
              <a:gdLst/>
              <a:ahLst/>
              <a:cxnLst/>
              <a:rect l="l" t="t" r="r" b="b"/>
              <a:pathLst>
                <a:path w="3888104" h="4537075">
                  <a:moveTo>
                    <a:pt x="0" y="4536948"/>
                  </a:moveTo>
                  <a:lnTo>
                    <a:pt x="3887724" y="4536948"/>
                  </a:lnTo>
                  <a:lnTo>
                    <a:pt x="3887724" y="0"/>
                  </a:lnTo>
                  <a:lnTo>
                    <a:pt x="0" y="0"/>
                  </a:lnTo>
                  <a:lnTo>
                    <a:pt x="0" y="453694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75984" y="1457604"/>
            <a:ext cx="3361054" cy="4415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&lt;main&gt;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5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14px</a:t>
            </a:r>
            <a:endParaRPr sz="1600">
              <a:latin typeface="Consolas"/>
              <a:cs typeface="Consolas"/>
            </a:endParaRPr>
          </a:p>
          <a:p>
            <a:pPr marL="680085" marR="448309" indent="-334010">
              <a:lnSpc>
                <a:spcPts val="2880"/>
              </a:lnSpc>
              <a:spcBef>
                <a:spcPts val="25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&lt;section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"medio"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16px</a:t>
            </a:r>
            <a:endParaRPr sz="1600">
              <a:latin typeface="Consolas"/>
              <a:cs typeface="Consolas"/>
            </a:endParaRPr>
          </a:p>
          <a:p>
            <a:pPr marL="1013460" marR="5080" indent="-334010">
              <a:lnSpc>
                <a:spcPts val="2880"/>
              </a:lnSpc>
              <a:spcBef>
                <a:spcPts val="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&lt;article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2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28px</a:t>
            </a:r>
            <a:endParaRPr sz="1600">
              <a:latin typeface="Consolas"/>
              <a:cs typeface="Consolas"/>
            </a:endParaRPr>
          </a:p>
          <a:p>
            <a:pPr marL="101346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34810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5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28px</a:t>
            </a:r>
            <a:endParaRPr sz="1600">
              <a:latin typeface="Consolas"/>
              <a:cs typeface="Consolas"/>
            </a:endParaRPr>
          </a:p>
          <a:p>
            <a:pPr marL="10134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&lt;/article&gt;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&lt;/section&gt;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&lt;/main&gt;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695" y="236981"/>
            <a:ext cx="539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0" dirty="0"/>
              <a:t>Tamanho </a:t>
            </a:r>
            <a:r>
              <a:rPr i="1" spc="-10" dirty="0">
                <a:solidFill>
                  <a:srgbClr val="0000FF"/>
                </a:solidFill>
                <a:latin typeface="Consolas"/>
                <a:cs typeface="Consolas"/>
              </a:rPr>
              <a:t>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5767" y="3072383"/>
            <a:ext cx="2976880" cy="2508885"/>
            <a:chOff x="2715767" y="3072383"/>
            <a:chExt cx="2976880" cy="2508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767" y="3072383"/>
              <a:ext cx="2976372" cy="2508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0151" y="3168395"/>
              <a:ext cx="2415540" cy="22905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84348" y="3140964"/>
            <a:ext cx="2844165" cy="237617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125"/>
              </a:spcBef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.medio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09575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Consolas"/>
                <a:cs typeface="Consolas"/>
              </a:rPr>
              <a:t>16px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287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nsolas"/>
              <a:cs typeface="Consolas"/>
            </a:endParaRPr>
          </a:p>
          <a:p>
            <a:pPr marL="142875">
              <a:lnSpc>
                <a:spcPct val="100000"/>
              </a:lnSpc>
            </a:pPr>
            <a:r>
              <a:rPr sz="1600" b="1" spc="-10" dirty="0">
                <a:solidFill>
                  <a:srgbClr val="E36C09"/>
                </a:solidFill>
                <a:latin typeface="Consolas"/>
                <a:cs typeface="Consolas"/>
              </a:rPr>
              <a:t>.grande</a:t>
            </a:r>
            <a:r>
              <a:rPr sz="1600" b="1" spc="-5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09575">
              <a:lnSpc>
                <a:spcPct val="100000"/>
              </a:lnSpc>
              <a:spcBef>
                <a:spcPts val="575"/>
              </a:spcBef>
            </a:pPr>
            <a:r>
              <a:rPr sz="1600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Consolas"/>
                <a:cs typeface="Consolas"/>
              </a:rPr>
              <a:t>2rem</a:t>
            </a:r>
            <a:r>
              <a:rPr sz="1600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287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9384" y="1415796"/>
            <a:ext cx="4020820" cy="4669790"/>
            <a:chOff x="5739384" y="1415796"/>
            <a:chExt cx="4020820" cy="46697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384" y="1415796"/>
              <a:ext cx="4020312" cy="46695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0344" y="1476756"/>
              <a:ext cx="3704844" cy="45765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7964" y="1484375"/>
            <a:ext cx="3888104" cy="453707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85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&lt;main&gt;</a:t>
            </a:r>
            <a:endParaRPr sz="16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5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18px</a:t>
            </a:r>
            <a:endParaRPr sz="1600">
              <a:latin typeface="Consolas"/>
              <a:cs typeface="Consolas"/>
            </a:endParaRPr>
          </a:p>
          <a:p>
            <a:pPr marL="847725" marR="807720" indent="-334010">
              <a:lnSpc>
                <a:spcPts val="2880"/>
              </a:lnSpc>
              <a:spcBef>
                <a:spcPts val="25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&lt;section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"medio"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16px</a:t>
            </a:r>
            <a:endParaRPr sz="1600">
              <a:latin typeface="Consolas"/>
              <a:cs typeface="Consolas"/>
            </a:endParaRPr>
          </a:p>
          <a:p>
            <a:pPr marL="1181735" marR="363855" indent="-334010">
              <a:lnSpc>
                <a:spcPts val="288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&lt;article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600" spc="-8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2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36px</a:t>
            </a:r>
            <a:endParaRPr sz="1600">
              <a:latin typeface="Consolas"/>
              <a:cs typeface="Consolas"/>
            </a:endParaRPr>
          </a:p>
          <a:p>
            <a:pPr marL="1181735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"grande"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255270" algn="ctr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Texto</a:t>
            </a:r>
            <a:r>
              <a:rPr sz="1600" spc="-5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36px</a:t>
            </a:r>
            <a:endParaRPr sz="1600">
              <a:latin typeface="Consolas"/>
              <a:cs typeface="Consolas"/>
            </a:endParaRPr>
          </a:p>
          <a:p>
            <a:pPr marL="118173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84772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&lt;/article&gt;</a:t>
            </a:r>
            <a:endParaRPr sz="16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&lt;/section&gt;</a:t>
            </a:r>
            <a:endParaRPr sz="16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&lt;/main&gt;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4716" y="2008758"/>
            <a:ext cx="228854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Considere</a:t>
            </a:r>
            <a:r>
              <a:rPr sz="1700" spc="-5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que</a:t>
            </a:r>
            <a:r>
              <a:rPr sz="1700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o</a:t>
            </a: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tamanho </a:t>
            </a:r>
            <a:r>
              <a:rPr sz="1700" spc="-37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da </a:t>
            </a:r>
            <a:r>
              <a:rPr sz="1700" b="1" spc="-15" dirty="0">
                <a:solidFill>
                  <a:srgbClr val="205868"/>
                </a:solidFill>
                <a:latin typeface="Calibri"/>
                <a:cs typeface="Calibri"/>
              </a:rPr>
              <a:t>fonte </a:t>
            </a:r>
            <a:r>
              <a:rPr sz="1700" b="1" spc="-10" dirty="0">
                <a:solidFill>
                  <a:srgbClr val="205868"/>
                </a:solidFill>
                <a:latin typeface="Calibri"/>
                <a:cs typeface="Calibri"/>
              </a:rPr>
              <a:t>padrão </a:t>
            </a:r>
            <a:r>
              <a:rPr sz="1700" spc="-5" dirty="0">
                <a:solidFill>
                  <a:srgbClr val="205868"/>
                </a:solidFill>
                <a:latin typeface="Calibri"/>
                <a:cs typeface="Calibri"/>
              </a:rPr>
              <a:t>definida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 no</a:t>
            </a: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05868"/>
                </a:solidFill>
                <a:latin typeface="Calibri"/>
                <a:cs typeface="Calibri"/>
              </a:rPr>
              <a:t>navegador</a:t>
            </a:r>
            <a:r>
              <a:rPr sz="1700" b="1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05868"/>
                </a:solidFill>
                <a:latin typeface="Calibri"/>
                <a:cs typeface="Calibri"/>
              </a:rPr>
              <a:t>seja</a:t>
            </a:r>
            <a:r>
              <a:rPr sz="17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05868"/>
                </a:solidFill>
                <a:latin typeface="Calibri"/>
                <a:cs typeface="Calibri"/>
              </a:rPr>
              <a:t>18px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520" y="6644638"/>
            <a:ext cx="199644" cy="2011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23058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726" y="1863090"/>
            <a:ext cx="777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Chrome,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acesse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48ED4"/>
                </a:solidFill>
                <a:latin typeface="Calibri"/>
                <a:cs typeface="Calibri"/>
              </a:rPr>
              <a:t>Configurações</a:t>
            </a: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i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digite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48ED4"/>
                </a:solidFill>
                <a:latin typeface="Calibri"/>
                <a:cs typeface="Calibri"/>
              </a:rPr>
              <a:t>fonte</a:t>
            </a:r>
            <a:r>
              <a:rPr sz="1800" i="1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escolha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48ED4"/>
                </a:solidFill>
                <a:latin typeface="Calibri"/>
                <a:cs typeface="Calibri"/>
              </a:rPr>
              <a:t>Personalizar</a:t>
            </a:r>
            <a:r>
              <a:rPr sz="1800" i="1" spc="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48ED4"/>
                </a:solidFill>
                <a:latin typeface="Calibri"/>
                <a:cs typeface="Calibri"/>
              </a:rPr>
              <a:t>fontes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9654" y="268985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F81BC"/>
                </a:solidFill>
                <a:latin typeface="Calibri"/>
                <a:cs typeface="Calibri"/>
              </a:rPr>
              <a:t>Tamanho</a:t>
            </a:r>
            <a:r>
              <a:rPr sz="3600" spc="-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F81BC"/>
                </a:solidFill>
                <a:latin typeface="Calibri"/>
                <a:cs typeface="Calibri"/>
              </a:rPr>
              <a:t>Padrão</a:t>
            </a:r>
            <a:r>
              <a:rPr sz="3600" spc="-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F81BC"/>
                </a:solidFill>
                <a:latin typeface="Calibri"/>
                <a:cs typeface="Calibri"/>
              </a:rPr>
              <a:t>de</a:t>
            </a:r>
            <a:r>
              <a:rPr sz="36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4F81BC"/>
                </a:solidFill>
                <a:latin typeface="Calibri"/>
                <a:cs typeface="Calibri"/>
              </a:rPr>
              <a:t>Fonte </a:t>
            </a:r>
            <a:r>
              <a:rPr sz="3600" spc="-5" dirty="0">
                <a:solidFill>
                  <a:srgbClr val="4F81BC"/>
                </a:solidFill>
                <a:latin typeface="Calibri"/>
                <a:cs typeface="Calibri"/>
              </a:rPr>
              <a:t>no</a:t>
            </a:r>
            <a:r>
              <a:rPr sz="36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F81BC"/>
                </a:solidFill>
                <a:latin typeface="Calibri"/>
                <a:cs typeface="Calibri"/>
              </a:rPr>
              <a:t>Navegador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1867" y="2392679"/>
            <a:ext cx="8347075" cy="2693035"/>
            <a:chOff x="1991867" y="2392679"/>
            <a:chExt cx="8347075" cy="2693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1867" y="2392679"/>
              <a:ext cx="4104131" cy="2692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5664" y="2811779"/>
              <a:ext cx="3883151" cy="18105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7291" y="2883407"/>
              <a:ext cx="3744467" cy="16718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24116" y="2880232"/>
              <a:ext cx="3750945" cy="1678305"/>
            </a:xfrm>
            <a:custGeom>
              <a:avLst/>
              <a:gdLst/>
              <a:ahLst/>
              <a:cxnLst/>
              <a:rect l="l" t="t" r="r" b="b"/>
              <a:pathLst>
                <a:path w="3750945" h="1678304">
                  <a:moveTo>
                    <a:pt x="0" y="1678177"/>
                  </a:moveTo>
                  <a:lnTo>
                    <a:pt x="3750817" y="1678177"/>
                  </a:lnTo>
                  <a:lnTo>
                    <a:pt x="3750817" y="0"/>
                  </a:lnTo>
                  <a:lnTo>
                    <a:pt x="0" y="0"/>
                  </a:lnTo>
                  <a:lnTo>
                    <a:pt x="0" y="1678177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4100" y="3610355"/>
              <a:ext cx="321945" cy="253365"/>
            </a:xfrm>
            <a:custGeom>
              <a:avLst/>
              <a:gdLst/>
              <a:ahLst/>
              <a:cxnLst/>
              <a:rect l="l" t="t" r="r" b="b"/>
              <a:pathLst>
                <a:path w="321945" h="253364">
                  <a:moveTo>
                    <a:pt x="7874" y="63246"/>
                  </a:moveTo>
                  <a:lnTo>
                    <a:pt x="0" y="63246"/>
                  </a:lnTo>
                  <a:lnTo>
                    <a:pt x="0" y="189738"/>
                  </a:lnTo>
                  <a:lnTo>
                    <a:pt x="7874" y="189738"/>
                  </a:lnTo>
                  <a:lnTo>
                    <a:pt x="7874" y="63246"/>
                  </a:lnTo>
                  <a:close/>
                </a:path>
                <a:path w="321945" h="253364">
                  <a:moveTo>
                    <a:pt x="31623" y="63246"/>
                  </a:moveTo>
                  <a:lnTo>
                    <a:pt x="15875" y="63246"/>
                  </a:lnTo>
                  <a:lnTo>
                    <a:pt x="15875" y="189738"/>
                  </a:lnTo>
                  <a:lnTo>
                    <a:pt x="31623" y="189738"/>
                  </a:lnTo>
                  <a:lnTo>
                    <a:pt x="31623" y="63246"/>
                  </a:lnTo>
                  <a:close/>
                </a:path>
                <a:path w="321945" h="253364">
                  <a:moveTo>
                    <a:pt x="136778" y="0"/>
                  </a:moveTo>
                  <a:lnTo>
                    <a:pt x="136778" y="63246"/>
                  </a:lnTo>
                  <a:lnTo>
                    <a:pt x="39497" y="63246"/>
                  </a:lnTo>
                  <a:lnTo>
                    <a:pt x="39497" y="189738"/>
                  </a:lnTo>
                  <a:lnTo>
                    <a:pt x="136778" y="189738"/>
                  </a:lnTo>
                  <a:lnTo>
                    <a:pt x="136778" y="252984"/>
                  </a:lnTo>
                  <a:lnTo>
                    <a:pt x="321563" y="126492"/>
                  </a:lnTo>
                  <a:lnTo>
                    <a:pt x="13677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4100" y="3610355"/>
              <a:ext cx="321945" cy="253365"/>
            </a:xfrm>
            <a:custGeom>
              <a:avLst/>
              <a:gdLst/>
              <a:ahLst/>
              <a:cxnLst/>
              <a:rect l="l" t="t" r="r" b="b"/>
              <a:pathLst>
                <a:path w="321945" h="253364">
                  <a:moveTo>
                    <a:pt x="0" y="63246"/>
                  </a:moveTo>
                  <a:lnTo>
                    <a:pt x="7874" y="63246"/>
                  </a:lnTo>
                  <a:lnTo>
                    <a:pt x="7874" y="189738"/>
                  </a:lnTo>
                  <a:lnTo>
                    <a:pt x="0" y="189738"/>
                  </a:lnTo>
                  <a:lnTo>
                    <a:pt x="0" y="63246"/>
                  </a:lnTo>
                  <a:close/>
                </a:path>
                <a:path w="321945" h="253364">
                  <a:moveTo>
                    <a:pt x="15875" y="63246"/>
                  </a:moveTo>
                  <a:lnTo>
                    <a:pt x="31623" y="63246"/>
                  </a:lnTo>
                  <a:lnTo>
                    <a:pt x="31623" y="189738"/>
                  </a:lnTo>
                  <a:lnTo>
                    <a:pt x="15875" y="189738"/>
                  </a:lnTo>
                  <a:lnTo>
                    <a:pt x="15875" y="63246"/>
                  </a:lnTo>
                  <a:close/>
                </a:path>
                <a:path w="321945" h="253364">
                  <a:moveTo>
                    <a:pt x="39497" y="63246"/>
                  </a:moveTo>
                  <a:lnTo>
                    <a:pt x="136778" y="63246"/>
                  </a:lnTo>
                  <a:lnTo>
                    <a:pt x="136778" y="0"/>
                  </a:lnTo>
                  <a:lnTo>
                    <a:pt x="321563" y="126492"/>
                  </a:lnTo>
                  <a:lnTo>
                    <a:pt x="136778" y="252984"/>
                  </a:lnTo>
                  <a:lnTo>
                    <a:pt x="136778" y="189738"/>
                  </a:lnTo>
                  <a:lnTo>
                    <a:pt x="39497" y="189738"/>
                  </a:lnTo>
                  <a:lnTo>
                    <a:pt x="39497" y="63246"/>
                  </a:lnTo>
                  <a:close/>
                </a:path>
              </a:pathLst>
            </a:custGeom>
            <a:ln w="63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4" y="1605289"/>
            <a:ext cx="7657465" cy="33223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Propriedade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abreviada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shorthand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definir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única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linha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propriedades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constituintes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4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font-family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font-style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font-weight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font-stretch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font-variant</a:t>
            </a:r>
            <a:endParaRPr sz="17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588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700" spc="-5" dirty="0">
                <a:solidFill>
                  <a:srgbClr val="00AFEF"/>
                </a:solidFill>
                <a:latin typeface="Consolas"/>
                <a:cs typeface="Consolas"/>
              </a:rPr>
              <a:t>line-height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969" y="235458"/>
            <a:ext cx="354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Propriedade</a:t>
            </a:r>
            <a:r>
              <a:rPr spc="-25" dirty="0"/>
              <a:t> </a:t>
            </a:r>
            <a:r>
              <a:rPr b="1" i="1" spc="-20" dirty="0">
                <a:solidFill>
                  <a:srgbClr val="0000FF"/>
                </a:solidFill>
                <a:latin typeface="Calibri"/>
                <a:cs typeface="Calibri"/>
              </a:rPr>
              <a:t>font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6941" y="2230201"/>
            <a:ext cx="5125085" cy="18199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Exemplos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2800">
              <a:latin typeface="Calibri"/>
              <a:cs typeface="Calibri"/>
            </a:endParaRPr>
          </a:p>
          <a:p>
            <a:pPr marL="640080" indent="-273050">
              <a:lnSpc>
                <a:spcPct val="100000"/>
              </a:lnSpc>
              <a:spcBef>
                <a:spcPts val="127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640080" algn="l"/>
                <a:tab pos="640715" algn="l"/>
              </a:tabLst>
            </a:pPr>
            <a:r>
              <a:rPr sz="2000" dirty="0">
                <a:solidFill>
                  <a:srgbClr val="00AFEF"/>
                </a:solidFill>
                <a:latin typeface="Consolas"/>
                <a:cs typeface="Consolas"/>
              </a:rPr>
              <a:t>font:</a:t>
            </a:r>
            <a:r>
              <a:rPr sz="2000" spc="-2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18px</a:t>
            </a:r>
            <a:r>
              <a:rPr sz="2000" spc="-4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Verdana;</a:t>
            </a:r>
            <a:endParaRPr sz="2000">
              <a:latin typeface="Consolas"/>
              <a:cs typeface="Consolas"/>
            </a:endParaRPr>
          </a:p>
          <a:p>
            <a:pPr marL="640080" indent="-27305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640080" algn="l"/>
                <a:tab pos="640715" algn="l"/>
              </a:tabLst>
            </a:pPr>
            <a:r>
              <a:rPr sz="2000" dirty="0">
                <a:solidFill>
                  <a:srgbClr val="00AFEF"/>
                </a:solidFill>
                <a:latin typeface="Consolas"/>
                <a:cs typeface="Consolas"/>
              </a:rPr>
              <a:t>font:</a:t>
            </a:r>
            <a:r>
              <a:rPr sz="2000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bold</a:t>
            </a:r>
            <a:r>
              <a:rPr sz="2000" spc="-3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16px</a:t>
            </a:r>
            <a:r>
              <a:rPr sz="20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Georgia;</a:t>
            </a:r>
            <a:endParaRPr sz="2000">
              <a:latin typeface="Consolas"/>
              <a:cs typeface="Consolas"/>
            </a:endParaRPr>
          </a:p>
          <a:p>
            <a:pPr marL="640080" indent="-27305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640080" algn="l"/>
                <a:tab pos="640715" algn="l"/>
              </a:tabLst>
            </a:pPr>
            <a:r>
              <a:rPr sz="2000" dirty="0">
                <a:solidFill>
                  <a:srgbClr val="00AFEF"/>
                </a:solidFill>
                <a:latin typeface="Consolas"/>
                <a:cs typeface="Consolas"/>
              </a:rPr>
              <a:t>font:</a:t>
            </a:r>
            <a:r>
              <a:rPr sz="2000" spc="-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italic 14px</a:t>
            </a:r>
            <a:r>
              <a:rPr sz="20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/1.5</a:t>
            </a:r>
            <a:r>
              <a:rPr sz="2000" spc="-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Consolas;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969" y="235458"/>
            <a:ext cx="354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Propriedade</a:t>
            </a:r>
            <a:r>
              <a:rPr spc="-25" dirty="0"/>
              <a:t> </a:t>
            </a:r>
            <a:r>
              <a:rPr b="1" i="1" spc="-20" dirty="0">
                <a:solidFill>
                  <a:srgbClr val="0000FF"/>
                </a:solidFill>
                <a:latin typeface="Calibri"/>
                <a:cs typeface="Calibri"/>
              </a:rPr>
              <a:t>font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6679" y="3687451"/>
            <a:ext cx="7368540" cy="18789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47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Apenas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font-size</a:t>
            </a:r>
            <a:r>
              <a:rPr sz="2000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font-family</a:t>
            </a:r>
            <a:r>
              <a:rPr sz="2000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obrigatórios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font-family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deve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último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font-style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font-variant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font-weight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vir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antes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font-size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line-height</a:t>
            </a:r>
            <a:r>
              <a:rPr sz="2000" i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vir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logo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depois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font-size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acompanhado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/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620"/>
              </a:spcBef>
              <a:buClr>
                <a:srgbClr val="00AFEF"/>
              </a:buClr>
              <a:buSzPct val="108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 omissão</a:t>
            </a: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uma propriedade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constituinte</a:t>
            </a:r>
            <a:r>
              <a:rPr sz="1800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retorna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 seu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valor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ao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valor inicial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969" y="235458"/>
            <a:ext cx="354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Propriedade</a:t>
            </a:r>
            <a:r>
              <a:rPr spc="-25" dirty="0"/>
              <a:t> </a:t>
            </a:r>
            <a:r>
              <a:rPr b="1" i="1" spc="-20" dirty="0">
                <a:solidFill>
                  <a:srgbClr val="0000FF"/>
                </a:solidFill>
                <a:latin typeface="Calibri"/>
                <a:cs typeface="Calibri"/>
              </a:rPr>
              <a:t>font</a:t>
            </a:r>
          </a:p>
        </p:txBody>
      </p:sp>
      <p:sp>
        <p:nvSpPr>
          <p:cNvPr id="4" name="object 4"/>
          <p:cNvSpPr/>
          <p:nvPr/>
        </p:nvSpPr>
        <p:spPr>
          <a:xfrm>
            <a:off x="3216401" y="27089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190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290" y="27089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190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2653" y="27165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190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017" y="27165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190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8906" y="27165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6269" y="27165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1905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5157" y="27165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2409" y="2839339"/>
            <a:ext cx="38677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855" algn="l"/>
                <a:tab pos="1924050" algn="l"/>
                <a:tab pos="2955290" algn="l"/>
              </a:tabLst>
            </a:pPr>
            <a:r>
              <a:rPr sz="1500" i="1" spc="-10" dirty="0">
                <a:solidFill>
                  <a:srgbClr val="006FC0"/>
                </a:solidFill>
                <a:latin typeface="Calibri"/>
                <a:cs typeface="Calibri"/>
              </a:rPr>
              <a:t>font-style	font-variant	font-stretch	font-weight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334250" y="2839339"/>
            <a:ext cx="677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3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1500" i="1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i="1" spc="-2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500" i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500" i="1" spc="-5" dirty="0">
                <a:solidFill>
                  <a:srgbClr val="006FC0"/>
                </a:solidFill>
                <a:latin typeface="Calibri"/>
                <a:cs typeface="Calibri"/>
              </a:rPr>
              <a:t>-s</a:t>
            </a:r>
            <a:r>
              <a:rPr sz="1500" i="1" spc="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500" i="1" spc="-30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1500" i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0052" y="2839339"/>
            <a:ext cx="1828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1500" i="1" spc="-5" dirty="0">
                <a:solidFill>
                  <a:srgbClr val="006FC0"/>
                </a:solidFill>
                <a:latin typeface="Calibri"/>
                <a:cs typeface="Calibri"/>
              </a:rPr>
              <a:t>line-height	</a:t>
            </a:r>
            <a:r>
              <a:rPr sz="1500" i="1" spc="-15" dirty="0">
                <a:solidFill>
                  <a:srgbClr val="006FC0"/>
                </a:solidFill>
                <a:latin typeface="Calibri"/>
                <a:cs typeface="Calibri"/>
              </a:rPr>
              <a:t>font-family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456688" y="2109851"/>
          <a:ext cx="7660003" cy="622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69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50"/>
                        </a:lnSpc>
                      </a:pPr>
                      <a:r>
                        <a:rPr sz="1500" i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obrigatório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1425"/>
                        </a:lnSpc>
                      </a:pPr>
                      <a:r>
                        <a:rPr sz="1500" i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obrigatório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solidFill>
                            <a:srgbClr val="00AFEF"/>
                          </a:solidFill>
                          <a:latin typeface="Consolas"/>
                          <a:cs typeface="Consolas"/>
                        </a:rPr>
                        <a:t>font: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700" i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italic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216025" algn="l"/>
                        </a:tabLst>
                      </a:pPr>
                      <a:r>
                        <a:rPr sz="1600" i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small-caps	condensed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i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bold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i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16px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700" i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/1.5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i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Arial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1795" indent="-355600">
              <a:lnSpc>
                <a:spcPct val="100000"/>
              </a:lnSpc>
              <a:spcBef>
                <a:spcPts val="70"/>
              </a:spcBef>
              <a:buClr>
                <a:srgbClr val="00AFEF"/>
              </a:buClr>
              <a:buSzPct val="110000"/>
              <a:buAutoNum type="arabicPeriod"/>
              <a:tabLst>
                <a:tab pos="392430" algn="l"/>
                <a:tab pos="393065" algn="l"/>
              </a:tabLst>
            </a:pPr>
            <a:r>
              <a:rPr dirty="0"/>
              <a:t>Embutido</a:t>
            </a:r>
            <a:r>
              <a:rPr spc="-25" dirty="0"/>
              <a:t> </a:t>
            </a:r>
            <a:r>
              <a:rPr spc="-5" dirty="0"/>
              <a:t>na</a:t>
            </a:r>
            <a:r>
              <a:rPr spc="-10" dirty="0"/>
              <a:t> </a:t>
            </a:r>
            <a:r>
              <a:rPr spc="-5" dirty="0"/>
              <a:t>linha</a:t>
            </a:r>
            <a:r>
              <a:rPr dirty="0"/>
              <a:t> </a:t>
            </a:r>
            <a:r>
              <a:rPr spc="-5" dirty="0"/>
              <a:t>(</a:t>
            </a:r>
            <a:r>
              <a:rPr i="1" spc="-5" dirty="0">
                <a:latin typeface="Calibri"/>
                <a:cs typeface="Calibri"/>
              </a:rPr>
              <a:t>inline</a:t>
            </a:r>
            <a:r>
              <a:rPr spc="-5" dirty="0"/>
              <a:t>)</a:t>
            </a:r>
          </a:p>
          <a:p>
            <a:pPr marL="754380" lvl="1" indent="-270510">
              <a:lnSpc>
                <a:spcPct val="100000"/>
              </a:lnSpc>
              <a:spcBef>
                <a:spcPts val="56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style</a:t>
            </a:r>
            <a:endParaRPr sz="2000">
              <a:latin typeface="Calibri"/>
              <a:cs typeface="Calibri"/>
            </a:endParaRPr>
          </a:p>
          <a:p>
            <a:pPr marL="75438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uso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deve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evitado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(difícil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manutenção)</a:t>
            </a:r>
            <a:endParaRPr sz="2000">
              <a:latin typeface="Calibri"/>
              <a:cs typeface="Calibri"/>
            </a:endParaRPr>
          </a:p>
          <a:p>
            <a:pPr marL="391795" indent="-355600">
              <a:lnSpc>
                <a:spcPct val="100000"/>
              </a:lnSpc>
              <a:spcBef>
                <a:spcPts val="1600"/>
              </a:spcBef>
              <a:buClr>
                <a:srgbClr val="00AFEF"/>
              </a:buClr>
              <a:buSzPct val="110000"/>
              <a:buAutoNum type="arabicPeriod"/>
              <a:tabLst>
                <a:tab pos="392430" algn="l"/>
                <a:tab pos="393065" algn="l"/>
              </a:tabLst>
            </a:pPr>
            <a:r>
              <a:rPr spc="-10" dirty="0"/>
              <a:t>Folha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estilos</a:t>
            </a:r>
            <a:r>
              <a:rPr spc="5" dirty="0"/>
              <a:t> </a:t>
            </a:r>
            <a:r>
              <a:rPr dirty="0"/>
              <a:t>embutida</a:t>
            </a:r>
          </a:p>
          <a:p>
            <a:pPr marL="754380" lvl="1" indent="-270510">
              <a:lnSpc>
                <a:spcPct val="100000"/>
              </a:lnSpc>
              <a:spcBef>
                <a:spcPts val="56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&lt;style&gt;</a:t>
            </a:r>
            <a:r>
              <a:rPr sz="2000" spc="-6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&lt;head&gt;</a:t>
            </a:r>
            <a:endParaRPr sz="2000">
              <a:latin typeface="Consolas"/>
              <a:cs typeface="Consolas"/>
            </a:endParaRPr>
          </a:p>
          <a:p>
            <a:pPr marL="75438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Estilos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específicos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página,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 compartilhados</a:t>
            </a:r>
            <a:endParaRPr sz="2000">
              <a:latin typeface="Calibri"/>
              <a:cs typeface="Calibri"/>
            </a:endParaRPr>
          </a:p>
          <a:p>
            <a:pPr marL="391795" indent="-355600">
              <a:lnSpc>
                <a:spcPct val="100000"/>
              </a:lnSpc>
              <a:spcBef>
                <a:spcPts val="1600"/>
              </a:spcBef>
              <a:buClr>
                <a:srgbClr val="00AFEF"/>
              </a:buClr>
              <a:buSzPct val="110000"/>
              <a:buAutoNum type="arabicPeriod"/>
              <a:tabLst>
                <a:tab pos="392430" algn="l"/>
                <a:tab pos="393065" algn="l"/>
              </a:tabLst>
            </a:pPr>
            <a:r>
              <a:rPr spc="-10" dirty="0"/>
              <a:t>Folha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estilos</a:t>
            </a:r>
            <a:r>
              <a:rPr spc="20" dirty="0"/>
              <a:t> </a:t>
            </a:r>
            <a:r>
              <a:rPr dirty="0"/>
              <a:t>em </a:t>
            </a:r>
            <a:r>
              <a:rPr spc="-10" dirty="0"/>
              <a:t>arquivo separado</a:t>
            </a:r>
          </a:p>
          <a:p>
            <a:pPr marL="754380" lvl="1" indent="-270510">
              <a:lnSpc>
                <a:spcPct val="100000"/>
              </a:lnSpc>
              <a:spcBef>
                <a:spcPts val="56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&lt;link&gt;</a:t>
            </a:r>
            <a:r>
              <a:rPr sz="2000" spc="-67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 referenciar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arquivo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754380" lvl="1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Várias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páginas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podem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mesmo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código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75438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Melhor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separação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conteúdo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estilos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978" y="235458"/>
            <a:ext cx="5412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Três</a:t>
            </a:r>
            <a:r>
              <a:rPr spc="-15" dirty="0"/>
              <a:t> Formas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Inserir</a:t>
            </a:r>
            <a:r>
              <a:rPr dirty="0"/>
              <a:t> </a:t>
            </a:r>
            <a:r>
              <a:rPr spc="-10" dirty="0"/>
              <a:t>CSS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252898"/>
            <a:ext cx="6097270" cy="1911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www.w3.org/Style/CSS/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developer.mozilla.org/en-US/docs/Web/CSS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www.w3.org/Style/CSS/learning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1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CSS: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Websites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Duckett.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6992" y="235458"/>
            <a:ext cx="240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</a:t>
            </a:r>
            <a:r>
              <a:rPr spc="-40" dirty="0"/>
              <a:t>e</a:t>
            </a:r>
            <a:r>
              <a:rPr spc="-100" dirty="0"/>
              <a:t>f</a:t>
            </a:r>
            <a:r>
              <a:rPr spc="-5" dirty="0"/>
              <a:t>e</a:t>
            </a:r>
            <a:r>
              <a:rPr spc="-55" dirty="0"/>
              <a:t>r</a:t>
            </a:r>
            <a:r>
              <a:rPr spc="-5" dirty="0"/>
              <a:t>ências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716" y="3023107"/>
            <a:ext cx="6253480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&lt;p</a:t>
            </a:r>
            <a:r>
              <a:rPr sz="20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4F81BC"/>
                </a:solidFill>
                <a:latin typeface="Consolas"/>
                <a:cs typeface="Consolas"/>
              </a:rPr>
              <a:t>"font-size: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14pt</a:t>
            </a:r>
            <a:r>
              <a:rPr sz="2000" dirty="0">
                <a:solidFill>
                  <a:srgbClr val="4F81BC"/>
                </a:solidFill>
                <a:latin typeface="Consolas"/>
                <a:cs typeface="Consolas"/>
              </a:rPr>
              <a:t>;</a:t>
            </a:r>
            <a:r>
              <a:rPr sz="2000" spc="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F81BC"/>
                </a:solidFill>
                <a:latin typeface="Consolas"/>
                <a:cs typeface="Consolas"/>
              </a:rPr>
              <a:t>color:</a:t>
            </a:r>
            <a:r>
              <a:rPr sz="2000" spc="1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blue;</a:t>
            </a:r>
            <a:r>
              <a:rPr sz="2000" spc="-5" dirty="0">
                <a:solidFill>
                  <a:srgbClr val="4F81BC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1495"/>
              </a:spcBef>
            </a:pPr>
            <a:r>
              <a:rPr sz="1800" spc="-10" dirty="0">
                <a:solidFill>
                  <a:srgbClr val="404040"/>
                </a:solidFill>
                <a:latin typeface="Consolas"/>
                <a:cs typeface="Consolas"/>
              </a:rPr>
              <a:t>Texto em</a:t>
            </a:r>
            <a:r>
              <a:rPr sz="1800" spc="-5" dirty="0">
                <a:solidFill>
                  <a:srgbClr val="404040"/>
                </a:solidFill>
                <a:latin typeface="Consolas"/>
                <a:cs typeface="Consolas"/>
              </a:rPr>
              <a:t> azul</a:t>
            </a:r>
            <a:r>
              <a:rPr sz="18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nsolas"/>
                <a:cs typeface="Consolas"/>
              </a:rPr>
              <a:t>com</a:t>
            </a:r>
            <a:r>
              <a:rPr sz="1800" spc="-5" dirty="0">
                <a:solidFill>
                  <a:srgbClr val="404040"/>
                </a:solidFill>
                <a:latin typeface="Consolas"/>
                <a:cs typeface="Consolas"/>
              </a:rPr>
              <a:t> fonte</a:t>
            </a:r>
            <a:r>
              <a:rPr sz="18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nsolas"/>
                <a:cs typeface="Consolas"/>
              </a:rPr>
              <a:t>tamanho</a:t>
            </a:r>
            <a:r>
              <a:rPr sz="18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14</a:t>
            </a:r>
            <a:r>
              <a:rPr sz="1800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nsolas"/>
                <a:cs typeface="Consolas"/>
              </a:rPr>
              <a:t>pontos</a:t>
            </a:r>
            <a:endParaRPr sz="18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  <a:spcBef>
                <a:spcPts val="124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código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afetará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apenas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questão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307" y="235458"/>
            <a:ext cx="626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F81BC"/>
                </a:solidFill>
              </a:rPr>
              <a:t>CSS</a:t>
            </a:r>
            <a:r>
              <a:rPr spc="-5" dirty="0">
                <a:solidFill>
                  <a:srgbClr val="4F81BC"/>
                </a:solidFill>
              </a:rPr>
              <a:t> Embutido</a:t>
            </a:r>
            <a:r>
              <a:rPr dirty="0">
                <a:solidFill>
                  <a:srgbClr val="4F81BC"/>
                </a:solidFill>
              </a:rPr>
              <a:t> </a:t>
            </a:r>
            <a:r>
              <a:rPr spc="-5" dirty="0">
                <a:solidFill>
                  <a:srgbClr val="4F81BC"/>
                </a:solidFill>
              </a:rPr>
              <a:t>na</a:t>
            </a:r>
            <a:r>
              <a:rPr spc="-10" dirty="0">
                <a:solidFill>
                  <a:srgbClr val="4F81BC"/>
                </a:solidFill>
              </a:rPr>
              <a:t> Linha</a:t>
            </a:r>
            <a:r>
              <a:rPr spc="25" dirty="0">
                <a:solidFill>
                  <a:srgbClr val="4F81BC"/>
                </a:solidFill>
              </a:rPr>
              <a:t> </a:t>
            </a:r>
            <a:r>
              <a:rPr i="1" spc="-10" dirty="0">
                <a:solidFill>
                  <a:srgbClr val="4F81BC"/>
                </a:solidFill>
                <a:latin typeface="Calibri"/>
                <a:cs typeface="Calibri"/>
              </a:rPr>
              <a:t>(inline)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16351" y="1860791"/>
            <a:ext cx="2263140" cy="835660"/>
            <a:chOff x="2816351" y="1860791"/>
            <a:chExt cx="2263140" cy="835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9023" y="1880628"/>
              <a:ext cx="2220468" cy="7482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6351" y="1860791"/>
              <a:ext cx="2156460" cy="8351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27604" y="1949195"/>
            <a:ext cx="2087880" cy="61595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i="1" spc="-15" dirty="0">
                <a:solidFill>
                  <a:srgbClr val="006FC0"/>
                </a:solidFill>
                <a:latin typeface="Calibri"/>
                <a:cs typeface="Calibri"/>
              </a:rPr>
              <a:t>Atributo</a:t>
            </a:r>
            <a:r>
              <a:rPr sz="1800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Inserção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 de</a:t>
            </a:r>
            <a:r>
              <a:rPr sz="1600" i="1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CSS</a:t>
            </a:r>
            <a:r>
              <a:rPr sz="1600" i="1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inline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3528" y="1891296"/>
            <a:ext cx="4705350" cy="1111250"/>
            <a:chOff x="3843528" y="1891296"/>
            <a:chExt cx="4705350" cy="1111250"/>
          </a:xfrm>
        </p:grpSpPr>
        <p:sp>
          <p:nvSpPr>
            <p:cNvPr id="9" name="object 9"/>
            <p:cNvSpPr/>
            <p:nvPr/>
          </p:nvSpPr>
          <p:spPr>
            <a:xfrm>
              <a:off x="3843528" y="2564892"/>
              <a:ext cx="76200" cy="390525"/>
            </a:xfrm>
            <a:custGeom>
              <a:avLst/>
              <a:gdLst/>
              <a:ahLst/>
              <a:cxnLst/>
              <a:rect l="l" t="t" r="r" b="b"/>
              <a:pathLst>
                <a:path w="76200" h="390525">
                  <a:moveTo>
                    <a:pt x="38100" y="76200"/>
                  </a:moveTo>
                  <a:lnTo>
                    <a:pt x="31750" y="84666"/>
                  </a:lnTo>
                  <a:lnTo>
                    <a:pt x="31750" y="390144"/>
                  </a:lnTo>
                  <a:lnTo>
                    <a:pt x="44450" y="390144"/>
                  </a:lnTo>
                  <a:lnTo>
                    <a:pt x="44450" y="84666"/>
                  </a:lnTo>
                  <a:lnTo>
                    <a:pt x="38100" y="76200"/>
                  </a:lnTo>
                  <a:close/>
                </a:path>
                <a:path w="76200" h="390525">
                  <a:moveTo>
                    <a:pt x="38100" y="0"/>
                  </a:moveTo>
                  <a:lnTo>
                    <a:pt x="0" y="127000"/>
                  </a:lnTo>
                  <a:lnTo>
                    <a:pt x="31750" y="84666"/>
                  </a:lnTo>
                  <a:lnTo>
                    <a:pt x="31750" y="76200"/>
                  </a:lnTo>
                  <a:lnTo>
                    <a:pt x="60960" y="76200"/>
                  </a:lnTo>
                  <a:lnTo>
                    <a:pt x="38100" y="0"/>
                  </a:lnTo>
                  <a:close/>
                </a:path>
                <a:path w="76200" h="390525">
                  <a:moveTo>
                    <a:pt x="60960" y="76200"/>
                  </a:moveTo>
                  <a:lnTo>
                    <a:pt x="44450" y="76200"/>
                  </a:lnTo>
                  <a:lnTo>
                    <a:pt x="44450" y="84666"/>
                  </a:lnTo>
                  <a:lnTo>
                    <a:pt x="76200" y="127000"/>
                  </a:lnTo>
                  <a:lnTo>
                    <a:pt x="60960" y="76200"/>
                  </a:lnTo>
                  <a:close/>
                </a:path>
                <a:path w="76200" h="390525">
                  <a:moveTo>
                    <a:pt x="38100" y="76200"/>
                  </a:moveTo>
                  <a:lnTo>
                    <a:pt x="31750" y="76200"/>
                  </a:lnTo>
                  <a:lnTo>
                    <a:pt x="31750" y="84666"/>
                  </a:lnTo>
                  <a:lnTo>
                    <a:pt x="38100" y="76200"/>
                  </a:lnTo>
                  <a:close/>
                </a:path>
                <a:path w="76200" h="390525">
                  <a:moveTo>
                    <a:pt x="44450" y="76200"/>
                  </a:moveTo>
                  <a:lnTo>
                    <a:pt x="38100" y="76200"/>
                  </a:lnTo>
                  <a:lnTo>
                    <a:pt x="44450" y="84666"/>
                  </a:lnTo>
                  <a:lnTo>
                    <a:pt x="44450" y="762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2564" y="2651760"/>
              <a:ext cx="4030979" cy="346075"/>
            </a:xfrm>
            <a:custGeom>
              <a:avLst/>
              <a:gdLst/>
              <a:ahLst/>
              <a:cxnLst/>
              <a:rect l="l" t="t" r="r" b="b"/>
              <a:pathLst>
                <a:path w="4030979" h="346075">
                  <a:moveTo>
                    <a:pt x="0" y="345948"/>
                  </a:moveTo>
                  <a:lnTo>
                    <a:pt x="6641" y="278630"/>
                  </a:lnTo>
                  <a:lnTo>
                    <a:pt x="24749" y="223646"/>
                  </a:lnTo>
                  <a:lnTo>
                    <a:pt x="51595" y="186570"/>
                  </a:lnTo>
                  <a:lnTo>
                    <a:pt x="84455" y="172974"/>
                  </a:lnTo>
                  <a:lnTo>
                    <a:pt x="1887727" y="172974"/>
                  </a:lnTo>
                  <a:lnTo>
                    <a:pt x="1920587" y="159377"/>
                  </a:lnTo>
                  <a:lnTo>
                    <a:pt x="1947433" y="122300"/>
                  </a:lnTo>
                  <a:lnTo>
                    <a:pt x="1965541" y="67317"/>
                  </a:lnTo>
                  <a:lnTo>
                    <a:pt x="1972183" y="0"/>
                  </a:lnTo>
                  <a:lnTo>
                    <a:pt x="1978804" y="67317"/>
                  </a:lnTo>
                  <a:lnTo>
                    <a:pt x="1996868" y="122300"/>
                  </a:lnTo>
                  <a:lnTo>
                    <a:pt x="2023671" y="159377"/>
                  </a:lnTo>
                  <a:lnTo>
                    <a:pt x="2056511" y="172974"/>
                  </a:lnTo>
                  <a:lnTo>
                    <a:pt x="3946525" y="172974"/>
                  </a:lnTo>
                  <a:lnTo>
                    <a:pt x="3979384" y="186570"/>
                  </a:lnTo>
                  <a:lnTo>
                    <a:pt x="4006230" y="223647"/>
                  </a:lnTo>
                  <a:lnTo>
                    <a:pt x="4024338" y="278630"/>
                  </a:lnTo>
                  <a:lnTo>
                    <a:pt x="4030980" y="3459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1891296"/>
              <a:ext cx="2220468" cy="7376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8008" y="1968982"/>
              <a:ext cx="2183891" cy="65991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48300" y="1959864"/>
            <a:ext cx="2087880" cy="605155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60"/>
              </a:spcBef>
            </a:pPr>
            <a:r>
              <a:rPr sz="2000" i="1" spc="-5" dirty="0">
                <a:solidFill>
                  <a:srgbClr val="30859C"/>
                </a:solidFill>
                <a:latin typeface="Calibri"/>
                <a:cs typeface="Calibri"/>
              </a:rPr>
              <a:t>Código</a:t>
            </a:r>
            <a:r>
              <a:rPr sz="2000" i="1" spc="-40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30859C"/>
                </a:solidFill>
                <a:latin typeface="Calibri"/>
                <a:cs typeface="Calibri"/>
              </a:rPr>
              <a:t>CSS</a:t>
            </a:r>
            <a:r>
              <a:rPr sz="2000" i="1" spc="-1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30859C"/>
                </a:solidFill>
                <a:latin typeface="Calibri"/>
                <a:cs typeface="Calibri"/>
              </a:rPr>
              <a:t>Inline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98" y="235458"/>
            <a:ext cx="6922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F81BC"/>
                </a:solidFill>
              </a:rPr>
              <a:t>CSS </a:t>
            </a:r>
            <a:r>
              <a:rPr spc="-5" dirty="0">
                <a:solidFill>
                  <a:srgbClr val="4F81BC"/>
                </a:solidFill>
              </a:rPr>
              <a:t>em</a:t>
            </a:r>
            <a:r>
              <a:rPr spc="10" dirty="0">
                <a:solidFill>
                  <a:srgbClr val="4F81BC"/>
                </a:solidFill>
              </a:rPr>
              <a:t> </a:t>
            </a:r>
            <a:r>
              <a:rPr spc="-20" dirty="0">
                <a:solidFill>
                  <a:srgbClr val="4F81BC"/>
                </a:solidFill>
              </a:rPr>
              <a:t>Folha</a:t>
            </a:r>
            <a:r>
              <a:rPr spc="-10" dirty="0">
                <a:solidFill>
                  <a:srgbClr val="4F81BC"/>
                </a:solidFill>
              </a:rPr>
              <a:t> </a:t>
            </a:r>
            <a:r>
              <a:rPr spc="-5" dirty="0">
                <a:solidFill>
                  <a:srgbClr val="4F81BC"/>
                </a:solidFill>
              </a:rPr>
              <a:t>de </a:t>
            </a:r>
            <a:r>
              <a:rPr spc="-15" dirty="0">
                <a:solidFill>
                  <a:srgbClr val="4F81BC"/>
                </a:solidFill>
              </a:rPr>
              <a:t>Estilos</a:t>
            </a:r>
            <a:r>
              <a:rPr spc="-5" dirty="0">
                <a:solidFill>
                  <a:srgbClr val="4F81BC"/>
                </a:solidFill>
              </a:rPr>
              <a:t> </a:t>
            </a:r>
            <a:r>
              <a:rPr spc="-10" dirty="0">
                <a:solidFill>
                  <a:srgbClr val="4F81BC"/>
                </a:solidFill>
              </a:rPr>
              <a:t>Embutida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0300" y="1260347"/>
            <a:ext cx="4625340" cy="4897120"/>
            <a:chOff x="2400300" y="1260347"/>
            <a:chExt cx="4625340" cy="4897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7732" y="1272539"/>
              <a:ext cx="4597908" cy="4884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300" y="1260347"/>
              <a:ext cx="3816096" cy="4878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48455" y="2514600"/>
            <a:ext cx="2807335" cy="1308100"/>
          </a:xfrm>
          <a:prstGeom prst="rect">
            <a:avLst/>
          </a:prstGeom>
          <a:solidFill>
            <a:srgbClr val="4F81BC">
              <a:alpha val="10195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600" b="1" i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i="1" spc="-7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i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575"/>
              </a:spcBef>
            </a:pPr>
            <a:r>
              <a:rPr sz="1600" b="1" i="1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b="1" i="1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b="1" i="1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i="1" spc="-10" dirty="0">
                <a:solidFill>
                  <a:srgbClr val="00AF50"/>
                </a:solidFill>
                <a:latin typeface="Consolas"/>
                <a:cs typeface="Consolas"/>
              </a:rPr>
              <a:t>14pt;</a:t>
            </a:r>
            <a:endParaRPr sz="1600">
              <a:latin typeface="Consolas"/>
              <a:cs typeface="Consolas"/>
            </a:endParaRPr>
          </a:p>
          <a:p>
            <a:pPr marL="605790">
              <a:lnSpc>
                <a:spcPct val="100000"/>
              </a:lnSpc>
              <a:spcBef>
                <a:spcPts val="575"/>
              </a:spcBef>
            </a:pPr>
            <a:r>
              <a:rPr sz="1600" b="1" i="1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b="1" i="1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b="1" i="1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i="1" spc="-5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600" b="1" i="1" spc="-5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62560">
              <a:lnSpc>
                <a:spcPct val="100000"/>
              </a:lnSpc>
              <a:spcBef>
                <a:spcPts val="580"/>
              </a:spcBef>
            </a:pPr>
            <a:r>
              <a:rPr sz="1600" b="1" i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96311" y="1341119"/>
            <a:ext cx="4465320" cy="475234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&lt;html&gt;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&lt;head&gt;</a:t>
            </a:r>
            <a:endParaRPr sz="1600">
              <a:latin typeface="Consolas"/>
              <a:cs typeface="Consolas"/>
            </a:endParaRPr>
          </a:p>
          <a:p>
            <a:pPr marL="981075">
              <a:lnSpc>
                <a:spcPct val="100000"/>
              </a:lnSpc>
              <a:spcBef>
                <a:spcPts val="965"/>
              </a:spcBef>
            </a:pPr>
            <a:r>
              <a:rPr sz="1600" b="1" i="1" spc="-1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981075">
              <a:lnSpc>
                <a:spcPct val="100000"/>
              </a:lnSpc>
              <a:spcBef>
                <a:spcPts val="1195"/>
              </a:spcBef>
            </a:pPr>
            <a:r>
              <a:rPr sz="1600" b="1" i="1" spc="-10" dirty="0">
                <a:solidFill>
                  <a:srgbClr val="0000FF"/>
                </a:solidFill>
                <a:latin typeface="Consolas"/>
                <a:cs typeface="Consolas"/>
              </a:rPr>
              <a:t>&lt;/style&gt;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815"/>
              </a:spcBef>
            </a:pP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&lt;/head&gt;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600">
              <a:latin typeface="Consolas"/>
              <a:cs typeface="Consolas"/>
            </a:endParaRPr>
          </a:p>
          <a:p>
            <a:pPr marL="10052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&lt;/html&gt;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5891" y="2727452"/>
            <a:ext cx="2651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Código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CSS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embutido</a:t>
            </a:r>
            <a:r>
              <a:rPr sz="1800" i="1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dentro </a:t>
            </a:r>
            <a:r>
              <a:rPr sz="1800" i="1" spc="-39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do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elemento </a:t>
            </a:r>
            <a:r>
              <a:rPr sz="1600" i="1" spc="-1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,</a:t>
            </a:r>
            <a:r>
              <a:rPr sz="1800" i="1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no 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cabeçalho</a:t>
            </a:r>
            <a:r>
              <a:rPr sz="18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205868"/>
                </a:solidFill>
                <a:latin typeface="Calibri"/>
                <a:cs typeface="Calibri"/>
              </a:rPr>
              <a:t>do</a:t>
            </a:r>
            <a:r>
              <a:rPr sz="1800" i="1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05868"/>
                </a:solidFill>
                <a:latin typeface="Calibri"/>
                <a:cs typeface="Calibri"/>
              </a:rPr>
              <a:t>documento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126" y="235458"/>
            <a:ext cx="6853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F81BC"/>
                </a:solidFill>
              </a:rPr>
              <a:t>CSS</a:t>
            </a:r>
            <a:r>
              <a:rPr spc="-5" dirty="0">
                <a:solidFill>
                  <a:srgbClr val="4F81BC"/>
                </a:solidFill>
              </a:rPr>
              <a:t> em</a:t>
            </a:r>
            <a:r>
              <a:rPr spc="10" dirty="0">
                <a:solidFill>
                  <a:srgbClr val="4F81BC"/>
                </a:solidFill>
              </a:rPr>
              <a:t> </a:t>
            </a:r>
            <a:r>
              <a:rPr spc="-20" dirty="0">
                <a:solidFill>
                  <a:srgbClr val="4F81BC"/>
                </a:solidFill>
              </a:rPr>
              <a:t>Folha</a:t>
            </a:r>
            <a:r>
              <a:rPr spc="-5" dirty="0">
                <a:solidFill>
                  <a:srgbClr val="4F81BC"/>
                </a:solidFill>
              </a:rPr>
              <a:t> de </a:t>
            </a:r>
            <a:r>
              <a:rPr spc="-15" dirty="0">
                <a:solidFill>
                  <a:srgbClr val="4F81BC"/>
                </a:solidFill>
              </a:rPr>
              <a:t>Estilos</a:t>
            </a:r>
            <a:r>
              <a:rPr spc="-5" dirty="0">
                <a:solidFill>
                  <a:srgbClr val="4F81BC"/>
                </a:solidFill>
              </a:rPr>
              <a:t> </a:t>
            </a:r>
            <a:r>
              <a:rPr spc="-20" dirty="0">
                <a:solidFill>
                  <a:srgbClr val="4F81BC"/>
                </a:solidFill>
              </a:rPr>
              <a:t>Separada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1660" y="1703831"/>
            <a:ext cx="5172710" cy="3589020"/>
            <a:chOff x="1851660" y="1703831"/>
            <a:chExt cx="5172710" cy="3589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660" y="1703831"/>
              <a:ext cx="5172455" cy="3589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4708" y="1761743"/>
              <a:ext cx="4920996" cy="35173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0240" y="1772411"/>
              <a:ext cx="5039995" cy="3456940"/>
            </a:xfrm>
            <a:custGeom>
              <a:avLst/>
              <a:gdLst/>
              <a:ahLst/>
              <a:cxnLst/>
              <a:rect l="l" t="t" r="r" b="b"/>
              <a:pathLst>
                <a:path w="5039995" h="3456940">
                  <a:moveTo>
                    <a:pt x="5039868" y="0"/>
                  </a:moveTo>
                  <a:lnTo>
                    <a:pt x="0" y="0"/>
                  </a:lnTo>
                  <a:lnTo>
                    <a:pt x="0" y="3456432"/>
                  </a:lnTo>
                  <a:lnTo>
                    <a:pt x="5039868" y="3456432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0239" y="1772411"/>
            <a:ext cx="5039995" cy="345694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&lt;html&gt;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&lt;head&gt;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489584">
              <a:lnSpc>
                <a:spcPct val="100000"/>
              </a:lnSpc>
            </a:pPr>
            <a:r>
              <a:rPr sz="1500" b="1" dirty="0">
                <a:solidFill>
                  <a:srgbClr val="0000FF"/>
                </a:solidFill>
                <a:latin typeface="Consolas"/>
                <a:cs typeface="Consolas"/>
              </a:rPr>
              <a:t>&lt;link </a:t>
            </a:r>
            <a:r>
              <a:rPr sz="1500" b="1" spc="-5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1500" b="1" spc="-5" dirty="0">
                <a:latin typeface="Consolas"/>
                <a:cs typeface="Consolas"/>
              </a:rPr>
              <a:t>=</a:t>
            </a:r>
            <a:r>
              <a:rPr sz="1500" b="1" spc="-5" dirty="0">
                <a:solidFill>
                  <a:srgbClr val="8000FF"/>
                </a:solidFill>
                <a:latin typeface="Consolas"/>
                <a:cs typeface="Consolas"/>
              </a:rPr>
              <a:t>"stylesheet"</a:t>
            </a:r>
            <a:r>
              <a:rPr sz="1500" b="1" spc="5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500" b="1" spc="-5" dirty="0">
                <a:latin typeface="Consolas"/>
                <a:cs typeface="Consolas"/>
              </a:rPr>
              <a:t>=</a:t>
            </a:r>
            <a:r>
              <a:rPr sz="1500" b="1" spc="-5" dirty="0">
                <a:solidFill>
                  <a:srgbClr val="8000FF"/>
                </a:solidFill>
                <a:latin typeface="Consolas"/>
                <a:cs typeface="Consolas"/>
              </a:rPr>
              <a:t>"style.css"</a:t>
            </a:r>
            <a:r>
              <a:rPr sz="1500" b="1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&lt;/head&gt;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&lt;p&gt;</a:t>
            </a:r>
            <a:r>
              <a:rPr sz="14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&lt;/p&gt;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07314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&lt;/html&gt;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48143" y="1703832"/>
            <a:ext cx="2981325" cy="2148840"/>
            <a:chOff x="7248143" y="1703832"/>
            <a:chExt cx="2981325" cy="2148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1" y="1703832"/>
              <a:ext cx="2977896" cy="21488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8143" y="1764792"/>
              <a:ext cx="2764536" cy="20132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19771" y="1772411"/>
            <a:ext cx="2845435" cy="20167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825"/>
              </a:spcBef>
            </a:pPr>
            <a:r>
              <a:rPr sz="1500" dirty="0">
                <a:solidFill>
                  <a:srgbClr val="00AF50"/>
                </a:solidFill>
                <a:latin typeface="Consolas"/>
                <a:cs typeface="Consolas"/>
              </a:rPr>
              <a:t>/*</a:t>
            </a:r>
            <a:r>
              <a:rPr sz="15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50"/>
                </a:solidFill>
                <a:latin typeface="Consolas"/>
                <a:cs typeface="Consolas"/>
              </a:rPr>
              <a:t>Arquivo</a:t>
            </a:r>
            <a:r>
              <a:rPr sz="1500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00AF50"/>
                </a:solidFill>
                <a:latin typeface="Consolas"/>
                <a:cs typeface="Consolas"/>
              </a:rPr>
              <a:t>style.css</a:t>
            </a:r>
            <a:r>
              <a:rPr sz="1500" b="1" spc="-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AF50"/>
                </a:solidFill>
                <a:latin typeface="Consolas"/>
                <a:cs typeface="Consolas"/>
              </a:rPr>
              <a:t>*/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109220">
              <a:lnSpc>
                <a:spcPct val="100000"/>
              </a:lnSpc>
              <a:spcBef>
                <a:spcPts val="1125"/>
              </a:spcBef>
            </a:pPr>
            <a:r>
              <a:rPr sz="1500" b="1" i="1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500" b="1" i="1" spc="-6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500" b="1" i="1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33095" marR="527685">
              <a:lnSpc>
                <a:spcPct val="130000"/>
              </a:lnSpc>
            </a:pPr>
            <a:r>
              <a:rPr sz="1500" b="1" i="1" spc="-5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500" b="1" i="1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b="1" i="1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b="1" i="1" spc="-5" dirty="0">
                <a:solidFill>
                  <a:srgbClr val="00AF50"/>
                </a:solidFill>
                <a:latin typeface="Consolas"/>
                <a:cs typeface="Consolas"/>
              </a:rPr>
              <a:t>14pt</a:t>
            </a:r>
            <a:r>
              <a:rPr sz="1500" b="1" i="1" spc="-5" dirty="0">
                <a:solidFill>
                  <a:srgbClr val="0000FF"/>
                </a:solidFill>
                <a:latin typeface="Consolas"/>
                <a:cs typeface="Consolas"/>
              </a:rPr>
              <a:t>; </a:t>
            </a:r>
            <a:r>
              <a:rPr sz="1500" b="1" i="1" spc="-8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500" b="1" i="1" spc="-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500" b="1" i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b="1" i="1" spc="-5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500" b="1" i="1" spc="-5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09220">
              <a:lnSpc>
                <a:spcPct val="100000"/>
              </a:lnSpc>
              <a:spcBef>
                <a:spcPts val="540"/>
              </a:spcBef>
            </a:pPr>
            <a:r>
              <a:rPr sz="1500" b="1" i="1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27395" y="2992373"/>
            <a:ext cx="1492885" cy="374650"/>
          </a:xfrm>
          <a:custGeom>
            <a:avLst/>
            <a:gdLst/>
            <a:ahLst/>
            <a:cxnLst/>
            <a:rect l="l" t="t" r="r" b="b"/>
            <a:pathLst>
              <a:path w="1492884" h="374650">
                <a:moveTo>
                  <a:pt x="6857" y="0"/>
                </a:moveTo>
                <a:lnTo>
                  <a:pt x="92075" y="70358"/>
                </a:lnTo>
                <a:lnTo>
                  <a:pt x="184276" y="128650"/>
                </a:lnTo>
                <a:lnTo>
                  <a:pt x="230377" y="156845"/>
                </a:lnTo>
                <a:lnTo>
                  <a:pt x="276478" y="184150"/>
                </a:lnTo>
                <a:lnTo>
                  <a:pt x="322833" y="210312"/>
                </a:lnTo>
                <a:lnTo>
                  <a:pt x="369062" y="235330"/>
                </a:lnTo>
                <a:lnTo>
                  <a:pt x="415416" y="258825"/>
                </a:lnTo>
                <a:lnTo>
                  <a:pt x="461771" y="280670"/>
                </a:lnTo>
                <a:lnTo>
                  <a:pt x="508126" y="300863"/>
                </a:lnTo>
                <a:lnTo>
                  <a:pt x="554608" y="319024"/>
                </a:lnTo>
                <a:lnTo>
                  <a:pt x="601344" y="335025"/>
                </a:lnTo>
                <a:lnTo>
                  <a:pt x="647953" y="348614"/>
                </a:lnTo>
                <a:lnTo>
                  <a:pt x="694816" y="359790"/>
                </a:lnTo>
                <a:lnTo>
                  <a:pt x="741679" y="368173"/>
                </a:lnTo>
                <a:lnTo>
                  <a:pt x="790194" y="373125"/>
                </a:lnTo>
                <a:lnTo>
                  <a:pt x="841628" y="374396"/>
                </a:lnTo>
                <a:lnTo>
                  <a:pt x="868045" y="373761"/>
                </a:lnTo>
                <a:lnTo>
                  <a:pt x="922147" y="370204"/>
                </a:lnTo>
                <a:lnTo>
                  <a:pt x="977391" y="363981"/>
                </a:lnTo>
                <a:lnTo>
                  <a:pt x="993108" y="361696"/>
                </a:lnTo>
                <a:lnTo>
                  <a:pt x="841628" y="361696"/>
                </a:lnTo>
                <a:lnTo>
                  <a:pt x="816228" y="361568"/>
                </a:lnTo>
                <a:lnTo>
                  <a:pt x="767206" y="358521"/>
                </a:lnTo>
                <a:lnTo>
                  <a:pt x="720598" y="351789"/>
                </a:lnTo>
                <a:lnTo>
                  <a:pt x="674496" y="342138"/>
                </a:lnTo>
                <a:lnTo>
                  <a:pt x="628268" y="329946"/>
                </a:lnTo>
                <a:lnTo>
                  <a:pt x="582294" y="315340"/>
                </a:lnTo>
                <a:lnTo>
                  <a:pt x="513206" y="289178"/>
                </a:lnTo>
                <a:lnTo>
                  <a:pt x="467105" y="269239"/>
                </a:lnTo>
                <a:lnTo>
                  <a:pt x="421131" y="247523"/>
                </a:lnTo>
                <a:lnTo>
                  <a:pt x="375030" y="224154"/>
                </a:lnTo>
                <a:lnTo>
                  <a:pt x="329056" y="199262"/>
                </a:lnTo>
                <a:lnTo>
                  <a:pt x="282955" y="173227"/>
                </a:lnTo>
                <a:lnTo>
                  <a:pt x="236981" y="146050"/>
                </a:lnTo>
                <a:lnTo>
                  <a:pt x="191007" y="117855"/>
                </a:lnTo>
                <a:lnTo>
                  <a:pt x="144906" y="89026"/>
                </a:lnTo>
                <a:lnTo>
                  <a:pt x="98932" y="59689"/>
                </a:lnTo>
                <a:lnTo>
                  <a:pt x="6857" y="0"/>
                </a:lnTo>
                <a:close/>
              </a:path>
              <a:path w="1492884" h="374650">
                <a:moveTo>
                  <a:pt x="1413031" y="245324"/>
                </a:moveTo>
                <a:lnTo>
                  <a:pt x="1340484" y="267715"/>
                </a:lnTo>
                <a:lnTo>
                  <a:pt x="1270634" y="287909"/>
                </a:lnTo>
                <a:lnTo>
                  <a:pt x="1220470" y="301371"/>
                </a:lnTo>
                <a:lnTo>
                  <a:pt x="1168019" y="314578"/>
                </a:lnTo>
                <a:lnTo>
                  <a:pt x="1113916" y="326898"/>
                </a:lnTo>
                <a:lnTo>
                  <a:pt x="1058926" y="337820"/>
                </a:lnTo>
                <a:lnTo>
                  <a:pt x="1003553" y="347345"/>
                </a:lnTo>
                <a:lnTo>
                  <a:pt x="948435" y="354838"/>
                </a:lnTo>
                <a:lnTo>
                  <a:pt x="894206" y="359663"/>
                </a:lnTo>
                <a:lnTo>
                  <a:pt x="841628" y="361696"/>
                </a:lnTo>
                <a:lnTo>
                  <a:pt x="993108" y="361696"/>
                </a:lnTo>
                <a:lnTo>
                  <a:pt x="1060957" y="350392"/>
                </a:lnTo>
                <a:lnTo>
                  <a:pt x="1116456" y="339343"/>
                </a:lnTo>
                <a:lnTo>
                  <a:pt x="1170812" y="326898"/>
                </a:lnTo>
                <a:lnTo>
                  <a:pt x="1223518" y="313689"/>
                </a:lnTo>
                <a:lnTo>
                  <a:pt x="1321561" y="286512"/>
                </a:lnTo>
                <a:lnTo>
                  <a:pt x="1386077" y="267080"/>
                </a:lnTo>
                <a:lnTo>
                  <a:pt x="1419721" y="249837"/>
                </a:lnTo>
                <a:lnTo>
                  <a:pt x="1413031" y="245324"/>
                </a:lnTo>
                <a:close/>
              </a:path>
              <a:path w="1492884" h="374650">
                <a:moveTo>
                  <a:pt x="1474899" y="243839"/>
                </a:moveTo>
                <a:lnTo>
                  <a:pt x="1417827" y="243839"/>
                </a:lnTo>
                <a:lnTo>
                  <a:pt x="1421637" y="255904"/>
                </a:lnTo>
                <a:lnTo>
                  <a:pt x="1416762" y="257452"/>
                </a:lnTo>
                <a:lnTo>
                  <a:pt x="1390269" y="325627"/>
                </a:lnTo>
                <a:lnTo>
                  <a:pt x="1474899" y="243839"/>
                </a:lnTo>
                <a:close/>
              </a:path>
              <a:path w="1492884" h="374650">
                <a:moveTo>
                  <a:pt x="1419721" y="249837"/>
                </a:moveTo>
                <a:lnTo>
                  <a:pt x="1416762" y="257452"/>
                </a:lnTo>
                <a:lnTo>
                  <a:pt x="1421637" y="255904"/>
                </a:lnTo>
                <a:lnTo>
                  <a:pt x="1419721" y="249837"/>
                </a:lnTo>
                <a:close/>
              </a:path>
              <a:path w="1492884" h="374650">
                <a:moveTo>
                  <a:pt x="1417827" y="243839"/>
                </a:moveTo>
                <a:lnTo>
                  <a:pt x="1413031" y="245324"/>
                </a:lnTo>
                <a:lnTo>
                  <a:pt x="1419707" y="249791"/>
                </a:lnTo>
                <a:lnTo>
                  <a:pt x="1417827" y="243839"/>
                </a:lnTo>
                <a:close/>
              </a:path>
              <a:path w="1492884" h="374650">
                <a:moveTo>
                  <a:pt x="1352169" y="204597"/>
                </a:moveTo>
                <a:lnTo>
                  <a:pt x="1413031" y="245324"/>
                </a:lnTo>
                <a:lnTo>
                  <a:pt x="1417827" y="243839"/>
                </a:lnTo>
                <a:lnTo>
                  <a:pt x="1474899" y="243839"/>
                </a:lnTo>
                <a:lnTo>
                  <a:pt x="1492377" y="226949"/>
                </a:lnTo>
                <a:lnTo>
                  <a:pt x="1352169" y="2045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6463" y="1421638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Arquivo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331202" y="1421638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Arquivo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935" y="235458"/>
            <a:ext cx="6116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Regra,</a:t>
            </a:r>
            <a:r>
              <a:rPr spc="-5" dirty="0"/>
              <a:t> </a:t>
            </a:r>
            <a:r>
              <a:rPr spc="-15" dirty="0"/>
              <a:t>Seletor</a:t>
            </a:r>
            <a:r>
              <a:rPr spc="-5" dirty="0"/>
              <a:t> e</a:t>
            </a:r>
            <a:r>
              <a:rPr spc="-10" dirty="0"/>
              <a:t> </a:t>
            </a:r>
            <a:r>
              <a:rPr spc="-15" dirty="0"/>
              <a:t>Propriedades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0940" y="1984248"/>
            <a:ext cx="4612005" cy="2842260"/>
            <a:chOff x="3710940" y="1984248"/>
            <a:chExt cx="4612005" cy="2842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132" y="1988820"/>
              <a:ext cx="4599432" cy="28376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0940" y="1984248"/>
              <a:ext cx="3800856" cy="2840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1712" y="2057400"/>
              <a:ext cx="4467225" cy="2705100"/>
            </a:xfrm>
            <a:custGeom>
              <a:avLst/>
              <a:gdLst/>
              <a:ahLst/>
              <a:cxnLst/>
              <a:rect l="l" t="t" r="r" b="b"/>
              <a:pathLst>
                <a:path w="4467225" h="2705100">
                  <a:moveTo>
                    <a:pt x="4466844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4466844" y="2705100"/>
                  </a:lnTo>
                  <a:lnTo>
                    <a:pt x="4466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1712" y="2057400"/>
              <a:ext cx="4467225" cy="2705100"/>
            </a:xfrm>
            <a:custGeom>
              <a:avLst/>
              <a:gdLst/>
              <a:ahLst/>
              <a:cxnLst/>
              <a:rect l="l" t="t" r="r" b="b"/>
              <a:pathLst>
                <a:path w="4467225" h="2705100">
                  <a:moveTo>
                    <a:pt x="0" y="2705100"/>
                  </a:moveTo>
                  <a:lnTo>
                    <a:pt x="4466844" y="2705100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270510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3786" y="2139223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471" y="2411349"/>
            <a:ext cx="714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&lt;style&gt;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3607" y="2769488"/>
            <a:ext cx="359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i="1" spc="-9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b="1" i="1" spc="-5" dirty="0">
                <a:solidFill>
                  <a:srgbClr val="7E7E7E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342" y="3086861"/>
            <a:ext cx="1805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AFEF"/>
                </a:solidFill>
                <a:latin typeface="Consolas"/>
                <a:cs typeface="Consolas"/>
              </a:rPr>
              <a:t>font-size</a:t>
            </a:r>
            <a:r>
              <a:rPr sz="1600" b="1" i="1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b="1" i="1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i="1" spc="-10" dirty="0">
                <a:solidFill>
                  <a:srgbClr val="00AF50"/>
                </a:solidFill>
                <a:latin typeface="Consolas"/>
                <a:cs typeface="Consolas"/>
              </a:rPr>
              <a:t>14pt;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8342" y="3403853"/>
            <a:ext cx="1361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1600" b="1" i="1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600" b="1" i="1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i="1" spc="-10" dirty="0">
                <a:solidFill>
                  <a:srgbClr val="00AF50"/>
                </a:solidFill>
                <a:latin typeface="Consolas"/>
                <a:cs typeface="Consolas"/>
              </a:rPr>
              <a:t>blue</a:t>
            </a:r>
            <a:r>
              <a:rPr sz="1600" b="1" i="1" spc="-10" dirty="0">
                <a:solidFill>
                  <a:srgbClr val="00CC00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3607" y="3720846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7E7E7E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3786" y="4010761"/>
            <a:ext cx="1587500" cy="6508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880"/>
              </a:spcBef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/s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yl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52244" y="1792211"/>
            <a:ext cx="2307590" cy="1080770"/>
            <a:chOff x="1952244" y="1792211"/>
            <a:chExt cx="2307590" cy="108077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916" y="1813534"/>
              <a:ext cx="2220468" cy="10515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44" y="1792211"/>
              <a:ext cx="2307335" cy="10805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63496" y="1882140"/>
              <a:ext cx="2087880" cy="919480"/>
            </a:xfrm>
            <a:custGeom>
              <a:avLst/>
              <a:gdLst/>
              <a:ahLst/>
              <a:cxnLst/>
              <a:rect l="l" t="t" r="r" b="b"/>
              <a:pathLst>
                <a:path w="2087879" h="919480">
                  <a:moveTo>
                    <a:pt x="2087880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2087880" y="918972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3496" y="1882140"/>
              <a:ext cx="2087880" cy="919480"/>
            </a:xfrm>
            <a:custGeom>
              <a:avLst/>
              <a:gdLst/>
              <a:ahLst/>
              <a:cxnLst/>
              <a:rect l="l" t="t" r="r" b="b"/>
              <a:pathLst>
                <a:path w="2087879" h="919480">
                  <a:moveTo>
                    <a:pt x="0" y="918972"/>
                  </a:moveTo>
                  <a:lnTo>
                    <a:pt x="2087880" y="918972"/>
                  </a:lnTo>
                  <a:lnTo>
                    <a:pt x="2087880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42489" y="1900554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E36C09"/>
                </a:solidFill>
                <a:latin typeface="Calibri"/>
                <a:cs typeface="Calibri"/>
              </a:rPr>
              <a:t>Seletor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1711" y="2057400"/>
            <a:ext cx="398145" cy="71501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tos</a:t>
            </a:r>
            <a:r>
              <a:rPr sz="1600" i="1" spc="-5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100" baseline="37698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endParaRPr sz="2100" baseline="37698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2489" y="2177618"/>
            <a:ext cx="1654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Indica</a:t>
            </a:r>
            <a:r>
              <a:rPr sz="1600" i="1" spc="-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quais</a:t>
            </a:r>
            <a:r>
              <a:rPr sz="1600" i="1" dirty="0">
                <a:solidFill>
                  <a:srgbClr val="205868"/>
                </a:solidFill>
                <a:latin typeface="Calibri"/>
                <a:cs typeface="Calibri"/>
              </a:rPr>
              <a:t> elemen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serão</a:t>
            </a:r>
            <a:r>
              <a:rPr sz="1600" i="1" spc="-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5" dirty="0">
                <a:solidFill>
                  <a:srgbClr val="205868"/>
                </a:solidFill>
                <a:latin typeface="Calibri"/>
                <a:cs typeface="Calibri"/>
              </a:rPr>
              <a:t>afetados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52244" y="2575560"/>
            <a:ext cx="2994025" cy="1504315"/>
            <a:chOff x="1952244" y="2575560"/>
            <a:chExt cx="2994025" cy="1504315"/>
          </a:xfrm>
        </p:grpSpPr>
        <p:sp>
          <p:nvSpPr>
            <p:cNvPr id="24" name="object 24"/>
            <p:cNvSpPr/>
            <p:nvPr/>
          </p:nvSpPr>
          <p:spPr>
            <a:xfrm>
              <a:off x="4151376" y="2575560"/>
              <a:ext cx="794385" cy="312420"/>
            </a:xfrm>
            <a:custGeom>
              <a:avLst/>
              <a:gdLst/>
              <a:ahLst/>
              <a:cxnLst/>
              <a:rect l="l" t="t" r="r" b="b"/>
              <a:pathLst>
                <a:path w="794385" h="312419">
                  <a:moveTo>
                    <a:pt x="81201" y="24602"/>
                  </a:moveTo>
                  <a:lnTo>
                    <a:pt x="71147" y="27424"/>
                  </a:lnTo>
                  <a:lnTo>
                    <a:pt x="76766" y="36466"/>
                  </a:lnTo>
                  <a:lnTo>
                    <a:pt x="789813" y="312038"/>
                  </a:lnTo>
                  <a:lnTo>
                    <a:pt x="794385" y="300227"/>
                  </a:lnTo>
                  <a:lnTo>
                    <a:pt x="81201" y="24602"/>
                  </a:lnTo>
                  <a:close/>
                </a:path>
                <a:path w="794385" h="312419">
                  <a:moveTo>
                    <a:pt x="0" y="0"/>
                  </a:moveTo>
                  <a:lnTo>
                    <a:pt x="104775" y="81279"/>
                  </a:lnTo>
                  <a:lnTo>
                    <a:pt x="76766" y="36466"/>
                  </a:lnTo>
                  <a:lnTo>
                    <a:pt x="68834" y="33400"/>
                  </a:lnTo>
                  <a:lnTo>
                    <a:pt x="73406" y="21589"/>
                  </a:lnTo>
                  <a:lnTo>
                    <a:pt x="91934" y="21589"/>
                  </a:lnTo>
                  <a:lnTo>
                    <a:pt x="132207" y="10287"/>
                  </a:lnTo>
                  <a:lnTo>
                    <a:pt x="0" y="0"/>
                  </a:lnTo>
                  <a:close/>
                </a:path>
                <a:path w="794385" h="312419">
                  <a:moveTo>
                    <a:pt x="71135" y="27456"/>
                  </a:moveTo>
                  <a:lnTo>
                    <a:pt x="68834" y="33400"/>
                  </a:lnTo>
                  <a:lnTo>
                    <a:pt x="76766" y="36466"/>
                  </a:lnTo>
                  <a:lnTo>
                    <a:pt x="71135" y="27456"/>
                  </a:lnTo>
                  <a:close/>
                </a:path>
                <a:path w="794385" h="312419">
                  <a:moveTo>
                    <a:pt x="73406" y="21589"/>
                  </a:moveTo>
                  <a:lnTo>
                    <a:pt x="71147" y="27424"/>
                  </a:lnTo>
                  <a:lnTo>
                    <a:pt x="81201" y="24602"/>
                  </a:lnTo>
                  <a:lnTo>
                    <a:pt x="73406" y="21589"/>
                  </a:lnTo>
                  <a:close/>
                </a:path>
                <a:path w="794385" h="312419">
                  <a:moveTo>
                    <a:pt x="91934" y="21589"/>
                  </a:moveTo>
                  <a:lnTo>
                    <a:pt x="73406" y="21589"/>
                  </a:lnTo>
                  <a:lnTo>
                    <a:pt x="81201" y="24602"/>
                  </a:lnTo>
                  <a:lnTo>
                    <a:pt x="91934" y="2158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4916" y="3494493"/>
              <a:ext cx="2220468" cy="50295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2244" y="3473183"/>
              <a:ext cx="1923287" cy="60656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63496" y="3563112"/>
              <a:ext cx="2087880" cy="370840"/>
            </a:xfrm>
            <a:custGeom>
              <a:avLst/>
              <a:gdLst/>
              <a:ahLst/>
              <a:cxnLst/>
              <a:rect l="l" t="t" r="r" b="b"/>
              <a:pathLst>
                <a:path w="2087879" h="370839">
                  <a:moveTo>
                    <a:pt x="208788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087880" y="370331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3496" y="3563112"/>
              <a:ext cx="2087880" cy="370840"/>
            </a:xfrm>
            <a:custGeom>
              <a:avLst/>
              <a:gdLst/>
              <a:ahLst/>
              <a:cxnLst/>
              <a:rect l="l" t="t" r="r" b="b"/>
              <a:pathLst>
                <a:path w="2087879" h="370839">
                  <a:moveTo>
                    <a:pt x="0" y="370331"/>
                  </a:moveTo>
                  <a:lnTo>
                    <a:pt x="2087880" y="370331"/>
                  </a:lnTo>
                  <a:lnTo>
                    <a:pt x="208788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3495" y="3563111"/>
            <a:ext cx="1728470" cy="37084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Declarações</a:t>
            </a:r>
            <a:r>
              <a:rPr sz="1800" b="1" i="1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4F81BC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67483" y="2735567"/>
            <a:ext cx="3437890" cy="1014094"/>
            <a:chOff x="1967483" y="2735567"/>
            <a:chExt cx="3437890" cy="1014094"/>
          </a:xfrm>
        </p:grpSpPr>
        <p:sp>
          <p:nvSpPr>
            <p:cNvPr id="31" name="object 31"/>
            <p:cNvSpPr/>
            <p:nvPr/>
          </p:nvSpPr>
          <p:spPr>
            <a:xfrm>
              <a:off x="4151376" y="3386328"/>
              <a:ext cx="1118870" cy="363220"/>
            </a:xfrm>
            <a:custGeom>
              <a:avLst/>
              <a:gdLst/>
              <a:ahLst/>
              <a:cxnLst/>
              <a:rect l="l" t="t" r="r" b="b"/>
              <a:pathLst>
                <a:path w="1118870" h="363220">
                  <a:moveTo>
                    <a:pt x="109347" y="287782"/>
                  </a:moveTo>
                  <a:lnTo>
                    <a:pt x="0" y="362712"/>
                  </a:lnTo>
                  <a:lnTo>
                    <a:pt x="132587" y="360299"/>
                  </a:lnTo>
                  <a:lnTo>
                    <a:pt x="90188" y="345567"/>
                  </a:lnTo>
                  <a:lnTo>
                    <a:pt x="74549" y="345567"/>
                  </a:lnTo>
                  <a:lnTo>
                    <a:pt x="70612" y="333502"/>
                  </a:lnTo>
                  <a:lnTo>
                    <a:pt x="78721" y="330911"/>
                  </a:lnTo>
                  <a:lnTo>
                    <a:pt x="109347" y="287782"/>
                  </a:lnTo>
                  <a:close/>
                </a:path>
                <a:path w="1118870" h="363220">
                  <a:moveTo>
                    <a:pt x="78721" y="330911"/>
                  </a:moveTo>
                  <a:lnTo>
                    <a:pt x="70612" y="333502"/>
                  </a:lnTo>
                  <a:lnTo>
                    <a:pt x="74549" y="345567"/>
                  </a:lnTo>
                  <a:lnTo>
                    <a:pt x="82698" y="342964"/>
                  </a:lnTo>
                  <a:lnTo>
                    <a:pt x="72644" y="339471"/>
                  </a:lnTo>
                  <a:lnTo>
                    <a:pt x="78721" y="330911"/>
                  </a:lnTo>
                  <a:close/>
                </a:path>
                <a:path w="1118870" h="363220">
                  <a:moveTo>
                    <a:pt x="82698" y="342964"/>
                  </a:moveTo>
                  <a:lnTo>
                    <a:pt x="74549" y="345567"/>
                  </a:lnTo>
                  <a:lnTo>
                    <a:pt x="90188" y="345567"/>
                  </a:lnTo>
                  <a:lnTo>
                    <a:pt x="82698" y="342964"/>
                  </a:lnTo>
                  <a:close/>
                </a:path>
                <a:path w="1118870" h="363220">
                  <a:moveTo>
                    <a:pt x="1114678" y="0"/>
                  </a:moveTo>
                  <a:lnTo>
                    <a:pt x="78721" y="330911"/>
                  </a:lnTo>
                  <a:lnTo>
                    <a:pt x="72644" y="339471"/>
                  </a:lnTo>
                  <a:lnTo>
                    <a:pt x="82698" y="342964"/>
                  </a:lnTo>
                  <a:lnTo>
                    <a:pt x="1118615" y="12192"/>
                  </a:lnTo>
                  <a:lnTo>
                    <a:pt x="111467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6943" y="3244596"/>
              <a:ext cx="133985" cy="325755"/>
            </a:xfrm>
            <a:custGeom>
              <a:avLst/>
              <a:gdLst/>
              <a:ahLst/>
              <a:cxnLst/>
              <a:rect l="l" t="t" r="r" b="b"/>
              <a:pathLst>
                <a:path w="133985" h="325754">
                  <a:moveTo>
                    <a:pt x="133603" y="0"/>
                  </a:moveTo>
                  <a:lnTo>
                    <a:pt x="3047" y="0"/>
                  </a:lnTo>
                </a:path>
                <a:path w="133985" h="325754">
                  <a:moveTo>
                    <a:pt x="128650" y="322579"/>
                  </a:moveTo>
                  <a:lnTo>
                    <a:pt x="0" y="320039"/>
                  </a:lnTo>
                </a:path>
                <a:path w="133985" h="325754">
                  <a:moveTo>
                    <a:pt x="4571" y="325246"/>
                  </a:moveTo>
                  <a:lnTo>
                    <a:pt x="4571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4915" y="2749296"/>
              <a:ext cx="2220468" cy="7178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7483" y="2735567"/>
              <a:ext cx="1856232" cy="7985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63495" y="2817876"/>
              <a:ext cx="2087880" cy="585470"/>
            </a:xfrm>
            <a:custGeom>
              <a:avLst/>
              <a:gdLst/>
              <a:ahLst/>
              <a:cxnLst/>
              <a:rect l="l" t="t" r="r" b="b"/>
              <a:pathLst>
                <a:path w="2087879" h="585470">
                  <a:moveTo>
                    <a:pt x="2087880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087880" y="585215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3495" y="2817876"/>
              <a:ext cx="2087880" cy="585470"/>
            </a:xfrm>
            <a:custGeom>
              <a:avLst/>
              <a:gdLst/>
              <a:ahLst/>
              <a:cxnLst/>
              <a:rect l="l" t="t" r="r" b="b"/>
              <a:pathLst>
                <a:path w="2087879" h="585470">
                  <a:moveTo>
                    <a:pt x="0" y="585215"/>
                  </a:moveTo>
                  <a:lnTo>
                    <a:pt x="2087880" y="585215"/>
                  </a:lnTo>
                  <a:lnTo>
                    <a:pt x="2087880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63495" y="2772155"/>
            <a:ext cx="1728470" cy="63119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91440" marR="191135">
              <a:lnSpc>
                <a:spcPct val="100000"/>
              </a:lnSpc>
              <a:spcBef>
                <a:spcPts val="630"/>
              </a:spcBef>
            </a:pPr>
            <a:r>
              <a:rPr sz="1600" b="1" i="1" spc="-5" dirty="0">
                <a:solidFill>
                  <a:srgbClr val="E36C09"/>
                </a:solidFill>
                <a:latin typeface="Consolas"/>
                <a:cs typeface="Consolas"/>
              </a:rPr>
              <a:t>p</a:t>
            </a:r>
            <a:r>
              <a:rPr sz="1600" b="1" i="1" spc="-52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Calibri"/>
                <a:cs typeface="Calibri"/>
              </a:rPr>
              <a:t>é</a:t>
            </a:r>
            <a:r>
              <a:rPr sz="1600" i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600" i="1" spc="-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600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i="1" spc="-10" dirty="0">
                <a:solidFill>
                  <a:srgbClr val="006FC0"/>
                </a:solidFill>
                <a:latin typeface="Calibri"/>
                <a:cs typeface="Calibri"/>
              </a:rPr>
              <a:t>sel</a:t>
            </a:r>
            <a:r>
              <a:rPr sz="1600" b="1" i="1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600" b="1" i="1" spc="-2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600" b="1" i="1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600" b="1" i="1" spc="-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6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006FC0"/>
                </a:solidFill>
                <a:latin typeface="Calibri"/>
                <a:cs typeface="Calibri"/>
              </a:rPr>
              <a:t>de  </a:t>
            </a:r>
            <a:r>
              <a:rPr sz="1600" b="1" i="1" spc="-10" dirty="0">
                <a:solidFill>
                  <a:srgbClr val="006FC0"/>
                </a:solidFill>
                <a:latin typeface="Calibri"/>
                <a:cs typeface="Calibri"/>
              </a:rPr>
              <a:t>elemento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45179" y="5204459"/>
            <a:ext cx="5407660" cy="660400"/>
            <a:chOff x="3345179" y="5204459"/>
            <a:chExt cx="5407660" cy="66040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5179" y="5231891"/>
              <a:ext cx="5407152" cy="5959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2819" y="5204459"/>
              <a:ext cx="5071872" cy="65991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413759" y="5300471"/>
            <a:ext cx="5274945" cy="463550"/>
          </a:xfrm>
          <a:prstGeom prst="rect">
            <a:avLst/>
          </a:prstGeom>
          <a:solidFill>
            <a:srgbClr val="FFFFE4"/>
          </a:solidFill>
          <a:ln w="6350">
            <a:solidFill>
              <a:srgbClr val="548ED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45"/>
              </a:spcBef>
            </a:pP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Propriedades</a:t>
            </a:r>
            <a:r>
              <a:rPr sz="2000" i="1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E36C09"/>
                </a:solidFill>
                <a:latin typeface="Calibri"/>
                <a:cs typeface="Calibri"/>
              </a:rPr>
              <a:t>e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valores</a:t>
            </a:r>
            <a:r>
              <a:rPr sz="2000" i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CSS</a:t>
            </a:r>
            <a:r>
              <a:rPr sz="2000" i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são</a:t>
            </a:r>
            <a:r>
              <a:rPr sz="2000" i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E36C09"/>
                </a:solidFill>
                <a:latin typeface="Calibri"/>
                <a:cs typeface="Calibri"/>
              </a:rPr>
              <a:t>case-sensitive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424928" y="1563611"/>
            <a:ext cx="2708275" cy="1080770"/>
            <a:chOff x="7424928" y="1563611"/>
            <a:chExt cx="2708275" cy="108077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7600" y="1584972"/>
              <a:ext cx="2653283" cy="99363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4928" y="1563611"/>
              <a:ext cx="2708148" cy="10805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36180" y="1653540"/>
              <a:ext cx="2520950" cy="861060"/>
            </a:xfrm>
            <a:custGeom>
              <a:avLst/>
              <a:gdLst/>
              <a:ahLst/>
              <a:cxnLst/>
              <a:rect l="l" t="t" r="r" b="b"/>
              <a:pathLst>
                <a:path w="2520950" h="861060">
                  <a:moveTo>
                    <a:pt x="2520696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2520696" y="861060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36180" y="1653540"/>
              <a:ext cx="2520950" cy="861060"/>
            </a:xfrm>
            <a:custGeom>
              <a:avLst/>
              <a:gdLst/>
              <a:ahLst/>
              <a:cxnLst/>
              <a:rect l="l" t="t" r="r" b="b"/>
              <a:pathLst>
                <a:path w="2520950" h="861060">
                  <a:moveTo>
                    <a:pt x="0" y="861060"/>
                  </a:moveTo>
                  <a:lnTo>
                    <a:pt x="2520696" y="861060"/>
                  </a:lnTo>
                  <a:lnTo>
                    <a:pt x="2520696" y="0"/>
                  </a:lnTo>
                  <a:lnTo>
                    <a:pt x="0" y="0"/>
                  </a:lnTo>
                  <a:lnTo>
                    <a:pt x="0" y="86106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536180" y="1653539"/>
            <a:ext cx="2522220" cy="40386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i="1" spc="-5" dirty="0">
                <a:solidFill>
                  <a:srgbClr val="00AFEF"/>
                </a:solidFill>
                <a:latin typeface="Calibri"/>
                <a:cs typeface="Calibri"/>
              </a:rPr>
              <a:t>Propriedade</a:t>
            </a:r>
            <a:r>
              <a:rPr sz="1800" b="1" i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00AFEF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36180" y="2057400"/>
            <a:ext cx="849630" cy="45720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160"/>
              </a:lnSpc>
            </a:pP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Indica</a:t>
            </a:r>
            <a:r>
              <a:rPr sz="1600" i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qu</a:t>
            </a:r>
            <a:endParaRPr sz="1600">
              <a:latin typeface="Calibri"/>
              <a:cs typeface="Calibri"/>
            </a:endParaRPr>
          </a:p>
          <a:p>
            <a:pPr marL="92075" marR="85090">
              <a:lnSpc>
                <a:spcPct val="100000"/>
              </a:lnSpc>
            </a:pP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a</a:t>
            </a:r>
            <a:r>
              <a:rPr sz="1600" i="1" spc="-15" dirty="0">
                <a:solidFill>
                  <a:srgbClr val="205868"/>
                </a:solidFill>
                <a:latin typeface="Calibri"/>
                <a:cs typeface="Calibri"/>
              </a:rPr>
              <a:t>p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r</a:t>
            </a:r>
            <a:r>
              <a:rPr sz="1600" i="1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s</a:t>
            </a:r>
            <a:r>
              <a:rPr sz="1600" i="1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69114" y="1948687"/>
            <a:ext cx="1642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al</a:t>
            </a:r>
            <a:r>
              <a:rPr sz="1600" i="1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aspecto</a:t>
            </a:r>
            <a:r>
              <a:rPr sz="1600" i="1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5" dirty="0">
                <a:solidFill>
                  <a:srgbClr val="205868"/>
                </a:solidFill>
                <a:latin typeface="Calibri"/>
                <a:cs typeface="Calibri"/>
              </a:rPr>
              <a:t>tação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 será</a:t>
            </a:r>
            <a:r>
              <a:rPr sz="1600" i="1" spc="-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ajustado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239002" y="2237613"/>
            <a:ext cx="3882390" cy="906780"/>
            <a:chOff x="6239002" y="2237613"/>
            <a:chExt cx="3882390" cy="906780"/>
          </a:xfrm>
        </p:grpSpPr>
        <p:sp>
          <p:nvSpPr>
            <p:cNvPr id="51" name="object 51"/>
            <p:cNvSpPr/>
            <p:nvPr/>
          </p:nvSpPr>
          <p:spPr>
            <a:xfrm>
              <a:off x="6239256" y="2237613"/>
              <a:ext cx="1296670" cy="76200"/>
            </a:xfrm>
            <a:custGeom>
              <a:avLst/>
              <a:gdLst/>
              <a:ahLst/>
              <a:cxnLst/>
              <a:rect l="l" t="t" r="r" b="b"/>
              <a:pathLst>
                <a:path w="1296670" h="76200">
                  <a:moveTo>
                    <a:pt x="1275616" y="31623"/>
                  </a:moveTo>
                  <a:lnTo>
                    <a:pt x="1219962" y="31623"/>
                  </a:lnTo>
                  <a:lnTo>
                    <a:pt x="1219962" y="44323"/>
                  </a:lnTo>
                  <a:lnTo>
                    <a:pt x="1211511" y="44347"/>
                  </a:lnTo>
                  <a:lnTo>
                    <a:pt x="1169289" y="76200"/>
                  </a:lnTo>
                  <a:lnTo>
                    <a:pt x="1296162" y="37719"/>
                  </a:lnTo>
                  <a:lnTo>
                    <a:pt x="1275616" y="31623"/>
                  </a:lnTo>
                  <a:close/>
                </a:path>
                <a:path w="1296670" h="76200">
                  <a:moveTo>
                    <a:pt x="1211478" y="31647"/>
                  </a:moveTo>
                  <a:lnTo>
                    <a:pt x="0" y="35178"/>
                  </a:lnTo>
                  <a:lnTo>
                    <a:pt x="0" y="47878"/>
                  </a:lnTo>
                  <a:lnTo>
                    <a:pt x="1211511" y="44347"/>
                  </a:lnTo>
                  <a:lnTo>
                    <a:pt x="1219962" y="37973"/>
                  </a:lnTo>
                  <a:lnTo>
                    <a:pt x="1211478" y="31647"/>
                  </a:lnTo>
                  <a:close/>
                </a:path>
                <a:path w="1296670" h="76200">
                  <a:moveTo>
                    <a:pt x="1219962" y="37973"/>
                  </a:moveTo>
                  <a:lnTo>
                    <a:pt x="1211511" y="44347"/>
                  </a:lnTo>
                  <a:lnTo>
                    <a:pt x="1219962" y="44323"/>
                  </a:lnTo>
                  <a:lnTo>
                    <a:pt x="1219962" y="37973"/>
                  </a:lnTo>
                  <a:close/>
                </a:path>
                <a:path w="1296670" h="76200">
                  <a:moveTo>
                    <a:pt x="1219962" y="31623"/>
                  </a:moveTo>
                  <a:lnTo>
                    <a:pt x="1211478" y="31647"/>
                  </a:lnTo>
                  <a:lnTo>
                    <a:pt x="1219962" y="37973"/>
                  </a:lnTo>
                  <a:lnTo>
                    <a:pt x="1219962" y="31623"/>
                  </a:lnTo>
                  <a:close/>
                </a:path>
                <a:path w="1296670" h="76200">
                  <a:moveTo>
                    <a:pt x="1169035" y="0"/>
                  </a:moveTo>
                  <a:lnTo>
                    <a:pt x="1211478" y="31647"/>
                  </a:lnTo>
                  <a:lnTo>
                    <a:pt x="1275616" y="31623"/>
                  </a:lnTo>
                  <a:lnTo>
                    <a:pt x="116903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5352" y="2275332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13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91272" y="2558757"/>
              <a:ext cx="2229612" cy="5029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8600" y="2537447"/>
              <a:ext cx="2193036" cy="60656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959852" y="2627376"/>
              <a:ext cx="2097405" cy="370840"/>
            </a:xfrm>
            <a:custGeom>
              <a:avLst/>
              <a:gdLst/>
              <a:ahLst/>
              <a:cxnLst/>
              <a:rect l="l" t="t" r="r" b="b"/>
              <a:pathLst>
                <a:path w="2097404" h="370839">
                  <a:moveTo>
                    <a:pt x="209702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097024" y="3703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59852" y="2627376"/>
              <a:ext cx="2097405" cy="370840"/>
            </a:xfrm>
            <a:custGeom>
              <a:avLst/>
              <a:gdLst/>
              <a:ahLst/>
              <a:cxnLst/>
              <a:rect l="l" t="t" r="r" b="b"/>
              <a:pathLst>
                <a:path w="2097404" h="370839">
                  <a:moveTo>
                    <a:pt x="0" y="370332"/>
                  </a:moveTo>
                  <a:lnTo>
                    <a:pt x="2097024" y="370332"/>
                  </a:lnTo>
                  <a:lnTo>
                    <a:pt x="2097024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962900" y="2627376"/>
            <a:ext cx="397510" cy="37084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5"/>
              </a:spcBef>
            </a:pPr>
            <a:r>
              <a:rPr sz="1800" b="1" i="1" spc="-8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1800" b="1" i="1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58556" y="2627376"/>
            <a:ext cx="1800225" cy="370840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45"/>
              </a:spcBef>
            </a:pPr>
            <a:r>
              <a:rPr sz="1800" b="1" i="1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1800" b="1" i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205868"/>
                </a:solidFill>
                <a:latin typeface="Calibri"/>
                <a:cs typeface="Calibri"/>
              </a:rPr>
              <a:t>da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propriedade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879784" y="2770568"/>
            <a:ext cx="5245735" cy="1265555"/>
            <a:chOff x="4879784" y="2770568"/>
            <a:chExt cx="5245735" cy="1265555"/>
          </a:xfrm>
        </p:grpSpPr>
        <p:sp>
          <p:nvSpPr>
            <p:cNvPr id="60" name="object 60"/>
            <p:cNvSpPr/>
            <p:nvPr/>
          </p:nvSpPr>
          <p:spPr>
            <a:xfrm>
              <a:off x="7037831" y="2814827"/>
              <a:ext cx="922655" cy="76200"/>
            </a:xfrm>
            <a:custGeom>
              <a:avLst/>
              <a:gdLst/>
              <a:ahLst/>
              <a:cxnLst/>
              <a:rect l="l" t="t" r="r" b="b"/>
              <a:pathLst>
                <a:path w="922654" h="76200">
                  <a:moveTo>
                    <a:pt x="846327" y="38100"/>
                  </a:moveTo>
                  <a:lnTo>
                    <a:pt x="795527" y="76200"/>
                  </a:lnTo>
                  <a:lnTo>
                    <a:pt x="901361" y="44450"/>
                  </a:lnTo>
                  <a:lnTo>
                    <a:pt x="846327" y="44450"/>
                  </a:lnTo>
                  <a:lnTo>
                    <a:pt x="846327" y="38100"/>
                  </a:lnTo>
                  <a:close/>
                </a:path>
                <a:path w="922654" h="76200">
                  <a:moveTo>
                    <a:pt x="83786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7861" y="44450"/>
                  </a:lnTo>
                  <a:lnTo>
                    <a:pt x="846327" y="38100"/>
                  </a:lnTo>
                  <a:lnTo>
                    <a:pt x="837861" y="31750"/>
                  </a:lnTo>
                  <a:close/>
                </a:path>
                <a:path w="922654" h="76200">
                  <a:moveTo>
                    <a:pt x="901361" y="31750"/>
                  </a:moveTo>
                  <a:lnTo>
                    <a:pt x="846327" y="31750"/>
                  </a:lnTo>
                  <a:lnTo>
                    <a:pt x="846327" y="44450"/>
                  </a:lnTo>
                  <a:lnTo>
                    <a:pt x="901361" y="44450"/>
                  </a:lnTo>
                  <a:lnTo>
                    <a:pt x="922527" y="38100"/>
                  </a:lnTo>
                  <a:lnTo>
                    <a:pt x="901361" y="31750"/>
                  </a:lnTo>
                  <a:close/>
                </a:path>
                <a:path w="922654" h="76200">
                  <a:moveTo>
                    <a:pt x="795527" y="0"/>
                  </a:moveTo>
                  <a:lnTo>
                    <a:pt x="846327" y="38100"/>
                  </a:lnTo>
                  <a:lnTo>
                    <a:pt x="846327" y="31750"/>
                  </a:lnTo>
                  <a:lnTo>
                    <a:pt x="901361" y="31750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37831" y="2852927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0"/>
                  </a:moveTo>
                  <a:lnTo>
                    <a:pt x="0" y="226695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81371" y="2772155"/>
              <a:ext cx="2590800" cy="1262380"/>
            </a:xfrm>
            <a:custGeom>
              <a:avLst/>
              <a:gdLst/>
              <a:ahLst/>
              <a:cxnLst/>
              <a:rect l="l" t="t" r="r" b="b"/>
              <a:pathLst>
                <a:path w="2590800" h="1262379">
                  <a:moveTo>
                    <a:pt x="2590800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2590800" y="1261872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F81BC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81371" y="2772155"/>
              <a:ext cx="2590800" cy="1262380"/>
            </a:xfrm>
            <a:custGeom>
              <a:avLst/>
              <a:gdLst/>
              <a:ahLst/>
              <a:cxnLst/>
              <a:rect l="l" t="t" r="r" b="b"/>
              <a:pathLst>
                <a:path w="2590800" h="1262379">
                  <a:moveTo>
                    <a:pt x="0" y="1261872"/>
                  </a:moveTo>
                  <a:lnTo>
                    <a:pt x="2590800" y="126187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3175">
              <a:solidFill>
                <a:srgbClr val="1F487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7367" y="3052597"/>
              <a:ext cx="2228087" cy="50137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54695" y="3031223"/>
              <a:ext cx="1261884" cy="60656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965947" y="3121151"/>
              <a:ext cx="2095500" cy="368935"/>
            </a:xfrm>
            <a:custGeom>
              <a:avLst/>
              <a:gdLst/>
              <a:ahLst/>
              <a:cxnLst/>
              <a:rect l="l" t="t" r="r" b="b"/>
              <a:pathLst>
                <a:path w="2095500" h="368935">
                  <a:moveTo>
                    <a:pt x="20955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095500" y="368808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65947" y="3121151"/>
              <a:ext cx="2095500" cy="368935"/>
            </a:xfrm>
            <a:custGeom>
              <a:avLst/>
              <a:gdLst/>
              <a:ahLst/>
              <a:cxnLst/>
              <a:rect l="l" t="t" r="r" b="b"/>
              <a:pathLst>
                <a:path w="2095500" h="368935">
                  <a:moveTo>
                    <a:pt x="0" y="368808"/>
                  </a:moveTo>
                  <a:lnTo>
                    <a:pt x="2095500" y="368808"/>
                  </a:lnTo>
                  <a:lnTo>
                    <a:pt x="20955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962900" y="3121151"/>
            <a:ext cx="448309" cy="368935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44"/>
              </a:spcBef>
            </a:pPr>
            <a:r>
              <a:rPr sz="1800" i="1" spc="-45" dirty="0">
                <a:solidFill>
                  <a:srgbClr val="548ED4"/>
                </a:solidFill>
                <a:latin typeface="Calibri"/>
                <a:cs typeface="Calibri"/>
              </a:rPr>
              <a:t>R</a:t>
            </a:r>
            <a:r>
              <a:rPr sz="1800" i="1" dirty="0">
                <a:solidFill>
                  <a:srgbClr val="548ED4"/>
                </a:solidFill>
                <a:latin typeface="Calibri"/>
                <a:cs typeface="Calibri"/>
              </a:rPr>
              <a:t>eg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58556" y="3121151"/>
            <a:ext cx="1800225" cy="368935"/>
          </a:xfrm>
          <a:prstGeom prst="rect">
            <a:avLst/>
          </a:prstGeom>
          <a:ln w="6350">
            <a:solidFill>
              <a:srgbClr val="548ED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44"/>
              </a:spcBef>
            </a:pPr>
            <a:r>
              <a:rPr sz="1800" i="1" dirty="0">
                <a:solidFill>
                  <a:srgbClr val="548ED4"/>
                </a:solidFill>
                <a:latin typeface="Calibri"/>
                <a:cs typeface="Calibri"/>
              </a:rPr>
              <a:t>ra</a:t>
            </a:r>
            <a:r>
              <a:rPr sz="1800" i="1" spc="-8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205868"/>
                </a:solidFill>
                <a:latin typeface="Calibri"/>
                <a:cs typeface="Calibri"/>
              </a:rPr>
              <a:t>CSS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75219" y="3267455"/>
            <a:ext cx="490220" cy="76200"/>
          </a:xfrm>
          <a:custGeom>
            <a:avLst/>
            <a:gdLst/>
            <a:ahLst/>
            <a:cxnLst/>
            <a:rect l="l" t="t" r="r" b="b"/>
            <a:pathLst>
              <a:path w="490220" h="76200">
                <a:moveTo>
                  <a:pt x="414020" y="38100"/>
                </a:moveTo>
                <a:lnTo>
                  <a:pt x="363220" y="76200"/>
                </a:lnTo>
                <a:lnTo>
                  <a:pt x="469053" y="44450"/>
                </a:lnTo>
                <a:lnTo>
                  <a:pt x="414020" y="44450"/>
                </a:lnTo>
                <a:lnTo>
                  <a:pt x="414020" y="38100"/>
                </a:lnTo>
                <a:close/>
              </a:path>
              <a:path w="490220" h="76200">
                <a:moveTo>
                  <a:pt x="40555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5553" y="44450"/>
                </a:lnTo>
                <a:lnTo>
                  <a:pt x="414020" y="38100"/>
                </a:lnTo>
                <a:lnTo>
                  <a:pt x="405553" y="31750"/>
                </a:lnTo>
                <a:close/>
              </a:path>
              <a:path w="490220" h="76200">
                <a:moveTo>
                  <a:pt x="469053" y="31750"/>
                </a:moveTo>
                <a:lnTo>
                  <a:pt x="414020" y="31750"/>
                </a:lnTo>
                <a:lnTo>
                  <a:pt x="414020" y="44450"/>
                </a:lnTo>
                <a:lnTo>
                  <a:pt x="469053" y="44450"/>
                </a:lnTo>
                <a:lnTo>
                  <a:pt x="490220" y="38100"/>
                </a:lnTo>
                <a:lnTo>
                  <a:pt x="469053" y="31750"/>
                </a:lnTo>
                <a:close/>
              </a:path>
              <a:path w="490220" h="76200">
                <a:moveTo>
                  <a:pt x="363220" y="0"/>
                </a:moveTo>
                <a:lnTo>
                  <a:pt x="414020" y="38100"/>
                </a:lnTo>
                <a:lnTo>
                  <a:pt x="414020" y="31750"/>
                </a:lnTo>
                <a:lnTo>
                  <a:pt x="469053" y="31750"/>
                </a:lnTo>
                <a:lnTo>
                  <a:pt x="36322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2921</Words>
  <Application>Microsoft Office PowerPoint</Application>
  <PresentationFormat>Widescreen</PresentationFormat>
  <Paragraphs>824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Arial MT</vt:lpstr>
      <vt:lpstr>Calibri</vt:lpstr>
      <vt:lpstr>Consolas</vt:lpstr>
      <vt:lpstr>Times New Roman</vt:lpstr>
      <vt:lpstr>Wingdings</vt:lpstr>
      <vt:lpstr>Office Theme</vt:lpstr>
      <vt:lpstr>Programação para Internet</vt:lpstr>
      <vt:lpstr>Conteúdo da Aula</vt:lpstr>
      <vt:lpstr>O que é CSS?</vt:lpstr>
      <vt:lpstr>Por que estudar CSS?</vt:lpstr>
      <vt:lpstr>Três Formas de Inserir CSS</vt:lpstr>
      <vt:lpstr>CSS Embutido na Linha (inline)</vt:lpstr>
      <vt:lpstr>CSS em Folha de Estilos Embutida</vt:lpstr>
      <vt:lpstr>CSS em Folha de Estilos Separada</vt:lpstr>
      <vt:lpstr>Regra, Seletor e Propriedades</vt:lpstr>
      <vt:lpstr>Múltiplas Regras e Seletores</vt:lpstr>
      <vt:lpstr>Agrupando Seletores</vt:lpstr>
      <vt:lpstr>Seletor de ID (#idDoElemento)</vt:lpstr>
      <vt:lpstr>Seletor de ID (#idDoElemento)</vt:lpstr>
      <vt:lpstr>Seletor de Filho (x &gt; y)</vt:lpstr>
      <vt:lpstr>Seletor de Filho (x &gt; y)</vt:lpstr>
      <vt:lpstr>Seletor de Descendente (x y)</vt:lpstr>
      <vt:lpstr>Seletor de Descendente (x y)</vt:lpstr>
      <vt:lpstr>Seletor de Irmão Adjacente (x + y)</vt:lpstr>
      <vt:lpstr>Seletor de Irmão Adjacente (x + y)</vt:lpstr>
      <vt:lpstr>Seletor de Irmão Geral (x ~ y)</vt:lpstr>
      <vt:lpstr>Seletor de Irmão Geral (x ~ y)</vt:lpstr>
      <vt:lpstr>Seletor de Atributo x[atrib]</vt:lpstr>
      <vt:lpstr>Seletor de Atributo x[atrib]</vt:lpstr>
      <vt:lpstr>Seletor de Atributo x[atrib]</vt:lpstr>
      <vt:lpstr>Seletor de Classe (.nomeClasse)</vt:lpstr>
      <vt:lpstr>Seletor de Classe (.nomeClasse)</vt:lpstr>
      <vt:lpstr>Seletor de Classe (.nomeClasse)</vt:lpstr>
      <vt:lpstr>Seletor de Classe (x.nomeClasse)</vt:lpstr>
      <vt:lpstr>Seletor de Classe (x.nomeClasse)</vt:lpstr>
      <vt:lpstr>Seletor de Classe (x.nomeClasse)</vt:lpstr>
      <vt:lpstr>Seletor de Classe (.nomeClasse)</vt:lpstr>
      <vt:lpstr>Referenciando Múltiplas Classes</vt:lpstr>
      <vt:lpstr>Propriedades CSS</vt:lpstr>
      <vt:lpstr>Propriedades de Ajuste de Fonte</vt:lpstr>
      <vt:lpstr>Propriedades de Ajuste de Texto</vt:lpstr>
      <vt:lpstr>Ajuste de Cor</vt:lpstr>
      <vt:lpstr>Ajuste de Cor - Exemplo</vt:lpstr>
      <vt:lpstr>Propriedade font-family</vt:lpstr>
      <vt:lpstr>Alguns Tipos de Fontes</vt:lpstr>
      <vt:lpstr>Tamanhos de Fonte</vt:lpstr>
      <vt:lpstr>Tamanhos de Fonte</vt:lpstr>
      <vt:lpstr>Tamanhos de Fonte</vt:lpstr>
      <vt:lpstr>Exemplo de Tamanho em</vt:lpstr>
      <vt:lpstr>Exemplo de Tamanho rem</vt:lpstr>
      <vt:lpstr>Exemplo de Tamanho rem</vt:lpstr>
      <vt:lpstr>Apresentação do PowerPoint</vt:lpstr>
      <vt:lpstr>Propriedade font</vt:lpstr>
      <vt:lpstr>Propriedade font</vt:lpstr>
      <vt:lpstr>Propriedade font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Informações</dc:title>
  <dc:creator>Daniel Furtado</dc:creator>
  <cp:lastModifiedBy>GETULIO DA SILVA SANTOS</cp:lastModifiedBy>
  <cp:revision>2</cp:revision>
  <dcterms:created xsi:type="dcterms:W3CDTF">2022-08-04T11:25:27Z</dcterms:created>
  <dcterms:modified xsi:type="dcterms:W3CDTF">2022-08-04T11:34:14Z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2022-08-04T00:00:00Z</vt:filetime>
  </property>
</Properties>
</file>