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4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006FC0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006FC0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006FC0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18871"/>
            <a:ext cx="12192000" cy="6517005"/>
          </a:xfrm>
          <a:custGeom>
            <a:avLst/>
            <a:gdLst/>
            <a:ahLst/>
            <a:cxnLst/>
            <a:rect l="l" t="t" r="r" b="b"/>
            <a:pathLst>
              <a:path w="12192000" h="6517005">
                <a:moveTo>
                  <a:pt x="0" y="6516623"/>
                </a:moveTo>
                <a:lnTo>
                  <a:pt x="12192000" y="6516623"/>
                </a:lnTo>
                <a:lnTo>
                  <a:pt x="12192000" y="0"/>
                </a:lnTo>
                <a:lnTo>
                  <a:pt x="0" y="0"/>
                </a:lnTo>
                <a:lnTo>
                  <a:pt x="0" y="651662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2484" y="44196"/>
            <a:ext cx="12070080" cy="6624955"/>
          </a:xfrm>
          <a:custGeom>
            <a:avLst/>
            <a:gdLst/>
            <a:ahLst/>
            <a:cxnLst/>
            <a:rect l="l" t="t" r="r" b="b"/>
            <a:pathLst>
              <a:path w="12070080" h="6624955">
                <a:moveTo>
                  <a:pt x="0" y="6624828"/>
                </a:moveTo>
                <a:lnTo>
                  <a:pt x="12070080" y="6624828"/>
                </a:lnTo>
                <a:lnTo>
                  <a:pt x="12070080" y="0"/>
                </a:lnTo>
                <a:lnTo>
                  <a:pt x="0" y="0"/>
                </a:lnTo>
                <a:lnTo>
                  <a:pt x="0" y="6624828"/>
                </a:lnTo>
                <a:close/>
              </a:path>
            </a:pathLst>
          </a:custGeom>
          <a:ln w="9525">
            <a:solidFill>
              <a:srgbClr val="548E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23" y="6635495"/>
            <a:ext cx="12190730" cy="222885"/>
          </a:xfrm>
          <a:custGeom>
            <a:avLst/>
            <a:gdLst/>
            <a:ahLst/>
            <a:cxnLst/>
            <a:rect l="l" t="t" r="r" b="b"/>
            <a:pathLst>
              <a:path w="12190730" h="222884">
                <a:moveTo>
                  <a:pt x="12190476" y="0"/>
                </a:moveTo>
                <a:lnTo>
                  <a:pt x="0" y="0"/>
                </a:lnTo>
                <a:lnTo>
                  <a:pt x="0" y="222502"/>
                </a:lnTo>
                <a:lnTo>
                  <a:pt x="12190476" y="222502"/>
                </a:lnTo>
                <a:lnTo>
                  <a:pt x="12190476" y="0"/>
                </a:lnTo>
                <a:close/>
              </a:path>
            </a:pathLst>
          </a:custGeom>
          <a:solidFill>
            <a:srgbClr val="2F7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23" y="0"/>
            <a:ext cx="12190730" cy="119380"/>
          </a:xfrm>
          <a:custGeom>
            <a:avLst/>
            <a:gdLst/>
            <a:ahLst/>
            <a:cxnLst/>
            <a:rect l="l" t="t" r="r" b="b"/>
            <a:pathLst>
              <a:path w="12190730" h="119380">
                <a:moveTo>
                  <a:pt x="12190476" y="0"/>
                </a:moveTo>
                <a:lnTo>
                  <a:pt x="0" y="0"/>
                </a:lnTo>
                <a:lnTo>
                  <a:pt x="0" y="118872"/>
                </a:lnTo>
                <a:lnTo>
                  <a:pt x="12190476" y="118872"/>
                </a:lnTo>
                <a:lnTo>
                  <a:pt x="12190476" y="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25670" y="253745"/>
            <a:ext cx="2740659" cy="605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006FC0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74760" y="2209101"/>
            <a:ext cx="7647305" cy="19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4051" y="6671868"/>
            <a:ext cx="168973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64593" y="6668896"/>
            <a:ext cx="27495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Mozilla/Mobile/Viewport_meta_tag" TargetMode="External"/><Relationship Id="rId2" Type="http://schemas.openxmlformats.org/officeDocument/2006/relationships/hyperlink" Target="https://v5.getbootstrap.com/doc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bootstrap.com/docs/4.5/getting-started/introductio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34805" y="3280981"/>
            <a:ext cx="6920865" cy="114935"/>
            <a:chOff x="2634805" y="3280981"/>
            <a:chExt cx="6920865" cy="114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9567" y="3285744"/>
              <a:ext cx="6911340" cy="10515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639567" y="3285744"/>
              <a:ext cx="6911340" cy="105410"/>
            </a:xfrm>
            <a:custGeom>
              <a:avLst/>
              <a:gdLst/>
              <a:ahLst/>
              <a:cxnLst/>
              <a:rect l="l" t="t" r="r" b="b"/>
              <a:pathLst>
                <a:path w="6911340" h="105410">
                  <a:moveTo>
                    <a:pt x="0" y="105155"/>
                  </a:moveTo>
                  <a:lnTo>
                    <a:pt x="6911340" y="105155"/>
                  </a:lnTo>
                  <a:lnTo>
                    <a:pt x="6911340" y="0"/>
                  </a:lnTo>
                  <a:lnTo>
                    <a:pt x="0" y="0"/>
                  </a:lnTo>
                  <a:lnTo>
                    <a:pt x="0" y="105155"/>
                  </a:lnTo>
                  <a:close/>
                </a:path>
              </a:pathLst>
            </a:custGeom>
            <a:ln w="952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09138" y="2543682"/>
            <a:ext cx="610298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70" dirty="0">
                <a:solidFill>
                  <a:srgbClr val="4F81BC"/>
                </a:solidFill>
              </a:rPr>
              <a:t>Programação</a:t>
            </a:r>
            <a:r>
              <a:rPr spc="-60" dirty="0">
                <a:solidFill>
                  <a:srgbClr val="4F81BC"/>
                </a:solidFill>
              </a:rPr>
              <a:t> </a:t>
            </a:r>
            <a:r>
              <a:rPr spc="105" dirty="0">
                <a:solidFill>
                  <a:srgbClr val="4F81BC"/>
                </a:solidFill>
              </a:rPr>
              <a:t>para</a:t>
            </a:r>
            <a:r>
              <a:rPr spc="-60" dirty="0">
                <a:solidFill>
                  <a:srgbClr val="4F81BC"/>
                </a:solidFill>
              </a:rPr>
              <a:t> </a:t>
            </a:r>
            <a:r>
              <a:rPr spc="165" dirty="0">
                <a:solidFill>
                  <a:srgbClr val="4F81BC"/>
                </a:solidFill>
              </a:rPr>
              <a:t>Internet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22117" y="3818382"/>
            <a:ext cx="5746750" cy="999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5810" marR="756920" indent="1433830">
              <a:lnSpc>
                <a:spcPct val="141700"/>
              </a:lnSpc>
              <a:spcBef>
                <a:spcPts val="100"/>
              </a:spcBef>
            </a:pPr>
            <a:r>
              <a:rPr sz="2400" spc="120" dirty="0">
                <a:solidFill>
                  <a:srgbClr val="585858"/>
                </a:solidFill>
                <a:latin typeface="Microsoft Sans Serif"/>
                <a:cs typeface="Microsoft Sans Serif"/>
              </a:rPr>
              <a:t>Módulo</a:t>
            </a:r>
            <a:r>
              <a:rPr sz="2400" spc="22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585858"/>
                </a:solidFill>
                <a:latin typeface="Microsoft Sans Serif"/>
                <a:cs typeface="Microsoft Sans Serif"/>
              </a:rPr>
              <a:t>4 </a:t>
            </a:r>
            <a:r>
              <a:rPr sz="2400" spc="4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585858"/>
                </a:solidFill>
                <a:latin typeface="Microsoft Sans Serif"/>
                <a:cs typeface="Microsoft Sans Serif"/>
              </a:rPr>
              <a:t>Bootstrap</a:t>
            </a:r>
            <a:r>
              <a:rPr sz="2400" spc="-4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585858"/>
                </a:solidFill>
                <a:latin typeface="Microsoft Sans Serif"/>
                <a:cs typeface="Microsoft Sans Serif"/>
              </a:rPr>
              <a:t>5</a:t>
            </a:r>
            <a:r>
              <a:rPr sz="2400" spc="-3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e</a:t>
            </a:r>
            <a:r>
              <a:rPr sz="2400" spc="-3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 err="1">
                <a:solidFill>
                  <a:srgbClr val="585858"/>
                </a:solidFill>
                <a:latin typeface="Microsoft Sans Serif"/>
                <a:cs typeface="Microsoft Sans Serif"/>
              </a:rPr>
              <a:t>Responsividade</a:t>
            </a:r>
            <a:endParaRPr lang="pt-BR" sz="2400" spc="30" dirty="0">
              <a:solidFill>
                <a:srgbClr val="585858"/>
              </a:solidFill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4498" y="2085001"/>
            <a:ext cx="7349490" cy="294703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765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25" dirty="0">
                <a:solidFill>
                  <a:srgbClr val="1B4854"/>
                </a:solidFill>
                <a:latin typeface="Microsoft Sans Serif"/>
                <a:cs typeface="Microsoft Sans Serif"/>
              </a:rPr>
              <a:t>Representa</a:t>
            </a:r>
            <a:r>
              <a:rPr sz="2000" spc="-3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1B4854"/>
                </a:solidFill>
                <a:latin typeface="Microsoft Sans Serif"/>
                <a:cs typeface="Microsoft Sans Serif"/>
              </a:rPr>
              <a:t>a</a:t>
            </a:r>
            <a:r>
              <a:rPr sz="2000" spc="-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30" dirty="0">
                <a:solidFill>
                  <a:srgbClr val="1B4854"/>
                </a:solidFill>
                <a:latin typeface="Microsoft Sans Serif"/>
                <a:cs typeface="Microsoft Sans Serif"/>
              </a:rPr>
              <a:t>área</a:t>
            </a:r>
            <a:r>
              <a:rPr sz="2000" spc="-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1B4854"/>
                </a:solidFill>
                <a:latin typeface="Microsoft Sans Serif"/>
                <a:cs typeface="Microsoft Sans Serif"/>
              </a:rPr>
              <a:t>de</a:t>
            </a:r>
            <a:r>
              <a:rPr sz="200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1B4854"/>
                </a:solidFill>
                <a:latin typeface="Microsoft Sans Serif"/>
                <a:cs typeface="Microsoft Sans Serif"/>
              </a:rPr>
              <a:t>renderização</a:t>
            </a:r>
            <a:r>
              <a:rPr sz="20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55" dirty="0">
                <a:solidFill>
                  <a:srgbClr val="1B4854"/>
                </a:solidFill>
                <a:latin typeface="Microsoft Sans Serif"/>
                <a:cs typeface="Microsoft Sans Serif"/>
              </a:rPr>
              <a:t>da</a:t>
            </a:r>
            <a:r>
              <a:rPr sz="2000" spc="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1B4854"/>
                </a:solidFill>
                <a:latin typeface="Microsoft Sans Serif"/>
                <a:cs typeface="Microsoft Sans Serif"/>
              </a:rPr>
              <a:t>página</a:t>
            </a:r>
            <a:r>
              <a:rPr sz="2000" spc="-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105" dirty="0">
                <a:solidFill>
                  <a:srgbClr val="1B4854"/>
                </a:solidFill>
                <a:latin typeface="Microsoft Sans Serif"/>
                <a:cs typeface="Microsoft Sans Serif"/>
              </a:rPr>
              <a:t>no</a:t>
            </a:r>
            <a:r>
              <a:rPr sz="200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navegador</a:t>
            </a:r>
            <a:endParaRPr sz="2000">
              <a:latin typeface="Microsoft Sans Serif"/>
              <a:cs typeface="Microsoft Sans Serif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60" dirty="0">
                <a:solidFill>
                  <a:srgbClr val="1B4854"/>
                </a:solidFill>
                <a:latin typeface="Microsoft Sans Serif"/>
                <a:cs typeface="Microsoft Sans Serif"/>
              </a:rPr>
              <a:t>Onde</a:t>
            </a:r>
            <a:r>
              <a:rPr sz="2000" spc="-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1B4854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largura</a:t>
            </a:r>
            <a:r>
              <a:rPr sz="2000" spc="-1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1B4854"/>
                </a:solidFill>
                <a:latin typeface="Microsoft Sans Serif"/>
                <a:cs typeface="Microsoft Sans Serif"/>
              </a:rPr>
              <a:t>e</a:t>
            </a:r>
            <a:r>
              <a:rPr sz="2000" dirty="0">
                <a:solidFill>
                  <a:srgbClr val="1B4854"/>
                </a:solidFill>
                <a:latin typeface="Microsoft Sans Serif"/>
                <a:cs typeface="Microsoft Sans Serif"/>
              </a:rPr>
              <a:t> a</a:t>
            </a:r>
            <a:r>
              <a:rPr sz="20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65" dirty="0">
                <a:solidFill>
                  <a:srgbClr val="1B4854"/>
                </a:solidFill>
                <a:latin typeface="Microsoft Sans Serif"/>
                <a:cs typeface="Microsoft Sans Serif"/>
              </a:rPr>
              <a:t>altura</a:t>
            </a:r>
            <a:r>
              <a:rPr sz="20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20" dirty="0">
                <a:solidFill>
                  <a:srgbClr val="1B4854"/>
                </a:solidFill>
                <a:latin typeface="Microsoft Sans Serif"/>
                <a:cs typeface="Microsoft Sans Serif"/>
              </a:rPr>
              <a:t>são</a:t>
            </a:r>
            <a:r>
              <a:rPr sz="2000" spc="-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55" dirty="0">
                <a:solidFill>
                  <a:srgbClr val="1B4854"/>
                </a:solidFill>
                <a:latin typeface="Microsoft Sans Serif"/>
                <a:cs typeface="Microsoft Sans Serif"/>
              </a:rPr>
              <a:t>definidas</a:t>
            </a:r>
            <a:r>
              <a:rPr sz="20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100" dirty="0">
                <a:solidFill>
                  <a:srgbClr val="1B4854"/>
                </a:solidFill>
                <a:latin typeface="Microsoft Sans Serif"/>
                <a:cs typeface="Microsoft Sans Serif"/>
              </a:rPr>
              <a:t>em</a:t>
            </a:r>
            <a:r>
              <a:rPr sz="2000" spc="-6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-40" dirty="0">
                <a:solidFill>
                  <a:srgbClr val="0000FF"/>
                </a:solidFill>
                <a:latin typeface="Microsoft Sans Serif"/>
                <a:cs typeface="Microsoft Sans Serif"/>
              </a:rPr>
              <a:t>"</a:t>
            </a:r>
            <a:r>
              <a:rPr sz="2000" i="1" spc="-40" dirty="0">
                <a:solidFill>
                  <a:srgbClr val="0000FF"/>
                </a:solidFill>
                <a:latin typeface="Trebuchet MS"/>
                <a:cs typeface="Trebuchet MS"/>
              </a:rPr>
              <a:t>pixels</a:t>
            </a:r>
            <a:r>
              <a:rPr sz="2000" i="1" spc="-8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000" i="1" spc="40" dirty="0">
                <a:solidFill>
                  <a:srgbClr val="0000FF"/>
                </a:solidFill>
                <a:latin typeface="Trebuchet MS"/>
                <a:cs typeface="Trebuchet MS"/>
              </a:rPr>
              <a:t>CSS</a:t>
            </a:r>
            <a:r>
              <a:rPr sz="2000" spc="40" dirty="0">
                <a:solidFill>
                  <a:srgbClr val="0000FF"/>
                </a:solidFill>
                <a:latin typeface="Microsoft Sans Serif"/>
                <a:cs typeface="Microsoft Sans Serif"/>
              </a:rPr>
              <a:t>"</a:t>
            </a:r>
            <a:endParaRPr sz="2000">
              <a:latin typeface="Microsoft Sans Serif"/>
              <a:cs typeface="Microsoft Sans Serif"/>
            </a:endParaRPr>
          </a:p>
          <a:p>
            <a:pPr marL="730250" lvl="1" indent="-270510">
              <a:lnSpc>
                <a:spcPct val="100000"/>
              </a:lnSpc>
              <a:spcBef>
                <a:spcPts val="1019"/>
              </a:spcBef>
              <a:buClr>
                <a:srgbClr val="30859C"/>
              </a:buClr>
              <a:buSzPct val="119444"/>
              <a:buFont typeface="Wingdings"/>
              <a:buChar char=""/>
              <a:tabLst>
                <a:tab pos="730250" algn="l"/>
                <a:tab pos="730885" algn="l"/>
              </a:tabLst>
            </a:pPr>
            <a:r>
              <a:rPr sz="1800" spc="55" dirty="0">
                <a:solidFill>
                  <a:srgbClr val="1B4854"/>
                </a:solidFill>
                <a:latin typeface="Microsoft Sans Serif"/>
                <a:cs typeface="Microsoft Sans Serif"/>
              </a:rPr>
              <a:t>Diferente</a:t>
            </a:r>
            <a:r>
              <a:rPr sz="18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1B4854"/>
                </a:solidFill>
                <a:latin typeface="Microsoft Sans Serif"/>
                <a:cs typeface="Microsoft Sans Serif"/>
              </a:rPr>
              <a:t>do</a:t>
            </a:r>
            <a:r>
              <a:rPr sz="18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1B4854"/>
                </a:solidFill>
                <a:latin typeface="Microsoft Sans Serif"/>
                <a:cs typeface="Microsoft Sans Serif"/>
              </a:rPr>
              <a:t>pixel</a:t>
            </a:r>
            <a:r>
              <a:rPr sz="1800" spc="-5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1B4854"/>
                </a:solidFill>
                <a:latin typeface="Microsoft Sans Serif"/>
                <a:cs typeface="Microsoft Sans Serif"/>
              </a:rPr>
              <a:t>físico</a:t>
            </a:r>
            <a:r>
              <a:rPr sz="18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da</a:t>
            </a:r>
            <a:r>
              <a:rPr sz="18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1B4854"/>
                </a:solidFill>
                <a:latin typeface="Microsoft Sans Serif"/>
                <a:cs typeface="Microsoft Sans Serif"/>
              </a:rPr>
              <a:t>tela</a:t>
            </a:r>
            <a:endParaRPr sz="1800">
              <a:latin typeface="Microsoft Sans Serif"/>
              <a:cs typeface="Microsoft Sans Serif"/>
            </a:endParaRPr>
          </a:p>
          <a:p>
            <a:pPr marL="730250" lvl="1" indent="-270510">
              <a:lnSpc>
                <a:spcPct val="100000"/>
              </a:lnSpc>
              <a:spcBef>
                <a:spcPts val="994"/>
              </a:spcBef>
              <a:buClr>
                <a:srgbClr val="30859C"/>
              </a:buClr>
              <a:buSzPct val="119444"/>
              <a:buFont typeface="Wingdings"/>
              <a:buChar char=""/>
              <a:tabLst>
                <a:tab pos="730250" algn="l"/>
                <a:tab pos="730885" algn="l"/>
              </a:tabLst>
            </a:pPr>
            <a:r>
              <a:rPr sz="1800" spc="10" dirty="0">
                <a:solidFill>
                  <a:srgbClr val="1B4854"/>
                </a:solidFill>
                <a:latin typeface="Microsoft Sans Serif"/>
                <a:cs typeface="Microsoft Sans Serif"/>
              </a:rPr>
              <a:t>D</a:t>
            </a:r>
            <a:r>
              <a:rPr sz="1800" spc="-5" dirty="0">
                <a:solidFill>
                  <a:srgbClr val="1B4854"/>
                </a:solidFill>
                <a:latin typeface="Microsoft Sans Serif"/>
                <a:cs typeface="Microsoft Sans Serif"/>
              </a:rPr>
              <a:t>e</a:t>
            </a:r>
            <a:r>
              <a:rPr sz="1800" spc="65" dirty="0">
                <a:solidFill>
                  <a:srgbClr val="1B4854"/>
                </a:solidFill>
                <a:latin typeface="Microsoft Sans Serif"/>
                <a:cs typeface="Microsoft Sans Serif"/>
              </a:rPr>
              <a:t>pende</a:t>
            </a:r>
            <a:r>
              <a:rPr sz="1800" spc="-1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1B4854"/>
                </a:solidFill>
                <a:latin typeface="Microsoft Sans Serif"/>
                <a:cs typeface="Microsoft Sans Serif"/>
              </a:rPr>
              <a:t>do</a:t>
            </a:r>
            <a:r>
              <a:rPr sz="18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b="1" i="1" spc="-50" dirty="0">
                <a:solidFill>
                  <a:srgbClr val="1B4854"/>
                </a:solidFill>
                <a:latin typeface="Trebuchet MS"/>
                <a:cs typeface="Trebuchet MS"/>
              </a:rPr>
              <a:t>pi</a:t>
            </a:r>
            <a:r>
              <a:rPr sz="1800" b="1" i="1" spc="-85" dirty="0">
                <a:solidFill>
                  <a:srgbClr val="1B4854"/>
                </a:solidFill>
                <a:latin typeface="Trebuchet MS"/>
                <a:cs typeface="Trebuchet MS"/>
              </a:rPr>
              <a:t>x</a:t>
            </a:r>
            <a:r>
              <a:rPr sz="1800" b="1" i="1" spc="5" dirty="0">
                <a:solidFill>
                  <a:srgbClr val="1B4854"/>
                </a:solidFill>
                <a:latin typeface="Trebuchet MS"/>
                <a:cs typeface="Trebuchet MS"/>
              </a:rPr>
              <a:t>e</a:t>
            </a:r>
            <a:r>
              <a:rPr sz="1800" b="1" i="1" spc="-45" dirty="0">
                <a:solidFill>
                  <a:srgbClr val="1B4854"/>
                </a:solidFill>
                <a:latin typeface="Trebuchet MS"/>
                <a:cs typeface="Trebuchet MS"/>
              </a:rPr>
              <a:t>l</a:t>
            </a:r>
            <a:r>
              <a:rPr sz="1800" b="1" i="1" spc="-95" dirty="0">
                <a:solidFill>
                  <a:srgbClr val="1B4854"/>
                </a:solidFill>
                <a:latin typeface="Trebuchet MS"/>
                <a:cs typeface="Trebuchet MS"/>
              </a:rPr>
              <a:t> </a:t>
            </a:r>
            <a:r>
              <a:rPr sz="1800" b="1" i="1" spc="-90" dirty="0">
                <a:solidFill>
                  <a:srgbClr val="1B4854"/>
                </a:solidFill>
                <a:latin typeface="Trebuchet MS"/>
                <a:cs typeface="Trebuchet MS"/>
              </a:rPr>
              <a:t>r</a:t>
            </a:r>
            <a:r>
              <a:rPr sz="1800" b="1" i="1" spc="-45" dirty="0">
                <a:solidFill>
                  <a:srgbClr val="1B4854"/>
                </a:solidFill>
                <a:latin typeface="Trebuchet MS"/>
                <a:cs typeface="Trebuchet MS"/>
              </a:rPr>
              <a:t>at</a:t>
            </a:r>
            <a:r>
              <a:rPr sz="1800" b="1" i="1" spc="-20" dirty="0">
                <a:solidFill>
                  <a:srgbClr val="1B4854"/>
                </a:solidFill>
                <a:latin typeface="Trebuchet MS"/>
                <a:cs typeface="Trebuchet MS"/>
              </a:rPr>
              <a:t>i</a:t>
            </a:r>
            <a:r>
              <a:rPr sz="1800" b="1" i="1" spc="25" dirty="0">
                <a:solidFill>
                  <a:srgbClr val="1B4854"/>
                </a:solidFill>
                <a:latin typeface="Trebuchet MS"/>
                <a:cs typeface="Trebuchet MS"/>
              </a:rPr>
              <a:t>o</a:t>
            </a:r>
            <a:endParaRPr sz="1800">
              <a:latin typeface="Trebuchet MS"/>
              <a:cs typeface="Trebuchet MS"/>
            </a:endParaRPr>
          </a:p>
          <a:p>
            <a:pPr marL="730250" lvl="1" indent="-270510">
              <a:lnSpc>
                <a:spcPct val="100000"/>
              </a:lnSpc>
              <a:spcBef>
                <a:spcPts val="994"/>
              </a:spcBef>
              <a:buClr>
                <a:srgbClr val="30859C"/>
              </a:buClr>
              <a:buSzPct val="119444"/>
              <a:buFont typeface="Wingdings"/>
              <a:buChar char=""/>
              <a:tabLst>
                <a:tab pos="730250" algn="l"/>
                <a:tab pos="730885" algn="l"/>
              </a:tabLst>
            </a:pPr>
            <a:r>
              <a:rPr sz="1800" spc="45" dirty="0">
                <a:solidFill>
                  <a:srgbClr val="1B4854"/>
                </a:solidFill>
                <a:latin typeface="Microsoft Sans Serif"/>
                <a:cs typeface="Microsoft Sans Serif"/>
              </a:rPr>
              <a:t>Depende</a:t>
            </a:r>
            <a:r>
              <a:rPr sz="18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da</a:t>
            </a:r>
            <a:r>
              <a:rPr sz="18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1B4854"/>
                </a:solidFill>
                <a:latin typeface="Microsoft Sans Serif"/>
                <a:cs typeface="Microsoft Sans Serif"/>
              </a:rPr>
              <a:t>densidade</a:t>
            </a:r>
            <a:r>
              <a:rPr sz="1800" spc="-5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1B4854"/>
                </a:solidFill>
                <a:latin typeface="Microsoft Sans Serif"/>
                <a:cs typeface="Microsoft Sans Serif"/>
              </a:rPr>
              <a:t>de</a:t>
            </a:r>
            <a:r>
              <a:rPr sz="18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1B4854"/>
                </a:solidFill>
                <a:latin typeface="Microsoft Sans Serif"/>
                <a:cs typeface="Microsoft Sans Serif"/>
              </a:rPr>
              <a:t>pixels</a:t>
            </a:r>
            <a:r>
              <a:rPr sz="1800" spc="-5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da</a:t>
            </a:r>
            <a:r>
              <a:rPr sz="18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1B4854"/>
                </a:solidFill>
                <a:latin typeface="Microsoft Sans Serif"/>
                <a:cs typeface="Microsoft Sans Serif"/>
              </a:rPr>
              <a:t>tela</a:t>
            </a:r>
            <a:endParaRPr sz="1800">
              <a:latin typeface="Microsoft Sans Serif"/>
              <a:cs typeface="Microsoft Sans Serif"/>
            </a:endParaRPr>
          </a:p>
          <a:p>
            <a:pPr marL="279400" indent="-266700">
              <a:lnSpc>
                <a:spcPct val="100000"/>
              </a:lnSpc>
              <a:spcBef>
                <a:spcPts val="1195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25" dirty="0">
                <a:solidFill>
                  <a:srgbClr val="1B4854"/>
                </a:solidFill>
                <a:latin typeface="Microsoft Sans Serif"/>
                <a:cs typeface="Microsoft Sans Serif"/>
              </a:rPr>
              <a:t>Pode</a:t>
            </a:r>
            <a:r>
              <a:rPr sz="2000" spc="-1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1B4854"/>
                </a:solidFill>
                <a:latin typeface="Microsoft Sans Serif"/>
                <a:cs typeface="Microsoft Sans Serif"/>
              </a:rPr>
              <a:t>ser</a:t>
            </a:r>
            <a:r>
              <a:rPr sz="20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95" dirty="0">
                <a:solidFill>
                  <a:srgbClr val="1B4854"/>
                </a:solidFill>
                <a:latin typeface="Microsoft Sans Serif"/>
                <a:cs typeface="Microsoft Sans Serif"/>
              </a:rPr>
              <a:t>maior</a:t>
            </a:r>
            <a:r>
              <a:rPr sz="20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75" dirty="0">
                <a:solidFill>
                  <a:srgbClr val="1B4854"/>
                </a:solidFill>
                <a:latin typeface="Microsoft Sans Serif"/>
                <a:cs typeface="Microsoft Sans Serif"/>
              </a:rPr>
              <a:t>que</a:t>
            </a:r>
            <a:r>
              <a:rPr sz="2000" spc="-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1B4854"/>
                </a:solidFill>
                <a:latin typeface="Microsoft Sans Serif"/>
                <a:cs typeface="Microsoft Sans Serif"/>
              </a:rPr>
              <a:t>a</a:t>
            </a:r>
            <a:r>
              <a:rPr sz="20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35" dirty="0">
                <a:solidFill>
                  <a:srgbClr val="1B4854"/>
                </a:solidFill>
                <a:latin typeface="Microsoft Sans Serif"/>
                <a:cs typeface="Microsoft Sans Serif"/>
              </a:rPr>
              <a:t>janela</a:t>
            </a:r>
            <a:r>
              <a:rPr sz="2000" spc="-1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105" dirty="0">
                <a:solidFill>
                  <a:srgbClr val="1B4854"/>
                </a:solidFill>
                <a:latin typeface="Microsoft Sans Serif"/>
                <a:cs typeface="Microsoft Sans Serif"/>
              </a:rPr>
              <a:t>do</a:t>
            </a:r>
            <a:r>
              <a:rPr sz="20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navegador</a:t>
            </a:r>
            <a:endParaRPr sz="2000">
              <a:latin typeface="Microsoft Sans Serif"/>
              <a:cs typeface="Microsoft Sans Serif"/>
            </a:endParaRPr>
          </a:p>
          <a:p>
            <a:pPr marL="730250" lvl="1" indent="-270510">
              <a:lnSpc>
                <a:spcPct val="100000"/>
              </a:lnSpc>
              <a:spcBef>
                <a:spcPts val="1015"/>
              </a:spcBef>
              <a:buClr>
                <a:srgbClr val="30859C"/>
              </a:buClr>
              <a:buSzPct val="119444"/>
              <a:buFont typeface="Wingdings"/>
              <a:buChar char=""/>
              <a:tabLst>
                <a:tab pos="730250" algn="l"/>
                <a:tab pos="730885" algn="l"/>
              </a:tabLst>
            </a:pPr>
            <a:r>
              <a:rPr sz="1800" spc="20" dirty="0">
                <a:solidFill>
                  <a:srgbClr val="1B4854"/>
                </a:solidFill>
                <a:latin typeface="Microsoft Sans Serif"/>
                <a:cs typeface="Microsoft Sans Serif"/>
              </a:rPr>
              <a:t>Barras</a:t>
            </a:r>
            <a:r>
              <a:rPr sz="18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1B4854"/>
                </a:solidFill>
                <a:latin typeface="Microsoft Sans Serif"/>
                <a:cs typeface="Microsoft Sans Serif"/>
              </a:rPr>
              <a:t>de</a:t>
            </a:r>
            <a:r>
              <a:rPr sz="1800" spc="-4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rolagem</a:t>
            </a:r>
            <a:r>
              <a:rPr sz="18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1B4854"/>
                </a:solidFill>
                <a:latin typeface="Microsoft Sans Serif"/>
                <a:cs typeface="Microsoft Sans Serif"/>
              </a:rPr>
              <a:t>necessárias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64435" y="253745"/>
            <a:ext cx="7265034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165" dirty="0">
                <a:latin typeface="Trebuchet MS"/>
                <a:cs typeface="Trebuchet MS"/>
              </a:rPr>
              <a:t>Vi</a:t>
            </a:r>
            <a:r>
              <a:rPr i="1" spc="-275" dirty="0">
                <a:latin typeface="Trebuchet MS"/>
                <a:cs typeface="Trebuchet MS"/>
              </a:rPr>
              <a:t>e</a:t>
            </a:r>
            <a:r>
              <a:rPr i="1" spc="-75" dirty="0">
                <a:latin typeface="Trebuchet MS"/>
                <a:cs typeface="Trebuchet MS"/>
              </a:rPr>
              <a:t>wport</a:t>
            </a:r>
            <a:r>
              <a:rPr i="1" spc="-170" dirty="0">
                <a:latin typeface="Trebuchet MS"/>
                <a:cs typeface="Trebuchet MS"/>
              </a:rPr>
              <a:t> </a:t>
            </a:r>
            <a:r>
              <a:rPr spc="150" dirty="0"/>
              <a:t>e</a:t>
            </a:r>
            <a:r>
              <a:rPr spc="235" dirty="0"/>
              <a:t>m</a:t>
            </a:r>
            <a:r>
              <a:rPr spc="-25" dirty="0"/>
              <a:t> </a:t>
            </a:r>
            <a:r>
              <a:rPr spc="85" dirty="0"/>
              <a:t>Disp</a:t>
            </a:r>
            <a:r>
              <a:rPr spc="75" dirty="0"/>
              <a:t>o</a:t>
            </a:r>
            <a:r>
              <a:rPr spc="60" dirty="0"/>
              <a:t>sitivo</a:t>
            </a:r>
            <a:r>
              <a:rPr spc="85" dirty="0"/>
              <a:t>s</a:t>
            </a:r>
            <a:r>
              <a:rPr spc="-35" dirty="0"/>
              <a:t> </a:t>
            </a:r>
            <a:r>
              <a:rPr spc="270" dirty="0"/>
              <a:t>M</a:t>
            </a:r>
            <a:r>
              <a:rPr spc="105" dirty="0"/>
              <a:t>ó</a:t>
            </a:r>
            <a:r>
              <a:rPr spc="5" dirty="0"/>
              <a:t>veis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1782" y="272034"/>
            <a:ext cx="7028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Resolução,</a:t>
            </a:r>
            <a:r>
              <a:rPr sz="3600" spc="-25" dirty="0"/>
              <a:t> </a:t>
            </a:r>
            <a:r>
              <a:rPr sz="3600" spc="-10" dirty="0"/>
              <a:t>Pixel</a:t>
            </a:r>
            <a:r>
              <a:rPr sz="3600" spc="-35" dirty="0"/>
              <a:t> </a:t>
            </a:r>
            <a:r>
              <a:rPr sz="3600" spc="25" dirty="0"/>
              <a:t>Ratio</a:t>
            </a:r>
            <a:r>
              <a:rPr sz="3600" spc="-35" dirty="0"/>
              <a:t> </a:t>
            </a:r>
            <a:r>
              <a:rPr sz="3600" spc="15" dirty="0"/>
              <a:t>e</a:t>
            </a:r>
            <a:r>
              <a:rPr sz="3600" spc="-20" dirty="0"/>
              <a:t> </a:t>
            </a:r>
            <a:r>
              <a:rPr sz="3600" spc="110" dirty="0"/>
              <a:t>Viewport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161032" y="4087355"/>
            <a:ext cx="7815580" cy="1041400"/>
            <a:chOff x="2161032" y="4087355"/>
            <a:chExt cx="7815580" cy="1041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1324" y="4087355"/>
              <a:ext cx="7764780" cy="10073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1032" y="4117847"/>
              <a:ext cx="7592568" cy="10104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79904" y="4155947"/>
              <a:ext cx="7632700" cy="875030"/>
            </a:xfrm>
            <a:custGeom>
              <a:avLst/>
              <a:gdLst/>
              <a:ahLst/>
              <a:cxnLst/>
              <a:rect l="l" t="t" r="r" b="b"/>
              <a:pathLst>
                <a:path w="7632700" h="875029">
                  <a:moveTo>
                    <a:pt x="7632192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7632192" y="874776"/>
                  </a:lnTo>
                  <a:lnTo>
                    <a:pt x="7632192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79904" y="4155947"/>
              <a:ext cx="7632700" cy="875030"/>
            </a:xfrm>
            <a:custGeom>
              <a:avLst/>
              <a:gdLst/>
              <a:ahLst/>
              <a:cxnLst/>
              <a:rect l="l" t="t" r="r" b="b"/>
              <a:pathLst>
                <a:path w="7632700" h="875029">
                  <a:moveTo>
                    <a:pt x="0" y="874776"/>
                  </a:moveTo>
                  <a:lnTo>
                    <a:pt x="7632192" y="874776"/>
                  </a:lnTo>
                  <a:lnTo>
                    <a:pt x="7632192" y="0"/>
                  </a:lnTo>
                  <a:lnTo>
                    <a:pt x="0" y="0"/>
                  </a:lnTo>
                  <a:lnTo>
                    <a:pt x="0" y="874776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79904" y="4155947"/>
            <a:ext cx="7632700" cy="87503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85"/>
              </a:spcBef>
            </a:pPr>
            <a:r>
              <a:rPr sz="1900" spc="45" dirty="0">
                <a:solidFill>
                  <a:srgbClr val="205868"/>
                </a:solidFill>
                <a:latin typeface="Microsoft Sans Serif"/>
                <a:cs typeface="Microsoft Sans Serif"/>
              </a:rPr>
              <a:t>Geralmente</a:t>
            </a:r>
            <a:r>
              <a:rPr sz="1900" spc="-2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900" spc="85" dirty="0">
                <a:solidFill>
                  <a:srgbClr val="205868"/>
                </a:solidFill>
                <a:latin typeface="Microsoft Sans Serif"/>
                <a:cs typeface="Microsoft Sans Serif"/>
              </a:rPr>
              <a:t>o</a:t>
            </a:r>
            <a:r>
              <a:rPr sz="190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900" i="1" spc="-75" dirty="0">
                <a:solidFill>
                  <a:srgbClr val="205868"/>
                </a:solidFill>
                <a:latin typeface="Trebuchet MS"/>
                <a:cs typeface="Trebuchet MS"/>
              </a:rPr>
              <a:t>pixel </a:t>
            </a:r>
            <a:r>
              <a:rPr sz="1900" i="1" spc="-55" dirty="0">
                <a:solidFill>
                  <a:srgbClr val="205868"/>
                </a:solidFill>
                <a:latin typeface="Trebuchet MS"/>
                <a:cs typeface="Trebuchet MS"/>
              </a:rPr>
              <a:t>ratio</a:t>
            </a:r>
            <a:r>
              <a:rPr sz="1900" i="1" spc="-70" dirty="0">
                <a:solidFill>
                  <a:srgbClr val="205868"/>
                </a:solidFill>
                <a:latin typeface="Trebuchet MS"/>
                <a:cs typeface="Trebuchet MS"/>
              </a:rPr>
              <a:t> </a:t>
            </a:r>
            <a:r>
              <a:rPr sz="1900" spc="5" dirty="0">
                <a:solidFill>
                  <a:srgbClr val="205868"/>
                </a:solidFill>
                <a:latin typeface="Microsoft Sans Serif"/>
                <a:cs typeface="Microsoft Sans Serif"/>
              </a:rPr>
              <a:t>é</a:t>
            </a:r>
            <a:r>
              <a:rPr sz="1900" spc="-2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900" spc="25" dirty="0">
                <a:solidFill>
                  <a:srgbClr val="205868"/>
                </a:solidFill>
                <a:latin typeface="Microsoft Sans Serif"/>
                <a:cs typeface="Microsoft Sans Serif"/>
              </a:rPr>
              <a:t>calculado</a:t>
            </a:r>
            <a:r>
              <a:rPr sz="19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900" spc="65" dirty="0">
                <a:solidFill>
                  <a:srgbClr val="205868"/>
                </a:solidFill>
                <a:latin typeface="Microsoft Sans Serif"/>
                <a:cs typeface="Microsoft Sans Serif"/>
              </a:rPr>
              <a:t>com</a:t>
            </a:r>
            <a:r>
              <a:rPr sz="190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900" i="1" spc="-40" dirty="0">
                <a:solidFill>
                  <a:srgbClr val="0000FF"/>
                </a:solidFill>
                <a:latin typeface="Trebuchet MS"/>
                <a:cs typeface="Trebuchet MS"/>
              </a:rPr>
              <a:t>ceil</a:t>
            </a:r>
            <a:r>
              <a:rPr sz="1900" i="1" spc="-40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1900" i="1" spc="-40" dirty="0">
                <a:solidFill>
                  <a:srgbClr val="30859C"/>
                </a:solidFill>
                <a:latin typeface="Trebuchet MS"/>
                <a:cs typeface="Trebuchet MS"/>
              </a:rPr>
              <a:t>densidade</a:t>
            </a:r>
            <a:r>
              <a:rPr sz="1900" i="1" spc="-20" dirty="0">
                <a:solidFill>
                  <a:srgbClr val="30859C"/>
                </a:solidFill>
                <a:latin typeface="Trebuchet MS"/>
                <a:cs typeface="Trebuchet MS"/>
              </a:rPr>
              <a:t> </a:t>
            </a:r>
            <a:r>
              <a:rPr sz="1900" i="1" spc="-335" dirty="0">
                <a:solidFill>
                  <a:srgbClr val="404040"/>
                </a:solidFill>
                <a:latin typeface="Trebuchet MS"/>
                <a:cs typeface="Trebuchet MS"/>
              </a:rPr>
              <a:t>/</a:t>
            </a:r>
            <a:r>
              <a:rPr sz="1900" i="1" spc="-3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i="1" spc="45" dirty="0">
                <a:solidFill>
                  <a:srgbClr val="30859C"/>
                </a:solidFill>
                <a:latin typeface="Trebuchet MS"/>
                <a:cs typeface="Trebuchet MS"/>
              </a:rPr>
              <a:t>150</a:t>
            </a:r>
            <a:r>
              <a:rPr sz="1900" i="1" spc="-55" dirty="0">
                <a:solidFill>
                  <a:srgbClr val="30859C"/>
                </a:solidFill>
                <a:latin typeface="Trebuchet MS"/>
                <a:cs typeface="Trebuchet MS"/>
              </a:rPr>
              <a:t> dpi</a:t>
            </a:r>
            <a:r>
              <a:rPr sz="1900" i="1" spc="-55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endParaRPr sz="1900">
              <a:latin typeface="Trebuchet MS"/>
              <a:cs typeface="Trebuchet MS"/>
            </a:endParaRPr>
          </a:p>
          <a:p>
            <a:pPr marL="90805">
              <a:lnSpc>
                <a:spcPct val="100000"/>
              </a:lnSpc>
              <a:spcBef>
                <a:spcPts val="685"/>
              </a:spcBef>
              <a:tabLst>
                <a:tab pos="4295140" algn="l"/>
              </a:tabLst>
            </a:pPr>
            <a:r>
              <a:rPr sz="1900" spc="-70" dirty="0">
                <a:solidFill>
                  <a:srgbClr val="30859C"/>
                </a:solidFill>
                <a:latin typeface="Microsoft Sans Serif"/>
                <a:cs typeface="Microsoft Sans Serif"/>
              </a:rPr>
              <a:t>Ex.</a:t>
            </a:r>
            <a:r>
              <a:rPr sz="1900" spc="-10" dirty="0">
                <a:solidFill>
                  <a:srgbClr val="30859C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30859C"/>
                </a:solidFill>
                <a:latin typeface="Microsoft Sans Serif"/>
                <a:cs typeface="Microsoft Sans Serif"/>
              </a:rPr>
              <a:t>Galaxy</a:t>
            </a:r>
            <a:r>
              <a:rPr sz="1900" spc="25" dirty="0">
                <a:solidFill>
                  <a:srgbClr val="30859C"/>
                </a:solidFill>
                <a:latin typeface="Microsoft Sans Serif"/>
                <a:cs typeface="Microsoft Sans Serif"/>
              </a:rPr>
              <a:t> </a:t>
            </a:r>
            <a:r>
              <a:rPr sz="1900" spc="-55" dirty="0">
                <a:solidFill>
                  <a:srgbClr val="30859C"/>
                </a:solidFill>
                <a:latin typeface="Microsoft Sans Serif"/>
                <a:cs typeface="Microsoft Sans Serif"/>
              </a:rPr>
              <a:t>S20:</a:t>
            </a:r>
            <a:r>
              <a:rPr sz="1900" spc="-10" dirty="0">
                <a:solidFill>
                  <a:srgbClr val="30859C"/>
                </a:solidFill>
                <a:latin typeface="Microsoft Sans Serif"/>
                <a:cs typeface="Microsoft Sans Serif"/>
              </a:rPr>
              <a:t> </a:t>
            </a:r>
            <a:r>
              <a:rPr sz="1900" spc="20" dirty="0">
                <a:solidFill>
                  <a:srgbClr val="30859C"/>
                </a:solidFill>
                <a:latin typeface="Microsoft Sans Serif"/>
                <a:cs typeface="Microsoft Sans Serif"/>
              </a:rPr>
              <a:t>563</a:t>
            </a:r>
            <a:r>
              <a:rPr sz="1900" spc="-5" dirty="0">
                <a:solidFill>
                  <a:srgbClr val="30859C"/>
                </a:solidFill>
                <a:latin typeface="Microsoft Sans Serif"/>
                <a:cs typeface="Microsoft Sans Serif"/>
              </a:rPr>
              <a:t> </a:t>
            </a:r>
            <a:r>
              <a:rPr sz="1900" spc="165" dirty="0">
                <a:solidFill>
                  <a:srgbClr val="30859C"/>
                </a:solidFill>
                <a:latin typeface="Microsoft Sans Serif"/>
                <a:cs typeface="Microsoft Sans Serif"/>
              </a:rPr>
              <a:t>/</a:t>
            </a:r>
            <a:r>
              <a:rPr sz="1900" spc="-5" dirty="0">
                <a:solidFill>
                  <a:srgbClr val="30859C"/>
                </a:solidFill>
                <a:latin typeface="Microsoft Sans Serif"/>
                <a:cs typeface="Microsoft Sans Serif"/>
              </a:rPr>
              <a:t> </a:t>
            </a:r>
            <a:r>
              <a:rPr sz="1900" spc="20" dirty="0">
                <a:solidFill>
                  <a:srgbClr val="30859C"/>
                </a:solidFill>
                <a:latin typeface="Microsoft Sans Serif"/>
                <a:cs typeface="Microsoft Sans Serif"/>
              </a:rPr>
              <a:t>150</a:t>
            </a:r>
            <a:r>
              <a:rPr sz="1900" spc="10" dirty="0">
                <a:solidFill>
                  <a:srgbClr val="30859C"/>
                </a:solidFill>
                <a:latin typeface="Microsoft Sans Serif"/>
                <a:cs typeface="Microsoft Sans Serif"/>
              </a:rPr>
              <a:t> </a:t>
            </a:r>
            <a:r>
              <a:rPr sz="1900" spc="-30" dirty="0">
                <a:solidFill>
                  <a:srgbClr val="30859C"/>
                </a:solidFill>
                <a:latin typeface="Microsoft Sans Serif"/>
                <a:cs typeface="Microsoft Sans Serif"/>
              </a:rPr>
              <a:t>=</a:t>
            </a:r>
            <a:r>
              <a:rPr sz="1900" spc="-5" dirty="0">
                <a:solidFill>
                  <a:srgbClr val="30859C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30859C"/>
                </a:solidFill>
                <a:latin typeface="Microsoft Sans Serif"/>
                <a:cs typeface="Microsoft Sans Serif"/>
              </a:rPr>
              <a:t>3,753</a:t>
            </a:r>
            <a:r>
              <a:rPr sz="1900" spc="505" dirty="0">
                <a:solidFill>
                  <a:srgbClr val="30859C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30859C"/>
                </a:solidFill>
                <a:latin typeface="Microsoft Sans Serif"/>
                <a:cs typeface="Microsoft Sans Serif"/>
              </a:rPr>
              <a:t>→	</a:t>
            </a:r>
            <a:r>
              <a:rPr sz="1900" spc="25" dirty="0">
                <a:solidFill>
                  <a:srgbClr val="30859C"/>
                </a:solidFill>
                <a:latin typeface="Microsoft Sans Serif"/>
                <a:cs typeface="Microsoft Sans Serif"/>
              </a:rPr>
              <a:t>4</a:t>
            </a:r>
            <a:endParaRPr sz="1900">
              <a:latin typeface="Microsoft Sans Serif"/>
              <a:cs typeface="Microsoft Sans Serif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711195" y="1723355"/>
          <a:ext cx="6609078" cy="2198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5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3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3312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500" spc="35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Aparelho</a:t>
                      </a:r>
                      <a:endParaRPr sz="15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46050" marR="2349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500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Resolução </a:t>
                      </a:r>
                      <a:r>
                        <a:rPr sz="1500" spc="5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500" spc="-110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500" spc="-5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el</a:t>
                      </a:r>
                      <a:r>
                        <a:rPr sz="1500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500" spc="-20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500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(pi</a:t>
                      </a:r>
                      <a:r>
                        <a:rPr sz="1500" spc="-30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500" spc="-5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el</a:t>
                      </a:r>
                      <a:r>
                        <a:rPr sz="1500" spc="5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500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)</a:t>
                      </a:r>
                      <a:endParaRPr sz="15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25095" marR="21272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500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Densidade  </a:t>
                      </a:r>
                      <a:r>
                        <a:rPr sz="1500" spc="-15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Pixels</a:t>
                      </a:r>
                      <a:endParaRPr sz="15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220345" marR="2292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500" spc="-5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Pi</a:t>
                      </a:r>
                      <a:r>
                        <a:rPr sz="1500" spc="-30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500" spc="-5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500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1500" spc="-25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500" spc="-5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Rat</a:t>
                      </a:r>
                      <a:r>
                        <a:rPr sz="1500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io  </a:t>
                      </a:r>
                      <a:r>
                        <a:rPr sz="1500" spc="20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Padrão</a:t>
                      </a:r>
                      <a:endParaRPr sz="15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236854" marR="2095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500" spc="45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Viewport </a:t>
                      </a:r>
                      <a:r>
                        <a:rPr sz="1500" spc="50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500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(pi</a:t>
                      </a:r>
                      <a:r>
                        <a:rPr sz="1500" spc="-30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500" spc="-5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el</a:t>
                      </a:r>
                      <a:r>
                        <a:rPr sz="1500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500" spc="-25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500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CSS)</a:t>
                      </a:r>
                      <a:endParaRPr sz="15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700" marB="0">
                    <a:lnB w="1270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716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spc="-5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Galaxy</a:t>
                      </a:r>
                      <a:r>
                        <a:rPr sz="1600" spc="-55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0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S20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5" marB="0">
                    <a:lnT w="12700">
                      <a:solidFill>
                        <a:srgbClr val="497DBA"/>
                      </a:solidFill>
                      <a:prstDash val="solid"/>
                    </a:lnT>
                    <a:lnB w="635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spc="20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1440</a:t>
                      </a:r>
                      <a:r>
                        <a:rPr sz="1600" spc="-35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35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600" spc="-40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20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3200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5" marB="0">
                    <a:lnT w="12700">
                      <a:solidFill>
                        <a:srgbClr val="497DBA"/>
                      </a:solidFill>
                      <a:prstDash val="solid"/>
                    </a:lnT>
                    <a:lnB w="635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spc="15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563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5" marB="0">
                    <a:lnT w="12700">
                      <a:solidFill>
                        <a:srgbClr val="497DBA"/>
                      </a:solidFill>
                      <a:prstDash val="solid"/>
                    </a:lnT>
                    <a:lnB w="635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4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5" marB="0">
                    <a:lnT w="12700">
                      <a:solidFill>
                        <a:srgbClr val="497DBA"/>
                      </a:solidFill>
                      <a:prstDash val="solid"/>
                    </a:lnT>
                    <a:lnB w="635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236854" marR="31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spc="20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360</a:t>
                      </a:r>
                      <a:r>
                        <a:rPr sz="1600" spc="-45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35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600" spc="-35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20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800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5" marB="0">
                    <a:lnT w="12700">
                      <a:solidFill>
                        <a:srgbClr val="497DBA"/>
                      </a:solidFill>
                      <a:prstDash val="solid"/>
                    </a:lnT>
                    <a:lnB w="635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715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600" spc="30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iPhone</a:t>
                      </a:r>
                      <a:r>
                        <a:rPr sz="1600" spc="-40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150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X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T w="6350">
                      <a:solidFill>
                        <a:srgbClr val="497DBA"/>
                      </a:solidFill>
                      <a:prstDash val="solid"/>
                    </a:lnT>
                    <a:lnB w="635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600" spc="20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1125</a:t>
                      </a:r>
                      <a:r>
                        <a:rPr sz="1600" spc="-35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35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600" spc="-40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20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2436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T w="6350">
                      <a:solidFill>
                        <a:srgbClr val="497DBA"/>
                      </a:solidFill>
                      <a:prstDash val="solid"/>
                    </a:lnT>
                    <a:lnB w="635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600" spc="15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458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T w="6350">
                      <a:solidFill>
                        <a:srgbClr val="497DBA"/>
                      </a:solidFill>
                      <a:prstDash val="solid"/>
                    </a:lnT>
                    <a:lnB w="635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600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3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T w="6350">
                      <a:solidFill>
                        <a:srgbClr val="497DBA"/>
                      </a:solidFill>
                      <a:prstDash val="solid"/>
                    </a:lnT>
                    <a:lnB w="635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236854" marR="317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600" spc="20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375</a:t>
                      </a:r>
                      <a:r>
                        <a:rPr sz="1600" spc="-45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35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600" spc="-35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20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812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T w="6350">
                      <a:solidFill>
                        <a:srgbClr val="497DBA"/>
                      </a:solidFill>
                      <a:prstDash val="solid"/>
                    </a:lnT>
                    <a:lnB w="635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spc="-40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1600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G</a:t>
                      </a:r>
                      <a:r>
                        <a:rPr sz="1600" spc="-15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K10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2069" marB="0">
                    <a:lnT w="6350">
                      <a:solidFill>
                        <a:srgbClr val="497DBA"/>
                      </a:solidFill>
                      <a:prstDash val="solid"/>
                    </a:lnT>
                    <a:lnB w="635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spc="20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720</a:t>
                      </a:r>
                      <a:r>
                        <a:rPr sz="1600" spc="-45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35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600" spc="-30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20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1280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2069" marB="0">
                    <a:lnT w="6350">
                      <a:solidFill>
                        <a:srgbClr val="497DBA"/>
                      </a:solidFill>
                      <a:prstDash val="solid"/>
                    </a:lnT>
                    <a:lnB w="635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spc="15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277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2069" marB="0">
                    <a:lnT w="6350">
                      <a:solidFill>
                        <a:srgbClr val="497DBA"/>
                      </a:solidFill>
                      <a:prstDash val="solid"/>
                    </a:lnT>
                    <a:lnB w="635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2069" marB="0">
                    <a:lnT w="6350">
                      <a:solidFill>
                        <a:srgbClr val="497DBA"/>
                      </a:solidFill>
                      <a:prstDash val="solid"/>
                    </a:lnT>
                    <a:lnB w="635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236854" marR="31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spc="20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360</a:t>
                      </a:r>
                      <a:r>
                        <a:rPr sz="1600" spc="-45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35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600" spc="-35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20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640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2069" marB="0">
                    <a:lnT w="6350">
                      <a:solidFill>
                        <a:srgbClr val="497DBA"/>
                      </a:solidFill>
                      <a:prstDash val="solid"/>
                    </a:lnT>
                    <a:lnB w="635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159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iPad</a:t>
                      </a:r>
                      <a:r>
                        <a:rPr sz="1600" spc="-45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6ª</a:t>
                      </a:r>
                      <a:r>
                        <a:rPr sz="1600" spc="-40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Ger.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4450" marB="0">
                    <a:lnT w="6350">
                      <a:solidFill>
                        <a:srgbClr val="497DBA"/>
                      </a:solidFill>
                      <a:prstDash val="solid"/>
                    </a:lnT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20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1536</a:t>
                      </a:r>
                      <a:r>
                        <a:rPr sz="1600" spc="-35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35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600" spc="-40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20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2048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4450" marB="0">
                    <a:lnT w="6350">
                      <a:solidFill>
                        <a:srgbClr val="497DBA"/>
                      </a:solidFill>
                      <a:prstDash val="solid"/>
                    </a:lnT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15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264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4450" marB="0">
                    <a:lnT w="6350">
                      <a:solidFill>
                        <a:srgbClr val="497DBA"/>
                      </a:solidFill>
                      <a:prstDash val="solid"/>
                    </a:lnT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4450" marB="0">
                    <a:lnT w="6350">
                      <a:solidFill>
                        <a:srgbClr val="497DBA"/>
                      </a:solidFill>
                      <a:prstDash val="solid"/>
                    </a:lnT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20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768</a:t>
                      </a:r>
                      <a:r>
                        <a:rPr sz="1600" spc="-45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35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600" spc="-25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20" dirty="0">
                          <a:solidFill>
                            <a:srgbClr val="205868"/>
                          </a:solidFill>
                          <a:latin typeface="Microsoft Sans Serif"/>
                          <a:cs typeface="Microsoft Sans Serif"/>
                        </a:rPr>
                        <a:t>1024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4450" marB="0">
                    <a:lnT w="6350">
                      <a:solidFill>
                        <a:srgbClr val="497DBA"/>
                      </a:solidFill>
                      <a:prstDash val="solid"/>
                    </a:lnT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2199132" y="5077967"/>
            <a:ext cx="7777480" cy="823594"/>
            <a:chOff x="2199132" y="5077967"/>
            <a:chExt cx="7777480" cy="823594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1324" y="5077967"/>
              <a:ext cx="7764780" cy="82298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9132" y="5114543"/>
              <a:ext cx="7435596" cy="77726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279904" y="5146547"/>
            <a:ext cx="7632700" cy="690880"/>
          </a:xfrm>
          <a:prstGeom prst="rect">
            <a:avLst/>
          </a:prstGeom>
          <a:solidFill>
            <a:srgbClr val="F9F9F9"/>
          </a:solidFill>
          <a:ln w="6350">
            <a:solidFill>
              <a:srgbClr val="548ED4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10"/>
              </a:spcBef>
            </a:pPr>
            <a:r>
              <a:rPr sz="1400" spc="-50" dirty="0">
                <a:solidFill>
                  <a:srgbClr val="205868"/>
                </a:solidFill>
                <a:latin typeface="Microsoft Sans Serif"/>
                <a:cs typeface="Microsoft Sans Serif"/>
              </a:rPr>
              <a:t>OBS:</a:t>
            </a:r>
            <a:r>
              <a:rPr sz="1400" spc="-1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400" spc="75" dirty="0">
                <a:solidFill>
                  <a:srgbClr val="205868"/>
                </a:solidFill>
                <a:latin typeface="Microsoft Sans Serif"/>
                <a:cs typeface="Microsoft Sans Serif"/>
              </a:rPr>
              <a:t>no</a:t>
            </a:r>
            <a:r>
              <a:rPr sz="140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400" spc="35" dirty="0">
                <a:solidFill>
                  <a:srgbClr val="205868"/>
                </a:solidFill>
                <a:latin typeface="Microsoft Sans Serif"/>
                <a:cs typeface="Microsoft Sans Serif"/>
              </a:rPr>
              <a:t>código</a:t>
            </a:r>
            <a:r>
              <a:rPr sz="1400" spc="-4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05868"/>
                </a:solidFill>
                <a:latin typeface="Microsoft Sans Serif"/>
                <a:cs typeface="Microsoft Sans Serif"/>
              </a:rPr>
              <a:t>JavaScript</a:t>
            </a:r>
            <a:r>
              <a:rPr sz="1400" spc="-3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205868"/>
                </a:solidFill>
                <a:latin typeface="Microsoft Sans Serif"/>
                <a:cs typeface="Microsoft Sans Serif"/>
              </a:rPr>
              <a:t>é</a:t>
            </a:r>
            <a:r>
              <a:rPr sz="1400" spc="-1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205868"/>
                </a:solidFill>
                <a:latin typeface="Microsoft Sans Serif"/>
                <a:cs typeface="Microsoft Sans Serif"/>
              </a:rPr>
              <a:t>possível</a:t>
            </a:r>
            <a:r>
              <a:rPr sz="1400" spc="-5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205868"/>
                </a:solidFill>
                <a:latin typeface="Microsoft Sans Serif"/>
                <a:cs typeface="Microsoft Sans Serif"/>
              </a:rPr>
              <a:t>utilizar</a:t>
            </a:r>
            <a:r>
              <a:rPr sz="1400" spc="-3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05868"/>
                </a:solidFill>
                <a:latin typeface="Microsoft Sans Serif"/>
                <a:cs typeface="Microsoft Sans Serif"/>
              </a:rPr>
              <a:t>a</a:t>
            </a:r>
            <a:r>
              <a:rPr sz="1400" spc="-1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400" spc="55" dirty="0">
                <a:solidFill>
                  <a:srgbClr val="205868"/>
                </a:solidFill>
                <a:latin typeface="Microsoft Sans Serif"/>
                <a:cs typeface="Microsoft Sans Serif"/>
              </a:rPr>
              <a:t>propriedade</a:t>
            </a:r>
            <a:r>
              <a:rPr sz="1400" spc="-1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window</a:t>
            </a:r>
            <a:r>
              <a:rPr sz="1400" dirty="0">
                <a:solidFill>
                  <a:srgbClr val="205868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548ED4"/>
                </a:solidFill>
                <a:latin typeface="Consolas"/>
                <a:cs typeface="Consolas"/>
              </a:rPr>
              <a:t>devicePixelRatio</a:t>
            </a:r>
            <a:endParaRPr sz="14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500"/>
              </a:spcBef>
            </a:pPr>
            <a:r>
              <a:rPr sz="1400" spc="40" dirty="0">
                <a:solidFill>
                  <a:srgbClr val="205868"/>
                </a:solidFill>
                <a:latin typeface="Microsoft Sans Serif"/>
                <a:cs typeface="Microsoft Sans Serif"/>
              </a:rPr>
              <a:t>para</a:t>
            </a:r>
            <a:r>
              <a:rPr sz="1400" spc="-3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400" spc="70" dirty="0">
                <a:solidFill>
                  <a:srgbClr val="205868"/>
                </a:solidFill>
                <a:latin typeface="Microsoft Sans Serif"/>
                <a:cs typeface="Microsoft Sans Serif"/>
              </a:rPr>
              <a:t>obter</a:t>
            </a:r>
            <a:r>
              <a:rPr sz="14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400" spc="65" dirty="0">
                <a:solidFill>
                  <a:srgbClr val="205868"/>
                </a:solidFill>
                <a:latin typeface="Microsoft Sans Serif"/>
                <a:cs typeface="Microsoft Sans Serif"/>
              </a:rPr>
              <a:t>o</a:t>
            </a:r>
            <a:r>
              <a:rPr sz="14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05868"/>
                </a:solidFill>
                <a:latin typeface="Microsoft Sans Serif"/>
                <a:cs typeface="Microsoft Sans Serif"/>
              </a:rPr>
              <a:t>pixel</a:t>
            </a:r>
            <a:r>
              <a:rPr sz="1400" spc="-3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400" spc="55" dirty="0">
                <a:solidFill>
                  <a:srgbClr val="205868"/>
                </a:solidFill>
                <a:latin typeface="Microsoft Sans Serif"/>
                <a:cs typeface="Microsoft Sans Serif"/>
              </a:rPr>
              <a:t>ratio</a:t>
            </a:r>
            <a:r>
              <a:rPr sz="1400" spc="-1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400" spc="75" dirty="0">
                <a:solidFill>
                  <a:srgbClr val="205868"/>
                </a:solidFill>
                <a:latin typeface="Microsoft Sans Serif"/>
                <a:cs typeface="Microsoft Sans Serif"/>
              </a:rPr>
              <a:t>do</a:t>
            </a:r>
            <a:r>
              <a:rPr sz="14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205868"/>
                </a:solidFill>
                <a:latin typeface="Microsoft Sans Serif"/>
                <a:cs typeface="Microsoft Sans Serif"/>
              </a:rPr>
              <a:t>dispositivo</a:t>
            </a:r>
            <a:r>
              <a:rPr sz="1400" spc="-2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400" spc="55" dirty="0">
                <a:solidFill>
                  <a:srgbClr val="205868"/>
                </a:solidFill>
                <a:latin typeface="Microsoft Sans Serif"/>
                <a:cs typeface="Microsoft Sans Serif"/>
              </a:rPr>
              <a:t>que</a:t>
            </a:r>
            <a:r>
              <a:rPr sz="1400" spc="-4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05868"/>
                </a:solidFill>
                <a:latin typeface="Microsoft Sans Serif"/>
                <a:cs typeface="Microsoft Sans Serif"/>
              </a:rPr>
              <a:t>está</a:t>
            </a:r>
            <a:r>
              <a:rPr sz="1400" spc="-1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205868"/>
                </a:solidFill>
                <a:latin typeface="Microsoft Sans Serif"/>
                <a:cs typeface="Microsoft Sans Serif"/>
              </a:rPr>
              <a:t>acessando</a:t>
            </a:r>
            <a:r>
              <a:rPr sz="1400" spc="-4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05868"/>
                </a:solidFill>
                <a:latin typeface="Microsoft Sans Serif"/>
                <a:cs typeface="Microsoft Sans Serif"/>
              </a:rPr>
              <a:t>a</a:t>
            </a:r>
            <a:r>
              <a:rPr sz="1400" spc="-1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05868"/>
                </a:solidFill>
                <a:latin typeface="Microsoft Sans Serif"/>
                <a:cs typeface="Microsoft Sans Serif"/>
              </a:rPr>
              <a:t>página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58644" y="3011254"/>
            <a:ext cx="7489825" cy="13404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770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25" dirty="0">
                <a:solidFill>
                  <a:srgbClr val="1B4854"/>
                </a:solidFill>
                <a:latin typeface="Microsoft Sans Serif"/>
                <a:cs typeface="Microsoft Sans Serif"/>
              </a:rPr>
              <a:t>Ativa</a:t>
            </a:r>
            <a:r>
              <a:rPr sz="2000" spc="-3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95" dirty="0">
                <a:solidFill>
                  <a:srgbClr val="1B4854"/>
                </a:solidFill>
                <a:latin typeface="Microsoft Sans Serif"/>
                <a:cs typeface="Microsoft Sans Serif"/>
              </a:rPr>
              <a:t>o</a:t>
            </a:r>
            <a:r>
              <a:rPr sz="2000" spc="-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100" dirty="0">
                <a:solidFill>
                  <a:srgbClr val="1B4854"/>
                </a:solidFill>
                <a:latin typeface="Microsoft Sans Serif"/>
                <a:cs typeface="Microsoft Sans Serif"/>
              </a:rPr>
              <a:t>fator</a:t>
            </a:r>
            <a:r>
              <a:rPr sz="20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1B4854"/>
                </a:solidFill>
                <a:latin typeface="Microsoft Sans Serif"/>
                <a:cs typeface="Microsoft Sans Serif"/>
              </a:rPr>
              <a:t>de</a:t>
            </a:r>
            <a:r>
              <a:rPr sz="2000" spc="-10" dirty="0">
                <a:solidFill>
                  <a:srgbClr val="1B4854"/>
                </a:solidFill>
                <a:latin typeface="Microsoft Sans Serif"/>
                <a:cs typeface="Microsoft Sans Serif"/>
              </a:rPr>
              <a:t> escala</a:t>
            </a:r>
            <a:r>
              <a:rPr sz="2000" spc="-3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100" dirty="0">
                <a:solidFill>
                  <a:srgbClr val="1B4854"/>
                </a:solidFill>
                <a:latin typeface="Microsoft Sans Serif"/>
                <a:cs typeface="Microsoft Sans Serif"/>
              </a:rPr>
              <a:t>no</a:t>
            </a:r>
            <a:r>
              <a:rPr sz="2000" spc="-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80" dirty="0">
                <a:solidFill>
                  <a:srgbClr val="1B4854"/>
                </a:solidFill>
                <a:latin typeface="Microsoft Sans Serif"/>
                <a:cs typeface="Microsoft Sans Serif"/>
              </a:rPr>
              <a:t>dimensionamento</a:t>
            </a:r>
            <a:r>
              <a:rPr sz="20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100" dirty="0">
                <a:solidFill>
                  <a:srgbClr val="1B4854"/>
                </a:solidFill>
                <a:latin typeface="Microsoft Sans Serif"/>
                <a:cs typeface="Microsoft Sans Serif"/>
              </a:rPr>
              <a:t>em</a:t>
            </a:r>
            <a:r>
              <a:rPr sz="20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1B4854"/>
                </a:solidFill>
                <a:latin typeface="Microsoft Sans Serif"/>
                <a:cs typeface="Microsoft Sans Serif"/>
              </a:rPr>
              <a:t>disp.</a:t>
            </a:r>
            <a:r>
              <a:rPr sz="2000" spc="-1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45" dirty="0">
                <a:solidFill>
                  <a:srgbClr val="1B4854"/>
                </a:solidFill>
                <a:latin typeface="Microsoft Sans Serif"/>
                <a:cs typeface="Microsoft Sans Serif"/>
              </a:rPr>
              <a:t>móveis</a:t>
            </a:r>
            <a:endParaRPr sz="2000">
              <a:latin typeface="Microsoft Sans Serif"/>
              <a:cs typeface="Microsoft Sans Serif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i="1" spc="-75" dirty="0">
                <a:solidFill>
                  <a:srgbClr val="1B4854"/>
                </a:solidFill>
                <a:latin typeface="Trebuchet MS"/>
                <a:cs typeface="Trebuchet MS"/>
              </a:rPr>
              <a:t>Pixel</a:t>
            </a:r>
            <a:r>
              <a:rPr sz="2000" i="1" spc="-90" dirty="0">
                <a:solidFill>
                  <a:srgbClr val="1B4854"/>
                </a:solidFill>
                <a:latin typeface="Trebuchet MS"/>
                <a:cs typeface="Trebuchet MS"/>
              </a:rPr>
              <a:t> </a:t>
            </a:r>
            <a:r>
              <a:rPr sz="2000" i="1" spc="-55" dirty="0">
                <a:solidFill>
                  <a:srgbClr val="1B4854"/>
                </a:solidFill>
                <a:latin typeface="Trebuchet MS"/>
                <a:cs typeface="Trebuchet MS"/>
              </a:rPr>
              <a:t>ratio</a:t>
            </a:r>
            <a:r>
              <a:rPr sz="2000" i="1" spc="-80" dirty="0">
                <a:solidFill>
                  <a:srgbClr val="1B4854"/>
                </a:solidFill>
                <a:latin typeface="Trebuchet MS"/>
                <a:cs typeface="Trebuchet MS"/>
              </a:rPr>
              <a:t> </a:t>
            </a:r>
            <a:r>
              <a:rPr sz="2000" spc="105" dirty="0">
                <a:solidFill>
                  <a:srgbClr val="1B4854"/>
                </a:solidFill>
                <a:latin typeface="Microsoft Sans Serif"/>
                <a:cs typeface="Microsoft Sans Serif"/>
              </a:rPr>
              <a:t>do</a:t>
            </a:r>
            <a:r>
              <a:rPr sz="2000" spc="-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55" dirty="0">
                <a:solidFill>
                  <a:srgbClr val="1B4854"/>
                </a:solidFill>
                <a:latin typeface="Microsoft Sans Serif"/>
                <a:cs typeface="Microsoft Sans Serif"/>
              </a:rPr>
              <a:t>dispositivo</a:t>
            </a:r>
            <a:r>
              <a:rPr sz="2000" spc="-4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1B4854"/>
                </a:solidFill>
                <a:latin typeface="Microsoft Sans Serif"/>
                <a:cs typeface="Microsoft Sans Serif"/>
              </a:rPr>
              <a:t>é</a:t>
            </a:r>
            <a:r>
              <a:rPr sz="2000" spc="-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55" dirty="0">
                <a:solidFill>
                  <a:srgbClr val="1B4854"/>
                </a:solidFill>
                <a:latin typeface="Microsoft Sans Serif"/>
                <a:cs typeface="Microsoft Sans Serif"/>
              </a:rPr>
              <a:t>considerado</a:t>
            </a:r>
            <a:endParaRPr sz="2000">
              <a:latin typeface="Microsoft Sans Serif"/>
              <a:cs typeface="Microsoft Sans Serif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dirty="0">
                <a:solidFill>
                  <a:srgbClr val="1B4854"/>
                </a:solidFill>
                <a:latin typeface="Microsoft Sans Serif"/>
                <a:cs typeface="Microsoft Sans Serif"/>
              </a:rPr>
              <a:t>Página</a:t>
            </a:r>
            <a:r>
              <a:rPr sz="20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95" dirty="0">
                <a:solidFill>
                  <a:srgbClr val="1B4854"/>
                </a:solidFill>
                <a:latin typeface="Microsoft Sans Serif"/>
                <a:cs typeface="Microsoft Sans Serif"/>
              </a:rPr>
              <a:t>melhor</a:t>
            </a:r>
            <a:r>
              <a:rPr sz="20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45" dirty="0">
                <a:solidFill>
                  <a:srgbClr val="1B4854"/>
                </a:solidFill>
                <a:latin typeface="Microsoft Sans Serif"/>
                <a:cs typeface="Microsoft Sans Serif"/>
              </a:rPr>
              <a:t>ajustada</a:t>
            </a:r>
            <a:r>
              <a:rPr sz="2000" spc="-4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1B4854"/>
                </a:solidFill>
                <a:latin typeface="Microsoft Sans Serif"/>
                <a:cs typeface="Microsoft Sans Serif"/>
              </a:rPr>
              <a:t>à</a:t>
            </a:r>
            <a:r>
              <a:rPr sz="20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tela</a:t>
            </a:r>
            <a:r>
              <a:rPr sz="20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100" dirty="0">
                <a:solidFill>
                  <a:srgbClr val="1B4854"/>
                </a:solidFill>
                <a:latin typeface="Microsoft Sans Serif"/>
                <a:cs typeface="Microsoft Sans Serif"/>
              </a:rPr>
              <a:t>do</a:t>
            </a:r>
            <a:r>
              <a:rPr sz="2000" spc="-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dispositivo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34992" y="253745"/>
            <a:ext cx="392430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25" dirty="0">
                <a:latin typeface="Trebuchet MS"/>
                <a:cs typeface="Trebuchet MS"/>
              </a:rPr>
              <a:t>Meta</a:t>
            </a:r>
            <a:r>
              <a:rPr i="1" spc="-160" dirty="0">
                <a:latin typeface="Trebuchet MS"/>
                <a:cs typeface="Trebuchet MS"/>
              </a:rPr>
              <a:t> </a:t>
            </a:r>
            <a:r>
              <a:rPr i="1" spc="-625" dirty="0">
                <a:latin typeface="Trebuchet MS"/>
                <a:cs typeface="Trebuchet MS"/>
              </a:rPr>
              <a:t>T</a:t>
            </a:r>
            <a:r>
              <a:rPr i="1" spc="75" dirty="0">
                <a:latin typeface="Trebuchet MS"/>
                <a:cs typeface="Trebuchet MS"/>
              </a:rPr>
              <a:t>ag</a:t>
            </a:r>
            <a:r>
              <a:rPr i="1" spc="-175" dirty="0">
                <a:latin typeface="Trebuchet MS"/>
                <a:cs typeface="Trebuchet MS"/>
              </a:rPr>
              <a:t> </a:t>
            </a:r>
            <a:r>
              <a:rPr i="1" spc="-165" dirty="0">
                <a:latin typeface="Trebuchet MS"/>
                <a:cs typeface="Trebuchet MS"/>
              </a:rPr>
              <a:t>Vi</a:t>
            </a:r>
            <a:r>
              <a:rPr i="1" spc="-275" dirty="0">
                <a:latin typeface="Trebuchet MS"/>
                <a:cs typeface="Trebuchet MS"/>
              </a:rPr>
              <a:t>e</a:t>
            </a:r>
            <a:r>
              <a:rPr i="1" spc="-75" dirty="0">
                <a:latin typeface="Trebuchet MS"/>
                <a:cs typeface="Trebuchet MS"/>
              </a:rPr>
              <a:t>wport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5520" y="6644638"/>
            <a:ext cx="199644" cy="20116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275332" y="2282939"/>
            <a:ext cx="7772400" cy="634365"/>
            <a:chOff x="2275332" y="2282939"/>
            <a:chExt cx="7772400" cy="63436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7524" y="2282939"/>
              <a:ext cx="7760208" cy="6339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5332" y="2333244"/>
              <a:ext cx="7645908" cy="55321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356104" y="2351532"/>
              <a:ext cx="7627620" cy="501650"/>
            </a:xfrm>
            <a:custGeom>
              <a:avLst/>
              <a:gdLst/>
              <a:ahLst/>
              <a:cxnLst/>
              <a:rect l="l" t="t" r="r" b="b"/>
              <a:pathLst>
                <a:path w="7627620" h="501650">
                  <a:moveTo>
                    <a:pt x="7627620" y="0"/>
                  </a:moveTo>
                  <a:lnTo>
                    <a:pt x="0" y="0"/>
                  </a:lnTo>
                  <a:lnTo>
                    <a:pt x="0" y="501396"/>
                  </a:lnTo>
                  <a:lnTo>
                    <a:pt x="7627620" y="501396"/>
                  </a:lnTo>
                  <a:lnTo>
                    <a:pt x="76276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56104" y="2351532"/>
              <a:ext cx="7627620" cy="501650"/>
            </a:xfrm>
            <a:custGeom>
              <a:avLst/>
              <a:gdLst/>
              <a:ahLst/>
              <a:cxnLst/>
              <a:rect l="l" t="t" r="r" b="b"/>
              <a:pathLst>
                <a:path w="7627620" h="501650">
                  <a:moveTo>
                    <a:pt x="0" y="501396"/>
                  </a:moveTo>
                  <a:lnTo>
                    <a:pt x="7627620" y="501396"/>
                  </a:lnTo>
                  <a:lnTo>
                    <a:pt x="7627620" y="0"/>
                  </a:lnTo>
                  <a:lnTo>
                    <a:pt x="0" y="0"/>
                  </a:lnTo>
                  <a:lnTo>
                    <a:pt x="0" y="501396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356104" y="2351532"/>
            <a:ext cx="7627620" cy="5016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7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&lt;meta</a:t>
            </a:r>
            <a:r>
              <a:rPr sz="1400" spc="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name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30859C"/>
                </a:solidFill>
                <a:latin typeface="Consolas"/>
                <a:cs typeface="Consolas"/>
              </a:rPr>
              <a:t>"viewport"</a:t>
            </a:r>
            <a:r>
              <a:rPr sz="1400" spc="135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content</a:t>
            </a:r>
            <a:r>
              <a:rPr sz="1600" b="1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b="1" spc="-10" dirty="0">
                <a:solidFill>
                  <a:srgbClr val="30859C"/>
                </a:solidFill>
                <a:latin typeface="Consolas"/>
                <a:cs typeface="Consolas"/>
              </a:rPr>
              <a:t>"width=device-width,</a:t>
            </a:r>
            <a:r>
              <a:rPr sz="1600" b="1" spc="30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0859C"/>
                </a:solidFill>
                <a:latin typeface="Consolas"/>
                <a:cs typeface="Consolas"/>
              </a:rPr>
              <a:t>initial-scale=1"</a:t>
            </a:r>
            <a:r>
              <a:rPr sz="1600" b="1" spc="-1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7375" y="272034"/>
            <a:ext cx="5941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5" dirty="0"/>
              <a:t>E</a:t>
            </a:r>
            <a:r>
              <a:rPr sz="3600" spc="-204" dirty="0"/>
              <a:t>x</a:t>
            </a:r>
            <a:r>
              <a:rPr sz="3600" spc="160" dirty="0"/>
              <a:t>empl</a:t>
            </a:r>
            <a:r>
              <a:rPr sz="3600" spc="165" dirty="0"/>
              <a:t>o</a:t>
            </a:r>
            <a:r>
              <a:rPr sz="3600" spc="-15" dirty="0"/>
              <a:t> </a:t>
            </a:r>
            <a:r>
              <a:rPr sz="3600" spc="-45" dirty="0"/>
              <a:t>-</a:t>
            </a:r>
            <a:r>
              <a:rPr sz="3600" spc="-15" dirty="0"/>
              <a:t> </a:t>
            </a:r>
            <a:r>
              <a:rPr sz="3600" i="1" spc="-25" dirty="0">
                <a:latin typeface="Trebuchet MS"/>
                <a:cs typeface="Trebuchet MS"/>
              </a:rPr>
              <a:t>Meta</a:t>
            </a:r>
            <a:r>
              <a:rPr sz="3600" i="1" spc="-150" dirty="0">
                <a:latin typeface="Trebuchet MS"/>
                <a:cs typeface="Trebuchet MS"/>
              </a:rPr>
              <a:t> </a:t>
            </a:r>
            <a:r>
              <a:rPr sz="3600" i="1" spc="-605" dirty="0">
                <a:latin typeface="Trebuchet MS"/>
                <a:cs typeface="Trebuchet MS"/>
              </a:rPr>
              <a:t>T</a:t>
            </a:r>
            <a:r>
              <a:rPr sz="3600" i="1" spc="65" dirty="0">
                <a:latin typeface="Trebuchet MS"/>
                <a:cs typeface="Trebuchet MS"/>
              </a:rPr>
              <a:t>ag</a:t>
            </a:r>
            <a:r>
              <a:rPr sz="3600" i="1" spc="-150" dirty="0">
                <a:latin typeface="Trebuchet MS"/>
                <a:cs typeface="Trebuchet MS"/>
              </a:rPr>
              <a:t> </a:t>
            </a:r>
            <a:r>
              <a:rPr sz="3600" i="1" spc="-155" dirty="0">
                <a:latin typeface="Trebuchet MS"/>
                <a:cs typeface="Trebuchet MS"/>
              </a:rPr>
              <a:t>Vi</a:t>
            </a:r>
            <a:r>
              <a:rPr sz="3600" i="1" spc="-265" dirty="0">
                <a:latin typeface="Trebuchet MS"/>
                <a:cs typeface="Trebuchet MS"/>
              </a:rPr>
              <a:t>e</a:t>
            </a:r>
            <a:r>
              <a:rPr sz="3600" i="1" spc="-75" dirty="0">
                <a:latin typeface="Trebuchet MS"/>
                <a:cs typeface="Trebuchet MS"/>
              </a:rPr>
              <a:t>wport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90315" y="1193291"/>
            <a:ext cx="2164080" cy="4532630"/>
            <a:chOff x="3290315" y="1193291"/>
            <a:chExt cx="2164080" cy="4532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0315" y="1193291"/>
              <a:ext cx="2164080" cy="45323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1943" y="1264919"/>
              <a:ext cx="2025396" cy="439369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358768" y="1261744"/>
              <a:ext cx="2032000" cy="4400550"/>
            </a:xfrm>
            <a:custGeom>
              <a:avLst/>
              <a:gdLst/>
              <a:ahLst/>
              <a:cxnLst/>
              <a:rect l="l" t="t" r="r" b="b"/>
              <a:pathLst>
                <a:path w="2032000" h="4400550">
                  <a:moveTo>
                    <a:pt x="0" y="4400042"/>
                  </a:moveTo>
                  <a:lnTo>
                    <a:pt x="2031746" y="4400042"/>
                  </a:lnTo>
                  <a:lnTo>
                    <a:pt x="2031746" y="0"/>
                  </a:lnTo>
                  <a:lnTo>
                    <a:pt x="0" y="0"/>
                  </a:lnTo>
                  <a:lnTo>
                    <a:pt x="0" y="4400042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554723" y="1193291"/>
            <a:ext cx="2178050" cy="4532630"/>
            <a:chOff x="6554723" y="1193291"/>
            <a:chExt cx="2178050" cy="453263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4723" y="1193291"/>
              <a:ext cx="2177796" cy="453237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6351" y="1264919"/>
              <a:ext cx="2039111" cy="439369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623176" y="1261744"/>
              <a:ext cx="2045970" cy="4400550"/>
            </a:xfrm>
            <a:custGeom>
              <a:avLst/>
              <a:gdLst/>
              <a:ahLst/>
              <a:cxnLst/>
              <a:rect l="l" t="t" r="r" b="b"/>
              <a:pathLst>
                <a:path w="2045970" h="4400550">
                  <a:moveTo>
                    <a:pt x="0" y="4400042"/>
                  </a:moveTo>
                  <a:lnTo>
                    <a:pt x="2045461" y="4400042"/>
                  </a:lnTo>
                  <a:lnTo>
                    <a:pt x="2045461" y="0"/>
                  </a:lnTo>
                  <a:lnTo>
                    <a:pt x="0" y="0"/>
                  </a:lnTo>
                  <a:lnTo>
                    <a:pt x="0" y="4400042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862833" y="5734376"/>
            <a:ext cx="2782570" cy="57404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5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Pági</a:t>
            </a:r>
            <a:r>
              <a:rPr sz="1500" dirty="0">
                <a:solidFill>
                  <a:srgbClr val="205868"/>
                </a:solidFill>
                <a:latin typeface="Microsoft Sans Serif"/>
                <a:cs typeface="Microsoft Sans Serif"/>
              </a:rPr>
              <a:t>na</a:t>
            </a:r>
            <a:r>
              <a:rPr sz="1500" spc="-1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500" b="1" spc="-5" dirty="0">
                <a:solidFill>
                  <a:srgbClr val="205868"/>
                </a:solidFill>
                <a:latin typeface="Tahoma"/>
                <a:cs typeface="Tahoma"/>
              </a:rPr>
              <a:t>se</a:t>
            </a:r>
            <a:r>
              <a:rPr sz="1500" b="1" spc="5" dirty="0">
                <a:solidFill>
                  <a:srgbClr val="205868"/>
                </a:solidFill>
                <a:latin typeface="Tahoma"/>
                <a:cs typeface="Tahoma"/>
              </a:rPr>
              <a:t>m</a:t>
            </a:r>
            <a:r>
              <a:rPr sz="1500" b="1" spc="-40" dirty="0">
                <a:solidFill>
                  <a:srgbClr val="205868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205868"/>
                </a:solidFill>
                <a:latin typeface="Microsoft Sans Serif"/>
                <a:cs typeface="Microsoft Sans Serif"/>
              </a:rPr>
              <a:t>a</a:t>
            </a:r>
            <a:r>
              <a:rPr sz="1500" spc="-1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500" i="1" spc="-10" dirty="0">
                <a:solidFill>
                  <a:srgbClr val="205868"/>
                </a:solidFill>
                <a:latin typeface="Trebuchet MS"/>
                <a:cs typeface="Trebuchet MS"/>
              </a:rPr>
              <a:t>m</a:t>
            </a:r>
            <a:r>
              <a:rPr sz="1500" i="1" spc="-5" dirty="0">
                <a:solidFill>
                  <a:srgbClr val="205868"/>
                </a:solidFill>
                <a:latin typeface="Trebuchet MS"/>
                <a:cs typeface="Trebuchet MS"/>
              </a:rPr>
              <a:t>e</a:t>
            </a:r>
            <a:r>
              <a:rPr sz="1500" i="1" spc="-145" dirty="0">
                <a:solidFill>
                  <a:srgbClr val="205868"/>
                </a:solidFill>
                <a:latin typeface="Trebuchet MS"/>
                <a:cs typeface="Trebuchet MS"/>
              </a:rPr>
              <a:t>t</a:t>
            </a:r>
            <a:r>
              <a:rPr sz="1500" i="1" spc="55" dirty="0">
                <a:solidFill>
                  <a:srgbClr val="205868"/>
                </a:solidFill>
                <a:latin typeface="Trebuchet MS"/>
                <a:cs typeface="Trebuchet MS"/>
              </a:rPr>
              <a:t>a</a:t>
            </a:r>
            <a:r>
              <a:rPr sz="1500" i="1" spc="-80" dirty="0">
                <a:solidFill>
                  <a:srgbClr val="205868"/>
                </a:solidFill>
                <a:latin typeface="Trebuchet MS"/>
                <a:cs typeface="Trebuchet MS"/>
              </a:rPr>
              <a:t> </a:t>
            </a:r>
            <a:r>
              <a:rPr sz="1500" i="1" spc="-145" dirty="0">
                <a:solidFill>
                  <a:srgbClr val="205868"/>
                </a:solidFill>
                <a:latin typeface="Trebuchet MS"/>
                <a:cs typeface="Trebuchet MS"/>
              </a:rPr>
              <a:t>t</a:t>
            </a:r>
            <a:r>
              <a:rPr sz="1500" i="1" spc="25" dirty="0">
                <a:solidFill>
                  <a:srgbClr val="205868"/>
                </a:solidFill>
                <a:latin typeface="Trebuchet MS"/>
                <a:cs typeface="Trebuchet MS"/>
              </a:rPr>
              <a:t>ag</a:t>
            </a:r>
            <a:r>
              <a:rPr sz="1500" i="1" spc="-65" dirty="0">
                <a:solidFill>
                  <a:srgbClr val="205868"/>
                </a:solidFill>
                <a:latin typeface="Trebuchet MS"/>
                <a:cs typeface="Trebuchet MS"/>
              </a:rPr>
              <a:t> vi</a:t>
            </a:r>
            <a:r>
              <a:rPr sz="1500" i="1" spc="-90" dirty="0">
                <a:solidFill>
                  <a:srgbClr val="205868"/>
                </a:solidFill>
                <a:latin typeface="Trebuchet MS"/>
                <a:cs typeface="Trebuchet MS"/>
              </a:rPr>
              <a:t>e</a:t>
            </a:r>
            <a:r>
              <a:rPr sz="1500" i="1" spc="-45" dirty="0">
                <a:solidFill>
                  <a:srgbClr val="205868"/>
                </a:solidFill>
                <a:latin typeface="Trebuchet MS"/>
                <a:cs typeface="Trebuchet MS"/>
              </a:rPr>
              <a:t>w</a:t>
            </a:r>
            <a:r>
              <a:rPr sz="1500" i="1" spc="25" dirty="0">
                <a:solidFill>
                  <a:srgbClr val="205868"/>
                </a:solidFill>
                <a:latin typeface="Trebuchet MS"/>
                <a:cs typeface="Trebuchet MS"/>
              </a:rPr>
              <a:t>p</a:t>
            </a:r>
            <a:r>
              <a:rPr sz="1500" i="1" spc="10" dirty="0">
                <a:solidFill>
                  <a:srgbClr val="205868"/>
                </a:solidFill>
                <a:latin typeface="Trebuchet MS"/>
                <a:cs typeface="Trebuchet MS"/>
              </a:rPr>
              <a:t>o</a:t>
            </a:r>
            <a:r>
              <a:rPr sz="1500" i="1" spc="-45" dirty="0">
                <a:solidFill>
                  <a:srgbClr val="205868"/>
                </a:solidFill>
                <a:latin typeface="Trebuchet MS"/>
                <a:cs typeface="Trebuchet MS"/>
              </a:rPr>
              <a:t>r</a:t>
            </a:r>
            <a:r>
              <a:rPr sz="1500" i="1" spc="-145" dirty="0">
                <a:solidFill>
                  <a:srgbClr val="205868"/>
                </a:solidFill>
                <a:latin typeface="Trebuchet MS"/>
                <a:cs typeface="Trebuchet MS"/>
              </a:rPr>
              <a:t>t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500" spc="-10" dirty="0">
                <a:solidFill>
                  <a:srgbClr val="205868"/>
                </a:solidFill>
                <a:latin typeface="Microsoft Sans Serif"/>
                <a:cs typeface="Microsoft Sans Serif"/>
              </a:rPr>
              <a:t>(acessada</a:t>
            </a:r>
            <a:r>
              <a:rPr sz="1500" spc="-4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500" spc="50" dirty="0">
                <a:solidFill>
                  <a:srgbClr val="205868"/>
                </a:solidFill>
                <a:latin typeface="Microsoft Sans Serif"/>
                <a:cs typeface="Microsoft Sans Serif"/>
              </a:rPr>
              <a:t>pelo</a:t>
            </a:r>
            <a:r>
              <a:rPr sz="1500" spc="-2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500" spc="50" dirty="0">
                <a:solidFill>
                  <a:srgbClr val="205868"/>
                </a:solidFill>
                <a:latin typeface="Microsoft Sans Serif"/>
                <a:cs typeface="Microsoft Sans Serif"/>
              </a:rPr>
              <a:t>smartphone)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6389623" y="5734376"/>
            <a:ext cx="2791460" cy="57404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5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Página</a:t>
            </a:r>
            <a:r>
              <a:rPr sz="1500" spc="-1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500" b="1" dirty="0">
                <a:solidFill>
                  <a:srgbClr val="205868"/>
                </a:solidFill>
                <a:latin typeface="Tahoma"/>
                <a:cs typeface="Tahoma"/>
              </a:rPr>
              <a:t>com</a:t>
            </a:r>
            <a:r>
              <a:rPr sz="1500" b="1" spc="-50" dirty="0">
                <a:solidFill>
                  <a:srgbClr val="205868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205868"/>
                </a:solidFill>
                <a:latin typeface="Microsoft Sans Serif"/>
                <a:cs typeface="Microsoft Sans Serif"/>
              </a:rPr>
              <a:t>a</a:t>
            </a:r>
            <a:r>
              <a:rPr sz="1500" spc="-1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500" i="1" spc="-25" dirty="0">
                <a:solidFill>
                  <a:srgbClr val="205868"/>
                </a:solidFill>
                <a:latin typeface="Trebuchet MS"/>
                <a:cs typeface="Trebuchet MS"/>
              </a:rPr>
              <a:t>meta</a:t>
            </a:r>
            <a:r>
              <a:rPr sz="1500" i="1" spc="-70" dirty="0">
                <a:solidFill>
                  <a:srgbClr val="205868"/>
                </a:solidFill>
                <a:latin typeface="Trebuchet MS"/>
                <a:cs typeface="Trebuchet MS"/>
              </a:rPr>
              <a:t> </a:t>
            </a:r>
            <a:r>
              <a:rPr sz="1500" i="1" spc="-30" dirty="0">
                <a:solidFill>
                  <a:srgbClr val="205868"/>
                </a:solidFill>
                <a:latin typeface="Trebuchet MS"/>
                <a:cs typeface="Trebuchet MS"/>
              </a:rPr>
              <a:t>tag</a:t>
            </a:r>
            <a:r>
              <a:rPr sz="1500" i="1" spc="-80" dirty="0">
                <a:solidFill>
                  <a:srgbClr val="205868"/>
                </a:solidFill>
                <a:latin typeface="Trebuchet MS"/>
                <a:cs typeface="Trebuchet MS"/>
              </a:rPr>
              <a:t> </a:t>
            </a:r>
            <a:r>
              <a:rPr sz="1500" i="1" spc="-50" dirty="0">
                <a:solidFill>
                  <a:srgbClr val="205868"/>
                </a:solidFill>
                <a:latin typeface="Trebuchet MS"/>
                <a:cs typeface="Trebuchet MS"/>
              </a:rPr>
              <a:t>viewport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500" spc="-10" dirty="0">
                <a:solidFill>
                  <a:srgbClr val="205868"/>
                </a:solidFill>
                <a:latin typeface="Microsoft Sans Serif"/>
                <a:cs typeface="Microsoft Sans Serif"/>
              </a:rPr>
              <a:t>(acessada</a:t>
            </a:r>
            <a:r>
              <a:rPr sz="1500" spc="-4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500" spc="50" dirty="0">
                <a:solidFill>
                  <a:srgbClr val="205868"/>
                </a:solidFill>
                <a:latin typeface="Microsoft Sans Serif"/>
                <a:cs typeface="Microsoft Sans Serif"/>
              </a:rPr>
              <a:t>pelo</a:t>
            </a:r>
            <a:r>
              <a:rPr sz="1500" spc="-2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500" spc="50" dirty="0">
                <a:solidFill>
                  <a:srgbClr val="205868"/>
                </a:solidFill>
                <a:latin typeface="Microsoft Sans Serif"/>
                <a:cs typeface="Microsoft Sans Serif"/>
              </a:rPr>
              <a:t>smartphone)</a:t>
            </a:r>
            <a:endParaRPr sz="1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2833" y="4484920"/>
            <a:ext cx="6847840" cy="8826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765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60" dirty="0">
                <a:solidFill>
                  <a:srgbClr val="1B4854"/>
                </a:solidFill>
                <a:latin typeface="Microsoft Sans Serif"/>
                <a:cs typeface="Microsoft Sans Serif"/>
              </a:rPr>
              <a:t>Conteúdo</a:t>
            </a:r>
            <a:r>
              <a:rPr sz="20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45" dirty="0">
                <a:solidFill>
                  <a:srgbClr val="1B4854"/>
                </a:solidFill>
                <a:latin typeface="Microsoft Sans Serif"/>
                <a:cs typeface="Microsoft Sans Serif"/>
              </a:rPr>
              <a:t>centralizado</a:t>
            </a:r>
            <a:r>
              <a:rPr sz="2000" spc="-5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100" dirty="0">
                <a:solidFill>
                  <a:srgbClr val="1B4854"/>
                </a:solidFill>
                <a:latin typeface="Microsoft Sans Serif"/>
                <a:cs typeface="Microsoft Sans Serif"/>
              </a:rPr>
              <a:t>em</a:t>
            </a:r>
            <a:r>
              <a:rPr sz="20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30" dirty="0">
                <a:solidFill>
                  <a:srgbClr val="1B4854"/>
                </a:solidFill>
                <a:latin typeface="Microsoft Sans Serif"/>
                <a:cs typeface="Microsoft Sans Serif"/>
              </a:rPr>
              <a:t>telas</a:t>
            </a:r>
            <a:r>
              <a:rPr sz="2000" spc="-4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15" dirty="0">
                <a:solidFill>
                  <a:srgbClr val="1B4854"/>
                </a:solidFill>
                <a:latin typeface="Microsoft Sans Serif"/>
                <a:cs typeface="Microsoft Sans Serif"/>
              </a:rPr>
              <a:t>largas</a:t>
            </a:r>
            <a:endParaRPr sz="2000">
              <a:latin typeface="Microsoft Sans Serif"/>
              <a:cs typeface="Microsoft Sans Serif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60" dirty="0">
                <a:solidFill>
                  <a:srgbClr val="1B4854"/>
                </a:solidFill>
                <a:latin typeface="Microsoft Sans Serif"/>
                <a:cs typeface="Microsoft Sans Serif"/>
              </a:rPr>
              <a:t>Conteúdo</a:t>
            </a:r>
            <a:r>
              <a:rPr sz="20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70" dirty="0">
                <a:solidFill>
                  <a:srgbClr val="1B4854"/>
                </a:solidFill>
                <a:latin typeface="Microsoft Sans Serif"/>
                <a:cs typeface="Microsoft Sans Serif"/>
              </a:rPr>
              <a:t>ocupando</a:t>
            </a:r>
            <a:r>
              <a:rPr sz="20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100% </a:t>
            </a:r>
            <a:r>
              <a:rPr sz="2000" spc="55" dirty="0">
                <a:solidFill>
                  <a:srgbClr val="1B4854"/>
                </a:solidFill>
                <a:latin typeface="Microsoft Sans Serif"/>
                <a:cs typeface="Microsoft Sans Serif"/>
              </a:rPr>
              <a:t>da</a:t>
            </a:r>
            <a:r>
              <a:rPr sz="2000" spc="-1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largura</a:t>
            </a:r>
            <a:r>
              <a:rPr sz="20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100" dirty="0">
                <a:solidFill>
                  <a:srgbClr val="1B4854"/>
                </a:solidFill>
                <a:latin typeface="Microsoft Sans Serif"/>
                <a:cs typeface="Microsoft Sans Serif"/>
              </a:rPr>
              <a:t>em</a:t>
            </a:r>
            <a:r>
              <a:rPr sz="20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30" dirty="0">
                <a:solidFill>
                  <a:srgbClr val="1B4854"/>
                </a:solidFill>
                <a:latin typeface="Microsoft Sans Serif"/>
                <a:cs typeface="Microsoft Sans Serif"/>
              </a:rPr>
              <a:t>telas</a:t>
            </a:r>
            <a:r>
              <a:rPr sz="20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1B4854"/>
                </a:solidFill>
                <a:latin typeface="Microsoft Sans Serif"/>
                <a:cs typeface="Microsoft Sans Serif"/>
              </a:rPr>
              <a:t>estreitas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6207" y="279653"/>
            <a:ext cx="634111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95" dirty="0"/>
              <a:t>Container</a:t>
            </a:r>
            <a:r>
              <a:rPr sz="3500" spc="-35" dirty="0"/>
              <a:t> </a:t>
            </a:r>
            <a:r>
              <a:rPr sz="3500" spc="5" dirty="0"/>
              <a:t>Básico</a:t>
            </a:r>
            <a:r>
              <a:rPr sz="3500" spc="-35" dirty="0"/>
              <a:t> </a:t>
            </a:r>
            <a:r>
              <a:rPr sz="3500" spc="185" dirty="0"/>
              <a:t>do</a:t>
            </a:r>
            <a:r>
              <a:rPr sz="3500" spc="-35" dirty="0"/>
              <a:t> </a:t>
            </a:r>
            <a:r>
              <a:rPr sz="3500" spc="114" dirty="0"/>
              <a:t>Bootstrap</a:t>
            </a:r>
            <a:endParaRPr sz="3500"/>
          </a:p>
        </p:txBody>
      </p:sp>
      <p:grpSp>
        <p:nvGrpSpPr>
          <p:cNvPr id="4" name="object 4"/>
          <p:cNvGrpSpPr/>
          <p:nvPr/>
        </p:nvGrpSpPr>
        <p:grpSpPr>
          <a:xfrm>
            <a:off x="3723132" y="1848611"/>
            <a:ext cx="4741545" cy="2472055"/>
            <a:chOff x="3723132" y="1848611"/>
            <a:chExt cx="4741545" cy="24720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23132" y="1848611"/>
              <a:ext cx="4741164" cy="24323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1900" y="1854707"/>
              <a:ext cx="4287011" cy="24658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791712" y="1917191"/>
              <a:ext cx="4608830" cy="2299970"/>
            </a:xfrm>
            <a:custGeom>
              <a:avLst/>
              <a:gdLst/>
              <a:ahLst/>
              <a:cxnLst/>
              <a:rect l="l" t="t" r="r" b="b"/>
              <a:pathLst>
                <a:path w="4608830" h="2299970">
                  <a:moveTo>
                    <a:pt x="4608576" y="0"/>
                  </a:moveTo>
                  <a:lnTo>
                    <a:pt x="0" y="0"/>
                  </a:lnTo>
                  <a:lnTo>
                    <a:pt x="0" y="2299716"/>
                  </a:lnTo>
                  <a:lnTo>
                    <a:pt x="4608576" y="2299716"/>
                  </a:lnTo>
                  <a:lnTo>
                    <a:pt x="46085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91712" y="1917191"/>
              <a:ext cx="4608830" cy="2299970"/>
            </a:xfrm>
            <a:custGeom>
              <a:avLst/>
              <a:gdLst/>
              <a:ahLst/>
              <a:cxnLst/>
              <a:rect l="l" t="t" r="r" b="b"/>
              <a:pathLst>
                <a:path w="4608830" h="2299970">
                  <a:moveTo>
                    <a:pt x="0" y="2299716"/>
                  </a:moveTo>
                  <a:lnTo>
                    <a:pt x="4608576" y="2299716"/>
                  </a:lnTo>
                  <a:lnTo>
                    <a:pt x="4608576" y="0"/>
                  </a:lnTo>
                  <a:lnTo>
                    <a:pt x="0" y="0"/>
                  </a:lnTo>
                  <a:lnTo>
                    <a:pt x="0" y="2299716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791711" y="1917192"/>
            <a:ext cx="4608830" cy="229997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459"/>
              </a:spcBef>
            </a:pP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&lt;body&gt;</a:t>
            </a:r>
            <a:endParaRPr sz="1800">
              <a:latin typeface="Consolas"/>
              <a:cs typeface="Consolas"/>
            </a:endParaRPr>
          </a:p>
          <a:p>
            <a:pPr marL="55816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&lt;div</a:t>
            </a:r>
            <a:r>
              <a:rPr sz="1800" spc="-5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30859C"/>
                </a:solidFill>
                <a:latin typeface="Consolas"/>
                <a:cs typeface="Consolas"/>
              </a:rPr>
              <a:t>"</a:t>
            </a:r>
            <a:r>
              <a:rPr sz="1800" b="1" spc="-5" dirty="0">
                <a:solidFill>
                  <a:srgbClr val="30859C"/>
                </a:solidFill>
                <a:latin typeface="Consolas"/>
                <a:cs typeface="Consolas"/>
              </a:rPr>
              <a:t>container</a:t>
            </a:r>
            <a:r>
              <a:rPr sz="1800" spc="-5" dirty="0">
                <a:solidFill>
                  <a:srgbClr val="30859C"/>
                </a:solidFill>
                <a:latin typeface="Consolas"/>
                <a:cs typeface="Consolas"/>
              </a:rPr>
              <a:t>"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050">
              <a:latin typeface="Consolas"/>
              <a:cs typeface="Consolas"/>
            </a:endParaRPr>
          </a:p>
          <a:p>
            <a:pPr marL="143510" algn="ctr">
              <a:lnSpc>
                <a:spcPct val="100000"/>
              </a:lnSpc>
            </a:pPr>
            <a:r>
              <a:rPr sz="1800" i="1" spc="-5" dirty="0">
                <a:solidFill>
                  <a:srgbClr val="00AF50"/>
                </a:solidFill>
                <a:latin typeface="Consolas"/>
                <a:cs typeface="Consolas"/>
              </a:rPr>
              <a:t>&lt;!--</a:t>
            </a:r>
            <a:r>
              <a:rPr sz="1800" i="1" spc="-10" dirty="0">
                <a:solidFill>
                  <a:srgbClr val="00AF50"/>
                </a:solidFill>
                <a:latin typeface="Consolas"/>
                <a:cs typeface="Consolas"/>
              </a:rPr>
              <a:t> conteúdo</a:t>
            </a:r>
            <a:r>
              <a:rPr sz="1800" i="1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800" i="1" spc="-10" dirty="0">
                <a:solidFill>
                  <a:srgbClr val="00AF50"/>
                </a:solidFill>
                <a:latin typeface="Consolas"/>
                <a:cs typeface="Consolas"/>
              </a:rPr>
              <a:t>da</a:t>
            </a:r>
            <a:r>
              <a:rPr sz="1800" i="1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800" i="1" spc="-10" dirty="0">
                <a:solidFill>
                  <a:srgbClr val="00AF50"/>
                </a:solidFill>
                <a:latin typeface="Consolas"/>
                <a:cs typeface="Consolas"/>
              </a:rPr>
              <a:t>página </a:t>
            </a:r>
            <a:r>
              <a:rPr sz="1800" i="1" spc="-5" dirty="0">
                <a:solidFill>
                  <a:srgbClr val="00AF50"/>
                </a:solidFill>
                <a:latin typeface="Consolas"/>
                <a:cs typeface="Consolas"/>
              </a:rPr>
              <a:t>--&gt;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050">
              <a:latin typeface="Consolas"/>
              <a:cs typeface="Consolas"/>
            </a:endParaRPr>
          </a:p>
          <a:p>
            <a:pPr marL="558165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&lt;/div&gt;</a:t>
            </a:r>
            <a:endParaRPr sz="1800">
              <a:latin typeface="Consolas"/>
              <a:cs typeface="Consolas"/>
            </a:endParaRPr>
          </a:p>
          <a:p>
            <a:pPr marL="18288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&lt;/body&gt;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55520" y="6644638"/>
            <a:ext cx="199644" cy="201166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34805" y="3280981"/>
            <a:ext cx="6920865" cy="114935"/>
            <a:chOff x="2634805" y="3280981"/>
            <a:chExt cx="6920865" cy="114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9567" y="3285744"/>
              <a:ext cx="6911340" cy="10515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639567" y="3285744"/>
              <a:ext cx="6911340" cy="105410"/>
            </a:xfrm>
            <a:custGeom>
              <a:avLst/>
              <a:gdLst/>
              <a:ahLst/>
              <a:cxnLst/>
              <a:rect l="l" t="t" r="r" b="b"/>
              <a:pathLst>
                <a:path w="6911340" h="105410">
                  <a:moveTo>
                    <a:pt x="0" y="105155"/>
                  </a:moveTo>
                  <a:lnTo>
                    <a:pt x="6911340" y="105155"/>
                  </a:lnTo>
                  <a:lnTo>
                    <a:pt x="6911340" y="0"/>
                  </a:lnTo>
                  <a:lnTo>
                    <a:pt x="0" y="0"/>
                  </a:lnTo>
                  <a:lnTo>
                    <a:pt x="0" y="105155"/>
                  </a:lnTo>
                  <a:close/>
                </a:path>
              </a:pathLst>
            </a:custGeom>
            <a:ln w="952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98797" y="2534488"/>
            <a:ext cx="3996054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5" dirty="0">
                <a:solidFill>
                  <a:srgbClr val="4F81BC"/>
                </a:solidFill>
              </a:rPr>
              <a:t>Sistema</a:t>
            </a:r>
            <a:r>
              <a:rPr spc="-70" dirty="0">
                <a:solidFill>
                  <a:srgbClr val="4F81BC"/>
                </a:solidFill>
              </a:rPr>
              <a:t> </a:t>
            </a:r>
            <a:r>
              <a:rPr spc="120" dirty="0">
                <a:solidFill>
                  <a:srgbClr val="4F81BC"/>
                </a:solidFill>
              </a:rPr>
              <a:t>de</a:t>
            </a:r>
            <a:r>
              <a:rPr spc="-65" dirty="0">
                <a:solidFill>
                  <a:srgbClr val="4F81BC"/>
                </a:solidFill>
              </a:rPr>
              <a:t> </a:t>
            </a:r>
            <a:r>
              <a:rPr spc="45" dirty="0">
                <a:solidFill>
                  <a:srgbClr val="4F81BC"/>
                </a:solidFill>
              </a:rPr>
              <a:t>Grade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4798" y="1626894"/>
            <a:ext cx="5877560" cy="386397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775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20" dirty="0">
                <a:solidFill>
                  <a:srgbClr val="1B4854"/>
                </a:solidFill>
                <a:latin typeface="Microsoft Sans Serif"/>
                <a:cs typeface="Microsoft Sans Serif"/>
              </a:rPr>
              <a:t>Baseado</a:t>
            </a:r>
            <a:r>
              <a:rPr sz="20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100" dirty="0">
                <a:solidFill>
                  <a:srgbClr val="1B4854"/>
                </a:solidFill>
                <a:latin typeface="Microsoft Sans Serif"/>
                <a:cs typeface="Microsoft Sans Serif"/>
              </a:rPr>
              <a:t>no</a:t>
            </a:r>
            <a:r>
              <a:rPr sz="2000" spc="-1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105" dirty="0">
                <a:solidFill>
                  <a:srgbClr val="1B4854"/>
                </a:solidFill>
                <a:latin typeface="Microsoft Sans Serif"/>
                <a:cs typeface="Microsoft Sans Serif"/>
              </a:rPr>
              <a:t>módulo</a:t>
            </a:r>
            <a:r>
              <a:rPr sz="2000" spc="-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55" dirty="0">
                <a:solidFill>
                  <a:srgbClr val="0000FF"/>
                </a:solidFill>
                <a:latin typeface="Microsoft Sans Serif"/>
                <a:cs typeface="Microsoft Sans Serif"/>
              </a:rPr>
              <a:t>flexbox</a:t>
            </a:r>
            <a:r>
              <a:rPr sz="2000" spc="-3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1B4854"/>
                </a:solidFill>
                <a:latin typeface="Microsoft Sans Serif"/>
                <a:cs typeface="Microsoft Sans Serif"/>
              </a:rPr>
              <a:t>da</a:t>
            </a:r>
            <a:r>
              <a:rPr sz="2000" spc="-1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-215" dirty="0">
                <a:solidFill>
                  <a:srgbClr val="1B4854"/>
                </a:solidFill>
                <a:latin typeface="Microsoft Sans Serif"/>
                <a:cs typeface="Microsoft Sans Serif"/>
              </a:rPr>
              <a:t>CSS</a:t>
            </a:r>
            <a:endParaRPr sz="2000">
              <a:latin typeface="Microsoft Sans Serif"/>
              <a:cs typeface="Microsoft Sans Serif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Foco</a:t>
            </a:r>
            <a:r>
              <a:rPr sz="20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100" dirty="0">
                <a:solidFill>
                  <a:srgbClr val="1B4854"/>
                </a:solidFill>
                <a:latin typeface="Microsoft Sans Serif"/>
                <a:cs typeface="Microsoft Sans Serif"/>
              </a:rPr>
              <a:t>em</a:t>
            </a:r>
            <a:r>
              <a:rPr sz="20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45" dirty="0">
                <a:solidFill>
                  <a:srgbClr val="0000FF"/>
                </a:solidFill>
                <a:latin typeface="Microsoft Sans Serif"/>
                <a:cs typeface="Microsoft Sans Serif"/>
              </a:rPr>
              <a:t>responsividade</a:t>
            </a:r>
            <a:endParaRPr sz="2000">
              <a:latin typeface="Microsoft Sans Serif"/>
              <a:cs typeface="Microsoft Sans Serif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20" dirty="0">
                <a:solidFill>
                  <a:srgbClr val="1B4854"/>
                </a:solidFill>
                <a:latin typeface="Microsoft Sans Serif"/>
                <a:cs typeface="Microsoft Sans Serif"/>
              </a:rPr>
              <a:t>Linhas</a:t>
            </a:r>
            <a:r>
              <a:rPr sz="2000" spc="-3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15" dirty="0">
                <a:solidFill>
                  <a:srgbClr val="1B4854"/>
                </a:solidFill>
                <a:latin typeface="Microsoft Sans Serif"/>
                <a:cs typeface="Microsoft Sans Serif"/>
              </a:rPr>
              <a:t>são</a:t>
            </a:r>
            <a:r>
              <a:rPr sz="20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55" dirty="0">
                <a:solidFill>
                  <a:srgbClr val="1B4854"/>
                </a:solidFill>
                <a:latin typeface="Microsoft Sans Serif"/>
                <a:cs typeface="Microsoft Sans Serif"/>
              </a:rPr>
              <a:t>containers</a:t>
            </a:r>
            <a:r>
              <a:rPr sz="20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55" dirty="0">
                <a:solidFill>
                  <a:srgbClr val="1B4854"/>
                </a:solidFill>
                <a:latin typeface="Microsoft Sans Serif"/>
                <a:cs typeface="Microsoft Sans Serif"/>
              </a:rPr>
              <a:t>para</a:t>
            </a:r>
            <a:r>
              <a:rPr sz="2000" spc="-5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35" dirty="0">
                <a:solidFill>
                  <a:srgbClr val="1B4854"/>
                </a:solidFill>
                <a:latin typeface="Microsoft Sans Serif"/>
                <a:cs typeface="Microsoft Sans Serif"/>
              </a:rPr>
              <a:t>colunas</a:t>
            </a:r>
            <a:endParaRPr sz="2000">
              <a:latin typeface="Microsoft Sans Serif"/>
              <a:cs typeface="Microsoft Sans Serif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15" dirty="0">
                <a:solidFill>
                  <a:srgbClr val="1B4854"/>
                </a:solidFill>
                <a:latin typeface="Microsoft Sans Serif"/>
                <a:cs typeface="Microsoft Sans Serif"/>
              </a:rPr>
              <a:t>Colunas</a:t>
            </a:r>
            <a:r>
              <a:rPr sz="2000" spc="-3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15" dirty="0">
                <a:solidFill>
                  <a:srgbClr val="1B4854"/>
                </a:solidFill>
                <a:latin typeface="Microsoft Sans Serif"/>
                <a:cs typeface="Microsoft Sans Serif"/>
              </a:rPr>
              <a:t>são</a:t>
            </a:r>
            <a:r>
              <a:rPr sz="2000" spc="-4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30" dirty="0">
                <a:solidFill>
                  <a:srgbClr val="0000FF"/>
                </a:solidFill>
                <a:latin typeface="Microsoft Sans Serif"/>
                <a:cs typeface="Microsoft Sans Serif"/>
              </a:rPr>
              <a:t>flexíveis</a:t>
            </a:r>
            <a:endParaRPr sz="2000">
              <a:latin typeface="Microsoft Sans Serif"/>
              <a:cs typeface="Microsoft Sans Serif"/>
            </a:endParaRPr>
          </a:p>
          <a:p>
            <a:pPr marL="730250" lvl="1" indent="-270510">
              <a:lnSpc>
                <a:spcPct val="100000"/>
              </a:lnSpc>
              <a:spcBef>
                <a:spcPts val="1019"/>
              </a:spcBef>
              <a:buClr>
                <a:srgbClr val="30859C"/>
              </a:buClr>
              <a:buSzPct val="119444"/>
              <a:buFont typeface="Wingdings"/>
              <a:buChar char=""/>
              <a:tabLst>
                <a:tab pos="730250" algn="l"/>
                <a:tab pos="730885" algn="l"/>
              </a:tabLst>
            </a:pPr>
            <a:r>
              <a:rPr sz="1800" spc="25" dirty="0">
                <a:solidFill>
                  <a:srgbClr val="1B4854"/>
                </a:solidFill>
                <a:latin typeface="Microsoft Sans Serif"/>
                <a:cs typeface="Microsoft Sans Serif"/>
              </a:rPr>
              <a:t>Até</a:t>
            </a:r>
            <a:r>
              <a:rPr sz="18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1B4854"/>
                </a:solidFill>
                <a:latin typeface="Microsoft Sans Serif"/>
                <a:cs typeface="Microsoft Sans Serif"/>
              </a:rPr>
              <a:t>12</a:t>
            </a:r>
            <a:r>
              <a:rPr sz="1800" spc="-4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1B4854"/>
                </a:solidFill>
                <a:latin typeface="Microsoft Sans Serif"/>
                <a:cs typeface="Microsoft Sans Serif"/>
              </a:rPr>
              <a:t>"espaços"</a:t>
            </a:r>
            <a:r>
              <a:rPr sz="1800" spc="-1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1B4854"/>
                </a:solidFill>
                <a:latin typeface="Microsoft Sans Serif"/>
                <a:cs typeface="Microsoft Sans Serif"/>
              </a:rPr>
              <a:t>em</a:t>
            </a:r>
            <a:r>
              <a:rPr sz="18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1B4854"/>
                </a:solidFill>
                <a:latin typeface="Microsoft Sans Serif"/>
                <a:cs typeface="Microsoft Sans Serif"/>
              </a:rPr>
              <a:t>cada</a:t>
            </a:r>
            <a:r>
              <a:rPr sz="18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1B4854"/>
                </a:solidFill>
                <a:latin typeface="Microsoft Sans Serif"/>
                <a:cs typeface="Microsoft Sans Serif"/>
              </a:rPr>
              <a:t>linha</a:t>
            </a:r>
            <a:endParaRPr sz="1800">
              <a:latin typeface="Microsoft Sans Serif"/>
              <a:cs typeface="Microsoft Sans Serif"/>
            </a:endParaRPr>
          </a:p>
          <a:p>
            <a:pPr marL="730250" lvl="1" indent="-270510">
              <a:lnSpc>
                <a:spcPct val="100000"/>
              </a:lnSpc>
              <a:spcBef>
                <a:spcPts val="994"/>
              </a:spcBef>
              <a:buClr>
                <a:srgbClr val="30859C"/>
              </a:buClr>
              <a:buSzPct val="119444"/>
              <a:buFont typeface="Wingdings"/>
              <a:buChar char=""/>
              <a:tabLst>
                <a:tab pos="730250" algn="l"/>
                <a:tab pos="730885" algn="l"/>
              </a:tabLst>
            </a:pPr>
            <a:r>
              <a:rPr sz="1800" spc="45" dirty="0">
                <a:solidFill>
                  <a:srgbClr val="1B4854"/>
                </a:solidFill>
                <a:latin typeface="Microsoft Sans Serif"/>
                <a:cs typeface="Microsoft Sans Serif"/>
              </a:rPr>
              <a:t>Podem</a:t>
            </a:r>
            <a:r>
              <a:rPr sz="1800" spc="-4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1B4854"/>
                </a:solidFill>
                <a:latin typeface="Microsoft Sans Serif"/>
                <a:cs typeface="Microsoft Sans Serif"/>
              </a:rPr>
              <a:t>ser</a:t>
            </a:r>
            <a:r>
              <a:rPr sz="18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combinadas</a:t>
            </a:r>
            <a:endParaRPr sz="1800">
              <a:latin typeface="Microsoft Sans Serif"/>
              <a:cs typeface="Microsoft Sans Serif"/>
            </a:endParaRPr>
          </a:p>
          <a:p>
            <a:pPr marL="279400" indent="-266700">
              <a:lnSpc>
                <a:spcPct val="100000"/>
              </a:lnSpc>
              <a:spcBef>
                <a:spcPts val="1190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35" dirty="0">
                <a:solidFill>
                  <a:srgbClr val="1B4854"/>
                </a:solidFill>
                <a:latin typeface="Microsoft Sans Serif"/>
                <a:cs typeface="Microsoft Sans Serif"/>
              </a:rPr>
              <a:t>Ideia</a:t>
            </a:r>
            <a:r>
              <a:rPr sz="2000" spc="-4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central</a:t>
            </a:r>
            <a:endParaRPr sz="2000">
              <a:latin typeface="Microsoft Sans Serif"/>
              <a:cs typeface="Microsoft Sans Serif"/>
            </a:endParaRPr>
          </a:p>
          <a:p>
            <a:pPr marL="730250" lvl="1" indent="-270510">
              <a:lnSpc>
                <a:spcPct val="100000"/>
              </a:lnSpc>
              <a:spcBef>
                <a:spcPts val="1019"/>
              </a:spcBef>
              <a:buClr>
                <a:srgbClr val="30859C"/>
              </a:buClr>
              <a:buSzPct val="119444"/>
              <a:buFont typeface="Wingdings"/>
              <a:buChar char=""/>
              <a:tabLst>
                <a:tab pos="730250" algn="l"/>
                <a:tab pos="730885" algn="l"/>
              </a:tabLst>
            </a:pPr>
            <a:r>
              <a:rPr sz="1800" spc="-50" dirty="0">
                <a:solidFill>
                  <a:srgbClr val="1B4854"/>
                </a:solidFill>
                <a:latin typeface="Microsoft Sans Serif"/>
                <a:cs typeface="Microsoft Sans Serif"/>
              </a:rPr>
              <a:t>Telas</a:t>
            </a:r>
            <a:r>
              <a:rPr sz="18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1B4854"/>
                </a:solidFill>
                <a:latin typeface="Microsoft Sans Serif"/>
                <a:cs typeface="Microsoft Sans Serif"/>
              </a:rPr>
              <a:t>largas</a:t>
            </a:r>
            <a:r>
              <a:rPr sz="18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1B4854"/>
                </a:solidFill>
                <a:latin typeface="Wingdings"/>
                <a:cs typeface="Wingdings"/>
              </a:rPr>
              <a:t></a:t>
            </a:r>
            <a:r>
              <a:rPr sz="1800" spc="10" dirty="0">
                <a:solidFill>
                  <a:srgbClr val="1B4854"/>
                </a:solidFill>
                <a:latin typeface="Times New Roman"/>
                <a:cs typeface="Times New Roman"/>
              </a:rPr>
              <a:t> </a:t>
            </a:r>
            <a:r>
              <a:rPr sz="1800" spc="30" dirty="0">
                <a:solidFill>
                  <a:srgbClr val="1B4854"/>
                </a:solidFill>
                <a:latin typeface="Microsoft Sans Serif"/>
                <a:cs typeface="Microsoft Sans Serif"/>
              </a:rPr>
              <a:t>colunas</a:t>
            </a:r>
            <a:r>
              <a:rPr sz="18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na</a:t>
            </a:r>
            <a:r>
              <a:rPr sz="18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1B4854"/>
                </a:solidFill>
                <a:latin typeface="Microsoft Sans Serif"/>
                <a:cs typeface="Microsoft Sans Serif"/>
              </a:rPr>
              <a:t>horizontal</a:t>
            </a:r>
            <a:endParaRPr sz="1800">
              <a:latin typeface="Microsoft Sans Serif"/>
              <a:cs typeface="Microsoft Sans Serif"/>
            </a:endParaRPr>
          </a:p>
          <a:p>
            <a:pPr marL="730250" lvl="1" indent="-270510">
              <a:lnSpc>
                <a:spcPct val="100000"/>
              </a:lnSpc>
              <a:spcBef>
                <a:spcPts val="1010"/>
              </a:spcBef>
              <a:buClr>
                <a:srgbClr val="30859C"/>
              </a:buClr>
              <a:buSzPct val="119444"/>
              <a:buFont typeface="Wingdings"/>
              <a:buChar char=""/>
              <a:tabLst>
                <a:tab pos="730250" algn="l"/>
                <a:tab pos="730885" algn="l"/>
              </a:tabLst>
            </a:pPr>
            <a:r>
              <a:rPr sz="1800" spc="-50" dirty="0">
                <a:solidFill>
                  <a:srgbClr val="1B4854"/>
                </a:solidFill>
                <a:latin typeface="Microsoft Sans Serif"/>
                <a:cs typeface="Microsoft Sans Serif"/>
              </a:rPr>
              <a:t>Telas</a:t>
            </a:r>
            <a:r>
              <a:rPr sz="18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1B4854"/>
                </a:solidFill>
                <a:latin typeface="Microsoft Sans Serif"/>
                <a:cs typeface="Microsoft Sans Serif"/>
              </a:rPr>
              <a:t>estreitas</a:t>
            </a:r>
            <a:r>
              <a:rPr sz="1800" spc="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1B4854"/>
                </a:solidFill>
                <a:latin typeface="Wingdings"/>
                <a:cs typeface="Wingdings"/>
              </a:rPr>
              <a:t></a:t>
            </a:r>
            <a:r>
              <a:rPr sz="1800" spc="20" dirty="0">
                <a:solidFill>
                  <a:srgbClr val="1B4854"/>
                </a:solidFill>
                <a:latin typeface="Times New Roman"/>
                <a:cs typeface="Times New Roman"/>
              </a:rPr>
              <a:t> </a:t>
            </a:r>
            <a:r>
              <a:rPr sz="1800" spc="30" dirty="0">
                <a:solidFill>
                  <a:srgbClr val="1B4854"/>
                </a:solidFill>
                <a:latin typeface="Microsoft Sans Serif"/>
                <a:cs typeface="Microsoft Sans Serif"/>
              </a:rPr>
              <a:t>colunas</a:t>
            </a:r>
            <a:r>
              <a:rPr sz="18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empilhadas</a:t>
            </a:r>
            <a:r>
              <a:rPr sz="18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na</a:t>
            </a:r>
            <a:r>
              <a:rPr sz="18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1B4854"/>
                </a:solidFill>
                <a:latin typeface="Microsoft Sans Serif"/>
                <a:cs typeface="Microsoft Sans Serif"/>
              </a:rPr>
              <a:t>vertical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99940" y="253745"/>
            <a:ext cx="3996054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Sistema</a:t>
            </a:r>
            <a:r>
              <a:rPr spc="-60" dirty="0"/>
              <a:t> </a:t>
            </a:r>
            <a:r>
              <a:rPr spc="110" dirty="0"/>
              <a:t>de</a:t>
            </a:r>
            <a:r>
              <a:rPr spc="-60" dirty="0"/>
              <a:t> </a:t>
            </a:r>
            <a:r>
              <a:rPr spc="45" dirty="0"/>
              <a:t>Grade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4716" y="2684414"/>
            <a:ext cx="5506085" cy="1755139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710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-40" dirty="0">
                <a:solidFill>
                  <a:srgbClr val="1B4854"/>
                </a:solidFill>
                <a:latin typeface="Microsoft Sans Serif"/>
                <a:cs typeface="Microsoft Sans Serif"/>
              </a:rPr>
              <a:t>Classe</a:t>
            </a:r>
            <a:r>
              <a:rPr sz="2000" spc="-7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row</a:t>
            </a:r>
            <a:endParaRPr sz="2000">
              <a:latin typeface="Consolas"/>
              <a:cs typeface="Consolas"/>
            </a:endParaRPr>
          </a:p>
          <a:p>
            <a:pPr marL="730250" lvl="1" indent="-270510">
              <a:lnSpc>
                <a:spcPct val="100000"/>
              </a:lnSpc>
              <a:spcBef>
                <a:spcPts val="1015"/>
              </a:spcBef>
              <a:buClr>
                <a:srgbClr val="30859C"/>
              </a:buClr>
              <a:buSzPct val="119444"/>
              <a:buFont typeface="Wingdings"/>
              <a:buChar char=""/>
              <a:tabLst>
                <a:tab pos="730250" algn="l"/>
                <a:tab pos="730885" algn="l"/>
              </a:tabLst>
            </a:pPr>
            <a:r>
              <a:rPr sz="18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Permite</a:t>
            </a:r>
            <a:r>
              <a:rPr sz="1800" spc="-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1B4854"/>
                </a:solidFill>
                <a:latin typeface="Microsoft Sans Serif"/>
                <a:cs typeface="Microsoft Sans Serif"/>
              </a:rPr>
              <a:t>adicionar</a:t>
            </a:r>
            <a:r>
              <a:rPr sz="18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1B4854"/>
                </a:solidFill>
                <a:latin typeface="Microsoft Sans Serif"/>
                <a:cs typeface="Microsoft Sans Serif"/>
              </a:rPr>
              <a:t>uma</a:t>
            </a:r>
            <a:r>
              <a:rPr sz="18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1B4854"/>
                </a:solidFill>
                <a:latin typeface="Microsoft Sans Serif"/>
                <a:cs typeface="Microsoft Sans Serif"/>
              </a:rPr>
              <a:t>nova</a:t>
            </a:r>
            <a:r>
              <a:rPr sz="18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1B4854"/>
                </a:solidFill>
                <a:latin typeface="Microsoft Sans Serif"/>
                <a:cs typeface="Microsoft Sans Serif"/>
              </a:rPr>
              <a:t>linha</a:t>
            </a:r>
            <a:r>
              <a:rPr sz="18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na</a:t>
            </a:r>
            <a:r>
              <a:rPr sz="18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1B4854"/>
                </a:solidFill>
                <a:latin typeface="Microsoft Sans Serif"/>
                <a:cs typeface="Microsoft Sans Serif"/>
              </a:rPr>
              <a:t>grade</a:t>
            </a:r>
            <a:endParaRPr sz="1800">
              <a:latin typeface="Microsoft Sans Serif"/>
              <a:cs typeface="Microsoft Sans Serif"/>
            </a:endParaRPr>
          </a:p>
          <a:p>
            <a:pPr marL="279400" indent="-266700">
              <a:lnSpc>
                <a:spcPct val="100000"/>
              </a:lnSpc>
              <a:spcBef>
                <a:spcPts val="1780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-190" dirty="0">
                <a:solidFill>
                  <a:srgbClr val="1B4854"/>
                </a:solidFill>
                <a:latin typeface="Microsoft Sans Serif"/>
                <a:cs typeface="Microsoft Sans Serif"/>
              </a:rPr>
              <a:t>C</a:t>
            </a:r>
            <a:r>
              <a:rPr sz="2000" spc="-5" dirty="0">
                <a:solidFill>
                  <a:srgbClr val="1B4854"/>
                </a:solidFill>
                <a:latin typeface="Microsoft Sans Serif"/>
                <a:cs typeface="Microsoft Sans Serif"/>
              </a:rPr>
              <a:t>lasse</a:t>
            </a:r>
            <a:r>
              <a:rPr sz="2000" spc="-3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col</a:t>
            </a:r>
            <a:r>
              <a:rPr sz="2000" spc="-58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45" dirty="0">
                <a:solidFill>
                  <a:srgbClr val="1B4854"/>
                </a:solidFill>
                <a:latin typeface="Microsoft Sans Serif"/>
                <a:cs typeface="Microsoft Sans Serif"/>
              </a:rPr>
              <a:t>(ou</a:t>
            </a:r>
            <a:r>
              <a:rPr sz="20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20" dirty="0">
                <a:solidFill>
                  <a:srgbClr val="1B4854"/>
                </a:solidFill>
                <a:latin typeface="Microsoft Sans Serif"/>
                <a:cs typeface="Microsoft Sans Serif"/>
              </a:rPr>
              <a:t>variação)</a:t>
            </a:r>
            <a:endParaRPr sz="2000">
              <a:latin typeface="Microsoft Sans Serif"/>
              <a:cs typeface="Microsoft Sans Serif"/>
            </a:endParaRPr>
          </a:p>
          <a:p>
            <a:pPr marL="730250" lvl="1" indent="-270510">
              <a:lnSpc>
                <a:spcPct val="100000"/>
              </a:lnSpc>
              <a:spcBef>
                <a:spcPts val="1019"/>
              </a:spcBef>
              <a:buClr>
                <a:srgbClr val="30859C"/>
              </a:buClr>
              <a:buSzPct val="119444"/>
              <a:buFont typeface="Wingdings"/>
              <a:buChar char=""/>
              <a:tabLst>
                <a:tab pos="730250" algn="l"/>
                <a:tab pos="730885" algn="l"/>
              </a:tabLst>
            </a:pPr>
            <a:r>
              <a:rPr sz="18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Permite</a:t>
            </a:r>
            <a:r>
              <a:rPr sz="1800" spc="-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1B4854"/>
                </a:solidFill>
                <a:latin typeface="Microsoft Sans Serif"/>
                <a:cs typeface="Microsoft Sans Serif"/>
              </a:rPr>
              <a:t>adicionar</a:t>
            </a:r>
            <a:r>
              <a:rPr sz="18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1B4854"/>
                </a:solidFill>
                <a:latin typeface="Microsoft Sans Serif"/>
                <a:cs typeface="Microsoft Sans Serif"/>
              </a:rPr>
              <a:t>uma</a:t>
            </a:r>
            <a:r>
              <a:rPr sz="18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1B4854"/>
                </a:solidFill>
                <a:latin typeface="Microsoft Sans Serif"/>
                <a:cs typeface="Microsoft Sans Serif"/>
              </a:rPr>
              <a:t>nova</a:t>
            </a:r>
            <a:r>
              <a:rPr sz="18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1B4854"/>
                </a:solidFill>
                <a:latin typeface="Microsoft Sans Serif"/>
                <a:cs typeface="Microsoft Sans Serif"/>
              </a:rPr>
              <a:t>coluna</a:t>
            </a:r>
            <a:r>
              <a:rPr sz="1800" spc="-1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na</a:t>
            </a:r>
            <a:r>
              <a:rPr sz="18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1B4854"/>
                </a:solidFill>
                <a:latin typeface="Microsoft Sans Serif"/>
                <a:cs typeface="Microsoft Sans Serif"/>
              </a:rPr>
              <a:t>grade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99940" y="253745"/>
            <a:ext cx="3996054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Sistema</a:t>
            </a:r>
            <a:r>
              <a:rPr spc="-60" dirty="0"/>
              <a:t> </a:t>
            </a:r>
            <a:r>
              <a:rPr spc="110" dirty="0"/>
              <a:t>de</a:t>
            </a:r>
            <a:r>
              <a:rPr spc="-60" dirty="0"/>
              <a:t> </a:t>
            </a:r>
            <a:r>
              <a:rPr spc="45" dirty="0"/>
              <a:t>Grade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0154" y="304038"/>
            <a:ext cx="717295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5" dirty="0"/>
              <a:t>Exemplo</a:t>
            </a:r>
            <a:r>
              <a:rPr sz="3200" spc="-25" dirty="0"/>
              <a:t> </a:t>
            </a:r>
            <a:r>
              <a:rPr sz="3200" spc="-35" dirty="0"/>
              <a:t>-</a:t>
            </a:r>
            <a:r>
              <a:rPr sz="3200" spc="-30" dirty="0"/>
              <a:t> </a:t>
            </a:r>
            <a:r>
              <a:rPr sz="3200" spc="35" dirty="0"/>
              <a:t>Colunas</a:t>
            </a:r>
            <a:r>
              <a:rPr sz="3200" spc="-40" dirty="0"/>
              <a:t> </a:t>
            </a:r>
            <a:r>
              <a:rPr sz="3200" spc="100" dirty="0"/>
              <a:t>de</a:t>
            </a:r>
            <a:r>
              <a:rPr sz="3200" spc="-25" dirty="0"/>
              <a:t> </a:t>
            </a:r>
            <a:r>
              <a:rPr sz="3200" spc="95" dirty="0"/>
              <a:t>Mesma</a:t>
            </a:r>
            <a:r>
              <a:rPr sz="3200" spc="-45" dirty="0"/>
              <a:t> </a:t>
            </a:r>
            <a:r>
              <a:rPr sz="3200" spc="55" dirty="0"/>
              <a:t>Largura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3723132" y="1953767"/>
            <a:ext cx="4741545" cy="2016760"/>
            <a:chOff x="3723132" y="1953767"/>
            <a:chExt cx="4741545" cy="20167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23132" y="1953767"/>
              <a:ext cx="4741164" cy="19705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1900" y="1961387"/>
              <a:ext cx="4663440" cy="20086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91712" y="2022347"/>
              <a:ext cx="4608830" cy="1838325"/>
            </a:xfrm>
            <a:custGeom>
              <a:avLst/>
              <a:gdLst/>
              <a:ahLst/>
              <a:cxnLst/>
              <a:rect l="l" t="t" r="r" b="b"/>
              <a:pathLst>
                <a:path w="4608830" h="1838325">
                  <a:moveTo>
                    <a:pt x="4608576" y="0"/>
                  </a:moveTo>
                  <a:lnTo>
                    <a:pt x="0" y="0"/>
                  </a:lnTo>
                  <a:lnTo>
                    <a:pt x="0" y="1837944"/>
                  </a:lnTo>
                  <a:lnTo>
                    <a:pt x="4608576" y="1837944"/>
                  </a:lnTo>
                  <a:lnTo>
                    <a:pt x="46085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91712" y="2022347"/>
              <a:ext cx="4608830" cy="1838325"/>
            </a:xfrm>
            <a:custGeom>
              <a:avLst/>
              <a:gdLst/>
              <a:ahLst/>
              <a:cxnLst/>
              <a:rect l="l" t="t" r="r" b="b"/>
              <a:pathLst>
                <a:path w="4608830" h="1838325">
                  <a:moveTo>
                    <a:pt x="0" y="1837944"/>
                  </a:moveTo>
                  <a:lnTo>
                    <a:pt x="4608576" y="1837944"/>
                  </a:lnTo>
                  <a:lnTo>
                    <a:pt x="4608576" y="0"/>
                  </a:lnTo>
                  <a:lnTo>
                    <a:pt x="0" y="0"/>
                  </a:lnTo>
                  <a:lnTo>
                    <a:pt x="0" y="1837944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62527" y="2069084"/>
            <a:ext cx="2155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&lt;div</a:t>
            </a:r>
            <a:r>
              <a:rPr sz="1800" spc="-8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30859C"/>
                </a:solidFill>
                <a:latin typeface="Consolas"/>
                <a:cs typeface="Consolas"/>
              </a:rPr>
              <a:t>"row"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318380" y="2491128"/>
          <a:ext cx="3950335" cy="929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R="23495" algn="ctr">
                        <a:lnSpc>
                          <a:spcPts val="1695"/>
                        </a:lnSpc>
                      </a:pPr>
                      <a:r>
                        <a:rPr sz="1800" spc="-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&lt;div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695"/>
                        </a:lnSpc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class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-5" dirty="0">
                          <a:solidFill>
                            <a:srgbClr val="30859C"/>
                          </a:solidFill>
                          <a:latin typeface="Consolas"/>
                          <a:cs typeface="Consolas"/>
                        </a:rPr>
                        <a:t>"col"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r>
                        <a:rPr sz="1800" spc="-5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Coluna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1695"/>
                        </a:lnSpc>
                      </a:pPr>
                      <a:r>
                        <a:rPr sz="1800" spc="-5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&lt;/div&gt;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406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&lt;div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9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class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-5" dirty="0">
                          <a:solidFill>
                            <a:srgbClr val="30859C"/>
                          </a:solidFill>
                          <a:latin typeface="Consolas"/>
                          <a:cs typeface="Consolas"/>
                        </a:rPr>
                        <a:t>"col"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r>
                        <a:rPr sz="1800" spc="-5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Coluna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9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5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&lt;/div&gt;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90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751"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&lt;div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9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class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-5" dirty="0">
                          <a:solidFill>
                            <a:srgbClr val="30859C"/>
                          </a:solidFill>
                          <a:latin typeface="Consolas"/>
                          <a:cs typeface="Consolas"/>
                        </a:rPr>
                        <a:t>"col"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r>
                        <a:rPr sz="1800" spc="-5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Coluna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9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5" dirty="0">
                          <a:solidFill>
                            <a:srgbClr val="585858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&lt;/div&gt;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90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358644" y="3471417"/>
            <a:ext cx="7519670" cy="1644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607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&lt;/div&gt;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Consolas"/>
              <a:cs typeface="Consolas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75" dirty="0">
                <a:solidFill>
                  <a:srgbClr val="1B4854"/>
                </a:solidFill>
                <a:latin typeface="Microsoft Sans Serif"/>
                <a:cs typeface="Microsoft Sans Serif"/>
              </a:rPr>
              <a:t>Definindo</a:t>
            </a:r>
            <a:r>
              <a:rPr sz="20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35" dirty="0">
                <a:solidFill>
                  <a:srgbClr val="1B4854"/>
                </a:solidFill>
                <a:latin typeface="Microsoft Sans Serif"/>
                <a:cs typeface="Microsoft Sans Serif"/>
              </a:rPr>
              <a:t>colunas</a:t>
            </a:r>
            <a:r>
              <a:rPr sz="20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1B4854"/>
                </a:solidFill>
                <a:latin typeface="Microsoft Sans Serif"/>
                <a:cs typeface="Microsoft Sans Serif"/>
              </a:rPr>
              <a:t>de</a:t>
            </a:r>
            <a:r>
              <a:rPr sz="2000" spc="-1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65" dirty="0">
                <a:solidFill>
                  <a:srgbClr val="1B4854"/>
                </a:solidFill>
                <a:latin typeface="Microsoft Sans Serif"/>
                <a:cs typeface="Microsoft Sans Serif"/>
              </a:rPr>
              <a:t>mesma</a:t>
            </a:r>
            <a:r>
              <a:rPr sz="20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largura</a:t>
            </a:r>
            <a:r>
              <a:rPr sz="20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80" dirty="0">
                <a:solidFill>
                  <a:srgbClr val="1B4854"/>
                </a:solidFill>
                <a:latin typeface="Microsoft Sans Serif"/>
                <a:cs typeface="Microsoft Sans Serif"/>
              </a:rPr>
              <a:t>com</a:t>
            </a:r>
            <a:r>
              <a:rPr sz="2000" spc="-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1B4854"/>
                </a:solidFill>
                <a:latin typeface="Microsoft Sans Serif"/>
                <a:cs typeface="Microsoft Sans Serif"/>
              </a:rPr>
              <a:t>a</a:t>
            </a:r>
            <a:r>
              <a:rPr sz="20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classe</a:t>
            </a:r>
            <a:r>
              <a:rPr sz="2000" spc="-3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48ED4"/>
                </a:solidFill>
                <a:latin typeface="Consolas"/>
                <a:cs typeface="Consolas"/>
              </a:rPr>
              <a:t>col</a:t>
            </a:r>
            <a:endParaRPr sz="2000">
              <a:latin typeface="Consolas"/>
              <a:cs typeface="Consolas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30" dirty="0">
                <a:solidFill>
                  <a:srgbClr val="1B4854"/>
                </a:solidFill>
                <a:latin typeface="Microsoft Sans Serif"/>
                <a:cs typeface="Microsoft Sans Serif"/>
              </a:rPr>
              <a:t>Aparecerão</a:t>
            </a:r>
            <a:r>
              <a:rPr sz="2000" spc="-4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55" dirty="0">
                <a:solidFill>
                  <a:srgbClr val="1B4854"/>
                </a:solidFill>
                <a:latin typeface="Microsoft Sans Serif"/>
                <a:cs typeface="Microsoft Sans Serif"/>
              </a:rPr>
              <a:t>na</a:t>
            </a:r>
            <a:r>
              <a:rPr sz="2000" spc="-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70" dirty="0">
                <a:solidFill>
                  <a:srgbClr val="1B4854"/>
                </a:solidFill>
                <a:latin typeface="Microsoft Sans Serif"/>
                <a:cs typeface="Microsoft Sans Serif"/>
              </a:rPr>
              <a:t>horizontal</a:t>
            </a:r>
            <a:r>
              <a:rPr sz="2000" spc="-1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100" dirty="0">
                <a:solidFill>
                  <a:srgbClr val="1B4854"/>
                </a:solidFill>
                <a:latin typeface="Microsoft Sans Serif"/>
                <a:cs typeface="Microsoft Sans Serif"/>
              </a:rPr>
              <a:t>em</a:t>
            </a:r>
            <a:r>
              <a:rPr sz="20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80" dirty="0">
                <a:solidFill>
                  <a:srgbClr val="1B4854"/>
                </a:solidFill>
                <a:latin typeface="Microsoft Sans Serif"/>
                <a:cs typeface="Microsoft Sans Serif"/>
              </a:rPr>
              <a:t>todos</a:t>
            </a:r>
            <a:r>
              <a:rPr sz="2000" spc="-1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25" dirty="0">
                <a:solidFill>
                  <a:srgbClr val="1B4854"/>
                </a:solidFill>
                <a:latin typeface="Microsoft Sans Serif"/>
                <a:cs typeface="Microsoft Sans Serif"/>
              </a:rPr>
              <a:t>os</a:t>
            </a:r>
            <a:r>
              <a:rPr sz="2000" spc="-1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45" dirty="0">
                <a:solidFill>
                  <a:srgbClr val="1B4854"/>
                </a:solidFill>
                <a:latin typeface="Microsoft Sans Serif"/>
                <a:cs typeface="Microsoft Sans Serif"/>
              </a:rPr>
              <a:t>aparelhos</a:t>
            </a:r>
            <a:r>
              <a:rPr sz="20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1B4854"/>
                </a:solidFill>
                <a:latin typeface="Microsoft Sans Serif"/>
                <a:cs typeface="Microsoft Sans Serif"/>
              </a:rPr>
              <a:t>(sem</a:t>
            </a:r>
            <a:r>
              <a:rPr sz="1800" spc="-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1B4854"/>
                </a:solidFill>
                <a:latin typeface="Microsoft Sans Serif"/>
                <a:cs typeface="Microsoft Sans Serif"/>
              </a:rPr>
              <a:t>quebra)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6107" y="304038"/>
            <a:ext cx="794130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5" dirty="0"/>
              <a:t>Exemplo</a:t>
            </a:r>
            <a:r>
              <a:rPr sz="3200" spc="-25" dirty="0"/>
              <a:t> </a:t>
            </a:r>
            <a:r>
              <a:rPr sz="3200" spc="-35" dirty="0"/>
              <a:t>- </a:t>
            </a:r>
            <a:r>
              <a:rPr sz="3200" spc="35" dirty="0"/>
              <a:t>Colunas</a:t>
            </a:r>
            <a:r>
              <a:rPr sz="3200" spc="-35" dirty="0"/>
              <a:t> </a:t>
            </a:r>
            <a:r>
              <a:rPr sz="3200" spc="100" dirty="0"/>
              <a:t>de</a:t>
            </a:r>
            <a:r>
              <a:rPr sz="3200" spc="-30" dirty="0"/>
              <a:t> </a:t>
            </a:r>
            <a:r>
              <a:rPr sz="3200" spc="40" dirty="0"/>
              <a:t>Larguras</a:t>
            </a:r>
            <a:r>
              <a:rPr sz="3200" spc="-35" dirty="0"/>
              <a:t> </a:t>
            </a:r>
            <a:r>
              <a:rPr sz="3200" spc="85" dirty="0"/>
              <a:t>Diferentes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3543300" y="1810511"/>
            <a:ext cx="5100955" cy="2014855"/>
            <a:chOff x="3543300" y="1810511"/>
            <a:chExt cx="5100955" cy="20148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3300" y="1810511"/>
              <a:ext cx="5100828" cy="19705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2067" y="1816607"/>
              <a:ext cx="4913376" cy="20086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611880" y="1879091"/>
              <a:ext cx="4968240" cy="1838325"/>
            </a:xfrm>
            <a:custGeom>
              <a:avLst/>
              <a:gdLst/>
              <a:ahLst/>
              <a:cxnLst/>
              <a:rect l="l" t="t" r="r" b="b"/>
              <a:pathLst>
                <a:path w="4968240" h="1838325">
                  <a:moveTo>
                    <a:pt x="4968239" y="0"/>
                  </a:moveTo>
                  <a:lnTo>
                    <a:pt x="0" y="0"/>
                  </a:lnTo>
                  <a:lnTo>
                    <a:pt x="0" y="1837943"/>
                  </a:lnTo>
                  <a:lnTo>
                    <a:pt x="4968239" y="1837943"/>
                  </a:lnTo>
                  <a:lnTo>
                    <a:pt x="49682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11880" y="1879091"/>
              <a:ext cx="4968240" cy="1838325"/>
            </a:xfrm>
            <a:custGeom>
              <a:avLst/>
              <a:gdLst/>
              <a:ahLst/>
              <a:cxnLst/>
              <a:rect l="l" t="t" r="r" b="b"/>
              <a:pathLst>
                <a:path w="4968240" h="1838325">
                  <a:moveTo>
                    <a:pt x="0" y="1837943"/>
                  </a:moveTo>
                  <a:lnTo>
                    <a:pt x="4968239" y="1837943"/>
                  </a:lnTo>
                  <a:lnTo>
                    <a:pt x="4968239" y="0"/>
                  </a:lnTo>
                  <a:lnTo>
                    <a:pt x="0" y="0"/>
                  </a:lnTo>
                  <a:lnTo>
                    <a:pt x="0" y="1837943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611879" y="1879092"/>
            <a:ext cx="4968240" cy="183832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459"/>
              </a:spcBef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&lt;div</a:t>
            </a:r>
            <a:r>
              <a:rPr sz="1800" spc="-5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30859C"/>
                </a:solidFill>
                <a:latin typeface="Consolas"/>
                <a:cs typeface="Consolas"/>
              </a:rPr>
              <a:t>"row"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5753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&lt;div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30859C"/>
                </a:solidFill>
                <a:latin typeface="Consolas"/>
                <a:cs typeface="Consolas"/>
              </a:rPr>
              <a:t>"col"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585858"/>
                </a:solidFill>
                <a:latin typeface="Consolas"/>
                <a:cs typeface="Consolas"/>
              </a:rPr>
              <a:t>Coluna</a:t>
            </a:r>
            <a:r>
              <a:rPr sz="1800" spc="-30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nsolas"/>
                <a:cs typeface="Consolas"/>
              </a:rPr>
              <a:t>1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&lt;/div&gt;</a:t>
            </a:r>
            <a:endParaRPr sz="1800">
              <a:latin typeface="Consolas"/>
              <a:cs typeface="Consolas"/>
            </a:endParaRPr>
          </a:p>
          <a:p>
            <a:pPr marL="55753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&lt;div</a:t>
            </a:r>
            <a:r>
              <a:rPr sz="1800" spc="-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30859C"/>
                </a:solidFill>
                <a:latin typeface="Consolas"/>
                <a:cs typeface="Consolas"/>
              </a:rPr>
              <a:t>"</a:t>
            </a:r>
            <a:r>
              <a:rPr sz="1800" b="1" spc="-5" dirty="0">
                <a:solidFill>
                  <a:srgbClr val="30859C"/>
                </a:solidFill>
                <a:latin typeface="Consolas"/>
                <a:cs typeface="Consolas"/>
              </a:rPr>
              <a:t>col-6</a:t>
            </a:r>
            <a:r>
              <a:rPr sz="1800" spc="-5" dirty="0">
                <a:solidFill>
                  <a:srgbClr val="30859C"/>
                </a:solidFill>
                <a:latin typeface="Consolas"/>
                <a:cs typeface="Consolas"/>
              </a:rPr>
              <a:t>"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585858"/>
                </a:solidFill>
                <a:latin typeface="Consolas"/>
                <a:cs typeface="Consolas"/>
              </a:rPr>
              <a:t>Coluna</a:t>
            </a:r>
            <a:r>
              <a:rPr sz="1800" spc="-35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nsolas"/>
                <a:cs typeface="Consolas"/>
              </a:rPr>
              <a:t>2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&lt;/div&gt;</a:t>
            </a:r>
            <a:endParaRPr sz="1800">
              <a:latin typeface="Consolas"/>
              <a:cs typeface="Consolas"/>
            </a:endParaRPr>
          </a:p>
          <a:p>
            <a:pPr marL="55753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&lt;div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30859C"/>
                </a:solidFill>
                <a:latin typeface="Consolas"/>
                <a:cs typeface="Consolas"/>
              </a:rPr>
              <a:t>"col"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585858"/>
                </a:solidFill>
                <a:latin typeface="Consolas"/>
                <a:cs typeface="Consolas"/>
              </a:rPr>
              <a:t>Coluna</a:t>
            </a:r>
            <a:r>
              <a:rPr sz="1800" spc="-30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nsolas"/>
                <a:cs typeface="Consolas"/>
              </a:rPr>
              <a:t>3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&lt;/div&gt;</a:t>
            </a:r>
            <a:endParaRPr sz="1800">
              <a:latin typeface="Consolas"/>
              <a:cs typeface="Consolas"/>
            </a:endParaRPr>
          </a:p>
          <a:p>
            <a:pPr marL="18288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&lt;/div&gt;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502535" y="4082724"/>
            <a:ext cx="7032625" cy="179514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79400" indent="-267335">
              <a:lnSpc>
                <a:spcPct val="100000"/>
              </a:lnSpc>
              <a:spcBef>
                <a:spcPts val="775"/>
              </a:spcBef>
              <a:buClr>
                <a:srgbClr val="00AFEF"/>
              </a:buClr>
              <a:buSzPct val="118421"/>
              <a:buFont typeface="Wingdings"/>
              <a:buChar char=""/>
              <a:tabLst>
                <a:tab pos="279400" algn="l"/>
                <a:tab pos="280035" algn="l"/>
              </a:tabLst>
            </a:pPr>
            <a:r>
              <a:rPr sz="1900" spc="30" dirty="0">
                <a:solidFill>
                  <a:srgbClr val="1B4854"/>
                </a:solidFill>
                <a:latin typeface="Microsoft Sans Serif"/>
                <a:cs typeface="Microsoft Sans Serif"/>
              </a:rPr>
              <a:t>Exemplo</a:t>
            </a:r>
            <a:r>
              <a:rPr sz="19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900" spc="55" dirty="0">
                <a:solidFill>
                  <a:srgbClr val="1B4854"/>
                </a:solidFill>
                <a:latin typeface="Microsoft Sans Serif"/>
                <a:cs typeface="Microsoft Sans Serif"/>
              </a:rPr>
              <a:t>de</a:t>
            </a:r>
            <a:r>
              <a:rPr sz="19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900" spc="35" dirty="0">
                <a:solidFill>
                  <a:srgbClr val="1B4854"/>
                </a:solidFill>
                <a:latin typeface="Microsoft Sans Serif"/>
                <a:cs typeface="Microsoft Sans Serif"/>
              </a:rPr>
              <a:t>grade</a:t>
            </a:r>
            <a:r>
              <a:rPr sz="1900" spc="-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900" spc="65" dirty="0">
                <a:solidFill>
                  <a:srgbClr val="1B4854"/>
                </a:solidFill>
                <a:latin typeface="Microsoft Sans Serif"/>
                <a:cs typeface="Microsoft Sans Serif"/>
              </a:rPr>
              <a:t>com</a:t>
            </a:r>
            <a:r>
              <a:rPr sz="19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900" spc="95" dirty="0">
                <a:solidFill>
                  <a:srgbClr val="1B4854"/>
                </a:solidFill>
                <a:latin typeface="Microsoft Sans Serif"/>
                <a:cs typeface="Microsoft Sans Serif"/>
              </a:rPr>
              <a:t>uma</a:t>
            </a:r>
            <a:r>
              <a:rPr sz="1900" spc="-1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900" spc="45" dirty="0">
                <a:solidFill>
                  <a:srgbClr val="1B4854"/>
                </a:solidFill>
                <a:latin typeface="Microsoft Sans Serif"/>
                <a:cs typeface="Microsoft Sans Serif"/>
              </a:rPr>
              <a:t>coluna</a:t>
            </a:r>
            <a:r>
              <a:rPr sz="19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900" spc="55" dirty="0">
                <a:solidFill>
                  <a:srgbClr val="1B4854"/>
                </a:solidFill>
                <a:latin typeface="Microsoft Sans Serif"/>
                <a:cs typeface="Microsoft Sans Serif"/>
              </a:rPr>
              <a:t>de</a:t>
            </a:r>
            <a:r>
              <a:rPr sz="19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900" spc="45" dirty="0">
                <a:solidFill>
                  <a:srgbClr val="1B4854"/>
                </a:solidFill>
                <a:latin typeface="Microsoft Sans Serif"/>
                <a:cs typeface="Microsoft Sans Serif"/>
              </a:rPr>
              <a:t>largura</a:t>
            </a:r>
            <a:r>
              <a:rPr sz="190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9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fixa</a:t>
            </a:r>
            <a:r>
              <a:rPr sz="1900" spc="-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900" spc="35" dirty="0">
                <a:solidFill>
                  <a:srgbClr val="1B4854"/>
                </a:solidFill>
                <a:latin typeface="Microsoft Sans Serif"/>
                <a:cs typeface="Microsoft Sans Serif"/>
              </a:rPr>
              <a:t>(definida)</a:t>
            </a:r>
            <a:endParaRPr sz="1900">
              <a:latin typeface="Microsoft Sans Serif"/>
              <a:cs typeface="Microsoft Sans Serif"/>
            </a:endParaRPr>
          </a:p>
          <a:p>
            <a:pPr marL="279400" indent="-267335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18421"/>
              <a:buFont typeface="Wingdings"/>
              <a:buChar char=""/>
              <a:tabLst>
                <a:tab pos="279400" algn="l"/>
                <a:tab pos="280035" algn="l"/>
              </a:tabLst>
            </a:pPr>
            <a:r>
              <a:rPr sz="1900" spc="-70" dirty="0">
                <a:solidFill>
                  <a:srgbClr val="1B4854"/>
                </a:solidFill>
                <a:latin typeface="Microsoft Sans Serif"/>
                <a:cs typeface="Microsoft Sans Serif"/>
              </a:rPr>
              <a:t>A</a:t>
            </a:r>
            <a:r>
              <a:rPr sz="19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900" spc="45" dirty="0">
                <a:solidFill>
                  <a:srgbClr val="1B4854"/>
                </a:solidFill>
                <a:latin typeface="Microsoft Sans Serif"/>
                <a:cs typeface="Microsoft Sans Serif"/>
              </a:rPr>
              <a:t>coluna</a:t>
            </a:r>
            <a:r>
              <a:rPr sz="19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900" spc="25" dirty="0">
                <a:solidFill>
                  <a:srgbClr val="1B4854"/>
                </a:solidFill>
                <a:latin typeface="Microsoft Sans Serif"/>
                <a:cs typeface="Microsoft Sans Serif"/>
              </a:rPr>
              <a:t>2</a:t>
            </a:r>
            <a:r>
              <a:rPr sz="19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900" spc="45" dirty="0">
                <a:solidFill>
                  <a:srgbClr val="1B4854"/>
                </a:solidFill>
                <a:latin typeface="Microsoft Sans Serif"/>
                <a:cs typeface="Microsoft Sans Serif"/>
              </a:rPr>
              <a:t>ocupará</a:t>
            </a:r>
            <a:r>
              <a:rPr sz="1900" spc="1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1B4854"/>
                </a:solidFill>
                <a:latin typeface="Microsoft Sans Serif"/>
                <a:cs typeface="Microsoft Sans Serif"/>
              </a:rPr>
              <a:t>a</a:t>
            </a:r>
            <a:r>
              <a:rPr sz="19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900" spc="60" dirty="0">
                <a:solidFill>
                  <a:srgbClr val="1B4854"/>
                </a:solidFill>
                <a:latin typeface="Microsoft Sans Serif"/>
                <a:cs typeface="Microsoft Sans Serif"/>
              </a:rPr>
              <a:t>"metade"</a:t>
            </a:r>
            <a:r>
              <a:rPr sz="1900" spc="-1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9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da</a:t>
            </a:r>
            <a:r>
              <a:rPr sz="19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900" spc="45" dirty="0">
                <a:solidFill>
                  <a:srgbClr val="1B4854"/>
                </a:solidFill>
                <a:latin typeface="Microsoft Sans Serif"/>
                <a:cs typeface="Microsoft Sans Serif"/>
              </a:rPr>
              <a:t>largura</a:t>
            </a:r>
            <a:r>
              <a:rPr sz="1900" spc="-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9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da</a:t>
            </a:r>
            <a:r>
              <a:rPr sz="19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900" spc="60" dirty="0">
                <a:solidFill>
                  <a:srgbClr val="1B4854"/>
                </a:solidFill>
                <a:latin typeface="Microsoft Sans Serif"/>
                <a:cs typeface="Microsoft Sans Serif"/>
              </a:rPr>
              <a:t>linha</a:t>
            </a:r>
            <a:endParaRPr sz="1900">
              <a:latin typeface="Microsoft Sans Serif"/>
              <a:cs typeface="Microsoft Sans Serif"/>
            </a:endParaRPr>
          </a:p>
          <a:p>
            <a:pPr marL="279400" indent="-267335">
              <a:lnSpc>
                <a:spcPct val="100000"/>
              </a:lnSpc>
              <a:spcBef>
                <a:spcPts val="1465"/>
              </a:spcBef>
              <a:buClr>
                <a:srgbClr val="00AFEF"/>
              </a:buClr>
              <a:buSzPct val="118421"/>
              <a:buFont typeface="Wingdings"/>
              <a:buChar char=""/>
              <a:tabLst>
                <a:tab pos="279400" algn="l"/>
                <a:tab pos="280035" algn="l"/>
              </a:tabLst>
            </a:pPr>
            <a:r>
              <a:rPr sz="1900" dirty="0">
                <a:solidFill>
                  <a:srgbClr val="1B4854"/>
                </a:solidFill>
                <a:latin typeface="Microsoft Sans Serif"/>
                <a:cs typeface="Microsoft Sans Serif"/>
              </a:rPr>
              <a:t>O</a:t>
            </a:r>
            <a:r>
              <a:rPr sz="19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900" spc="15" dirty="0">
                <a:solidFill>
                  <a:srgbClr val="1B4854"/>
                </a:solidFill>
                <a:latin typeface="Microsoft Sans Serif"/>
                <a:cs typeface="Microsoft Sans Serif"/>
              </a:rPr>
              <a:t>espaço</a:t>
            </a:r>
            <a:r>
              <a:rPr sz="19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9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restante</a:t>
            </a:r>
            <a:r>
              <a:rPr sz="190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900" spc="5" dirty="0">
                <a:solidFill>
                  <a:srgbClr val="1B4854"/>
                </a:solidFill>
                <a:latin typeface="Microsoft Sans Serif"/>
                <a:cs typeface="Microsoft Sans Serif"/>
              </a:rPr>
              <a:t>é</a:t>
            </a:r>
            <a:r>
              <a:rPr sz="19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900" spc="65" dirty="0">
                <a:solidFill>
                  <a:srgbClr val="1B4854"/>
                </a:solidFill>
                <a:latin typeface="Microsoft Sans Serif"/>
                <a:cs typeface="Microsoft Sans Serif"/>
              </a:rPr>
              <a:t>dividido</a:t>
            </a:r>
            <a:r>
              <a:rPr sz="1900" spc="-3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900" spc="70" dirty="0">
                <a:solidFill>
                  <a:srgbClr val="1B4854"/>
                </a:solidFill>
                <a:latin typeface="Microsoft Sans Serif"/>
                <a:cs typeface="Microsoft Sans Serif"/>
              </a:rPr>
              <a:t>entre</a:t>
            </a:r>
            <a:r>
              <a:rPr sz="19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9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as</a:t>
            </a:r>
            <a:r>
              <a:rPr sz="1900" spc="-1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900" spc="35" dirty="0">
                <a:solidFill>
                  <a:srgbClr val="1B4854"/>
                </a:solidFill>
                <a:latin typeface="Microsoft Sans Serif"/>
                <a:cs typeface="Microsoft Sans Serif"/>
              </a:rPr>
              <a:t>colunas</a:t>
            </a:r>
            <a:r>
              <a:rPr sz="19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900" spc="25" dirty="0">
                <a:solidFill>
                  <a:srgbClr val="1B4854"/>
                </a:solidFill>
                <a:latin typeface="Microsoft Sans Serif"/>
                <a:cs typeface="Microsoft Sans Serif"/>
              </a:rPr>
              <a:t>1</a:t>
            </a:r>
            <a:r>
              <a:rPr sz="19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900" spc="5" dirty="0">
                <a:solidFill>
                  <a:srgbClr val="1B4854"/>
                </a:solidFill>
                <a:latin typeface="Microsoft Sans Serif"/>
                <a:cs typeface="Microsoft Sans Serif"/>
              </a:rPr>
              <a:t>e</a:t>
            </a:r>
            <a:r>
              <a:rPr sz="19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900" spc="25" dirty="0">
                <a:solidFill>
                  <a:srgbClr val="1B4854"/>
                </a:solidFill>
                <a:latin typeface="Microsoft Sans Serif"/>
                <a:cs typeface="Microsoft Sans Serif"/>
              </a:rPr>
              <a:t>3</a:t>
            </a:r>
            <a:endParaRPr sz="1900">
              <a:latin typeface="Microsoft Sans Serif"/>
              <a:cs typeface="Microsoft Sans Serif"/>
            </a:endParaRPr>
          </a:p>
          <a:p>
            <a:pPr marL="279400" indent="-267335">
              <a:lnSpc>
                <a:spcPct val="100000"/>
              </a:lnSpc>
              <a:spcBef>
                <a:spcPts val="1395"/>
              </a:spcBef>
              <a:buClr>
                <a:srgbClr val="00AFEF"/>
              </a:buClr>
              <a:buSzPct val="118421"/>
              <a:buFont typeface="Wingdings"/>
              <a:buChar char=""/>
              <a:tabLst>
                <a:tab pos="279400" algn="l"/>
                <a:tab pos="280035" algn="l"/>
              </a:tabLst>
            </a:pPr>
            <a:r>
              <a:rPr sz="1900" spc="-60" dirty="0">
                <a:solidFill>
                  <a:srgbClr val="1B4854"/>
                </a:solidFill>
                <a:latin typeface="Microsoft Sans Serif"/>
                <a:cs typeface="Microsoft Sans Serif"/>
              </a:rPr>
              <a:t>As</a:t>
            </a:r>
            <a:r>
              <a:rPr sz="1900" spc="-1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900" spc="30" dirty="0">
                <a:solidFill>
                  <a:srgbClr val="1B4854"/>
                </a:solidFill>
                <a:latin typeface="Microsoft Sans Serif"/>
                <a:cs typeface="Microsoft Sans Serif"/>
              </a:rPr>
              <a:t>colunas</a:t>
            </a:r>
            <a:r>
              <a:rPr sz="1900" spc="-1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900" spc="30" dirty="0">
                <a:solidFill>
                  <a:srgbClr val="1B4854"/>
                </a:solidFill>
                <a:latin typeface="Microsoft Sans Serif"/>
                <a:cs typeface="Microsoft Sans Serif"/>
              </a:rPr>
              <a:t>aparecerão</a:t>
            </a:r>
            <a:r>
              <a:rPr sz="1900" spc="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9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na</a:t>
            </a:r>
            <a:r>
              <a:rPr sz="19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900" spc="65" dirty="0">
                <a:solidFill>
                  <a:srgbClr val="1B4854"/>
                </a:solidFill>
                <a:latin typeface="Microsoft Sans Serif"/>
                <a:cs typeface="Microsoft Sans Serif"/>
              </a:rPr>
              <a:t>horizontal</a:t>
            </a:r>
            <a:r>
              <a:rPr sz="1900" spc="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900" spc="90" dirty="0">
                <a:solidFill>
                  <a:srgbClr val="1B4854"/>
                </a:solidFill>
                <a:latin typeface="Microsoft Sans Serif"/>
                <a:cs typeface="Microsoft Sans Serif"/>
              </a:rPr>
              <a:t>em</a:t>
            </a:r>
            <a:r>
              <a:rPr sz="19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900" spc="70" dirty="0">
                <a:solidFill>
                  <a:srgbClr val="1B4854"/>
                </a:solidFill>
                <a:latin typeface="Microsoft Sans Serif"/>
                <a:cs typeface="Microsoft Sans Serif"/>
              </a:rPr>
              <a:t>todos</a:t>
            </a:r>
            <a:r>
              <a:rPr sz="1900" spc="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900" spc="20" dirty="0">
                <a:solidFill>
                  <a:srgbClr val="1B4854"/>
                </a:solidFill>
                <a:latin typeface="Microsoft Sans Serif"/>
                <a:cs typeface="Microsoft Sans Serif"/>
              </a:rPr>
              <a:t>os</a:t>
            </a:r>
            <a:r>
              <a:rPr sz="1900" spc="-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900" spc="40" dirty="0">
                <a:solidFill>
                  <a:srgbClr val="1B4854"/>
                </a:solidFill>
                <a:latin typeface="Microsoft Sans Serif"/>
                <a:cs typeface="Microsoft Sans Serif"/>
              </a:rPr>
              <a:t>aparelhos</a:t>
            </a:r>
            <a:endParaRPr sz="1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4798" y="2429407"/>
            <a:ext cx="4756150" cy="2256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375"/>
              </a:spcBef>
              <a:buClr>
                <a:srgbClr val="00AFEF"/>
              </a:buClr>
              <a:buSzPct val="120000"/>
              <a:buAutoNum type="arabicPeriod"/>
              <a:tabLst>
                <a:tab pos="469265" algn="l"/>
                <a:tab pos="469900" algn="l"/>
              </a:tabLst>
            </a:pPr>
            <a:r>
              <a:rPr sz="2000" spc="75" dirty="0">
                <a:solidFill>
                  <a:srgbClr val="1B4854"/>
                </a:solidFill>
                <a:latin typeface="Microsoft Sans Serif"/>
                <a:cs typeface="Microsoft Sans Serif"/>
              </a:rPr>
              <a:t>Introdução</a:t>
            </a:r>
            <a:r>
              <a:rPr sz="2000" spc="-4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45" dirty="0">
                <a:solidFill>
                  <a:srgbClr val="1B4854"/>
                </a:solidFill>
                <a:latin typeface="Microsoft Sans Serif"/>
                <a:cs typeface="Microsoft Sans Serif"/>
              </a:rPr>
              <a:t>ao</a:t>
            </a:r>
            <a:r>
              <a:rPr sz="20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55" dirty="0">
                <a:solidFill>
                  <a:srgbClr val="1B4854"/>
                </a:solidFill>
                <a:latin typeface="Microsoft Sans Serif"/>
                <a:cs typeface="Microsoft Sans Serif"/>
              </a:rPr>
              <a:t>Framework</a:t>
            </a:r>
            <a:r>
              <a:rPr sz="2000" spc="-5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1B4854"/>
                </a:solidFill>
                <a:latin typeface="Microsoft Sans Serif"/>
                <a:cs typeface="Microsoft Sans Serif"/>
              </a:rPr>
              <a:t>Boostrap</a:t>
            </a:r>
            <a:endParaRPr sz="20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Clr>
                <a:srgbClr val="00AFEF"/>
              </a:buClr>
              <a:buSzPct val="120000"/>
              <a:buAutoNum type="arabicPeriod"/>
              <a:tabLst>
                <a:tab pos="469265" algn="l"/>
                <a:tab pos="469900" algn="l"/>
              </a:tabLst>
            </a:pPr>
            <a:r>
              <a:rPr sz="2000" spc="45" dirty="0">
                <a:solidFill>
                  <a:srgbClr val="1B4854"/>
                </a:solidFill>
                <a:latin typeface="Microsoft Sans Serif"/>
                <a:cs typeface="Microsoft Sans Serif"/>
              </a:rPr>
              <a:t>Viewport,</a:t>
            </a:r>
            <a:r>
              <a:rPr sz="2000" spc="-5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1C4D5A"/>
                </a:solidFill>
                <a:latin typeface="Microsoft Sans Serif"/>
                <a:cs typeface="Microsoft Sans Serif"/>
              </a:rPr>
              <a:t>responsividade</a:t>
            </a:r>
            <a:r>
              <a:rPr sz="2000" spc="40" dirty="0">
                <a:solidFill>
                  <a:srgbClr val="1B4854"/>
                </a:solidFill>
                <a:latin typeface="Microsoft Sans Serif"/>
                <a:cs typeface="Microsoft Sans Serif"/>
              </a:rPr>
              <a:t>,</a:t>
            </a:r>
            <a:r>
              <a:rPr sz="20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1B4854"/>
                </a:solidFill>
                <a:latin typeface="Microsoft Sans Serif"/>
                <a:cs typeface="Microsoft Sans Serif"/>
              </a:rPr>
              <a:t>pixel</a:t>
            </a:r>
            <a:r>
              <a:rPr sz="2000" spc="-4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75" dirty="0">
                <a:solidFill>
                  <a:srgbClr val="1B4854"/>
                </a:solidFill>
                <a:latin typeface="Microsoft Sans Serif"/>
                <a:cs typeface="Microsoft Sans Serif"/>
              </a:rPr>
              <a:t>ratio</a:t>
            </a:r>
            <a:endParaRPr sz="20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Clr>
                <a:srgbClr val="00AFEF"/>
              </a:buClr>
              <a:buSzPct val="120000"/>
              <a:buAutoNum type="arabicPeriod"/>
              <a:tabLst>
                <a:tab pos="469265" algn="l"/>
                <a:tab pos="469900" algn="l"/>
              </a:tabLst>
            </a:pPr>
            <a:r>
              <a:rPr sz="2000" spc="15" dirty="0">
                <a:solidFill>
                  <a:srgbClr val="1B4854"/>
                </a:solidFill>
                <a:latin typeface="Microsoft Sans Serif"/>
                <a:cs typeface="Microsoft Sans Serif"/>
              </a:rPr>
              <a:t>Sistema</a:t>
            </a:r>
            <a:r>
              <a:rPr sz="2000" spc="-5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1B4854"/>
                </a:solidFill>
                <a:latin typeface="Microsoft Sans Serif"/>
                <a:cs typeface="Microsoft Sans Serif"/>
              </a:rPr>
              <a:t>de</a:t>
            </a:r>
            <a:r>
              <a:rPr sz="20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25" dirty="0">
                <a:solidFill>
                  <a:srgbClr val="1B4854"/>
                </a:solidFill>
                <a:latin typeface="Microsoft Sans Serif"/>
                <a:cs typeface="Microsoft Sans Serif"/>
              </a:rPr>
              <a:t>Grade</a:t>
            </a:r>
            <a:r>
              <a:rPr sz="2000" spc="-5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105" dirty="0">
                <a:solidFill>
                  <a:srgbClr val="1B4854"/>
                </a:solidFill>
                <a:latin typeface="Microsoft Sans Serif"/>
                <a:cs typeface="Microsoft Sans Serif"/>
              </a:rPr>
              <a:t>do</a:t>
            </a:r>
            <a:r>
              <a:rPr sz="20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1B4854"/>
                </a:solidFill>
                <a:latin typeface="Microsoft Sans Serif"/>
                <a:cs typeface="Microsoft Sans Serif"/>
              </a:rPr>
              <a:t>Boostrap</a:t>
            </a:r>
            <a:endParaRPr sz="20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Clr>
                <a:srgbClr val="00AFEF"/>
              </a:buClr>
              <a:buSzPct val="120000"/>
              <a:buAutoNum type="arabicPeriod"/>
              <a:tabLst>
                <a:tab pos="469265" algn="l"/>
                <a:tab pos="469900" algn="l"/>
              </a:tabLst>
            </a:pPr>
            <a:r>
              <a:rPr sz="2000" spc="55" dirty="0">
                <a:solidFill>
                  <a:srgbClr val="1B4854"/>
                </a:solidFill>
                <a:latin typeface="Microsoft Sans Serif"/>
                <a:cs typeface="Microsoft Sans Serif"/>
              </a:rPr>
              <a:t>Formulários</a:t>
            </a:r>
            <a:r>
              <a:rPr sz="2000" spc="-3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80" dirty="0">
                <a:solidFill>
                  <a:srgbClr val="1B4854"/>
                </a:solidFill>
                <a:latin typeface="Microsoft Sans Serif"/>
                <a:cs typeface="Microsoft Sans Serif"/>
              </a:rPr>
              <a:t>com</a:t>
            </a:r>
            <a:r>
              <a:rPr sz="20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45" dirty="0">
                <a:solidFill>
                  <a:srgbClr val="1B4854"/>
                </a:solidFill>
                <a:latin typeface="Microsoft Sans Serif"/>
                <a:cs typeface="Microsoft Sans Serif"/>
              </a:rPr>
              <a:t>responsividade</a:t>
            </a:r>
            <a:endParaRPr sz="20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spcBef>
                <a:spcPts val="725"/>
              </a:spcBef>
              <a:buClr>
                <a:srgbClr val="00AFEF"/>
              </a:buClr>
              <a:buSzPct val="120000"/>
              <a:buAutoNum type="arabicPeriod"/>
              <a:tabLst>
                <a:tab pos="469265" algn="l"/>
                <a:tab pos="469900" algn="l"/>
              </a:tabLst>
            </a:pPr>
            <a:r>
              <a:rPr sz="2000" spc="70" dirty="0">
                <a:solidFill>
                  <a:srgbClr val="1B4854"/>
                </a:solidFill>
                <a:latin typeface="Microsoft Sans Serif"/>
                <a:cs typeface="Microsoft Sans Serif"/>
              </a:rPr>
              <a:t>Outros</a:t>
            </a:r>
            <a:r>
              <a:rPr sz="2000" spc="-5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1B4854"/>
                </a:solidFill>
                <a:latin typeface="Microsoft Sans Serif"/>
                <a:cs typeface="Microsoft Sans Serif"/>
              </a:rPr>
              <a:t>recursos</a:t>
            </a:r>
            <a:r>
              <a:rPr sz="2000" spc="-4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70" dirty="0">
                <a:solidFill>
                  <a:srgbClr val="1B4854"/>
                </a:solidFill>
                <a:latin typeface="Microsoft Sans Serif"/>
                <a:cs typeface="Microsoft Sans Serif"/>
              </a:rPr>
              <a:t>comuns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9460" y="253745"/>
            <a:ext cx="40557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Conteúdo</a:t>
            </a:r>
            <a:r>
              <a:rPr spc="-50" dirty="0"/>
              <a:t> </a:t>
            </a:r>
            <a:r>
              <a:rPr spc="110" dirty="0"/>
              <a:t>da</a:t>
            </a:r>
            <a:r>
              <a:rPr spc="-45" dirty="0"/>
              <a:t> </a:t>
            </a:r>
            <a:r>
              <a:rPr spc="45" dirty="0"/>
              <a:t>Aula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6482" y="304038"/>
            <a:ext cx="80194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5" dirty="0"/>
              <a:t>Exemplo</a:t>
            </a:r>
            <a:r>
              <a:rPr sz="3200" spc="-20" dirty="0"/>
              <a:t> </a:t>
            </a:r>
            <a:r>
              <a:rPr sz="3200" spc="-35" dirty="0"/>
              <a:t>-</a:t>
            </a:r>
            <a:r>
              <a:rPr sz="3200" spc="-30" dirty="0"/>
              <a:t> </a:t>
            </a:r>
            <a:r>
              <a:rPr sz="3200" spc="35" dirty="0"/>
              <a:t>Colunas</a:t>
            </a:r>
            <a:r>
              <a:rPr sz="3200" spc="-30" dirty="0"/>
              <a:t> </a:t>
            </a:r>
            <a:r>
              <a:rPr sz="3200" spc="100" dirty="0"/>
              <a:t>de</a:t>
            </a:r>
            <a:r>
              <a:rPr sz="3200" spc="-25" dirty="0"/>
              <a:t> </a:t>
            </a:r>
            <a:r>
              <a:rPr sz="3200" spc="40" dirty="0"/>
              <a:t>Larguras</a:t>
            </a:r>
            <a:r>
              <a:rPr sz="3200" spc="-35" dirty="0"/>
              <a:t> </a:t>
            </a:r>
            <a:r>
              <a:rPr sz="3200" spc="80" dirty="0"/>
              <a:t>Individuais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2139695" y="1848611"/>
            <a:ext cx="3949065" cy="1847214"/>
            <a:chOff x="2139695" y="1848611"/>
            <a:chExt cx="3949065" cy="184721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9695" y="1848611"/>
              <a:ext cx="3948683" cy="18166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7315" y="1862327"/>
              <a:ext cx="3927348" cy="18333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08275" y="1917191"/>
              <a:ext cx="3816350" cy="1684020"/>
            </a:xfrm>
            <a:custGeom>
              <a:avLst/>
              <a:gdLst/>
              <a:ahLst/>
              <a:cxnLst/>
              <a:rect l="l" t="t" r="r" b="b"/>
              <a:pathLst>
                <a:path w="3816350" h="1684020">
                  <a:moveTo>
                    <a:pt x="3816096" y="0"/>
                  </a:moveTo>
                  <a:lnTo>
                    <a:pt x="0" y="0"/>
                  </a:lnTo>
                  <a:lnTo>
                    <a:pt x="0" y="1684019"/>
                  </a:lnTo>
                  <a:lnTo>
                    <a:pt x="3816096" y="1684019"/>
                  </a:lnTo>
                  <a:lnTo>
                    <a:pt x="38160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08275" y="1917191"/>
              <a:ext cx="3816350" cy="1684020"/>
            </a:xfrm>
            <a:custGeom>
              <a:avLst/>
              <a:gdLst/>
              <a:ahLst/>
              <a:cxnLst/>
              <a:rect l="l" t="t" r="r" b="b"/>
              <a:pathLst>
                <a:path w="3816350" h="1684020">
                  <a:moveTo>
                    <a:pt x="0" y="1684019"/>
                  </a:moveTo>
                  <a:lnTo>
                    <a:pt x="3816096" y="1684019"/>
                  </a:lnTo>
                  <a:lnTo>
                    <a:pt x="3816096" y="0"/>
                  </a:lnTo>
                  <a:lnTo>
                    <a:pt x="0" y="0"/>
                  </a:lnTo>
                  <a:lnTo>
                    <a:pt x="0" y="1684019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08276" y="1917192"/>
            <a:ext cx="3816350" cy="16840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480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&lt;div</a:t>
            </a:r>
            <a:r>
              <a:rPr sz="1600" spc="-4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"row"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 marL="34925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&lt;div</a:t>
            </a:r>
            <a:r>
              <a:rPr sz="16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"col-3"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600" spc="-10" dirty="0">
                <a:solidFill>
                  <a:srgbClr val="585858"/>
                </a:solidFill>
                <a:latin typeface="Consolas"/>
                <a:cs typeface="Consolas"/>
              </a:rPr>
              <a:t>Col 1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&lt;/div&gt;</a:t>
            </a:r>
            <a:endParaRPr sz="1600">
              <a:latin typeface="Consolas"/>
              <a:cs typeface="Consolas"/>
            </a:endParaRPr>
          </a:p>
          <a:p>
            <a:pPr marL="34925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&lt;div</a:t>
            </a:r>
            <a:r>
              <a:rPr sz="16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"col-3"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600" spc="-10" dirty="0">
                <a:solidFill>
                  <a:srgbClr val="585858"/>
                </a:solidFill>
                <a:latin typeface="Consolas"/>
                <a:cs typeface="Consolas"/>
              </a:rPr>
              <a:t>Col 2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&lt;/div&gt;</a:t>
            </a:r>
            <a:endParaRPr sz="1600">
              <a:latin typeface="Consolas"/>
              <a:cs typeface="Consolas"/>
            </a:endParaRPr>
          </a:p>
          <a:p>
            <a:pPr marL="34925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&lt;div</a:t>
            </a:r>
            <a:r>
              <a:rPr sz="16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"col-6"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600" spc="-10" dirty="0">
                <a:solidFill>
                  <a:srgbClr val="585858"/>
                </a:solidFill>
                <a:latin typeface="Consolas"/>
                <a:cs typeface="Consolas"/>
              </a:rPr>
              <a:t>Col 3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&lt;/div&gt;</a:t>
            </a:r>
            <a:endParaRPr sz="1600">
              <a:latin typeface="Consolas"/>
              <a:cs typeface="Consolas"/>
            </a:endParaRPr>
          </a:p>
          <a:p>
            <a:pPr marL="1270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&lt;/div&gt;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50439" y="3648011"/>
            <a:ext cx="3775075" cy="575310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sz="1500" spc="15" dirty="0">
                <a:solidFill>
                  <a:srgbClr val="205868"/>
                </a:solidFill>
                <a:latin typeface="Microsoft Sans Serif"/>
                <a:cs typeface="Microsoft Sans Serif"/>
              </a:rPr>
              <a:t>Duas</a:t>
            </a:r>
            <a:r>
              <a:rPr sz="1500" spc="-3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500" spc="50" dirty="0">
                <a:solidFill>
                  <a:srgbClr val="205868"/>
                </a:solidFill>
                <a:latin typeface="Microsoft Sans Serif"/>
                <a:cs typeface="Microsoft Sans Serif"/>
              </a:rPr>
              <a:t>primeiras</a:t>
            </a:r>
            <a:r>
              <a:rPr sz="1500" spc="-3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500" spc="30" dirty="0">
                <a:solidFill>
                  <a:srgbClr val="205868"/>
                </a:solidFill>
                <a:latin typeface="Microsoft Sans Serif"/>
                <a:cs typeface="Microsoft Sans Serif"/>
              </a:rPr>
              <a:t>colunas</a:t>
            </a:r>
            <a:r>
              <a:rPr sz="1500" spc="-3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500" spc="45" dirty="0">
                <a:solidFill>
                  <a:srgbClr val="205868"/>
                </a:solidFill>
                <a:latin typeface="Microsoft Sans Serif"/>
                <a:cs typeface="Microsoft Sans Serif"/>
              </a:rPr>
              <a:t>de</a:t>
            </a:r>
            <a:r>
              <a:rPr sz="1500" spc="-2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500" spc="50" dirty="0">
                <a:solidFill>
                  <a:srgbClr val="205868"/>
                </a:solidFill>
                <a:latin typeface="Microsoft Sans Serif"/>
                <a:cs typeface="Microsoft Sans Serif"/>
              </a:rPr>
              <a:t>mesma</a:t>
            </a:r>
            <a:r>
              <a:rPr sz="1500" spc="-1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500" spc="40" dirty="0">
                <a:solidFill>
                  <a:srgbClr val="205868"/>
                </a:solidFill>
                <a:latin typeface="Microsoft Sans Serif"/>
                <a:cs typeface="Microsoft Sans Serif"/>
              </a:rPr>
              <a:t>largura</a:t>
            </a:r>
            <a:endParaRPr sz="1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5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Terceira</a:t>
            </a:r>
            <a:r>
              <a:rPr sz="1500" spc="-4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500" spc="40" dirty="0">
                <a:solidFill>
                  <a:srgbClr val="205868"/>
                </a:solidFill>
                <a:latin typeface="Microsoft Sans Serif"/>
                <a:cs typeface="Microsoft Sans Serif"/>
              </a:rPr>
              <a:t>coluna</a:t>
            </a:r>
            <a:r>
              <a:rPr sz="1500" spc="-3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500" spc="60" dirty="0">
                <a:solidFill>
                  <a:srgbClr val="205868"/>
                </a:solidFill>
                <a:latin typeface="Microsoft Sans Serif"/>
                <a:cs typeface="Microsoft Sans Serif"/>
              </a:rPr>
              <a:t>com</a:t>
            </a:r>
            <a:r>
              <a:rPr sz="1500" spc="-1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500" spc="80" dirty="0">
                <a:solidFill>
                  <a:srgbClr val="205868"/>
                </a:solidFill>
                <a:latin typeface="Microsoft Sans Serif"/>
                <a:cs typeface="Microsoft Sans Serif"/>
              </a:rPr>
              <a:t>dobro</a:t>
            </a:r>
            <a:r>
              <a:rPr sz="1500" spc="-3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500" spc="20" dirty="0">
                <a:solidFill>
                  <a:srgbClr val="205868"/>
                </a:solidFill>
                <a:latin typeface="Microsoft Sans Serif"/>
                <a:cs typeface="Microsoft Sans Serif"/>
              </a:rPr>
              <a:t>das</a:t>
            </a:r>
            <a:r>
              <a:rPr sz="1500" spc="-2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500" spc="50" dirty="0">
                <a:solidFill>
                  <a:srgbClr val="205868"/>
                </a:solidFill>
                <a:latin typeface="Microsoft Sans Serif"/>
                <a:cs typeface="Microsoft Sans Serif"/>
              </a:rPr>
              <a:t>outras</a:t>
            </a:r>
            <a:endParaRPr sz="15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170676" y="1848611"/>
            <a:ext cx="3950335" cy="2167255"/>
            <a:chOff x="6170676" y="1848611"/>
            <a:chExt cx="3950335" cy="216725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0676" y="1848611"/>
              <a:ext cx="3950208" cy="21396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79820" y="1862327"/>
              <a:ext cx="3927348" cy="215341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239255" y="1917192"/>
            <a:ext cx="3817620" cy="2007235"/>
          </a:xfrm>
          <a:prstGeom prst="rect">
            <a:avLst/>
          </a:prstGeom>
          <a:solidFill>
            <a:srgbClr val="FFFFFF"/>
          </a:solidFill>
          <a:ln w="6350">
            <a:solidFill>
              <a:srgbClr val="548ED4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480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&lt;div</a:t>
            </a:r>
            <a:r>
              <a:rPr sz="1600" spc="-3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"row"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 marL="351155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&lt;div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"col-2"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600" spc="-10" dirty="0">
                <a:solidFill>
                  <a:srgbClr val="585858"/>
                </a:solidFill>
                <a:latin typeface="Consolas"/>
                <a:cs typeface="Consolas"/>
              </a:rPr>
              <a:t>Col</a:t>
            </a:r>
            <a:r>
              <a:rPr sz="1600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onsolas"/>
                <a:cs typeface="Consolas"/>
              </a:rPr>
              <a:t>1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&lt;/div&gt;</a:t>
            </a:r>
            <a:endParaRPr sz="1600">
              <a:latin typeface="Consolas"/>
              <a:cs typeface="Consolas"/>
            </a:endParaRPr>
          </a:p>
          <a:p>
            <a:pPr marL="351155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&lt;div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"col-4"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600" spc="-10" dirty="0">
                <a:solidFill>
                  <a:srgbClr val="585858"/>
                </a:solidFill>
                <a:latin typeface="Consolas"/>
                <a:cs typeface="Consolas"/>
              </a:rPr>
              <a:t>Col</a:t>
            </a:r>
            <a:r>
              <a:rPr sz="1600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onsolas"/>
                <a:cs typeface="Consolas"/>
              </a:rPr>
              <a:t>2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&lt;/div&gt;</a:t>
            </a:r>
            <a:endParaRPr sz="1600">
              <a:latin typeface="Consolas"/>
              <a:cs typeface="Consolas"/>
            </a:endParaRPr>
          </a:p>
          <a:p>
            <a:pPr marL="35115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&lt;div</a:t>
            </a:r>
            <a:r>
              <a:rPr sz="16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"col-2"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600" spc="-10" dirty="0">
                <a:solidFill>
                  <a:srgbClr val="585858"/>
                </a:solidFill>
                <a:latin typeface="Consolas"/>
                <a:cs typeface="Consolas"/>
              </a:rPr>
              <a:t>Col</a:t>
            </a:r>
            <a:r>
              <a:rPr sz="1600" spc="-15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onsolas"/>
                <a:cs typeface="Consolas"/>
              </a:rPr>
              <a:t>3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&lt;/div&gt;</a:t>
            </a:r>
            <a:endParaRPr sz="1600">
              <a:latin typeface="Consolas"/>
              <a:cs typeface="Consolas"/>
            </a:endParaRPr>
          </a:p>
          <a:p>
            <a:pPr marL="351155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&lt;div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"col-4"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600" spc="-10" dirty="0">
                <a:solidFill>
                  <a:srgbClr val="585858"/>
                </a:solidFill>
                <a:latin typeface="Consolas"/>
                <a:cs typeface="Consolas"/>
              </a:rPr>
              <a:t>Col</a:t>
            </a:r>
            <a:r>
              <a:rPr sz="1600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onsolas"/>
                <a:cs typeface="Consolas"/>
              </a:rPr>
              <a:t>4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&lt;/div&gt;</a:t>
            </a:r>
            <a:endParaRPr sz="1600">
              <a:latin typeface="Consolas"/>
              <a:cs typeface="Consolas"/>
            </a:endParaRPr>
          </a:p>
          <a:p>
            <a:pPr marL="128905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&lt;/div&gt;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47638" y="4041775"/>
            <a:ext cx="39287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5" dirty="0">
                <a:solidFill>
                  <a:srgbClr val="205868"/>
                </a:solidFill>
                <a:latin typeface="Microsoft Sans Serif"/>
                <a:cs typeface="Microsoft Sans Serif"/>
              </a:rPr>
              <a:t>Colunas</a:t>
            </a:r>
            <a:r>
              <a:rPr sz="1500" spc="-4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500" spc="20" dirty="0">
                <a:solidFill>
                  <a:srgbClr val="205868"/>
                </a:solidFill>
                <a:latin typeface="Microsoft Sans Serif"/>
                <a:cs typeface="Microsoft Sans Serif"/>
              </a:rPr>
              <a:t>2</a:t>
            </a:r>
            <a:r>
              <a:rPr sz="1500" spc="-1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500" spc="5" dirty="0">
                <a:solidFill>
                  <a:srgbClr val="205868"/>
                </a:solidFill>
                <a:latin typeface="Microsoft Sans Serif"/>
                <a:cs typeface="Microsoft Sans Serif"/>
              </a:rPr>
              <a:t>e</a:t>
            </a:r>
            <a:r>
              <a:rPr sz="1500" spc="-2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500" spc="20" dirty="0">
                <a:solidFill>
                  <a:srgbClr val="205868"/>
                </a:solidFill>
                <a:latin typeface="Microsoft Sans Serif"/>
                <a:cs typeface="Microsoft Sans Serif"/>
              </a:rPr>
              <a:t>4</a:t>
            </a:r>
            <a:r>
              <a:rPr sz="1500" spc="-1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500" spc="60" dirty="0">
                <a:solidFill>
                  <a:srgbClr val="205868"/>
                </a:solidFill>
                <a:latin typeface="Microsoft Sans Serif"/>
                <a:cs typeface="Microsoft Sans Serif"/>
              </a:rPr>
              <a:t>com</a:t>
            </a:r>
            <a:r>
              <a:rPr sz="1500" spc="-2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500" spc="80" dirty="0">
                <a:solidFill>
                  <a:srgbClr val="205868"/>
                </a:solidFill>
                <a:latin typeface="Microsoft Sans Serif"/>
                <a:cs typeface="Microsoft Sans Serif"/>
              </a:rPr>
              <a:t>dobro</a:t>
            </a:r>
            <a:r>
              <a:rPr sz="1500" spc="-4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500" spc="40" dirty="0">
                <a:solidFill>
                  <a:srgbClr val="205868"/>
                </a:solidFill>
                <a:latin typeface="Microsoft Sans Serif"/>
                <a:cs typeface="Microsoft Sans Serif"/>
              </a:rPr>
              <a:t>da</a:t>
            </a:r>
            <a:r>
              <a:rPr sz="1500" spc="-2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500" spc="40" dirty="0">
                <a:solidFill>
                  <a:srgbClr val="205868"/>
                </a:solidFill>
                <a:latin typeface="Microsoft Sans Serif"/>
                <a:cs typeface="Microsoft Sans Serif"/>
              </a:rPr>
              <a:t>largura</a:t>
            </a:r>
            <a:r>
              <a:rPr sz="1500" spc="-3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500" spc="45" dirty="0">
                <a:solidFill>
                  <a:srgbClr val="205868"/>
                </a:solidFill>
                <a:latin typeface="Microsoft Sans Serif"/>
                <a:cs typeface="Microsoft Sans Serif"/>
              </a:rPr>
              <a:t>de</a:t>
            </a:r>
            <a:r>
              <a:rPr sz="1500" spc="-2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500" spc="20" dirty="0">
                <a:solidFill>
                  <a:srgbClr val="205868"/>
                </a:solidFill>
                <a:latin typeface="Microsoft Sans Serif"/>
                <a:cs typeface="Microsoft Sans Serif"/>
              </a:rPr>
              <a:t>1</a:t>
            </a:r>
            <a:r>
              <a:rPr sz="15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500" spc="5" dirty="0">
                <a:solidFill>
                  <a:srgbClr val="205868"/>
                </a:solidFill>
                <a:latin typeface="Microsoft Sans Serif"/>
                <a:cs typeface="Microsoft Sans Serif"/>
              </a:rPr>
              <a:t>e</a:t>
            </a:r>
            <a:r>
              <a:rPr sz="1500" spc="-2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500" spc="20" dirty="0">
                <a:solidFill>
                  <a:srgbClr val="205868"/>
                </a:solidFill>
                <a:latin typeface="Microsoft Sans Serif"/>
                <a:cs typeface="Microsoft Sans Serif"/>
              </a:rPr>
              <a:t>3</a:t>
            </a:r>
            <a:endParaRPr sz="15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55520" y="6644638"/>
            <a:ext cx="199644" cy="201166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3656076" y="5017008"/>
            <a:ext cx="4948555" cy="948055"/>
            <a:chOff x="3656076" y="5017008"/>
            <a:chExt cx="4948555" cy="948055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56076" y="5017008"/>
              <a:ext cx="4948428" cy="89305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23132" y="5029200"/>
              <a:ext cx="4777740" cy="93574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724655" y="5085588"/>
            <a:ext cx="4815840" cy="760730"/>
          </a:xfrm>
          <a:prstGeom prst="rect">
            <a:avLst/>
          </a:prstGeom>
          <a:solidFill>
            <a:srgbClr val="F9F9F9"/>
          </a:solidFill>
          <a:ln w="6350">
            <a:solidFill>
              <a:srgbClr val="548ED4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200660" marR="232410">
              <a:lnSpc>
                <a:spcPct val="120000"/>
              </a:lnSpc>
              <a:spcBef>
                <a:spcPts val="80"/>
              </a:spcBef>
            </a:pP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Nos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dois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exemplos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as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 colunas</a:t>
            </a:r>
            <a:r>
              <a:rPr sz="1800" spc="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aparecerão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na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5868"/>
                </a:solidFill>
                <a:latin typeface="Calibri"/>
                <a:cs typeface="Calibri"/>
              </a:rPr>
              <a:t>horizontal</a:t>
            </a:r>
            <a:r>
              <a:rPr sz="1800" spc="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(sem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quebra)</a:t>
            </a:r>
            <a:r>
              <a:rPr sz="1800" spc="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5868"/>
                </a:solidFill>
                <a:latin typeface="Calibri"/>
                <a:cs typeface="Calibri"/>
              </a:rPr>
              <a:t>em</a:t>
            </a:r>
            <a:r>
              <a:rPr sz="1800" spc="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5868"/>
                </a:solidFill>
                <a:latin typeface="Calibri"/>
                <a:cs typeface="Calibri"/>
              </a:rPr>
              <a:t>todos</a:t>
            </a:r>
            <a:r>
              <a:rPr sz="1800" spc="-5" dirty="0">
                <a:solidFill>
                  <a:srgbClr val="205868"/>
                </a:solidFill>
                <a:latin typeface="Calibri"/>
                <a:cs typeface="Calibri"/>
              </a:rPr>
              <a:t> os aparelhos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4498" y="2430229"/>
            <a:ext cx="7736205" cy="22548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770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55" dirty="0">
                <a:solidFill>
                  <a:srgbClr val="1B4854"/>
                </a:solidFill>
                <a:latin typeface="Microsoft Sans Serif"/>
                <a:cs typeface="Microsoft Sans Serif"/>
              </a:rPr>
              <a:t>Define</a:t>
            </a:r>
            <a:r>
              <a:rPr sz="20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90" dirty="0">
                <a:solidFill>
                  <a:srgbClr val="1B4854"/>
                </a:solidFill>
                <a:latin typeface="Microsoft Sans Serif"/>
                <a:cs typeface="Microsoft Sans Serif"/>
              </a:rPr>
              <a:t>quando</a:t>
            </a:r>
            <a:r>
              <a:rPr sz="2000" spc="-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95" dirty="0">
                <a:solidFill>
                  <a:srgbClr val="1B4854"/>
                </a:solidFill>
                <a:latin typeface="Microsoft Sans Serif"/>
                <a:cs typeface="Microsoft Sans Serif"/>
              </a:rPr>
              <a:t>o</a:t>
            </a:r>
            <a:r>
              <a:rPr sz="2000" spc="-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70" dirty="0">
                <a:solidFill>
                  <a:srgbClr val="1B4854"/>
                </a:solidFill>
                <a:latin typeface="Microsoft Sans Serif"/>
                <a:cs typeface="Microsoft Sans Serif"/>
              </a:rPr>
              <a:t>layout</a:t>
            </a:r>
            <a:r>
              <a:rPr sz="2000" spc="-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20" dirty="0">
                <a:solidFill>
                  <a:srgbClr val="1B4854"/>
                </a:solidFill>
                <a:latin typeface="Microsoft Sans Serif"/>
                <a:cs typeface="Microsoft Sans Serif"/>
              </a:rPr>
              <a:t>será</a:t>
            </a:r>
            <a:r>
              <a:rPr sz="2000" spc="-3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55" dirty="0">
                <a:solidFill>
                  <a:srgbClr val="1B4854"/>
                </a:solidFill>
                <a:latin typeface="Microsoft Sans Serif"/>
                <a:cs typeface="Microsoft Sans Serif"/>
              </a:rPr>
              <a:t>ajustado</a:t>
            </a:r>
            <a:r>
              <a:rPr sz="20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55" dirty="0">
                <a:solidFill>
                  <a:srgbClr val="1B4854"/>
                </a:solidFill>
                <a:latin typeface="Microsoft Sans Serif"/>
                <a:cs typeface="Microsoft Sans Serif"/>
              </a:rPr>
              <a:t>nos</a:t>
            </a:r>
            <a:r>
              <a:rPr sz="2000" spc="-1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45" dirty="0">
                <a:solidFill>
                  <a:srgbClr val="1B4854"/>
                </a:solidFill>
                <a:latin typeface="Microsoft Sans Serif"/>
                <a:cs typeface="Microsoft Sans Serif"/>
              </a:rPr>
              <a:t>dispositivos</a:t>
            </a:r>
            <a:endParaRPr sz="2000">
              <a:latin typeface="Microsoft Sans Serif"/>
              <a:cs typeface="Microsoft Sans Serif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i="1" spc="120" dirty="0">
                <a:solidFill>
                  <a:srgbClr val="0000FF"/>
                </a:solidFill>
                <a:latin typeface="Trebuchet MS"/>
                <a:cs typeface="Trebuchet MS"/>
              </a:rPr>
              <a:t>M</a:t>
            </a:r>
            <a:r>
              <a:rPr sz="2000" i="1" spc="95" dirty="0">
                <a:solidFill>
                  <a:srgbClr val="0000FF"/>
                </a:solidFill>
                <a:latin typeface="Trebuchet MS"/>
                <a:cs typeface="Trebuchet MS"/>
              </a:rPr>
              <a:t>o</a:t>
            </a:r>
            <a:r>
              <a:rPr sz="2000" i="1" spc="-50" dirty="0">
                <a:solidFill>
                  <a:srgbClr val="0000FF"/>
                </a:solidFill>
                <a:latin typeface="Trebuchet MS"/>
                <a:cs typeface="Trebuchet MS"/>
              </a:rPr>
              <a:t>b</a:t>
            </a:r>
            <a:r>
              <a:rPr sz="2000" i="1" spc="-35" dirty="0">
                <a:solidFill>
                  <a:srgbClr val="0000FF"/>
                </a:solidFill>
                <a:latin typeface="Trebuchet MS"/>
                <a:cs typeface="Trebuchet MS"/>
              </a:rPr>
              <a:t>i</a:t>
            </a:r>
            <a:r>
              <a:rPr sz="2000" i="1" spc="-110" dirty="0">
                <a:solidFill>
                  <a:srgbClr val="0000FF"/>
                </a:solidFill>
                <a:latin typeface="Trebuchet MS"/>
                <a:cs typeface="Trebuchet MS"/>
              </a:rPr>
              <a:t>le</a:t>
            </a:r>
            <a:r>
              <a:rPr sz="2000" i="1" spc="-7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000" i="1" spc="-95" dirty="0">
                <a:solidFill>
                  <a:srgbClr val="0000FF"/>
                </a:solidFill>
                <a:latin typeface="Trebuchet MS"/>
                <a:cs typeface="Trebuchet MS"/>
              </a:rPr>
              <a:t>first</a:t>
            </a:r>
            <a:r>
              <a:rPr sz="2000" i="1" spc="-9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1B4854"/>
                </a:solidFill>
                <a:latin typeface="Microsoft Sans Serif"/>
                <a:cs typeface="Microsoft Sans Serif"/>
              </a:rPr>
              <a:t>e</a:t>
            </a:r>
            <a:r>
              <a:rPr sz="20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110" dirty="0">
                <a:solidFill>
                  <a:srgbClr val="1B4854"/>
                </a:solidFill>
                <a:latin typeface="Microsoft Sans Serif"/>
                <a:cs typeface="Microsoft Sans Serif"/>
              </a:rPr>
              <a:t>r</a:t>
            </a:r>
            <a:r>
              <a:rPr sz="20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e</a:t>
            </a:r>
            <a:r>
              <a:rPr sz="20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s</a:t>
            </a:r>
            <a:r>
              <a:rPr sz="2000" spc="110" dirty="0">
                <a:solidFill>
                  <a:srgbClr val="1B4854"/>
                </a:solidFill>
                <a:latin typeface="Microsoft Sans Serif"/>
                <a:cs typeface="Microsoft Sans Serif"/>
              </a:rPr>
              <a:t>po</a:t>
            </a:r>
            <a:r>
              <a:rPr sz="2000" spc="100" dirty="0">
                <a:solidFill>
                  <a:srgbClr val="1B4854"/>
                </a:solidFill>
                <a:latin typeface="Microsoft Sans Serif"/>
                <a:cs typeface="Microsoft Sans Serif"/>
              </a:rPr>
              <a:t>n</a:t>
            </a:r>
            <a:r>
              <a:rPr sz="2000" spc="20" dirty="0">
                <a:solidFill>
                  <a:srgbClr val="1B4854"/>
                </a:solidFill>
                <a:latin typeface="Microsoft Sans Serif"/>
                <a:cs typeface="Microsoft Sans Serif"/>
              </a:rPr>
              <a:t>sivida</a:t>
            </a:r>
            <a:r>
              <a:rPr sz="2000" spc="60" dirty="0">
                <a:solidFill>
                  <a:srgbClr val="1B4854"/>
                </a:solidFill>
                <a:latin typeface="Microsoft Sans Serif"/>
                <a:cs typeface="Microsoft Sans Serif"/>
              </a:rPr>
              <a:t>de</a:t>
            </a:r>
            <a:endParaRPr sz="2000">
              <a:latin typeface="Microsoft Sans Serif"/>
              <a:cs typeface="Microsoft Sans Serif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105" dirty="0">
                <a:solidFill>
                  <a:srgbClr val="1B4854"/>
                </a:solidFill>
                <a:latin typeface="Microsoft Sans Serif"/>
                <a:cs typeface="Microsoft Sans Serif"/>
              </a:rPr>
              <a:t>Mínimo</a:t>
            </a:r>
            <a:r>
              <a:rPr sz="20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65" dirty="0">
                <a:solidFill>
                  <a:srgbClr val="1B4854"/>
                </a:solidFill>
                <a:latin typeface="Microsoft Sans Serif"/>
                <a:cs typeface="Microsoft Sans Serif"/>
              </a:rPr>
              <a:t>de</a:t>
            </a:r>
            <a:r>
              <a:rPr sz="200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35" dirty="0">
                <a:solidFill>
                  <a:srgbClr val="1B4854"/>
                </a:solidFill>
                <a:latin typeface="Microsoft Sans Serif"/>
                <a:cs typeface="Microsoft Sans Serif"/>
              </a:rPr>
              <a:t>estilos</a:t>
            </a:r>
            <a:r>
              <a:rPr sz="2000" spc="-4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85" dirty="0">
                <a:solidFill>
                  <a:srgbClr val="1B4854"/>
                </a:solidFill>
                <a:latin typeface="Microsoft Sans Serif"/>
                <a:cs typeface="Microsoft Sans Serif"/>
              </a:rPr>
              <a:t>com</a:t>
            </a:r>
            <a:r>
              <a:rPr sz="20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70" dirty="0">
                <a:solidFill>
                  <a:srgbClr val="1B4854"/>
                </a:solidFill>
                <a:latin typeface="Microsoft Sans Serif"/>
                <a:cs typeface="Microsoft Sans Serif"/>
              </a:rPr>
              <a:t>foco</a:t>
            </a:r>
            <a:r>
              <a:rPr sz="20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95" dirty="0">
                <a:solidFill>
                  <a:srgbClr val="1B4854"/>
                </a:solidFill>
                <a:latin typeface="Microsoft Sans Serif"/>
                <a:cs typeface="Microsoft Sans Serif"/>
              </a:rPr>
              <a:t>primeiro</a:t>
            </a:r>
            <a:r>
              <a:rPr sz="20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100" dirty="0">
                <a:solidFill>
                  <a:srgbClr val="1B4854"/>
                </a:solidFill>
                <a:latin typeface="Microsoft Sans Serif"/>
                <a:cs typeface="Microsoft Sans Serif"/>
              </a:rPr>
              <a:t>em</a:t>
            </a:r>
            <a:r>
              <a:rPr sz="2000" spc="-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45" dirty="0">
                <a:solidFill>
                  <a:srgbClr val="1B4854"/>
                </a:solidFill>
                <a:latin typeface="Microsoft Sans Serif"/>
                <a:cs typeface="Microsoft Sans Serif"/>
              </a:rPr>
              <a:t>dispositivos</a:t>
            </a:r>
            <a:r>
              <a:rPr sz="20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45" dirty="0">
                <a:solidFill>
                  <a:srgbClr val="1B4854"/>
                </a:solidFill>
                <a:latin typeface="Microsoft Sans Serif"/>
                <a:cs typeface="Microsoft Sans Serif"/>
              </a:rPr>
              <a:t>móveis</a:t>
            </a:r>
            <a:endParaRPr sz="2000">
              <a:latin typeface="Microsoft Sans Serif"/>
              <a:cs typeface="Microsoft Sans Serif"/>
            </a:endParaRPr>
          </a:p>
          <a:p>
            <a:pPr marL="279400" indent="-266700">
              <a:lnSpc>
                <a:spcPct val="100000"/>
              </a:lnSpc>
              <a:spcBef>
                <a:spcPts val="1205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Em</a:t>
            </a:r>
            <a:r>
              <a:rPr sz="2000" spc="-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20" dirty="0">
                <a:solidFill>
                  <a:srgbClr val="1B4854"/>
                </a:solidFill>
                <a:latin typeface="Microsoft Sans Serif"/>
                <a:cs typeface="Microsoft Sans Serif"/>
              </a:rPr>
              <a:t>seguida,</a:t>
            </a:r>
            <a:r>
              <a:rPr sz="20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35" dirty="0">
                <a:solidFill>
                  <a:srgbClr val="1B4854"/>
                </a:solidFill>
                <a:latin typeface="Microsoft Sans Serif"/>
                <a:cs typeface="Microsoft Sans Serif"/>
              </a:rPr>
              <a:t>estilos</a:t>
            </a:r>
            <a:r>
              <a:rPr sz="20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1B4854"/>
                </a:solidFill>
                <a:latin typeface="Microsoft Sans Serif"/>
                <a:cs typeface="Microsoft Sans Serif"/>
              </a:rPr>
              <a:t>extras</a:t>
            </a:r>
            <a:r>
              <a:rPr sz="2000" spc="-3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80" dirty="0">
                <a:solidFill>
                  <a:srgbClr val="1B4854"/>
                </a:solidFill>
                <a:latin typeface="Microsoft Sans Serif"/>
                <a:cs typeface="Microsoft Sans Serif"/>
              </a:rPr>
              <a:t>adaptam</a:t>
            </a:r>
            <a:r>
              <a:rPr sz="2000" spc="-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95" dirty="0">
                <a:solidFill>
                  <a:srgbClr val="1B4854"/>
                </a:solidFill>
                <a:latin typeface="Microsoft Sans Serif"/>
                <a:cs typeface="Microsoft Sans Serif"/>
              </a:rPr>
              <a:t>o</a:t>
            </a:r>
            <a:r>
              <a:rPr sz="20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70" dirty="0">
                <a:solidFill>
                  <a:srgbClr val="1B4854"/>
                </a:solidFill>
                <a:latin typeface="Microsoft Sans Serif"/>
                <a:cs typeface="Microsoft Sans Serif"/>
              </a:rPr>
              <a:t>layout</a:t>
            </a:r>
            <a:r>
              <a:rPr sz="2000" spc="-1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55" dirty="0">
                <a:solidFill>
                  <a:srgbClr val="1B4854"/>
                </a:solidFill>
                <a:latin typeface="Microsoft Sans Serif"/>
                <a:cs typeface="Microsoft Sans Serif"/>
              </a:rPr>
              <a:t>para</a:t>
            </a:r>
            <a:r>
              <a:rPr sz="2000" spc="-1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30" dirty="0">
                <a:solidFill>
                  <a:srgbClr val="1B4854"/>
                </a:solidFill>
                <a:latin typeface="Microsoft Sans Serif"/>
                <a:cs typeface="Microsoft Sans Serif"/>
              </a:rPr>
              <a:t>telas</a:t>
            </a:r>
            <a:r>
              <a:rPr sz="2000" spc="-3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55" dirty="0">
                <a:solidFill>
                  <a:srgbClr val="1B4854"/>
                </a:solidFill>
                <a:latin typeface="Microsoft Sans Serif"/>
                <a:cs typeface="Microsoft Sans Serif"/>
              </a:rPr>
              <a:t>maiores</a:t>
            </a:r>
            <a:endParaRPr sz="2000">
              <a:latin typeface="Microsoft Sans Serif"/>
              <a:cs typeface="Microsoft Sans Serif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70" dirty="0">
                <a:solidFill>
                  <a:srgbClr val="1B4854"/>
                </a:solidFill>
                <a:latin typeface="Microsoft Sans Serif"/>
                <a:cs typeface="Microsoft Sans Serif"/>
              </a:rPr>
              <a:t>Bootstrap</a:t>
            </a:r>
            <a:r>
              <a:rPr sz="2000" spc="-4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utiliza</a:t>
            </a:r>
            <a:r>
              <a:rPr sz="2000" spc="-5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i="1" spc="-5" dirty="0">
                <a:solidFill>
                  <a:srgbClr val="0000FF"/>
                </a:solidFill>
                <a:latin typeface="Trebuchet MS"/>
                <a:cs typeface="Trebuchet MS"/>
              </a:rPr>
              <a:t>media</a:t>
            </a:r>
            <a:r>
              <a:rPr sz="2000" i="1" spc="-9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000" i="1" spc="-35" dirty="0">
                <a:solidFill>
                  <a:srgbClr val="0000FF"/>
                </a:solidFill>
                <a:latin typeface="Trebuchet MS"/>
                <a:cs typeface="Trebuchet MS"/>
              </a:rPr>
              <a:t>queries</a:t>
            </a:r>
            <a:r>
              <a:rPr sz="2000" i="1" spc="-6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000" spc="55" dirty="0">
                <a:solidFill>
                  <a:srgbClr val="1B4854"/>
                </a:solidFill>
                <a:latin typeface="Microsoft Sans Serif"/>
                <a:cs typeface="Microsoft Sans Serif"/>
              </a:rPr>
              <a:t>da</a:t>
            </a:r>
            <a:r>
              <a:rPr sz="20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-220" dirty="0">
                <a:solidFill>
                  <a:srgbClr val="1B4854"/>
                </a:solidFill>
                <a:latin typeface="Microsoft Sans Serif"/>
                <a:cs typeface="Microsoft Sans Serif"/>
              </a:rPr>
              <a:t>CSS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9460" y="253745"/>
            <a:ext cx="405384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Breakpoints</a:t>
            </a:r>
            <a:r>
              <a:rPr spc="-65" dirty="0"/>
              <a:t> </a:t>
            </a:r>
            <a:r>
              <a:rPr spc="-145" dirty="0"/>
              <a:t>(</a:t>
            </a:r>
            <a:r>
              <a:rPr i="1" spc="-145" dirty="0">
                <a:latin typeface="Trebuchet MS"/>
                <a:cs typeface="Trebuchet MS"/>
              </a:rPr>
              <a:t>tiers</a:t>
            </a:r>
            <a:r>
              <a:rPr spc="-145" dirty="0"/>
              <a:t>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7754" y="288798"/>
            <a:ext cx="747903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/>
              <a:t>Variações </a:t>
            </a:r>
            <a:r>
              <a:rPr sz="3400" spc="-20" dirty="0"/>
              <a:t>Possíveis</a:t>
            </a:r>
            <a:r>
              <a:rPr sz="3400" spc="5" dirty="0"/>
              <a:t> </a:t>
            </a:r>
            <a:r>
              <a:rPr sz="3400" spc="90" dirty="0"/>
              <a:t>para</a:t>
            </a:r>
            <a:r>
              <a:rPr sz="3400" spc="-20" dirty="0"/>
              <a:t> </a:t>
            </a:r>
            <a:r>
              <a:rPr sz="3400" spc="-5" dirty="0"/>
              <a:t>a</a:t>
            </a:r>
            <a:r>
              <a:rPr sz="3400" spc="-15" dirty="0"/>
              <a:t> </a:t>
            </a:r>
            <a:r>
              <a:rPr sz="3400" spc="-65" dirty="0"/>
              <a:t>Classe</a:t>
            </a:r>
            <a:r>
              <a:rPr sz="3400" spc="25" dirty="0"/>
              <a:t> </a:t>
            </a:r>
            <a:r>
              <a:rPr sz="3400" spc="-5" dirty="0">
                <a:solidFill>
                  <a:srgbClr val="0000FF"/>
                </a:solidFill>
                <a:latin typeface="Consolas"/>
                <a:cs typeface="Consolas"/>
              </a:rPr>
              <a:t>col</a:t>
            </a:r>
            <a:endParaRPr sz="340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67911" y="2670073"/>
            <a:ext cx="4163695" cy="693420"/>
            <a:chOff x="3867911" y="2670073"/>
            <a:chExt cx="4163695" cy="6934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67911" y="2670073"/>
              <a:ext cx="4163567" cy="6933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1439" y="2703550"/>
              <a:ext cx="4062984" cy="65991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936491" y="2738628"/>
              <a:ext cx="4030979" cy="561340"/>
            </a:xfrm>
            <a:custGeom>
              <a:avLst/>
              <a:gdLst/>
              <a:ahLst/>
              <a:cxnLst/>
              <a:rect l="l" t="t" r="r" b="b"/>
              <a:pathLst>
                <a:path w="4030979" h="561339">
                  <a:moveTo>
                    <a:pt x="4030979" y="0"/>
                  </a:moveTo>
                  <a:lnTo>
                    <a:pt x="0" y="0"/>
                  </a:lnTo>
                  <a:lnTo>
                    <a:pt x="0" y="560832"/>
                  </a:lnTo>
                  <a:lnTo>
                    <a:pt x="4030979" y="560832"/>
                  </a:lnTo>
                  <a:lnTo>
                    <a:pt x="40309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36491" y="2738628"/>
              <a:ext cx="4030979" cy="561340"/>
            </a:xfrm>
            <a:custGeom>
              <a:avLst/>
              <a:gdLst/>
              <a:ahLst/>
              <a:cxnLst/>
              <a:rect l="l" t="t" r="r" b="b"/>
              <a:pathLst>
                <a:path w="4030979" h="561339">
                  <a:moveTo>
                    <a:pt x="0" y="560832"/>
                  </a:moveTo>
                  <a:lnTo>
                    <a:pt x="4030979" y="560832"/>
                  </a:lnTo>
                  <a:lnTo>
                    <a:pt x="4030979" y="0"/>
                  </a:lnTo>
                  <a:lnTo>
                    <a:pt x="0" y="0"/>
                  </a:lnTo>
                  <a:lnTo>
                    <a:pt x="0" y="560832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106417" y="2818333"/>
            <a:ext cx="365950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col</a:t>
            </a:r>
            <a:r>
              <a:rPr sz="2000" spc="-5" dirty="0">
                <a:solidFill>
                  <a:srgbClr val="404040"/>
                </a:solidFill>
                <a:latin typeface="Consolas"/>
                <a:cs typeface="Consolas"/>
              </a:rPr>
              <a:t>{-</a:t>
            </a:r>
            <a:r>
              <a:rPr sz="2000" spc="-5" dirty="0">
                <a:solidFill>
                  <a:srgbClr val="E36C09"/>
                </a:solidFill>
                <a:latin typeface="Consolas"/>
                <a:cs typeface="Consolas"/>
              </a:rPr>
              <a:t>breakpoint</a:t>
            </a:r>
            <a:r>
              <a:rPr sz="2000" spc="-5" dirty="0">
                <a:solidFill>
                  <a:srgbClr val="404040"/>
                </a:solidFill>
                <a:latin typeface="Consolas"/>
                <a:cs typeface="Consolas"/>
              </a:rPr>
              <a:t>}{-</a:t>
            </a:r>
            <a:r>
              <a:rPr sz="2000" spc="-5" dirty="0">
                <a:solidFill>
                  <a:srgbClr val="00AF50"/>
                </a:solidFill>
                <a:latin typeface="Consolas"/>
                <a:cs typeface="Consolas"/>
              </a:rPr>
              <a:t>largura</a:t>
            </a:r>
            <a:r>
              <a:rPr sz="2000" spc="-5" dirty="0">
                <a:solidFill>
                  <a:srgbClr val="404040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10000" y="1610867"/>
            <a:ext cx="2710180" cy="928369"/>
            <a:chOff x="3810000" y="1610867"/>
            <a:chExt cx="2710180" cy="928369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67911" y="1632203"/>
              <a:ext cx="2651760" cy="8092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10000" y="1610867"/>
              <a:ext cx="2452116" cy="92811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936491" y="1700783"/>
            <a:ext cx="2519680" cy="676910"/>
          </a:xfrm>
          <a:prstGeom prst="rect">
            <a:avLst/>
          </a:prstGeom>
          <a:solidFill>
            <a:srgbClr val="F9F9F9"/>
          </a:solidFill>
          <a:ln w="6350">
            <a:solidFill>
              <a:srgbClr val="548ED4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0805">
              <a:lnSpc>
                <a:spcPts val="2155"/>
              </a:lnSpc>
              <a:spcBef>
                <a:spcPts val="244"/>
              </a:spcBef>
            </a:pPr>
            <a:r>
              <a:rPr sz="1800" b="1" spc="-5" dirty="0">
                <a:solidFill>
                  <a:srgbClr val="E36C09"/>
                </a:solidFill>
                <a:latin typeface="Calibri"/>
                <a:cs typeface="Calibri"/>
              </a:rPr>
              <a:t>Breakpoint</a:t>
            </a:r>
            <a:r>
              <a:rPr sz="1800" b="1" spc="-6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E36C09"/>
                </a:solidFill>
                <a:latin typeface="Calibri"/>
                <a:cs typeface="Calibri"/>
              </a:rPr>
              <a:t>Opcional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ts val="2395"/>
              </a:lnSpc>
            </a:pPr>
            <a:r>
              <a:rPr sz="2000" i="1" dirty="0">
                <a:solidFill>
                  <a:srgbClr val="0000FF"/>
                </a:solidFill>
                <a:latin typeface="Consolas"/>
                <a:cs typeface="Consolas"/>
              </a:rPr>
              <a:t>sm</a:t>
            </a:r>
            <a:r>
              <a:rPr sz="2000" i="1" dirty="0">
                <a:solidFill>
                  <a:srgbClr val="006FC0"/>
                </a:solidFill>
                <a:latin typeface="Calibri"/>
                <a:cs typeface="Calibri"/>
              </a:rPr>
              <a:t>,</a:t>
            </a:r>
            <a:r>
              <a:rPr sz="2000" i="1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0000FF"/>
                </a:solidFill>
                <a:latin typeface="Consolas"/>
                <a:cs typeface="Consolas"/>
              </a:rPr>
              <a:t>md</a:t>
            </a:r>
            <a:r>
              <a:rPr sz="2000" i="1" dirty="0">
                <a:solidFill>
                  <a:srgbClr val="006FC0"/>
                </a:solidFill>
                <a:latin typeface="Calibri"/>
                <a:cs typeface="Calibri"/>
              </a:rPr>
              <a:t>,</a:t>
            </a:r>
            <a:r>
              <a:rPr sz="2000" i="1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0000FF"/>
                </a:solidFill>
                <a:latin typeface="Consolas"/>
                <a:cs typeface="Consolas"/>
              </a:rPr>
              <a:t>lg</a:t>
            </a:r>
            <a:r>
              <a:rPr sz="2000" i="1" dirty="0">
                <a:solidFill>
                  <a:srgbClr val="006FC0"/>
                </a:solidFill>
                <a:latin typeface="Calibri"/>
                <a:cs typeface="Calibri"/>
              </a:rPr>
              <a:t>,</a:t>
            </a:r>
            <a:r>
              <a:rPr sz="2000" i="1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0000FF"/>
                </a:solidFill>
                <a:latin typeface="Consolas"/>
                <a:cs typeface="Consolas"/>
              </a:rPr>
              <a:t>xl</a:t>
            </a:r>
            <a:r>
              <a:rPr sz="2000" i="1" dirty="0">
                <a:solidFill>
                  <a:srgbClr val="006FC0"/>
                </a:solidFill>
                <a:latin typeface="Calibri"/>
                <a:cs typeface="Calibri"/>
              </a:rPr>
              <a:t>,</a:t>
            </a:r>
            <a:r>
              <a:rPr sz="2000" i="1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0000FF"/>
                </a:solidFill>
                <a:latin typeface="Consolas"/>
                <a:cs typeface="Consolas"/>
              </a:rPr>
              <a:t>xxl</a:t>
            </a:r>
            <a:endParaRPr sz="2000">
              <a:latin typeface="Consolas"/>
              <a:cs typeface="Consola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87696" y="2377439"/>
            <a:ext cx="2844165" cy="2087880"/>
            <a:chOff x="5187696" y="2377439"/>
            <a:chExt cx="2844165" cy="2087880"/>
          </a:xfrm>
        </p:grpSpPr>
        <p:sp>
          <p:nvSpPr>
            <p:cNvPr id="14" name="object 14"/>
            <p:cNvSpPr/>
            <p:nvPr/>
          </p:nvSpPr>
          <p:spPr>
            <a:xfrm>
              <a:off x="5187696" y="2377439"/>
              <a:ext cx="76200" cy="462280"/>
            </a:xfrm>
            <a:custGeom>
              <a:avLst/>
              <a:gdLst/>
              <a:ahLst/>
              <a:cxnLst/>
              <a:rect l="l" t="t" r="r" b="b"/>
              <a:pathLst>
                <a:path w="76200" h="462280">
                  <a:moveTo>
                    <a:pt x="38100" y="76200"/>
                  </a:moveTo>
                  <a:lnTo>
                    <a:pt x="31750" y="84666"/>
                  </a:lnTo>
                  <a:lnTo>
                    <a:pt x="31750" y="461772"/>
                  </a:lnTo>
                  <a:lnTo>
                    <a:pt x="44450" y="461772"/>
                  </a:lnTo>
                  <a:lnTo>
                    <a:pt x="44450" y="84666"/>
                  </a:lnTo>
                  <a:lnTo>
                    <a:pt x="38100" y="76200"/>
                  </a:lnTo>
                  <a:close/>
                </a:path>
                <a:path w="76200" h="462280">
                  <a:moveTo>
                    <a:pt x="38100" y="0"/>
                  </a:moveTo>
                  <a:lnTo>
                    <a:pt x="0" y="127000"/>
                  </a:lnTo>
                  <a:lnTo>
                    <a:pt x="31750" y="84666"/>
                  </a:lnTo>
                  <a:lnTo>
                    <a:pt x="31750" y="76200"/>
                  </a:lnTo>
                  <a:lnTo>
                    <a:pt x="60960" y="76200"/>
                  </a:lnTo>
                  <a:lnTo>
                    <a:pt x="38100" y="0"/>
                  </a:lnTo>
                  <a:close/>
                </a:path>
                <a:path w="76200" h="462280">
                  <a:moveTo>
                    <a:pt x="60960" y="76200"/>
                  </a:moveTo>
                  <a:lnTo>
                    <a:pt x="44450" y="76200"/>
                  </a:lnTo>
                  <a:lnTo>
                    <a:pt x="44450" y="84666"/>
                  </a:lnTo>
                  <a:lnTo>
                    <a:pt x="76200" y="127000"/>
                  </a:lnTo>
                  <a:lnTo>
                    <a:pt x="60960" y="76200"/>
                  </a:lnTo>
                  <a:close/>
                </a:path>
                <a:path w="76200" h="462280">
                  <a:moveTo>
                    <a:pt x="38100" y="76200"/>
                  </a:moveTo>
                  <a:lnTo>
                    <a:pt x="31750" y="76200"/>
                  </a:lnTo>
                  <a:lnTo>
                    <a:pt x="31750" y="84666"/>
                  </a:lnTo>
                  <a:lnTo>
                    <a:pt x="38100" y="76200"/>
                  </a:lnTo>
                  <a:close/>
                </a:path>
                <a:path w="76200" h="462280">
                  <a:moveTo>
                    <a:pt x="44450" y="76200"/>
                  </a:moveTo>
                  <a:lnTo>
                    <a:pt x="38100" y="76200"/>
                  </a:lnTo>
                  <a:lnTo>
                    <a:pt x="44450" y="84666"/>
                  </a:lnTo>
                  <a:lnTo>
                    <a:pt x="44450" y="7620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32932" y="3605771"/>
              <a:ext cx="2098548" cy="77877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90260" y="3584435"/>
              <a:ext cx="2004060" cy="88088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001511" y="3674364"/>
            <a:ext cx="1965960" cy="646430"/>
          </a:xfrm>
          <a:prstGeom prst="rect">
            <a:avLst/>
          </a:prstGeom>
          <a:solidFill>
            <a:srgbClr val="F9F9F9"/>
          </a:solidFill>
          <a:ln w="6350">
            <a:solidFill>
              <a:srgbClr val="548ED4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1800" b="1" spc="-15" dirty="0">
                <a:solidFill>
                  <a:srgbClr val="00AF50"/>
                </a:solidFill>
                <a:latin typeface="Calibri"/>
                <a:cs typeface="Calibri"/>
              </a:rPr>
              <a:t>Largura</a:t>
            </a:r>
            <a:r>
              <a:rPr sz="1800" b="1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Calibri"/>
                <a:cs typeface="Calibri"/>
              </a:rPr>
              <a:t>Opcional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i="1" spc="-25" dirty="0">
                <a:solidFill>
                  <a:srgbClr val="0000FF"/>
                </a:solidFill>
                <a:latin typeface="Calibri"/>
                <a:cs typeface="Calibri"/>
              </a:rPr>
              <a:t>Valor</a:t>
            </a:r>
            <a:r>
              <a:rPr sz="1800" i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0000FF"/>
                </a:solidFill>
                <a:latin typeface="Calibri"/>
                <a:cs typeface="Calibri"/>
              </a:rPr>
              <a:t>de</a:t>
            </a:r>
            <a:r>
              <a:rPr sz="1800" i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1800" i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800" i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0000FF"/>
                </a:solidFill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109459" y="3208020"/>
            <a:ext cx="76200" cy="466090"/>
          </a:xfrm>
          <a:custGeom>
            <a:avLst/>
            <a:gdLst/>
            <a:ahLst/>
            <a:cxnLst/>
            <a:rect l="l" t="t" r="r" b="b"/>
            <a:pathLst>
              <a:path w="76200" h="466089">
                <a:moveTo>
                  <a:pt x="0" y="338963"/>
                </a:moveTo>
                <a:lnTo>
                  <a:pt x="38100" y="465962"/>
                </a:lnTo>
                <a:lnTo>
                  <a:pt x="60959" y="389763"/>
                </a:lnTo>
                <a:lnTo>
                  <a:pt x="31750" y="389763"/>
                </a:lnTo>
                <a:lnTo>
                  <a:pt x="31750" y="381296"/>
                </a:lnTo>
                <a:lnTo>
                  <a:pt x="0" y="338963"/>
                </a:lnTo>
                <a:close/>
              </a:path>
              <a:path w="76200" h="466089">
                <a:moveTo>
                  <a:pt x="31750" y="381296"/>
                </a:moveTo>
                <a:lnTo>
                  <a:pt x="31750" y="389763"/>
                </a:lnTo>
                <a:lnTo>
                  <a:pt x="38100" y="389763"/>
                </a:lnTo>
                <a:lnTo>
                  <a:pt x="31750" y="381296"/>
                </a:lnTo>
                <a:close/>
              </a:path>
              <a:path w="76200" h="466089">
                <a:moveTo>
                  <a:pt x="44450" y="0"/>
                </a:moveTo>
                <a:lnTo>
                  <a:pt x="31750" y="0"/>
                </a:lnTo>
                <a:lnTo>
                  <a:pt x="31750" y="381296"/>
                </a:lnTo>
                <a:lnTo>
                  <a:pt x="38100" y="389763"/>
                </a:lnTo>
                <a:lnTo>
                  <a:pt x="44450" y="381296"/>
                </a:lnTo>
                <a:lnTo>
                  <a:pt x="44450" y="0"/>
                </a:lnTo>
                <a:close/>
              </a:path>
              <a:path w="76200" h="466089">
                <a:moveTo>
                  <a:pt x="44450" y="381296"/>
                </a:moveTo>
                <a:lnTo>
                  <a:pt x="38100" y="389763"/>
                </a:lnTo>
                <a:lnTo>
                  <a:pt x="44450" y="389763"/>
                </a:lnTo>
                <a:lnTo>
                  <a:pt x="44450" y="381296"/>
                </a:lnTo>
                <a:close/>
              </a:path>
              <a:path w="76200" h="466089">
                <a:moveTo>
                  <a:pt x="76200" y="338963"/>
                </a:moveTo>
                <a:lnTo>
                  <a:pt x="44450" y="381296"/>
                </a:lnTo>
                <a:lnTo>
                  <a:pt x="44450" y="389763"/>
                </a:lnTo>
                <a:lnTo>
                  <a:pt x="60959" y="389763"/>
                </a:lnTo>
                <a:lnTo>
                  <a:pt x="76200" y="33896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646679" y="4699089"/>
            <a:ext cx="7243445" cy="127698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30"/>
              </a:spcBef>
              <a:buClr>
                <a:srgbClr val="00AFEF"/>
              </a:buClr>
              <a:buSzPct val="108333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1800" spc="30" dirty="0">
                <a:solidFill>
                  <a:srgbClr val="205868"/>
                </a:solidFill>
                <a:latin typeface="Microsoft Sans Serif"/>
                <a:cs typeface="Microsoft Sans Serif"/>
              </a:rPr>
              <a:t>Com</a:t>
            </a:r>
            <a:r>
              <a:rPr sz="1800" spc="-2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05868"/>
                </a:solidFill>
                <a:latin typeface="Microsoft Sans Serif"/>
                <a:cs typeface="Microsoft Sans Serif"/>
              </a:rPr>
              <a:t>as</a:t>
            </a:r>
            <a:r>
              <a:rPr sz="1800" spc="-2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05868"/>
                </a:solidFill>
                <a:latin typeface="Microsoft Sans Serif"/>
                <a:cs typeface="Microsoft Sans Serif"/>
              </a:rPr>
              <a:t>variações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05868"/>
                </a:solidFill>
                <a:latin typeface="Microsoft Sans Serif"/>
                <a:cs typeface="Microsoft Sans Serif"/>
              </a:rPr>
              <a:t>é</a:t>
            </a:r>
            <a:r>
              <a:rPr sz="1800" spc="-1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205868"/>
                </a:solidFill>
                <a:latin typeface="Microsoft Sans Serif"/>
                <a:cs typeface="Microsoft Sans Serif"/>
              </a:rPr>
              <a:t>possível</a:t>
            </a:r>
            <a:r>
              <a:rPr sz="1800" spc="-3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05868"/>
                </a:solidFill>
                <a:latin typeface="Microsoft Sans Serif"/>
                <a:cs typeface="Microsoft Sans Serif"/>
              </a:rPr>
              <a:t>criar</a:t>
            </a:r>
            <a:r>
              <a:rPr sz="18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205868"/>
                </a:solidFill>
                <a:latin typeface="Microsoft Sans Serif"/>
                <a:cs typeface="Microsoft Sans Serif"/>
              </a:rPr>
              <a:t>grades</a:t>
            </a:r>
            <a:r>
              <a:rPr sz="1800" spc="1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i="1" spc="-80" dirty="0">
                <a:solidFill>
                  <a:srgbClr val="0000FF"/>
                </a:solidFill>
                <a:latin typeface="Trebuchet MS"/>
                <a:cs typeface="Trebuchet MS"/>
              </a:rPr>
              <a:t>flexíveis</a:t>
            </a:r>
            <a:r>
              <a:rPr sz="1800" i="1" spc="-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205868"/>
                </a:solidFill>
                <a:latin typeface="Microsoft Sans Serif"/>
                <a:cs typeface="Microsoft Sans Serif"/>
              </a:rPr>
              <a:t>(responsivas)</a:t>
            </a:r>
            <a:endParaRPr sz="1800">
              <a:latin typeface="Microsoft Sans Serif"/>
              <a:cs typeface="Microsoft Sans Serif"/>
            </a:endParaRPr>
          </a:p>
          <a:p>
            <a:pPr marL="279400" indent="-266700">
              <a:lnSpc>
                <a:spcPct val="100000"/>
              </a:lnSpc>
              <a:spcBef>
                <a:spcPts val="1205"/>
              </a:spcBef>
              <a:buClr>
                <a:srgbClr val="00AFEF"/>
              </a:buClr>
              <a:buSzPct val="108333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1800" spc="5" dirty="0">
                <a:solidFill>
                  <a:srgbClr val="205868"/>
                </a:solidFill>
                <a:latin typeface="Microsoft Sans Serif"/>
                <a:cs typeface="Microsoft Sans Serif"/>
              </a:rPr>
              <a:t>Grades </a:t>
            </a:r>
            <a:r>
              <a:rPr sz="1800" spc="25" dirty="0">
                <a:solidFill>
                  <a:srgbClr val="205868"/>
                </a:solidFill>
                <a:latin typeface="Microsoft Sans Serif"/>
                <a:cs typeface="Microsoft Sans Serif"/>
              </a:rPr>
              <a:t>flexíveis</a:t>
            </a:r>
            <a:r>
              <a:rPr sz="1800" spc="-4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205868"/>
                </a:solidFill>
                <a:latin typeface="Microsoft Sans Serif"/>
                <a:cs typeface="Microsoft Sans Serif"/>
              </a:rPr>
              <a:t>podem</a:t>
            </a:r>
            <a:r>
              <a:rPr sz="1800" spc="-1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05868"/>
                </a:solidFill>
                <a:latin typeface="Microsoft Sans Serif"/>
                <a:cs typeface="Microsoft Sans Serif"/>
              </a:rPr>
              <a:t>se</a:t>
            </a:r>
            <a:r>
              <a:rPr sz="1800" spc="-1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205868"/>
                </a:solidFill>
                <a:latin typeface="Microsoft Sans Serif"/>
                <a:cs typeface="Microsoft Sans Serif"/>
              </a:rPr>
              <a:t>apresentar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205868"/>
                </a:solidFill>
                <a:latin typeface="Microsoft Sans Serif"/>
                <a:cs typeface="Microsoft Sans Serif"/>
              </a:rPr>
              <a:t>na</a:t>
            </a:r>
            <a:r>
              <a:rPr sz="1800" spc="-2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205868"/>
                </a:solidFill>
                <a:latin typeface="Microsoft Sans Serif"/>
                <a:cs typeface="Microsoft Sans Serif"/>
              </a:rPr>
              <a:t>horizontal</a:t>
            </a:r>
            <a:r>
              <a:rPr sz="1800" spc="-3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205868"/>
                </a:solidFill>
                <a:latin typeface="Microsoft Sans Serif"/>
                <a:cs typeface="Microsoft Sans Serif"/>
              </a:rPr>
              <a:t>ou</a:t>
            </a:r>
            <a:r>
              <a:rPr sz="1800" spc="-1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205868"/>
                </a:solidFill>
                <a:latin typeface="Microsoft Sans Serif"/>
                <a:cs typeface="Microsoft Sans Serif"/>
              </a:rPr>
              <a:t>na</a:t>
            </a:r>
            <a:r>
              <a:rPr sz="1800" spc="-1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05868"/>
                </a:solidFill>
                <a:latin typeface="Microsoft Sans Serif"/>
                <a:cs typeface="Microsoft Sans Serif"/>
              </a:rPr>
              <a:t>vertical</a:t>
            </a:r>
            <a:endParaRPr sz="1800">
              <a:latin typeface="Microsoft Sans Serif"/>
              <a:cs typeface="Microsoft Sans Serif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08333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1800" spc="15" dirty="0">
                <a:solidFill>
                  <a:srgbClr val="205868"/>
                </a:solidFill>
                <a:latin typeface="Microsoft Sans Serif"/>
                <a:cs typeface="Microsoft Sans Serif"/>
              </a:rPr>
              <a:t>Exemplos</a:t>
            </a:r>
            <a:r>
              <a:rPr sz="1800" spc="-3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205868"/>
                </a:solidFill>
                <a:latin typeface="Microsoft Sans Serif"/>
                <a:cs typeface="Microsoft Sans Serif"/>
              </a:rPr>
              <a:t>de</a:t>
            </a:r>
            <a:r>
              <a:rPr sz="1800" spc="-3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05868"/>
                </a:solidFill>
                <a:latin typeface="Microsoft Sans Serif"/>
                <a:cs typeface="Microsoft Sans Serif"/>
              </a:rPr>
              <a:t>variações: </a:t>
            </a:r>
            <a:r>
              <a:rPr sz="1800" spc="-20" dirty="0">
                <a:solidFill>
                  <a:srgbClr val="548ED4"/>
                </a:solidFill>
                <a:latin typeface="Consolas"/>
                <a:cs typeface="Consolas"/>
              </a:rPr>
              <a:t>col-2</a:t>
            </a:r>
            <a:r>
              <a:rPr sz="1800" spc="-20" dirty="0">
                <a:solidFill>
                  <a:srgbClr val="205868"/>
                </a:solidFill>
                <a:latin typeface="Microsoft Sans Serif"/>
                <a:cs typeface="Microsoft Sans Serif"/>
              </a:rPr>
              <a:t>,</a:t>
            </a:r>
            <a:r>
              <a:rPr sz="1800" spc="-1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548ED4"/>
                </a:solidFill>
                <a:latin typeface="Consolas"/>
                <a:cs typeface="Consolas"/>
              </a:rPr>
              <a:t>col-sm-6</a:t>
            </a:r>
            <a:r>
              <a:rPr sz="1800" spc="-15" dirty="0">
                <a:solidFill>
                  <a:srgbClr val="205868"/>
                </a:solidFill>
                <a:latin typeface="Microsoft Sans Serif"/>
                <a:cs typeface="Microsoft Sans Serif"/>
              </a:rPr>
              <a:t>,</a:t>
            </a:r>
            <a:r>
              <a:rPr sz="1800" spc="1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548ED4"/>
                </a:solidFill>
                <a:latin typeface="Consolas"/>
                <a:cs typeface="Consolas"/>
              </a:rPr>
              <a:t>col-lg-4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900290" y="2092963"/>
          <a:ext cx="6554470" cy="27815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4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34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spc="65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Breakpoint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780" marB="0">
                    <a:lnB w="1905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spc="-40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Classe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780" marB="0">
                    <a:lnB w="1905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spc="-5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La</a:t>
                      </a:r>
                      <a:r>
                        <a:rPr sz="2000" spc="-25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spc="-10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gu</a:t>
                      </a:r>
                      <a:r>
                        <a:rPr sz="2000" spc="-40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000" spc="-15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10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(</a:t>
                      </a:r>
                      <a:r>
                        <a:rPr sz="2000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CSS</a:t>
                      </a:r>
                      <a:r>
                        <a:rPr sz="2000" spc="-10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Pi</a:t>
                      </a:r>
                      <a:r>
                        <a:rPr sz="2000" spc="-45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2000" spc="-5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els)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780" marB="0">
                    <a:lnB w="1905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62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2000" i="1" spc="-40" dirty="0">
                          <a:solidFill>
                            <a:srgbClr val="006FC0"/>
                          </a:solidFill>
                          <a:latin typeface="Trebuchet MS"/>
                          <a:cs typeface="Trebuchet MS"/>
                        </a:rPr>
                        <a:t>X-small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62230" marB="0">
                    <a:lnT w="19050">
                      <a:solidFill>
                        <a:srgbClr val="497DBA"/>
                      </a:solidFill>
                      <a:prstDash val="solid"/>
                    </a:lnT>
                    <a:lnB w="635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--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2230" marB="0">
                    <a:lnT w="19050">
                      <a:solidFill>
                        <a:srgbClr val="497DBA"/>
                      </a:solidFill>
                      <a:prstDash val="solid"/>
                    </a:lnT>
                    <a:lnB w="635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497DBA"/>
                      </a:solidFill>
                      <a:prstDash val="solid"/>
                    </a:lnT>
                    <a:lnB w="635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2000" spc="-20" dirty="0">
                          <a:solidFill>
                            <a:srgbClr val="006FC0"/>
                          </a:solidFill>
                          <a:latin typeface="Microsoft Sans Serif"/>
                          <a:cs typeface="Microsoft Sans Serif"/>
                        </a:rPr>
                        <a:t>--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2230" marB="0">
                    <a:lnT w="19050">
                      <a:solidFill>
                        <a:srgbClr val="497DBA"/>
                      </a:solidFill>
                      <a:prstDash val="solid"/>
                    </a:lnT>
                    <a:lnB w="635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497DBA"/>
                      </a:solidFill>
                      <a:prstDash val="solid"/>
                    </a:lnT>
                    <a:lnB w="635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i="1" spc="-15" dirty="0">
                          <a:solidFill>
                            <a:srgbClr val="006FC0"/>
                          </a:solidFill>
                          <a:latin typeface="Trebuchet MS"/>
                          <a:cs typeface="Trebuchet MS"/>
                        </a:rPr>
                        <a:t>Small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59690" marB="0">
                    <a:lnT w="6350">
                      <a:solidFill>
                        <a:srgbClr val="497DBA"/>
                      </a:solidFill>
                      <a:prstDash val="solid"/>
                    </a:lnT>
                    <a:lnB w="635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497DBA"/>
                      </a:solidFill>
                      <a:prstDash val="solid"/>
                    </a:lnT>
                    <a:lnB w="635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sm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59690" marB="0">
                    <a:lnT w="6350">
                      <a:solidFill>
                        <a:srgbClr val="497DBA"/>
                      </a:solidFill>
                      <a:prstDash val="solid"/>
                    </a:lnT>
                    <a:lnB w="635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497DBA"/>
                      </a:solidFill>
                      <a:prstDash val="solid"/>
                    </a:lnT>
                    <a:lnB w="635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spc="-25" dirty="0">
                          <a:solidFill>
                            <a:srgbClr val="006FC0"/>
                          </a:solidFill>
                          <a:latin typeface="Microsoft Sans Serif"/>
                          <a:cs typeface="Microsoft Sans Serif"/>
                        </a:rPr>
                        <a:t>≥</a:t>
                      </a:r>
                      <a:r>
                        <a:rPr sz="2000" spc="-50" dirty="0">
                          <a:solidFill>
                            <a:srgbClr val="006FC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35" dirty="0">
                          <a:solidFill>
                            <a:srgbClr val="006FC0"/>
                          </a:solidFill>
                          <a:latin typeface="Microsoft Sans Serif"/>
                          <a:cs typeface="Microsoft Sans Serif"/>
                        </a:rPr>
                        <a:t>576px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T w="6350">
                      <a:solidFill>
                        <a:srgbClr val="497DBA"/>
                      </a:solidFill>
                      <a:prstDash val="solid"/>
                    </a:lnT>
                    <a:lnB w="635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000" i="1" spc="15" dirty="0">
                          <a:solidFill>
                            <a:srgbClr val="006FC0"/>
                          </a:solidFill>
                          <a:latin typeface="Trebuchet MS"/>
                          <a:cs typeface="Trebuchet MS"/>
                        </a:rPr>
                        <a:t>Medium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64135" marB="0">
                    <a:lnT w="6350">
                      <a:solidFill>
                        <a:srgbClr val="497DBA"/>
                      </a:solidFill>
                      <a:prstDash val="solid"/>
                    </a:lnT>
                    <a:lnB w="635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497DBA"/>
                      </a:solidFill>
                      <a:prstDash val="solid"/>
                    </a:lnT>
                    <a:lnB w="635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md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64135" marB="0">
                    <a:lnT w="6350">
                      <a:solidFill>
                        <a:srgbClr val="497DBA"/>
                      </a:solidFill>
                      <a:prstDash val="solid"/>
                    </a:lnT>
                    <a:lnB w="635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497DBA"/>
                      </a:solidFill>
                      <a:prstDash val="solid"/>
                    </a:lnT>
                    <a:lnB w="635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000" spc="-25" dirty="0">
                          <a:solidFill>
                            <a:srgbClr val="006FC0"/>
                          </a:solidFill>
                          <a:latin typeface="Microsoft Sans Serif"/>
                          <a:cs typeface="Microsoft Sans Serif"/>
                        </a:rPr>
                        <a:t>≥</a:t>
                      </a:r>
                      <a:r>
                        <a:rPr sz="2000" spc="-50" dirty="0">
                          <a:solidFill>
                            <a:srgbClr val="006FC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35" dirty="0">
                          <a:solidFill>
                            <a:srgbClr val="006FC0"/>
                          </a:solidFill>
                          <a:latin typeface="Microsoft Sans Serif"/>
                          <a:cs typeface="Microsoft Sans Serif"/>
                        </a:rPr>
                        <a:t>768px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4135" marB="0">
                    <a:lnT w="6350">
                      <a:solidFill>
                        <a:srgbClr val="497DBA"/>
                      </a:solidFill>
                      <a:prstDash val="solid"/>
                    </a:lnT>
                    <a:lnB w="635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05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i="1" spc="-35" dirty="0">
                          <a:solidFill>
                            <a:srgbClr val="006FC0"/>
                          </a:solidFill>
                          <a:latin typeface="Trebuchet MS"/>
                          <a:cs typeface="Trebuchet MS"/>
                        </a:rPr>
                        <a:t>Large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74930" marB="0">
                    <a:lnT w="6350">
                      <a:solidFill>
                        <a:srgbClr val="497DBA"/>
                      </a:solidFill>
                      <a:prstDash val="solid"/>
                    </a:lnT>
                    <a:lnB w="635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497DBA"/>
                      </a:solidFill>
                      <a:prstDash val="solid"/>
                    </a:lnT>
                    <a:lnB w="635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lg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74930" marB="0">
                    <a:lnT w="6350">
                      <a:solidFill>
                        <a:srgbClr val="497DBA"/>
                      </a:solidFill>
                      <a:prstDash val="solid"/>
                    </a:lnT>
                    <a:lnB w="635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497DBA"/>
                      </a:solidFill>
                      <a:prstDash val="solid"/>
                    </a:lnT>
                    <a:lnB w="635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spc="-25" dirty="0">
                          <a:solidFill>
                            <a:srgbClr val="006FC0"/>
                          </a:solidFill>
                          <a:latin typeface="Microsoft Sans Serif"/>
                          <a:cs typeface="Microsoft Sans Serif"/>
                        </a:rPr>
                        <a:t>≥</a:t>
                      </a:r>
                      <a:r>
                        <a:rPr sz="2000" spc="-50" dirty="0">
                          <a:solidFill>
                            <a:srgbClr val="006FC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35" dirty="0">
                          <a:solidFill>
                            <a:srgbClr val="006FC0"/>
                          </a:solidFill>
                          <a:latin typeface="Microsoft Sans Serif"/>
                          <a:cs typeface="Microsoft Sans Serif"/>
                        </a:rPr>
                        <a:t>992px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4930" marB="0">
                    <a:lnT w="6350">
                      <a:solidFill>
                        <a:srgbClr val="497DBA"/>
                      </a:solidFill>
                      <a:prstDash val="solid"/>
                    </a:lnT>
                    <a:lnB w="635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147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i="1" spc="-5" dirty="0">
                          <a:solidFill>
                            <a:srgbClr val="006FC0"/>
                          </a:solidFill>
                          <a:latin typeface="Trebuchet MS"/>
                          <a:cs typeface="Trebuchet MS"/>
                        </a:rPr>
                        <a:t>Ext</a:t>
                      </a:r>
                      <a:r>
                        <a:rPr sz="2000" i="1" spc="-45" dirty="0">
                          <a:solidFill>
                            <a:srgbClr val="006FC0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2000" i="1" dirty="0">
                          <a:solidFill>
                            <a:srgbClr val="006FC0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2000" i="1" spc="-95" dirty="0">
                          <a:solidFill>
                            <a:srgbClr val="006FC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i="1" dirty="0">
                          <a:solidFill>
                            <a:srgbClr val="006FC0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2000" i="1" spc="-10" dirty="0">
                          <a:solidFill>
                            <a:srgbClr val="006FC0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2000" i="1" spc="-30" dirty="0">
                          <a:solidFill>
                            <a:srgbClr val="006FC0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2000" i="1" dirty="0">
                          <a:solidFill>
                            <a:srgbClr val="006FC0"/>
                          </a:solidFill>
                          <a:latin typeface="Trebuchet MS"/>
                          <a:cs typeface="Trebuchet MS"/>
                        </a:rPr>
                        <a:t>ge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59690" marB="0">
                    <a:lnT w="6350">
                      <a:solidFill>
                        <a:srgbClr val="497DBA"/>
                      </a:solidFill>
                      <a:prstDash val="solid"/>
                    </a:lnT>
                    <a:lnB w="635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497DBA"/>
                      </a:solidFill>
                      <a:prstDash val="solid"/>
                    </a:lnT>
                    <a:lnB w="635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xl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59690" marB="0">
                    <a:lnT w="6350">
                      <a:solidFill>
                        <a:srgbClr val="497DBA"/>
                      </a:solidFill>
                      <a:prstDash val="solid"/>
                    </a:lnT>
                    <a:lnB w="635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497DBA"/>
                      </a:solidFill>
                      <a:prstDash val="solid"/>
                    </a:lnT>
                    <a:lnB w="635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spc="-25" dirty="0">
                          <a:solidFill>
                            <a:srgbClr val="006FC0"/>
                          </a:solidFill>
                          <a:latin typeface="Microsoft Sans Serif"/>
                          <a:cs typeface="Microsoft Sans Serif"/>
                        </a:rPr>
                        <a:t>≥</a:t>
                      </a:r>
                      <a:r>
                        <a:rPr sz="2000" spc="-55" dirty="0">
                          <a:solidFill>
                            <a:srgbClr val="006FC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35" dirty="0">
                          <a:solidFill>
                            <a:srgbClr val="006FC0"/>
                          </a:solidFill>
                          <a:latin typeface="Microsoft Sans Serif"/>
                          <a:cs typeface="Microsoft Sans Serif"/>
                        </a:rPr>
                        <a:t>1200px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T w="6350">
                      <a:solidFill>
                        <a:srgbClr val="497DBA"/>
                      </a:solidFill>
                      <a:prstDash val="solid"/>
                    </a:lnT>
                    <a:lnB w="635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934716" y="4690617"/>
            <a:ext cx="18497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90" dirty="0">
                <a:solidFill>
                  <a:srgbClr val="006FC0"/>
                </a:solidFill>
                <a:latin typeface="Trebuchet MS"/>
                <a:cs typeface="Trebuchet MS"/>
              </a:rPr>
              <a:t>Ext</a:t>
            </a:r>
            <a:r>
              <a:rPr sz="2000" i="1" spc="-120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2000" i="1" spc="8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2000" i="1" spc="-9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i="1" spc="-135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2000" i="1" spc="-100" dirty="0">
                <a:solidFill>
                  <a:srgbClr val="006FC0"/>
                </a:solidFill>
                <a:latin typeface="Trebuchet MS"/>
                <a:cs typeface="Trebuchet MS"/>
              </a:rPr>
              <a:t>xt</a:t>
            </a:r>
            <a:r>
              <a:rPr sz="2000" i="1" spc="-130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2000" i="1" spc="8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2000" i="1" spc="-10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i="1" spc="-20" dirty="0">
                <a:solidFill>
                  <a:srgbClr val="006FC0"/>
                </a:solidFill>
                <a:latin typeface="Trebuchet MS"/>
                <a:cs typeface="Trebuchet MS"/>
              </a:rPr>
              <a:t>l</a:t>
            </a:r>
            <a:r>
              <a:rPr sz="2000" i="1" spc="-45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2000" i="1" spc="-70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2000" i="1" spc="-45" dirty="0">
                <a:solidFill>
                  <a:srgbClr val="006FC0"/>
                </a:solidFill>
                <a:latin typeface="Trebuchet MS"/>
                <a:cs typeface="Trebuchet MS"/>
              </a:rPr>
              <a:t>ge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6521" y="4690617"/>
            <a:ext cx="3543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Georgia"/>
                <a:cs typeface="Georgia"/>
              </a:rPr>
              <a:t>xxl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20255" y="4690617"/>
            <a:ext cx="11004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006FC0"/>
                </a:solidFill>
                <a:latin typeface="Microsoft Sans Serif"/>
                <a:cs typeface="Microsoft Sans Serif"/>
              </a:rPr>
              <a:t>≥</a:t>
            </a:r>
            <a:r>
              <a:rPr sz="2000" spc="-9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000" spc="35" dirty="0">
                <a:solidFill>
                  <a:srgbClr val="006FC0"/>
                </a:solidFill>
                <a:latin typeface="Microsoft Sans Serif"/>
                <a:cs typeface="Microsoft Sans Serif"/>
              </a:rPr>
              <a:t>1400px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69460" y="253745"/>
            <a:ext cx="405384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Breakpoints</a:t>
            </a:r>
            <a:r>
              <a:rPr spc="-65" dirty="0"/>
              <a:t> </a:t>
            </a:r>
            <a:r>
              <a:rPr spc="-145" dirty="0"/>
              <a:t>(</a:t>
            </a:r>
            <a:r>
              <a:rPr i="1" spc="-145" dirty="0">
                <a:latin typeface="Trebuchet MS"/>
                <a:cs typeface="Trebuchet MS"/>
              </a:rPr>
              <a:t>tiers</a:t>
            </a:r>
            <a:r>
              <a:rPr spc="-145" dirty="0"/>
              <a:t>)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5520" y="6644638"/>
            <a:ext cx="199644" cy="20116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613660" y="3131581"/>
          <a:ext cx="6866890" cy="1312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1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9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086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600" spc="-5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Larg.</a:t>
                      </a:r>
                      <a:r>
                        <a:rPr sz="1600" spc="-40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40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Viewport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3335" marB="0">
                    <a:lnB w="1270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600" spc="30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Aparelhos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3335" marB="0">
                    <a:lnB w="1270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600" spc="10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Colunas</a:t>
                      </a:r>
                      <a:r>
                        <a:rPr sz="1600" spc="-30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45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da</a:t>
                      </a:r>
                      <a:r>
                        <a:rPr sz="1600" spc="-40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15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Grade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3335" marB="0">
                    <a:lnB w="1270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500" spc="-20" dirty="0">
                          <a:solidFill>
                            <a:srgbClr val="1B4854"/>
                          </a:solidFill>
                          <a:latin typeface="Microsoft Sans Serif"/>
                          <a:cs typeface="Microsoft Sans Serif"/>
                        </a:rPr>
                        <a:t>&lt;</a:t>
                      </a:r>
                      <a:r>
                        <a:rPr sz="1500" spc="-55" dirty="0">
                          <a:solidFill>
                            <a:srgbClr val="1B4854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500" spc="15" dirty="0">
                          <a:solidFill>
                            <a:srgbClr val="1B4854"/>
                          </a:solidFill>
                          <a:latin typeface="Microsoft Sans Serif"/>
                          <a:cs typeface="Microsoft Sans Serif"/>
                        </a:rPr>
                        <a:t>768</a:t>
                      </a:r>
                      <a:endParaRPr sz="15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6200" marB="0">
                    <a:lnT w="12700">
                      <a:solidFill>
                        <a:srgbClr val="497DBA"/>
                      </a:solidFill>
                      <a:prstDash val="solid"/>
                    </a:lnT>
                    <a:lnB w="635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500" spc="10" dirty="0">
                          <a:solidFill>
                            <a:srgbClr val="1B4854"/>
                          </a:solidFill>
                          <a:latin typeface="Microsoft Sans Serif"/>
                          <a:cs typeface="Microsoft Sans Serif"/>
                        </a:rPr>
                        <a:t>Celulares</a:t>
                      </a:r>
                      <a:r>
                        <a:rPr sz="1500" spc="-75" dirty="0">
                          <a:solidFill>
                            <a:srgbClr val="1B4854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500" spc="40" dirty="0">
                          <a:solidFill>
                            <a:srgbClr val="1B4854"/>
                          </a:solidFill>
                          <a:latin typeface="Microsoft Sans Serif"/>
                          <a:cs typeface="Microsoft Sans Serif"/>
                        </a:rPr>
                        <a:t>na</a:t>
                      </a:r>
                      <a:r>
                        <a:rPr sz="1500" spc="-30" dirty="0">
                          <a:solidFill>
                            <a:srgbClr val="1B4854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500" spc="30" dirty="0">
                          <a:solidFill>
                            <a:srgbClr val="1B4854"/>
                          </a:solidFill>
                          <a:latin typeface="Microsoft Sans Serif"/>
                          <a:cs typeface="Microsoft Sans Serif"/>
                        </a:rPr>
                        <a:t>vertical</a:t>
                      </a:r>
                      <a:endParaRPr sz="15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6200" marB="0">
                    <a:lnT w="12700">
                      <a:solidFill>
                        <a:srgbClr val="497DBA"/>
                      </a:solidFill>
                      <a:prstDash val="solid"/>
                    </a:lnT>
                    <a:lnB w="635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500" spc="25" dirty="0">
                          <a:solidFill>
                            <a:srgbClr val="1B4854"/>
                          </a:solidFill>
                          <a:latin typeface="Microsoft Sans Serif"/>
                          <a:cs typeface="Microsoft Sans Serif"/>
                        </a:rPr>
                        <a:t>Empilhadas</a:t>
                      </a:r>
                      <a:r>
                        <a:rPr sz="1500" spc="-60" dirty="0">
                          <a:solidFill>
                            <a:srgbClr val="1B4854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500" spc="40" dirty="0">
                          <a:solidFill>
                            <a:srgbClr val="1B4854"/>
                          </a:solidFill>
                          <a:latin typeface="Microsoft Sans Serif"/>
                          <a:cs typeface="Microsoft Sans Serif"/>
                        </a:rPr>
                        <a:t>na</a:t>
                      </a:r>
                      <a:r>
                        <a:rPr sz="1500" spc="-20" dirty="0">
                          <a:solidFill>
                            <a:srgbClr val="1B4854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500" spc="30" dirty="0">
                          <a:solidFill>
                            <a:srgbClr val="1B4854"/>
                          </a:solidFill>
                          <a:latin typeface="Microsoft Sans Serif"/>
                          <a:cs typeface="Microsoft Sans Serif"/>
                        </a:rPr>
                        <a:t>vertical</a:t>
                      </a:r>
                      <a:endParaRPr sz="15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6200" marB="0">
                    <a:lnT w="12700">
                      <a:solidFill>
                        <a:srgbClr val="497DBA"/>
                      </a:solidFill>
                      <a:prstDash val="solid"/>
                    </a:lnT>
                    <a:lnB w="6350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368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500" spc="-20" dirty="0">
                          <a:solidFill>
                            <a:srgbClr val="1B4854"/>
                          </a:solidFill>
                          <a:latin typeface="Microsoft Sans Serif"/>
                          <a:cs typeface="Microsoft Sans Serif"/>
                        </a:rPr>
                        <a:t>≥</a:t>
                      </a:r>
                      <a:r>
                        <a:rPr sz="1500" spc="-55" dirty="0">
                          <a:solidFill>
                            <a:srgbClr val="1B4854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500" spc="15" dirty="0">
                          <a:solidFill>
                            <a:srgbClr val="1B4854"/>
                          </a:solidFill>
                          <a:latin typeface="Microsoft Sans Serif"/>
                          <a:cs typeface="Microsoft Sans Serif"/>
                        </a:rPr>
                        <a:t>768</a:t>
                      </a:r>
                      <a:endParaRPr sz="15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2230" marB="0">
                    <a:lnT w="6350">
                      <a:solidFill>
                        <a:srgbClr val="497DBA"/>
                      </a:solidFill>
                      <a:prstDash val="solid"/>
                    </a:lnT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220979" marR="167640">
                        <a:lnSpc>
                          <a:spcPct val="120100"/>
                        </a:lnSpc>
                        <a:spcBef>
                          <a:spcPts val="130"/>
                        </a:spcBef>
                      </a:pPr>
                      <a:r>
                        <a:rPr sz="1500" spc="-10" dirty="0">
                          <a:solidFill>
                            <a:srgbClr val="1B4854"/>
                          </a:solidFill>
                          <a:latin typeface="Microsoft Sans Serif"/>
                          <a:cs typeface="Microsoft Sans Serif"/>
                        </a:rPr>
                        <a:t>Tablets, </a:t>
                      </a:r>
                      <a:r>
                        <a:rPr sz="1500" spc="45" dirty="0">
                          <a:solidFill>
                            <a:srgbClr val="1B4854"/>
                          </a:solidFill>
                          <a:latin typeface="Microsoft Sans Serif"/>
                          <a:cs typeface="Microsoft Sans Serif"/>
                        </a:rPr>
                        <a:t>notebooks, </a:t>
                      </a:r>
                      <a:r>
                        <a:rPr sz="1500" spc="25" dirty="0">
                          <a:solidFill>
                            <a:srgbClr val="1B4854"/>
                          </a:solidFill>
                          <a:latin typeface="Microsoft Sans Serif"/>
                          <a:cs typeface="Microsoft Sans Serif"/>
                        </a:rPr>
                        <a:t>desktops, </a:t>
                      </a:r>
                      <a:r>
                        <a:rPr sz="1500" spc="-385" dirty="0">
                          <a:solidFill>
                            <a:srgbClr val="1B4854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500" spc="25" dirty="0">
                          <a:solidFill>
                            <a:srgbClr val="1B4854"/>
                          </a:solidFill>
                          <a:latin typeface="Microsoft Sans Serif"/>
                          <a:cs typeface="Microsoft Sans Serif"/>
                        </a:rPr>
                        <a:t>alguns</a:t>
                      </a:r>
                      <a:r>
                        <a:rPr sz="1500" spc="-30" dirty="0">
                          <a:solidFill>
                            <a:srgbClr val="1B4854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500" spc="15" dirty="0">
                          <a:solidFill>
                            <a:srgbClr val="1B4854"/>
                          </a:solidFill>
                          <a:latin typeface="Microsoft Sans Serif"/>
                          <a:cs typeface="Microsoft Sans Serif"/>
                        </a:rPr>
                        <a:t>celulares</a:t>
                      </a:r>
                      <a:r>
                        <a:rPr sz="1500" spc="-60" dirty="0">
                          <a:solidFill>
                            <a:srgbClr val="1B4854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500" spc="40" dirty="0">
                          <a:solidFill>
                            <a:srgbClr val="1B4854"/>
                          </a:solidFill>
                          <a:latin typeface="Microsoft Sans Serif"/>
                          <a:cs typeface="Microsoft Sans Serif"/>
                        </a:rPr>
                        <a:t>na</a:t>
                      </a:r>
                      <a:r>
                        <a:rPr sz="1500" spc="-25" dirty="0">
                          <a:solidFill>
                            <a:srgbClr val="1B4854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500" spc="55" dirty="0">
                          <a:solidFill>
                            <a:srgbClr val="1B4854"/>
                          </a:solidFill>
                          <a:latin typeface="Microsoft Sans Serif"/>
                          <a:cs typeface="Microsoft Sans Serif"/>
                        </a:rPr>
                        <a:t>horizontal</a:t>
                      </a:r>
                      <a:endParaRPr sz="15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6510" marB="0">
                    <a:lnT w="6350">
                      <a:solidFill>
                        <a:srgbClr val="497DBA"/>
                      </a:solidFill>
                      <a:prstDash val="solid"/>
                    </a:lnT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500" spc="5" dirty="0">
                          <a:solidFill>
                            <a:srgbClr val="1B4854"/>
                          </a:solidFill>
                          <a:latin typeface="Microsoft Sans Serif"/>
                          <a:cs typeface="Microsoft Sans Serif"/>
                        </a:rPr>
                        <a:t>Exibidas</a:t>
                      </a:r>
                      <a:r>
                        <a:rPr sz="1500" spc="-40" dirty="0">
                          <a:solidFill>
                            <a:srgbClr val="1B4854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500" spc="40" dirty="0">
                          <a:solidFill>
                            <a:srgbClr val="1B4854"/>
                          </a:solidFill>
                          <a:latin typeface="Microsoft Sans Serif"/>
                          <a:cs typeface="Microsoft Sans Serif"/>
                        </a:rPr>
                        <a:t>na</a:t>
                      </a:r>
                      <a:r>
                        <a:rPr sz="1500" spc="-30" dirty="0">
                          <a:solidFill>
                            <a:srgbClr val="1B4854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500" spc="55" dirty="0">
                          <a:solidFill>
                            <a:srgbClr val="1B4854"/>
                          </a:solidFill>
                          <a:latin typeface="Microsoft Sans Serif"/>
                          <a:cs typeface="Microsoft Sans Serif"/>
                        </a:rPr>
                        <a:t>horizontal</a:t>
                      </a:r>
                      <a:endParaRPr sz="15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2230" marB="0">
                    <a:lnT w="6350">
                      <a:solidFill>
                        <a:srgbClr val="497DBA"/>
                      </a:solidFill>
                      <a:prstDash val="solid"/>
                    </a:lnT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9460" y="253745"/>
            <a:ext cx="405384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Breakpoints</a:t>
            </a:r>
            <a:r>
              <a:rPr spc="-65" dirty="0"/>
              <a:t> </a:t>
            </a:r>
            <a:r>
              <a:rPr spc="-145" dirty="0"/>
              <a:t>(</a:t>
            </a:r>
            <a:r>
              <a:rPr i="1" spc="-145" dirty="0">
                <a:latin typeface="Trebuchet MS"/>
                <a:cs typeface="Trebuchet MS"/>
              </a:rPr>
              <a:t>tiers</a:t>
            </a:r>
            <a:r>
              <a:rPr spc="-145" dirty="0"/>
              <a:t>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5520" y="6644638"/>
            <a:ext cx="199644" cy="20116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87114" y="2194687"/>
            <a:ext cx="34639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0" dirty="0">
                <a:solidFill>
                  <a:srgbClr val="205868"/>
                </a:solidFill>
                <a:latin typeface="Microsoft Sans Serif"/>
                <a:cs typeface="Microsoft Sans Serif"/>
              </a:rPr>
              <a:t>Exemplo</a:t>
            </a:r>
            <a:r>
              <a:rPr sz="2000" spc="-2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205868"/>
                </a:solidFill>
                <a:latin typeface="Microsoft Sans Serif"/>
                <a:cs typeface="Microsoft Sans Serif"/>
              </a:rPr>
              <a:t>utilizando</a:t>
            </a:r>
            <a:r>
              <a:rPr sz="2000" spc="-2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col-md-*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1845" y="253745"/>
            <a:ext cx="55289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Colunas</a:t>
            </a:r>
            <a:r>
              <a:rPr spc="-45" dirty="0"/>
              <a:t> </a:t>
            </a:r>
            <a:r>
              <a:rPr spc="150" dirty="0"/>
              <a:t>com</a:t>
            </a:r>
            <a:r>
              <a:rPr spc="-50" dirty="0"/>
              <a:t> </a:t>
            </a:r>
            <a:r>
              <a:rPr spc="120" dirty="0"/>
              <a:t>Breakpoint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35096" y="1991867"/>
            <a:ext cx="5317490" cy="2016760"/>
            <a:chOff x="3435096" y="1991867"/>
            <a:chExt cx="5317490" cy="20167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35096" y="1991867"/>
              <a:ext cx="5317236" cy="19705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3864" y="1999487"/>
              <a:ext cx="5038344" cy="20086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03676" y="2060447"/>
              <a:ext cx="5184775" cy="1838325"/>
            </a:xfrm>
            <a:custGeom>
              <a:avLst/>
              <a:gdLst/>
              <a:ahLst/>
              <a:cxnLst/>
              <a:rect l="l" t="t" r="r" b="b"/>
              <a:pathLst>
                <a:path w="5184775" h="1838325">
                  <a:moveTo>
                    <a:pt x="5184648" y="0"/>
                  </a:moveTo>
                  <a:lnTo>
                    <a:pt x="0" y="0"/>
                  </a:lnTo>
                  <a:lnTo>
                    <a:pt x="0" y="1837944"/>
                  </a:lnTo>
                  <a:lnTo>
                    <a:pt x="5184648" y="1837944"/>
                  </a:lnTo>
                  <a:lnTo>
                    <a:pt x="51846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03676" y="2060447"/>
              <a:ext cx="5184775" cy="1838325"/>
            </a:xfrm>
            <a:custGeom>
              <a:avLst/>
              <a:gdLst/>
              <a:ahLst/>
              <a:cxnLst/>
              <a:rect l="l" t="t" r="r" b="b"/>
              <a:pathLst>
                <a:path w="5184775" h="1838325">
                  <a:moveTo>
                    <a:pt x="0" y="1837944"/>
                  </a:moveTo>
                  <a:lnTo>
                    <a:pt x="5184648" y="1837944"/>
                  </a:lnTo>
                  <a:lnTo>
                    <a:pt x="5184648" y="0"/>
                  </a:lnTo>
                  <a:lnTo>
                    <a:pt x="0" y="0"/>
                  </a:lnTo>
                  <a:lnTo>
                    <a:pt x="0" y="1837944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503676" y="2060448"/>
            <a:ext cx="5184775" cy="183832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465"/>
              </a:spcBef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&lt;div</a:t>
            </a:r>
            <a:r>
              <a:rPr sz="1800" spc="-5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30859C"/>
                </a:solidFill>
                <a:latin typeface="Consolas"/>
                <a:cs typeface="Consolas"/>
              </a:rPr>
              <a:t>"row"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5816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&lt;div</a:t>
            </a:r>
            <a:r>
              <a:rPr sz="1800" spc="-3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30859C"/>
                </a:solidFill>
                <a:latin typeface="Consolas"/>
                <a:cs typeface="Consolas"/>
              </a:rPr>
              <a:t>"col-sm"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585858"/>
                </a:solidFill>
                <a:latin typeface="Consolas"/>
                <a:cs typeface="Consolas"/>
              </a:rPr>
              <a:t>Coluna</a:t>
            </a:r>
            <a:r>
              <a:rPr sz="1800" spc="-35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nsolas"/>
                <a:cs typeface="Consolas"/>
              </a:rPr>
              <a:t>1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&lt;/div&gt;</a:t>
            </a:r>
            <a:endParaRPr sz="1800">
              <a:latin typeface="Consolas"/>
              <a:cs typeface="Consolas"/>
            </a:endParaRPr>
          </a:p>
          <a:p>
            <a:pPr marL="55816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&lt;div</a:t>
            </a:r>
            <a:r>
              <a:rPr sz="1800" spc="-3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30859C"/>
                </a:solidFill>
                <a:latin typeface="Consolas"/>
                <a:cs typeface="Consolas"/>
              </a:rPr>
              <a:t>"col-sm"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585858"/>
                </a:solidFill>
                <a:latin typeface="Consolas"/>
                <a:cs typeface="Consolas"/>
              </a:rPr>
              <a:t>Coluna</a:t>
            </a:r>
            <a:r>
              <a:rPr sz="1800" spc="-35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nsolas"/>
                <a:cs typeface="Consolas"/>
              </a:rPr>
              <a:t>2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&lt;/div&gt;</a:t>
            </a:r>
            <a:endParaRPr sz="1800">
              <a:latin typeface="Consolas"/>
              <a:cs typeface="Consolas"/>
            </a:endParaRPr>
          </a:p>
          <a:p>
            <a:pPr marL="55816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&lt;div</a:t>
            </a:r>
            <a:r>
              <a:rPr sz="1800" spc="-3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30859C"/>
                </a:solidFill>
                <a:latin typeface="Consolas"/>
                <a:cs typeface="Consolas"/>
              </a:rPr>
              <a:t>"col-sm"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solidFill>
                  <a:srgbClr val="585858"/>
                </a:solidFill>
                <a:latin typeface="Consolas"/>
                <a:cs typeface="Consolas"/>
              </a:rPr>
              <a:t>Coluna</a:t>
            </a:r>
            <a:r>
              <a:rPr sz="1800" spc="-35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onsolas"/>
                <a:cs typeface="Consolas"/>
              </a:rPr>
              <a:t>3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&lt;/div&gt;</a:t>
            </a:r>
            <a:endParaRPr sz="1800">
              <a:latin typeface="Consolas"/>
              <a:cs typeface="Consolas"/>
            </a:endParaRPr>
          </a:p>
          <a:p>
            <a:pPr marL="182880">
              <a:lnSpc>
                <a:spcPct val="100000"/>
              </a:lnSpc>
              <a:spcBef>
                <a:spcPts val="600"/>
              </a:spcBef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&lt;/div&gt;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759964" y="4552188"/>
            <a:ext cx="6667500" cy="1100455"/>
            <a:chOff x="2759964" y="4552188"/>
            <a:chExt cx="6667500" cy="110045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59964" y="4552188"/>
              <a:ext cx="6667500" cy="110032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49880" y="4572000"/>
              <a:ext cx="6444996" cy="107442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828544" y="4620767"/>
            <a:ext cx="6535420" cy="967740"/>
          </a:xfrm>
          <a:prstGeom prst="rect">
            <a:avLst/>
          </a:prstGeom>
          <a:solidFill>
            <a:srgbClr val="F9F9F9"/>
          </a:solidFill>
          <a:ln w="6350">
            <a:solidFill>
              <a:srgbClr val="548ED4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201295" marR="319405">
              <a:lnSpc>
                <a:spcPct val="120000"/>
              </a:lnSpc>
              <a:spcBef>
                <a:spcPts val="130"/>
              </a:spcBef>
            </a:pPr>
            <a:r>
              <a:rPr sz="1500" spc="-5" dirty="0">
                <a:solidFill>
                  <a:srgbClr val="205868"/>
                </a:solidFill>
                <a:latin typeface="Calibri"/>
                <a:cs typeface="Calibri"/>
              </a:rPr>
              <a:t>Neste </a:t>
            </a:r>
            <a:r>
              <a:rPr sz="1500" spc="-10" dirty="0">
                <a:solidFill>
                  <a:srgbClr val="205868"/>
                </a:solidFill>
                <a:latin typeface="Calibri"/>
                <a:cs typeface="Calibri"/>
              </a:rPr>
              <a:t>exemplo </a:t>
            </a:r>
            <a:r>
              <a:rPr sz="1500" spc="-5" dirty="0">
                <a:solidFill>
                  <a:srgbClr val="205868"/>
                </a:solidFill>
                <a:latin typeface="Calibri"/>
                <a:cs typeface="Calibri"/>
              </a:rPr>
              <a:t>temos </a:t>
            </a:r>
            <a:r>
              <a:rPr sz="1500" dirty="0">
                <a:solidFill>
                  <a:srgbClr val="205868"/>
                </a:solidFill>
                <a:latin typeface="Calibri"/>
                <a:cs typeface="Calibri"/>
              </a:rPr>
              <a:t>uma </a:t>
            </a:r>
            <a:r>
              <a:rPr sz="1500" spc="-10" dirty="0">
                <a:solidFill>
                  <a:srgbClr val="205868"/>
                </a:solidFill>
                <a:latin typeface="Calibri"/>
                <a:cs typeface="Calibri"/>
              </a:rPr>
              <a:t>grade flexível. </a:t>
            </a:r>
            <a:r>
              <a:rPr sz="1500" spc="-5" dirty="0">
                <a:solidFill>
                  <a:srgbClr val="205868"/>
                </a:solidFill>
                <a:latin typeface="Calibri"/>
                <a:cs typeface="Calibri"/>
              </a:rPr>
              <a:t>As colunas </a:t>
            </a:r>
            <a:r>
              <a:rPr sz="1500" spc="-10" dirty="0">
                <a:solidFill>
                  <a:srgbClr val="205868"/>
                </a:solidFill>
                <a:latin typeface="Calibri"/>
                <a:cs typeface="Calibri"/>
              </a:rPr>
              <a:t>aparecerão </a:t>
            </a:r>
            <a:r>
              <a:rPr sz="1500" dirty="0">
                <a:solidFill>
                  <a:srgbClr val="205868"/>
                </a:solidFill>
                <a:latin typeface="Calibri"/>
                <a:cs typeface="Calibri"/>
              </a:rPr>
              <a:t>na </a:t>
            </a:r>
            <a:r>
              <a:rPr sz="1500" spc="-10" dirty="0">
                <a:solidFill>
                  <a:srgbClr val="205868"/>
                </a:solidFill>
                <a:latin typeface="Calibri"/>
                <a:cs typeface="Calibri"/>
              </a:rPr>
              <a:t>horizontal </a:t>
            </a:r>
            <a:r>
              <a:rPr sz="1500" spc="-32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05868"/>
                </a:solidFill>
                <a:latin typeface="Calibri"/>
                <a:cs typeface="Calibri"/>
              </a:rPr>
              <a:t>em </a:t>
            </a:r>
            <a:r>
              <a:rPr sz="1500" spc="-5" dirty="0">
                <a:solidFill>
                  <a:srgbClr val="205868"/>
                </a:solidFill>
                <a:latin typeface="Calibri"/>
                <a:cs typeface="Calibri"/>
              </a:rPr>
              <a:t>todos os aparelhos </a:t>
            </a:r>
            <a:r>
              <a:rPr sz="1500" spc="-10" dirty="0">
                <a:solidFill>
                  <a:srgbClr val="205868"/>
                </a:solidFill>
                <a:latin typeface="Calibri"/>
                <a:cs typeface="Calibri"/>
              </a:rPr>
              <a:t>com largura </a:t>
            </a:r>
            <a:r>
              <a:rPr sz="1500" dirty="0">
                <a:solidFill>
                  <a:srgbClr val="205868"/>
                </a:solidFill>
                <a:latin typeface="Calibri"/>
                <a:cs typeface="Calibri"/>
              </a:rPr>
              <a:t>de </a:t>
            </a:r>
            <a:r>
              <a:rPr sz="1500" spc="-5" dirty="0">
                <a:solidFill>
                  <a:srgbClr val="205868"/>
                </a:solidFill>
                <a:latin typeface="Calibri"/>
                <a:cs typeface="Calibri"/>
              </a:rPr>
              <a:t>viewport </a:t>
            </a:r>
            <a:r>
              <a:rPr sz="1500" dirty="0">
                <a:solidFill>
                  <a:srgbClr val="205868"/>
                </a:solidFill>
                <a:latin typeface="Calibri"/>
                <a:cs typeface="Calibri"/>
              </a:rPr>
              <a:t>≥ </a:t>
            </a:r>
            <a:r>
              <a:rPr sz="1500" spc="-5" dirty="0">
                <a:solidFill>
                  <a:srgbClr val="205868"/>
                </a:solidFill>
                <a:latin typeface="Calibri"/>
                <a:cs typeface="Calibri"/>
              </a:rPr>
              <a:t>576 (tablets, notebooks, </a:t>
            </a:r>
            <a:r>
              <a:rPr sz="15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05868"/>
                </a:solidFill>
                <a:latin typeface="Calibri"/>
                <a:cs typeface="Calibri"/>
              </a:rPr>
              <a:t>desktops)</a:t>
            </a:r>
            <a:r>
              <a:rPr sz="1500" spc="-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05868"/>
                </a:solidFill>
                <a:latin typeface="Calibri"/>
                <a:cs typeface="Calibri"/>
              </a:rPr>
              <a:t>e</a:t>
            </a:r>
            <a:r>
              <a:rPr sz="1500" spc="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05868"/>
                </a:solidFill>
                <a:latin typeface="Calibri"/>
                <a:cs typeface="Calibri"/>
              </a:rPr>
              <a:t>aparecerão </a:t>
            </a:r>
            <a:r>
              <a:rPr sz="1500" dirty="0">
                <a:solidFill>
                  <a:srgbClr val="205868"/>
                </a:solidFill>
                <a:latin typeface="Calibri"/>
                <a:cs typeface="Calibri"/>
              </a:rPr>
              <a:t>empilhadas</a:t>
            </a:r>
            <a:r>
              <a:rPr sz="1500" spc="-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05868"/>
                </a:solidFill>
                <a:latin typeface="Calibri"/>
                <a:cs typeface="Calibri"/>
              </a:rPr>
              <a:t>na</a:t>
            </a:r>
            <a:r>
              <a:rPr sz="15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05868"/>
                </a:solidFill>
                <a:latin typeface="Calibri"/>
                <a:cs typeface="Calibri"/>
              </a:rPr>
              <a:t>vertical</a:t>
            </a:r>
            <a:r>
              <a:rPr sz="1500" spc="-1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05868"/>
                </a:solidFill>
                <a:latin typeface="Calibri"/>
                <a:cs typeface="Calibri"/>
              </a:rPr>
              <a:t>nos</a:t>
            </a:r>
            <a:r>
              <a:rPr sz="15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05868"/>
                </a:solidFill>
                <a:latin typeface="Calibri"/>
                <a:cs typeface="Calibri"/>
              </a:rPr>
              <a:t>demais</a:t>
            </a:r>
            <a:r>
              <a:rPr sz="15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05868"/>
                </a:solidFill>
                <a:latin typeface="Calibri"/>
                <a:cs typeface="Calibri"/>
              </a:rPr>
              <a:t>(smartphones).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4798" y="1683469"/>
            <a:ext cx="5934710" cy="8832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770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25" dirty="0">
                <a:solidFill>
                  <a:srgbClr val="1B4854"/>
                </a:solidFill>
                <a:latin typeface="Microsoft Sans Serif"/>
                <a:cs typeface="Microsoft Sans Serif"/>
              </a:rPr>
              <a:t>Espaçamentos</a:t>
            </a:r>
            <a:r>
              <a:rPr sz="20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na</a:t>
            </a:r>
            <a:r>
              <a:rPr sz="2000" spc="-4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1B4854"/>
                </a:solidFill>
                <a:latin typeface="Microsoft Sans Serif"/>
                <a:cs typeface="Microsoft Sans Serif"/>
              </a:rPr>
              <a:t>grade</a:t>
            </a:r>
            <a:r>
              <a:rPr sz="2000" spc="-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75" dirty="0">
                <a:solidFill>
                  <a:srgbClr val="1B4854"/>
                </a:solidFill>
                <a:latin typeface="Microsoft Sans Serif"/>
                <a:cs typeface="Microsoft Sans Serif"/>
              </a:rPr>
              <a:t>entre</a:t>
            </a:r>
            <a:r>
              <a:rPr sz="20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35" dirty="0">
                <a:solidFill>
                  <a:srgbClr val="1B4854"/>
                </a:solidFill>
                <a:latin typeface="Microsoft Sans Serif"/>
                <a:cs typeface="Microsoft Sans Serif"/>
              </a:rPr>
              <a:t>colunas</a:t>
            </a:r>
            <a:r>
              <a:rPr sz="2000" spc="-4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105" dirty="0">
                <a:solidFill>
                  <a:srgbClr val="1B4854"/>
                </a:solidFill>
                <a:latin typeface="Microsoft Sans Serif"/>
                <a:cs typeface="Microsoft Sans Serif"/>
              </a:rPr>
              <a:t>ou</a:t>
            </a:r>
            <a:r>
              <a:rPr sz="20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1B4854"/>
                </a:solidFill>
                <a:latin typeface="Microsoft Sans Serif"/>
                <a:cs typeface="Microsoft Sans Serif"/>
              </a:rPr>
              <a:t>linhas</a:t>
            </a:r>
            <a:endParaRPr sz="2000">
              <a:latin typeface="Microsoft Sans Serif"/>
              <a:cs typeface="Microsoft Sans Serif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-40" dirty="0">
                <a:solidFill>
                  <a:srgbClr val="1B4854"/>
                </a:solidFill>
                <a:latin typeface="Microsoft Sans Serif"/>
                <a:cs typeface="Microsoft Sans Serif"/>
              </a:rPr>
              <a:t>Classes</a:t>
            </a:r>
            <a:r>
              <a:rPr sz="2000" spc="-5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100" dirty="0">
                <a:solidFill>
                  <a:srgbClr val="1B4854"/>
                </a:solidFill>
                <a:latin typeface="Microsoft Sans Serif"/>
                <a:cs typeface="Microsoft Sans Serif"/>
              </a:rPr>
              <a:t>no</a:t>
            </a:r>
            <a:r>
              <a:rPr sz="20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70" dirty="0">
                <a:solidFill>
                  <a:srgbClr val="1B4854"/>
                </a:solidFill>
                <a:latin typeface="Microsoft Sans Serif"/>
                <a:cs typeface="Microsoft Sans Serif"/>
              </a:rPr>
              <a:t>Bootstrap</a:t>
            </a:r>
            <a:r>
              <a:rPr sz="2000" spc="-5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30" dirty="0">
                <a:solidFill>
                  <a:srgbClr val="1B4854"/>
                </a:solidFill>
                <a:latin typeface="Microsoft Sans Serif"/>
                <a:cs typeface="Microsoft Sans Serif"/>
              </a:rPr>
              <a:t>5</a:t>
            </a:r>
            <a:endParaRPr sz="20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03804" y="2655717"/>
          <a:ext cx="4288789" cy="11158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6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698">
                <a:tc>
                  <a:txBody>
                    <a:bodyPr/>
                    <a:lstStyle/>
                    <a:p>
                      <a:pPr marL="300990" indent="-269875">
                        <a:lnSpc>
                          <a:spcPct val="100000"/>
                        </a:lnSpc>
                        <a:spcBef>
                          <a:spcPts val="140"/>
                        </a:spcBef>
                        <a:buClr>
                          <a:srgbClr val="30859C"/>
                        </a:buClr>
                        <a:buSzPct val="119444"/>
                        <a:buFont typeface="Wingdings"/>
                        <a:buChar char=""/>
                        <a:tabLst>
                          <a:tab pos="300990" algn="l"/>
                          <a:tab pos="301625" algn="l"/>
                        </a:tabLst>
                      </a:pPr>
                      <a:r>
                        <a:rPr sz="1800" b="1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gx-*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778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solidFill>
                            <a:srgbClr val="1B4854"/>
                          </a:solidFill>
                          <a:latin typeface="Wingdings"/>
                          <a:cs typeface="Wingdings"/>
                        </a:rPr>
                        <a:t></a:t>
                      </a:r>
                      <a:endParaRPr sz="1800">
                        <a:latin typeface="Wingdings"/>
                        <a:cs typeface="Wingdings"/>
                      </a:endParaRPr>
                    </a:p>
                  </a:txBody>
                  <a:tcPr marL="0" marR="0" marT="17780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85" dirty="0">
                          <a:solidFill>
                            <a:srgbClr val="1B4854"/>
                          </a:solidFill>
                          <a:latin typeface="Microsoft Sans Serif"/>
                          <a:cs typeface="Microsoft Sans Serif"/>
                        </a:rPr>
                        <a:t>gutter</a:t>
                      </a:r>
                      <a:r>
                        <a:rPr sz="1800" spc="-45" dirty="0">
                          <a:solidFill>
                            <a:srgbClr val="1B4854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65" dirty="0">
                          <a:solidFill>
                            <a:srgbClr val="1B4854"/>
                          </a:solidFill>
                          <a:latin typeface="Microsoft Sans Serif"/>
                          <a:cs typeface="Microsoft Sans Serif"/>
                        </a:rPr>
                        <a:t>horizontal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780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957">
                <a:tc>
                  <a:txBody>
                    <a:bodyPr/>
                    <a:lstStyle/>
                    <a:p>
                      <a:pPr marL="300990" indent="-269875">
                        <a:lnSpc>
                          <a:spcPct val="100000"/>
                        </a:lnSpc>
                        <a:spcBef>
                          <a:spcPts val="484"/>
                        </a:spcBef>
                        <a:buClr>
                          <a:srgbClr val="30859C"/>
                        </a:buClr>
                        <a:buSzPct val="119444"/>
                        <a:buFont typeface="Wingdings"/>
                        <a:buChar char=""/>
                        <a:tabLst>
                          <a:tab pos="300990" algn="l"/>
                          <a:tab pos="301625" algn="l"/>
                        </a:tabLst>
                      </a:pPr>
                      <a:r>
                        <a:rPr sz="1800" b="1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gy-*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61594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800" dirty="0">
                          <a:solidFill>
                            <a:srgbClr val="1B4854"/>
                          </a:solidFill>
                          <a:latin typeface="Wingdings"/>
                          <a:cs typeface="Wingdings"/>
                        </a:rPr>
                        <a:t></a:t>
                      </a:r>
                      <a:endParaRPr sz="1800">
                        <a:latin typeface="Wingdings"/>
                        <a:cs typeface="Wingdings"/>
                      </a:endParaRPr>
                    </a:p>
                  </a:txBody>
                  <a:tcPr marL="0" marR="0" marT="61594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800" spc="80" dirty="0">
                          <a:solidFill>
                            <a:srgbClr val="1B4854"/>
                          </a:solidFill>
                          <a:latin typeface="Microsoft Sans Serif"/>
                          <a:cs typeface="Microsoft Sans Serif"/>
                        </a:rPr>
                        <a:t>gutter</a:t>
                      </a:r>
                      <a:r>
                        <a:rPr sz="1800" spc="-35" dirty="0">
                          <a:solidFill>
                            <a:srgbClr val="1B4854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35" dirty="0">
                          <a:solidFill>
                            <a:srgbClr val="1B4854"/>
                          </a:solidFill>
                          <a:latin typeface="Microsoft Sans Serif"/>
                          <a:cs typeface="Microsoft Sans Serif"/>
                        </a:rPr>
                        <a:t>vertical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1594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300990" indent="-269875">
                        <a:lnSpc>
                          <a:spcPct val="100000"/>
                        </a:lnSpc>
                        <a:spcBef>
                          <a:spcPts val="484"/>
                        </a:spcBef>
                        <a:buClr>
                          <a:srgbClr val="30859C"/>
                        </a:buClr>
                        <a:buSzPct val="119444"/>
                        <a:buFont typeface="Wingdings"/>
                        <a:buChar char=""/>
                        <a:tabLst>
                          <a:tab pos="300990" algn="l"/>
                          <a:tab pos="301625" algn="l"/>
                        </a:tabLst>
                      </a:pPr>
                      <a:r>
                        <a:rPr sz="1800" b="1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g-*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61594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800" dirty="0">
                          <a:solidFill>
                            <a:srgbClr val="1B4854"/>
                          </a:solidFill>
                          <a:latin typeface="Wingdings"/>
                          <a:cs typeface="Wingdings"/>
                        </a:rPr>
                        <a:t></a:t>
                      </a:r>
                      <a:endParaRPr sz="1800">
                        <a:latin typeface="Wingdings"/>
                        <a:cs typeface="Wingdings"/>
                      </a:endParaRPr>
                    </a:p>
                  </a:txBody>
                  <a:tcPr marL="0" marR="0" marT="61594" marB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800" spc="80" dirty="0">
                          <a:solidFill>
                            <a:srgbClr val="1B4854"/>
                          </a:solidFill>
                          <a:latin typeface="Microsoft Sans Serif"/>
                          <a:cs typeface="Microsoft Sans Serif"/>
                        </a:rPr>
                        <a:t>gutter</a:t>
                      </a:r>
                      <a:r>
                        <a:rPr sz="1800" spc="-5" dirty="0">
                          <a:solidFill>
                            <a:srgbClr val="1B4854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65" dirty="0">
                          <a:solidFill>
                            <a:srgbClr val="1B4854"/>
                          </a:solidFill>
                          <a:latin typeface="Microsoft Sans Serif"/>
                          <a:cs typeface="Microsoft Sans Serif"/>
                        </a:rPr>
                        <a:t>horizontal</a:t>
                      </a:r>
                      <a:r>
                        <a:rPr sz="1800" spc="-40" dirty="0">
                          <a:solidFill>
                            <a:srgbClr val="1B4854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5" dirty="0">
                          <a:solidFill>
                            <a:srgbClr val="1B4854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spc="-20" dirty="0">
                          <a:solidFill>
                            <a:srgbClr val="1B4854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35" dirty="0">
                          <a:solidFill>
                            <a:srgbClr val="1B4854"/>
                          </a:solidFill>
                          <a:latin typeface="Microsoft Sans Serif"/>
                          <a:cs typeface="Microsoft Sans Serif"/>
                        </a:rPr>
                        <a:t>vertical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1594" marB="0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574798" y="3789616"/>
            <a:ext cx="4041775" cy="164274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730250" indent="-270510">
              <a:lnSpc>
                <a:spcPct val="100000"/>
              </a:lnSpc>
              <a:spcBef>
                <a:spcPts val="685"/>
              </a:spcBef>
              <a:buClr>
                <a:srgbClr val="30859C"/>
              </a:buClr>
              <a:buSzPct val="119444"/>
              <a:buFont typeface="Wingdings"/>
              <a:buChar char=""/>
              <a:tabLst>
                <a:tab pos="730250" algn="l"/>
                <a:tab pos="730885" algn="l"/>
              </a:tabLst>
            </a:pPr>
            <a:r>
              <a:rPr sz="1800" b="1" dirty="0">
                <a:solidFill>
                  <a:srgbClr val="0000FF"/>
                </a:solidFill>
                <a:latin typeface="Consolas"/>
                <a:cs typeface="Consolas"/>
              </a:rPr>
              <a:t>*</a:t>
            </a:r>
            <a:r>
              <a:rPr sz="1800" b="1" spc="-5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90" dirty="0">
                <a:solidFill>
                  <a:srgbClr val="1B4854"/>
                </a:solidFill>
                <a:latin typeface="Microsoft Sans Serif"/>
                <a:cs typeface="Microsoft Sans Serif"/>
              </a:rPr>
              <a:t>po</a:t>
            </a:r>
            <a:r>
              <a:rPr sz="1800" spc="55" dirty="0">
                <a:solidFill>
                  <a:srgbClr val="1B4854"/>
                </a:solidFill>
                <a:latin typeface="Microsoft Sans Serif"/>
                <a:cs typeface="Microsoft Sans Serif"/>
              </a:rPr>
              <a:t>de</a:t>
            </a:r>
            <a:r>
              <a:rPr sz="18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1B4854"/>
                </a:solidFill>
                <a:latin typeface="Microsoft Sans Serif"/>
                <a:cs typeface="Microsoft Sans Serif"/>
              </a:rPr>
              <a:t>se</a:t>
            </a:r>
            <a:r>
              <a:rPr sz="1800" spc="20" dirty="0">
                <a:solidFill>
                  <a:srgbClr val="1B4854"/>
                </a:solidFill>
                <a:latin typeface="Microsoft Sans Serif"/>
                <a:cs typeface="Microsoft Sans Serif"/>
              </a:rPr>
              <a:t>r</a:t>
            </a:r>
            <a:r>
              <a:rPr sz="18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1B4854"/>
                </a:solidFill>
                <a:latin typeface="Microsoft Sans Serif"/>
                <a:cs typeface="Microsoft Sans Serif"/>
              </a:rPr>
              <a:t>v</a:t>
            </a:r>
            <a:r>
              <a:rPr sz="1800" spc="-10" dirty="0">
                <a:solidFill>
                  <a:srgbClr val="1B4854"/>
                </a:solidFill>
                <a:latin typeface="Microsoft Sans Serif"/>
                <a:cs typeface="Microsoft Sans Serif"/>
              </a:rPr>
              <a:t>a</a:t>
            </a:r>
            <a:r>
              <a:rPr sz="1800" spc="65" dirty="0">
                <a:solidFill>
                  <a:srgbClr val="1B4854"/>
                </a:solidFill>
                <a:latin typeface="Microsoft Sans Serif"/>
                <a:cs typeface="Microsoft Sans Serif"/>
              </a:rPr>
              <a:t>lo</a:t>
            </a:r>
            <a:r>
              <a:rPr sz="1800" spc="95" dirty="0">
                <a:solidFill>
                  <a:srgbClr val="1B4854"/>
                </a:solidFill>
                <a:latin typeface="Microsoft Sans Serif"/>
                <a:cs typeface="Microsoft Sans Serif"/>
              </a:rPr>
              <a:t>r</a:t>
            </a:r>
            <a:r>
              <a:rPr sz="18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e</a:t>
            </a:r>
            <a:r>
              <a:rPr sz="18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s</a:t>
            </a:r>
            <a:r>
              <a:rPr sz="18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1B4854"/>
                </a:solidFill>
                <a:latin typeface="Microsoft Sans Serif"/>
                <a:cs typeface="Microsoft Sans Serif"/>
              </a:rPr>
              <a:t>de</a:t>
            </a:r>
            <a:r>
              <a:rPr sz="18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1B4854"/>
                </a:solidFill>
                <a:latin typeface="Microsoft Sans Serif"/>
                <a:cs typeface="Microsoft Sans Serif"/>
              </a:rPr>
              <a:t>0</a:t>
            </a:r>
            <a:r>
              <a:rPr sz="18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1B4854"/>
                </a:solidFill>
                <a:latin typeface="Microsoft Sans Serif"/>
                <a:cs typeface="Microsoft Sans Serif"/>
              </a:rPr>
              <a:t>a</a:t>
            </a:r>
            <a:r>
              <a:rPr sz="18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1B4854"/>
                </a:solidFill>
                <a:latin typeface="Microsoft Sans Serif"/>
                <a:cs typeface="Microsoft Sans Serif"/>
              </a:rPr>
              <a:t>5</a:t>
            </a:r>
            <a:endParaRPr sz="1800">
              <a:latin typeface="Microsoft Sans Serif"/>
              <a:cs typeface="Microsoft Sans Serif"/>
            </a:endParaRPr>
          </a:p>
          <a:p>
            <a:pPr marL="279400" indent="-266700">
              <a:lnSpc>
                <a:spcPct val="100000"/>
              </a:lnSpc>
              <a:spcBef>
                <a:spcPts val="1180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i="1" spc="-55" dirty="0">
                <a:solidFill>
                  <a:srgbClr val="1B4854"/>
                </a:solidFill>
                <a:latin typeface="Trebuchet MS"/>
                <a:cs typeface="Trebuchet MS"/>
              </a:rPr>
              <a:t>Gu</a:t>
            </a:r>
            <a:r>
              <a:rPr sz="2000" i="1" spc="-50" dirty="0">
                <a:solidFill>
                  <a:srgbClr val="1B4854"/>
                </a:solidFill>
                <a:latin typeface="Trebuchet MS"/>
                <a:cs typeface="Trebuchet MS"/>
              </a:rPr>
              <a:t>t</a:t>
            </a:r>
            <a:r>
              <a:rPr sz="2000" i="1" spc="-114" dirty="0">
                <a:solidFill>
                  <a:srgbClr val="1B4854"/>
                </a:solidFill>
                <a:latin typeface="Trebuchet MS"/>
                <a:cs typeface="Trebuchet MS"/>
              </a:rPr>
              <a:t>te</a:t>
            </a:r>
            <a:r>
              <a:rPr sz="2000" i="1" spc="-110" dirty="0">
                <a:solidFill>
                  <a:srgbClr val="1B4854"/>
                </a:solidFill>
                <a:latin typeface="Trebuchet MS"/>
                <a:cs typeface="Trebuchet MS"/>
              </a:rPr>
              <a:t>r</a:t>
            </a:r>
            <a:r>
              <a:rPr sz="2000" i="1" spc="45" dirty="0">
                <a:solidFill>
                  <a:srgbClr val="1B4854"/>
                </a:solidFill>
                <a:latin typeface="Trebuchet MS"/>
                <a:cs typeface="Trebuchet MS"/>
              </a:rPr>
              <a:t>s</a:t>
            </a:r>
            <a:r>
              <a:rPr sz="2000" i="1" spc="-85" dirty="0">
                <a:solidFill>
                  <a:srgbClr val="1B4854"/>
                </a:solidFill>
                <a:latin typeface="Trebuchet MS"/>
                <a:cs typeface="Trebuchet MS"/>
              </a:rPr>
              <a:t> </a:t>
            </a:r>
            <a:r>
              <a:rPr sz="2000" spc="105" dirty="0">
                <a:solidFill>
                  <a:srgbClr val="1B4854"/>
                </a:solidFill>
                <a:latin typeface="Microsoft Sans Serif"/>
                <a:cs typeface="Microsoft Sans Serif"/>
              </a:rPr>
              <a:t>n</a:t>
            </a:r>
            <a:r>
              <a:rPr sz="2000" spc="45" dirty="0">
                <a:solidFill>
                  <a:srgbClr val="1B4854"/>
                </a:solidFill>
                <a:latin typeface="Microsoft Sans Serif"/>
                <a:cs typeface="Microsoft Sans Serif"/>
              </a:rPr>
              <a:t>ã</a:t>
            </a:r>
            <a:r>
              <a:rPr sz="20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o</a:t>
            </a:r>
            <a:r>
              <a:rPr sz="2000" spc="-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1B4854"/>
                </a:solidFill>
                <a:latin typeface="Microsoft Sans Serif"/>
                <a:cs typeface="Microsoft Sans Serif"/>
              </a:rPr>
              <a:t>sã</a:t>
            </a:r>
            <a:r>
              <a:rPr sz="2000" spc="15" dirty="0">
                <a:solidFill>
                  <a:srgbClr val="1B4854"/>
                </a:solidFill>
                <a:latin typeface="Microsoft Sans Serif"/>
                <a:cs typeface="Microsoft Sans Serif"/>
              </a:rPr>
              <a:t>o</a:t>
            </a:r>
            <a:r>
              <a:rPr sz="20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80" dirty="0">
                <a:solidFill>
                  <a:srgbClr val="1B4854"/>
                </a:solidFill>
                <a:latin typeface="Microsoft Sans Serif"/>
                <a:cs typeface="Microsoft Sans Serif"/>
              </a:rPr>
              <a:t>perfe</a:t>
            </a:r>
            <a:r>
              <a:rPr sz="2000" spc="60" dirty="0">
                <a:solidFill>
                  <a:srgbClr val="1B4854"/>
                </a:solidFill>
                <a:latin typeface="Microsoft Sans Serif"/>
                <a:cs typeface="Microsoft Sans Serif"/>
              </a:rPr>
              <a:t>itos</a:t>
            </a:r>
            <a:endParaRPr sz="2000">
              <a:latin typeface="Microsoft Sans Serif"/>
              <a:cs typeface="Microsoft Sans Serif"/>
            </a:endParaRPr>
          </a:p>
          <a:p>
            <a:pPr marL="730250" lvl="1" indent="-270510">
              <a:lnSpc>
                <a:spcPct val="100000"/>
              </a:lnSpc>
              <a:spcBef>
                <a:spcPts val="1020"/>
              </a:spcBef>
              <a:buClr>
                <a:srgbClr val="30859C"/>
              </a:buClr>
              <a:buSzPct val="119444"/>
              <a:buFont typeface="Wingdings"/>
              <a:buChar char=""/>
              <a:tabLst>
                <a:tab pos="730250" algn="l"/>
                <a:tab pos="730885" algn="l"/>
              </a:tabLst>
            </a:pPr>
            <a:r>
              <a:rPr sz="1800" spc="45" dirty="0">
                <a:solidFill>
                  <a:srgbClr val="1B4854"/>
                </a:solidFill>
                <a:latin typeface="Microsoft Sans Serif"/>
                <a:cs typeface="Microsoft Sans Serif"/>
              </a:rPr>
              <a:t>Podem</a:t>
            </a:r>
            <a:r>
              <a:rPr sz="18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1B4854"/>
                </a:solidFill>
                <a:latin typeface="Microsoft Sans Serif"/>
                <a:cs typeface="Microsoft Sans Serif"/>
              </a:rPr>
              <a:t>ter</a:t>
            </a:r>
            <a:r>
              <a:rPr sz="18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1B4854"/>
                </a:solidFill>
                <a:latin typeface="Microsoft Sans Serif"/>
                <a:cs typeface="Microsoft Sans Serif"/>
              </a:rPr>
              <a:t>efeitos</a:t>
            </a:r>
            <a:r>
              <a:rPr sz="18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1B4854"/>
                </a:solidFill>
                <a:latin typeface="Microsoft Sans Serif"/>
                <a:cs typeface="Microsoft Sans Serif"/>
              </a:rPr>
              <a:t>indesejados</a:t>
            </a:r>
            <a:endParaRPr sz="1800">
              <a:latin typeface="Microsoft Sans Serif"/>
              <a:cs typeface="Microsoft Sans Serif"/>
            </a:endParaRPr>
          </a:p>
          <a:p>
            <a:pPr marL="730250" lvl="1" indent="-270510">
              <a:lnSpc>
                <a:spcPct val="100000"/>
              </a:lnSpc>
              <a:spcBef>
                <a:spcPts val="994"/>
              </a:spcBef>
              <a:buClr>
                <a:srgbClr val="30859C"/>
              </a:buClr>
              <a:buSzPct val="119444"/>
              <a:buFont typeface="Wingdings"/>
              <a:buChar char=""/>
              <a:tabLst>
                <a:tab pos="730250" algn="l"/>
                <a:tab pos="730885" algn="l"/>
              </a:tabLst>
            </a:pPr>
            <a:r>
              <a:rPr sz="1800" spc="-55" dirty="0">
                <a:solidFill>
                  <a:srgbClr val="1B4854"/>
                </a:solidFill>
                <a:latin typeface="Microsoft Sans Serif"/>
                <a:cs typeface="Microsoft Sans Serif"/>
              </a:rPr>
              <a:t>Ex.:</a:t>
            </a:r>
            <a:r>
              <a:rPr sz="1800" spc="-4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1B4854"/>
                </a:solidFill>
                <a:latin typeface="Microsoft Sans Serif"/>
                <a:cs typeface="Microsoft Sans Serif"/>
              </a:rPr>
              <a:t>overflow</a:t>
            </a:r>
            <a:r>
              <a:rPr sz="18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1B4854"/>
                </a:solidFill>
                <a:latin typeface="Microsoft Sans Serif"/>
                <a:cs typeface="Microsoft Sans Serif"/>
              </a:rPr>
              <a:t>no</a:t>
            </a:r>
            <a:r>
              <a:rPr sz="18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1B4854"/>
                </a:solidFill>
                <a:latin typeface="Microsoft Sans Serif"/>
                <a:cs typeface="Microsoft Sans Serif"/>
              </a:rPr>
              <a:t>final</a:t>
            </a:r>
            <a:r>
              <a:rPr sz="1800" spc="-4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da</a:t>
            </a:r>
            <a:r>
              <a:rPr sz="18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1B4854"/>
                </a:solidFill>
                <a:latin typeface="Microsoft Sans Serif"/>
                <a:cs typeface="Microsoft Sans Serif"/>
              </a:rPr>
              <a:t>página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39892" y="253745"/>
            <a:ext cx="1713864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Gutters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5520" y="6644638"/>
            <a:ext cx="199644" cy="20116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23058" y="6657009"/>
            <a:ext cx="1162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889993" y="6669125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26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4798" y="1757250"/>
            <a:ext cx="3418204" cy="119126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655"/>
              </a:spcBef>
              <a:buClr>
                <a:srgbClr val="00AFEF"/>
              </a:buClr>
              <a:buSzPct val="119444"/>
              <a:buFont typeface="Wingdings"/>
              <a:buChar char=""/>
              <a:tabLst>
                <a:tab pos="278765" algn="l"/>
                <a:tab pos="279400" algn="l"/>
                <a:tab pos="926465" algn="l"/>
              </a:tabLst>
            </a:pPr>
            <a:r>
              <a:rPr sz="1800" b="1" spc="50" dirty="0">
                <a:solidFill>
                  <a:srgbClr val="0000FF"/>
                </a:solidFill>
                <a:latin typeface="Tahoma"/>
                <a:cs typeface="Tahoma"/>
              </a:rPr>
              <a:t>m	</a:t>
            </a:r>
            <a:r>
              <a:rPr sz="1800" spc="45" dirty="0">
                <a:solidFill>
                  <a:srgbClr val="1B4854"/>
                </a:solidFill>
                <a:latin typeface="Microsoft Sans Serif"/>
                <a:cs typeface="Microsoft Sans Serif"/>
              </a:rPr>
              <a:t>para</a:t>
            </a:r>
            <a:r>
              <a:rPr sz="1800" spc="-3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1B4854"/>
                </a:solidFill>
                <a:latin typeface="Microsoft Sans Serif"/>
                <a:cs typeface="Microsoft Sans Serif"/>
              </a:rPr>
              <a:t>ajuste</a:t>
            </a:r>
            <a:r>
              <a:rPr sz="1800" spc="-3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1B4854"/>
                </a:solidFill>
                <a:latin typeface="Microsoft Sans Serif"/>
                <a:cs typeface="Microsoft Sans Serif"/>
              </a:rPr>
              <a:t>de</a:t>
            </a:r>
            <a:r>
              <a:rPr sz="1800" spc="-4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b="1" spc="50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1800" spc="50" dirty="0">
                <a:solidFill>
                  <a:srgbClr val="0000FF"/>
                </a:solidFill>
                <a:latin typeface="Microsoft Sans Serif"/>
                <a:cs typeface="Microsoft Sans Serif"/>
              </a:rPr>
              <a:t>argem</a:t>
            </a:r>
            <a:endParaRPr sz="1800">
              <a:latin typeface="Microsoft Sans Serif"/>
              <a:cs typeface="Microsoft Sans Serif"/>
            </a:endParaRPr>
          </a:p>
          <a:p>
            <a:pPr marL="279400" indent="-266700">
              <a:lnSpc>
                <a:spcPct val="100000"/>
              </a:lnSpc>
              <a:spcBef>
                <a:spcPts val="1035"/>
              </a:spcBef>
              <a:buClr>
                <a:srgbClr val="00AFEF"/>
              </a:buClr>
              <a:buSzPct val="119444"/>
              <a:buFont typeface="Wingdings"/>
              <a:buChar char=""/>
              <a:tabLst>
                <a:tab pos="278765" algn="l"/>
                <a:tab pos="279400" algn="l"/>
                <a:tab pos="926465" algn="l"/>
              </a:tabLst>
            </a:pPr>
            <a:r>
              <a:rPr sz="1800" b="1" spc="5" dirty="0">
                <a:solidFill>
                  <a:srgbClr val="0000FF"/>
                </a:solidFill>
                <a:latin typeface="Tahoma"/>
                <a:cs typeface="Tahoma"/>
              </a:rPr>
              <a:t>p	</a:t>
            </a:r>
            <a:r>
              <a:rPr sz="1800" spc="45" dirty="0">
                <a:solidFill>
                  <a:srgbClr val="1B4854"/>
                </a:solidFill>
                <a:latin typeface="Microsoft Sans Serif"/>
                <a:cs typeface="Microsoft Sans Serif"/>
              </a:rPr>
              <a:t>para</a:t>
            </a:r>
            <a:r>
              <a:rPr sz="1800" spc="-3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1B4854"/>
                </a:solidFill>
                <a:latin typeface="Microsoft Sans Serif"/>
                <a:cs typeface="Microsoft Sans Serif"/>
              </a:rPr>
              <a:t>ajuste</a:t>
            </a:r>
            <a:r>
              <a:rPr sz="18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1B4854"/>
                </a:solidFill>
                <a:latin typeface="Microsoft Sans Serif"/>
                <a:cs typeface="Microsoft Sans Serif"/>
              </a:rPr>
              <a:t>de</a:t>
            </a:r>
            <a:r>
              <a:rPr sz="1800" spc="-4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b="1" spc="45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1800" spc="45" dirty="0">
                <a:solidFill>
                  <a:srgbClr val="0000FF"/>
                </a:solidFill>
                <a:latin typeface="Microsoft Sans Serif"/>
                <a:cs typeface="Microsoft Sans Serif"/>
              </a:rPr>
              <a:t>adding</a:t>
            </a:r>
            <a:endParaRPr sz="1800">
              <a:latin typeface="Microsoft Sans Serif"/>
              <a:cs typeface="Microsoft Sans Serif"/>
            </a:endParaRPr>
          </a:p>
          <a:p>
            <a:pPr marL="279400" indent="-266700">
              <a:lnSpc>
                <a:spcPct val="100000"/>
              </a:lnSpc>
              <a:spcBef>
                <a:spcPts val="1030"/>
              </a:spcBef>
              <a:buClr>
                <a:srgbClr val="00AFEF"/>
              </a:buClr>
              <a:buSzPct val="119444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1800" spc="15" dirty="0">
                <a:solidFill>
                  <a:srgbClr val="1B4854"/>
                </a:solidFill>
                <a:latin typeface="Microsoft Sans Serif"/>
                <a:cs typeface="Microsoft Sans Serif"/>
              </a:rPr>
              <a:t>Seguido</a:t>
            </a:r>
            <a:r>
              <a:rPr sz="18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1B4854"/>
                </a:solidFill>
                <a:latin typeface="Microsoft Sans Serif"/>
                <a:cs typeface="Microsoft Sans Serif"/>
              </a:rPr>
              <a:t>por</a:t>
            </a:r>
            <a:r>
              <a:rPr sz="1800" spc="-3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1B4854"/>
                </a:solidFill>
                <a:latin typeface="Microsoft Sans Serif"/>
                <a:cs typeface="Microsoft Sans Serif"/>
              </a:rPr>
              <a:t>umas</a:t>
            </a:r>
            <a:r>
              <a:rPr sz="18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1B4854"/>
                </a:solidFill>
                <a:latin typeface="Microsoft Sans Serif"/>
                <a:cs typeface="Microsoft Sans Serif"/>
              </a:rPr>
              <a:t>das</a:t>
            </a:r>
            <a:r>
              <a:rPr sz="18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1B4854"/>
                </a:solidFill>
                <a:latin typeface="Microsoft Sans Serif"/>
                <a:cs typeface="Microsoft Sans Serif"/>
              </a:rPr>
              <a:t>letras: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889993" y="6669125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27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02685" y="2921000"/>
            <a:ext cx="187325" cy="2106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98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b </a:t>
            </a:r>
            <a:r>
              <a:rPr sz="1800" spc="-98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l </a:t>
            </a:r>
            <a:r>
              <a:rPr sz="1800" spc="-98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r </a:t>
            </a:r>
            <a:r>
              <a:rPr sz="1800" spc="-98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x </a:t>
            </a:r>
            <a:r>
              <a:rPr sz="1800" spc="-98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y </a:t>
            </a:r>
            <a:r>
              <a:rPr sz="1800" spc="-98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65" dirty="0">
                <a:solidFill>
                  <a:srgbClr val="1B4854"/>
                </a:solidFill>
                <a:latin typeface="Microsoft Sans Serif"/>
                <a:cs typeface="Microsoft Sans Serif"/>
              </a:rPr>
              <a:t>""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9050" y="2915818"/>
            <a:ext cx="2218690" cy="2112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22000"/>
              </a:lnSpc>
              <a:spcBef>
                <a:spcPts val="135"/>
              </a:spcBef>
            </a:pPr>
            <a:r>
              <a:rPr sz="1600" spc="40" dirty="0">
                <a:solidFill>
                  <a:srgbClr val="1B4854"/>
                </a:solidFill>
                <a:latin typeface="Microsoft Sans Serif"/>
                <a:cs typeface="Microsoft Sans Serif"/>
              </a:rPr>
              <a:t>para </a:t>
            </a:r>
            <a:r>
              <a:rPr sz="1600" spc="60" dirty="0">
                <a:solidFill>
                  <a:srgbClr val="1B4854"/>
                </a:solidFill>
                <a:latin typeface="Microsoft Sans Serif"/>
                <a:cs typeface="Microsoft Sans Serif"/>
              </a:rPr>
              <a:t>superior </a:t>
            </a:r>
            <a:r>
              <a:rPr sz="1600" spc="10" dirty="0">
                <a:solidFill>
                  <a:srgbClr val="1B4854"/>
                </a:solidFill>
                <a:latin typeface="Microsoft Sans Serif"/>
                <a:cs typeface="Microsoft Sans Serif"/>
              </a:rPr>
              <a:t>(</a:t>
            </a:r>
            <a:r>
              <a:rPr sz="1600" b="1" spc="10" dirty="0">
                <a:solidFill>
                  <a:srgbClr val="1B4854"/>
                </a:solidFill>
                <a:latin typeface="Tahoma"/>
                <a:cs typeface="Tahoma"/>
              </a:rPr>
              <a:t>t</a:t>
            </a:r>
            <a:r>
              <a:rPr sz="1600" spc="10" dirty="0">
                <a:solidFill>
                  <a:srgbClr val="1B4854"/>
                </a:solidFill>
                <a:latin typeface="Microsoft Sans Serif"/>
                <a:cs typeface="Microsoft Sans Serif"/>
              </a:rPr>
              <a:t>op) </a:t>
            </a:r>
            <a:r>
              <a:rPr sz="1600" spc="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600" spc="40" dirty="0">
                <a:solidFill>
                  <a:srgbClr val="1B4854"/>
                </a:solidFill>
                <a:latin typeface="Microsoft Sans Serif"/>
                <a:cs typeface="Microsoft Sans Serif"/>
              </a:rPr>
              <a:t>para </a:t>
            </a:r>
            <a:r>
              <a:rPr sz="1600" spc="70" dirty="0">
                <a:solidFill>
                  <a:srgbClr val="1B4854"/>
                </a:solidFill>
                <a:latin typeface="Microsoft Sans Serif"/>
                <a:cs typeface="Microsoft Sans Serif"/>
              </a:rPr>
              <a:t>inferior </a:t>
            </a:r>
            <a:r>
              <a:rPr sz="1600" spc="45" dirty="0">
                <a:solidFill>
                  <a:srgbClr val="1B4854"/>
                </a:solidFill>
                <a:latin typeface="Microsoft Sans Serif"/>
                <a:cs typeface="Microsoft Sans Serif"/>
              </a:rPr>
              <a:t>(</a:t>
            </a:r>
            <a:r>
              <a:rPr sz="1600" b="1" spc="45" dirty="0">
                <a:solidFill>
                  <a:srgbClr val="1B4854"/>
                </a:solidFill>
                <a:latin typeface="Tahoma"/>
                <a:cs typeface="Tahoma"/>
              </a:rPr>
              <a:t>b</a:t>
            </a:r>
            <a:r>
              <a:rPr sz="1600" spc="45" dirty="0">
                <a:solidFill>
                  <a:srgbClr val="1B4854"/>
                </a:solidFill>
                <a:latin typeface="Microsoft Sans Serif"/>
                <a:cs typeface="Microsoft Sans Serif"/>
              </a:rPr>
              <a:t>ottom) </a:t>
            </a:r>
            <a:r>
              <a:rPr sz="16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600" spc="40" dirty="0">
                <a:solidFill>
                  <a:srgbClr val="1B4854"/>
                </a:solidFill>
                <a:latin typeface="Microsoft Sans Serif"/>
                <a:cs typeface="Microsoft Sans Serif"/>
              </a:rPr>
              <a:t>para </a:t>
            </a:r>
            <a:r>
              <a:rPr sz="1600" spc="45" dirty="0">
                <a:solidFill>
                  <a:srgbClr val="1B4854"/>
                </a:solidFill>
                <a:latin typeface="Microsoft Sans Serif"/>
                <a:cs typeface="Microsoft Sans Serif"/>
              </a:rPr>
              <a:t>esquerdo </a:t>
            </a:r>
            <a:r>
              <a:rPr sz="1600" b="1" spc="-10" dirty="0">
                <a:solidFill>
                  <a:srgbClr val="1B4854"/>
                </a:solidFill>
                <a:latin typeface="Tahoma"/>
                <a:cs typeface="Tahoma"/>
              </a:rPr>
              <a:t>(l</a:t>
            </a:r>
            <a:r>
              <a:rPr sz="1600" spc="-10" dirty="0">
                <a:solidFill>
                  <a:srgbClr val="1B4854"/>
                </a:solidFill>
                <a:latin typeface="Microsoft Sans Serif"/>
                <a:cs typeface="Microsoft Sans Serif"/>
              </a:rPr>
              <a:t>eft) </a:t>
            </a:r>
            <a:r>
              <a:rPr sz="1600" spc="-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600" spc="40" dirty="0">
                <a:solidFill>
                  <a:srgbClr val="1B4854"/>
                </a:solidFill>
                <a:latin typeface="Microsoft Sans Serif"/>
                <a:cs typeface="Microsoft Sans Serif"/>
              </a:rPr>
              <a:t>para </a:t>
            </a:r>
            <a:r>
              <a:rPr sz="1600" spc="60" dirty="0">
                <a:solidFill>
                  <a:srgbClr val="1B4854"/>
                </a:solidFill>
                <a:latin typeface="Microsoft Sans Serif"/>
                <a:cs typeface="Microsoft Sans Serif"/>
              </a:rPr>
              <a:t>direito </a:t>
            </a:r>
            <a:r>
              <a:rPr sz="1600" spc="15" dirty="0">
                <a:solidFill>
                  <a:srgbClr val="1B4854"/>
                </a:solidFill>
                <a:latin typeface="Microsoft Sans Serif"/>
                <a:cs typeface="Microsoft Sans Serif"/>
              </a:rPr>
              <a:t>(</a:t>
            </a:r>
            <a:r>
              <a:rPr sz="1600" b="1" spc="15" dirty="0">
                <a:solidFill>
                  <a:srgbClr val="1B4854"/>
                </a:solidFill>
                <a:latin typeface="Tahoma"/>
                <a:cs typeface="Tahoma"/>
              </a:rPr>
              <a:t>r</a:t>
            </a:r>
            <a:r>
              <a:rPr sz="1600" spc="15" dirty="0">
                <a:solidFill>
                  <a:srgbClr val="1B4854"/>
                </a:solidFill>
                <a:latin typeface="Microsoft Sans Serif"/>
                <a:cs typeface="Microsoft Sans Serif"/>
              </a:rPr>
              <a:t>ight) </a:t>
            </a:r>
            <a:r>
              <a:rPr sz="1600" spc="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1B4854"/>
                </a:solidFill>
                <a:latin typeface="Microsoft Sans Serif"/>
                <a:cs typeface="Microsoft Sans Serif"/>
              </a:rPr>
              <a:t>horizontais</a:t>
            </a:r>
            <a:r>
              <a:rPr sz="16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600" spc="40" dirty="0">
                <a:solidFill>
                  <a:srgbClr val="1B4854"/>
                </a:solidFill>
                <a:latin typeface="Microsoft Sans Serif"/>
                <a:cs typeface="Microsoft Sans Serif"/>
              </a:rPr>
              <a:t>(left</a:t>
            </a:r>
            <a:r>
              <a:rPr sz="1600" spc="-3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1B4854"/>
                </a:solidFill>
                <a:latin typeface="Microsoft Sans Serif"/>
                <a:cs typeface="Microsoft Sans Serif"/>
              </a:rPr>
              <a:t>e</a:t>
            </a:r>
            <a:r>
              <a:rPr sz="16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1B4854"/>
                </a:solidFill>
                <a:latin typeface="Microsoft Sans Serif"/>
                <a:cs typeface="Microsoft Sans Serif"/>
              </a:rPr>
              <a:t>right) </a:t>
            </a:r>
            <a:r>
              <a:rPr sz="1600" spc="-409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1B4854"/>
                </a:solidFill>
                <a:latin typeface="Microsoft Sans Serif"/>
                <a:cs typeface="Microsoft Sans Serif"/>
              </a:rPr>
              <a:t>verticais</a:t>
            </a:r>
            <a:r>
              <a:rPr sz="1600" spc="-4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(top</a:t>
            </a:r>
            <a:r>
              <a:rPr sz="16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1B4854"/>
                </a:solidFill>
                <a:latin typeface="Microsoft Sans Serif"/>
                <a:cs typeface="Microsoft Sans Serif"/>
              </a:rPr>
              <a:t>e</a:t>
            </a:r>
            <a:r>
              <a:rPr sz="16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600" spc="80" dirty="0">
                <a:solidFill>
                  <a:srgbClr val="1B4854"/>
                </a:solidFill>
                <a:latin typeface="Microsoft Sans Serif"/>
                <a:cs typeface="Microsoft Sans Serif"/>
              </a:rPr>
              <a:t>bottom) </a:t>
            </a:r>
            <a:r>
              <a:rPr sz="1600" spc="-409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600" spc="60" dirty="0">
                <a:solidFill>
                  <a:srgbClr val="1B4854"/>
                </a:solidFill>
                <a:latin typeface="Microsoft Sans Serif"/>
                <a:cs typeface="Microsoft Sans Serif"/>
              </a:rPr>
              <a:t>todos</a:t>
            </a:r>
            <a:r>
              <a:rPr sz="16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1B4854"/>
                </a:solidFill>
                <a:latin typeface="Microsoft Sans Serif"/>
                <a:cs typeface="Microsoft Sans Serif"/>
              </a:rPr>
              <a:t>os</a:t>
            </a:r>
            <a:r>
              <a:rPr sz="1600" spc="-1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1B4854"/>
                </a:solidFill>
                <a:latin typeface="Microsoft Sans Serif"/>
                <a:cs typeface="Microsoft Sans Serif"/>
              </a:rPr>
              <a:t>lados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74798" y="5052716"/>
            <a:ext cx="6824980" cy="7854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660"/>
              </a:spcBef>
              <a:buClr>
                <a:srgbClr val="00AFEF"/>
              </a:buClr>
              <a:buSzPct val="119444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1800" spc="-200" dirty="0">
                <a:solidFill>
                  <a:srgbClr val="1B4854"/>
                </a:solidFill>
                <a:latin typeface="Microsoft Sans Serif"/>
                <a:cs typeface="Microsoft Sans Serif"/>
              </a:rPr>
              <a:t>E</a:t>
            </a:r>
            <a:r>
              <a:rPr sz="18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1B4854"/>
                </a:solidFill>
                <a:latin typeface="Microsoft Sans Serif"/>
                <a:cs typeface="Microsoft Sans Serif"/>
              </a:rPr>
              <a:t>d</a:t>
            </a:r>
            <a:r>
              <a:rPr sz="18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e</a:t>
            </a:r>
            <a:r>
              <a:rPr sz="1800" spc="90" dirty="0">
                <a:solidFill>
                  <a:srgbClr val="1B4854"/>
                </a:solidFill>
                <a:latin typeface="Microsoft Sans Serif"/>
                <a:cs typeface="Microsoft Sans Serif"/>
              </a:rPr>
              <a:t>po</a:t>
            </a:r>
            <a:r>
              <a:rPr sz="1800" dirty="0">
                <a:solidFill>
                  <a:srgbClr val="1B4854"/>
                </a:solidFill>
                <a:latin typeface="Microsoft Sans Serif"/>
                <a:cs typeface="Microsoft Sans Serif"/>
              </a:rPr>
              <a:t>is</a:t>
            </a:r>
            <a:r>
              <a:rPr sz="18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1B4854"/>
                </a:solidFill>
                <a:latin typeface="Microsoft Sans Serif"/>
                <a:cs typeface="Microsoft Sans Serif"/>
              </a:rPr>
              <a:t>pelo</a:t>
            </a:r>
            <a:r>
              <a:rPr sz="18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1B4854"/>
                </a:solidFill>
                <a:latin typeface="Microsoft Sans Serif"/>
                <a:cs typeface="Microsoft Sans Serif"/>
              </a:rPr>
              <a:t>taman</a:t>
            </a:r>
            <a:r>
              <a:rPr sz="1800" spc="75" dirty="0">
                <a:solidFill>
                  <a:srgbClr val="1B4854"/>
                </a:solidFill>
                <a:latin typeface="Microsoft Sans Serif"/>
                <a:cs typeface="Microsoft Sans Serif"/>
              </a:rPr>
              <a:t>h</a:t>
            </a:r>
            <a:r>
              <a:rPr sz="1800" spc="85" dirty="0">
                <a:solidFill>
                  <a:srgbClr val="1B4854"/>
                </a:solidFill>
                <a:latin typeface="Microsoft Sans Serif"/>
                <a:cs typeface="Microsoft Sans Serif"/>
              </a:rPr>
              <a:t>o</a:t>
            </a:r>
            <a:r>
              <a:rPr sz="18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1B4854"/>
                </a:solidFill>
                <a:latin typeface="Microsoft Sans Serif"/>
                <a:cs typeface="Microsoft Sans Serif"/>
              </a:rPr>
              <a:t>(</a:t>
            </a:r>
            <a:r>
              <a:rPr sz="1800" spc="-80" dirty="0">
                <a:solidFill>
                  <a:srgbClr val="1B4854"/>
                </a:solidFill>
                <a:latin typeface="Microsoft Sans Serif"/>
                <a:cs typeface="Microsoft Sans Serif"/>
              </a:rPr>
              <a:t>c</a:t>
            </a:r>
            <a:r>
              <a:rPr sz="1800" spc="100" dirty="0">
                <a:solidFill>
                  <a:srgbClr val="1B4854"/>
                </a:solidFill>
                <a:latin typeface="Microsoft Sans Serif"/>
                <a:cs typeface="Microsoft Sans Serif"/>
              </a:rPr>
              <a:t>o</a:t>
            </a:r>
            <a:r>
              <a:rPr sz="1800" spc="160" dirty="0">
                <a:solidFill>
                  <a:srgbClr val="1B4854"/>
                </a:solidFill>
                <a:latin typeface="Microsoft Sans Serif"/>
                <a:cs typeface="Microsoft Sans Serif"/>
              </a:rPr>
              <a:t>m</a:t>
            </a:r>
            <a:r>
              <a:rPr sz="1800" spc="85" dirty="0">
                <a:solidFill>
                  <a:srgbClr val="1B4854"/>
                </a:solidFill>
                <a:latin typeface="Microsoft Sans Serif"/>
                <a:cs typeface="Microsoft Sans Serif"/>
              </a:rPr>
              <a:t>o</a:t>
            </a:r>
            <a:r>
              <a:rPr sz="1800" spc="-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i="1" spc="-50" dirty="0">
                <a:solidFill>
                  <a:srgbClr val="1B4854"/>
                </a:solidFill>
                <a:latin typeface="Trebuchet MS"/>
                <a:cs typeface="Trebuchet MS"/>
              </a:rPr>
              <a:t>gu</a:t>
            </a:r>
            <a:r>
              <a:rPr sz="1800" i="1" spc="-35" dirty="0">
                <a:solidFill>
                  <a:srgbClr val="1B4854"/>
                </a:solidFill>
                <a:latin typeface="Trebuchet MS"/>
                <a:cs typeface="Trebuchet MS"/>
              </a:rPr>
              <a:t>t</a:t>
            </a:r>
            <a:r>
              <a:rPr sz="1800" i="1" spc="-70" dirty="0">
                <a:solidFill>
                  <a:srgbClr val="1B4854"/>
                </a:solidFill>
                <a:latin typeface="Trebuchet MS"/>
                <a:cs typeface="Trebuchet MS"/>
              </a:rPr>
              <a:t>ters</a:t>
            </a:r>
            <a:r>
              <a:rPr sz="1800" spc="-70" dirty="0">
                <a:solidFill>
                  <a:srgbClr val="1B4854"/>
                </a:solidFill>
                <a:latin typeface="Microsoft Sans Serif"/>
                <a:cs typeface="Microsoft Sans Serif"/>
              </a:rPr>
              <a:t>)</a:t>
            </a:r>
            <a:endParaRPr sz="1800">
              <a:latin typeface="Microsoft Sans Serif"/>
              <a:cs typeface="Microsoft Sans Serif"/>
            </a:endParaRPr>
          </a:p>
          <a:p>
            <a:pPr marL="279400" indent="-266700">
              <a:lnSpc>
                <a:spcPct val="100000"/>
              </a:lnSpc>
              <a:spcBef>
                <a:spcPts val="1030"/>
              </a:spcBef>
              <a:buClr>
                <a:srgbClr val="00AFEF"/>
              </a:buClr>
              <a:buSzPct val="119444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1800" spc="15" dirty="0">
                <a:solidFill>
                  <a:srgbClr val="1B4854"/>
                </a:solidFill>
                <a:latin typeface="Microsoft Sans Serif"/>
                <a:cs typeface="Microsoft Sans Serif"/>
              </a:rPr>
              <a:t>Exemplos:</a:t>
            </a:r>
            <a:r>
              <a:rPr sz="1800" spc="-5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800" spc="-10" dirty="0">
                <a:solidFill>
                  <a:srgbClr val="1B4854"/>
                </a:solidFill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30859C"/>
                </a:solidFill>
                <a:latin typeface="Consolas"/>
                <a:cs typeface="Consolas"/>
              </a:rPr>
              <a:t>"mb-5"</a:t>
            </a:r>
            <a:r>
              <a:rPr sz="1800" spc="-10" dirty="0">
                <a:solidFill>
                  <a:srgbClr val="1B4854"/>
                </a:solidFill>
                <a:latin typeface="Consolas"/>
                <a:cs typeface="Consolas"/>
              </a:rPr>
              <a:t>,</a:t>
            </a:r>
            <a:r>
              <a:rPr sz="1800" spc="10" dirty="0">
                <a:solidFill>
                  <a:srgbClr val="1B485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800" spc="-10" dirty="0">
                <a:solidFill>
                  <a:srgbClr val="1B4854"/>
                </a:solidFill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30859C"/>
                </a:solidFill>
                <a:latin typeface="Consolas"/>
                <a:cs typeface="Consolas"/>
              </a:rPr>
              <a:t>"px-3",</a:t>
            </a:r>
            <a:r>
              <a:rPr sz="1800" spc="10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800" spc="-10" dirty="0">
                <a:solidFill>
                  <a:srgbClr val="1B4854"/>
                </a:solidFill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30859C"/>
                </a:solidFill>
                <a:latin typeface="Consolas"/>
                <a:cs typeface="Consolas"/>
              </a:rPr>
              <a:t>"mx-auto"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63236" y="253745"/>
            <a:ext cx="306578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Espaçamento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4498" y="1479931"/>
            <a:ext cx="52482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solidFill>
                  <a:srgbClr val="1B4854"/>
                </a:solidFill>
                <a:latin typeface="Microsoft Sans Serif"/>
                <a:cs typeface="Microsoft Sans Serif"/>
              </a:rPr>
              <a:t>Classes</a:t>
            </a:r>
            <a:r>
              <a:rPr sz="2000" spc="-4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20" dirty="0">
                <a:solidFill>
                  <a:srgbClr val="1B4854"/>
                </a:solidFill>
                <a:latin typeface="Microsoft Sans Serif"/>
                <a:cs typeface="Microsoft Sans Serif"/>
              </a:rPr>
              <a:t>das</a:t>
            </a:r>
            <a:r>
              <a:rPr sz="2000" spc="-3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25" dirty="0">
                <a:solidFill>
                  <a:srgbClr val="1B4854"/>
                </a:solidFill>
                <a:latin typeface="Microsoft Sans Serif"/>
                <a:cs typeface="Microsoft Sans Serif"/>
              </a:rPr>
              <a:t>versões</a:t>
            </a:r>
            <a:r>
              <a:rPr sz="2000" spc="-4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1B4854"/>
                </a:solidFill>
                <a:latin typeface="Microsoft Sans Serif"/>
                <a:cs typeface="Microsoft Sans Serif"/>
              </a:rPr>
              <a:t>anteriores</a:t>
            </a:r>
            <a:r>
              <a:rPr sz="2000" spc="-5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105" dirty="0">
                <a:solidFill>
                  <a:srgbClr val="1B4854"/>
                </a:solidFill>
                <a:latin typeface="Microsoft Sans Serif"/>
                <a:cs typeface="Microsoft Sans Serif"/>
              </a:rPr>
              <a:t>do</a:t>
            </a:r>
            <a:r>
              <a:rPr sz="20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70" dirty="0">
                <a:solidFill>
                  <a:srgbClr val="1B4854"/>
                </a:solidFill>
                <a:latin typeface="Microsoft Sans Serif"/>
                <a:cs typeface="Microsoft Sans Serif"/>
              </a:rPr>
              <a:t>Bootstrap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4498" y="1785594"/>
            <a:ext cx="2265680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.container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.container-fluid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7953" y="1963292"/>
            <a:ext cx="4884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1B4854"/>
                </a:solidFill>
                <a:latin typeface="Microsoft Sans Serif"/>
                <a:cs typeface="Microsoft Sans Serif"/>
              </a:rPr>
              <a:t>(ocupa</a:t>
            </a:r>
            <a:r>
              <a:rPr sz="18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1B4854"/>
                </a:solidFill>
                <a:latin typeface="Microsoft Sans Serif"/>
                <a:cs typeface="Microsoft Sans Serif"/>
              </a:rPr>
              <a:t>100%</a:t>
            </a:r>
            <a:r>
              <a:rPr sz="1800" spc="-3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da</a:t>
            </a:r>
            <a:r>
              <a:rPr sz="1800" spc="-1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largura</a:t>
            </a:r>
            <a:r>
              <a:rPr sz="18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1B4854"/>
                </a:solidFill>
                <a:latin typeface="Microsoft Sans Serif"/>
                <a:cs typeface="Microsoft Sans Serif"/>
              </a:rPr>
              <a:t>em</a:t>
            </a:r>
            <a:r>
              <a:rPr sz="18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1B4854"/>
                </a:solidFill>
                <a:latin typeface="Microsoft Sans Serif"/>
                <a:cs typeface="Microsoft Sans Serif"/>
              </a:rPr>
              <a:t>viewport</a:t>
            </a:r>
            <a:r>
              <a:rPr sz="18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&lt; </a:t>
            </a:r>
            <a:r>
              <a:rPr sz="1800" spc="20" dirty="0">
                <a:solidFill>
                  <a:srgbClr val="1B4854"/>
                </a:solidFill>
                <a:latin typeface="Microsoft Sans Serif"/>
                <a:cs typeface="Microsoft Sans Serif"/>
              </a:rPr>
              <a:t>540px)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30" dirty="0">
                <a:solidFill>
                  <a:srgbClr val="1B4854"/>
                </a:solidFill>
                <a:latin typeface="Microsoft Sans Serif"/>
                <a:cs typeface="Microsoft Sans Serif"/>
              </a:rPr>
              <a:t>(ocupa</a:t>
            </a:r>
            <a:r>
              <a:rPr sz="18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1B4854"/>
                </a:solidFill>
                <a:latin typeface="Microsoft Sans Serif"/>
                <a:cs typeface="Microsoft Sans Serif"/>
              </a:rPr>
              <a:t>sempre</a:t>
            </a:r>
            <a:r>
              <a:rPr sz="18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1B4854"/>
                </a:solidFill>
                <a:latin typeface="Microsoft Sans Serif"/>
                <a:cs typeface="Microsoft Sans Serif"/>
              </a:rPr>
              <a:t>100%</a:t>
            </a:r>
            <a:r>
              <a:rPr sz="1800" spc="-3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da</a:t>
            </a:r>
            <a:r>
              <a:rPr sz="1800" spc="-1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1B4854"/>
                </a:solidFill>
                <a:latin typeface="Microsoft Sans Serif"/>
                <a:cs typeface="Microsoft Sans Serif"/>
              </a:rPr>
              <a:t>largura)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4498" y="3309365"/>
            <a:ext cx="39617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solidFill>
                  <a:srgbClr val="1B4854"/>
                </a:solidFill>
                <a:latin typeface="Microsoft Sans Serif"/>
                <a:cs typeface="Microsoft Sans Serif"/>
              </a:rPr>
              <a:t>Classes </a:t>
            </a:r>
            <a:r>
              <a:rPr sz="2000" spc="30" dirty="0">
                <a:solidFill>
                  <a:srgbClr val="1B4854"/>
                </a:solidFill>
                <a:latin typeface="Microsoft Sans Serif"/>
                <a:cs typeface="Microsoft Sans Serif"/>
              </a:rPr>
              <a:t>adicionais</a:t>
            </a:r>
            <a:r>
              <a:rPr sz="2000" spc="-5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105" dirty="0">
                <a:solidFill>
                  <a:srgbClr val="1B4854"/>
                </a:solidFill>
                <a:latin typeface="Microsoft Sans Serif"/>
                <a:cs typeface="Microsoft Sans Serif"/>
              </a:rPr>
              <a:t>do</a:t>
            </a:r>
            <a:r>
              <a:rPr sz="20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70" dirty="0">
                <a:solidFill>
                  <a:srgbClr val="1B4854"/>
                </a:solidFill>
                <a:latin typeface="Microsoft Sans Serif"/>
                <a:cs typeface="Microsoft Sans Serif"/>
              </a:rPr>
              <a:t>Bootstrap</a:t>
            </a:r>
            <a:r>
              <a:rPr sz="2000" spc="-4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30" dirty="0">
                <a:solidFill>
                  <a:srgbClr val="1B4854"/>
                </a:solidFill>
                <a:latin typeface="Microsoft Sans Serif"/>
                <a:cs typeface="Microsoft Sans Serif"/>
              </a:rPr>
              <a:t>5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4498" y="3614775"/>
            <a:ext cx="1982470" cy="23120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.container-sm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.container-md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.container-lg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.container-xl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.conta</a:t>
            </a:r>
            <a:r>
              <a:rPr sz="2000" spc="-1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ne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2000" spc="-10" dirty="0">
                <a:solidFill>
                  <a:srgbClr val="0000FF"/>
                </a:solidFill>
                <a:latin typeface="Consolas"/>
                <a:cs typeface="Consolas"/>
              </a:rPr>
              <a:t>-</a:t>
            </a: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xxl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7953" y="3792473"/>
            <a:ext cx="4301490" cy="212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(100% </a:t>
            </a:r>
            <a:r>
              <a:rPr sz="18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da</a:t>
            </a:r>
            <a:r>
              <a:rPr sz="18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largura</a:t>
            </a:r>
            <a:r>
              <a:rPr sz="18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1B4854"/>
                </a:solidFill>
                <a:latin typeface="Microsoft Sans Serif"/>
                <a:cs typeface="Microsoft Sans Serif"/>
              </a:rPr>
              <a:t>em</a:t>
            </a:r>
            <a:r>
              <a:rPr sz="1800" spc="-1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1B4854"/>
                </a:solidFill>
                <a:latin typeface="Microsoft Sans Serif"/>
                <a:cs typeface="Microsoft Sans Serif"/>
              </a:rPr>
              <a:t>viewport</a:t>
            </a:r>
            <a:r>
              <a:rPr sz="18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&lt; </a:t>
            </a:r>
            <a:r>
              <a:rPr sz="1800" spc="20" dirty="0">
                <a:solidFill>
                  <a:srgbClr val="1B4854"/>
                </a:solidFill>
                <a:latin typeface="Microsoft Sans Serif"/>
                <a:cs typeface="Microsoft Sans Serif"/>
              </a:rPr>
              <a:t>540px)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166700"/>
              </a:lnSpc>
            </a:pPr>
            <a:r>
              <a:rPr sz="18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(100% </a:t>
            </a:r>
            <a:r>
              <a:rPr sz="18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da largura </a:t>
            </a:r>
            <a:r>
              <a:rPr sz="1800" spc="85" dirty="0">
                <a:solidFill>
                  <a:srgbClr val="1B4854"/>
                </a:solidFill>
                <a:latin typeface="Microsoft Sans Serif"/>
                <a:cs typeface="Microsoft Sans Serif"/>
              </a:rPr>
              <a:t>em </a:t>
            </a:r>
            <a:r>
              <a:rPr sz="1800" spc="70" dirty="0">
                <a:solidFill>
                  <a:srgbClr val="1B4854"/>
                </a:solidFill>
                <a:latin typeface="Microsoft Sans Serif"/>
                <a:cs typeface="Microsoft Sans Serif"/>
              </a:rPr>
              <a:t>viewport </a:t>
            </a:r>
            <a:r>
              <a:rPr sz="18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&lt; </a:t>
            </a:r>
            <a:r>
              <a:rPr sz="1800" spc="20" dirty="0">
                <a:solidFill>
                  <a:srgbClr val="1B4854"/>
                </a:solidFill>
                <a:latin typeface="Microsoft Sans Serif"/>
                <a:cs typeface="Microsoft Sans Serif"/>
              </a:rPr>
              <a:t>720px) </a:t>
            </a:r>
            <a:r>
              <a:rPr sz="1800" spc="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(100% </a:t>
            </a:r>
            <a:r>
              <a:rPr sz="18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da largura </a:t>
            </a:r>
            <a:r>
              <a:rPr sz="1800" spc="85" dirty="0">
                <a:solidFill>
                  <a:srgbClr val="1B4854"/>
                </a:solidFill>
                <a:latin typeface="Microsoft Sans Serif"/>
                <a:cs typeface="Microsoft Sans Serif"/>
              </a:rPr>
              <a:t>em </a:t>
            </a:r>
            <a:r>
              <a:rPr sz="1800" spc="70" dirty="0">
                <a:solidFill>
                  <a:srgbClr val="1B4854"/>
                </a:solidFill>
                <a:latin typeface="Microsoft Sans Serif"/>
                <a:cs typeface="Microsoft Sans Serif"/>
              </a:rPr>
              <a:t>viewport </a:t>
            </a:r>
            <a:r>
              <a:rPr sz="18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&lt; </a:t>
            </a:r>
            <a:r>
              <a:rPr sz="1800" spc="20" dirty="0">
                <a:solidFill>
                  <a:srgbClr val="1B4854"/>
                </a:solidFill>
                <a:latin typeface="Microsoft Sans Serif"/>
                <a:cs typeface="Microsoft Sans Serif"/>
              </a:rPr>
              <a:t>960px) </a:t>
            </a:r>
            <a:r>
              <a:rPr sz="1800" spc="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(100%</a:t>
            </a:r>
            <a:r>
              <a:rPr sz="18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da</a:t>
            </a:r>
            <a:r>
              <a:rPr sz="18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largura</a:t>
            </a:r>
            <a:r>
              <a:rPr sz="18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1B4854"/>
                </a:solidFill>
                <a:latin typeface="Microsoft Sans Serif"/>
                <a:cs typeface="Microsoft Sans Serif"/>
              </a:rPr>
              <a:t>em</a:t>
            </a:r>
            <a:r>
              <a:rPr sz="1800" spc="-1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1B4854"/>
                </a:solidFill>
                <a:latin typeface="Microsoft Sans Serif"/>
                <a:cs typeface="Microsoft Sans Serif"/>
              </a:rPr>
              <a:t>viewport</a:t>
            </a:r>
            <a:r>
              <a:rPr sz="18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&lt; </a:t>
            </a:r>
            <a:r>
              <a:rPr sz="1800" spc="20" dirty="0">
                <a:solidFill>
                  <a:srgbClr val="1B4854"/>
                </a:solidFill>
                <a:latin typeface="Microsoft Sans Serif"/>
                <a:cs typeface="Microsoft Sans Serif"/>
              </a:rPr>
              <a:t>1140px) </a:t>
            </a:r>
            <a:r>
              <a:rPr sz="1800" spc="-46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(100%</a:t>
            </a:r>
            <a:r>
              <a:rPr sz="18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da</a:t>
            </a:r>
            <a:r>
              <a:rPr sz="18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largura</a:t>
            </a:r>
            <a:r>
              <a:rPr sz="18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1B4854"/>
                </a:solidFill>
                <a:latin typeface="Microsoft Sans Serif"/>
                <a:cs typeface="Microsoft Sans Serif"/>
              </a:rPr>
              <a:t>em</a:t>
            </a:r>
            <a:r>
              <a:rPr sz="1800" spc="-1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1B4854"/>
                </a:solidFill>
                <a:latin typeface="Microsoft Sans Serif"/>
                <a:cs typeface="Microsoft Sans Serif"/>
              </a:rPr>
              <a:t>viewport</a:t>
            </a:r>
            <a:r>
              <a:rPr sz="18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&lt; </a:t>
            </a:r>
            <a:r>
              <a:rPr sz="1800" spc="20" dirty="0">
                <a:solidFill>
                  <a:srgbClr val="1B4854"/>
                </a:solidFill>
                <a:latin typeface="Microsoft Sans Serif"/>
                <a:cs typeface="Microsoft Sans Serif"/>
              </a:rPr>
              <a:t>1320px)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20692" y="253745"/>
            <a:ext cx="4154804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Outros</a:t>
            </a:r>
            <a:r>
              <a:rPr spc="-70" dirty="0"/>
              <a:t> </a:t>
            </a:r>
            <a:r>
              <a:rPr spc="85" dirty="0"/>
              <a:t>Containers</a:t>
            </a:r>
          </a:p>
        </p:txBody>
      </p:sp>
      <p:sp>
        <p:nvSpPr>
          <p:cNvPr id="9" name="object 9"/>
          <p:cNvSpPr/>
          <p:nvPr/>
        </p:nvSpPr>
        <p:spPr>
          <a:xfrm>
            <a:off x="2215895" y="3717035"/>
            <a:ext cx="7489190" cy="0"/>
          </a:xfrm>
          <a:custGeom>
            <a:avLst/>
            <a:gdLst/>
            <a:ahLst/>
            <a:cxnLst/>
            <a:rect l="l" t="t" r="r" b="b"/>
            <a:pathLst>
              <a:path w="7489190">
                <a:moveTo>
                  <a:pt x="0" y="0"/>
                </a:moveTo>
                <a:lnTo>
                  <a:pt x="7488808" y="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08276" y="1868423"/>
            <a:ext cx="7489190" cy="0"/>
          </a:xfrm>
          <a:custGeom>
            <a:avLst/>
            <a:gdLst/>
            <a:ahLst/>
            <a:cxnLst/>
            <a:rect l="l" t="t" r="r" b="b"/>
            <a:pathLst>
              <a:path w="7489190">
                <a:moveTo>
                  <a:pt x="0" y="0"/>
                </a:moveTo>
                <a:lnTo>
                  <a:pt x="7488808" y="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864593" y="6668896"/>
            <a:ext cx="274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34805" y="3280981"/>
            <a:ext cx="6920865" cy="114935"/>
            <a:chOff x="2634805" y="3280981"/>
            <a:chExt cx="6920865" cy="114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9567" y="3285744"/>
              <a:ext cx="6911340" cy="10515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639567" y="3285744"/>
              <a:ext cx="6911340" cy="105410"/>
            </a:xfrm>
            <a:custGeom>
              <a:avLst/>
              <a:gdLst/>
              <a:ahLst/>
              <a:cxnLst/>
              <a:rect l="l" t="t" r="r" b="b"/>
              <a:pathLst>
                <a:path w="6911340" h="105410">
                  <a:moveTo>
                    <a:pt x="0" y="105155"/>
                  </a:moveTo>
                  <a:lnTo>
                    <a:pt x="6911340" y="105155"/>
                  </a:lnTo>
                  <a:lnTo>
                    <a:pt x="6911340" y="0"/>
                  </a:lnTo>
                  <a:lnTo>
                    <a:pt x="0" y="0"/>
                  </a:lnTo>
                  <a:lnTo>
                    <a:pt x="0" y="105155"/>
                  </a:lnTo>
                  <a:close/>
                </a:path>
              </a:pathLst>
            </a:custGeom>
            <a:ln w="952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26685" y="2534488"/>
            <a:ext cx="274002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0" dirty="0">
                <a:solidFill>
                  <a:srgbClr val="4F81BC"/>
                </a:solidFill>
              </a:rPr>
              <a:t>Formulários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864593" y="6668896"/>
            <a:ext cx="274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4798" y="1743963"/>
            <a:ext cx="5635625" cy="36271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770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55" dirty="0">
                <a:solidFill>
                  <a:srgbClr val="1B4854"/>
                </a:solidFill>
                <a:latin typeface="Microsoft Sans Serif"/>
                <a:cs typeface="Microsoft Sans Serif"/>
              </a:rPr>
              <a:t>Framework</a:t>
            </a:r>
            <a:r>
              <a:rPr sz="2000" spc="-5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90" dirty="0">
                <a:solidFill>
                  <a:srgbClr val="1B4854"/>
                </a:solidFill>
                <a:latin typeface="Microsoft Sans Serif"/>
                <a:cs typeface="Microsoft Sans Serif"/>
              </a:rPr>
              <a:t>front-end</a:t>
            </a:r>
            <a:r>
              <a:rPr sz="2000" spc="-6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114" dirty="0">
                <a:solidFill>
                  <a:srgbClr val="1B4854"/>
                </a:solidFill>
                <a:latin typeface="Microsoft Sans Serif"/>
                <a:cs typeface="Microsoft Sans Serif"/>
              </a:rPr>
              <a:t>muito</a:t>
            </a:r>
            <a:r>
              <a:rPr sz="20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90" dirty="0">
                <a:solidFill>
                  <a:srgbClr val="1B4854"/>
                </a:solidFill>
                <a:latin typeface="Microsoft Sans Serif"/>
                <a:cs typeface="Microsoft Sans Serif"/>
              </a:rPr>
              <a:t>popular</a:t>
            </a:r>
            <a:endParaRPr sz="2000">
              <a:latin typeface="Microsoft Sans Serif"/>
              <a:cs typeface="Microsoft Sans Serif"/>
            </a:endParaRPr>
          </a:p>
          <a:p>
            <a:pPr marL="279400" indent="-266700">
              <a:lnSpc>
                <a:spcPct val="100000"/>
              </a:lnSpc>
              <a:spcBef>
                <a:spcPts val="1205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-10" dirty="0">
                <a:solidFill>
                  <a:srgbClr val="1B4854"/>
                </a:solidFill>
                <a:latin typeface="Microsoft Sans Serif"/>
                <a:cs typeface="Microsoft Sans Serif"/>
              </a:rPr>
              <a:t>Páginas</a:t>
            </a:r>
            <a:r>
              <a:rPr sz="2000" spc="-3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20" dirty="0">
                <a:solidFill>
                  <a:srgbClr val="1B4854"/>
                </a:solidFill>
                <a:latin typeface="Microsoft Sans Serif"/>
                <a:cs typeface="Microsoft Sans Serif"/>
              </a:rPr>
              <a:t>responsivas,</a:t>
            </a:r>
            <a:r>
              <a:rPr sz="2000" spc="-5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75" dirty="0">
                <a:solidFill>
                  <a:srgbClr val="1B4854"/>
                </a:solidFill>
                <a:latin typeface="Microsoft Sans Serif"/>
                <a:cs typeface="Microsoft Sans Serif"/>
              </a:rPr>
              <a:t>mobile-first</a:t>
            </a:r>
            <a:endParaRPr sz="2000">
              <a:latin typeface="Microsoft Sans Serif"/>
              <a:cs typeface="Microsoft Sans Serif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25" dirty="0">
                <a:solidFill>
                  <a:srgbClr val="1B4854"/>
                </a:solidFill>
                <a:latin typeface="Microsoft Sans Serif"/>
                <a:cs typeface="Microsoft Sans Serif"/>
              </a:rPr>
              <a:t>Utiliz</a:t>
            </a:r>
            <a:r>
              <a:rPr sz="20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a</a:t>
            </a:r>
            <a:r>
              <a:rPr sz="2000" spc="-45" dirty="0">
                <a:solidFill>
                  <a:srgbClr val="1B4854"/>
                </a:solidFill>
                <a:latin typeface="Microsoft Sans Serif"/>
                <a:cs typeface="Microsoft Sans Serif"/>
              </a:rPr>
              <a:t> H</a:t>
            </a:r>
            <a:r>
              <a:rPr sz="2000" spc="-50" dirty="0">
                <a:solidFill>
                  <a:srgbClr val="1B4854"/>
                </a:solidFill>
                <a:latin typeface="Microsoft Sans Serif"/>
                <a:cs typeface="Microsoft Sans Serif"/>
              </a:rPr>
              <a:t>T</a:t>
            </a:r>
            <a:r>
              <a:rPr sz="2000" spc="35" dirty="0">
                <a:solidFill>
                  <a:srgbClr val="1B4854"/>
                </a:solidFill>
                <a:latin typeface="Microsoft Sans Serif"/>
                <a:cs typeface="Microsoft Sans Serif"/>
              </a:rPr>
              <a:t>ML</a:t>
            </a:r>
            <a:r>
              <a:rPr sz="2000" spc="-65" dirty="0">
                <a:solidFill>
                  <a:srgbClr val="1B4854"/>
                </a:solidFill>
                <a:latin typeface="Microsoft Sans Serif"/>
                <a:cs typeface="Microsoft Sans Serif"/>
              </a:rPr>
              <a:t>,</a:t>
            </a:r>
            <a:r>
              <a:rPr sz="20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-220" dirty="0">
                <a:solidFill>
                  <a:srgbClr val="1B4854"/>
                </a:solidFill>
                <a:latin typeface="Microsoft Sans Serif"/>
                <a:cs typeface="Microsoft Sans Serif"/>
              </a:rPr>
              <a:t>CSS</a:t>
            </a:r>
            <a:r>
              <a:rPr sz="2000" spc="-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1B4854"/>
                </a:solidFill>
                <a:latin typeface="Microsoft Sans Serif"/>
                <a:cs typeface="Microsoft Sans Serif"/>
              </a:rPr>
              <a:t>e</a:t>
            </a:r>
            <a:r>
              <a:rPr sz="20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-165" dirty="0">
                <a:solidFill>
                  <a:srgbClr val="1B4854"/>
                </a:solidFill>
                <a:latin typeface="Microsoft Sans Serif"/>
                <a:cs typeface="Microsoft Sans Serif"/>
              </a:rPr>
              <a:t>Ja</a:t>
            </a:r>
            <a:r>
              <a:rPr sz="2000" spc="-145" dirty="0">
                <a:solidFill>
                  <a:srgbClr val="1B4854"/>
                </a:solidFill>
                <a:latin typeface="Microsoft Sans Serif"/>
                <a:cs typeface="Microsoft Sans Serif"/>
              </a:rPr>
              <a:t>v</a:t>
            </a:r>
            <a:r>
              <a:rPr sz="2000" spc="-105" dirty="0">
                <a:solidFill>
                  <a:srgbClr val="1B4854"/>
                </a:solidFill>
                <a:latin typeface="Microsoft Sans Serif"/>
                <a:cs typeface="Microsoft Sans Serif"/>
              </a:rPr>
              <a:t>aS</a:t>
            </a:r>
            <a:r>
              <a:rPr sz="2000" spc="-80" dirty="0">
                <a:solidFill>
                  <a:srgbClr val="1B4854"/>
                </a:solidFill>
                <a:latin typeface="Microsoft Sans Serif"/>
                <a:cs typeface="Microsoft Sans Serif"/>
              </a:rPr>
              <a:t>c</a:t>
            </a:r>
            <a:r>
              <a:rPr sz="2000" spc="75" dirty="0">
                <a:solidFill>
                  <a:srgbClr val="1B4854"/>
                </a:solidFill>
                <a:latin typeface="Microsoft Sans Serif"/>
                <a:cs typeface="Microsoft Sans Serif"/>
              </a:rPr>
              <a:t>ri</a:t>
            </a:r>
            <a:r>
              <a:rPr sz="2000" spc="140" dirty="0">
                <a:solidFill>
                  <a:srgbClr val="1B4854"/>
                </a:solidFill>
                <a:latin typeface="Microsoft Sans Serif"/>
                <a:cs typeface="Microsoft Sans Serif"/>
              </a:rPr>
              <a:t>p</a:t>
            </a:r>
            <a:r>
              <a:rPr sz="2000" spc="150" dirty="0">
                <a:solidFill>
                  <a:srgbClr val="1B4854"/>
                </a:solidFill>
                <a:latin typeface="Microsoft Sans Serif"/>
                <a:cs typeface="Microsoft Sans Serif"/>
              </a:rPr>
              <a:t>t</a:t>
            </a:r>
            <a:endParaRPr sz="2000">
              <a:latin typeface="Microsoft Sans Serif"/>
              <a:cs typeface="Microsoft Sans Serif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40" dirty="0">
                <a:solidFill>
                  <a:srgbClr val="1B4854"/>
                </a:solidFill>
                <a:latin typeface="Microsoft Sans Serif"/>
                <a:cs typeface="Microsoft Sans Serif"/>
              </a:rPr>
              <a:t>Disponibiliza</a:t>
            </a:r>
            <a:r>
              <a:rPr sz="2000" spc="-4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20" dirty="0">
                <a:solidFill>
                  <a:srgbClr val="1B4854"/>
                </a:solidFill>
                <a:latin typeface="Microsoft Sans Serif"/>
                <a:cs typeface="Microsoft Sans Serif"/>
              </a:rPr>
              <a:t>coleção</a:t>
            </a:r>
            <a:r>
              <a:rPr sz="20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1B4854"/>
                </a:solidFill>
                <a:latin typeface="Microsoft Sans Serif"/>
                <a:cs typeface="Microsoft Sans Serif"/>
              </a:rPr>
              <a:t>de</a:t>
            </a:r>
            <a:r>
              <a:rPr sz="2000" spc="-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classes</a:t>
            </a:r>
            <a:r>
              <a:rPr sz="20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-220" dirty="0">
                <a:solidFill>
                  <a:srgbClr val="1B4854"/>
                </a:solidFill>
                <a:latin typeface="Microsoft Sans Serif"/>
                <a:cs typeface="Microsoft Sans Serif"/>
              </a:rPr>
              <a:t>CSS</a:t>
            </a:r>
            <a:endParaRPr sz="2000">
              <a:latin typeface="Microsoft Sans Serif"/>
              <a:cs typeface="Microsoft Sans Serif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75" dirty="0">
                <a:solidFill>
                  <a:srgbClr val="1B4854"/>
                </a:solidFill>
                <a:latin typeface="Microsoft Sans Serif"/>
                <a:cs typeface="Microsoft Sans Serif"/>
              </a:rPr>
              <a:t>Melhoria</a:t>
            </a:r>
            <a:r>
              <a:rPr sz="2000" spc="-5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1B4854"/>
                </a:solidFill>
                <a:latin typeface="Microsoft Sans Serif"/>
                <a:cs typeface="Microsoft Sans Serif"/>
              </a:rPr>
              <a:t>de</a:t>
            </a:r>
            <a:r>
              <a:rPr sz="2000" spc="-1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35" dirty="0">
                <a:solidFill>
                  <a:srgbClr val="1B4854"/>
                </a:solidFill>
                <a:latin typeface="Microsoft Sans Serif"/>
                <a:cs typeface="Microsoft Sans Serif"/>
              </a:rPr>
              <a:t>layouts,</a:t>
            </a:r>
            <a:r>
              <a:rPr sz="20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botões,</a:t>
            </a:r>
            <a:r>
              <a:rPr sz="20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75" dirty="0">
                <a:solidFill>
                  <a:srgbClr val="1B4854"/>
                </a:solidFill>
                <a:latin typeface="Microsoft Sans Serif"/>
                <a:cs typeface="Microsoft Sans Serif"/>
              </a:rPr>
              <a:t>formulários,</a:t>
            </a:r>
            <a:r>
              <a:rPr sz="20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15" dirty="0">
                <a:solidFill>
                  <a:srgbClr val="1B4854"/>
                </a:solidFill>
                <a:latin typeface="Microsoft Sans Serif"/>
                <a:cs typeface="Microsoft Sans Serif"/>
              </a:rPr>
              <a:t>etc.</a:t>
            </a:r>
            <a:endParaRPr sz="2000">
              <a:latin typeface="Microsoft Sans Serif"/>
              <a:cs typeface="Microsoft Sans Serif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10" dirty="0">
                <a:solidFill>
                  <a:srgbClr val="1B4854"/>
                </a:solidFill>
                <a:latin typeface="Microsoft Sans Serif"/>
                <a:cs typeface="Microsoft Sans Serif"/>
              </a:rPr>
              <a:t>Ícones,</a:t>
            </a:r>
            <a:r>
              <a:rPr sz="2000" spc="-4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templates,</a:t>
            </a:r>
            <a:r>
              <a:rPr sz="2000" spc="-4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1B4854"/>
                </a:solidFill>
                <a:latin typeface="Microsoft Sans Serif"/>
                <a:cs typeface="Microsoft Sans Serif"/>
              </a:rPr>
              <a:t>componentes,</a:t>
            </a:r>
            <a:r>
              <a:rPr sz="2000" spc="-4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20" dirty="0">
                <a:solidFill>
                  <a:srgbClr val="1B4854"/>
                </a:solidFill>
                <a:latin typeface="Microsoft Sans Serif"/>
                <a:cs typeface="Microsoft Sans Serif"/>
              </a:rPr>
              <a:t>etc.</a:t>
            </a:r>
            <a:endParaRPr sz="2000">
              <a:latin typeface="Microsoft Sans Serif"/>
              <a:cs typeface="Microsoft Sans Serif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65" dirty="0">
                <a:solidFill>
                  <a:srgbClr val="1B4854"/>
                </a:solidFill>
                <a:latin typeface="Microsoft Sans Serif"/>
                <a:cs typeface="Microsoft Sans Serif"/>
              </a:rPr>
              <a:t>Gratuito</a:t>
            </a:r>
            <a:r>
              <a:rPr sz="2000" spc="-4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1B4854"/>
                </a:solidFill>
                <a:latin typeface="Microsoft Sans Serif"/>
                <a:cs typeface="Microsoft Sans Serif"/>
              </a:rPr>
              <a:t>e</a:t>
            </a:r>
            <a:r>
              <a:rPr sz="2000" spc="-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1B4854"/>
                </a:solidFill>
                <a:latin typeface="Microsoft Sans Serif"/>
                <a:cs typeface="Microsoft Sans Serif"/>
              </a:rPr>
              <a:t>de</a:t>
            </a:r>
            <a:r>
              <a:rPr sz="20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1B4854"/>
                </a:solidFill>
                <a:latin typeface="Microsoft Sans Serif"/>
                <a:cs typeface="Microsoft Sans Serif"/>
              </a:rPr>
              <a:t>código</a:t>
            </a:r>
            <a:r>
              <a:rPr sz="2000" spc="-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80" dirty="0">
                <a:solidFill>
                  <a:srgbClr val="1B4854"/>
                </a:solidFill>
                <a:latin typeface="Microsoft Sans Serif"/>
                <a:cs typeface="Microsoft Sans Serif"/>
              </a:rPr>
              <a:t>aberto</a:t>
            </a:r>
            <a:endParaRPr sz="2000">
              <a:latin typeface="Microsoft Sans Serif"/>
              <a:cs typeface="Microsoft Sans Serif"/>
            </a:endParaRPr>
          </a:p>
          <a:p>
            <a:pPr marL="279400" indent="-266700">
              <a:lnSpc>
                <a:spcPct val="100000"/>
              </a:lnSpc>
              <a:spcBef>
                <a:spcPts val="1205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25" dirty="0">
                <a:solidFill>
                  <a:srgbClr val="1B4854"/>
                </a:solidFill>
                <a:latin typeface="Microsoft Sans Serif"/>
                <a:cs typeface="Microsoft Sans Serif"/>
              </a:rPr>
              <a:t>Lançado</a:t>
            </a:r>
            <a:r>
              <a:rPr sz="2000" spc="-4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100" dirty="0">
                <a:solidFill>
                  <a:srgbClr val="1B4854"/>
                </a:solidFill>
                <a:latin typeface="Microsoft Sans Serif"/>
                <a:cs typeface="Microsoft Sans Serif"/>
              </a:rPr>
              <a:t>em</a:t>
            </a:r>
            <a:r>
              <a:rPr sz="20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25" dirty="0">
                <a:solidFill>
                  <a:srgbClr val="1B4854"/>
                </a:solidFill>
                <a:latin typeface="Microsoft Sans Serif"/>
                <a:cs typeface="Microsoft Sans Serif"/>
              </a:rPr>
              <a:t>2011</a:t>
            </a:r>
            <a:r>
              <a:rPr sz="20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100" dirty="0">
                <a:solidFill>
                  <a:srgbClr val="1B4854"/>
                </a:solidFill>
                <a:latin typeface="Microsoft Sans Serif"/>
                <a:cs typeface="Microsoft Sans Serif"/>
              </a:rPr>
              <a:t>no</a:t>
            </a:r>
            <a:r>
              <a:rPr sz="20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65" dirty="0">
                <a:solidFill>
                  <a:srgbClr val="1B4854"/>
                </a:solidFill>
                <a:latin typeface="Microsoft Sans Serif"/>
                <a:cs typeface="Microsoft Sans Serif"/>
              </a:rPr>
              <a:t>Twitter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27728" y="253745"/>
            <a:ext cx="433959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O</a:t>
            </a:r>
            <a:r>
              <a:rPr spc="-40" dirty="0"/>
              <a:t> </a:t>
            </a:r>
            <a:r>
              <a:rPr spc="150" dirty="0"/>
              <a:t>que</a:t>
            </a:r>
            <a:r>
              <a:rPr spc="-35" dirty="0"/>
              <a:t> </a:t>
            </a:r>
            <a:r>
              <a:rPr spc="20" dirty="0"/>
              <a:t>é</a:t>
            </a:r>
            <a:r>
              <a:rPr spc="-40" dirty="0"/>
              <a:t> </a:t>
            </a:r>
            <a:r>
              <a:rPr spc="65" dirty="0"/>
              <a:t>Bootstrap?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Formulários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14891" y="1768284"/>
          <a:ext cx="6552565" cy="1588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3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1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Classe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Bootstrap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497DBA"/>
                      </a:solidFill>
                      <a:prstDash val="solid"/>
                    </a:lnL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4972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Descrição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9525">
                      <a:solidFill>
                        <a:srgbClr val="497DBA"/>
                      </a:solidFill>
                      <a:prstDash val="solid"/>
                    </a:lnR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2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.form-control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29845" marB="0">
                    <a:lnL w="9525">
                      <a:solidFill>
                        <a:srgbClr val="497DBA"/>
                      </a:solidFill>
                      <a:prstDash val="solid"/>
                    </a:lnL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7434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spc="-15" dirty="0">
                          <a:latin typeface="Microsoft Sans Serif"/>
                          <a:cs typeface="Microsoft Sans Serif"/>
                        </a:rPr>
                        <a:t>Para </a:t>
                      </a:r>
                      <a:r>
                        <a:rPr sz="1600" spc="35" dirty="0">
                          <a:latin typeface="Microsoft Sans Serif"/>
                          <a:cs typeface="Microsoft Sans Serif"/>
                        </a:rPr>
                        <a:t>campos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40" dirty="0">
                          <a:latin typeface="Microsoft Sans Serif"/>
                          <a:cs typeface="Microsoft Sans Serif"/>
                        </a:rPr>
                        <a:t>textuais</a:t>
                      </a:r>
                      <a:r>
                        <a:rPr sz="1600" spc="-20" dirty="0">
                          <a:latin typeface="Microsoft Sans Serif"/>
                          <a:cs typeface="Microsoft Sans Serif"/>
                        </a:rPr>
                        <a:t> -</a:t>
                      </a:r>
                      <a:r>
                        <a:rPr sz="1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85" dirty="0">
                          <a:latin typeface="Microsoft Sans Serif"/>
                          <a:cs typeface="Microsoft Sans Serif"/>
                        </a:rPr>
                        <a:t>input</a:t>
                      </a:r>
                      <a:r>
                        <a:rPr sz="1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6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35" dirty="0">
                          <a:latin typeface="Microsoft Sans Serif"/>
                          <a:cs typeface="Microsoft Sans Serif"/>
                        </a:rPr>
                        <a:t>textarea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6515" marB="0">
                    <a:lnR w="9525">
                      <a:solidFill>
                        <a:srgbClr val="497DBA"/>
                      </a:solidFill>
                      <a:prstDash val="solid"/>
                    </a:lnR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9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.form-label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4925" marB="0">
                    <a:lnL w="9525">
                      <a:solidFill>
                        <a:srgbClr val="497DBA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7434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-15" dirty="0">
                          <a:latin typeface="Microsoft Sans Serif"/>
                          <a:cs typeface="Microsoft Sans Serif"/>
                        </a:rPr>
                        <a:t>Para </a:t>
                      </a:r>
                      <a:r>
                        <a:rPr sz="1600" spc="60" dirty="0">
                          <a:latin typeface="Microsoft Sans Serif"/>
                          <a:cs typeface="Microsoft Sans Serif"/>
                        </a:rPr>
                        <a:t>rótulos</a:t>
                      </a:r>
                      <a:r>
                        <a:rPr sz="16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5" dirty="0">
                          <a:latin typeface="Microsoft Sans Serif"/>
                          <a:cs typeface="Microsoft Sans Serif"/>
                        </a:rPr>
                        <a:t>(label)</a:t>
                      </a:r>
                      <a:r>
                        <a:rPr sz="16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desses</a:t>
                      </a:r>
                      <a:r>
                        <a:rPr sz="1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35" dirty="0">
                          <a:latin typeface="Microsoft Sans Serif"/>
                          <a:cs typeface="Microsoft Sans Serif"/>
                        </a:rPr>
                        <a:t>campos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1594" marB="0"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8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.form-select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4925" marB="0">
                    <a:lnL w="9525">
                      <a:solidFill>
                        <a:srgbClr val="497DBA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7434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600" spc="-15" dirty="0">
                          <a:latin typeface="Microsoft Sans Serif"/>
                          <a:cs typeface="Microsoft Sans Serif"/>
                        </a:rPr>
                        <a:t>Para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70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60" dirty="0">
                          <a:latin typeface="Microsoft Sans Serif"/>
                          <a:cs typeface="Microsoft Sans Serif"/>
                        </a:rPr>
                        <a:t>elemento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dirty="0">
                          <a:solidFill>
                            <a:srgbClr val="0000FF"/>
                          </a:solidFill>
                          <a:latin typeface="Microsoft Sans Serif"/>
                          <a:cs typeface="Microsoft Sans Serif"/>
                        </a:rPr>
                        <a:t>&lt;select&gt;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0960" marB="0"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862833" y="1320546"/>
            <a:ext cx="5756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solidFill>
                  <a:srgbClr val="205868"/>
                </a:solidFill>
                <a:latin typeface="Microsoft Sans Serif"/>
                <a:cs typeface="Microsoft Sans Serif"/>
              </a:rPr>
              <a:t>Aprimoramento</a:t>
            </a:r>
            <a:r>
              <a:rPr sz="1800" spc="-4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205868"/>
                </a:solidFill>
                <a:latin typeface="Microsoft Sans Serif"/>
                <a:cs typeface="Microsoft Sans Serif"/>
              </a:rPr>
              <a:t>de</a:t>
            </a:r>
            <a:r>
              <a:rPr sz="1800" spc="-1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05868"/>
                </a:solidFill>
                <a:latin typeface="Microsoft Sans Serif"/>
                <a:cs typeface="Microsoft Sans Serif"/>
              </a:rPr>
              <a:t>campos</a:t>
            </a:r>
            <a:r>
              <a:rPr sz="1800" spc="-1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Tahoma"/>
                <a:cs typeface="Tahoma"/>
              </a:rPr>
              <a:t>textuais</a:t>
            </a:r>
            <a:r>
              <a:rPr sz="18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,</a:t>
            </a:r>
            <a:r>
              <a:rPr sz="1800" spc="-2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800" b="1" spc="5" dirty="0">
                <a:solidFill>
                  <a:srgbClr val="0000FF"/>
                </a:solidFill>
                <a:latin typeface="Tahoma"/>
                <a:cs typeface="Tahoma"/>
              </a:rPr>
              <a:t>rótulos</a:t>
            </a:r>
            <a:r>
              <a:rPr sz="1800" b="1" spc="-7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205868"/>
                </a:solidFill>
                <a:latin typeface="Microsoft Sans Serif"/>
                <a:cs typeface="Microsoft Sans Serif"/>
              </a:rPr>
              <a:t>e</a:t>
            </a:r>
            <a:r>
              <a:rPr sz="1800" spc="-1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b="1" i="1" spc="-15" dirty="0">
                <a:solidFill>
                  <a:srgbClr val="0000FF"/>
                </a:solidFill>
                <a:latin typeface="Trebuchet MS"/>
                <a:cs typeface="Trebuchet MS"/>
              </a:rPr>
              <a:t>select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10967" y="3605784"/>
            <a:ext cx="7366000" cy="1489075"/>
            <a:chOff x="2410967" y="3605784"/>
            <a:chExt cx="7366000" cy="1489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0967" y="3605784"/>
              <a:ext cx="7365492" cy="14538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8587" y="3619500"/>
              <a:ext cx="7260335" cy="147523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479548" y="3674364"/>
            <a:ext cx="7233284" cy="1321435"/>
          </a:xfrm>
          <a:prstGeom prst="rect">
            <a:avLst/>
          </a:prstGeom>
          <a:solidFill>
            <a:srgbClr val="FFFFFF"/>
          </a:solidFill>
          <a:ln w="6350">
            <a:solidFill>
              <a:srgbClr val="548ED4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480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&lt;div&gt;</a:t>
            </a:r>
            <a:endParaRPr sz="16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spcBef>
                <a:spcPts val="490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&lt;label</a:t>
            </a: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for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"nome"</a:t>
            </a:r>
            <a:r>
              <a:rPr sz="1600" spc="-5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</a:t>
            </a:r>
            <a:r>
              <a:rPr sz="1600" b="1" spc="-10" dirty="0">
                <a:solidFill>
                  <a:srgbClr val="30859C"/>
                </a:solidFill>
                <a:latin typeface="Consolas"/>
                <a:cs typeface="Consolas"/>
              </a:rPr>
              <a:t>form-label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600" spc="-10" dirty="0">
                <a:solidFill>
                  <a:srgbClr val="585858"/>
                </a:solidFill>
                <a:latin typeface="Consolas"/>
                <a:cs typeface="Consolas"/>
              </a:rPr>
              <a:t>Nome</a:t>
            </a:r>
            <a:r>
              <a:rPr sz="1600" spc="-5" dirty="0">
                <a:solidFill>
                  <a:srgbClr val="585858"/>
                </a:solidFill>
                <a:latin typeface="Consolas"/>
                <a:cs typeface="Consolas"/>
              </a:rPr>
              <a:t> completo</a:t>
            </a: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&lt;/label&gt;</a:t>
            </a:r>
            <a:endParaRPr sz="16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&lt;input</a:t>
            </a:r>
            <a:r>
              <a:rPr sz="16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"text"</a:t>
            </a:r>
            <a:r>
              <a:rPr sz="1600" spc="5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</a:t>
            </a:r>
            <a:r>
              <a:rPr sz="1600" b="1" spc="-10" dirty="0">
                <a:solidFill>
                  <a:srgbClr val="30859C"/>
                </a:solidFill>
                <a:latin typeface="Consolas"/>
                <a:cs typeface="Consolas"/>
              </a:rPr>
              <a:t>form-control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</a:t>
            </a:r>
            <a:r>
              <a:rPr sz="1600" spc="5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"nome"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 marL="127000">
              <a:lnSpc>
                <a:spcPct val="100000"/>
              </a:lnSpc>
              <a:spcBef>
                <a:spcPts val="505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&lt;/div&gt;</a:t>
            </a:r>
            <a:endParaRPr sz="1600">
              <a:latin typeface="Consolas"/>
              <a:cs typeface="Consola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747772" y="5157215"/>
            <a:ext cx="6692265" cy="1228725"/>
            <a:chOff x="2747772" y="5157215"/>
            <a:chExt cx="6692265" cy="122872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47772" y="5157215"/>
              <a:ext cx="6691883" cy="12283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9400" y="5228843"/>
              <a:ext cx="6553200" cy="10896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816225" y="5225668"/>
              <a:ext cx="6559550" cy="1096010"/>
            </a:xfrm>
            <a:custGeom>
              <a:avLst/>
              <a:gdLst/>
              <a:ahLst/>
              <a:cxnLst/>
              <a:rect l="l" t="t" r="r" b="b"/>
              <a:pathLst>
                <a:path w="6559550" h="1096010">
                  <a:moveTo>
                    <a:pt x="0" y="1096009"/>
                  </a:moveTo>
                  <a:lnTo>
                    <a:pt x="6559550" y="1096009"/>
                  </a:lnTo>
                  <a:lnTo>
                    <a:pt x="6559550" y="0"/>
                  </a:lnTo>
                  <a:lnTo>
                    <a:pt x="0" y="0"/>
                  </a:lnTo>
                  <a:lnTo>
                    <a:pt x="0" y="1096009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864593" y="6668896"/>
            <a:ext cx="274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Formulários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14891" y="1840293"/>
          <a:ext cx="6553200" cy="2220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8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5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1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Classe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Bootstrap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497DBA"/>
                      </a:solidFill>
                      <a:prstDash val="solid"/>
                    </a:lnL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Descrição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9525">
                      <a:solidFill>
                        <a:srgbClr val="497DBA"/>
                      </a:solidFill>
                      <a:prstDash val="solid"/>
                    </a:lnR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2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.form-check-input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29845" marB="0">
                    <a:lnL w="9525">
                      <a:solidFill>
                        <a:srgbClr val="497DBA"/>
                      </a:solidFill>
                      <a:prstDash val="solid"/>
                    </a:lnL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spc="-15" dirty="0">
                          <a:latin typeface="Microsoft Sans Serif"/>
                          <a:cs typeface="Microsoft Sans Serif"/>
                        </a:rPr>
                        <a:t>Para</a:t>
                      </a:r>
                      <a:r>
                        <a:rPr sz="16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35" dirty="0">
                          <a:latin typeface="Microsoft Sans Serif"/>
                          <a:cs typeface="Microsoft Sans Serif"/>
                        </a:rPr>
                        <a:t>campos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80" dirty="0">
                          <a:latin typeface="Microsoft Sans Serif"/>
                          <a:cs typeface="Microsoft Sans Serif"/>
                        </a:rPr>
                        <a:t>tipo</a:t>
                      </a:r>
                      <a:r>
                        <a:rPr sz="16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50" dirty="0">
                          <a:latin typeface="Microsoft Sans Serif"/>
                          <a:cs typeface="Microsoft Sans Serif"/>
                        </a:rPr>
                        <a:t>radio</a:t>
                      </a:r>
                      <a:r>
                        <a:rPr sz="16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6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25" dirty="0">
                          <a:latin typeface="Microsoft Sans Serif"/>
                          <a:cs typeface="Microsoft Sans Serif"/>
                        </a:rPr>
                        <a:t>checkbox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6515" marB="0">
                    <a:lnR w="9525">
                      <a:solidFill>
                        <a:srgbClr val="497DBA"/>
                      </a:solidFill>
                      <a:prstDash val="solid"/>
                    </a:lnR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98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.form-check-label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4925" marB="0">
                    <a:lnL w="9525">
                      <a:solidFill>
                        <a:srgbClr val="497DBA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-15" dirty="0">
                          <a:latin typeface="Microsoft Sans Serif"/>
                          <a:cs typeface="Microsoft Sans Serif"/>
                        </a:rPr>
                        <a:t>Para </a:t>
                      </a:r>
                      <a:r>
                        <a:rPr sz="1600" spc="60" dirty="0">
                          <a:latin typeface="Microsoft Sans Serif"/>
                          <a:cs typeface="Microsoft Sans Serif"/>
                        </a:rPr>
                        <a:t>rótulos</a:t>
                      </a:r>
                      <a:r>
                        <a:rPr sz="16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5" dirty="0">
                          <a:latin typeface="Microsoft Sans Serif"/>
                          <a:cs typeface="Microsoft Sans Serif"/>
                        </a:rPr>
                        <a:t>(label)</a:t>
                      </a:r>
                      <a:r>
                        <a:rPr sz="16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desses</a:t>
                      </a:r>
                      <a:r>
                        <a:rPr sz="1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35" dirty="0">
                          <a:latin typeface="Microsoft Sans Serif"/>
                          <a:cs typeface="Microsoft Sans Serif"/>
                        </a:rPr>
                        <a:t>campos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1594" marB="0"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69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.form-check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4925" marB="0">
                    <a:lnL w="9525">
                      <a:solidFill>
                        <a:srgbClr val="497DBA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-15" dirty="0">
                          <a:latin typeface="Microsoft Sans Serif"/>
                          <a:cs typeface="Microsoft Sans Serif"/>
                        </a:rPr>
                        <a:t>Para </a:t>
                      </a:r>
                      <a:r>
                        <a:rPr sz="1600" spc="50" dirty="0">
                          <a:latin typeface="Microsoft Sans Serif"/>
                          <a:cs typeface="Microsoft Sans Serif"/>
                        </a:rPr>
                        <a:t>container</a:t>
                      </a:r>
                      <a:r>
                        <a:rPr sz="1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35" dirty="0">
                          <a:latin typeface="Microsoft Sans Serif"/>
                          <a:cs typeface="Microsoft Sans Serif"/>
                        </a:rPr>
                        <a:t>adicional</a:t>
                      </a:r>
                      <a:r>
                        <a:rPr sz="16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55" dirty="0">
                          <a:latin typeface="Microsoft Sans Serif"/>
                          <a:cs typeface="Microsoft Sans Serif"/>
                        </a:rPr>
                        <a:t>agrupando</a:t>
                      </a:r>
                      <a:r>
                        <a:rPr sz="16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75" dirty="0">
                          <a:latin typeface="Microsoft Sans Serif"/>
                          <a:cs typeface="Microsoft Sans Serif"/>
                        </a:rPr>
                        <a:t>o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  <a:p>
                      <a:pPr marL="314960">
                        <a:lnSpc>
                          <a:spcPct val="100000"/>
                        </a:lnSpc>
                      </a:pPr>
                      <a:r>
                        <a:rPr sz="1600" spc="75" dirty="0">
                          <a:latin typeface="Microsoft Sans Serif"/>
                          <a:cs typeface="Microsoft Sans Serif"/>
                        </a:rPr>
                        <a:t>rótulo</a:t>
                      </a:r>
                      <a:r>
                        <a:rPr sz="16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6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70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16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50" dirty="0">
                          <a:latin typeface="Microsoft Sans Serif"/>
                          <a:cs typeface="Microsoft Sans Serif"/>
                        </a:rPr>
                        <a:t>campo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1594" marB="0"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98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.form-switch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4925" marB="0">
                    <a:lnL w="9525">
                      <a:solidFill>
                        <a:srgbClr val="497DBA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5" dirty="0">
                          <a:latin typeface="Microsoft Sans Serif"/>
                          <a:cs typeface="Microsoft Sans Serif"/>
                        </a:rPr>
                        <a:t>Exibição</a:t>
                      </a:r>
                      <a:r>
                        <a:rPr sz="1600" spc="-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35" dirty="0">
                          <a:latin typeface="Microsoft Sans Serif"/>
                          <a:cs typeface="Microsoft Sans Serif"/>
                        </a:rPr>
                        <a:t>estilo</a:t>
                      </a: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10" dirty="0">
                          <a:latin typeface="Microsoft Sans Serif"/>
                          <a:cs typeface="Microsoft Sans Serif"/>
                        </a:rPr>
                        <a:t>chave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25" dirty="0">
                          <a:latin typeface="Microsoft Sans Serif"/>
                          <a:cs typeface="Microsoft Sans Serif"/>
                        </a:rPr>
                        <a:t>liga/desliga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1594" marB="0"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862833" y="1392428"/>
            <a:ext cx="5790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solidFill>
                  <a:srgbClr val="205868"/>
                </a:solidFill>
                <a:latin typeface="Microsoft Sans Serif"/>
                <a:cs typeface="Microsoft Sans Serif"/>
              </a:rPr>
              <a:t>Aprimoramento</a:t>
            </a:r>
            <a:r>
              <a:rPr sz="1800" spc="-3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205868"/>
                </a:solidFill>
                <a:latin typeface="Microsoft Sans Serif"/>
                <a:cs typeface="Microsoft Sans Serif"/>
              </a:rPr>
              <a:t>de</a:t>
            </a:r>
            <a:r>
              <a:rPr sz="18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05868"/>
                </a:solidFill>
                <a:latin typeface="Microsoft Sans Serif"/>
                <a:cs typeface="Microsoft Sans Serif"/>
              </a:rPr>
              <a:t>campos</a:t>
            </a:r>
            <a:r>
              <a:rPr sz="1800" spc="-1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Tahoma"/>
                <a:cs typeface="Tahoma"/>
              </a:rPr>
              <a:t>radio</a:t>
            </a:r>
            <a:r>
              <a:rPr sz="1800" spc="-10" dirty="0">
                <a:solidFill>
                  <a:srgbClr val="205868"/>
                </a:solidFill>
                <a:latin typeface="Microsoft Sans Serif"/>
                <a:cs typeface="Microsoft Sans Serif"/>
              </a:rPr>
              <a:t>,</a:t>
            </a:r>
            <a:r>
              <a:rPr sz="1800" spc="-3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b="1" spc="-15" dirty="0">
                <a:solidFill>
                  <a:srgbClr val="0000FF"/>
                </a:solidFill>
                <a:latin typeface="Tahoma"/>
                <a:cs typeface="Tahoma"/>
              </a:rPr>
              <a:t>checkbox</a:t>
            </a:r>
            <a:r>
              <a:rPr sz="1800" b="1" spc="-8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205868"/>
                </a:solidFill>
                <a:latin typeface="Microsoft Sans Serif"/>
                <a:cs typeface="Microsoft Sans Serif"/>
              </a:rPr>
              <a:t>e</a:t>
            </a:r>
            <a:r>
              <a:rPr sz="1800" spc="-1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205868"/>
                </a:solidFill>
                <a:latin typeface="Microsoft Sans Serif"/>
                <a:cs typeface="Microsoft Sans Serif"/>
              </a:rPr>
              <a:t>rótulos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10967" y="4270260"/>
            <a:ext cx="7379334" cy="1489075"/>
            <a:chOff x="2410967" y="4270260"/>
            <a:chExt cx="7379334" cy="1489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0967" y="4270260"/>
              <a:ext cx="7365492" cy="14554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8587" y="4283963"/>
              <a:ext cx="7371588" cy="147523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479548" y="4338828"/>
            <a:ext cx="7233284" cy="1323340"/>
          </a:xfrm>
          <a:prstGeom prst="rect">
            <a:avLst/>
          </a:prstGeom>
          <a:solidFill>
            <a:srgbClr val="FFFFFF"/>
          </a:solidFill>
          <a:ln w="6350">
            <a:solidFill>
              <a:srgbClr val="548ED4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484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&lt;div</a:t>
            </a:r>
            <a:r>
              <a:rPr sz="1600" spc="-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</a:t>
            </a:r>
            <a:r>
              <a:rPr sz="1600" b="1" spc="-10" dirty="0">
                <a:solidFill>
                  <a:srgbClr val="30859C"/>
                </a:solidFill>
                <a:latin typeface="Consolas"/>
                <a:cs typeface="Consolas"/>
              </a:rPr>
              <a:t>form-check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 marL="349250">
              <a:lnSpc>
                <a:spcPct val="100000"/>
              </a:lnSpc>
              <a:spcBef>
                <a:spcPts val="490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&lt;input</a:t>
            </a:r>
            <a:r>
              <a:rPr sz="1600" spc="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"checkbox"</a:t>
            </a:r>
            <a:r>
              <a:rPr sz="1600" spc="10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</a:t>
            </a:r>
            <a:r>
              <a:rPr sz="1600" b="1" spc="-10" dirty="0">
                <a:solidFill>
                  <a:srgbClr val="30859C"/>
                </a:solidFill>
                <a:latin typeface="Consolas"/>
                <a:cs typeface="Consolas"/>
              </a:rPr>
              <a:t>form-check-input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</a:t>
            </a:r>
            <a:r>
              <a:rPr sz="1600" spc="15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"termos"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 marL="349250">
              <a:lnSpc>
                <a:spcPct val="100000"/>
              </a:lnSpc>
              <a:spcBef>
                <a:spcPts val="505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&lt;label</a:t>
            </a:r>
            <a:r>
              <a:rPr sz="1600" spc="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for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"termos"</a:t>
            </a:r>
            <a:r>
              <a:rPr sz="1600" spc="30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</a:t>
            </a:r>
            <a:r>
              <a:rPr sz="1600" b="1" spc="-10" dirty="0">
                <a:solidFill>
                  <a:srgbClr val="30859C"/>
                </a:solidFill>
                <a:latin typeface="Consolas"/>
                <a:cs typeface="Consolas"/>
              </a:rPr>
              <a:t>form-check-label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600" spc="-10" dirty="0">
                <a:solidFill>
                  <a:srgbClr val="585858"/>
                </a:solidFill>
                <a:latin typeface="Consolas"/>
                <a:cs typeface="Consolas"/>
              </a:rPr>
              <a:t>Concordo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&lt;/label&gt;</a:t>
            </a:r>
            <a:endParaRPr sz="1600">
              <a:latin typeface="Consolas"/>
              <a:cs typeface="Consolas"/>
            </a:endParaRPr>
          </a:p>
          <a:p>
            <a:pPr marL="127000">
              <a:lnSpc>
                <a:spcPct val="100000"/>
              </a:lnSpc>
              <a:spcBef>
                <a:spcPts val="505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&lt;/div&gt;</a:t>
            </a:r>
            <a:endParaRPr sz="1600">
              <a:latin typeface="Consolas"/>
              <a:cs typeface="Consolas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82228" y="3749040"/>
            <a:ext cx="457200" cy="2286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2407920" y="5649467"/>
            <a:ext cx="3093720" cy="576580"/>
            <a:chOff x="2407920" y="5649467"/>
            <a:chExt cx="3093720" cy="57658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7920" y="5649467"/>
              <a:ext cx="3093720" cy="57611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9548" y="5721095"/>
              <a:ext cx="2955036" cy="43738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476373" y="5717920"/>
              <a:ext cx="2961640" cy="443865"/>
            </a:xfrm>
            <a:custGeom>
              <a:avLst/>
              <a:gdLst/>
              <a:ahLst/>
              <a:cxnLst/>
              <a:rect l="l" t="t" r="r" b="b"/>
              <a:pathLst>
                <a:path w="2961640" h="443864">
                  <a:moveTo>
                    <a:pt x="0" y="443737"/>
                  </a:moveTo>
                  <a:lnTo>
                    <a:pt x="2961386" y="443737"/>
                  </a:lnTo>
                  <a:lnTo>
                    <a:pt x="2961386" y="0"/>
                  </a:lnTo>
                  <a:lnTo>
                    <a:pt x="0" y="0"/>
                  </a:lnTo>
                  <a:lnTo>
                    <a:pt x="0" y="443737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864593" y="6668896"/>
            <a:ext cx="274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Formulários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74798" y="1827022"/>
            <a:ext cx="77387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solidFill>
                  <a:srgbClr val="1B4854"/>
                </a:solidFill>
                <a:latin typeface="Microsoft Sans Serif"/>
                <a:cs typeface="Microsoft Sans Serif"/>
              </a:rPr>
              <a:t>Classes</a:t>
            </a:r>
            <a:r>
              <a:rPr sz="2000" spc="-3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30" dirty="0">
                <a:solidFill>
                  <a:srgbClr val="1B4854"/>
                </a:solidFill>
                <a:latin typeface="Microsoft Sans Serif"/>
                <a:cs typeface="Microsoft Sans Serif"/>
              </a:rPr>
              <a:t>adicionais</a:t>
            </a:r>
            <a:r>
              <a:rPr sz="2000" spc="-4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55" dirty="0">
                <a:solidFill>
                  <a:srgbClr val="1B4854"/>
                </a:solidFill>
                <a:latin typeface="Microsoft Sans Serif"/>
                <a:cs typeface="Microsoft Sans Serif"/>
              </a:rPr>
              <a:t>para</a:t>
            </a:r>
            <a:r>
              <a:rPr sz="2000" spc="-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b="1" spc="15" dirty="0">
                <a:solidFill>
                  <a:srgbClr val="1B4854"/>
                </a:solidFill>
                <a:latin typeface="Tahoma"/>
                <a:cs typeface="Tahoma"/>
              </a:rPr>
              <a:t>alterar</a:t>
            </a:r>
            <a:r>
              <a:rPr sz="2000" b="1" spc="-60" dirty="0">
                <a:solidFill>
                  <a:srgbClr val="1B4854"/>
                </a:solidFill>
                <a:latin typeface="Tahoma"/>
                <a:cs typeface="Tahoma"/>
              </a:rPr>
              <a:t> </a:t>
            </a:r>
            <a:r>
              <a:rPr sz="2000" b="1" spc="5" dirty="0">
                <a:solidFill>
                  <a:srgbClr val="1B4854"/>
                </a:solidFill>
                <a:latin typeface="Tahoma"/>
                <a:cs typeface="Tahoma"/>
              </a:rPr>
              <a:t>o</a:t>
            </a:r>
            <a:r>
              <a:rPr sz="2000" b="1" spc="-70" dirty="0">
                <a:solidFill>
                  <a:srgbClr val="1B4854"/>
                </a:solidFill>
                <a:latin typeface="Tahoma"/>
                <a:cs typeface="Tahoma"/>
              </a:rPr>
              <a:t> </a:t>
            </a:r>
            <a:r>
              <a:rPr sz="2000" b="1" spc="25" dirty="0">
                <a:solidFill>
                  <a:srgbClr val="1B4854"/>
                </a:solidFill>
                <a:latin typeface="Tahoma"/>
                <a:cs typeface="Tahoma"/>
              </a:rPr>
              <a:t>tamanho</a:t>
            </a:r>
            <a:r>
              <a:rPr sz="2000" b="1" spc="-75" dirty="0">
                <a:solidFill>
                  <a:srgbClr val="1B4854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1B4854"/>
                </a:solidFill>
                <a:latin typeface="Microsoft Sans Serif"/>
                <a:cs typeface="Microsoft Sans Serif"/>
              </a:rPr>
              <a:t>dos</a:t>
            </a:r>
            <a:r>
              <a:rPr sz="2000" spc="-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45" dirty="0">
                <a:solidFill>
                  <a:srgbClr val="1B4854"/>
                </a:solidFill>
                <a:latin typeface="Microsoft Sans Serif"/>
                <a:cs typeface="Microsoft Sans Serif"/>
              </a:rPr>
              <a:t>campos</a:t>
            </a:r>
            <a:r>
              <a:rPr sz="2000" spc="-1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1B4854"/>
                </a:solidFill>
                <a:latin typeface="Microsoft Sans Serif"/>
                <a:cs typeface="Microsoft Sans Serif"/>
              </a:rPr>
              <a:t>e</a:t>
            </a:r>
            <a:r>
              <a:rPr sz="20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80" dirty="0">
                <a:solidFill>
                  <a:srgbClr val="1B4854"/>
                </a:solidFill>
                <a:latin typeface="Microsoft Sans Serif"/>
                <a:cs typeface="Microsoft Sans Serif"/>
              </a:rPr>
              <a:t>rótulos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2685" y="2210276"/>
            <a:ext cx="2030095" cy="243332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.form-control-lg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.form-control-sm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.form-label-lg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.form-label-sm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.form-select-lg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.form-select-sm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23052" y="2210276"/>
            <a:ext cx="3194050" cy="2433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6300"/>
              </a:lnSpc>
              <a:spcBef>
                <a:spcPts val="100"/>
              </a:spcBef>
            </a:pPr>
            <a:r>
              <a:rPr sz="1800" spc="35" dirty="0">
                <a:solidFill>
                  <a:srgbClr val="1B4854"/>
                </a:solidFill>
                <a:latin typeface="Microsoft Sans Serif"/>
                <a:cs typeface="Microsoft Sans Serif"/>
              </a:rPr>
              <a:t>(campo </a:t>
            </a:r>
            <a:r>
              <a:rPr sz="1800" b="1" spc="15" dirty="0">
                <a:solidFill>
                  <a:srgbClr val="1B4854"/>
                </a:solidFill>
                <a:latin typeface="Tahoma"/>
                <a:cs typeface="Tahoma"/>
              </a:rPr>
              <a:t>maior </a:t>
            </a:r>
            <a:r>
              <a:rPr sz="1800" spc="70" dirty="0">
                <a:solidFill>
                  <a:srgbClr val="1B4854"/>
                </a:solidFill>
                <a:latin typeface="Microsoft Sans Serif"/>
                <a:cs typeface="Microsoft Sans Serif"/>
              </a:rPr>
              <a:t>que </a:t>
            </a:r>
            <a:r>
              <a:rPr sz="1800" spc="85" dirty="0">
                <a:solidFill>
                  <a:srgbClr val="1B4854"/>
                </a:solidFill>
                <a:latin typeface="Microsoft Sans Serif"/>
                <a:cs typeface="Microsoft Sans Serif"/>
              </a:rPr>
              <a:t>o </a:t>
            </a:r>
            <a:r>
              <a:rPr sz="1800" spc="65" dirty="0">
                <a:solidFill>
                  <a:srgbClr val="1B4854"/>
                </a:solidFill>
                <a:latin typeface="Microsoft Sans Serif"/>
                <a:cs typeface="Microsoft Sans Serif"/>
              </a:rPr>
              <a:t>normal) </a:t>
            </a:r>
            <a:r>
              <a:rPr sz="1800" spc="-46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1B4854"/>
                </a:solidFill>
                <a:latin typeface="Microsoft Sans Serif"/>
                <a:cs typeface="Microsoft Sans Serif"/>
              </a:rPr>
              <a:t>(campo</a:t>
            </a:r>
            <a:r>
              <a:rPr sz="18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b="1" spc="20" dirty="0">
                <a:solidFill>
                  <a:srgbClr val="1B4854"/>
                </a:solidFill>
                <a:latin typeface="Tahoma"/>
                <a:cs typeface="Tahoma"/>
              </a:rPr>
              <a:t>menor</a:t>
            </a:r>
            <a:r>
              <a:rPr sz="1800" b="1" spc="-80" dirty="0">
                <a:solidFill>
                  <a:srgbClr val="1B4854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1B4854"/>
                </a:solidFill>
                <a:latin typeface="Microsoft Sans Serif"/>
                <a:cs typeface="Microsoft Sans Serif"/>
              </a:rPr>
              <a:t>que</a:t>
            </a:r>
            <a:r>
              <a:rPr sz="1800" spc="-4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1B4854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1B4854"/>
                </a:solidFill>
                <a:latin typeface="Microsoft Sans Serif"/>
                <a:cs typeface="Microsoft Sans Serif"/>
              </a:rPr>
              <a:t>normal) </a:t>
            </a:r>
            <a:r>
              <a:rPr sz="1800" spc="-46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1B4854"/>
                </a:solidFill>
                <a:latin typeface="Microsoft Sans Serif"/>
                <a:cs typeface="Microsoft Sans Serif"/>
              </a:rPr>
              <a:t>(rótulo </a:t>
            </a:r>
            <a:r>
              <a:rPr sz="1800" b="1" spc="20" dirty="0">
                <a:solidFill>
                  <a:srgbClr val="1B4854"/>
                </a:solidFill>
                <a:latin typeface="Tahoma"/>
                <a:cs typeface="Tahoma"/>
              </a:rPr>
              <a:t>maior </a:t>
            </a:r>
            <a:r>
              <a:rPr sz="1800" spc="70" dirty="0">
                <a:solidFill>
                  <a:srgbClr val="1B4854"/>
                </a:solidFill>
                <a:latin typeface="Microsoft Sans Serif"/>
                <a:cs typeface="Microsoft Sans Serif"/>
              </a:rPr>
              <a:t>que </a:t>
            </a:r>
            <a:r>
              <a:rPr sz="1800" spc="85" dirty="0">
                <a:solidFill>
                  <a:srgbClr val="1B4854"/>
                </a:solidFill>
                <a:latin typeface="Microsoft Sans Serif"/>
                <a:cs typeface="Microsoft Sans Serif"/>
              </a:rPr>
              <a:t>o </a:t>
            </a:r>
            <a:r>
              <a:rPr sz="1800" spc="65" dirty="0">
                <a:solidFill>
                  <a:srgbClr val="1B4854"/>
                </a:solidFill>
                <a:latin typeface="Microsoft Sans Serif"/>
                <a:cs typeface="Microsoft Sans Serif"/>
              </a:rPr>
              <a:t>normal) </a:t>
            </a:r>
            <a:r>
              <a:rPr sz="1800" spc="7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1B4854"/>
                </a:solidFill>
                <a:latin typeface="Microsoft Sans Serif"/>
                <a:cs typeface="Microsoft Sans Serif"/>
              </a:rPr>
              <a:t>(rótulo </a:t>
            </a:r>
            <a:r>
              <a:rPr sz="1800" b="1" spc="20" dirty="0">
                <a:solidFill>
                  <a:srgbClr val="1B4854"/>
                </a:solidFill>
                <a:latin typeface="Tahoma"/>
                <a:cs typeface="Tahoma"/>
              </a:rPr>
              <a:t>menor </a:t>
            </a:r>
            <a:r>
              <a:rPr sz="1800" spc="70" dirty="0">
                <a:solidFill>
                  <a:srgbClr val="1B4854"/>
                </a:solidFill>
                <a:latin typeface="Microsoft Sans Serif"/>
                <a:cs typeface="Microsoft Sans Serif"/>
              </a:rPr>
              <a:t>que </a:t>
            </a:r>
            <a:r>
              <a:rPr sz="1800" spc="85" dirty="0">
                <a:solidFill>
                  <a:srgbClr val="1B4854"/>
                </a:solidFill>
                <a:latin typeface="Microsoft Sans Serif"/>
                <a:cs typeface="Microsoft Sans Serif"/>
              </a:rPr>
              <a:t>o </a:t>
            </a:r>
            <a:r>
              <a:rPr sz="1800" spc="65" dirty="0">
                <a:solidFill>
                  <a:srgbClr val="1B4854"/>
                </a:solidFill>
                <a:latin typeface="Microsoft Sans Serif"/>
                <a:cs typeface="Microsoft Sans Serif"/>
              </a:rPr>
              <a:t>normal) </a:t>
            </a:r>
            <a:r>
              <a:rPr sz="1800" spc="-46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1B4854"/>
                </a:solidFill>
                <a:latin typeface="Microsoft Sans Serif"/>
                <a:cs typeface="Microsoft Sans Serif"/>
              </a:rPr>
              <a:t>(</a:t>
            </a:r>
            <a:r>
              <a:rPr sz="1800" i="1" spc="-80" dirty="0">
                <a:solidFill>
                  <a:srgbClr val="1B4854"/>
                </a:solidFill>
                <a:latin typeface="Trebuchet MS"/>
                <a:cs typeface="Trebuchet MS"/>
              </a:rPr>
              <a:t>selec</a:t>
            </a:r>
            <a:r>
              <a:rPr sz="1800" i="1" spc="-70" dirty="0">
                <a:solidFill>
                  <a:srgbClr val="1B4854"/>
                </a:solidFill>
                <a:latin typeface="Trebuchet MS"/>
                <a:cs typeface="Trebuchet MS"/>
              </a:rPr>
              <a:t>t</a:t>
            </a:r>
            <a:r>
              <a:rPr sz="1800" i="1" spc="-55" dirty="0">
                <a:solidFill>
                  <a:srgbClr val="1B4854"/>
                </a:solidFill>
                <a:latin typeface="Trebuchet MS"/>
                <a:cs typeface="Trebuchet MS"/>
              </a:rPr>
              <a:t> </a:t>
            </a:r>
            <a:r>
              <a:rPr sz="1800" b="1" spc="15" dirty="0">
                <a:solidFill>
                  <a:srgbClr val="1B4854"/>
                </a:solidFill>
                <a:latin typeface="Tahoma"/>
                <a:cs typeface="Tahoma"/>
              </a:rPr>
              <a:t>maio</a:t>
            </a:r>
            <a:r>
              <a:rPr sz="1800" b="1" spc="35" dirty="0">
                <a:solidFill>
                  <a:srgbClr val="1B4854"/>
                </a:solidFill>
                <a:latin typeface="Tahoma"/>
                <a:cs typeface="Tahoma"/>
              </a:rPr>
              <a:t>r</a:t>
            </a:r>
            <a:r>
              <a:rPr sz="1800" b="1" spc="-85" dirty="0">
                <a:solidFill>
                  <a:srgbClr val="1B4854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1B4854"/>
                </a:solidFill>
                <a:latin typeface="Microsoft Sans Serif"/>
                <a:cs typeface="Microsoft Sans Serif"/>
              </a:rPr>
              <a:t>que</a:t>
            </a:r>
            <a:r>
              <a:rPr sz="1800" spc="-1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1B4854"/>
                </a:solidFill>
                <a:latin typeface="Microsoft Sans Serif"/>
                <a:cs typeface="Microsoft Sans Serif"/>
              </a:rPr>
              <a:t>o</a:t>
            </a:r>
            <a:r>
              <a:rPr sz="18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1B4854"/>
                </a:solidFill>
                <a:latin typeface="Microsoft Sans Serif"/>
                <a:cs typeface="Microsoft Sans Serif"/>
              </a:rPr>
              <a:t>nor</a:t>
            </a:r>
            <a:r>
              <a:rPr sz="1800" spc="185" dirty="0">
                <a:solidFill>
                  <a:srgbClr val="1B4854"/>
                </a:solidFill>
                <a:latin typeface="Microsoft Sans Serif"/>
                <a:cs typeface="Microsoft Sans Serif"/>
              </a:rPr>
              <a:t>m</a:t>
            </a:r>
            <a:r>
              <a:rPr sz="18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al)  </a:t>
            </a:r>
            <a:r>
              <a:rPr sz="1800" spc="-75" dirty="0">
                <a:solidFill>
                  <a:srgbClr val="1B4854"/>
                </a:solidFill>
                <a:latin typeface="Microsoft Sans Serif"/>
                <a:cs typeface="Microsoft Sans Serif"/>
              </a:rPr>
              <a:t>(</a:t>
            </a:r>
            <a:r>
              <a:rPr sz="1800" i="1" spc="-80" dirty="0">
                <a:solidFill>
                  <a:srgbClr val="1B4854"/>
                </a:solidFill>
                <a:latin typeface="Trebuchet MS"/>
                <a:cs typeface="Trebuchet MS"/>
              </a:rPr>
              <a:t>selec</a:t>
            </a:r>
            <a:r>
              <a:rPr sz="1800" i="1" spc="-70" dirty="0">
                <a:solidFill>
                  <a:srgbClr val="1B4854"/>
                </a:solidFill>
                <a:latin typeface="Trebuchet MS"/>
                <a:cs typeface="Trebuchet MS"/>
              </a:rPr>
              <a:t>t</a:t>
            </a:r>
            <a:r>
              <a:rPr sz="1800" i="1" spc="-55" dirty="0">
                <a:solidFill>
                  <a:srgbClr val="1B4854"/>
                </a:solidFill>
                <a:latin typeface="Trebuchet MS"/>
                <a:cs typeface="Trebuchet MS"/>
              </a:rPr>
              <a:t> </a:t>
            </a:r>
            <a:r>
              <a:rPr sz="1800" b="1" spc="25" dirty="0">
                <a:solidFill>
                  <a:srgbClr val="1B4854"/>
                </a:solidFill>
                <a:latin typeface="Tahoma"/>
                <a:cs typeface="Tahoma"/>
              </a:rPr>
              <a:t>men</a:t>
            </a:r>
            <a:r>
              <a:rPr sz="1800" b="1" spc="15" dirty="0">
                <a:solidFill>
                  <a:srgbClr val="1B4854"/>
                </a:solidFill>
                <a:latin typeface="Tahoma"/>
                <a:cs typeface="Tahoma"/>
              </a:rPr>
              <a:t>or</a:t>
            </a:r>
            <a:r>
              <a:rPr sz="1800" b="1" spc="-80" dirty="0">
                <a:solidFill>
                  <a:srgbClr val="1B4854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1B4854"/>
                </a:solidFill>
                <a:latin typeface="Microsoft Sans Serif"/>
                <a:cs typeface="Microsoft Sans Serif"/>
              </a:rPr>
              <a:t>que</a:t>
            </a:r>
            <a:r>
              <a:rPr sz="1800" spc="-1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1B4854"/>
                </a:solidFill>
                <a:latin typeface="Microsoft Sans Serif"/>
                <a:cs typeface="Microsoft Sans Serif"/>
              </a:rPr>
              <a:t>o</a:t>
            </a:r>
            <a:r>
              <a:rPr sz="18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1B4854"/>
                </a:solidFill>
                <a:latin typeface="Microsoft Sans Serif"/>
                <a:cs typeface="Microsoft Sans Serif"/>
              </a:rPr>
              <a:t>nor</a:t>
            </a:r>
            <a:r>
              <a:rPr sz="1800" spc="185" dirty="0">
                <a:solidFill>
                  <a:srgbClr val="1B4854"/>
                </a:solidFill>
                <a:latin typeface="Microsoft Sans Serif"/>
                <a:cs typeface="Microsoft Sans Serif"/>
              </a:rPr>
              <a:t>m</a:t>
            </a:r>
            <a:r>
              <a:rPr sz="18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al)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500883" y="5221223"/>
            <a:ext cx="7185659" cy="647700"/>
            <a:chOff x="2500883" y="5221223"/>
            <a:chExt cx="7185659" cy="6477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00883" y="5221223"/>
              <a:ext cx="7185659" cy="6476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57271" y="5268467"/>
              <a:ext cx="7054596" cy="57913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569463" y="5289803"/>
              <a:ext cx="7053580" cy="515620"/>
            </a:xfrm>
            <a:custGeom>
              <a:avLst/>
              <a:gdLst/>
              <a:ahLst/>
              <a:cxnLst/>
              <a:rect l="l" t="t" r="r" b="b"/>
              <a:pathLst>
                <a:path w="7053580" h="515620">
                  <a:moveTo>
                    <a:pt x="7053072" y="0"/>
                  </a:moveTo>
                  <a:lnTo>
                    <a:pt x="0" y="0"/>
                  </a:lnTo>
                  <a:lnTo>
                    <a:pt x="0" y="515112"/>
                  </a:lnTo>
                  <a:lnTo>
                    <a:pt x="7053072" y="515112"/>
                  </a:lnTo>
                  <a:lnTo>
                    <a:pt x="70530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69463" y="5289803"/>
              <a:ext cx="7053580" cy="515620"/>
            </a:xfrm>
            <a:custGeom>
              <a:avLst/>
              <a:gdLst/>
              <a:ahLst/>
              <a:cxnLst/>
              <a:rect l="l" t="t" r="r" b="b"/>
              <a:pathLst>
                <a:path w="7053580" h="515620">
                  <a:moveTo>
                    <a:pt x="0" y="515112"/>
                  </a:moveTo>
                  <a:lnTo>
                    <a:pt x="7053072" y="515112"/>
                  </a:lnTo>
                  <a:lnTo>
                    <a:pt x="7053072" y="0"/>
                  </a:lnTo>
                  <a:lnTo>
                    <a:pt x="0" y="0"/>
                  </a:lnTo>
                  <a:lnTo>
                    <a:pt x="0" y="515112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569464" y="5289803"/>
            <a:ext cx="7053580" cy="51562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765"/>
              </a:spcBef>
            </a:pPr>
            <a:r>
              <a:rPr sz="1700" spc="-5" dirty="0">
                <a:solidFill>
                  <a:srgbClr val="0000FF"/>
                </a:solidFill>
                <a:latin typeface="Consolas"/>
                <a:cs typeface="Consolas"/>
              </a:rPr>
              <a:t>&lt;input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700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30859C"/>
                </a:solidFill>
                <a:latin typeface="Consolas"/>
                <a:cs typeface="Consolas"/>
              </a:rPr>
              <a:t>"text"</a:t>
            </a:r>
            <a:r>
              <a:rPr sz="1700" spc="5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7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30859C"/>
                </a:solidFill>
                <a:latin typeface="Consolas"/>
                <a:cs typeface="Consolas"/>
              </a:rPr>
              <a:t>"form-control</a:t>
            </a:r>
            <a:r>
              <a:rPr sz="1700" spc="35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700" b="1" spc="-5" dirty="0">
                <a:solidFill>
                  <a:srgbClr val="30859C"/>
                </a:solidFill>
                <a:latin typeface="Consolas"/>
                <a:cs typeface="Consolas"/>
              </a:rPr>
              <a:t>form-control-sm</a:t>
            </a:r>
            <a:r>
              <a:rPr sz="1700" spc="-5" dirty="0">
                <a:solidFill>
                  <a:srgbClr val="30859C"/>
                </a:solidFill>
                <a:latin typeface="Consolas"/>
                <a:cs typeface="Consolas"/>
              </a:rPr>
              <a:t>"</a:t>
            </a:r>
            <a:r>
              <a:rPr sz="17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889993" y="6669125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Formulários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89250" y="1294003"/>
            <a:ext cx="6326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205868"/>
                </a:solidFill>
                <a:latin typeface="Microsoft Sans Serif"/>
                <a:cs typeface="Microsoft Sans Serif"/>
              </a:rPr>
              <a:t>Layout</a:t>
            </a:r>
            <a:r>
              <a:rPr sz="1800" spc="-2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05868"/>
                </a:solidFill>
                <a:latin typeface="Microsoft Sans Serif"/>
                <a:cs typeface="Microsoft Sans Serif"/>
              </a:rPr>
              <a:t>complexos</a:t>
            </a:r>
            <a:r>
              <a:rPr sz="1800" spc="-2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205868"/>
                </a:solidFill>
                <a:latin typeface="Microsoft Sans Serif"/>
                <a:cs typeface="Microsoft Sans Serif"/>
              </a:rPr>
              <a:t>com</a:t>
            </a:r>
            <a:r>
              <a:rPr sz="18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05868"/>
                </a:solidFill>
                <a:latin typeface="Microsoft Sans Serif"/>
                <a:cs typeface="Microsoft Sans Serif"/>
              </a:rPr>
              <a:t>sistema</a:t>
            </a:r>
            <a:r>
              <a:rPr sz="1800" spc="-2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205868"/>
                </a:solidFill>
                <a:latin typeface="Microsoft Sans Serif"/>
                <a:cs typeface="Microsoft Sans Serif"/>
              </a:rPr>
              <a:t>de</a:t>
            </a:r>
            <a:r>
              <a:rPr sz="18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05868"/>
                </a:solidFill>
                <a:latin typeface="Microsoft Sans Serif"/>
                <a:cs typeface="Microsoft Sans Serif"/>
              </a:rPr>
              <a:t>grade</a:t>
            </a:r>
            <a:r>
              <a:rPr sz="1800" spc="-1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05868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b="1" spc="-5" dirty="0">
                <a:solidFill>
                  <a:srgbClr val="205868"/>
                </a:solidFill>
                <a:latin typeface="Tahoma"/>
                <a:cs typeface="Tahoma"/>
              </a:rPr>
              <a:t>responsividade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78251" y="2855976"/>
            <a:ext cx="6631305" cy="3333115"/>
            <a:chOff x="2778251" y="2855976"/>
            <a:chExt cx="6631305" cy="33331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8251" y="2855976"/>
              <a:ext cx="6630924" cy="33177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87395" y="2869692"/>
              <a:ext cx="6483096" cy="33192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6831" y="2924556"/>
              <a:ext cx="6498590" cy="3185160"/>
            </a:xfrm>
            <a:custGeom>
              <a:avLst/>
              <a:gdLst/>
              <a:ahLst/>
              <a:cxnLst/>
              <a:rect l="l" t="t" r="r" b="b"/>
              <a:pathLst>
                <a:path w="6498590" h="3185160">
                  <a:moveTo>
                    <a:pt x="6498336" y="0"/>
                  </a:moveTo>
                  <a:lnTo>
                    <a:pt x="0" y="0"/>
                  </a:lnTo>
                  <a:lnTo>
                    <a:pt x="0" y="3185160"/>
                  </a:lnTo>
                  <a:lnTo>
                    <a:pt x="6498336" y="3185160"/>
                  </a:lnTo>
                  <a:lnTo>
                    <a:pt x="64983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46831" y="2924556"/>
              <a:ext cx="6498590" cy="3185160"/>
            </a:xfrm>
            <a:custGeom>
              <a:avLst/>
              <a:gdLst/>
              <a:ahLst/>
              <a:cxnLst/>
              <a:rect l="l" t="t" r="r" b="b"/>
              <a:pathLst>
                <a:path w="6498590" h="3185160">
                  <a:moveTo>
                    <a:pt x="0" y="3185160"/>
                  </a:moveTo>
                  <a:lnTo>
                    <a:pt x="6498336" y="3185160"/>
                  </a:lnTo>
                  <a:lnTo>
                    <a:pt x="6498336" y="0"/>
                  </a:lnTo>
                  <a:lnTo>
                    <a:pt x="0" y="0"/>
                  </a:lnTo>
                  <a:lnTo>
                    <a:pt x="0" y="3185160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46832" y="2924555"/>
            <a:ext cx="6498590" cy="318516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484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&lt;div</a:t>
            </a:r>
            <a:r>
              <a:rPr sz="1600" spc="-4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</a:t>
            </a:r>
            <a:r>
              <a:rPr sz="1600" b="1" spc="-10" dirty="0">
                <a:solidFill>
                  <a:srgbClr val="30859C"/>
                </a:solidFill>
                <a:latin typeface="Consolas"/>
                <a:cs typeface="Consolas"/>
              </a:rPr>
              <a:t>row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 marL="350520">
              <a:lnSpc>
                <a:spcPct val="100000"/>
              </a:lnSpc>
              <a:spcBef>
                <a:spcPts val="495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&lt;div</a:t>
            </a:r>
            <a:r>
              <a:rPr sz="1600" spc="-3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</a:t>
            </a:r>
            <a:r>
              <a:rPr sz="1600" b="1" spc="-10" dirty="0">
                <a:solidFill>
                  <a:srgbClr val="30859C"/>
                </a:solidFill>
                <a:latin typeface="Consolas"/>
                <a:cs typeface="Consolas"/>
              </a:rPr>
              <a:t>col-sm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 marL="795655">
              <a:lnSpc>
                <a:spcPct val="100000"/>
              </a:lnSpc>
              <a:spcBef>
                <a:spcPts val="505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&lt;label</a:t>
            </a: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for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"cpf"</a:t>
            </a:r>
            <a:r>
              <a:rPr sz="1600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</a:t>
            </a:r>
            <a:r>
              <a:rPr sz="1600" b="1" spc="-10" dirty="0">
                <a:solidFill>
                  <a:srgbClr val="30859C"/>
                </a:solidFill>
                <a:latin typeface="Consolas"/>
                <a:cs typeface="Consolas"/>
              </a:rPr>
              <a:t>form-label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6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onsolas"/>
                <a:cs typeface="Consolas"/>
              </a:rPr>
              <a:t>CPF</a:t>
            </a:r>
            <a:r>
              <a:rPr sz="1600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&lt;/label&gt;</a:t>
            </a:r>
            <a:endParaRPr sz="1600">
              <a:latin typeface="Consolas"/>
              <a:cs typeface="Consolas"/>
            </a:endParaRPr>
          </a:p>
          <a:p>
            <a:pPr marL="795655">
              <a:lnSpc>
                <a:spcPct val="100000"/>
              </a:lnSpc>
              <a:spcBef>
                <a:spcPts val="505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&lt;input</a:t>
            </a: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"text"</a:t>
            </a:r>
            <a:r>
              <a:rPr sz="1600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</a:t>
            </a:r>
            <a:r>
              <a:rPr sz="1600" b="1" spc="-10" dirty="0">
                <a:solidFill>
                  <a:srgbClr val="30859C"/>
                </a:solidFill>
                <a:latin typeface="Consolas"/>
                <a:cs typeface="Consolas"/>
              </a:rPr>
              <a:t>form-control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</a:t>
            </a:r>
            <a:r>
              <a:rPr sz="1600" spc="-5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5" dirty="0">
                <a:solidFill>
                  <a:srgbClr val="30859C"/>
                </a:solidFill>
                <a:latin typeface="Consolas"/>
                <a:cs typeface="Consolas"/>
              </a:rPr>
              <a:t>"cpf"</a:t>
            </a: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 marL="350520">
              <a:lnSpc>
                <a:spcPct val="100000"/>
              </a:lnSpc>
              <a:spcBef>
                <a:spcPts val="490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&lt;/div&gt;</a:t>
            </a:r>
            <a:endParaRPr sz="1600">
              <a:latin typeface="Consolas"/>
              <a:cs typeface="Consolas"/>
            </a:endParaRPr>
          </a:p>
          <a:p>
            <a:pPr marL="350520">
              <a:lnSpc>
                <a:spcPct val="100000"/>
              </a:lnSpc>
              <a:spcBef>
                <a:spcPts val="505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&lt;div</a:t>
            </a:r>
            <a:r>
              <a:rPr sz="1600" spc="-3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</a:t>
            </a:r>
            <a:r>
              <a:rPr sz="1600" b="1" spc="-10" dirty="0">
                <a:solidFill>
                  <a:srgbClr val="30859C"/>
                </a:solidFill>
                <a:latin typeface="Consolas"/>
                <a:cs typeface="Consolas"/>
              </a:rPr>
              <a:t>col-sm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 marL="795655">
              <a:lnSpc>
                <a:spcPct val="100000"/>
              </a:lnSpc>
              <a:spcBef>
                <a:spcPts val="505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&lt;label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for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"rg"</a:t>
            </a:r>
            <a:r>
              <a:rPr sz="1600" spc="-5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</a:t>
            </a:r>
            <a:r>
              <a:rPr sz="1600" b="1" spc="-10" dirty="0">
                <a:solidFill>
                  <a:srgbClr val="30859C"/>
                </a:solidFill>
                <a:latin typeface="Consolas"/>
                <a:cs typeface="Consolas"/>
              </a:rPr>
              <a:t>form-label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6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onsolas"/>
                <a:cs typeface="Consolas"/>
              </a:rPr>
              <a:t>RG</a:t>
            </a:r>
            <a:r>
              <a:rPr sz="1600" spc="-10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&lt;/label&gt;</a:t>
            </a:r>
            <a:endParaRPr sz="1600">
              <a:latin typeface="Consolas"/>
              <a:cs typeface="Consolas"/>
            </a:endParaRPr>
          </a:p>
          <a:p>
            <a:pPr marL="795655">
              <a:lnSpc>
                <a:spcPct val="100000"/>
              </a:lnSpc>
              <a:spcBef>
                <a:spcPts val="490"/>
              </a:spcBef>
            </a:pP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&lt;input</a:t>
            </a:r>
            <a:r>
              <a:rPr sz="16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"text"</a:t>
            </a:r>
            <a:r>
              <a:rPr sz="1600" spc="5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</a:t>
            </a:r>
            <a:r>
              <a:rPr sz="1600" b="1" spc="-10" dirty="0">
                <a:solidFill>
                  <a:srgbClr val="30859C"/>
                </a:solidFill>
                <a:latin typeface="Consolas"/>
                <a:cs typeface="Consolas"/>
              </a:rPr>
              <a:t>form-control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</a:t>
            </a:r>
            <a:r>
              <a:rPr sz="1600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"rg"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 marL="350520">
              <a:lnSpc>
                <a:spcPct val="100000"/>
              </a:lnSpc>
              <a:spcBef>
                <a:spcPts val="505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&lt;/div&gt;</a:t>
            </a:r>
            <a:endParaRPr sz="1600">
              <a:latin typeface="Consolas"/>
              <a:cs typeface="Consolas"/>
            </a:endParaRPr>
          </a:p>
          <a:p>
            <a:pPr marL="127635">
              <a:lnSpc>
                <a:spcPct val="100000"/>
              </a:lnSpc>
              <a:spcBef>
                <a:spcPts val="505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&lt;/div&gt;</a:t>
            </a:r>
            <a:endParaRPr sz="1600">
              <a:latin typeface="Consolas"/>
              <a:cs typeface="Consola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775204" y="1679448"/>
            <a:ext cx="6637020" cy="1228725"/>
            <a:chOff x="2775204" y="1679448"/>
            <a:chExt cx="6637020" cy="122872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75204" y="1679448"/>
              <a:ext cx="6637020" cy="122834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46832" y="1751076"/>
              <a:ext cx="6498336" cy="108966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843657" y="1747901"/>
              <a:ext cx="6504940" cy="1096010"/>
            </a:xfrm>
            <a:custGeom>
              <a:avLst/>
              <a:gdLst/>
              <a:ahLst/>
              <a:cxnLst/>
              <a:rect l="l" t="t" r="r" b="b"/>
              <a:pathLst>
                <a:path w="6504940" h="1096010">
                  <a:moveTo>
                    <a:pt x="0" y="1096010"/>
                  </a:moveTo>
                  <a:lnTo>
                    <a:pt x="6504685" y="1096010"/>
                  </a:lnTo>
                  <a:lnTo>
                    <a:pt x="6504685" y="0"/>
                  </a:lnTo>
                  <a:lnTo>
                    <a:pt x="0" y="0"/>
                  </a:lnTo>
                  <a:lnTo>
                    <a:pt x="0" y="1096010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55520" y="6644638"/>
            <a:ext cx="199644" cy="20116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123058" y="6657009"/>
            <a:ext cx="1162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889993" y="6669125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58644" y="4256447"/>
            <a:ext cx="7677784" cy="1777364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730"/>
              </a:spcBef>
              <a:buClr>
                <a:srgbClr val="00AFEF"/>
              </a:buClr>
              <a:buSzPct val="118421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1900" dirty="0">
                <a:solidFill>
                  <a:srgbClr val="1B4854"/>
                </a:solidFill>
                <a:latin typeface="Microsoft Sans Serif"/>
                <a:cs typeface="Microsoft Sans Serif"/>
              </a:rPr>
              <a:t>O</a:t>
            </a:r>
            <a:r>
              <a:rPr sz="19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900" b="1" spc="5" dirty="0">
                <a:solidFill>
                  <a:srgbClr val="1B4854"/>
                </a:solidFill>
                <a:latin typeface="Tahoma"/>
                <a:cs typeface="Tahoma"/>
              </a:rPr>
              <a:t>container</a:t>
            </a:r>
            <a:r>
              <a:rPr sz="1900" b="1" spc="-45" dirty="0">
                <a:solidFill>
                  <a:srgbClr val="1B4854"/>
                </a:solidFill>
                <a:latin typeface="Tahoma"/>
                <a:cs typeface="Tahoma"/>
              </a:rPr>
              <a:t> </a:t>
            </a:r>
            <a:r>
              <a:rPr sz="1900" spc="95" dirty="0">
                <a:solidFill>
                  <a:srgbClr val="1B4854"/>
                </a:solidFill>
                <a:latin typeface="Microsoft Sans Serif"/>
                <a:cs typeface="Microsoft Sans Serif"/>
              </a:rPr>
              <a:t>do</a:t>
            </a:r>
            <a:r>
              <a:rPr sz="1900" spc="-1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900" spc="80" dirty="0">
                <a:solidFill>
                  <a:srgbClr val="1B4854"/>
                </a:solidFill>
                <a:latin typeface="Microsoft Sans Serif"/>
                <a:cs typeface="Microsoft Sans Serif"/>
              </a:rPr>
              <a:t>campo/rótulo</a:t>
            </a:r>
            <a:r>
              <a:rPr sz="1900" spc="20" dirty="0">
                <a:solidFill>
                  <a:srgbClr val="1B4854"/>
                </a:solidFill>
                <a:latin typeface="Microsoft Sans Serif"/>
                <a:cs typeface="Microsoft Sans Serif"/>
              </a:rPr>
              <a:t> deve</a:t>
            </a:r>
            <a:r>
              <a:rPr sz="19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900" spc="45" dirty="0">
                <a:solidFill>
                  <a:srgbClr val="1B4854"/>
                </a:solidFill>
                <a:latin typeface="Microsoft Sans Serif"/>
                <a:cs typeface="Microsoft Sans Serif"/>
              </a:rPr>
              <a:t>usar</a:t>
            </a:r>
            <a:r>
              <a:rPr sz="190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1B4854"/>
                </a:solidFill>
                <a:latin typeface="Microsoft Sans Serif"/>
                <a:cs typeface="Microsoft Sans Serif"/>
              </a:rPr>
              <a:t>a</a:t>
            </a:r>
            <a:r>
              <a:rPr sz="1900" spc="-1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9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classe</a:t>
            </a:r>
            <a:r>
              <a:rPr sz="1900" spc="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form-floating</a:t>
            </a:r>
            <a:endParaRPr sz="1800">
              <a:latin typeface="Consolas"/>
              <a:cs typeface="Consolas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5" dirty="0">
                <a:solidFill>
                  <a:srgbClr val="1B4854"/>
                </a:solidFill>
                <a:latin typeface="Microsoft Sans Serif"/>
                <a:cs typeface="Microsoft Sans Serif"/>
              </a:rPr>
              <a:t>O</a:t>
            </a:r>
            <a:r>
              <a:rPr sz="2000" spc="-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label</a:t>
            </a:r>
            <a:r>
              <a:rPr sz="2000" spc="-59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60" dirty="0">
                <a:solidFill>
                  <a:srgbClr val="1B4854"/>
                </a:solidFill>
                <a:latin typeface="Microsoft Sans Serif"/>
                <a:cs typeface="Microsoft Sans Serif"/>
              </a:rPr>
              <a:t>d</a:t>
            </a:r>
            <a:r>
              <a:rPr sz="2000" spc="20" dirty="0">
                <a:solidFill>
                  <a:srgbClr val="1B4854"/>
                </a:solidFill>
                <a:latin typeface="Microsoft Sans Serif"/>
                <a:cs typeface="Microsoft Sans Serif"/>
              </a:rPr>
              <a:t>e</a:t>
            </a:r>
            <a:r>
              <a:rPr sz="2000" spc="5" dirty="0">
                <a:solidFill>
                  <a:srgbClr val="1B4854"/>
                </a:solidFill>
                <a:latin typeface="Microsoft Sans Serif"/>
                <a:cs typeface="Microsoft Sans Serif"/>
              </a:rPr>
              <a:t>ve</a:t>
            </a:r>
            <a:r>
              <a:rPr sz="20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s</a:t>
            </a:r>
            <a:r>
              <a:rPr sz="20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e</a:t>
            </a:r>
            <a:r>
              <a:rPr sz="2000" spc="150" dirty="0">
                <a:solidFill>
                  <a:srgbClr val="1B4854"/>
                </a:solidFill>
                <a:latin typeface="Microsoft Sans Serif"/>
                <a:cs typeface="Microsoft Sans Serif"/>
              </a:rPr>
              <a:t>r</a:t>
            </a:r>
            <a:r>
              <a:rPr sz="20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45" dirty="0">
                <a:solidFill>
                  <a:srgbClr val="1B4854"/>
                </a:solidFill>
                <a:latin typeface="Microsoft Sans Serif"/>
                <a:cs typeface="Microsoft Sans Serif"/>
              </a:rPr>
              <a:t>i</a:t>
            </a:r>
            <a:r>
              <a:rPr sz="2000" spc="105" dirty="0">
                <a:solidFill>
                  <a:srgbClr val="1B4854"/>
                </a:solidFill>
                <a:latin typeface="Microsoft Sans Serif"/>
                <a:cs typeface="Microsoft Sans Serif"/>
              </a:rPr>
              <a:t>n</a:t>
            </a:r>
            <a:r>
              <a:rPr sz="20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s</a:t>
            </a:r>
            <a:r>
              <a:rPr sz="20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e</a:t>
            </a:r>
            <a:r>
              <a:rPr sz="2000" spc="75" dirty="0">
                <a:solidFill>
                  <a:srgbClr val="1B4854"/>
                </a:solidFill>
                <a:latin typeface="Microsoft Sans Serif"/>
                <a:cs typeface="Microsoft Sans Serif"/>
              </a:rPr>
              <a:t>ri</a:t>
            </a:r>
            <a:r>
              <a:rPr sz="2000" spc="140" dirty="0">
                <a:solidFill>
                  <a:srgbClr val="1B4854"/>
                </a:solidFill>
                <a:latin typeface="Microsoft Sans Serif"/>
                <a:cs typeface="Microsoft Sans Serif"/>
              </a:rPr>
              <a:t>d</a:t>
            </a:r>
            <a:r>
              <a:rPr sz="2000" spc="95" dirty="0">
                <a:solidFill>
                  <a:srgbClr val="1B4854"/>
                </a:solidFill>
                <a:latin typeface="Microsoft Sans Serif"/>
                <a:cs typeface="Microsoft Sans Serif"/>
              </a:rPr>
              <a:t>o</a:t>
            </a:r>
            <a:r>
              <a:rPr sz="20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85" dirty="0">
                <a:solidFill>
                  <a:srgbClr val="1B4854"/>
                </a:solidFill>
                <a:latin typeface="Microsoft Sans Serif"/>
                <a:cs typeface="Microsoft Sans Serif"/>
              </a:rPr>
              <a:t>depo</a:t>
            </a:r>
            <a:r>
              <a:rPr sz="2000" spc="25" dirty="0">
                <a:solidFill>
                  <a:srgbClr val="1B4854"/>
                </a:solidFill>
                <a:latin typeface="Microsoft Sans Serif"/>
                <a:cs typeface="Microsoft Sans Serif"/>
              </a:rPr>
              <a:t>i</a:t>
            </a:r>
            <a:r>
              <a:rPr sz="2000" spc="-45" dirty="0">
                <a:solidFill>
                  <a:srgbClr val="1B4854"/>
                </a:solidFill>
                <a:latin typeface="Microsoft Sans Serif"/>
                <a:cs typeface="Microsoft Sans Serif"/>
              </a:rPr>
              <a:t>s</a:t>
            </a:r>
            <a:r>
              <a:rPr sz="20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105" dirty="0">
                <a:solidFill>
                  <a:srgbClr val="1B4854"/>
                </a:solidFill>
                <a:latin typeface="Microsoft Sans Serif"/>
                <a:cs typeface="Microsoft Sans Serif"/>
              </a:rPr>
              <a:t>do</a:t>
            </a:r>
            <a:r>
              <a:rPr sz="200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input</a:t>
            </a:r>
            <a:endParaRPr sz="2000">
              <a:latin typeface="Consolas"/>
              <a:cs typeface="Consolas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-220" dirty="0">
                <a:solidFill>
                  <a:srgbClr val="1B4854"/>
                </a:solidFill>
                <a:latin typeface="Microsoft Sans Serif"/>
                <a:cs typeface="Microsoft Sans Serif"/>
              </a:rPr>
              <a:t>É</a:t>
            </a:r>
            <a:r>
              <a:rPr sz="20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105" dirty="0">
                <a:solidFill>
                  <a:srgbClr val="1B4854"/>
                </a:solidFill>
                <a:latin typeface="Microsoft Sans Serif"/>
                <a:cs typeface="Microsoft Sans Serif"/>
              </a:rPr>
              <a:t>o</a:t>
            </a:r>
            <a:r>
              <a:rPr sz="2000" spc="95" dirty="0">
                <a:solidFill>
                  <a:srgbClr val="1B4854"/>
                </a:solidFill>
                <a:latin typeface="Microsoft Sans Serif"/>
                <a:cs typeface="Microsoft Sans Serif"/>
              </a:rPr>
              <a:t>b</a:t>
            </a:r>
            <a:r>
              <a:rPr sz="2000" spc="40" dirty="0">
                <a:solidFill>
                  <a:srgbClr val="1B4854"/>
                </a:solidFill>
                <a:latin typeface="Microsoft Sans Serif"/>
                <a:cs typeface="Microsoft Sans Serif"/>
              </a:rPr>
              <a:t>ri</a:t>
            </a:r>
            <a:r>
              <a:rPr sz="2000" spc="75" dirty="0">
                <a:solidFill>
                  <a:srgbClr val="1B4854"/>
                </a:solidFill>
                <a:latin typeface="Microsoft Sans Serif"/>
                <a:cs typeface="Microsoft Sans Serif"/>
              </a:rPr>
              <a:t>g</a:t>
            </a:r>
            <a:r>
              <a:rPr sz="2000" spc="80" dirty="0">
                <a:solidFill>
                  <a:srgbClr val="1B4854"/>
                </a:solidFill>
                <a:latin typeface="Microsoft Sans Serif"/>
                <a:cs typeface="Microsoft Sans Serif"/>
              </a:rPr>
              <a:t>atóri</a:t>
            </a:r>
            <a:r>
              <a:rPr sz="2000" spc="120" dirty="0">
                <a:solidFill>
                  <a:srgbClr val="1B4854"/>
                </a:solidFill>
                <a:latin typeface="Microsoft Sans Serif"/>
                <a:cs typeface="Microsoft Sans Serif"/>
              </a:rPr>
              <a:t>o</a:t>
            </a:r>
            <a:r>
              <a:rPr sz="20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95" dirty="0">
                <a:solidFill>
                  <a:srgbClr val="1B4854"/>
                </a:solidFill>
                <a:latin typeface="Microsoft Sans Serif"/>
                <a:cs typeface="Microsoft Sans Serif"/>
              </a:rPr>
              <a:t>o</a:t>
            </a:r>
            <a:r>
              <a:rPr sz="20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1B4854"/>
                </a:solidFill>
                <a:latin typeface="Microsoft Sans Serif"/>
                <a:cs typeface="Microsoft Sans Serif"/>
              </a:rPr>
              <a:t>a</a:t>
            </a:r>
            <a:r>
              <a:rPr sz="2000" spc="85" dirty="0">
                <a:solidFill>
                  <a:srgbClr val="1B4854"/>
                </a:solidFill>
                <a:latin typeface="Microsoft Sans Serif"/>
                <a:cs typeface="Microsoft Sans Serif"/>
              </a:rPr>
              <a:t>tri</a:t>
            </a:r>
            <a:r>
              <a:rPr sz="2000" spc="175" dirty="0">
                <a:solidFill>
                  <a:srgbClr val="1B4854"/>
                </a:solidFill>
                <a:latin typeface="Microsoft Sans Serif"/>
                <a:cs typeface="Microsoft Sans Serif"/>
              </a:rPr>
              <a:t>b</a:t>
            </a:r>
            <a:r>
              <a:rPr sz="2000" spc="105" dirty="0">
                <a:solidFill>
                  <a:srgbClr val="1B4854"/>
                </a:solidFill>
                <a:latin typeface="Microsoft Sans Serif"/>
                <a:cs typeface="Microsoft Sans Serif"/>
              </a:rPr>
              <a:t>u</a:t>
            </a:r>
            <a:r>
              <a:rPr sz="2000" spc="75" dirty="0">
                <a:solidFill>
                  <a:srgbClr val="1B4854"/>
                </a:solidFill>
                <a:latin typeface="Microsoft Sans Serif"/>
                <a:cs typeface="Microsoft Sans Serif"/>
              </a:rPr>
              <a:t>t</a:t>
            </a:r>
            <a:r>
              <a:rPr sz="2000" spc="165" dirty="0">
                <a:solidFill>
                  <a:srgbClr val="1B4854"/>
                </a:solidFill>
                <a:latin typeface="Microsoft Sans Serif"/>
                <a:cs typeface="Microsoft Sans Serif"/>
              </a:rPr>
              <a:t>o</a:t>
            </a:r>
            <a:r>
              <a:rPr sz="20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onsolas"/>
                <a:cs typeface="Consolas"/>
              </a:rPr>
              <a:t>placeholder</a:t>
            </a:r>
            <a:endParaRPr sz="1800">
              <a:latin typeface="Consolas"/>
              <a:cs typeface="Consolas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5" dirty="0">
                <a:solidFill>
                  <a:srgbClr val="1B4854"/>
                </a:solidFill>
                <a:latin typeface="Microsoft Sans Serif"/>
                <a:cs typeface="Microsoft Sans Serif"/>
              </a:rPr>
              <a:t>O</a:t>
            </a:r>
            <a:r>
              <a:rPr sz="2000" spc="-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label</a:t>
            </a:r>
            <a:r>
              <a:rPr sz="2000" spc="-59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10" dirty="0">
                <a:solidFill>
                  <a:srgbClr val="1B4854"/>
                </a:solidFill>
                <a:latin typeface="Microsoft Sans Serif"/>
                <a:cs typeface="Microsoft Sans Serif"/>
              </a:rPr>
              <a:t>é</a:t>
            </a:r>
            <a:r>
              <a:rPr sz="2000" spc="-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1B4854"/>
                </a:solidFill>
                <a:latin typeface="Microsoft Sans Serif"/>
                <a:cs typeface="Microsoft Sans Serif"/>
              </a:rPr>
              <a:t>utilizado</a:t>
            </a:r>
            <a:r>
              <a:rPr sz="20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85" dirty="0">
                <a:solidFill>
                  <a:srgbClr val="1B4854"/>
                </a:solidFill>
                <a:latin typeface="Microsoft Sans Serif"/>
                <a:cs typeface="Microsoft Sans Serif"/>
              </a:rPr>
              <a:t>como</a:t>
            </a:r>
            <a:r>
              <a:rPr sz="20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100" dirty="0">
                <a:solidFill>
                  <a:srgbClr val="1B4854"/>
                </a:solidFill>
                <a:latin typeface="Microsoft Sans Serif"/>
                <a:cs typeface="Microsoft Sans Serif"/>
              </a:rPr>
              <a:t>rótulo</a:t>
            </a:r>
            <a:r>
              <a:rPr sz="20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90" dirty="0">
                <a:solidFill>
                  <a:srgbClr val="1B4854"/>
                </a:solidFill>
                <a:latin typeface="Microsoft Sans Serif"/>
                <a:cs typeface="Microsoft Sans Serif"/>
              </a:rPr>
              <a:t>flutuante</a:t>
            </a:r>
            <a:r>
              <a:rPr sz="2000" spc="-4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-35" dirty="0">
                <a:solidFill>
                  <a:srgbClr val="1B4854"/>
                </a:solidFill>
                <a:latin typeface="Microsoft Sans Serif"/>
                <a:cs typeface="Microsoft Sans Serif"/>
              </a:rPr>
              <a:t>(e</a:t>
            </a:r>
            <a:r>
              <a:rPr sz="2000" spc="-1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70" dirty="0">
                <a:solidFill>
                  <a:srgbClr val="1B4854"/>
                </a:solidFill>
                <a:latin typeface="Microsoft Sans Serif"/>
                <a:cs typeface="Microsoft Sans Serif"/>
              </a:rPr>
              <a:t>não</a:t>
            </a:r>
            <a:r>
              <a:rPr sz="2000" spc="-1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95" dirty="0">
                <a:solidFill>
                  <a:srgbClr val="1B4854"/>
                </a:solidFill>
                <a:latin typeface="Microsoft Sans Serif"/>
                <a:cs typeface="Microsoft Sans Serif"/>
              </a:rPr>
              <a:t>o</a:t>
            </a:r>
            <a:r>
              <a:rPr sz="2000" spc="-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i="1" spc="-35" dirty="0">
                <a:solidFill>
                  <a:srgbClr val="1B4854"/>
                </a:solidFill>
                <a:latin typeface="Trebuchet MS"/>
                <a:cs typeface="Trebuchet MS"/>
              </a:rPr>
              <a:t>placeholder</a:t>
            </a:r>
            <a:r>
              <a:rPr sz="2000" spc="-35" dirty="0">
                <a:solidFill>
                  <a:srgbClr val="1B4854"/>
                </a:solidFill>
                <a:latin typeface="Microsoft Sans Serif"/>
                <a:cs typeface="Microsoft Sans Serif"/>
              </a:rPr>
              <a:t>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1763" y="253745"/>
            <a:ext cx="734822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Formulários</a:t>
            </a:r>
            <a:r>
              <a:rPr spc="-20" dirty="0"/>
              <a:t> </a:t>
            </a:r>
            <a:r>
              <a:rPr spc="-45" dirty="0"/>
              <a:t>- </a:t>
            </a:r>
            <a:r>
              <a:rPr spc="65" dirty="0"/>
              <a:t>Rótulos</a:t>
            </a:r>
            <a:r>
              <a:rPr spc="-40" dirty="0"/>
              <a:t> </a:t>
            </a:r>
            <a:r>
              <a:rPr spc="85" dirty="0"/>
              <a:t>Flutuantes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56992" y="1592707"/>
            <a:ext cx="64033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70" dirty="0">
                <a:solidFill>
                  <a:srgbClr val="205868"/>
                </a:solidFill>
                <a:latin typeface="Microsoft Sans Serif"/>
                <a:cs typeface="Microsoft Sans Serif"/>
              </a:rPr>
              <a:t>Bootstrap</a:t>
            </a:r>
            <a:r>
              <a:rPr sz="2000" spc="-5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2000" spc="30" dirty="0">
                <a:solidFill>
                  <a:srgbClr val="205868"/>
                </a:solidFill>
                <a:latin typeface="Microsoft Sans Serif"/>
                <a:cs typeface="Microsoft Sans Serif"/>
              </a:rPr>
              <a:t>5</a:t>
            </a:r>
            <a:r>
              <a:rPr sz="2000" spc="-1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2000" spc="50" dirty="0">
                <a:solidFill>
                  <a:srgbClr val="205868"/>
                </a:solidFill>
                <a:latin typeface="Microsoft Sans Serif"/>
                <a:cs typeface="Microsoft Sans Serif"/>
              </a:rPr>
              <a:t>possibilita</a:t>
            </a:r>
            <a:r>
              <a:rPr sz="2000" spc="-4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2000" spc="50" dirty="0">
                <a:solidFill>
                  <a:srgbClr val="205868"/>
                </a:solidFill>
                <a:latin typeface="Microsoft Sans Serif"/>
                <a:cs typeface="Microsoft Sans Serif"/>
              </a:rPr>
              <a:t>campos</a:t>
            </a:r>
            <a:r>
              <a:rPr sz="2000" spc="-2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2000" spc="80" dirty="0">
                <a:solidFill>
                  <a:srgbClr val="205868"/>
                </a:solidFill>
                <a:latin typeface="Microsoft Sans Serif"/>
                <a:cs typeface="Microsoft Sans Serif"/>
              </a:rPr>
              <a:t>com</a:t>
            </a:r>
            <a:r>
              <a:rPr sz="2000" spc="-2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2000" spc="80" dirty="0">
                <a:solidFill>
                  <a:srgbClr val="205868"/>
                </a:solidFill>
                <a:latin typeface="Microsoft Sans Serif"/>
                <a:cs typeface="Microsoft Sans Serif"/>
              </a:rPr>
              <a:t>rótulos</a:t>
            </a:r>
            <a:r>
              <a:rPr sz="2000" spc="-3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2000" spc="75" dirty="0">
                <a:solidFill>
                  <a:srgbClr val="205868"/>
                </a:solidFill>
                <a:latin typeface="Microsoft Sans Serif"/>
                <a:cs typeface="Microsoft Sans Serif"/>
              </a:rPr>
              <a:t>flutuantes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864593" y="6668896"/>
            <a:ext cx="274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34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07237AD-2B4A-5210-0121-F362B5D8D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175594"/>
            <a:ext cx="5000625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1763" y="253745"/>
            <a:ext cx="734822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Formulários</a:t>
            </a:r>
            <a:r>
              <a:rPr spc="-20" dirty="0"/>
              <a:t> </a:t>
            </a:r>
            <a:r>
              <a:rPr spc="-45" dirty="0"/>
              <a:t>- </a:t>
            </a:r>
            <a:r>
              <a:rPr spc="65" dirty="0"/>
              <a:t>Rótulos</a:t>
            </a:r>
            <a:r>
              <a:rPr spc="-40" dirty="0"/>
              <a:t> </a:t>
            </a:r>
            <a:r>
              <a:rPr spc="85" dirty="0"/>
              <a:t>Flutuantes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58339" y="2287523"/>
            <a:ext cx="8270875" cy="2889885"/>
            <a:chOff x="1958339" y="2287523"/>
            <a:chExt cx="8270875" cy="28898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8339" y="2287523"/>
              <a:ext cx="8270748" cy="28895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5103" y="2340863"/>
              <a:ext cx="8209788" cy="281330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26919" y="2356103"/>
              <a:ext cx="8138159" cy="2757170"/>
            </a:xfrm>
            <a:custGeom>
              <a:avLst/>
              <a:gdLst/>
              <a:ahLst/>
              <a:cxnLst/>
              <a:rect l="l" t="t" r="r" b="b"/>
              <a:pathLst>
                <a:path w="8138159" h="2757170">
                  <a:moveTo>
                    <a:pt x="8138159" y="0"/>
                  </a:moveTo>
                  <a:lnTo>
                    <a:pt x="0" y="0"/>
                  </a:lnTo>
                  <a:lnTo>
                    <a:pt x="0" y="2756916"/>
                  </a:lnTo>
                  <a:lnTo>
                    <a:pt x="8138159" y="2756916"/>
                  </a:lnTo>
                  <a:lnTo>
                    <a:pt x="81381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26919" y="2356103"/>
              <a:ext cx="8138159" cy="2757170"/>
            </a:xfrm>
            <a:custGeom>
              <a:avLst/>
              <a:gdLst/>
              <a:ahLst/>
              <a:cxnLst/>
              <a:rect l="l" t="t" r="r" b="b"/>
              <a:pathLst>
                <a:path w="8138159" h="2757170">
                  <a:moveTo>
                    <a:pt x="0" y="2756916"/>
                  </a:moveTo>
                  <a:lnTo>
                    <a:pt x="8138159" y="2756916"/>
                  </a:lnTo>
                  <a:lnTo>
                    <a:pt x="8138159" y="0"/>
                  </a:lnTo>
                  <a:lnTo>
                    <a:pt x="0" y="0"/>
                  </a:lnTo>
                  <a:lnTo>
                    <a:pt x="0" y="2756916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26920" y="2356104"/>
            <a:ext cx="8138159" cy="27571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770"/>
              </a:spcBef>
            </a:pP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&lt;div</a:t>
            </a:r>
            <a:r>
              <a:rPr sz="150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500" spc="-5" dirty="0">
                <a:solidFill>
                  <a:srgbClr val="30859C"/>
                </a:solidFill>
                <a:latin typeface="Consolas"/>
                <a:cs typeface="Consolas"/>
              </a:rPr>
              <a:t>"</a:t>
            </a:r>
            <a:r>
              <a:rPr sz="1500" b="1" spc="-5" dirty="0">
                <a:solidFill>
                  <a:srgbClr val="30859C"/>
                </a:solidFill>
                <a:latin typeface="Consolas"/>
                <a:cs typeface="Consolas"/>
              </a:rPr>
              <a:t>form-floating</a:t>
            </a:r>
            <a:r>
              <a:rPr sz="1500" b="1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30859C"/>
                </a:solidFill>
                <a:latin typeface="Consolas"/>
                <a:cs typeface="Consolas"/>
              </a:rPr>
              <a:t>mb-3"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338455">
              <a:lnSpc>
                <a:spcPct val="100000"/>
              </a:lnSpc>
              <a:spcBef>
                <a:spcPts val="600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&lt;input</a:t>
            </a:r>
            <a:r>
              <a:rPr sz="1500" spc="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500" spc="-5" dirty="0">
                <a:solidFill>
                  <a:srgbClr val="30859C"/>
                </a:solidFill>
                <a:latin typeface="Consolas"/>
                <a:cs typeface="Consolas"/>
              </a:rPr>
              <a:t>"text"</a:t>
            </a:r>
            <a:r>
              <a:rPr sz="1500" spc="30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500" spc="-5" dirty="0">
                <a:solidFill>
                  <a:srgbClr val="30859C"/>
                </a:solidFill>
                <a:latin typeface="Consolas"/>
                <a:cs typeface="Consolas"/>
              </a:rPr>
              <a:t>"form-control"</a:t>
            </a:r>
            <a:r>
              <a:rPr sz="1500" spc="-10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500" spc="-5" dirty="0">
                <a:solidFill>
                  <a:srgbClr val="30859C"/>
                </a:solidFill>
                <a:latin typeface="Consolas"/>
                <a:cs typeface="Consolas"/>
              </a:rPr>
              <a:t>"bairro"</a:t>
            </a:r>
            <a:r>
              <a:rPr sz="1500" spc="35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placeholder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500" spc="-5" dirty="0">
                <a:solidFill>
                  <a:srgbClr val="30859C"/>
                </a:solidFill>
                <a:latin typeface="Consolas"/>
                <a:cs typeface="Consolas"/>
              </a:rPr>
              <a:t>"Bairro"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338455">
              <a:lnSpc>
                <a:spcPct val="100000"/>
              </a:lnSpc>
              <a:spcBef>
                <a:spcPts val="600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&lt;label 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for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500" spc="-5" dirty="0">
                <a:solidFill>
                  <a:srgbClr val="30859C"/>
                </a:solidFill>
                <a:latin typeface="Consolas"/>
                <a:cs typeface="Consolas"/>
              </a:rPr>
              <a:t>"bairro"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5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Consolas"/>
                <a:cs typeface="Consolas"/>
              </a:rPr>
              <a:t>Bairro</a:t>
            </a:r>
            <a:r>
              <a:rPr sz="1500" spc="5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&lt;/label&gt;</a:t>
            </a:r>
            <a:endParaRPr sz="1500">
              <a:latin typeface="Consolas"/>
              <a:cs typeface="Consolas"/>
            </a:endParaRPr>
          </a:p>
          <a:p>
            <a:pPr marL="127635">
              <a:lnSpc>
                <a:spcPct val="100000"/>
              </a:lnSpc>
              <a:spcBef>
                <a:spcPts val="600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&lt;/div&gt;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Consolas"/>
              <a:cs typeface="Consolas"/>
            </a:endParaRPr>
          </a:p>
          <a:p>
            <a:pPr marL="127635">
              <a:lnSpc>
                <a:spcPct val="100000"/>
              </a:lnSpc>
            </a:pP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&lt;div</a:t>
            </a:r>
            <a:r>
              <a:rPr sz="150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class=</a:t>
            </a:r>
            <a:r>
              <a:rPr sz="1500" spc="-5" dirty="0">
                <a:solidFill>
                  <a:srgbClr val="30859C"/>
                </a:solidFill>
                <a:latin typeface="Consolas"/>
                <a:cs typeface="Consolas"/>
              </a:rPr>
              <a:t>"</a:t>
            </a:r>
            <a:r>
              <a:rPr sz="1500" b="1" spc="-5" dirty="0">
                <a:solidFill>
                  <a:srgbClr val="30859C"/>
                </a:solidFill>
                <a:latin typeface="Consolas"/>
                <a:cs typeface="Consolas"/>
              </a:rPr>
              <a:t>form-floating</a:t>
            </a:r>
            <a:r>
              <a:rPr sz="1500" spc="-5" dirty="0">
                <a:solidFill>
                  <a:srgbClr val="30859C"/>
                </a:solidFill>
                <a:latin typeface="Consolas"/>
                <a:cs typeface="Consolas"/>
              </a:rPr>
              <a:t>"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338455">
              <a:lnSpc>
                <a:spcPct val="100000"/>
              </a:lnSpc>
              <a:spcBef>
                <a:spcPts val="600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&lt;input</a:t>
            </a:r>
            <a:r>
              <a:rPr sz="1500" spc="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500" spc="-5" dirty="0">
                <a:solidFill>
                  <a:srgbClr val="30859C"/>
                </a:solidFill>
                <a:latin typeface="Consolas"/>
                <a:cs typeface="Consolas"/>
              </a:rPr>
              <a:t>"text"</a:t>
            </a:r>
            <a:r>
              <a:rPr sz="1500" spc="30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500" spc="-5" dirty="0">
                <a:solidFill>
                  <a:srgbClr val="30859C"/>
                </a:solidFill>
                <a:latin typeface="Consolas"/>
                <a:cs typeface="Consolas"/>
              </a:rPr>
              <a:t>"form-control"</a:t>
            </a:r>
            <a:r>
              <a:rPr sz="1500" spc="-10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500" spc="-5" dirty="0">
                <a:solidFill>
                  <a:srgbClr val="30859C"/>
                </a:solidFill>
                <a:latin typeface="Consolas"/>
                <a:cs typeface="Consolas"/>
              </a:rPr>
              <a:t>"cidade"</a:t>
            </a:r>
            <a:r>
              <a:rPr sz="1500" spc="35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placeholder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500" spc="-5" dirty="0">
                <a:solidFill>
                  <a:srgbClr val="30859C"/>
                </a:solidFill>
                <a:latin typeface="Consolas"/>
                <a:cs typeface="Consolas"/>
              </a:rPr>
              <a:t>"Cidade"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338455">
              <a:lnSpc>
                <a:spcPct val="100000"/>
              </a:lnSpc>
              <a:spcBef>
                <a:spcPts val="600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&lt;label 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for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500" spc="-5" dirty="0">
                <a:solidFill>
                  <a:srgbClr val="30859C"/>
                </a:solidFill>
                <a:latin typeface="Consolas"/>
                <a:cs typeface="Consolas"/>
              </a:rPr>
              <a:t>"cidade"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5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Consolas"/>
                <a:cs typeface="Consolas"/>
              </a:rPr>
              <a:t>Cidade</a:t>
            </a:r>
            <a:r>
              <a:rPr sz="1500" spc="5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&lt;/label&gt;</a:t>
            </a:r>
            <a:endParaRPr sz="1500">
              <a:latin typeface="Consolas"/>
              <a:cs typeface="Consolas"/>
            </a:endParaRPr>
          </a:p>
          <a:p>
            <a:pPr marL="127635">
              <a:lnSpc>
                <a:spcPct val="100000"/>
              </a:lnSpc>
              <a:spcBef>
                <a:spcPts val="600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&lt;/div&gt;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864593" y="6668896"/>
            <a:ext cx="274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81276" y="1901698"/>
            <a:ext cx="489077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30" dirty="0">
                <a:solidFill>
                  <a:srgbClr val="205868"/>
                </a:solidFill>
                <a:latin typeface="Microsoft Sans Serif"/>
                <a:cs typeface="Microsoft Sans Serif"/>
              </a:rPr>
              <a:t>Exemplo</a:t>
            </a:r>
            <a:r>
              <a:rPr sz="1900" spc="-2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900" spc="55" dirty="0">
                <a:solidFill>
                  <a:srgbClr val="205868"/>
                </a:solidFill>
                <a:latin typeface="Microsoft Sans Serif"/>
                <a:cs typeface="Microsoft Sans Serif"/>
              </a:rPr>
              <a:t>de</a:t>
            </a:r>
            <a:r>
              <a:rPr sz="1900" spc="-2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900" spc="40" dirty="0">
                <a:solidFill>
                  <a:srgbClr val="205868"/>
                </a:solidFill>
                <a:latin typeface="Microsoft Sans Serif"/>
                <a:cs typeface="Microsoft Sans Serif"/>
              </a:rPr>
              <a:t>campos</a:t>
            </a:r>
            <a:r>
              <a:rPr sz="19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900" spc="65" dirty="0">
                <a:solidFill>
                  <a:srgbClr val="205868"/>
                </a:solidFill>
                <a:latin typeface="Microsoft Sans Serif"/>
                <a:cs typeface="Microsoft Sans Serif"/>
              </a:rPr>
              <a:t>com</a:t>
            </a:r>
            <a:r>
              <a:rPr sz="1900" spc="-1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900" spc="70" dirty="0">
                <a:solidFill>
                  <a:srgbClr val="205868"/>
                </a:solidFill>
                <a:latin typeface="Microsoft Sans Serif"/>
                <a:cs typeface="Microsoft Sans Serif"/>
              </a:rPr>
              <a:t>rótulos</a:t>
            </a:r>
            <a:r>
              <a:rPr sz="1900" spc="1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900" spc="70" dirty="0">
                <a:solidFill>
                  <a:srgbClr val="205868"/>
                </a:solidFill>
                <a:latin typeface="Microsoft Sans Serif"/>
                <a:cs typeface="Microsoft Sans Serif"/>
              </a:rPr>
              <a:t>flutuantes</a:t>
            </a:r>
            <a:endParaRPr sz="1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34805" y="3280981"/>
            <a:ext cx="6920865" cy="114935"/>
            <a:chOff x="2634805" y="3280981"/>
            <a:chExt cx="6920865" cy="114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9567" y="3285744"/>
              <a:ext cx="6911340" cy="10515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639567" y="3285744"/>
              <a:ext cx="6911340" cy="105410"/>
            </a:xfrm>
            <a:custGeom>
              <a:avLst/>
              <a:gdLst/>
              <a:ahLst/>
              <a:cxnLst/>
              <a:rect l="l" t="t" r="r" b="b"/>
              <a:pathLst>
                <a:path w="6911340" h="105410">
                  <a:moveTo>
                    <a:pt x="0" y="105155"/>
                  </a:moveTo>
                  <a:lnTo>
                    <a:pt x="6911340" y="105155"/>
                  </a:lnTo>
                  <a:lnTo>
                    <a:pt x="6911340" y="0"/>
                  </a:lnTo>
                  <a:lnTo>
                    <a:pt x="0" y="0"/>
                  </a:lnTo>
                  <a:lnTo>
                    <a:pt x="0" y="105155"/>
                  </a:lnTo>
                  <a:close/>
                </a:path>
              </a:pathLst>
            </a:custGeom>
            <a:ln w="952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22241" y="2534488"/>
            <a:ext cx="374904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5" dirty="0">
                <a:solidFill>
                  <a:srgbClr val="4F81BC"/>
                </a:solidFill>
              </a:rPr>
              <a:t>Outros</a:t>
            </a:r>
            <a:r>
              <a:rPr spc="-85" dirty="0">
                <a:solidFill>
                  <a:srgbClr val="4F81BC"/>
                </a:solidFill>
              </a:rPr>
              <a:t> </a:t>
            </a:r>
            <a:r>
              <a:rPr dirty="0">
                <a:solidFill>
                  <a:srgbClr val="4F81BC"/>
                </a:solidFill>
              </a:rPr>
              <a:t>Recursos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864593" y="6668896"/>
            <a:ext cx="274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4978" y="2837840"/>
            <a:ext cx="1586230" cy="14890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.btn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.btn-primary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.btn-secondary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.btn-success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.btn-danger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0853" y="253745"/>
            <a:ext cx="159258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Botõ</a:t>
            </a:r>
            <a:r>
              <a:rPr spc="-40" dirty="0"/>
              <a:t>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071116" y="1575828"/>
            <a:ext cx="8045450" cy="984885"/>
            <a:chOff x="2071116" y="1575828"/>
            <a:chExt cx="8045450" cy="9848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1116" y="1575828"/>
              <a:ext cx="8045196" cy="9844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2744" y="1647444"/>
              <a:ext cx="7906511" cy="84581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139569" y="1644269"/>
              <a:ext cx="7913370" cy="852169"/>
            </a:xfrm>
            <a:custGeom>
              <a:avLst/>
              <a:gdLst/>
              <a:ahLst/>
              <a:cxnLst/>
              <a:rect l="l" t="t" r="r" b="b"/>
              <a:pathLst>
                <a:path w="7913370" h="852169">
                  <a:moveTo>
                    <a:pt x="0" y="852169"/>
                  </a:moveTo>
                  <a:lnTo>
                    <a:pt x="7912861" y="852169"/>
                  </a:lnTo>
                  <a:lnTo>
                    <a:pt x="7912861" y="0"/>
                  </a:lnTo>
                  <a:lnTo>
                    <a:pt x="0" y="0"/>
                  </a:lnTo>
                  <a:lnTo>
                    <a:pt x="0" y="852169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074164" y="4860010"/>
            <a:ext cx="8039100" cy="649605"/>
            <a:chOff x="2074164" y="4860010"/>
            <a:chExt cx="8039100" cy="64960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74164" y="4860010"/>
              <a:ext cx="8039100" cy="6492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30552" y="4908791"/>
              <a:ext cx="7769352" cy="57913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142744" y="4928615"/>
            <a:ext cx="7907020" cy="516890"/>
          </a:xfrm>
          <a:prstGeom prst="rect">
            <a:avLst/>
          </a:prstGeom>
          <a:solidFill>
            <a:srgbClr val="FFFFFF"/>
          </a:solidFill>
          <a:ln w="6350">
            <a:solidFill>
              <a:srgbClr val="548ED4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770"/>
              </a:spcBef>
            </a:pPr>
            <a:r>
              <a:rPr sz="1700" spc="-5" dirty="0">
                <a:solidFill>
                  <a:srgbClr val="0000FF"/>
                </a:solidFill>
                <a:latin typeface="Consolas"/>
                <a:cs typeface="Consolas"/>
              </a:rPr>
              <a:t>&lt;button</a:t>
            </a:r>
            <a:r>
              <a:rPr sz="17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700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30859C"/>
                </a:solidFill>
                <a:latin typeface="Consolas"/>
                <a:cs typeface="Consolas"/>
              </a:rPr>
              <a:t>"button"</a:t>
            </a:r>
            <a:r>
              <a:rPr sz="1700" spc="-25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7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30859C"/>
                </a:solidFill>
                <a:latin typeface="Consolas"/>
                <a:cs typeface="Consolas"/>
              </a:rPr>
              <a:t>"btn</a:t>
            </a:r>
            <a:r>
              <a:rPr sz="1700" spc="-10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700" b="1" dirty="0">
                <a:solidFill>
                  <a:srgbClr val="30859C"/>
                </a:solidFill>
                <a:latin typeface="Consolas"/>
                <a:cs typeface="Consolas"/>
              </a:rPr>
              <a:t>btn-primary</a:t>
            </a:r>
            <a:r>
              <a:rPr sz="1700" dirty="0">
                <a:solidFill>
                  <a:srgbClr val="30859C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700" dirty="0">
                <a:solidFill>
                  <a:srgbClr val="585858"/>
                </a:solidFill>
                <a:latin typeface="Consolas"/>
                <a:cs typeface="Consolas"/>
              </a:rPr>
              <a:t>Primary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&lt;/button&gt;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864593" y="6668896"/>
            <a:ext cx="274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75628" y="2868574"/>
            <a:ext cx="1360805" cy="14890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.btn-warning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.btn-info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.btn-light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.btn-dark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.btn-link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8905" y="1873402"/>
            <a:ext cx="2472690" cy="11963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.btn-outline-primary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.btn-outline-secondary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.btn-outline-success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.btn-outline-danger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0853" y="253745"/>
            <a:ext cx="159258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Botõ</a:t>
            </a:r>
            <a:r>
              <a:rPr spc="-40" dirty="0"/>
              <a:t>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074164" y="4657356"/>
            <a:ext cx="8039100" cy="619125"/>
            <a:chOff x="2074164" y="4657356"/>
            <a:chExt cx="8039100" cy="6191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4164" y="4657356"/>
              <a:ext cx="8039100" cy="6187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5792" y="4712208"/>
              <a:ext cx="7685532" cy="5257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142744" y="4725924"/>
              <a:ext cx="7907020" cy="486409"/>
            </a:xfrm>
            <a:custGeom>
              <a:avLst/>
              <a:gdLst/>
              <a:ahLst/>
              <a:cxnLst/>
              <a:rect l="l" t="t" r="r" b="b"/>
              <a:pathLst>
                <a:path w="7907020" h="486410">
                  <a:moveTo>
                    <a:pt x="7906511" y="0"/>
                  </a:moveTo>
                  <a:lnTo>
                    <a:pt x="0" y="0"/>
                  </a:lnTo>
                  <a:lnTo>
                    <a:pt x="0" y="486156"/>
                  </a:lnTo>
                  <a:lnTo>
                    <a:pt x="7906511" y="486156"/>
                  </a:lnTo>
                  <a:lnTo>
                    <a:pt x="79065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42744" y="4725924"/>
              <a:ext cx="7907020" cy="486409"/>
            </a:xfrm>
            <a:custGeom>
              <a:avLst/>
              <a:gdLst/>
              <a:ahLst/>
              <a:cxnLst/>
              <a:rect l="l" t="t" r="r" b="b"/>
              <a:pathLst>
                <a:path w="7907020" h="486410">
                  <a:moveTo>
                    <a:pt x="0" y="486156"/>
                  </a:moveTo>
                  <a:lnTo>
                    <a:pt x="7906511" y="486156"/>
                  </a:lnTo>
                  <a:lnTo>
                    <a:pt x="7906511" y="0"/>
                  </a:lnTo>
                  <a:lnTo>
                    <a:pt x="0" y="0"/>
                  </a:lnTo>
                  <a:lnTo>
                    <a:pt x="0" y="486156"/>
                  </a:lnTo>
                  <a:close/>
                </a:path>
              </a:pathLst>
            </a:custGeom>
            <a:ln w="6349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142744" y="4725923"/>
            <a:ext cx="7907020" cy="48640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775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&lt;button</a:t>
            </a:r>
            <a:r>
              <a:rPr sz="1500" spc="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500" spc="-5" dirty="0">
                <a:solidFill>
                  <a:srgbClr val="30859C"/>
                </a:solidFill>
                <a:latin typeface="Consolas"/>
                <a:cs typeface="Consolas"/>
              </a:rPr>
              <a:t>"button"</a:t>
            </a:r>
            <a:r>
              <a:rPr sz="1500" spc="35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500" spc="-5" dirty="0">
                <a:solidFill>
                  <a:srgbClr val="30859C"/>
                </a:solidFill>
                <a:latin typeface="Consolas"/>
                <a:cs typeface="Consolas"/>
              </a:rPr>
              <a:t>"btn</a:t>
            </a:r>
            <a:r>
              <a:rPr sz="1500" spc="5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500" b="1" spc="-5" dirty="0">
                <a:solidFill>
                  <a:srgbClr val="30859C"/>
                </a:solidFill>
                <a:latin typeface="Consolas"/>
                <a:cs typeface="Consolas"/>
              </a:rPr>
              <a:t>btn-outline-primary</a:t>
            </a:r>
            <a:r>
              <a:rPr sz="1500" spc="-5" dirty="0">
                <a:solidFill>
                  <a:srgbClr val="30859C"/>
                </a:solidFill>
                <a:latin typeface="Consolas"/>
                <a:cs typeface="Consolas"/>
              </a:rPr>
              <a:t>"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500" spc="-5" dirty="0">
                <a:solidFill>
                  <a:srgbClr val="585858"/>
                </a:solidFill>
                <a:latin typeface="Consolas"/>
                <a:cs typeface="Consolas"/>
              </a:rPr>
              <a:t>Primary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&lt;/button&gt;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35673" y="1875561"/>
            <a:ext cx="2251075" cy="11963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.btn-outline-warning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.btn-outline-info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.btn-outline-light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.btn-outline-dark</a:t>
            </a:r>
            <a:endParaRPr sz="1600">
              <a:latin typeface="Consolas"/>
              <a:cs typeface="Consola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71116" y="3645408"/>
            <a:ext cx="8045450" cy="1001394"/>
            <a:chOff x="2071116" y="3645408"/>
            <a:chExt cx="8045450" cy="1001394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71116" y="3645408"/>
              <a:ext cx="8045196" cy="100126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42744" y="3717036"/>
              <a:ext cx="7906511" cy="86258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139569" y="3713861"/>
              <a:ext cx="7913370" cy="869315"/>
            </a:xfrm>
            <a:custGeom>
              <a:avLst/>
              <a:gdLst/>
              <a:ahLst/>
              <a:cxnLst/>
              <a:rect l="l" t="t" r="r" b="b"/>
              <a:pathLst>
                <a:path w="7913370" h="869314">
                  <a:moveTo>
                    <a:pt x="0" y="868933"/>
                  </a:moveTo>
                  <a:lnTo>
                    <a:pt x="7912861" y="868933"/>
                  </a:lnTo>
                  <a:lnTo>
                    <a:pt x="7912861" y="0"/>
                  </a:lnTo>
                  <a:lnTo>
                    <a:pt x="0" y="0"/>
                  </a:lnTo>
                  <a:lnTo>
                    <a:pt x="0" y="868933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864593" y="6668896"/>
            <a:ext cx="274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0853" y="253745"/>
            <a:ext cx="159258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Botõ</a:t>
            </a:r>
            <a:r>
              <a:rPr spc="-40"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21738" y="2413762"/>
            <a:ext cx="7428230" cy="12115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solidFill>
                  <a:srgbClr val="1B4854"/>
                </a:solidFill>
                <a:latin typeface="Microsoft Sans Serif"/>
                <a:cs typeface="Microsoft Sans Serif"/>
              </a:rPr>
              <a:t>Classes</a:t>
            </a:r>
            <a:r>
              <a:rPr sz="2000" spc="-3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30" dirty="0">
                <a:solidFill>
                  <a:srgbClr val="1B4854"/>
                </a:solidFill>
                <a:latin typeface="Microsoft Sans Serif"/>
                <a:cs typeface="Microsoft Sans Serif"/>
              </a:rPr>
              <a:t>adicionais</a:t>
            </a:r>
            <a:r>
              <a:rPr sz="2000" spc="-4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100" dirty="0">
                <a:solidFill>
                  <a:srgbClr val="1B4854"/>
                </a:solidFill>
                <a:latin typeface="Microsoft Sans Serif"/>
                <a:cs typeface="Microsoft Sans Serif"/>
              </a:rPr>
              <a:t>podem</a:t>
            </a:r>
            <a:r>
              <a:rPr sz="2000" spc="-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1B4854"/>
                </a:solidFill>
                <a:latin typeface="Microsoft Sans Serif"/>
                <a:cs typeface="Microsoft Sans Serif"/>
              </a:rPr>
              <a:t>ser</a:t>
            </a:r>
            <a:r>
              <a:rPr sz="20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1B4854"/>
                </a:solidFill>
                <a:latin typeface="Microsoft Sans Serif"/>
                <a:cs typeface="Microsoft Sans Serif"/>
              </a:rPr>
              <a:t>inseridas</a:t>
            </a:r>
            <a:r>
              <a:rPr sz="2000" spc="-4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55" dirty="0">
                <a:solidFill>
                  <a:srgbClr val="1B4854"/>
                </a:solidFill>
                <a:latin typeface="Microsoft Sans Serif"/>
                <a:cs typeface="Microsoft Sans Serif"/>
              </a:rPr>
              <a:t>para</a:t>
            </a:r>
            <a:r>
              <a:rPr sz="2000" spc="-1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65" dirty="0">
                <a:solidFill>
                  <a:srgbClr val="1B4854"/>
                </a:solidFill>
                <a:latin typeface="Microsoft Sans Serif"/>
                <a:cs typeface="Microsoft Sans Serif"/>
              </a:rPr>
              <a:t>alterar</a:t>
            </a:r>
            <a:r>
              <a:rPr sz="2000" spc="-4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95" dirty="0">
                <a:solidFill>
                  <a:srgbClr val="1B4854"/>
                </a:solidFill>
                <a:latin typeface="Microsoft Sans Serif"/>
                <a:cs typeface="Microsoft Sans Serif"/>
              </a:rPr>
              <a:t>o</a:t>
            </a:r>
            <a:r>
              <a:rPr sz="200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90" dirty="0">
                <a:solidFill>
                  <a:srgbClr val="1B4854"/>
                </a:solidFill>
                <a:latin typeface="Microsoft Sans Serif"/>
                <a:cs typeface="Microsoft Sans Serif"/>
              </a:rPr>
              <a:t>tamanho</a:t>
            </a:r>
            <a:endParaRPr sz="2000">
              <a:latin typeface="Microsoft Sans Serif"/>
              <a:cs typeface="Microsoft Sans Serif"/>
            </a:endParaRPr>
          </a:p>
          <a:p>
            <a:pPr marL="460375">
              <a:lnSpc>
                <a:spcPct val="100000"/>
              </a:lnSpc>
              <a:spcBef>
                <a:spcPts val="1614"/>
              </a:spcBef>
            </a:pP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.btn-lg</a:t>
            </a:r>
            <a:r>
              <a:rPr sz="1800" spc="409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spc="55" dirty="0">
                <a:solidFill>
                  <a:srgbClr val="30859C"/>
                </a:solidFill>
                <a:latin typeface="Microsoft Sans Serif"/>
                <a:cs typeface="Microsoft Sans Serif"/>
              </a:rPr>
              <a:t>(botão</a:t>
            </a:r>
            <a:r>
              <a:rPr sz="1800" spc="-30" dirty="0">
                <a:solidFill>
                  <a:srgbClr val="30859C"/>
                </a:solidFill>
                <a:latin typeface="Microsoft Sans Serif"/>
                <a:cs typeface="Microsoft Sans Serif"/>
              </a:rPr>
              <a:t> </a:t>
            </a:r>
            <a:r>
              <a:rPr sz="1800" b="1" spc="15" dirty="0">
                <a:solidFill>
                  <a:srgbClr val="30859C"/>
                </a:solidFill>
                <a:latin typeface="Tahoma"/>
                <a:cs typeface="Tahoma"/>
              </a:rPr>
              <a:t>maior</a:t>
            </a:r>
            <a:r>
              <a:rPr sz="1800" b="1" spc="-75" dirty="0">
                <a:solidFill>
                  <a:srgbClr val="30859C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0859C"/>
                </a:solidFill>
                <a:latin typeface="Microsoft Sans Serif"/>
                <a:cs typeface="Microsoft Sans Serif"/>
              </a:rPr>
              <a:t>que</a:t>
            </a:r>
            <a:r>
              <a:rPr sz="1800" spc="-35" dirty="0">
                <a:solidFill>
                  <a:srgbClr val="30859C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30859C"/>
                </a:solidFill>
                <a:latin typeface="Microsoft Sans Serif"/>
                <a:cs typeface="Microsoft Sans Serif"/>
              </a:rPr>
              <a:t>o</a:t>
            </a:r>
            <a:r>
              <a:rPr sz="1800" spc="-20" dirty="0">
                <a:solidFill>
                  <a:srgbClr val="30859C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30859C"/>
                </a:solidFill>
                <a:latin typeface="Microsoft Sans Serif"/>
                <a:cs typeface="Microsoft Sans Serif"/>
              </a:rPr>
              <a:t>normal)</a:t>
            </a:r>
            <a:endParaRPr sz="1800">
              <a:latin typeface="Microsoft Sans Serif"/>
              <a:cs typeface="Microsoft Sans Serif"/>
            </a:endParaRPr>
          </a:p>
          <a:p>
            <a:pPr marL="460375">
              <a:lnSpc>
                <a:spcPct val="100000"/>
              </a:lnSpc>
              <a:spcBef>
                <a:spcPts val="1000"/>
              </a:spcBef>
            </a:pP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.btn-sm</a:t>
            </a:r>
            <a:r>
              <a:rPr sz="1800" spc="4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spc="55" dirty="0">
                <a:solidFill>
                  <a:srgbClr val="30859C"/>
                </a:solidFill>
                <a:latin typeface="Microsoft Sans Serif"/>
                <a:cs typeface="Microsoft Sans Serif"/>
              </a:rPr>
              <a:t>(botão</a:t>
            </a:r>
            <a:r>
              <a:rPr sz="1800" spc="-30" dirty="0">
                <a:solidFill>
                  <a:srgbClr val="30859C"/>
                </a:solidFill>
                <a:latin typeface="Microsoft Sans Serif"/>
                <a:cs typeface="Microsoft Sans Serif"/>
              </a:rPr>
              <a:t> </a:t>
            </a:r>
            <a:r>
              <a:rPr sz="1800" b="1" spc="20" dirty="0">
                <a:solidFill>
                  <a:srgbClr val="30859C"/>
                </a:solidFill>
                <a:latin typeface="Tahoma"/>
                <a:cs typeface="Tahoma"/>
              </a:rPr>
              <a:t>menor</a:t>
            </a:r>
            <a:r>
              <a:rPr sz="1800" b="1" spc="-75" dirty="0">
                <a:solidFill>
                  <a:srgbClr val="30859C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0859C"/>
                </a:solidFill>
                <a:latin typeface="Microsoft Sans Serif"/>
                <a:cs typeface="Microsoft Sans Serif"/>
              </a:rPr>
              <a:t>que</a:t>
            </a:r>
            <a:r>
              <a:rPr sz="1800" spc="-30" dirty="0">
                <a:solidFill>
                  <a:srgbClr val="30859C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30859C"/>
                </a:solidFill>
                <a:latin typeface="Microsoft Sans Serif"/>
                <a:cs typeface="Microsoft Sans Serif"/>
              </a:rPr>
              <a:t>o</a:t>
            </a:r>
            <a:r>
              <a:rPr sz="1800" spc="-25" dirty="0">
                <a:solidFill>
                  <a:srgbClr val="30859C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30859C"/>
                </a:solidFill>
                <a:latin typeface="Microsoft Sans Serif"/>
                <a:cs typeface="Microsoft Sans Serif"/>
              </a:rPr>
              <a:t>normal)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74164" y="4008132"/>
            <a:ext cx="8039100" cy="619125"/>
            <a:chOff x="2074164" y="4008132"/>
            <a:chExt cx="8039100" cy="6191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4164" y="4008132"/>
              <a:ext cx="8039100" cy="6187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0928" y="4062984"/>
              <a:ext cx="7999476" cy="5257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142744" y="4076700"/>
              <a:ext cx="7907020" cy="486409"/>
            </a:xfrm>
            <a:custGeom>
              <a:avLst/>
              <a:gdLst/>
              <a:ahLst/>
              <a:cxnLst/>
              <a:rect l="l" t="t" r="r" b="b"/>
              <a:pathLst>
                <a:path w="7907020" h="486410">
                  <a:moveTo>
                    <a:pt x="7906511" y="0"/>
                  </a:moveTo>
                  <a:lnTo>
                    <a:pt x="0" y="0"/>
                  </a:lnTo>
                  <a:lnTo>
                    <a:pt x="0" y="486156"/>
                  </a:lnTo>
                  <a:lnTo>
                    <a:pt x="7906511" y="486156"/>
                  </a:lnTo>
                  <a:lnTo>
                    <a:pt x="79065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42744" y="4076700"/>
              <a:ext cx="7907020" cy="486409"/>
            </a:xfrm>
            <a:custGeom>
              <a:avLst/>
              <a:gdLst/>
              <a:ahLst/>
              <a:cxnLst/>
              <a:rect l="l" t="t" r="r" b="b"/>
              <a:pathLst>
                <a:path w="7907020" h="486410">
                  <a:moveTo>
                    <a:pt x="0" y="486156"/>
                  </a:moveTo>
                  <a:lnTo>
                    <a:pt x="7906511" y="486156"/>
                  </a:lnTo>
                  <a:lnTo>
                    <a:pt x="7906511" y="0"/>
                  </a:lnTo>
                  <a:lnTo>
                    <a:pt x="0" y="0"/>
                  </a:lnTo>
                  <a:lnTo>
                    <a:pt x="0" y="486156"/>
                  </a:lnTo>
                  <a:close/>
                </a:path>
              </a:pathLst>
            </a:custGeom>
            <a:ln w="6349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142744" y="4076700"/>
            <a:ext cx="7907020" cy="48640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775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&lt;button</a:t>
            </a:r>
            <a:r>
              <a:rPr sz="1500" spc="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500" spc="-5" dirty="0">
                <a:solidFill>
                  <a:srgbClr val="30859C"/>
                </a:solidFill>
                <a:latin typeface="Consolas"/>
                <a:cs typeface="Consolas"/>
              </a:rPr>
              <a:t>"button"</a:t>
            </a:r>
            <a:r>
              <a:rPr sz="1500" spc="20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500" spc="-5" dirty="0">
                <a:solidFill>
                  <a:srgbClr val="30859C"/>
                </a:solidFill>
                <a:latin typeface="Consolas"/>
                <a:cs typeface="Consolas"/>
              </a:rPr>
              <a:t>"btn</a:t>
            </a:r>
            <a:r>
              <a:rPr sz="1500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30859C"/>
                </a:solidFill>
                <a:latin typeface="Consolas"/>
                <a:cs typeface="Consolas"/>
              </a:rPr>
              <a:t>btn-primary</a:t>
            </a:r>
            <a:r>
              <a:rPr sz="1500" spc="20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500" b="1" spc="-5" dirty="0">
                <a:solidFill>
                  <a:srgbClr val="30859C"/>
                </a:solidFill>
                <a:latin typeface="Consolas"/>
                <a:cs typeface="Consolas"/>
              </a:rPr>
              <a:t>btn-lg</a:t>
            </a:r>
            <a:r>
              <a:rPr sz="1500" spc="-5" dirty="0">
                <a:solidFill>
                  <a:srgbClr val="30859C"/>
                </a:solidFill>
                <a:latin typeface="Consolas"/>
                <a:cs typeface="Consolas"/>
              </a:rPr>
              <a:t>"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500" spc="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205868"/>
                </a:solidFill>
                <a:latin typeface="Consolas"/>
                <a:cs typeface="Consolas"/>
              </a:rPr>
              <a:t>Cadastrar</a:t>
            </a:r>
            <a:r>
              <a:rPr sz="1500" spc="25" dirty="0">
                <a:solidFill>
                  <a:srgbClr val="205868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&lt;/button&gt;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864593" y="6668896"/>
            <a:ext cx="274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4798" y="2081318"/>
            <a:ext cx="4583430" cy="316928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765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15" dirty="0">
                <a:solidFill>
                  <a:srgbClr val="1B4854"/>
                </a:solidFill>
                <a:latin typeface="Microsoft Sans Serif"/>
                <a:cs typeface="Microsoft Sans Serif"/>
              </a:rPr>
              <a:t>Sistema</a:t>
            </a:r>
            <a:r>
              <a:rPr sz="2000" spc="-5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1B4854"/>
                </a:solidFill>
                <a:latin typeface="Microsoft Sans Serif"/>
                <a:cs typeface="Microsoft Sans Serif"/>
              </a:rPr>
              <a:t>de</a:t>
            </a:r>
            <a:r>
              <a:rPr sz="20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1B4854"/>
                </a:solidFill>
                <a:latin typeface="Microsoft Sans Serif"/>
                <a:cs typeface="Microsoft Sans Serif"/>
              </a:rPr>
              <a:t>grade</a:t>
            </a:r>
            <a:r>
              <a:rPr sz="20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80" dirty="0">
                <a:solidFill>
                  <a:srgbClr val="1B4854"/>
                </a:solidFill>
                <a:latin typeface="Microsoft Sans Serif"/>
                <a:cs typeface="Microsoft Sans Serif"/>
              </a:rPr>
              <a:t>melhorado</a:t>
            </a:r>
            <a:endParaRPr sz="2000">
              <a:latin typeface="Microsoft Sans Serif"/>
              <a:cs typeface="Microsoft Sans Serif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70" dirty="0">
                <a:solidFill>
                  <a:srgbClr val="1B4854"/>
                </a:solidFill>
                <a:latin typeface="Microsoft Sans Serif"/>
                <a:cs typeface="Microsoft Sans Serif"/>
              </a:rPr>
              <a:t>Independente</a:t>
            </a:r>
            <a:r>
              <a:rPr sz="2000" spc="-3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1B4854"/>
                </a:solidFill>
                <a:latin typeface="Microsoft Sans Serif"/>
                <a:cs typeface="Microsoft Sans Serif"/>
              </a:rPr>
              <a:t>da</a:t>
            </a:r>
            <a:r>
              <a:rPr sz="20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55" dirty="0">
                <a:solidFill>
                  <a:srgbClr val="1B4854"/>
                </a:solidFill>
                <a:latin typeface="Microsoft Sans Serif"/>
                <a:cs typeface="Microsoft Sans Serif"/>
              </a:rPr>
              <a:t>biblioteca</a:t>
            </a:r>
            <a:r>
              <a:rPr sz="2000" spc="-4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jQuery</a:t>
            </a:r>
            <a:endParaRPr sz="2000">
              <a:latin typeface="Microsoft Sans Serif"/>
              <a:cs typeface="Microsoft Sans Serif"/>
            </a:endParaRPr>
          </a:p>
          <a:p>
            <a:pPr marL="279400" indent="-266700">
              <a:lnSpc>
                <a:spcPct val="100000"/>
              </a:lnSpc>
              <a:spcBef>
                <a:spcPts val="1205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5" dirty="0">
                <a:solidFill>
                  <a:srgbClr val="1B4854"/>
                </a:solidFill>
                <a:latin typeface="Microsoft Sans Serif"/>
                <a:cs typeface="Microsoft Sans Serif"/>
              </a:rPr>
              <a:t>Exibição</a:t>
            </a:r>
            <a:r>
              <a:rPr sz="20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consistente</a:t>
            </a:r>
            <a:r>
              <a:rPr sz="2000" spc="-4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1B4854"/>
                </a:solidFill>
                <a:latin typeface="Microsoft Sans Serif"/>
                <a:cs typeface="Microsoft Sans Serif"/>
              </a:rPr>
              <a:t>de</a:t>
            </a:r>
            <a:r>
              <a:rPr sz="2000" spc="-1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85" dirty="0">
                <a:solidFill>
                  <a:srgbClr val="1B4854"/>
                </a:solidFill>
                <a:latin typeface="Microsoft Sans Serif"/>
                <a:cs typeface="Microsoft Sans Serif"/>
              </a:rPr>
              <a:t>formulários</a:t>
            </a:r>
            <a:endParaRPr sz="2000">
              <a:latin typeface="Microsoft Sans Serif"/>
              <a:cs typeface="Microsoft Sans Serif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55" dirty="0">
                <a:solidFill>
                  <a:srgbClr val="1B4854"/>
                </a:solidFill>
                <a:latin typeface="Microsoft Sans Serif"/>
                <a:cs typeface="Microsoft Sans Serif"/>
              </a:rPr>
              <a:t>Formulários</a:t>
            </a:r>
            <a:r>
              <a:rPr sz="2000" spc="-3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80" dirty="0">
                <a:solidFill>
                  <a:srgbClr val="1B4854"/>
                </a:solidFill>
                <a:latin typeface="Microsoft Sans Serif"/>
                <a:cs typeface="Microsoft Sans Serif"/>
              </a:rPr>
              <a:t>com</a:t>
            </a:r>
            <a:r>
              <a:rPr sz="20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80" dirty="0">
                <a:solidFill>
                  <a:srgbClr val="1B4854"/>
                </a:solidFill>
                <a:latin typeface="Microsoft Sans Serif"/>
                <a:cs typeface="Microsoft Sans Serif"/>
              </a:rPr>
              <a:t>rótulos</a:t>
            </a:r>
            <a:r>
              <a:rPr sz="20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75" dirty="0">
                <a:solidFill>
                  <a:srgbClr val="1B4854"/>
                </a:solidFill>
                <a:latin typeface="Microsoft Sans Serif"/>
                <a:cs typeface="Microsoft Sans Serif"/>
              </a:rPr>
              <a:t>flutuantes</a:t>
            </a:r>
            <a:endParaRPr sz="2000">
              <a:latin typeface="Microsoft Sans Serif"/>
              <a:cs typeface="Microsoft Sans Serif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90" dirty="0">
                <a:solidFill>
                  <a:srgbClr val="1B4854"/>
                </a:solidFill>
                <a:latin typeface="Microsoft Sans Serif"/>
                <a:cs typeface="Microsoft Sans Serif"/>
              </a:rPr>
              <a:t>Melhor</a:t>
            </a:r>
            <a:r>
              <a:rPr sz="2000" spc="-4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75" dirty="0">
                <a:solidFill>
                  <a:srgbClr val="1B4854"/>
                </a:solidFill>
                <a:latin typeface="Microsoft Sans Serif"/>
                <a:cs typeface="Microsoft Sans Serif"/>
              </a:rPr>
              <a:t>barra</a:t>
            </a:r>
            <a:r>
              <a:rPr sz="2000" spc="-4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1B4854"/>
                </a:solidFill>
                <a:latin typeface="Microsoft Sans Serif"/>
                <a:cs typeface="Microsoft Sans Serif"/>
              </a:rPr>
              <a:t>de</a:t>
            </a:r>
            <a:r>
              <a:rPr sz="20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15" dirty="0">
                <a:solidFill>
                  <a:srgbClr val="1B4854"/>
                </a:solidFill>
                <a:latin typeface="Microsoft Sans Serif"/>
                <a:cs typeface="Microsoft Sans Serif"/>
              </a:rPr>
              <a:t>navegação</a:t>
            </a:r>
            <a:r>
              <a:rPr sz="2000" spc="-3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25" dirty="0">
                <a:solidFill>
                  <a:srgbClr val="1B4854"/>
                </a:solidFill>
                <a:latin typeface="Microsoft Sans Serif"/>
                <a:cs typeface="Microsoft Sans Serif"/>
              </a:rPr>
              <a:t>(navbar)</a:t>
            </a:r>
            <a:endParaRPr sz="2000">
              <a:latin typeface="Microsoft Sans Serif"/>
              <a:cs typeface="Microsoft Sans Serif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40" dirty="0">
                <a:solidFill>
                  <a:srgbClr val="1B4854"/>
                </a:solidFill>
                <a:latin typeface="Microsoft Sans Serif"/>
                <a:cs typeface="Microsoft Sans Serif"/>
              </a:rPr>
              <a:t>Biblioteca</a:t>
            </a:r>
            <a:r>
              <a:rPr sz="2000" spc="-5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1B4854"/>
                </a:solidFill>
                <a:latin typeface="Microsoft Sans Serif"/>
                <a:cs typeface="Microsoft Sans Serif"/>
              </a:rPr>
              <a:t>de</a:t>
            </a:r>
            <a:r>
              <a:rPr sz="20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30" dirty="0">
                <a:solidFill>
                  <a:srgbClr val="1B4854"/>
                </a:solidFill>
                <a:latin typeface="Microsoft Sans Serif"/>
                <a:cs typeface="Microsoft Sans Serif"/>
              </a:rPr>
              <a:t>ícones</a:t>
            </a:r>
            <a:r>
              <a:rPr sz="2000" spc="-4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-170" dirty="0">
                <a:solidFill>
                  <a:srgbClr val="1B4854"/>
                </a:solidFill>
                <a:latin typeface="Microsoft Sans Serif"/>
                <a:cs typeface="Microsoft Sans Serif"/>
              </a:rPr>
              <a:t>SVG</a:t>
            </a:r>
            <a:endParaRPr sz="2000">
              <a:latin typeface="Microsoft Sans Serif"/>
              <a:cs typeface="Microsoft Sans Serif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55" dirty="0">
                <a:solidFill>
                  <a:srgbClr val="1B4854"/>
                </a:solidFill>
                <a:latin typeface="Microsoft Sans Serif"/>
                <a:cs typeface="Microsoft Sans Serif"/>
              </a:rPr>
              <a:t>Documentação</a:t>
            </a:r>
            <a:r>
              <a:rPr sz="2000" spc="-5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75" dirty="0">
                <a:solidFill>
                  <a:srgbClr val="1B4854"/>
                </a:solidFill>
                <a:latin typeface="Microsoft Sans Serif"/>
                <a:cs typeface="Microsoft Sans Serif"/>
              </a:rPr>
              <a:t>aprimorada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22119" y="272034"/>
            <a:ext cx="7750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dirty="0"/>
              <a:t>Bootstrap</a:t>
            </a:r>
            <a:r>
              <a:rPr sz="3600" dirty="0"/>
              <a:t> </a:t>
            </a:r>
            <a:r>
              <a:rPr sz="3600" spc="55" dirty="0"/>
              <a:t>5</a:t>
            </a:r>
            <a:r>
              <a:rPr sz="3600" spc="-20" dirty="0"/>
              <a:t> </a:t>
            </a:r>
            <a:r>
              <a:rPr sz="3600" spc="-45" dirty="0"/>
              <a:t>-</a:t>
            </a:r>
            <a:r>
              <a:rPr sz="3600" spc="-20" dirty="0"/>
              <a:t> </a:t>
            </a:r>
            <a:r>
              <a:rPr sz="3600" spc="70" dirty="0"/>
              <a:t>Novidades</a:t>
            </a:r>
            <a:r>
              <a:rPr sz="3600" spc="-35" dirty="0"/>
              <a:t> </a:t>
            </a:r>
            <a:r>
              <a:rPr sz="3600" spc="15" dirty="0"/>
              <a:t>e</a:t>
            </a:r>
            <a:r>
              <a:rPr sz="3600" spc="-30" dirty="0"/>
              <a:t> </a:t>
            </a:r>
            <a:r>
              <a:rPr sz="3600" spc="110" dirty="0"/>
              <a:t>Melhorias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5520" y="6644638"/>
            <a:ext cx="199644" cy="20116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4798" y="2887810"/>
            <a:ext cx="6303010" cy="13404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770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70" dirty="0">
                <a:solidFill>
                  <a:srgbClr val="1B4854"/>
                </a:solidFill>
                <a:latin typeface="Microsoft Sans Serif"/>
                <a:cs typeface="Microsoft Sans Serif"/>
              </a:rPr>
              <a:t>Bootstrap</a:t>
            </a:r>
            <a:r>
              <a:rPr sz="2000" spc="-5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30" dirty="0">
                <a:solidFill>
                  <a:srgbClr val="1B4854"/>
                </a:solidFill>
                <a:latin typeface="Microsoft Sans Serif"/>
                <a:cs typeface="Microsoft Sans Serif"/>
              </a:rPr>
              <a:t>5</a:t>
            </a:r>
            <a:r>
              <a:rPr sz="20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disponibiliza</a:t>
            </a:r>
            <a:r>
              <a:rPr sz="2000" spc="-4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20" dirty="0">
                <a:solidFill>
                  <a:srgbClr val="1B4854"/>
                </a:solidFill>
                <a:latin typeface="Microsoft Sans Serif"/>
                <a:cs typeface="Microsoft Sans Serif"/>
              </a:rPr>
              <a:t>coleção</a:t>
            </a:r>
            <a:r>
              <a:rPr sz="2000" spc="-4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90" dirty="0">
                <a:solidFill>
                  <a:srgbClr val="1B4854"/>
                </a:solidFill>
                <a:latin typeface="Microsoft Sans Serif"/>
                <a:cs typeface="Microsoft Sans Serif"/>
              </a:rPr>
              <a:t>própria</a:t>
            </a:r>
            <a:r>
              <a:rPr sz="20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55" dirty="0">
                <a:solidFill>
                  <a:srgbClr val="1B4854"/>
                </a:solidFill>
                <a:latin typeface="Microsoft Sans Serif"/>
                <a:cs typeface="Microsoft Sans Serif"/>
              </a:rPr>
              <a:t>de</a:t>
            </a:r>
            <a:r>
              <a:rPr sz="20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30" dirty="0">
                <a:solidFill>
                  <a:srgbClr val="1B4854"/>
                </a:solidFill>
                <a:latin typeface="Microsoft Sans Serif"/>
                <a:cs typeface="Microsoft Sans Serif"/>
              </a:rPr>
              <a:t>ícones</a:t>
            </a:r>
            <a:endParaRPr sz="2000">
              <a:latin typeface="Microsoft Sans Serif"/>
              <a:cs typeface="Microsoft Sans Serif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65" dirty="0">
                <a:solidFill>
                  <a:srgbClr val="1B4854"/>
                </a:solidFill>
                <a:latin typeface="Microsoft Sans Serif"/>
                <a:cs typeface="Microsoft Sans Serif"/>
              </a:rPr>
              <a:t>Formato</a:t>
            </a:r>
            <a:r>
              <a:rPr sz="2000" spc="-3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1B4854"/>
                </a:solidFill>
                <a:latin typeface="Microsoft Sans Serif"/>
                <a:cs typeface="Microsoft Sans Serif"/>
              </a:rPr>
              <a:t>vetorial</a:t>
            </a:r>
            <a:r>
              <a:rPr sz="2000" spc="-5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-170" dirty="0">
                <a:solidFill>
                  <a:srgbClr val="0000FF"/>
                </a:solidFill>
                <a:latin typeface="Microsoft Sans Serif"/>
                <a:cs typeface="Microsoft Sans Serif"/>
              </a:rPr>
              <a:t>SVG</a:t>
            </a:r>
            <a:endParaRPr sz="2000">
              <a:latin typeface="Microsoft Sans Serif"/>
              <a:cs typeface="Microsoft Sans Serif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60" dirty="0">
                <a:solidFill>
                  <a:srgbClr val="1B4854"/>
                </a:solidFill>
                <a:latin typeface="Microsoft Sans Serif"/>
                <a:cs typeface="Microsoft Sans Serif"/>
              </a:rPr>
              <a:t>Open</a:t>
            </a:r>
            <a:r>
              <a:rPr sz="20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35" dirty="0">
                <a:solidFill>
                  <a:srgbClr val="1B4854"/>
                </a:solidFill>
                <a:latin typeface="Microsoft Sans Serif"/>
                <a:cs typeface="Microsoft Sans Serif"/>
              </a:rPr>
              <a:t>source</a:t>
            </a:r>
            <a:r>
              <a:rPr sz="2000" spc="-3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(</a:t>
            </a:r>
            <a:r>
              <a:rPr sz="2000" i="1" spc="-25" dirty="0">
                <a:solidFill>
                  <a:srgbClr val="1B4854"/>
                </a:solidFill>
                <a:latin typeface="Trebuchet MS"/>
                <a:cs typeface="Trebuchet MS"/>
              </a:rPr>
              <a:t>MIT</a:t>
            </a:r>
            <a:r>
              <a:rPr sz="2000" i="1" spc="-80" dirty="0">
                <a:solidFill>
                  <a:srgbClr val="1B4854"/>
                </a:solidFill>
                <a:latin typeface="Trebuchet MS"/>
                <a:cs typeface="Trebuchet MS"/>
              </a:rPr>
              <a:t> </a:t>
            </a:r>
            <a:r>
              <a:rPr sz="2000" i="1" spc="-65" dirty="0">
                <a:solidFill>
                  <a:srgbClr val="1B4854"/>
                </a:solidFill>
                <a:latin typeface="Trebuchet MS"/>
                <a:cs typeface="Trebuchet MS"/>
              </a:rPr>
              <a:t>licence</a:t>
            </a:r>
            <a:r>
              <a:rPr sz="2000" spc="-65" dirty="0">
                <a:solidFill>
                  <a:srgbClr val="1B4854"/>
                </a:solidFill>
                <a:latin typeface="Microsoft Sans Serif"/>
                <a:cs typeface="Microsoft Sans Serif"/>
              </a:rPr>
              <a:t>,</a:t>
            </a:r>
            <a:r>
              <a:rPr sz="2000" spc="1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u="sng" spc="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icrosoft Sans Serif"/>
                <a:cs typeface="Microsoft Sans Serif"/>
              </a:rPr>
              <a:t>icons.getbootstrap.com</a:t>
            </a:r>
            <a:r>
              <a:rPr sz="20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864593" y="6668896"/>
            <a:ext cx="274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7240" y="253745"/>
            <a:ext cx="148082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Ícones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4798" y="2204764"/>
            <a:ext cx="6483350" cy="270954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755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  <a:tab pos="883919" algn="l"/>
                <a:tab pos="1289685" algn="l"/>
              </a:tabLst>
            </a:pPr>
            <a:r>
              <a:rPr sz="2000" spc="-170" dirty="0">
                <a:solidFill>
                  <a:srgbClr val="1B4854"/>
                </a:solidFill>
                <a:latin typeface="Microsoft Sans Serif"/>
                <a:cs typeface="Microsoft Sans Serif"/>
              </a:rPr>
              <a:t>SVG	</a:t>
            </a:r>
            <a:r>
              <a:rPr sz="2000" dirty="0">
                <a:solidFill>
                  <a:srgbClr val="1B4854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1B4854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0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calable</a:t>
            </a:r>
            <a:r>
              <a:rPr sz="20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b="1" spc="50" dirty="0">
                <a:solidFill>
                  <a:srgbClr val="0000FF"/>
                </a:solidFill>
                <a:latin typeface="Tahoma"/>
                <a:cs typeface="Tahoma"/>
              </a:rPr>
              <a:t>V</a:t>
            </a:r>
            <a:r>
              <a:rPr sz="2000" spc="50" dirty="0">
                <a:solidFill>
                  <a:srgbClr val="0000FF"/>
                </a:solidFill>
                <a:latin typeface="Microsoft Sans Serif"/>
                <a:cs typeface="Microsoft Sans Serif"/>
              </a:rPr>
              <a:t>ector</a:t>
            </a:r>
            <a:r>
              <a:rPr sz="2000" spc="-5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b="1" spc="30" dirty="0">
                <a:solidFill>
                  <a:srgbClr val="0000FF"/>
                </a:solidFill>
                <a:latin typeface="Tahoma"/>
                <a:cs typeface="Tahoma"/>
              </a:rPr>
              <a:t>G</a:t>
            </a:r>
            <a:r>
              <a:rPr sz="2000" spc="30" dirty="0">
                <a:solidFill>
                  <a:srgbClr val="0000FF"/>
                </a:solidFill>
                <a:latin typeface="Microsoft Sans Serif"/>
                <a:cs typeface="Microsoft Sans Serif"/>
              </a:rPr>
              <a:t>raphics</a:t>
            </a:r>
            <a:endParaRPr sz="2000">
              <a:latin typeface="Microsoft Sans Serif"/>
              <a:cs typeface="Microsoft Sans Serif"/>
            </a:endParaRPr>
          </a:p>
          <a:p>
            <a:pPr marL="279400" indent="-266700">
              <a:lnSpc>
                <a:spcPct val="100000"/>
              </a:lnSpc>
              <a:spcBef>
                <a:spcPts val="1190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65" dirty="0">
                <a:solidFill>
                  <a:srgbClr val="1B4854"/>
                </a:solidFill>
                <a:latin typeface="Microsoft Sans Serif"/>
                <a:cs typeface="Microsoft Sans Serif"/>
              </a:rPr>
              <a:t>Formato</a:t>
            </a:r>
            <a:r>
              <a:rPr sz="20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1B4854"/>
                </a:solidFill>
                <a:latin typeface="Microsoft Sans Serif"/>
                <a:cs typeface="Microsoft Sans Serif"/>
              </a:rPr>
              <a:t>gráfico</a:t>
            </a:r>
            <a:r>
              <a:rPr sz="20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65" dirty="0">
                <a:solidFill>
                  <a:srgbClr val="1B4854"/>
                </a:solidFill>
                <a:latin typeface="Microsoft Sans Serif"/>
                <a:cs typeface="Microsoft Sans Serif"/>
              </a:rPr>
              <a:t>vetorial</a:t>
            </a:r>
            <a:r>
              <a:rPr sz="2000" spc="-5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100" dirty="0">
                <a:solidFill>
                  <a:srgbClr val="1B4854"/>
                </a:solidFill>
                <a:latin typeface="Microsoft Sans Serif"/>
                <a:cs typeface="Microsoft Sans Serif"/>
              </a:rPr>
              <a:t>em</a:t>
            </a:r>
            <a:r>
              <a:rPr sz="20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-40" dirty="0">
                <a:solidFill>
                  <a:srgbClr val="1B4854"/>
                </a:solidFill>
                <a:latin typeface="Microsoft Sans Serif"/>
                <a:cs typeface="Microsoft Sans Serif"/>
              </a:rPr>
              <a:t>XML</a:t>
            </a:r>
            <a:endParaRPr sz="2000">
              <a:latin typeface="Microsoft Sans Serif"/>
              <a:cs typeface="Microsoft Sans Serif"/>
            </a:endParaRPr>
          </a:p>
          <a:p>
            <a:pPr marL="279400" indent="-266700">
              <a:lnSpc>
                <a:spcPct val="100000"/>
              </a:lnSpc>
              <a:spcBef>
                <a:spcPts val="1205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90" dirty="0">
                <a:solidFill>
                  <a:srgbClr val="1B4854"/>
                </a:solidFill>
                <a:latin typeface="Microsoft Sans Serif"/>
                <a:cs typeface="Microsoft Sans Serif"/>
              </a:rPr>
              <a:t>Melhor</a:t>
            </a:r>
            <a:r>
              <a:rPr sz="2000" spc="-4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80" dirty="0">
                <a:solidFill>
                  <a:srgbClr val="1B4854"/>
                </a:solidFill>
                <a:latin typeface="Microsoft Sans Serif"/>
                <a:cs typeface="Microsoft Sans Serif"/>
              </a:rPr>
              <a:t>dimensionamento</a:t>
            </a:r>
            <a:r>
              <a:rPr sz="20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95" dirty="0">
                <a:solidFill>
                  <a:srgbClr val="1B4854"/>
                </a:solidFill>
                <a:latin typeface="Microsoft Sans Serif"/>
                <a:cs typeface="Microsoft Sans Serif"/>
              </a:rPr>
              <a:t>mantendo</a:t>
            </a:r>
            <a:r>
              <a:rPr sz="20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55" dirty="0">
                <a:solidFill>
                  <a:srgbClr val="1B4854"/>
                </a:solidFill>
                <a:latin typeface="Microsoft Sans Serif"/>
                <a:cs typeface="Microsoft Sans Serif"/>
              </a:rPr>
              <a:t>qualidade</a:t>
            </a:r>
            <a:endParaRPr sz="2000">
              <a:latin typeface="Microsoft Sans Serif"/>
              <a:cs typeface="Microsoft Sans Serif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Cada</a:t>
            </a:r>
            <a:r>
              <a:rPr sz="20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1B4854"/>
                </a:solidFill>
                <a:latin typeface="Microsoft Sans Serif"/>
                <a:cs typeface="Microsoft Sans Serif"/>
              </a:rPr>
              <a:t>ícone</a:t>
            </a:r>
            <a:r>
              <a:rPr sz="20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1B4854"/>
                </a:solidFill>
                <a:latin typeface="Microsoft Sans Serif"/>
                <a:cs typeface="Microsoft Sans Serif"/>
              </a:rPr>
              <a:t>é</a:t>
            </a:r>
            <a:r>
              <a:rPr sz="20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150" dirty="0">
                <a:solidFill>
                  <a:srgbClr val="1B4854"/>
                </a:solidFill>
                <a:latin typeface="Microsoft Sans Serif"/>
                <a:cs typeface="Microsoft Sans Serif"/>
              </a:rPr>
              <a:t>um</a:t>
            </a:r>
            <a:r>
              <a:rPr sz="2000" spc="-1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1B4854"/>
                </a:solidFill>
                <a:latin typeface="Microsoft Sans Serif"/>
                <a:cs typeface="Microsoft Sans Serif"/>
              </a:rPr>
              <a:t>bloco</a:t>
            </a:r>
            <a:r>
              <a:rPr sz="2000" spc="-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1B4854"/>
                </a:solidFill>
                <a:latin typeface="Microsoft Sans Serif"/>
                <a:cs typeface="Microsoft Sans Serif"/>
              </a:rPr>
              <a:t>de</a:t>
            </a:r>
            <a:r>
              <a:rPr sz="2000" spc="-1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45" dirty="0">
                <a:solidFill>
                  <a:srgbClr val="1B4854"/>
                </a:solidFill>
                <a:latin typeface="Microsoft Sans Serif"/>
                <a:cs typeface="Microsoft Sans Serif"/>
              </a:rPr>
              <a:t>código</a:t>
            </a:r>
            <a:r>
              <a:rPr sz="2000" spc="-1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-40" dirty="0">
                <a:solidFill>
                  <a:srgbClr val="1B4854"/>
                </a:solidFill>
                <a:latin typeface="Microsoft Sans Serif"/>
                <a:cs typeface="Microsoft Sans Serif"/>
              </a:rPr>
              <a:t>XML</a:t>
            </a:r>
            <a:r>
              <a:rPr sz="20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45" dirty="0">
                <a:solidFill>
                  <a:srgbClr val="1B4854"/>
                </a:solidFill>
                <a:latin typeface="Microsoft Sans Serif"/>
                <a:cs typeface="Microsoft Sans Serif"/>
              </a:rPr>
              <a:t>(tam.</a:t>
            </a:r>
            <a:r>
              <a:rPr sz="20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20" dirty="0">
                <a:solidFill>
                  <a:srgbClr val="1B4854"/>
                </a:solidFill>
                <a:latin typeface="Microsoft Sans Serif"/>
                <a:cs typeface="Microsoft Sans Serif"/>
              </a:rPr>
              <a:t>red.)</a:t>
            </a:r>
            <a:endParaRPr sz="2000">
              <a:latin typeface="Microsoft Sans Serif"/>
              <a:cs typeface="Microsoft Sans Serif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55" dirty="0">
                <a:solidFill>
                  <a:srgbClr val="1B4854"/>
                </a:solidFill>
                <a:latin typeface="Microsoft Sans Serif"/>
                <a:cs typeface="Microsoft Sans Serif"/>
              </a:rPr>
              <a:t>Podem</a:t>
            </a:r>
            <a:r>
              <a:rPr sz="20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35" dirty="0">
                <a:solidFill>
                  <a:srgbClr val="1B4854"/>
                </a:solidFill>
                <a:latin typeface="Microsoft Sans Serif"/>
                <a:cs typeface="Microsoft Sans Serif"/>
              </a:rPr>
              <a:t>ser</a:t>
            </a:r>
            <a:r>
              <a:rPr sz="20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35" dirty="0">
                <a:solidFill>
                  <a:srgbClr val="1B4854"/>
                </a:solidFill>
                <a:latin typeface="Microsoft Sans Serif"/>
                <a:cs typeface="Microsoft Sans Serif"/>
              </a:rPr>
              <a:t>usados</a:t>
            </a:r>
            <a:r>
              <a:rPr sz="20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80" dirty="0">
                <a:solidFill>
                  <a:srgbClr val="1B4854"/>
                </a:solidFill>
                <a:latin typeface="Microsoft Sans Serif"/>
                <a:cs typeface="Microsoft Sans Serif"/>
              </a:rPr>
              <a:t>como</a:t>
            </a:r>
            <a:r>
              <a:rPr sz="20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1B4854"/>
                </a:solidFill>
                <a:latin typeface="Microsoft Sans Serif"/>
                <a:cs typeface="Microsoft Sans Serif"/>
              </a:rPr>
              <a:t>imagens</a:t>
            </a:r>
            <a:r>
              <a:rPr sz="20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1B4854"/>
                </a:solidFill>
                <a:latin typeface="Microsoft Sans Serif"/>
                <a:cs typeface="Microsoft Sans Serif"/>
              </a:rPr>
              <a:t>(tag</a:t>
            </a:r>
            <a:r>
              <a:rPr sz="2000" spc="-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onsolas"/>
                <a:cs typeface="Consolas"/>
              </a:rPr>
              <a:t>&lt;img&gt;</a:t>
            </a:r>
            <a:r>
              <a:rPr sz="2000" spc="-10" dirty="0">
                <a:solidFill>
                  <a:srgbClr val="1B4854"/>
                </a:solidFill>
                <a:latin typeface="Microsoft Sans Serif"/>
                <a:cs typeface="Microsoft Sans Serif"/>
              </a:rPr>
              <a:t>)</a:t>
            </a:r>
            <a:endParaRPr sz="2000">
              <a:latin typeface="Microsoft Sans Serif"/>
              <a:cs typeface="Microsoft Sans Serif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30" dirty="0">
                <a:solidFill>
                  <a:srgbClr val="1B4854"/>
                </a:solidFill>
                <a:latin typeface="Microsoft Sans Serif"/>
                <a:cs typeface="Microsoft Sans Serif"/>
              </a:rPr>
              <a:t>Flexibilidade</a:t>
            </a:r>
            <a:r>
              <a:rPr sz="20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80" dirty="0">
                <a:solidFill>
                  <a:srgbClr val="1B4854"/>
                </a:solidFill>
                <a:latin typeface="Microsoft Sans Serif"/>
                <a:cs typeface="Microsoft Sans Serif"/>
              </a:rPr>
              <a:t>com</a:t>
            </a:r>
            <a:r>
              <a:rPr sz="20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30" dirty="0">
                <a:solidFill>
                  <a:srgbClr val="1B4854"/>
                </a:solidFill>
                <a:latin typeface="Microsoft Sans Serif"/>
                <a:cs typeface="Microsoft Sans Serif"/>
              </a:rPr>
              <a:t>ícones</a:t>
            </a:r>
            <a:r>
              <a:rPr sz="20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75" dirty="0">
                <a:solidFill>
                  <a:srgbClr val="1B4854"/>
                </a:solidFill>
                <a:latin typeface="Microsoft Sans Serif"/>
                <a:cs typeface="Microsoft Sans Serif"/>
              </a:rPr>
              <a:t>multicoloridos</a:t>
            </a:r>
            <a:r>
              <a:rPr sz="2000" spc="-4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1B4854"/>
                </a:solidFill>
                <a:latin typeface="Microsoft Sans Serif"/>
                <a:cs typeface="Microsoft Sans Serif"/>
              </a:rPr>
              <a:t>e</a:t>
            </a:r>
            <a:r>
              <a:rPr sz="200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35" dirty="0">
                <a:solidFill>
                  <a:srgbClr val="1B4854"/>
                </a:solidFill>
                <a:latin typeface="Microsoft Sans Serif"/>
                <a:cs typeface="Microsoft Sans Serif"/>
              </a:rPr>
              <a:t>animações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864593" y="6668896"/>
            <a:ext cx="274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42128" y="253745"/>
            <a:ext cx="250888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Ícones</a:t>
            </a:r>
            <a:r>
              <a:rPr spc="-80" dirty="0"/>
              <a:t> </a:t>
            </a:r>
            <a:r>
              <a:rPr spc="-315" dirty="0"/>
              <a:t>SVG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4798" y="1521856"/>
            <a:ext cx="5638165" cy="429641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710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70" dirty="0">
                <a:solidFill>
                  <a:srgbClr val="0000FF"/>
                </a:solidFill>
                <a:latin typeface="Microsoft Sans Serif"/>
                <a:cs typeface="Microsoft Sans Serif"/>
              </a:rPr>
              <a:t>Embutido</a:t>
            </a:r>
            <a:endParaRPr sz="2000">
              <a:latin typeface="Microsoft Sans Serif"/>
              <a:cs typeface="Microsoft Sans Serif"/>
            </a:endParaRPr>
          </a:p>
          <a:p>
            <a:pPr marL="730250" lvl="1" indent="-270510">
              <a:lnSpc>
                <a:spcPct val="100000"/>
              </a:lnSpc>
              <a:spcBef>
                <a:spcPts val="1015"/>
              </a:spcBef>
              <a:buClr>
                <a:srgbClr val="30859C"/>
              </a:buClr>
              <a:buSzPct val="119444"/>
              <a:buFont typeface="Wingdings"/>
              <a:buChar char=""/>
              <a:tabLst>
                <a:tab pos="730250" algn="l"/>
                <a:tab pos="730885" algn="l"/>
              </a:tabLst>
            </a:pPr>
            <a:r>
              <a:rPr sz="1800" spc="20" dirty="0">
                <a:solidFill>
                  <a:srgbClr val="1B4854"/>
                </a:solidFill>
                <a:latin typeface="Microsoft Sans Serif"/>
                <a:cs typeface="Microsoft Sans Serif"/>
              </a:rPr>
              <a:t>Código</a:t>
            </a:r>
            <a:r>
              <a:rPr sz="1800" spc="-40" dirty="0">
                <a:solidFill>
                  <a:srgbClr val="1B4854"/>
                </a:solidFill>
                <a:latin typeface="Microsoft Sans Serif"/>
                <a:cs typeface="Microsoft Sans Serif"/>
              </a:rPr>
              <a:t> XML</a:t>
            </a:r>
            <a:r>
              <a:rPr sz="18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1B4854"/>
                </a:solidFill>
                <a:latin typeface="Microsoft Sans Serif"/>
                <a:cs typeface="Microsoft Sans Serif"/>
              </a:rPr>
              <a:t>do</a:t>
            </a:r>
            <a:r>
              <a:rPr sz="1800" spc="-3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1B4854"/>
                </a:solidFill>
                <a:latin typeface="Microsoft Sans Serif"/>
                <a:cs typeface="Microsoft Sans Serif"/>
              </a:rPr>
              <a:t>ícone</a:t>
            </a:r>
            <a:r>
              <a:rPr sz="18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1B4854"/>
                </a:solidFill>
                <a:latin typeface="Microsoft Sans Serif"/>
                <a:cs typeface="Microsoft Sans Serif"/>
              </a:rPr>
              <a:t>embutido</a:t>
            </a:r>
            <a:r>
              <a:rPr sz="1800" spc="-3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1B4854"/>
                </a:solidFill>
                <a:latin typeface="Microsoft Sans Serif"/>
                <a:cs typeface="Microsoft Sans Serif"/>
              </a:rPr>
              <a:t>no</a:t>
            </a:r>
            <a:r>
              <a:rPr sz="18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1B4854"/>
                </a:solidFill>
                <a:latin typeface="Microsoft Sans Serif"/>
                <a:cs typeface="Microsoft Sans Serif"/>
              </a:rPr>
              <a:t>HTML</a:t>
            </a:r>
            <a:endParaRPr sz="1800">
              <a:latin typeface="Microsoft Sans Serif"/>
              <a:cs typeface="Microsoft Sans Serif"/>
            </a:endParaRPr>
          </a:p>
          <a:p>
            <a:pPr marL="730250" lvl="1" indent="-270510">
              <a:lnSpc>
                <a:spcPct val="100000"/>
              </a:lnSpc>
              <a:spcBef>
                <a:spcPts val="994"/>
              </a:spcBef>
              <a:buClr>
                <a:srgbClr val="30859C"/>
              </a:buClr>
              <a:buSzPct val="119444"/>
              <a:buFont typeface="Wingdings"/>
              <a:buChar char=""/>
              <a:tabLst>
                <a:tab pos="730250" algn="l"/>
                <a:tab pos="730885" algn="l"/>
              </a:tabLst>
            </a:pPr>
            <a:r>
              <a:rPr sz="18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Menos</a:t>
            </a:r>
            <a:r>
              <a:rPr sz="1800" spc="-3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1B4854"/>
                </a:solidFill>
                <a:latin typeface="Microsoft Sans Serif"/>
                <a:cs typeface="Microsoft Sans Serif"/>
              </a:rPr>
              <a:t>requisições</a:t>
            </a:r>
            <a:r>
              <a:rPr sz="18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1B4854"/>
                </a:solidFill>
                <a:latin typeface="Microsoft Sans Serif"/>
                <a:cs typeface="Microsoft Sans Serif"/>
              </a:rPr>
              <a:t>HTTP</a:t>
            </a:r>
            <a:endParaRPr sz="1800">
              <a:latin typeface="Microsoft Sans Serif"/>
              <a:cs typeface="Microsoft Sans Serif"/>
            </a:endParaRPr>
          </a:p>
          <a:p>
            <a:pPr marL="279400" indent="-266700">
              <a:lnSpc>
                <a:spcPct val="100000"/>
              </a:lnSpc>
              <a:spcBef>
                <a:spcPts val="1795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50" dirty="0">
                <a:solidFill>
                  <a:srgbClr val="0000FF"/>
                </a:solidFill>
                <a:latin typeface="Microsoft Sans Serif"/>
                <a:cs typeface="Microsoft Sans Serif"/>
              </a:rPr>
              <a:t>Como</a:t>
            </a:r>
            <a:r>
              <a:rPr sz="2000" spc="-4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65" dirty="0">
                <a:solidFill>
                  <a:srgbClr val="0000FF"/>
                </a:solidFill>
                <a:latin typeface="Microsoft Sans Serif"/>
                <a:cs typeface="Microsoft Sans Serif"/>
              </a:rPr>
              <a:t>imagem</a:t>
            </a:r>
            <a:endParaRPr sz="2000">
              <a:latin typeface="Microsoft Sans Serif"/>
              <a:cs typeface="Microsoft Sans Serif"/>
            </a:endParaRPr>
          </a:p>
          <a:p>
            <a:pPr marL="730250" lvl="1" indent="-270510">
              <a:lnSpc>
                <a:spcPct val="100000"/>
              </a:lnSpc>
              <a:spcBef>
                <a:spcPts val="1005"/>
              </a:spcBef>
              <a:buClr>
                <a:srgbClr val="30859C"/>
              </a:buClr>
              <a:buSzPct val="119444"/>
              <a:buFont typeface="Wingdings"/>
              <a:buChar char=""/>
              <a:tabLst>
                <a:tab pos="730250" algn="l"/>
                <a:tab pos="730885" algn="l"/>
              </a:tabLst>
            </a:pPr>
            <a:r>
              <a:rPr sz="1800" spc="-10" dirty="0">
                <a:solidFill>
                  <a:srgbClr val="1B4854"/>
                </a:solidFill>
                <a:latin typeface="Consolas"/>
                <a:cs typeface="Consolas"/>
              </a:rPr>
              <a:t>&lt;img</a:t>
            </a:r>
            <a:r>
              <a:rPr sz="1800" spc="-60" dirty="0">
                <a:solidFill>
                  <a:srgbClr val="1B4854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sz="1800" spc="-5" dirty="0">
                <a:solidFill>
                  <a:srgbClr val="1B4854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548ED4"/>
                </a:solidFill>
                <a:latin typeface="Consolas"/>
                <a:cs typeface="Consolas"/>
              </a:rPr>
              <a:t>"arquivoSvg"</a:t>
            </a:r>
            <a:r>
              <a:rPr sz="1800" spc="-5" dirty="0">
                <a:solidFill>
                  <a:srgbClr val="1B4854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730250" lvl="1" indent="-270510">
              <a:lnSpc>
                <a:spcPct val="100000"/>
              </a:lnSpc>
              <a:spcBef>
                <a:spcPts val="1010"/>
              </a:spcBef>
              <a:buClr>
                <a:srgbClr val="30859C"/>
              </a:buClr>
              <a:buSzPct val="119444"/>
              <a:buFont typeface="Wingdings"/>
              <a:buChar char=""/>
              <a:tabLst>
                <a:tab pos="730250" algn="l"/>
                <a:tab pos="730885" algn="l"/>
              </a:tabLst>
            </a:pPr>
            <a:r>
              <a:rPr sz="1800" spc="40" dirty="0">
                <a:solidFill>
                  <a:srgbClr val="1B4854"/>
                </a:solidFill>
                <a:latin typeface="Microsoft Sans Serif"/>
                <a:cs typeface="Microsoft Sans Serif"/>
              </a:rPr>
              <a:t>Não</a:t>
            </a:r>
            <a:r>
              <a:rPr sz="18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1B4854"/>
                </a:solidFill>
                <a:latin typeface="Microsoft Sans Serif"/>
                <a:cs typeface="Microsoft Sans Serif"/>
              </a:rPr>
              <a:t>é</a:t>
            </a:r>
            <a:r>
              <a:rPr sz="18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1B4854"/>
                </a:solidFill>
                <a:latin typeface="Microsoft Sans Serif"/>
                <a:cs typeface="Microsoft Sans Serif"/>
              </a:rPr>
              <a:t>considerada</a:t>
            </a:r>
            <a:r>
              <a:rPr sz="18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1B4854"/>
                </a:solidFill>
                <a:latin typeface="Microsoft Sans Serif"/>
                <a:cs typeface="Microsoft Sans Serif"/>
              </a:rPr>
              <a:t>boa</a:t>
            </a:r>
            <a:r>
              <a:rPr sz="18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1B4854"/>
                </a:solidFill>
                <a:latin typeface="Microsoft Sans Serif"/>
                <a:cs typeface="Microsoft Sans Serif"/>
              </a:rPr>
              <a:t>prática</a:t>
            </a:r>
            <a:endParaRPr sz="1800">
              <a:latin typeface="Microsoft Sans Serif"/>
              <a:cs typeface="Microsoft Sans Serif"/>
            </a:endParaRPr>
          </a:p>
          <a:p>
            <a:pPr marL="279400" indent="-266700">
              <a:lnSpc>
                <a:spcPct val="100000"/>
              </a:lnSpc>
              <a:spcBef>
                <a:spcPts val="1780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40" dirty="0">
                <a:solidFill>
                  <a:srgbClr val="0000FF"/>
                </a:solidFill>
                <a:latin typeface="Microsoft Sans Serif"/>
                <a:cs typeface="Microsoft Sans Serif"/>
              </a:rPr>
              <a:t>Sprite</a:t>
            </a:r>
            <a:endParaRPr sz="2000">
              <a:latin typeface="Microsoft Sans Serif"/>
              <a:cs typeface="Microsoft Sans Serif"/>
            </a:endParaRPr>
          </a:p>
          <a:p>
            <a:pPr marL="730250" lvl="1" indent="-270510">
              <a:lnSpc>
                <a:spcPct val="100000"/>
              </a:lnSpc>
              <a:spcBef>
                <a:spcPts val="1015"/>
              </a:spcBef>
              <a:buClr>
                <a:srgbClr val="30859C"/>
              </a:buClr>
              <a:buSzPct val="119444"/>
              <a:buFont typeface="Wingdings"/>
              <a:buChar char=""/>
              <a:tabLst>
                <a:tab pos="730250" algn="l"/>
                <a:tab pos="730885" algn="l"/>
              </a:tabLst>
            </a:pPr>
            <a:r>
              <a:rPr sz="1800" spc="-40" dirty="0">
                <a:solidFill>
                  <a:srgbClr val="1B4854"/>
                </a:solidFill>
                <a:latin typeface="Microsoft Sans Serif"/>
                <a:cs typeface="Microsoft Sans Serif"/>
              </a:rPr>
              <a:t>XML</a:t>
            </a:r>
            <a:r>
              <a:rPr sz="18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1B4854"/>
                </a:solidFill>
                <a:latin typeface="Microsoft Sans Serif"/>
                <a:cs typeface="Microsoft Sans Serif"/>
              </a:rPr>
              <a:t>de</a:t>
            </a:r>
            <a:r>
              <a:rPr sz="18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1B4854"/>
                </a:solidFill>
                <a:latin typeface="Microsoft Sans Serif"/>
                <a:cs typeface="Microsoft Sans Serif"/>
              </a:rPr>
              <a:t>múltiplos</a:t>
            </a:r>
            <a:r>
              <a:rPr sz="1800" spc="-5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1B4854"/>
                </a:solidFill>
                <a:latin typeface="Microsoft Sans Serif"/>
                <a:cs typeface="Microsoft Sans Serif"/>
              </a:rPr>
              <a:t>ícones</a:t>
            </a:r>
            <a:r>
              <a:rPr sz="18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1B4854"/>
                </a:solidFill>
                <a:latin typeface="Microsoft Sans Serif"/>
                <a:cs typeface="Microsoft Sans Serif"/>
              </a:rPr>
              <a:t>em</a:t>
            </a:r>
            <a:r>
              <a:rPr sz="18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135" dirty="0">
                <a:solidFill>
                  <a:srgbClr val="1B4854"/>
                </a:solidFill>
                <a:latin typeface="Microsoft Sans Serif"/>
                <a:cs typeface="Microsoft Sans Serif"/>
              </a:rPr>
              <a:t>um</a:t>
            </a:r>
            <a:r>
              <a:rPr sz="1800" spc="-3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1B4854"/>
                </a:solidFill>
                <a:latin typeface="Microsoft Sans Serif"/>
                <a:cs typeface="Microsoft Sans Serif"/>
              </a:rPr>
              <a:t>único</a:t>
            </a:r>
            <a:r>
              <a:rPr sz="18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1B4854"/>
                </a:solidFill>
                <a:latin typeface="Microsoft Sans Serif"/>
                <a:cs typeface="Microsoft Sans Serif"/>
              </a:rPr>
              <a:t>arquivo</a:t>
            </a:r>
            <a:endParaRPr sz="1800">
              <a:latin typeface="Microsoft Sans Serif"/>
              <a:cs typeface="Microsoft Sans Serif"/>
            </a:endParaRPr>
          </a:p>
          <a:p>
            <a:pPr marL="730250" lvl="1" indent="-270510">
              <a:lnSpc>
                <a:spcPct val="100000"/>
              </a:lnSpc>
              <a:spcBef>
                <a:spcPts val="1000"/>
              </a:spcBef>
              <a:buClr>
                <a:srgbClr val="30859C"/>
              </a:buClr>
              <a:buSzPct val="119444"/>
              <a:buFont typeface="Wingdings"/>
              <a:buChar char=""/>
              <a:tabLst>
                <a:tab pos="730250" algn="l"/>
                <a:tab pos="730885" algn="l"/>
              </a:tabLst>
            </a:pPr>
            <a:r>
              <a:rPr sz="1800" spc="10" dirty="0">
                <a:solidFill>
                  <a:srgbClr val="1B4854"/>
                </a:solidFill>
                <a:latin typeface="Microsoft Sans Serif"/>
                <a:cs typeface="Microsoft Sans Serif"/>
              </a:rPr>
              <a:t>Referencia</a:t>
            </a:r>
            <a:r>
              <a:rPr sz="18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1B4854"/>
                </a:solidFill>
                <a:latin typeface="Microsoft Sans Serif"/>
                <a:cs typeface="Microsoft Sans Serif"/>
              </a:rPr>
              <a:t>ícone</a:t>
            </a:r>
            <a:r>
              <a:rPr sz="18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1B4854"/>
                </a:solidFill>
                <a:latin typeface="Microsoft Sans Serif"/>
                <a:cs typeface="Microsoft Sans Serif"/>
              </a:rPr>
              <a:t>em</a:t>
            </a:r>
            <a:r>
              <a:rPr sz="18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1B4854"/>
                </a:solidFill>
                <a:latin typeface="Microsoft Sans Serif"/>
                <a:cs typeface="Microsoft Sans Serif"/>
              </a:rPr>
              <a:t>particular</a:t>
            </a:r>
            <a:r>
              <a:rPr sz="1800" spc="-1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1B4854"/>
                </a:solidFill>
                <a:latin typeface="Microsoft Sans Serif"/>
                <a:cs typeface="Microsoft Sans Serif"/>
              </a:rPr>
              <a:t>no</a:t>
            </a:r>
            <a:r>
              <a:rPr sz="18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1B4854"/>
                </a:solidFill>
                <a:latin typeface="Microsoft Sans Serif"/>
                <a:cs typeface="Microsoft Sans Serif"/>
              </a:rPr>
              <a:t>arquivo</a:t>
            </a:r>
            <a:endParaRPr sz="1800">
              <a:latin typeface="Microsoft Sans Serif"/>
              <a:cs typeface="Microsoft Sans Serif"/>
            </a:endParaRPr>
          </a:p>
          <a:p>
            <a:pPr marL="730250" lvl="1" indent="-270510">
              <a:lnSpc>
                <a:spcPct val="100000"/>
              </a:lnSpc>
              <a:spcBef>
                <a:spcPts val="1010"/>
              </a:spcBef>
              <a:buClr>
                <a:srgbClr val="30859C"/>
              </a:buClr>
              <a:buSzPct val="119444"/>
              <a:buFont typeface="Wingdings"/>
              <a:buChar char=""/>
              <a:tabLst>
                <a:tab pos="730250" algn="l"/>
                <a:tab pos="730885" algn="l"/>
              </a:tabLst>
            </a:pPr>
            <a:r>
              <a:rPr sz="1800" spc="35" dirty="0">
                <a:solidFill>
                  <a:srgbClr val="1B4854"/>
                </a:solidFill>
                <a:latin typeface="Microsoft Sans Serif"/>
                <a:cs typeface="Microsoft Sans Serif"/>
              </a:rPr>
              <a:t>Dificuldades</a:t>
            </a:r>
            <a:r>
              <a:rPr sz="18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1B4854"/>
                </a:solidFill>
                <a:latin typeface="Microsoft Sans Serif"/>
                <a:cs typeface="Microsoft Sans Serif"/>
              </a:rPr>
              <a:t>com</a:t>
            </a:r>
            <a:r>
              <a:rPr sz="1800" spc="-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1B4854"/>
                </a:solidFill>
                <a:latin typeface="Microsoft Sans Serif"/>
                <a:cs typeface="Microsoft Sans Serif"/>
              </a:rPr>
              <a:t>testes</a:t>
            </a:r>
            <a:r>
              <a:rPr sz="1800" spc="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1B4854"/>
                </a:solidFill>
                <a:latin typeface="Microsoft Sans Serif"/>
                <a:cs typeface="Microsoft Sans Serif"/>
              </a:rPr>
              <a:t>locais</a:t>
            </a:r>
            <a:r>
              <a:rPr sz="18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1B4854"/>
                </a:solidFill>
                <a:latin typeface="Microsoft Sans Serif"/>
                <a:cs typeface="Microsoft Sans Serif"/>
              </a:rPr>
              <a:t>(sem</a:t>
            </a:r>
            <a:r>
              <a:rPr sz="180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1B4854"/>
                </a:solidFill>
                <a:latin typeface="Microsoft Sans Serif"/>
                <a:cs typeface="Microsoft Sans Serif"/>
              </a:rPr>
              <a:t>servidor)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52114" y="253745"/>
            <a:ext cx="629221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Ícones</a:t>
            </a:r>
            <a:r>
              <a:rPr spc="-15" dirty="0"/>
              <a:t> </a:t>
            </a:r>
            <a:r>
              <a:rPr spc="-360" dirty="0"/>
              <a:t>S</a:t>
            </a:r>
            <a:r>
              <a:rPr spc="-390" dirty="0"/>
              <a:t>V</a:t>
            </a:r>
            <a:r>
              <a:rPr spc="-190" dirty="0"/>
              <a:t>G</a:t>
            </a:r>
            <a:r>
              <a:rPr spc="-50" dirty="0"/>
              <a:t> </a:t>
            </a:r>
            <a:r>
              <a:rPr spc="-45" dirty="0"/>
              <a:t>-</a:t>
            </a:r>
            <a:r>
              <a:rPr spc="-15" dirty="0"/>
              <a:t> </a:t>
            </a:r>
            <a:r>
              <a:rPr spc="60" dirty="0"/>
              <a:t>Forma</a:t>
            </a:r>
            <a:r>
              <a:rPr spc="55" dirty="0"/>
              <a:t>s</a:t>
            </a:r>
            <a:r>
              <a:rPr spc="-25" dirty="0"/>
              <a:t> </a:t>
            </a:r>
            <a:r>
              <a:rPr spc="114" dirty="0"/>
              <a:t>de</a:t>
            </a:r>
            <a:r>
              <a:rPr spc="-20" dirty="0"/>
              <a:t> </a:t>
            </a:r>
            <a:r>
              <a:rPr spc="30" dirty="0"/>
              <a:t>U</a:t>
            </a:r>
            <a:r>
              <a:rPr spc="40" dirty="0"/>
              <a:t>so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5520" y="6644638"/>
            <a:ext cx="199644" cy="20116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864593" y="6668896"/>
            <a:ext cx="274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42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658" y="253745"/>
            <a:ext cx="597154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Outras</a:t>
            </a:r>
            <a:r>
              <a:rPr spc="-55" dirty="0"/>
              <a:t> </a:t>
            </a:r>
            <a:r>
              <a:rPr spc="-5" dirty="0"/>
              <a:t>Coleções </a:t>
            </a:r>
            <a:r>
              <a:rPr spc="114" dirty="0"/>
              <a:t>de</a:t>
            </a:r>
            <a:r>
              <a:rPr spc="-30" dirty="0"/>
              <a:t> </a:t>
            </a:r>
            <a:r>
              <a:rPr spc="40" dirty="0"/>
              <a:t>Ícones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88692" y="2374379"/>
            <a:ext cx="7056120" cy="612775"/>
            <a:chOff x="2488692" y="2374379"/>
            <a:chExt cx="7056120" cy="6127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9360" y="2374379"/>
              <a:ext cx="7045452" cy="6065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8692" y="2433827"/>
              <a:ext cx="6816852" cy="5532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67940" y="2442971"/>
              <a:ext cx="6913245" cy="474345"/>
            </a:xfrm>
            <a:custGeom>
              <a:avLst/>
              <a:gdLst/>
              <a:ahLst/>
              <a:cxnLst/>
              <a:rect l="l" t="t" r="r" b="b"/>
              <a:pathLst>
                <a:path w="6913245" h="474344">
                  <a:moveTo>
                    <a:pt x="6912863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6912863" y="473963"/>
                  </a:lnTo>
                  <a:lnTo>
                    <a:pt x="6912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67940" y="2442971"/>
              <a:ext cx="6913245" cy="474345"/>
            </a:xfrm>
            <a:custGeom>
              <a:avLst/>
              <a:gdLst/>
              <a:ahLst/>
              <a:cxnLst/>
              <a:rect l="l" t="t" r="r" b="b"/>
              <a:pathLst>
                <a:path w="6913245" h="474344">
                  <a:moveTo>
                    <a:pt x="0" y="473963"/>
                  </a:moveTo>
                  <a:lnTo>
                    <a:pt x="6912863" y="473963"/>
                  </a:lnTo>
                  <a:lnTo>
                    <a:pt x="6912863" y="0"/>
                  </a:lnTo>
                  <a:lnTo>
                    <a:pt x="0" y="0"/>
                  </a:lnTo>
                  <a:lnTo>
                    <a:pt x="0" y="473963"/>
                  </a:lnTo>
                  <a:close/>
                </a:path>
              </a:pathLst>
            </a:custGeom>
            <a:ln w="6349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67939" y="2442972"/>
            <a:ext cx="6913245" cy="47434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40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&lt;link</a:t>
            </a:r>
            <a:r>
              <a:rPr sz="1600" spc="3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rel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"stylesheet"</a:t>
            </a:r>
            <a:r>
              <a:rPr sz="1600" spc="35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"icones/font-awesome.min.css"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6011" y="2030679"/>
            <a:ext cx="67525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Microsoft Sans Serif"/>
                <a:cs typeface="Microsoft Sans Serif"/>
              </a:rPr>
              <a:t>1.</a:t>
            </a:r>
            <a:r>
              <a:rPr sz="1800" spc="-2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05868"/>
                </a:solidFill>
                <a:latin typeface="Microsoft Sans Serif"/>
                <a:cs typeface="Microsoft Sans Serif"/>
              </a:rPr>
              <a:t>Insira</a:t>
            </a:r>
            <a:r>
              <a:rPr sz="1800" spc="-3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205868"/>
                </a:solidFill>
                <a:latin typeface="Microsoft Sans Serif"/>
                <a:cs typeface="Microsoft Sans Serif"/>
              </a:rPr>
              <a:t>uma</a:t>
            </a:r>
            <a:r>
              <a:rPr sz="1800" spc="-3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05868"/>
                </a:solidFill>
                <a:latin typeface="Microsoft Sans Serif"/>
                <a:cs typeface="Microsoft Sans Serif"/>
              </a:rPr>
              <a:t>referência</a:t>
            </a:r>
            <a:r>
              <a:rPr sz="1800" spc="1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05868"/>
                </a:solidFill>
                <a:latin typeface="Microsoft Sans Serif"/>
                <a:cs typeface="Microsoft Sans Serif"/>
              </a:rPr>
              <a:t>para</a:t>
            </a:r>
            <a:r>
              <a:rPr sz="1800" spc="-2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205868"/>
                </a:solidFill>
                <a:latin typeface="Microsoft Sans Serif"/>
                <a:cs typeface="Microsoft Sans Serif"/>
              </a:rPr>
              <a:t>o</a:t>
            </a:r>
            <a:r>
              <a:rPr sz="1800" spc="-2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205868"/>
                </a:solidFill>
                <a:latin typeface="Microsoft Sans Serif"/>
                <a:cs typeface="Microsoft Sans Serif"/>
              </a:rPr>
              <a:t>arquivo</a:t>
            </a:r>
            <a:r>
              <a:rPr sz="1800" spc="-2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205868"/>
                </a:solidFill>
                <a:latin typeface="Microsoft Sans Serif"/>
                <a:cs typeface="Microsoft Sans Serif"/>
              </a:rPr>
              <a:t>da</a:t>
            </a:r>
            <a:r>
              <a:rPr sz="1800" spc="-1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05868"/>
                </a:solidFill>
                <a:latin typeface="Microsoft Sans Serif"/>
                <a:cs typeface="Microsoft Sans Serif"/>
              </a:rPr>
              <a:t>coleção</a:t>
            </a:r>
            <a:r>
              <a:rPr sz="1800" spc="-1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205868"/>
                </a:solidFill>
                <a:latin typeface="Microsoft Sans Serif"/>
                <a:cs typeface="Microsoft Sans Serif"/>
              </a:rPr>
              <a:t>ou</a:t>
            </a:r>
            <a:r>
              <a:rPr sz="1800" spc="-2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205868"/>
                </a:solidFill>
                <a:latin typeface="Microsoft Sans Serif"/>
                <a:cs typeface="Microsoft Sans Serif"/>
              </a:rPr>
              <a:t>rede</a:t>
            </a:r>
            <a:r>
              <a:rPr sz="1800" spc="-1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05868"/>
                </a:solidFill>
                <a:latin typeface="Microsoft Sans Serif"/>
                <a:cs typeface="Microsoft Sans Serif"/>
              </a:rPr>
              <a:t>CDN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488692" y="3819144"/>
            <a:ext cx="7056120" cy="1248410"/>
            <a:chOff x="2488692" y="3819144"/>
            <a:chExt cx="7056120" cy="124841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9360" y="3819144"/>
              <a:ext cx="7045452" cy="124815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88692" y="3878592"/>
              <a:ext cx="5372100" cy="1187183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567939" y="3887723"/>
            <a:ext cx="6913245" cy="1115695"/>
          </a:xfrm>
          <a:prstGeom prst="rect">
            <a:avLst/>
          </a:prstGeom>
          <a:solidFill>
            <a:srgbClr val="FFFFFF"/>
          </a:solidFill>
          <a:ln w="6350">
            <a:solidFill>
              <a:srgbClr val="548ED4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44"/>
              </a:spcBef>
            </a:pPr>
            <a:r>
              <a:rPr sz="16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button</a:t>
            </a:r>
            <a:r>
              <a:rPr sz="16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1600" spc="-10" dirty="0">
                <a:solidFill>
                  <a:srgbClr val="0000CD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"button"</a:t>
            </a:r>
            <a:r>
              <a:rPr sz="1600" spc="5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600" spc="-10" dirty="0">
                <a:solidFill>
                  <a:srgbClr val="0000CD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"btn</a:t>
            </a:r>
            <a:r>
              <a:rPr sz="1600" spc="5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btn-danger"</a:t>
            </a:r>
            <a:r>
              <a:rPr sz="16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 marL="330200">
              <a:lnSpc>
                <a:spcPct val="100000"/>
              </a:lnSpc>
              <a:spcBef>
                <a:spcPts val="575"/>
              </a:spcBef>
            </a:pPr>
            <a:r>
              <a:rPr sz="1600" spc="-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span</a:t>
            </a:r>
            <a:r>
              <a:rPr sz="160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600" spc="-10" dirty="0">
                <a:solidFill>
                  <a:srgbClr val="0000CD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"fa</a:t>
            </a:r>
            <a:r>
              <a:rPr sz="1600" spc="-5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fa-trash"</a:t>
            </a:r>
            <a:r>
              <a:rPr sz="16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r>
              <a:rPr sz="1600" spc="-10" dirty="0">
                <a:latin typeface="Consolas"/>
                <a:cs typeface="Consolas"/>
              </a:rPr>
              <a:t>Excluir&lt;</a:t>
            </a:r>
            <a:r>
              <a:rPr sz="1600" spc="-10" dirty="0">
                <a:solidFill>
                  <a:srgbClr val="A42A2A"/>
                </a:solidFill>
                <a:latin typeface="Consolas"/>
                <a:cs typeface="Consolas"/>
              </a:rPr>
              <a:t>/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span</a:t>
            </a:r>
            <a:r>
              <a:rPr sz="16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 marL="107950">
              <a:lnSpc>
                <a:spcPct val="100000"/>
              </a:lnSpc>
              <a:spcBef>
                <a:spcPts val="580"/>
              </a:spcBef>
            </a:pPr>
            <a:r>
              <a:rPr sz="16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/button</a:t>
            </a:r>
            <a:r>
              <a:rPr sz="16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864593" y="6668896"/>
            <a:ext cx="274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43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36011" y="3481196"/>
            <a:ext cx="5504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Microsoft Sans Serif"/>
                <a:cs typeface="Microsoft Sans Serif"/>
              </a:rPr>
              <a:t>2.</a:t>
            </a:r>
            <a:r>
              <a:rPr sz="1800" spc="-3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205868"/>
                </a:solidFill>
                <a:latin typeface="Microsoft Sans Serif"/>
                <a:cs typeface="Microsoft Sans Serif"/>
              </a:rPr>
              <a:t>Utilize</a:t>
            </a:r>
            <a:r>
              <a:rPr sz="1800" spc="-4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05868"/>
                </a:solidFill>
                <a:latin typeface="Microsoft Sans Serif"/>
                <a:cs typeface="Microsoft Sans Serif"/>
              </a:rPr>
              <a:t>as</a:t>
            </a:r>
            <a:r>
              <a:rPr sz="1800" spc="-20" dirty="0">
                <a:solidFill>
                  <a:srgbClr val="205868"/>
                </a:solidFill>
                <a:latin typeface="Microsoft Sans Serif"/>
                <a:cs typeface="Microsoft Sans Serif"/>
              </a:rPr>
              <a:t> classes</a:t>
            </a:r>
            <a:r>
              <a:rPr sz="1800" spc="-1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205868"/>
                </a:solidFill>
                <a:latin typeface="Microsoft Sans Serif"/>
                <a:cs typeface="Microsoft Sans Serif"/>
              </a:rPr>
              <a:t>referentes</a:t>
            </a:r>
            <a:r>
              <a:rPr sz="1800" spc="10" dirty="0">
                <a:solidFill>
                  <a:srgbClr val="205868"/>
                </a:solidFill>
                <a:latin typeface="Microsoft Sans Serif"/>
                <a:cs typeface="Microsoft Sans Serif"/>
              </a:rPr>
              <a:t> aos</a:t>
            </a:r>
            <a:r>
              <a:rPr sz="1800" spc="-2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205868"/>
                </a:solidFill>
                <a:latin typeface="Microsoft Sans Serif"/>
                <a:cs typeface="Microsoft Sans Serif"/>
              </a:rPr>
              <a:t>ícones</a:t>
            </a:r>
            <a:r>
              <a:rPr sz="1800" spc="-1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205868"/>
                </a:solidFill>
                <a:latin typeface="Microsoft Sans Serif"/>
                <a:cs typeface="Microsoft Sans Serif"/>
              </a:rPr>
              <a:t>desejados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1416" y="253745"/>
            <a:ext cx="171068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30" dirty="0"/>
              <a:t>T</a:t>
            </a:r>
            <a:r>
              <a:rPr spc="35" dirty="0"/>
              <a:t>abelas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74760" y="2209101"/>
          <a:ext cx="7632700" cy="19848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5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7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1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Classe</a:t>
                      </a:r>
                      <a:r>
                        <a:rPr sz="1800" b="1" spc="-1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Bootstrap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6830" marB="0">
                    <a:lnL w="9525">
                      <a:solidFill>
                        <a:srgbClr val="497DBA"/>
                      </a:solidFill>
                      <a:prstDash val="solid"/>
                    </a:lnL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Significado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36830" marB="0">
                    <a:lnR w="9525">
                      <a:solidFill>
                        <a:srgbClr val="497DBA"/>
                      </a:solidFill>
                      <a:prstDash val="solid"/>
                    </a:lnR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2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.table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0480" marB="0">
                    <a:lnL w="9525">
                      <a:solidFill>
                        <a:srgbClr val="497DBA"/>
                      </a:solidFill>
                      <a:prstDash val="solid"/>
                    </a:lnL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3073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spc="-35" dirty="0">
                          <a:latin typeface="Microsoft Sans Serif"/>
                          <a:cs typeface="Microsoft Sans Serif"/>
                        </a:rPr>
                        <a:t>Classe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40" dirty="0">
                          <a:latin typeface="Microsoft Sans Serif"/>
                          <a:cs typeface="Microsoft Sans Serif"/>
                        </a:rPr>
                        <a:t>principal.</a:t>
                      </a: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20" dirty="0">
                          <a:latin typeface="Microsoft Sans Serif"/>
                          <a:cs typeface="Microsoft Sans Serif"/>
                        </a:rPr>
                        <a:t>Tabela </a:t>
                      </a:r>
                      <a:r>
                        <a:rPr sz="1600" spc="55" dirty="0">
                          <a:latin typeface="Microsoft Sans Serif"/>
                          <a:cs typeface="Microsoft Sans Serif"/>
                        </a:rPr>
                        <a:t>com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20" dirty="0">
                          <a:latin typeface="Microsoft Sans Serif"/>
                          <a:cs typeface="Microsoft Sans Serif"/>
                        </a:rPr>
                        <a:t>divisões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45" dirty="0">
                          <a:latin typeface="Microsoft Sans Serif"/>
                          <a:cs typeface="Microsoft Sans Serif"/>
                        </a:rPr>
                        <a:t>horizontais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6515" marB="0">
                    <a:lnR w="9525">
                      <a:solidFill>
                        <a:srgbClr val="497DBA"/>
                      </a:solidFill>
                      <a:prstDash val="solid"/>
                    </a:lnR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98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.table-striped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4925" marB="0">
                    <a:lnL w="9525">
                      <a:solidFill>
                        <a:srgbClr val="497DBA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3073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600" spc="30" dirty="0">
                          <a:latin typeface="Microsoft Sans Serif"/>
                          <a:cs typeface="Microsoft Sans Serif"/>
                        </a:rPr>
                        <a:t>Adiciona</a:t>
                      </a:r>
                      <a:r>
                        <a:rPr sz="16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10" dirty="0">
                          <a:latin typeface="Microsoft Sans Serif"/>
                          <a:cs typeface="Microsoft Sans Serif"/>
                        </a:rPr>
                        <a:t>cores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35" dirty="0">
                          <a:latin typeface="Microsoft Sans Serif"/>
                          <a:cs typeface="Microsoft Sans Serif"/>
                        </a:rPr>
                        <a:t>alternadas</a:t>
                      </a:r>
                      <a:r>
                        <a:rPr sz="16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às</a:t>
                      </a:r>
                      <a:r>
                        <a:rPr sz="16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35" dirty="0">
                          <a:latin typeface="Microsoft Sans Serif"/>
                          <a:cs typeface="Microsoft Sans Serif"/>
                        </a:rPr>
                        <a:t>linhas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0960" marB="0"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.table-bordered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5560" marB="0">
                    <a:lnL w="9525">
                      <a:solidFill>
                        <a:srgbClr val="497DBA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30734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25" dirty="0">
                          <a:latin typeface="Microsoft Sans Serif"/>
                          <a:cs typeface="Microsoft Sans Serif"/>
                        </a:rPr>
                        <a:t>Adiciona</a:t>
                      </a:r>
                      <a:r>
                        <a:rPr sz="16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45" dirty="0">
                          <a:latin typeface="Microsoft Sans Serif"/>
                          <a:cs typeface="Microsoft Sans Serif"/>
                        </a:rPr>
                        <a:t>bordas</a:t>
                      </a:r>
                      <a:r>
                        <a:rPr sz="16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75" dirty="0">
                          <a:latin typeface="Microsoft Sans Serif"/>
                          <a:cs typeface="Microsoft Sans Serif"/>
                        </a:rPr>
                        <a:t>em</a:t>
                      </a:r>
                      <a:r>
                        <a:rPr sz="16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40" dirty="0">
                          <a:latin typeface="Microsoft Sans Serif"/>
                          <a:cs typeface="Microsoft Sans Serif"/>
                        </a:rPr>
                        <a:t>todas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 as</a:t>
                      </a:r>
                      <a:r>
                        <a:rPr sz="16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10" dirty="0">
                          <a:latin typeface="Microsoft Sans Serif"/>
                          <a:cs typeface="Microsoft Sans Serif"/>
                        </a:rPr>
                        <a:t>células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1594" marB="0"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.table-hover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5560" marB="0">
                    <a:lnL w="9525">
                      <a:solidFill>
                        <a:srgbClr val="497DBA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30734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spc="30" dirty="0">
                          <a:latin typeface="Microsoft Sans Serif"/>
                          <a:cs typeface="Microsoft Sans Serif"/>
                        </a:rPr>
                        <a:t>Adiciona</a:t>
                      </a:r>
                      <a:r>
                        <a:rPr sz="16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45" dirty="0">
                          <a:latin typeface="Microsoft Sans Serif"/>
                          <a:cs typeface="Microsoft Sans Serif"/>
                        </a:rPr>
                        <a:t>cor</a:t>
                      </a:r>
                      <a:r>
                        <a:rPr sz="16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à</a:t>
                      </a:r>
                      <a:r>
                        <a:rPr sz="16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50" dirty="0">
                          <a:latin typeface="Microsoft Sans Serif"/>
                          <a:cs typeface="Microsoft Sans Serif"/>
                        </a:rPr>
                        <a:t>linha</a:t>
                      </a:r>
                      <a:r>
                        <a:rPr sz="16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70" dirty="0">
                          <a:latin typeface="Microsoft Sans Serif"/>
                          <a:cs typeface="Microsoft Sans Serif"/>
                        </a:rPr>
                        <a:t>quando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50" dirty="0">
                          <a:latin typeface="Microsoft Sans Serif"/>
                          <a:cs typeface="Microsoft Sans Serif"/>
                        </a:rPr>
                        <a:t>apontada</a:t>
                      </a:r>
                      <a:r>
                        <a:rPr sz="16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50" dirty="0">
                          <a:latin typeface="Microsoft Sans Serif"/>
                          <a:cs typeface="Microsoft Sans Serif"/>
                        </a:rPr>
                        <a:t>pelo</a:t>
                      </a:r>
                      <a:r>
                        <a:rPr sz="16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50" dirty="0">
                          <a:latin typeface="Microsoft Sans Serif"/>
                          <a:cs typeface="Microsoft Sans Serif"/>
                        </a:rPr>
                        <a:t>mouse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1594" marB="0"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2183892" y="4341876"/>
            <a:ext cx="7792720" cy="662940"/>
            <a:chOff x="2183892" y="4341876"/>
            <a:chExt cx="7792720" cy="6629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3892" y="4341876"/>
              <a:ext cx="7792211" cy="6629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32660" y="4383011"/>
              <a:ext cx="6292595" cy="60656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252472" y="4410455"/>
            <a:ext cx="7660005" cy="530860"/>
          </a:xfrm>
          <a:prstGeom prst="rect">
            <a:avLst/>
          </a:prstGeom>
          <a:solidFill>
            <a:srgbClr val="FFFFFF"/>
          </a:solidFill>
          <a:ln w="6350">
            <a:solidFill>
              <a:srgbClr val="548ED4"/>
            </a:solidFill>
          </a:ln>
        </p:spPr>
        <p:txBody>
          <a:bodyPr vert="horz" wrap="square" lIns="0" tIns="94615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745"/>
              </a:spcBef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&lt;table</a:t>
            </a:r>
            <a:r>
              <a:rPr sz="180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30859C"/>
                </a:solidFill>
                <a:latin typeface="Consolas"/>
                <a:cs typeface="Consolas"/>
              </a:rPr>
              <a:t>"table</a:t>
            </a:r>
            <a:r>
              <a:rPr sz="1800" spc="-15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E36C09"/>
                </a:solidFill>
                <a:latin typeface="Consolas"/>
                <a:cs typeface="Consolas"/>
              </a:rPr>
              <a:t>table-striped</a:t>
            </a:r>
            <a:r>
              <a:rPr sz="1800" spc="-20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onsolas"/>
                <a:cs typeface="Consolas"/>
              </a:rPr>
              <a:t>table-hover</a:t>
            </a:r>
            <a:r>
              <a:rPr sz="1800" spc="-5" dirty="0">
                <a:solidFill>
                  <a:srgbClr val="30859C"/>
                </a:solidFill>
                <a:latin typeface="Consolas"/>
                <a:cs typeface="Consolas"/>
              </a:rPr>
              <a:t>"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55520" y="6644638"/>
            <a:ext cx="199644" cy="20116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864593" y="6668896"/>
            <a:ext cx="274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44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4965" y="253745"/>
            <a:ext cx="132334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Alerts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11323" y="3788664"/>
            <a:ext cx="7972425" cy="2040889"/>
            <a:chOff x="2211323" y="3788664"/>
            <a:chExt cx="7972425" cy="204088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9903" y="3788664"/>
              <a:ext cx="5073396" cy="5730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11323" y="4398264"/>
              <a:ext cx="7972044" cy="14310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26563" y="4416552"/>
              <a:ext cx="7894320" cy="140360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279903" y="4466844"/>
              <a:ext cx="7839709" cy="1298575"/>
            </a:xfrm>
            <a:custGeom>
              <a:avLst/>
              <a:gdLst/>
              <a:ahLst/>
              <a:cxnLst/>
              <a:rect l="l" t="t" r="r" b="b"/>
              <a:pathLst>
                <a:path w="7839709" h="1298575">
                  <a:moveTo>
                    <a:pt x="7839456" y="0"/>
                  </a:moveTo>
                  <a:lnTo>
                    <a:pt x="0" y="0"/>
                  </a:lnTo>
                  <a:lnTo>
                    <a:pt x="0" y="1298447"/>
                  </a:lnTo>
                  <a:lnTo>
                    <a:pt x="7839456" y="1298447"/>
                  </a:lnTo>
                  <a:lnTo>
                    <a:pt x="78394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9903" y="4466844"/>
              <a:ext cx="7839709" cy="1298575"/>
            </a:xfrm>
            <a:custGeom>
              <a:avLst/>
              <a:gdLst/>
              <a:ahLst/>
              <a:cxnLst/>
              <a:rect l="l" t="t" r="r" b="b"/>
              <a:pathLst>
                <a:path w="7839709" h="1298575">
                  <a:moveTo>
                    <a:pt x="0" y="1298447"/>
                  </a:moveTo>
                  <a:lnTo>
                    <a:pt x="7839456" y="1298447"/>
                  </a:lnTo>
                  <a:lnTo>
                    <a:pt x="7839456" y="0"/>
                  </a:lnTo>
                  <a:lnTo>
                    <a:pt x="0" y="0"/>
                  </a:lnTo>
                  <a:lnTo>
                    <a:pt x="0" y="1298447"/>
                  </a:lnTo>
                  <a:close/>
                </a:path>
              </a:pathLst>
            </a:custGeom>
            <a:ln w="6349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79904" y="4466844"/>
            <a:ext cx="7839709" cy="129857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495"/>
              </a:spcBef>
            </a:pP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&lt;div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500" spc="-5" dirty="0">
                <a:solidFill>
                  <a:srgbClr val="30859C"/>
                </a:solidFill>
                <a:latin typeface="Consolas"/>
                <a:cs typeface="Consolas"/>
              </a:rPr>
              <a:t>"alert</a:t>
            </a:r>
            <a:r>
              <a:rPr sz="1500" spc="15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30859C"/>
                </a:solidFill>
                <a:latin typeface="Consolas"/>
                <a:cs typeface="Consolas"/>
              </a:rPr>
              <a:t>alert-warning</a:t>
            </a:r>
            <a:r>
              <a:rPr sz="1500" spc="10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6F2F9F"/>
                </a:solidFill>
                <a:latin typeface="Consolas"/>
                <a:cs typeface="Consolas"/>
              </a:rPr>
              <a:t>alert-dismissible</a:t>
            </a:r>
            <a:r>
              <a:rPr sz="1500" spc="-5" dirty="0">
                <a:solidFill>
                  <a:srgbClr val="30859C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role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500" spc="-5" dirty="0">
                <a:solidFill>
                  <a:srgbClr val="30859C"/>
                </a:solidFill>
                <a:latin typeface="Consolas"/>
                <a:cs typeface="Consolas"/>
              </a:rPr>
              <a:t>"alert"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 marL="337185">
              <a:lnSpc>
                <a:spcPct val="100000"/>
              </a:lnSpc>
              <a:spcBef>
                <a:spcPts val="505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&lt;strong&gt;</a:t>
            </a:r>
            <a:r>
              <a:rPr sz="1500" spc="-5" dirty="0">
                <a:solidFill>
                  <a:srgbClr val="585858"/>
                </a:solidFill>
                <a:latin typeface="Consolas"/>
                <a:cs typeface="Consolas"/>
              </a:rPr>
              <a:t>Atenção: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&lt;/strong&gt;</a:t>
            </a:r>
            <a:r>
              <a:rPr sz="15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585858"/>
                </a:solidFill>
                <a:latin typeface="Consolas"/>
                <a:cs typeface="Consolas"/>
              </a:rPr>
              <a:t>a</a:t>
            </a:r>
            <a:r>
              <a:rPr sz="1500" spc="10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Consolas"/>
                <a:cs typeface="Consolas"/>
              </a:rPr>
              <a:t>operação</a:t>
            </a:r>
            <a:r>
              <a:rPr sz="1500" spc="10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Consolas"/>
                <a:cs typeface="Consolas"/>
              </a:rPr>
              <a:t>não poderá</a:t>
            </a:r>
            <a:r>
              <a:rPr sz="1500" spc="5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Consolas"/>
                <a:cs typeface="Consolas"/>
              </a:rPr>
              <a:t>ser</a:t>
            </a:r>
            <a:r>
              <a:rPr sz="1500" spc="10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Consolas"/>
                <a:cs typeface="Consolas"/>
              </a:rPr>
              <a:t>desfeita!</a:t>
            </a:r>
            <a:endParaRPr sz="1500">
              <a:latin typeface="Consolas"/>
              <a:cs typeface="Consolas"/>
            </a:endParaRPr>
          </a:p>
          <a:p>
            <a:pPr marL="337185">
              <a:lnSpc>
                <a:spcPct val="100000"/>
              </a:lnSpc>
              <a:spcBef>
                <a:spcPts val="495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&lt;button</a:t>
            </a:r>
            <a:r>
              <a:rPr sz="1500" spc="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500" spc="-5" dirty="0">
                <a:solidFill>
                  <a:srgbClr val="30859C"/>
                </a:solidFill>
                <a:latin typeface="Consolas"/>
                <a:cs typeface="Consolas"/>
              </a:rPr>
              <a:t>"button"</a:t>
            </a:r>
            <a:r>
              <a:rPr sz="1500" spc="25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500" spc="-5" dirty="0">
                <a:solidFill>
                  <a:srgbClr val="30859C"/>
                </a:solidFill>
                <a:latin typeface="Consolas"/>
                <a:cs typeface="Consolas"/>
              </a:rPr>
              <a:t>"btn-close"</a:t>
            </a:r>
            <a:r>
              <a:rPr sz="1500" spc="10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data-dismiss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500" spc="-5" dirty="0">
                <a:solidFill>
                  <a:srgbClr val="30859C"/>
                </a:solidFill>
                <a:latin typeface="Consolas"/>
                <a:cs typeface="Consolas"/>
              </a:rPr>
              <a:t>"alert"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&gt;&lt;/button&gt;</a:t>
            </a:r>
            <a:endParaRPr sz="1500">
              <a:latin typeface="Consolas"/>
              <a:cs typeface="Consolas"/>
            </a:endParaRPr>
          </a:p>
          <a:p>
            <a:pPr marL="127000">
              <a:lnSpc>
                <a:spcPct val="100000"/>
              </a:lnSpc>
              <a:spcBef>
                <a:spcPts val="505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&lt;/div&gt;</a:t>
            </a:r>
            <a:endParaRPr sz="1500">
              <a:latin typeface="Consolas"/>
              <a:cs typeface="Consola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211323" y="2156447"/>
            <a:ext cx="7972425" cy="1129665"/>
            <a:chOff x="2211323" y="2156447"/>
            <a:chExt cx="7972425" cy="112966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11323" y="2156447"/>
              <a:ext cx="7972044" cy="109881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26563" y="2174747"/>
              <a:ext cx="5172455" cy="1110996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279904" y="2225039"/>
            <a:ext cx="7839709" cy="966469"/>
          </a:xfrm>
          <a:prstGeom prst="rect">
            <a:avLst/>
          </a:prstGeom>
          <a:solidFill>
            <a:srgbClr val="FFFFFF"/>
          </a:solidFill>
          <a:ln w="6350">
            <a:solidFill>
              <a:srgbClr val="548ED4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337185" marR="2884805" indent="-210820">
              <a:lnSpc>
                <a:spcPts val="2300"/>
              </a:lnSpc>
              <a:spcBef>
                <a:spcPts val="150"/>
              </a:spcBef>
            </a:pP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&lt;div 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500" spc="-5" dirty="0">
                <a:solidFill>
                  <a:srgbClr val="30859C"/>
                </a:solidFill>
                <a:latin typeface="Consolas"/>
                <a:cs typeface="Consolas"/>
              </a:rPr>
              <a:t>"alert alert-success" 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role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500" spc="-5" dirty="0">
                <a:solidFill>
                  <a:srgbClr val="30859C"/>
                </a:solidFill>
                <a:latin typeface="Consolas"/>
                <a:cs typeface="Consolas"/>
              </a:rPr>
              <a:t>"alert"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r>
              <a:rPr sz="1500" spc="-8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Consolas"/>
                <a:cs typeface="Consolas"/>
              </a:rPr>
              <a:t>Operação</a:t>
            </a:r>
            <a:r>
              <a:rPr sz="1500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Consolas"/>
                <a:cs typeface="Consolas"/>
              </a:rPr>
              <a:t>realizada</a:t>
            </a:r>
            <a:r>
              <a:rPr sz="1500" spc="5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Consolas"/>
                <a:cs typeface="Consolas"/>
              </a:rPr>
              <a:t>com</a:t>
            </a:r>
            <a:r>
              <a:rPr sz="1500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Consolas"/>
                <a:cs typeface="Consolas"/>
              </a:rPr>
              <a:t>sucesso!</a:t>
            </a:r>
            <a:endParaRPr sz="1500">
              <a:latin typeface="Consolas"/>
              <a:cs typeface="Consolas"/>
            </a:endParaRPr>
          </a:p>
          <a:p>
            <a:pPr marL="127000">
              <a:lnSpc>
                <a:spcPct val="100000"/>
              </a:lnSpc>
              <a:spcBef>
                <a:spcPts val="335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&lt;/div&gt;</a:t>
            </a:r>
            <a:endParaRPr sz="1500">
              <a:latin typeface="Consolas"/>
              <a:cs typeface="Consola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86000" y="1563624"/>
            <a:ext cx="5073396" cy="573024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5730240" y="4539996"/>
            <a:ext cx="3180715" cy="829310"/>
          </a:xfrm>
          <a:custGeom>
            <a:avLst/>
            <a:gdLst/>
            <a:ahLst/>
            <a:cxnLst/>
            <a:rect l="l" t="t" r="r" b="b"/>
            <a:pathLst>
              <a:path w="3180715" h="829310">
                <a:moveTo>
                  <a:pt x="0" y="257555"/>
                </a:moveTo>
                <a:lnTo>
                  <a:pt x="1839467" y="257555"/>
                </a:lnTo>
                <a:lnTo>
                  <a:pt x="1839467" y="0"/>
                </a:lnTo>
                <a:lnTo>
                  <a:pt x="0" y="0"/>
                </a:lnTo>
                <a:lnTo>
                  <a:pt x="0" y="257555"/>
                </a:lnTo>
                <a:close/>
              </a:path>
              <a:path w="3180715" h="829310">
                <a:moveTo>
                  <a:pt x="1046988" y="829055"/>
                </a:moveTo>
                <a:lnTo>
                  <a:pt x="3180588" y="829055"/>
                </a:lnTo>
                <a:lnTo>
                  <a:pt x="3180588" y="571500"/>
                </a:lnTo>
                <a:lnTo>
                  <a:pt x="1046988" y="571500"/>
                </a:lnTo>
                <a:lnTo>
                  <a:pt x="1046988" y="829055"/>
                </a:lnTo>
                <a:close/>
              </a:path>
            </a:pathLst>
          </a:custGeom>
          <a:ln w="1270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864593" y="6668896"/>
            <a:ext cx="274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45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0777" y="253745"/>
            <a:ext cx="43319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Navbar</a:t>
            </a:r>
            <a:r>
              <a:rPr spc="-100" dirty="0"/>
              <a:t> </a:t>
            </a:r>
            <a:r>
              <a:rPr spc="10" dirty="0"/>
              <a:t>Responsiva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41220" y="3604259"/>
            <a:ext cx="5187950" cy="1713230"/>
            <a:chOff x="2141220" y="3604259"/>
            <a:chExt cx="5187950" cy="17132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1220" y="3604259"/>
              <a:ext cx="5187696" cy="16885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57984" y="3622547"/>
              <a:ext cx="4230624" cy="16946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09800" y="3672839"/>
              <a:ext cx="5055235" cy="1556385"/>
            </a:xfrm>
            <a:custGeom>
              <a:avLst/>
              <a:gdLst/>
              <a:ahLst/>
              <a:cxnLst/>
              <a:rect l="l" t="t" r="r" b="b"/>
              <a:pathLst>
                <a:path w="5055234" h="1556385">
                  <a:moveTo>
                    <a:pt x="5055108" y="0"/>
                  </a:moveTo>
                  <a:lnTo>
                    <a:pt x="0" y="0"/>
                  </a:lnTo>
                  <a:lnTo>
                    <a:pt x="0" y="1556004"/>
                  </a:lnTo>
                  <a:lnTo>
                    <a:pt x="5055108" y="1556004"/>
                  </a:lnTo>
                  <a:lnTo>
                    <a:pt x="50551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09800" y="3672839"/>
              <a:ext cx="5055235" cy="1556385"/>
            </a:xfrm>
            <a:custGeom>
              <a:avLst/>
              <a:gdLst/>
              <a:ahLst/>
              <a:cxnLst/>
              <a:rect l="l" t="t" r="r" b="b"/>
              <a:pathLst>
                <a:path w="5055234" h="1556385">
                  <a:moveTo>
                    <a:pt x="0" y="1556004"/>
                  </a:moveTo>
                  <a:lnTo>
                    <a:pt x="5055108" y="1556004"/>
                  </a:lnTo>
                  <a:lnTo>
                    <a:pt x="5055108" y="0"/>
                  </a:lnTo>
                  <a:lnTo>
                    <a:pt x="0" y="0"/>
                  </a:lnTo>
                  <a:lnTo>
                    <a:pt x="0" y="1556004"/>
                  </a:lnTo>
                  <a:close/>
                </a:path>
              </a:pathLst>
            </a:custGeom>
            <a:ln w="6349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09800" y="3672840"/>
            <a:ext cx="5055235" cy="15563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490"/>
              </a:spcBef>
            </a:pP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&lt;nav</a:t>
            </a:r>
            <a:r>
              <a:rPr sz="15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500" spc="-5" dirty="0">
                <a:solidFill>
                  <a:srgbClr val="30859C"/>
                </a:solidFill>
                <a:latin typeface="Consolas"/>
                <a:cs typeface="Consolas"/>
              </a:rPr>
              <a:t>"navbar</a:t>
            </a:r>
            <a:r>
              <a:rPr sz="1500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500" spc="-5" dirty="0">
                <a:solidFill>
                  <a:srgbClr val="00AFEF"/>
                </a:solidFill>
                <a:latin typeface="Consolas"/>
                <a:cs typeface="Consolas"/>
              </a:rPr>
              <a:t>navbar-expand-sm</a:t>
            </a:r>
            <a:r>
              <a:rPr sz="1500" spc="-5" dirty="0">
                <a:solidFill>
                  <a:srgbClr val="30859C"/>
                </a:solidFill>
                <a:latin typeface="Consolas"/>
                <a:cs typeface="Consolas"/>
              </a:rPr>
              <a:t>"</a:t>
            </a: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Consolas"/>
              <a:cs typeface="Consolas"/>
            </a:endParaRPr>
          </a:p>
          <a:p>
            <a:pPr marL="127635">
              <a:lnSpc>
                <a:spcPct val="100000"/>
              </a:lnSpc>
              <a:spcBef>
                <a:spcPts val="1040"/>
              </a:spcBef>
            </a:pP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...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Consolas"/>
              <a:cs typeface="Consolas"/>
            </a:endParaRPr>
          </a:p>
          <a:p>
            <a:pPr marL="127635">
              <a:lnSpc>
                <a:spcPct val="100000"/>
              </a:lnSpc>
              <a:spcBef>
                <a:spcPts val="1055"/>
              </a:spcBef>
            </a:pPr>
            <a:r>
              <a:rPr sz="1500" spc="-5" dirty="0">
                <a:solidFill>
                  <a:srgbClr val="0000FF"/>
                </a:solidFill>
                <a:latin typeface="Consolas"/>
                <a:cs typeface="Consolas"/>
              </a:rPr>
              <a:t>&lt;/nav&gt;</a:t>
            </a:r>
            <a:endParaRPr sz="1500">
              <a:latin typeface="Consolas"/>
              <a:cs typeface="Consola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36648" y="1956816"/>
            <a:ext cx="5195570" cy="1569720"/>
            <a:chOff x="2136648" y="1956816"/>
            <a:chExt cx="5195570" cy="156972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36648" y="1956816"/>
              <a:ext cx="5195315" cy="15697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8276" y="2028444"/>
              <a:ext cx="5056632" cy="143103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205101" y="2025269"/>
              <a:ext cx="5063490" cy="1437640"/>
            </a:xfrm>
            <a:custGeom>
              <a:avLst/>
              <a:gdLst/>
              <a:ahLst/>
              <a:cxnLst/>
              <a:rect l="l" t="t" r="r" b="b"/>
              <a:pathLst>
                <a:path w="5063490" h="1437639">
                  <a:moveTo>
                    <a:pt x="0" y="1437386"/>
                  </a:moveTo>
                  <a:lnTo>
                    <a:pt x="5062982" y="1437386"/>
                  </a:lnTo>
                  <a:lnTo>
                    <a:pt x="5062982" y="0"/>
                  </a:lnTo>
                  <a:lnTo>
                    <a:pt x="0" y="0"/>
                  </a:lnTo>
                  <a:lnTo>
                    <a:pt x="0" y="1437386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286761" y="1682318"/>
            <a:ext cx="41592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0000FF"/>
                </a:solidFill>
                <a:latin typeface="Calibri"/>
                <a:cs typeface="Calibri"/>
              </a:rPr>
              <a:t>Barra</a:t>
            </a:r>
            <a:r>
              <a:rPr sz="1600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de</a:t>
            </a:r>
            <a:r>
              <a:rPr sz="16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0000FF"/>
                </a:solidFill>
                <a:latin typeface="Calibri"/>
                <a:cs typeface="Calibri"/>
              </a:rPr>
              <a:t>navegação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em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dispositivos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0000FF"/>
                </a:solidFill>
                <a:latin typeface="Calibri"/>
                <a:cs typeface="Calibri"/>
              </a:rPr>
              <a:t>com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tela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0000FF"/>
                </a:solidFill>
                <a:latin typeface="Calibri"/>
                <a:cs typeface="Calibri"/>
              </a:rPr>
              <a:t>larga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392923" y="1956816"/>
            <a:ext cx="2647315" cy="3339465"/>
            <a:chOff x="7392923" y="1956816"/>
            <a:chExt cx="2647315" cy="333946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92923" y="1956816"/>
              <a:ext cx="2647187" cy="333908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64551" y="2028444"/>
              <a:ext cx="2508504" cy="320039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461376" y="2025269"/>
              <a:ext cx="2515235" cy="3206750"/>
            </a:xfrm>
            <a:custGeom>
              <a:avLst/>
              <a:gdLst/>
              <a:ahLst/>
              <a:cxnLst/>
              <a:rect l="l" t="t" r="r" b="b"/>
              <a:pathLst>
                <a:path w="2515234" h="3206750">
                  <a:moveTo>
                    <a:pt x="0" y="3206749"/>
                  </a:moveTo>
                  <a:lnTo>
                    <a:pt x="2514854" y="3206749"/>
                  </a:lnTo>
                  <a:lnTo>
                    <a:pt x="2514854" y="0"/>
                  </a:lnTo>
                  <a:lnTo>
                    <a:pt x="0" y="0"/>
                  </a:lnTo>
                  <a:lnTo>
                    <a:pt x="0" y="3206749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443343" y="1720418"/>
            <a:ext cx="256286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0000FF"/>
                </a:solidFill>
                <a:latin typeface="Calibri"/>
                <a:cs typeface="Calibri"/>
              </a:rPr>
              <a:t>Barra</a:t>
            </a:r>
            <a:r>
              <a:rPr sz="15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Calibri"/>
                <a:cs typeface="Calibri"/>
              </a:rPr>
              <a:t>com botão</a:t>
            </a:r>
            <a:r>
              <a:rPr sz="15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00FF"/>
                </a:solidFill>
                <a:latin typeface="Calibri"/>
                <a:cs typeface="Calibri"/>
              </a:rPr>
              <a:t>em</a:t>
            </a:r>
            <a:r>
              <a:rPr sz="15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0000FF"/>
                </a:solidFill>
                <a:latin typeface="Calibri"/>
                <a:cs typeface="Calibri"/>
              </a:rPr>
              <a:t>tela</a:t>
            </a:r>
            <a:r>
              <a:rPr sz="1500" spc="-10" dirty="0">
                <a:solidFill>
                  <a:srgbClr val="0000FF"/>
                </a:solidFill>
                <a:latin typeface="Calibri"/>
                <a:cs typeface="Calibri"/>
              </a:rPr>
              <a:t> estreita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55520" y="6644638"/>
            <a:ext cx="199644" cy="201166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1864593" y="6668896"/>
            <a:ext cx="274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46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7053" y="253745"/>
            <a:ext cx="14395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35" dirty="0"/>
              <a:t>Mo</a:t>
            </a:r>
            <a:r>
              <a:rPr spc="175" dirty="0"/>
              <a:t>d</a:t>
            </a:r>
            <a:r>
              <a:rPr spc="40" dirty="0"/>
              <a:t>al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0176" y="1267967"/>
            <a:ext cx="7849361" cy="473583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864593" y="6668896"/>
            <a:ext cx="274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47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7053" y="253745"/>
            <a:ext cx="14395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35" dirty="0"/>
              <a:t>Mo</a:t>
            </a:r>
            <a:r>
              <a:rPr spc="175" dirty="0"/>
              <a:t>d</a:t>
            </a:r>
            <a:r>
              <a:rPr spc="40" dirty="0"/>
              <a:t>al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54351" y="1056132"/>
            <a:ext cx="5186680" cy="5241290"/>
            <a:chOff x="2054351" y="1056132"/>
            <a:chExt cx="5186680" cy="52412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6543" y="1056132"/>
              <a:ext cx="5173980" cy="52410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4351" y="1086612"/>
              <a:ext cx="5065776" cy="519379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35123" y="1124712"/>
              <a:ext cx="5041900" cy="5108575"/>
            </a:xfrm>
            <a:custGeom>
              <a:avLst/>
              <a:gdLst/>
              <a:ahLst/>
              <a:cxnLst/>
              <a:rect l="l" t="t" r="r" b="b"/>
              <a:pathLst>
                <a:path w="5041900" h="5108575">
                  <a:moveTo>
                    <a:pt x="5041391" y="0"/>
                  </a:moveTo>
                  <a:lnTo>
                    <a:pt x="0" y="0"/>
                  </a:lnTo>
                  <a:lnTo>
                    <a:pt x="0" y="5108448"/>
                  </a:lnTo>
                  <a:lnTo>
                    <a:pt x="5041391" y="5108448"/>
                  </a:lnTo>
                  <a:lnTo>
                    <a:pt x="50413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35123" y="1124712"/>
              <a:ext cx="5041900" cy="5108575"/>
            </a:xfrm>
            <a:custGeom>
              <a:avLst/>
              <a:gdLst/>
              <a:ahLst/>
              <a:cxnLst/>
              <a:rect l="l" t="t" r="r" b="b"/>
              <a:pathLst>
                <a:path w="5041900" h="5108575">
                  <a:moveTo>
                    <a:pt x="0" y="5108448"/>
                  </a:moveTo>
                  <a:lnTo>
                    <a:pt x="5041391" y="5108448"/>
                  </a:lnTo>
                  <a:lnTo>
                    <a:pt x="5041391" y="0"/>
                  </a:lnTo>
                  <a:lnTo>
                    <a:pt x="0" y="0"/>
                  </a:lnTo>
                  <a:lnTo>
                    <a:pt x="0" y="5108448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351532" y="2112264"/>
            <a:ext cx="4655820" cy="967740"/>
          </a:xfrm>
          <a:prstGeom prst="rect">
            <a:avLst/>
          </a:prstGeom>
          <a:solidFill>
            <a:srgbClr val="87A9D2">
              <a:alpha val="9803"/>
            </a:srgbClr>
          </a:solidFill>
          <a:ln w="3175">
            <a:solidFill>
              <a:srgbClr val="1F487C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7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&lt;div</a:t>
            </a:r>
            <a:r>
              <a:rPr sz="1400" spc="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30859C"/>
                </a:solidFill>
                <a:latin typeface="Consolas"/>
                <a:cs typeface="Consolas"/>
              </a:rPr>
              <a:t>"modal-header"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268605">
              <a:lnSpc>
                <a:spcPct val="100000"/>
              </a:lnSpc>
              <a:spcBef>
                <a:spcPts val="17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&lt;h5</a:t>
            </a:r>
            <a:r>
              <a:rPr sz="1400" spc="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30859C"/>
                </a:solidFill>
                <a:latin typeface="Consolas"/>
                <a:cs typeface="Consolas"/>
              </a:rPr>
              <a:t>"modal-title"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400" dirty="0">
                <a:solidFill>
                  <a:srgbClr val="404040"/>
                </a:solidFill>
                <a:latin typeface="Consolas"/>
                <a:cs typeface="Consolas"/>
              </a:rPr>
              <a:t>Título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&lt;/h5&gt;</a:t>
            </a:r>
            <a:endParaRPr sz="1400">
              <a:latin typeface="Consolas"/>
              <a:cs typeface="Consolas"/>
            </a:endParaRPr>
          </a:p>
          <a:p>
            <a:pPr marL="268605">
              <a:lnSpc>
                <a:spcPct val="100000"/>
              </a:lnSpc>
              <a:spcBef>
                <a:spcPts val="17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&lt;button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data-dismiss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30859C"/>
                </a:solidFill>
                <a:latin typeface="Consolas"/>
                <a:cs typeface="Consolas"/>
              </a:rPr>
              <a:t>"modal"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&gt;&lt;/button&gt;</a:t>
            </a:r>
            <a:endParaRPr sz="1400">
              <a:latin typeface="Consolas"/>
              <a:cs typeface="Consolas"/>
            </a:endParaRPr>
          </a:p>
          <a:p>
            <a:pPr marL="71755">
              <a:lnSpc>
                <a:spcPct val="100000"/>
              </a:lnSpc>
              <a:spcBef>
                <a:spcPts val="17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&lt;/div&gt;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51532" y="3287267"/>
            <a:ext cx="4655820" cy="798830"/>
          </a:xfrm>
          <a:prstGeom prst="rect">
            <a:avLst/>
          </a:prstGeom>
          <a:solidFill>
            <a:srgbClr val="77923B">
              <a:alpha val="9803"/>
            </a:srgbClr>
          </a:solidFill>
          <a:ln w="3175">
            <a:solidFill>
              <a:srgbClr val="1F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8605" marR="2214245" indent="-196850">
              <a:lnSpc>
                <a:spcPct val="11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&lt;div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30859C"/>
                </a:solidFill>
                <a:latin typeface="Consolas"/>
                <a:cs typeface="Consolas"/>
              </a:rPr>
              <a:t>"modal-body"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r>
              <a:rPr sz="1400" spc="-75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404040"/>
                </a:solidFill>
                <a:latin typeface="Consolas"/>
                <a:cs typeface="Consolas"/>
              </a:rPr>
              <a:t>Conteúdo</a:t>
            </a:r>
            <a:r>
              <a:rPr sz="1400" spc="-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404040"/>
                </a:solidFill>
                <a:latin typeface="Consolas"/>
                <a:cs typeface="Consolas"/>
              </a:rPr>
              <a:t>do</a:t>
            </a:r>
            <a:r>
              <a:rPr sz="1400" spc="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404040"/>
                </a:solidFill>
                <a:latin typeface="Consolas"/>
                <a:cs typeface="Consolas"/>
              </a:rPr>
              <a:t>Modal</a:t>
            </a:r>
            <a:endParaRPr sz="1400">
              <a:latin typeface="Consolas"/>
              <a:cs typeface="Consolas"/>
            </a:endParaRPr>
          </a:p>
          <a:p>
            <a:pPr marL="71755">
              <a:lnSpc>
                <a:spcPct val="100000"/>
              </a:lnSpc>
              <a:spcBef>
                <a:spcPts val="17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&lt;/div&gt;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51532" y="4233671"/>
            <a:ext cx="4655820" cy="995680"/>
          </a:xfrm>
          <a:prstGeom prst="rect">
            <a:avLst/>
          </a:prstGeom>
          <a:solidFill>
            <a:srgbClr val="E36C09">
              <a:alpha val="9803"/>
            </a:srgbClr>
          </a:solidFill>
          <a:ln w="3175">
            <a:solidFill>
              <a:srgbClr val="1F487C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&lt;div</a:t>
            </a:r>
            <a:r>
              <a:rPr sz="1400" spc="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30859C"/>
                </a:solidFill>
                <a:latin typeface="Consolas"/>
                <a:cs typeface="Consolas"/>
              </a:rPr>
              <a:t>"modal-footer"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268605">
              <a:lnSpc>
                <a:spcPct val="100000"/>
              </a:lnSpc>
              <a:spcBef>
                <a:spcPts val="17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&lt;button</a:t>
            </a:r>
            <a:r>
              <a:rPr sz="1400" spc="7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data-dismiss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30859C"/>
                </a:solidFill>
                <a:latin typeface="Consolas"/>
                <a:cs typeface="Consolas"/>
              </a:rPr>
              <a:t>"modal"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sz="1400" dirty="0">
                <a:solidFill>
                  <a:srgbClr val="404040"/>
                </a:solidFill>
                <a:latin typeface="Consolas"/>
                <a:cs typeface="Consolas"/>
              </a:rPr>
              <a:t>Fechar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&lt;/button&gt;</a:t>
            </a:r>
            <a:endParaRPr sz="1400">
              <a:latin typeface="Consolas"/>
              <a:cs typeface="Consolas"/>
            </a:endParaRPr>
          </a:p>
          <a:p>
            <a:pPr marL="268605">
              <a:lnSpc>
                <a:spcPct val="100000"/>
              </a:lnSpc>
              <a:spcBef>
                <a:spcPts val="16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&lt;button&gt;</a:t>
            </a:r>
            <a:r>
              <a:rPr sz="1400" dirty="0">
                <a:solidFill>
                  <a:srgbClr val="404040"/>
                </a:solidFill>
                <a:latin typeface="Consolas"/>
                <a:cs typeface="Consolas"/>
              </a:rPr>
              <a:t>Salvar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&lt;/button&gt;</a:t>
            </a:r>
            <a:endParaRPr sz="1400">
              <a:latin typeface="Consolas"/>
              <a:cs typeface="Consolas"/>
            </a:endParaRPr>
          </a:p>
          <a:p>
            <a:pPr marL="71755">
              <a:lnSpc>
                <a:spcPct val="100000"/>
              </a:lnSpc>
              <a:spcBef>
                <a:spcPts val="17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&lt;/div&gt;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35123" y="1124711"/>
            <a:ext cx="5041900" cy="510857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60"/>
              </a:spcBef>
            </a:pP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&lt;div</a:t>
            </a:r>
            <a:r>
              <a:rPr sz="1400" spc="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30859C"/>
                </a:solidFill>
                <a:latin typeface="Consolas"/>
                <a:cs typeface="Consolas"/>
              </a:rPr>
              <a:t>"modal</a:t>
            </a:r>
            <a:r>
              <a:rPr sz="1400" spc="10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0859C"/>
                </a:solidFill>
                <a:latin typeface="Consolas"/>
                <a:cs typeface="Consolas"/>
              </a:rPr>
              <a:t>fade"</a:t>
            </a:r>
            <a:r>
              <a:rPr sz="1400" spc="15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30859C"/>
                </a:solidFill>
                <a:latin typeface="Consolas"/>
                <a:cs typeface="Consolas"/>
              </a:rPr>
              <a:t>"meuModal"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189230">
              <a:lnSpc>
                <a:spcPct val="100000"/>
              </a:lnSpc>
              <a:spcBef>
                <a:spcPts val="17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&lt;div</a:t>
            </a:r>
            <a:r>
              <a:rPr sz="1400" spc="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30859C"/>
                </a:solidFill>
                <a:latin typeface="Consolas"/>
                <a:cs typeface="Consolas"/>
              </a:rPr>
              <a:t>"modal-dialog"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288290">
              <a:lnSpc>
                <a:spcPct val="100000"/>
              </a:lnSpc>
              <a:spcBef>
                <a:spcPts val="16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&lt;div</a:t>
            </a:r>
            <a:r>
              <a:rPr sz="1400" spc="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30859C"/>
                </a:solidFill>
                <a:latin typeface="Consolas"/>
                <a:cs typeface="Consolas"/>
              </a:rPr>
              <a:t>"modal-content"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Consolas"/>
              <a:cs typeface="Consolas"/>
            </a:endParaRPr>
          </a:p>
          <a:p>
            <a:pPr marL="28829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&lt;/div&gt;</a:t>
            </a:r>
            <a:endParaRPr sz="1400">
              <a:latin typeface="Consolas"/>
              <a:cs typeface="Consolas"/>
            </a:endParaRPr>
          </a:p>
          <a:p>
            <a:pPr marL="189230">
              <a:lnSpc>
                <a:spcPct val="100000"/>
              </a:lnSpc>
              <a:spcBef>
                <a:spcPts val="17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&lt;/div&gt;</a:t>
            </a:r>
            <a:endParaRPr sz="14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16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&lt;/div&gt;</a:t>
            </a:r>
            <a:endParaRPr sz="1400">
              <a:latin typeface="Consolas"/>
              <a:cs typeface="Consola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248143" y="2852927"/>
            <a:ext cx="2764790" cy="1717675"/>
            <a:chOff x="7248143" y="2852927"/>
            <a:chExt cx="2764790" cy="171767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48143" y="2852927"/>
              <a:ext cx="2764536" cy="171754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9771" y="2924555"/>
              <a:ext cx="2625852" cy="157886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316596" y="2921380"/>
              <a:ext cx="2632710" cy="1585595"/>
            </a:xfrm>
            <a:custGeom>
              <a:avLst/>
              <a:gdLst/>
              <a:ahLst/>
              <a:cxnLst/>
              <a:rect l="l" t="t" r="r" b="b"/>
              <a:pathLst>
                <a:path w="2632709" h="1585595">
                  <a:moveTo>
                    <a:pt x="0" y="1585214"/>
                  </a:moveTo>
                  <a:lnTo>
                    <a:pt x="2632202" y="1585214"/>
                  </a:lnTo>
                  <a:lnTo>
                    <a:pt x="2632202" y="0"/>
                  </a:lnTo>
                  <a:lnTo>
                    <a:pt x="0" y="0"/>
                  </a:lnTo>
                  <a:lnTo>
                    <a:pt x="0" y="1585214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91399" y="2968751"/>
              <a:ext cx="2496820" cy="431800"/>
            </a:xfrm>
            <a:custGeom>
              <a:avLst/>
              <a:gdLst/>
              <a:ahLst/>
              <a:cxnLst/>
              <a:rect l="l" t="t" r="r" b="b"/>
              <a:pathLst>
                <a:path w="2496820" h="431800">
                  <a:moveTo>
                    <a:pt x="0" y="431291"/>
                  </a:moveTo>
                  <a:lnTo>
                    <a:pt x="2496311" y="431291"/>
                  </a:lnTo>
                  <a:lnTo>
                    <a:pt x="2496311" y="0"/>
                  </a:lnTo>
                  <a:lnTo>
                    <a:pt x="0" y="0"/>
                  </a:lnTo>
                  <a:lnTo>
                    <a:pt x="0" y="431291"/>
                  </a:lnTo>
                  <a:close/>
                </a:path>
              </a:pathLst>
            </a:custGeom>
            <a:ln w="12700">
              <a:solidFill>
                <a:srgbClr val="548E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91399" y="3470147"/>
              <a:ext cx="2496820" cy="413384"/>
            </a:xfrm>
            <a:custGeom>
              <a:avLst/>
              <a:gdLst/>
              <a:ahLst/>
              <a:cxnLst/>
              <a:rect l="l" t="t" r="r" b="b"/>
              <a:pathLst>
                <a:path w="2496820" h="413385">
                  <a:moveTo>
                    <a:pt x="0" y="413003"/>
                  </a:moveTo>
                  <a:lnTo>
                    <a:pt x="2496311" y="413003"/>
                  </a:lnTo>
                  <a:lnTo>
                    <a:pt x="2496311" y="0"/>
                  </a:lnTo>
                  <a:lnTo>
                    <a:pt x="0" y="0"/>
                  </a:lnTo>
                  <a:lnTo>
                    <a:pt x="0" y="413003"/>
                  </a:lnTo>
                  <a:close/>
                </a:path>
              </a:pathLst>
            </a:custGeom>
            <a:ln w="12700">
              <a:solidFill>
                <a:srgbClr val="77923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91399" y="3953255"/>
              <a:ext cx="2496820" cy="498475"/>
            </a:xfrm>
            <a:custGeom>
              <a:avLst/>
              <a:gdLst/>
              <a:ahLst/>
              <a:cxnLst/>
              <a:rect l="l" t="t" r="r" b="b"/>
              <a:pathLst>
                <a:path w="2496820" h="498475">
                  <a:moveTo>
                    <a:pt x="0" y="498348"/>
                  </a:moveTo>
                  <a:lnTo>
                    <a:pt x="2496311" y="498348"/>
                  </a:lnTo>
                  <a:lnTo>
                    <a:pt x="2496311" y="0"/>
                  </a:lnTo>
                  <a:lnTo>
                    <a:pt x="0" y="0"/>
                  </a:lnTo>
                  <a:lnTo>
                    <a:pt x="0" y="498348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864593" y="6668896"/>
            <a:ext cx="274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48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4716" y="1798589"/>
            <a:ext cx="3535679" cy="364553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710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i="1" spc="-45" dirty="0">
                <a:solidFill>
                  <a:srgbClr val="1B4854"/>
                </a:solidFill>
                <a:latin typeface="Trebuchet MS"/>
                <a:cs typeface="Trebuchet MS"/>
              </a:rPr>
              <a:t>div</a:t>
            </a:r>
            <a:r>
              <a:rPr sz="2000" i="1" spc="-90" dirty="0">
                <a:solidFill>
                  <a:srgbClr val="1B4854"/>
                </a:solidFill>
                <a:latin typeface="Trebuchet MS"/>
                <a:cs typeface="Trebuchet MS"/>
              </a:rPr>
              <a:t> </a:t>
            </a:r>
            <a:r>
              <a:rPr sz="2000" spc="60" dirty="0">
                <a:solidFill>
                  <a:srgbClr val="1B4854"/>
                </a:solidFill>
                <a:latin typeface="Microsoft Sans Serif"/>
                <a:cs typeface="Microsoft Sans Serif"/>
              </a:rPr>
              <a:t>principal</a:t>
            </a:r>
            <a:r>
              <a:rPr sz="2000" spc="-4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105" dirty="0">
                <a:solidFill>
                  <a:srgbClr val="1B4854"/>
                </a:solidFill>
                <a:latin typeface="Microsoft Sans Serif"/>
                <a:cs typeface="Microsoft Sans Serif"/>
              </a:rPr>
              <a:t>do</a:t>
            </a:r>
            <a:r>
              <a:rPr sz="20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85" dirty="0">
                <a:solidFill>
                  <a:srgbClr val="1B4854"/>
                </a:solidFill>
                <a:latin typeface="Microsoft Sans Serif"/>
                <a:cs typeface="Microsoft Sans Serif"/>
              </a:rPr>
              <a:t>modal</a:t>
            </a:r>
            <a:endParaRPr sz="2000">
              <a:latin typeface="Microsoft Sans Serif"/>
              <a:cs typeface="Microsoft Sans Serif"/>
            </a:endParaRPr>
          </a:p>
          <a:p>
            <a:pPr marL="730250" lvl="1" indent="-270510">
              <a:lnSpc>
                <a:spcPct val="100000"/>
              </a:lnSpc>
              <a:spcBef>
                <a:spcPts val="1015"/>
              </a:spcBef>
              <a:buClr>
                <a:srgbClr val="30859C"/>
              </a:buClr>
              <a:buSzPct val="119444"/>
              <a:buFont typeface="Wingdings"/>
              <a:buChar char=""/>
              <a:tabLst>
                <a:tab pos="730250" algn="l"/>
                <a:tab pos="730885" algn="l"/>
              </a:tabLst>
            </a:pPr>
            <a:r>
              <a:rPr sz="1800" spc="25" dirty="0">
                <a:solidFill>
                  <a:srgbClr val="FF0000"/>
                </a:solidFill>
                <a:latin typeface="Microsoft Sans Serif"/>
                <a:cs typeface="Microsoft Sans Serif"/>
              </a:rPr>
              <a:t>class</a:t>
            </a:r>
            <a:r>
              <a:rPr sz="1800" spc="25" dirty="0">
                <a:solidFill>
                  <a:srgbClr val="1B4854"/>
                </a:solidFill>
                <a:latin typeface="Microsoft Sans Serif"/>
                <a:cs typeface="Microsoft Sans Serif"/>
              </a:rPr>
              <a:t>=</a:t>
            </a:r>
            <a:r>
              <a:rPr sz="1800" spc="25" dirty="0">
                <a:solidFill>
                  <a:srgbClr val="30859C"/>
                </a:solidFill>
                <a:latin typeface="Microsoft Sans Serif"/>
                <a:cs typeface="Microsoft Sans Serif"/>
              </a:rPr>
              <a:t>"modal"</a:t>
            </a:r>
            <a:endParaRPr sz="1800">
              <a:latin typeface="Microsoft Sans Serif"/>
              <a:cs typeface="Microsoft Sans Serif"/>
            </a:endParaRPr>
          </a:p>
          <a:p>
            <a:pPr marL="730250" lvl="1" indent="-270510">
              <a:lnSpc>
                <a:spcPct val="100000"/>
              </a:lnSpc>
              <a:spcBef>
                <a:spcPts val="994"/>
              </a:spcBef>
              <a:buClr>
                <a:srgbClr val="30859C"/>
              </a:buClr>
              <a:buSzPct val="119444"/>
              <a:buFont typeface="Wingdings"/>
              <a:buChar char=""/>
              <a:tabLst>
                <a:tab pos="730250" algn="l"/>
                <a:tab pos="730885" algn="l"/>
              </a:tabLst>
            </a:pPr>
            <a:r>
              <a:rPr sz="1800" spc="65" dirty="0">
                <a:solidFill>
                  <a:srgbClr val="FF0000"/>
                </a:solidFill>
                <a:latin typeface="Microsoft Sans Serif"/>
                <a:cs typeface="Microsoft Sans Serif"/>
              </a:rPr>
              <a:t>id</a:t>
            </a:r>
            <a:r>
              <a:rPr sz="1800" spc="65" dirty="0">
                <a:solidFill>
                  <a:srgbClr val="1B4854"/>
                </a:solidFill>
                <a:latin typeface="Microsoft Sans Serif"/>
                <a:cs typeface="Microsoft Sans Serif"/>
              </a:rPr>
              <a:t>=</a:t>
            </a:r>
            <a:r>
              <a:rPr sz="1800" spc="65" dirty="0">
                <a:solidFill>
                  <a:srgbClr val="30859C"/>
                </a:solidFill>
                <a:latin typeface="Microsoft Sans Serif"/>
                <a:cs typeface="Microsoft Sans Serif"/>
              </a:rPr>
              <a:t>"</a:t>
            </a:r>
            <a:r>
              <a:rPr sz="1800" spc="65" dirty="0">
                <a:solidFill>
                  <a:srgbClr val="0000FF"/>
                </a:solidFill>
                <a:latin typeface="Microsoft Sans Serif"/>
                <a:cs typeface="Microsoft Sans Serif"/>
              </a:rPr>
              <a:t>meuModal</a:t>
            </a:r>
            <a:r>
              <a:rPr sz="1800" spc="65" dirty="0">
                <a:solidFill>
                  <a:srgbClr val="30859C"/>
                </a:solidFill>
                <a:latin typeface="Microsoft Sans Serif"/>
                <a:cs typeface="Microsoft Sans Serif"/>
              </a:rPr>
              <a:t>"</a:t>
            </a:r>
            <a:endParaRPr sz="18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30859C"/>
              </a:buClr>
              <a:buFont typeface="Wingdings"/>
              <a:buChar char=""/>
            </a:pPr>
            <a:endParaRPr sz="2100">
              <a:latin typeface="Microsoft Sans Serif"/>
              <a:cs typeface="Microsoft Sans Serif"/>
            </a:endParaRPr>
          </a:p>
          <a:p>
            <a:pPr marL="279400" indent="-266700">
              <a:lnSpc>
                <a:spcPct val="100000"/>
              </a:lnSpc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60" dirty="0">
                <a:solidFill>
                  <a:srgbClr val="1B4854"/>
                </a:solidFill>
                <a:latin typeface="Microsoft Sans Serif"/>
                <a:cs typeface="Microsoft Sans Serif"/>
              </a:rPr>
              <a:t>Botão</a:t>
            </a:r>
            <a:r>
              <a:rPr sz="20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50" dirty="0">
                <a:solidFill>
                  <a:srgbClr val="1B4854"/>
                </a:solidFill>
                <a:latin typeface="Microsoft Sans Serif"/>
                <a:cs typeface="Microsoft Sans Serif"/>
              </a:rPr>
              <a:t>para</a:t>
            </a:r>
            <a:r>
              <a:rPr sz="20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90" dirty="0">
                <a:solidFill>
                  <a:srgbClr val="1B4854"/>
                </a:solidFill>
                <a:latin typeface="Microsoft Sans Serif"/>
                <a:cs typeface="Microsoft Sans Serif"/>
              </a:rPr>
              <a:t>abrir</a:t>
            </a:r>
            <a:r>
              <a:rPr sz="2000" spc="-4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85" dirty="0">
                <a:solidFill>
                  <a:srgbClr val="1B4854"/>
                </a:solidFill>
                <a:latin typeface="Microsoft Sans Serif"/>
                <a:cs typeface="Microsoft Sans Serif"/>
              </a:rPr>
              <a:t>modal</a:t>
            </a:r>
            <a:endParaRPr sz="2000">
              <a:latin typeface="Microsoft Sans Serif"/>
              <a:cs typeface="Microsoft Sans Serif"/>
            </a:endParaRPr>
          </a:p>
          <a:p>
            <a:pPr marL="730250" lvl="1" indent="-270510">
              <a:lnSpc>
                <a:spcPct val="100000"/>
              </a:lnSpc>
              <a:spcBef>
                <a:spcPts val="1005"/>
              </a:spcBef>
              <a:buClr>
                <a:srgbClr val="30859C"/>
              </a:buClr>
              <a:buSzPct val="119444"/>
              <a:buFont typeface="Wingdings"/>
              <a:buChar char=""/>
              <a:tabLst>
                <a:tab pos="730250" algn="l"/>
                <a:tab pos="730885" algn="l"/>
              </a:tabLst>
            </a:pPr>
            <a:r>
              <a:rPr sz="1800" spc="60" dirty="0">
                <a:solidFill>
                  <a:srgbClr val="FF0000"/>
                </a:solidFill>
                <a:latin typeface="Microsoft Sans Serif"/>
                <a:cs typeface="Microsoft Sans Serif"/>
              </a:rPr>
              <a:t>data-target</a:t>
            </a:r>
            <a:r>
              <a:rPr sz="1800" spc="60" dirty="0">
                <a:solidFill>
                  <a:srgbClr val="1B4854"/>
                </a:solidFill>
                <a:latin typeface="Microsoft Sans Serif"/>
                <a:cs typeface="Microsoft Sans Serif"/>
              </a:rPr>
              <a:t>=</a:t>
            </a:r>
            <a:r>
              <a:rPr sz="1800" spc="60" dirty="0">
                <a:solidFill>
                  <a:srgbClr val="30859C"/>
                </a:solidFill>
                <a:latin typeface="Microsoft Sans Serif"/>
                <a:cs typeface="Microsoft Sans Serif"/>
              </a:rPr>
              <a:t>"#</a:t>
            </a:r>
            <a:r>
              <a:rPr sz="1800" spc="60" dirty="0">
                <a:solidFill>
                  <a:srgbClr val="0000FF"/>
                </a:solidFill>
                <a:latin typeface="Microsoft Sans Serif"/>
                <a:cs typeface="Microsoft Sans Serif"/>
              </a:rPr>
              <a:t>meuModal</a:t>
            </a:r>
            <a:r>
              <a:rPr sz="1800" spc="60" dirty="0">
                <a:solidFill>
                  <a:srgbClr val="30859C"/>
                </a:solidFill>
                <a:latin typeface="Microsoft Sans Serif"/>
                <a:cs typeface="Microsoft Sans Serif"/>
              </a:rPr>
              <a:t>"</a:t>
            </a:r>
            <a:endParaRPr sz="1800">
              <a:latin typeface="Microsoft Sans Serif"/>
              <a:cs typeface="Microsoft Sans Serif"/>
            </a:endParaRPr>
          </a:p>
          <a:p>
            <a:pPr marL="730250" lvl="1" indent="-270510">
              <a:lnSpc>
                <a:spcPct val="100000"/>
              </a:lnSpc>
              <a:spcBef>
                <a:spcPts val="1010"/>
              </a:spcBef>
              <a:buClr>
                <a:srgbClr val="30859C"/>
              </a:buClr>
              <a:buSzPct val="119444"/>
              <a:buFont typeface="Wingdings"/>
              <a:buChar char=""/>
              <a:tabLst>
                <a:tab pos="730250" algn="l"/>
                <a:tab pos="730885" algn="l"/>
              </a:tabLst>
            </a:pPr>
            <a:r>
              <a:rPr sz="1800" spc="45" dirty="0">
                <a:solidFill>
                  <a:srgbClr val="FF0000"/>
                </a:solidFill>
                <a:latin typeface="Microsoft Sans Serif"/>
                <a:cs typeface="Microsoft Sans Serif"/>
              </a:rPr>
              <a:t>data-toggle</a:t>
            </a:r>
            <a:r>
              <a:rPr sz="1800" spc="45" dirty="0">
                <a:solidFill>
                  <a:srgbClr val="1B4854"/>
                </a:solidFill>
                <a:latin typeface="Microsoft Sans Serif"/>
                <a:cs typeface="Microsoft Sans Serif"/>
              </a:rPr>
              <a:t>=</a:t>
            </a:r>
            <a:r>
              <a:rPr sz="1800" spc="45" dirty="0">
                <a:solidFill>
                  <a:srgbClr val="30859C"/>
                </a:solidFill>
                <a:latin typeface="Microsoft Sans Serif"/>
                <a:cs typeface="Microsoft Sans Serif"/>
              </a:rPr>
              <a:t>"modal"</a:t>
            </a:r>
            <a:endParaRPr sz="18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buClr>
                <a:srgbClr val="30859C"/>
              </a:buClr>
              <a:buFont typeface="Wingdings"/>
              <a:buChar char=""/>
            </a:pPr>
            <a:endParaRPr sz="2100">
              <a:latin typeface="Microsoft Sans Serif"/>
              <a:cs typeface="Microsoft Sans Serif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Clr>
                <a:srgbClr val="00AFEF"/>
              </a:buClr>
              <a:buSzPct val="12000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000" spc="45" dirty="0">
                <a:solidFill>
                  <a:srgbClr val="1B4854"/>
                </a:solidFill>
                <a:latin typeface="Microsoft Sans Serif"/>
                <a:cs typeface="Microsoft Sans Serif"/>
              </a:rPr>
              <a:t>Botões</a:t>
            </a:r>
            <a:r>
              <a:rPr sz="2000" spc="-3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1B4854"/>
                </a:solidFill>
                <a:latin typeface="Microsoft Sans Serif"/>
                <a:cs typeface="Microsoft Sans Serif"/>
              </a:rPr>
              <a:t>de</a:t>
            </a:r>
            <a:r>
              <a:rPr sz="20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55" dirty="0">
                <a:solidFill>
                  <a:srgbClr val="1B4854"/>
                </a:solidFill>
                <a:latin typeface="Microsoft Sans Serif"/>
                <a:cs typeface="Microsoft Sans Serif"/>
              </a:rPr>
              <a:t>fechar</a:t>
            </a:r>
            <a:r>
              <a:rPr sz="2000" spc="-4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105" dirty="0">
                <a:solidFill>
                  <a:srgbClr val="1B4854"/>
                </a:solidFill>
                <a:latin typeface="Microsoft Sans Serif"/>
                <a:cs typeface="Microsoft Sans Serif"/>
              </a:rPr>
              <a:t>do</a:t>
            </a:r>
            <a:r>
              <a:rPr sz="2000" spc="-2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85" dirty="0">
                <a:solidFill>
                  <a:srgbClr val="1B4854"/>
                </a:solidFill>
                <a:latin typeface="Microsoft Sans Serif"/>
                <a:cs typeface="Microsoft Sans Serif"/>
              </a:rPr>
              <a:t>modal</a:t>
            </a:r>
            <a:endParaRPr sz="2000">
              <a:latin typeface="Microsoft Sans Serif"/>
              <a:cs typeface="Microsoft Sans Serif"/>
            </a:endParaRPr>
          </a:p>
          <a:p>
            <a:pPr marL="730250" lvl="1" indent="-270510">
              <a:lnSpc>
                <a:spcPct val="100000"/>
              </a:lnSpc>
              <a:spcBef>
                <a:spcPts val="1015"/>
              </a:spcBef>
              <a:buClr>
                <a:srgbClr val="30859C"/>
              </a:buClr>
              <a:buSzPct val="119444"/>
              <a:buFont typeface="Wingdings"/>
              <a:buChar char=""/>
              <a:tabLst>
                <a:tab pos="730250" algn="l"/>
                <a:tab pos="730885" algn="l"/>
              </a:tabLst>
            </a:pPr>
            <a:r>
              <a:rPr sz="1800" spc="45" dirty="0">
                <a:solidFill>
                  <a:srgbClr val="FF0000"/>
                </a:solidFill>
                <a:latin typeface="Microsoft Sans Serif"/>
                <a:cs typeface="Microsoft Sans Serif"/>
              </a:rPr>
              <a:t>data-dismiss</a:t>
            </a:r>
            <a:r>
              <a:rPr sz="1800" spc="45" dirty="0">
                <a:solidFill>
                  <a:srgbClr val="1B4854"/>
                </a:solidFill>
                <a:latin typeface="Microsoft Sans Serif"/>
                <a:cs typeface="Microsoft Sans Serif"/>
              </a:rPr>
              <a:t>=</a:t>
            </a:r>
            <a:r>
              <a:rPr sz="1800" spc="45" dirty="0">
                <a:solidFill>
                  <a:srgbClr val="30859C"/>
                </a:solidFill>
                <a:latin typeface="Microsoft Sans Serif"/>
                <a:cs typeface="Microsoft Sans Serif"/>
              </a:rPr>
              <a:t>"modal"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21989" y="253745"/>
            <a:ext cx="47517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Modal</a:t>
            </a:r>
            <a:r>
              <a:rPr spc="-50" dirty="0"/>
              <a:t> </a:t>
            </a:r>
            <a:r>
              <a:rPr spc="-45" dirty="0"/>
              <a:t>-</a:t>
            </a:r>
            <a:r>
              <a:rPr spc="-25" dirty="0"/>
              <a:t> </a:t>
            </a:r>
            <a:r>
              <a:rPr spc="40" dirty="0"/>
              <a:t>Observações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5520" y="6644638"/>
            <a:ext cx="199644" cy="20116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864593" y="6668896"/>
            <a:ext cx="274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49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34805" y="3280981"/>
            <a:ext cx="6920865" cy="114935"/>
            <a:chOff x="2634805" y="3280981"/>
            <a:chExt cx="6920865" cy="114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9567" y="3285744"/>
              <a:ext cx="6911340" cy="10515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639567" y="3285744"/>
              <a:ext cx="6911340" cy="105410"/>
            </a:xfrm>
            <a:custGeom>
              <a:avLst/>
              <a:gdLst/>
              <a:ahLst/>
              <a:cxnLst/>
              <a:rect l="l" t="t" r="r" b="b"/>
              <a:pathLst>
                <a:path w="6911340" h="105410">
                  <a:moveTo>
                    <a:pt x="0" y="105155"/>
                  </a:moveTo>
                  <a:lnTo>
                    <a:pt x="6911340" y="105155"/>
                  </a:lnTo>
                  <a:lnTo>
                    <a:pt x="6911340" y="0"/>
                  </a:lnTo>
                  <a:lnTo>
                    <a:pt x="0" y="0"/>
                  </a:lnTo>
                  <a:lnTo>
                    <a:pt x="0" y="105155"/>
                  </a:lnTo>
                  <a:close/>
                </a:path>
              </a:pathLst>
            </a:custGeom>
            <a:ln w="952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33369" y="2534488"/>
            <a:ext cx="553275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5" dirty="0">
                <a:solidFill>
                  <a:srgbClr val="4F81BC"/>
                </a:solidFill>
              </a:rPr>
              <a:t>Iniciando</a:t>
            </a:r>
            <a:r>
              <a:rPr spc="-40" dirty="0">
                <a:solidFill>
                  <a:srgbClr val="4F81BC"/>
                </a:solidFill>
              </a:rPr>
              <a:t> </a:t>
            </a:r>
            <a:r>
              <a:rPr spc="150" dirty="0">
                <a:solidFill>
                  <a:srgbClr val="4F81BC"/>
                </a:solidFill>
              </a:rPr>
              <a:t>com</a:t>
            </a:r>
            <a:r>
              <a:rPr spc="-30" dirty="0">
                <a:solidFill>
                  <a:srgbClr val="4F81BC"/>
                </a:solidFill>
              </a:rPr>
              <a:t> </a:t>
            </a:r>
            <a:r>
              <a:rPr spc="130" dirty="0">
                <a:solidFill>
                  <a:srgbClr val="4F81BC"/>
                </a:solidFill>
              </a:rPr>
              <a:t>Bootstrap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4117" y="2867384"/>
            <a:ext cx="7522209" cy="116268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825"/>
              </a:spcBef>
              <a:buClr>
                <a:srgbClr val="00AFEF"/>
              </a:buClr>
              <a:buSzPct val="11875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1600" u="sng" spc="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icrosoft Sans Serif"/>
                <a:cs typeface="Microsoft Sans Serif"/>
                <a:hlinkClick r:id="rId2"/>
              </a:rPr>
              <a:t>https://v5.getbootstrap.com/docs</a:t>
            </a:r>
            <a:endParaRPr sz="1600">
              <a:latin typeface="Microsoft Sans Serif"/>
              <a:cs typeface="Microsoft Sans Serif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1875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1600" u="sng" spc="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icrosoft Sans Serif"/>
                <a:cs typeface="Microsoft Sans Serif"/>
                <a:hlinkClick r:id="rId3"/>
              </a:rPr>
              <a:t>https://developer.mozilla.org/en-US/docs/Mozilla/Mobile/Viewport_meta_tag</a:t>
            </a:r>
            <a:endParaRPr sz="1600">
              <a:latin typeface="Microsoft Sans Serif"/>
              <a:cs typeface="Microsoft Sans Serif"/>
            </a:endParaRPr>
          </a:p>
          <a:p>
            <a:pPr marL="279400" indent="-26670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SzPct val="118750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1600" u="sng" spc="5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icrosoft Sans Serif"/>
                <a:cs typeface="Microsoft Sans Serif"/>
                <a:hlinkClick r:id="rId4"/>
              </a:rPr>
              <a:t>https://getbootstrap.com/docs/4.5/getting-started/introduction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864593" y="6668896"/>
            <a:ext cx="27432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50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8121" y="253745"/>
            <a:ext cx="263588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Referências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7845" y="2887810"/>
            <a:ext cx="6350000" cy="134048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370"/>
              </a:spcBef>
              <a:buClr>
                <a:srgbClr val="00AFEF"/>
              </a:buClr>
              <a:buSzPct val="120000"/>
              <a:buAutoNum type="arabicPeriod"/>
              <a:tabLst>
                <a:tab pos="469265" algn="l"/>
                <a:tab pos="469900" algn="l"/>
              </a:tabLst>
            </a:pPr>
            <a:r>
              <a:rPr sz="2000" spc="60" dirty="0">
                <a:solidFill>
                  <a:srgbClr val="1B4854"/>
                </a:solidFill>
                <a:latin typeface="Microsoft Sans Serif"/>
                <a:cs typeface="Microsoft Sans Serif"/>
              </a:rPr>
              <a:t>Arquivo</a:t>
            </a:r>
            <a:r>
              <a:rPr sz="2000" spc="-6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-220" dirty="0">
                <a:solidFill>
                  <a:srgbClr val="1B4854"/>
                </a:solidFill>
                <a:latin typeface="Microsoft Sans Serif"/>
                <a:cs typeface="Microsoft Sans Serif"/>
              </a:rPr>
              <a:t>CSS</a:t>
            </a:r>
            <a:endParaRPr sz="20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Clr>
                <a:srgbClr val="00AFEF"/>
              </a:buClr>
              <a:buSzPct val="120000"/>
              <a:buAutoNum type="arabicPeriod"/>
              <a:tabLst>
                <a:tab pos="469265" algn="l"/>
                <a:tab pos="469900" algn="l"/>
              </a:tabLst>
            </a:pPr>
            <a:r>
              <a:rPr sz="2000" spc="60" dirty="0">
                <a:solidFill>
                  <a:srgbClr val="1B4854"/>
                </a:solidFill>
                <a:latin typeface="Microsoft Sans Serif"/>
                <a:cs typeface="Microsoft Sans Serif"/>
              </a:rPr>
              <a:t>Arquivo</a:t>
            </a:r>
            <a:r>
              <a:rPr sz="20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JavaScript</a:t>
            </a:r>
            <a:r>
              <a:rPr sz="2000" spc="-6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105" dirty="0">
                <a:solidFill>
                  <a:srgbClr val="1B4854"/>
                </a:solidFill>
                <a:latin typeface="Microsoft Sans Serif"/>
                <a:cs typeface="Microsoft Sans Serif"/>
              </a:rPr>
              <a:t>do</a:t>
            </a:r>
            <a:r>
              <a:rPr sz="2000" spc="-1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70" dirty="0">
                <a:solidFill>
                  <a:srgbClr val="1B4854"/>
                </a:solidFill>
                <a:latin typeface="Microsoft Sans Serif"/>
                <a:cs typeface="Microsoft Sans Serif"/>
              </a:rPr>
              <a:t>Bootstrap</a:t>
            </a:r>
            <a:r>
              <a:rPr sz="2000" spc="-3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30" dirty="0">
                <a:solidFill>
                  <a:srgbClr val="C00000"/>
                </a:solidFill>
                <a:latin typeface="Microsoft Sans Serif"/>
                <a:cs typeface="Microsoft Sans Serif"/>
              </a:rPr>
              <a:t>(opcional)</a:t>
            </a:r>
            <a:endParaRPr sz="20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Clr>
                <a:srgbClr val="00AFEF"/>
              </a:buClr>
              <a:buSzPct val="120000"/>
              <a:buAutoNum type="arabicPeriod"/>
              <a:tabLst>
                <a:tab pos="469265" algn="l"/>
                <a:tab pos="469900" algn="l"/>
              </a:tabLst>
            </a:pPr>
            <a:r>
              <a:rPr sz="2000" spc="60" dirty="0">
                <a:solidFill>
                  <a:srgbClr val="1B4854"/>
                </a:solidFill>
                <a:latin typeface="Microsoft Sans Serif"/>
                <a:cs typeface="Microsoft Sans Serif"/>
              </a:rPr>
              <a:t>Arquivo</a:t>
            </a:r>
            <a:r>
              <a:rPr sz="2000" spc="-30" dirty="0">
                <a:solidFill>
                  <a:srgbClr val="1B4854"/>
                </a:solidFill>
                <a:latin typeface="Microsoft Sans Serif"/>
                <a:cs typeface="Microsoft Sans Serif"/>
              </a:rPr>
              <a:t> JavaScript</a:t>
            </a:r>
            <a:r>
              <a:rPr sz="2000" spc="-5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55" dirty="0">
                <a:solidFill>
                  <a:srgbClr val="1B4854"/>
                </a:solidFill>
                <a:latin typeface="Microsoft Sans Serif"/>
                <a:cs typeface="Microsoft Sans Serif"/>
              </a:rPr>
              <a:t>da</a:t>
            </a:r>
            <a:r>
              <a:rPr sz="2000" spc="-1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55" dirty="0">
                <a:solidFill>
                  <a:srgbClr val="1B4854"/>
                </a:solidFill>
                <a:latin typeface="Microsoft Sans Serif"/>
                <a:cs typeface="Microsoft Sans Serif"/>
              </a:rPr>
              <a:t>biblioteca</a:t>
            </a:r>
            <a:r>
              <a:rPr sz="2000" spc="-40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55" dirty="0">
                <a:solidFill>
                  <a:srgbClr val="1B4854"/>
                </a:solidFill>
                <a:latin typeface="Microsoft Sans Serif"/>
                <a:cs typeface="Microsoft Sans Serif"/>
              </a:rPr>
              <a:t>Popper</a:t>
            </a:r>
            <a:r>
              <a:rPr sz="2000" spc="-25" dirty="0">
                <a:solidFill>
                  <a:srgbClr val="1B4854"/>
                </a:solidFill>
                <a:latin typeface="Microsoft Sans Serif"/>
                <a:cs typeface="Microsoft Sans Serif"/>
              </a:rPr>
              <a:t> </a:t>
            </a:r>
            <a:r>
              <a:rPr sz="2000" spc="30" dirty="0">
                <a:solidFill>
                  <a:srgbClr val="C00000"/>
                </a:solidFill>
                <a:latin typeface="Microsoft Sans Serif"/>
                <a:cs typeface="Microsoft Sans Serif"/>
              </a:rPr>
              <a:t>(opcional)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0070" y="253745"/>
            <a:ext cx="699706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O</a:t>
            </a:r>
            <a:r>
              <a:rPr spc="-35" dirty="0"/>
              <a:t> </a:t>
            </a:r>
            <a:r>
              <a:rPr spc="150" dirty="0"/>
              <a:t>que</a:t>
            </a:r>
            <a:r>
              <a:rPr spc="-30" dirty="0"/>
              <a:t> </a:t>
            </a:r>
            <a:r>
              <a:rPr spc="30" dirty="0"/>
              <a:t>faz</a:t>
            </a:r>
            <a:r>
              <a:rPr spc="-40" dirty="0"/>
              <a:t> </a:t>
            </a:r>
            <a:r>
              <a:rPr spc="160" dirty="0"/>
              <a:t>parte</a:t>
            </a:r>
            <a:r>
              <a:rPr spc="-45" dirty="0"/>
              <a:t> </a:t>
            </a:r>
            <a:r>
              <a:rPr spc="200" dirty="0"/>
              <a:t>do</a:t>
            </a:r>
            <a:r>
              <a:rPr spc="-50" dirty="0"/>
              <a:t> </a:t>
            </a:r>
            <a:r>
              <a:rPr spc="105" dirty="0"/>
              <a:t>framework?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4430" y="238505"/>
            <a:ext cx="58058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05" dirty="0">
                <a:solidFill>
                  <a:srgbClr val="4F81BC"/>
                </a:solidFill>
              </a:rPr>
              <a:t>Iniciando</a:t>
            </a:r>
            <a:r>
              <a:rPr sz="4000" spc="-60" dirty="0">
                <a:solidFill>
                  <a:srgbClr val="4F81BC"/>
                </a:solidFill>
              </a:rPr>
              <a:t> </a:t>
            </a:r>
            <a:r>
              <a:rPr sz="4000" spc="155" dirty="0">
                <a:solidFill>
                  <a:srgbClr val="4F81BC"/>
                </a:solidFill>
              </a:rPr>
              <a:t>com</a:t>
            </a:r>
            <a:r>
              <a:rPr sz="4000" spc="-50" dirty="0">
                <a:solidFill>
                  <a:srgbClr val="4F81BC"/>
                </a:solidFill>
              </a:rPr>
              <a:t> </a:t>
            </a:r>
            <a:r>
              <a:rPr sz="4000" spc="135" dirty="0">
                <a:solidFill>
                  <a:srgbClr val="4F81BC"/>
                </a:solidFill>
              </a:rPr>
              <a:t>Bootstrap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2199132" y="1196339"/>
            <a:ext cx="7993380" cy="5105400"/>
            <a:chOff x="2199132" y="1196339"/>
            <a:chExt cx="7993380" cy="5105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1324" y="1200912"/>
              <a:ext cx="7981188" cy="510082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9132" y="1196339"/>
              <a:ext cx="7767828" cy="50566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79904" y="1269492"/>
              <a:ext cx="7848600" cy="4968240"/>
            </a:xfrm>
            <a:custGeom>
              <a:avLst/>
              <a:gdLst/>
              <a:ahLst/>
              <a:cxnLst/>
              <a:rect l="l" t="t" r="r" b="b"/>
              <a:pathLst>
                <a:path w="7848600" h="4968240">
                  <a:moveTo>
                    <a:pt x="7848600" y="0"/>
                  </a:moveTo>
                  <a:lnTo>
                    <a:pt x="0" y="0"/>
                  </a:lnTo>
                  <a:lnTo>
                    <a:pt x="0" y="4968239"/>
                  </a:lnTo>
                  <a:lnTo>
                    <a:pt x="7848600" y="4968239"/>
                  </a:lnTo>
                  <a:lnTo>
                    <a:pt x="784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79904" y="1269492"/>
              <a:ext cx="7848600" cy="4968240"/>
            </a:xfrm>
            <a:custGeom>
              <a:avLst/>
              <a:gdLst/>
              <a:ahLst/>
              <a:cxnLst/>
              <a:rect l="l" t="t" r="r" b="b"/>
              <a:pathLst>
                <a:path w="7848600" h="4968240">
                  <a:moveTo>
                    <a:pt x="0" y="4968239"/>
                  </a:moveTo>
                  <a:lnTo>
                    <a:pt x="7848600" y="4968239"/>
                  </a:lnTo>
                  <a:lnTo>
                    <a:pt x="7848600" y="0"/>
                  </a:lnTo>
                  <a:lnTo>
                    <a:pt x="0" y="0"/>
                  </a:lnTo>
                  <a:lnTo>
                    <a:pt x="0" y="4968239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784348" y="2564892"/>
            <a:ext cx="7127875" cy="504825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160"/>
              </a:spcBef>
            </a:pPr>
            <a:r>
              <a:rPr sz="1400" dirty="0">
                <a:solidFill>
                  <a:srgbClr val="00AF50"/>
                </a:solidFill>
                <a:latin typeface="Consolas"/>
                <a:cs typeface="Consolas"/>
              </a:rPr>
              <a:t>&lt;!-- 1:</a:t>
            </a:r>
            <a:r>
              <a:rPr sz="1400" spc="5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AF50"/>
                </a:solidFill>
                <a:latin typeface="Consolas"/>
                <a:cs typeface="Consolas"/>
              </a:rPr>
              <a:t>Tag</a:t>
            </a:r>
            <a:r>
              <a:rPr sz="1400" spc="10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AF50"/>
                </a:solidFill>
                <a:latin typeface="Consolas"/>
                <a:cs typeface="Consolas"/>
              </a:rPr>
              <a:t>de</a:t>
            </a:r>
            <a:r>
              <a:rPr sz="1400" spc="10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AF50"/>
                </a:solidFill>
                <a:latin typeface="Consolas"/>
                <a:cs typeface="Consolas"/>
              </a:rPr>
              <a:t>responsividade</a:t>
            </a:r>
            <a:r>
              <a:rPr sz="1400" spc="20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AF50"/>
                </a:solidFill>
                <a:latin typeface="Consolas"/>
                <a:cs typeface="Consolas"/>
              </a:rPr>
              <a:t>--&gt;</a:t>
            </a:r>
            <a:endParaRPr sz="1400">
              <a:latin typeface="Consolas"/>
              <a:cs typeface="Consolas"/>
            </a:endParaRPr>
          </a:p>
          <a:p>
            <a:pPr marL="123189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&lt;meta</a:t>
            </a:r>
            <a:r>
              <a:rPr sz="1400" spc="5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name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30859C"/>
                </a:solidFill>
                <a:latin typeface="Consolas"/>
                <a:cs typeface="Consolas"/>
              </a:rPr>
              <a:t>"viewport"</a:t>
            </a:r>
            <a:r>
              <a:rPr sz="1400" spc="65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content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30859C"/>
                </a:solidFill>
                <a:latin typeface="Consolas"/>
                <a:cs typeface="Consolas"/>
              </a:rPr>
              <a:t>"width=device-width,</a:t>
            </a:r>
            <a:r>
              <a:rPr sz="1400" spc="50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0859C"/>
                </a:solidFill>
                <a:latin typeface="Consolas"/>
                <a:cs typeface="Consolas"/>
              </a:rPr>
              <a:t>initial-scale=1"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784348" y="3215639"/>
            <a:ext cx="7127875" cy="504825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75"/>
              </a:spcBef>
            </a:pPr>
            <a:r>
              <a:rPr sz="1400" dirty="0">
                <a:solidFill>
                  <a:srgbClr val="00AF50"/>
                </a:solidFill>
                <a:latin typeface="Consolas"/>
                <a:cs typeface="Consolas"/>
              </a:rPr>
              <a:t>&lt;!--</a:t>
            </a:r>
            <a:r>
              <a:rPr sz="1400" spc="-5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AF50"/>
                </a:solidFill>
                <a:latin typeface="Consolas"/>
                <a:cs typeface="Consolas"/>
              </a:rPr>
              <a:t>2: Bootstrap</a:t>
            </a:r>
            <a:r>
              <a:rPr sz="1400" spc="-5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AF50"/>
                </a:solidFill>
                <a:latin typeface="Consolas"/>
                <a:cs typeface="Consolas"/>
              </a:rPr>
              <a:t>CSS</a:t>
            </a:r>
            <a:r>
              <a:rPr sz="1400" spc="15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AF50"/>
                </a:solidFill>
                <a:latin typeface="Consolas"/>
                <a:cs typeface="Consolas"/>
              </a:rPr>
              <a:t>--&gt;</a:t>
            </a:r>
            <a:endParaRPr sz="1400">
              <a:latin typeface="Consolas"/>
              <a:cs typeface="Consolas"/>
            </a:endParaRPr>
          </a:p>
          <a:p>
            <a:pPr marL="123189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&lt;link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rel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205868"/>
                </a:solidFill>
                <a:latin typeface="Consolas"/>
                <a:cs typeface="Consolas"/>
              </a:rPr>
              <a:t>"stylesheet" </a:t>
            </a:r>
            <a:r>
              <a:rPr sz="1400" spc="5" dirty="0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400" spc="5" dirty="0">
                <a:solidFill>
                  <a:srgbClr val="30859C"/>
                </a:solidFill>
                <a:latin typeface="Consolas"/>
                <a:cs typeface="Consolas"/>
              </a:rPr>
              <a:t>"https://cdn.../bootstrap.min.css"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84348" y="4901184"/>
            <a:ext cx="7127875" cy="504825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245"/>
              </a:spcBef>
            </a:pPr>
            <a:r>
              <a:rPr sz="1400" spc="-5" dirty="0">
                <a:solidFill>
                  <a:srgbClr val="00AF50"/>
                </a:solidFill>
                <a:latin typeface="Consolas"/>
                <a:cs typeface="Consolas"/>
              </a:rPr>
              <a:t>&lt;!--</a:t>
            </a:r>
            <a:r>
              <a:rPr sz="1400" spc="10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00AF50"/>
                </a:solidFill>
                <a:latin typeface="Consolas"/>
                <a:cs typeface="Consolas"/>
              </a:rPr>
              <a:t>3: </a:t>
            </a:r>
            <a:r>
              <a:rPr sz="1400" dirty="0">
                <a:solidFill>
                  <a:srgbClr val="00AF50"/>
                </a:solidFill>
                <a:latin typeface="Consolas"/>
                <a:cs typeface="Consolas"/>
              </a:rPr>
              <a:t>Opcional:</a:t>
            </a:r>
            <a:r>
              <a:rPr sz="1400" spc="5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AF50"/>
                </a:solidFill>
                <a:latin typeface="Consolas"/>
                <a:cs typeface="Consolas"/>
              </a:rPr>
              <a:t>Bootstrap</a:t>
            </a:r>
            <a:r>
              <a:rPr sz="1400" spc="5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AF50"/>
                </a:solidFill>
                <a:latin typeface="Consolas"/>
                <a:cs typeface="Consolas"/>
              </a:rPr>
              <a:t>bundle</a:t>
            </a:r>
            <a:r>
              <a:rPr sz="1400" spc="5" dirty="0">
                <a:solidFill>
                  <a:srgbClr val="00AF50"/>
                </a:solidFill>
                <a:latin typeface="Consolas"/>
                <a:cs typeface="Consolas"/>
              </a:rPr>
              <a:t> com </a:t>
            </a:r>
            <a:r>
              <a:rPr sz="1400" dirty="0">
                <a:solidFill>
                  <a:srgbClr val="00AF50"/>
                </a:solidFill>
                <a:latin typeface="Consolas"/>
                <a:cs typeface="Consolas"/>
              </a:rPr>
              <a:t>JavaScript</a:t>
            </a:r>
            <a:r>
              <a:rPr sz="1400" spc="5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AF50"/>
                </a:solidFill>
                <a:latin typeface="Consolas"/>
                <a:cs typeface="Consolas"/>
              </a:rPr>
              <a:t>e</a:t>
            </a:r>
            <a:r>
              <a:rPr sz="1400" spc="20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00AF50"/>
                </a:solidFill>
                <a:latin typeface="Consolas"/>
                <a:cs typeface="Consolas"/>
              </a:rPr>
              <a:t>bib.</a:t>
            </a:r>
            <a:r>
              <a:rPr sz="1400" spc="20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AF50"/>
                </a:solidFill>
                <a:latin typeface="Consolas"/>
                <a:cs typeface="Consolas"/>
              </a:rPr>
              <a:t>Popper.js</a:t>
            </a:r>
            <a:r>
              <a:rPr sz="1400" spc="60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AF50"/>
                </a:solidFill>
                <a:latin typeface="Consolas"/>
                <a:cs typeface="Consolas"/>
              </a:rPr>
              <a:t>--&gt;</a:t>
            </a:r>
            <a:endParaRPr sz="1400">
              <a:latin typeface="Consolas"/>
              <a:cs typeface="Consolas"/>
            </a:endParaRPr>
          </a:p>
          <a:p>
            <a:pPr marL="123189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&lt;script</a:t>
            </a:r>
            <a:r>
              <a:rPr sz="1400" spc="-4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400" spc="5" dirty="0">
                <a:solidFill>
                  <a:srgbClr val="30859C"/>
                </a:solidFill>
                <a:latin typeface="Consolas"/>
                <a:cs typeface="Consolas"/>
              </a:rPr>
              <a:t>"https://cdn.../bootstrap.bundle.min.js"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&gt;&lt;/script&gt;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9904" y="1269491"/>
            <a:ext cx="7848600" cy="496824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sz="1400" dirty="0">
                <a:solidFill>
                  <a:srgbClr val="30859C"/>
                </a:solidFill>
                <a:latin typeface="Consolas"/>
                <a:cs typeface="Consolas"/>
              </a:rPr>
              <a:t>&lt;!DOCTYPE</a:t>
            </a:r>
            <a:r>
              <a:rPr sz="1400" spc="-30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0859C"/>
                </a:solidFill>
                <a:latin typeface="Consolas"/>
                <a:cs typeface="Consolas"/>
              </a:rPr>
              <a:t>html&gt;</a:t>
            </a:r>
            <a:endParaRPr sz="14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&lt;html</a:t>
            </a:r>
            <a:r>
              <a:rPr sz="140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lang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30859C"/>
                </a:solidFill>
                <a:latin typeface="Consolas"/>
                <a:cs typeface="Consolas"/>
              </a:rPr>
              <a:t>"pt–BR"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onsolas"/>
              <a:cs typeface="Consolas"/>
            </a:endParaRPr>
          </a:p>
          <a:p>
            <a:pPr marL="287655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&lt;head&gt;</a:t>
            </a:r>
            <a:endParaRPr sz="1400">
              <a:latin typeface="Consolas"/>
              <a:cs typeface="Consolas"/>
            </a:endParaRPr>
          </a:p>
          <a:p>
            <a:pPr marL="62738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&lt;meta</a:t>
            </a:r>
            <a:r>
              <a:rPr sz="14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charset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30859C"/>
                </a:solidFill>
                <a:latin typeface="Consolas"/>
                <a:cs typeface="Consolas"/>
              </a:rPr>
              <a:t>"UTF–8"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50">
              <a:latin typeface="Consolas"/>
              <a:cs typeface="Consolas"/>
            </a:endParaRPr>
          </a:p>
          <a:p>
            <a:pPr marL="287655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&lt;/head&gt;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onsolas"/>
              <a:cs typeface="Consolas"/>
            </a:endParaRPr>
          </a:p>
          <a:p>
            <a:pPr marL="287655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&lt;body&gt;</a:t>
            </a:r>
            <a:endParaRPr sz="1400">
              <a:latin typeface="Consolas"/>
              <a:cs typeface="Consolas"/>
            </a:endParaRPr>
          </a:p>
          <a:p>
            <a:pPr marL="62738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&lt;h1&gt;</a:t>
            </a:r>
            <a:r>
              <a:rPr sz="1400" dirty="0">
                <a:latin typeface="Consolas"/>
                <a:cs typeface="Consolas"/>
              </a:rPr>
              <a:t>Olá,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Mundo!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&lt;/h1&gt;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Consolas"/>
              <a:cs typeface="Consolas"/>
            </a:endParaRPr>
          </a:p>
          <a:p>
            <a:pPr marL="28765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&lt;/body&gt;</a:t>
            </a:r>
            <a:endParaRPr sz="14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60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&lt;/html&gt;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5784" y="253745"/>
            <a:ext cx="34429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Documentação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92223" y="784898"/>
            <a:ext cx="8787765" cy="5637530"/>
            <a:chOff x="1792223" y="784898"/>
            <a:chExt cx="8787765" cy="56375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2223" y="784898"/>
              <a:ext cx="8787384" cy="56372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7295" y="979932"/>
              <a:ext cx="8217408" cy="50673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591050" y="6182055"/>
            <a:ext cx="2583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https://getbootstrap.com/docs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4992" y="253745"/>
            <a:ext cx="392430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25" dirty="0">
                <a:latin typeface="Trebuchet MS"/>
                <a:cs typeface="Trebuchet MS"/>
              </a:rPr>
              <a:t>Meta</a:t>
            </a:r>
            <a:r>
              <a:rPr i="1" spc="-160" dirty="0">
                <a:latin typeface="Trebuchet MS"/>
                <a:cs typeface="Trebuchet MS"/>
              </a:rPr>
              <a:t> </a:t>
            </a:r>
            <a:r>
              <a:rPr i="1" spc="-625" dirty="0">
                <a:latin typeface="Trebuchet MS"/>
                <a:cs typeface="Trebuchet MS"/>
              </a:rPr>
              <a:t>T</a:t>
            </a:r>
            <a:r>
              <a:rPr i="1" spc="75" dirty="0">
                <a:latin typeface="Trebuchet MS"/>
                <a:cs typeface="Trebuchet MS"/>
              </a:rPr>
              <a:t>ag</a:t>
            </a:r>
            <a:r>
              <a:rPr i="1" spc="-175" dirty="0">
                <a:latin typeface="Trebuchet MS"/>
                <a:cs typeface="Trebuchet MS"/>
              </a:rPr>
              <a:t> </a:t>
            </a:r>
            <a:r>
              <a:rPr i="1" spc="-165" dirty="0">
                <a:latin typeface="Trebuchet MS"/>
                <a:cs typeface="Trebuchet MS"/>
              </a:rPr>
              <a:t>Vi</a:t>
            </a:r>
            <a:r>
              <a:rPr i="1" spc="-275" dirty="0">
                <a:latin typeface="Trebuchet MS"/>
                <a:cs typeface="Trebuchet MS"/>
              </a:rPr>
              <a:t>e</a:t>
            </a:r>
            <a:r>
              <a:rPr i="1" spc="-75" dirty="0">
                <a:latin typeface="Trebuchet MS"/>
                <a:cs typeface="Trebuchet MS"/>
              </a:rPr>
              <a:t>wport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61972" y="2855963"/>
            <a:ext cx="8036559" cy="634365"/>
            <a:chOff x="2061972" y="2855963"/>
            <a:chExt cx="8036559" cy="6343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9404" y="2855963"/>
              <a:ext cx="8008620" cy="6339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1972" y="2906267"/>
              <a:ext cx="7927848" cy="5532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57984" y="2924555"/>
              <a:ext cx="7876540" cy="501650"/>
            </a:xfrm>
            <a:custGeom>
              <a:avLst/>
              <a:gdLst/>
              <a:ahLst/>
              <a:cxnLst/>
              <a:rect l="l" t="t" r="r" b="b"/>
              <a:pathLst>
                <a:path w="7876540" h="501650">
                  <a:moveTo>
                    <a:pt x="7876032" y="0"/>
                  </a:moveTo>
                  <a:lnTo>
                    <a:pt x="0" y="0"/>
                  </a:lnTo>
                  <a:lnTo>
                    <a:pt x="0" y="501396"/>
                  </a:lnTo>
                  <a:lnTo>
                    <a:pt x="7876032" y="501396"/>
                  </a:lnTo>
                  <a:lnTo>
                    <a:pt x="78760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57984" y="2924555"/>
              <a:ext cx="7876540" cy="501650"/>
            </a:xfrm>
            <a:custGeom>
              <a:avLst/>
              <a:gdLst/>
              <a:ahLst/>
              <a:cxnLst/>
              <a:rect l="l" t="t" r="r" b="b"/>
              <a:pathLst>
                <a:path w="7876540" h="501650">
                  <a:moveTo>
                    <a:pt x="0" y="501396"/>
                  </a:moveTo>
                  <a:lnTo>
                    <a:pt x="7876032" y="501396"/>
                  </a:lnTo>
                  <a:lnTo>
                    <a:pt x="7876032" y="0"/>
                  </a:lnTo>
                  <a:lnTo>
                    <a:pt x="0" y="0"/>
                  </a:lnTo>
                  <a:lnTo>
                    <a:pt x="0" y="501396"/>
                  </a:lnTo>
                  <a:close/>
                </a:path>
              </a:pathLst>
            </a:custGeom>
            <a:ln w="6350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57983" y="2924555"/>
            <a:ext cx="7876540" cy="5016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70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&lt;meta</a:t>
            </a:r>
            <a:r>
              <a:rPr sz="1600" spc="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name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"viewport"</a:t>
            </a:r>
            <a:r>
              <a:rPr sz="1600" spc="35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onsolas"/>
                <a:cs typeface="Consolas"/>
              </a:rPr>
              <a:t>content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"</a:t>
            </a:r>
            <a:r>
              <a:rPr sz="1600" b="1" spc="-10" dirty="0">
                <a:solidFill>
                  <a:srgbClr val="30859C"/>
                </a:solidFill>
                <a:latin typeface="Consolas"/>
                <a:cs typeface="Consolas"/>
              </a:rPr>
              <a:t>width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=device-width,</a:t>
            </a:r>
            <a:r>
              <a:rPr sz="1600" spc="30" dirty="0">
                <a:solidFill>
                  <a:srgbClr val="30859C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0859C"/>
                </a:solidFill>
                <a:latin typeface="Consolas"/>
                <a:cs typeface="Consolas"/>
              </a:rPr>
              <a:t>initial-scale</a:t>
            </a:r>
            <a:r>
              <a:rPr sz="1600" spc="-10" dirty="0">
                <a:solidFill>
                  <a:srgbClr val="30859C"/>
                </a:solidFill>
                <a:latin typeface="Consolas"/>
                <a:cs typeface="Consolas"/>
              </a:rPr>
              <a:t>=1"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Programação</a:t>
            </a:r>
            <a:r>
              <a:rPr spc="-15" dirty="0"/>
              <a:t> </a:t>
            </a:r>
            <a:r>
              <a:rPr spc="-10" dirty="0"/>
              <a:t>para</a:t>
            </a:r>
            <a:r>
              <a:rPr spc="-35" dirty="0"/>
              <a:t> </a:t>
            </a:r>
            <a:r>
              <a:rPr spc="-5" dirty="0"/>
              <a:t>Internet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236723" y="3594861"/>
            <a:ext cx="7289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75" dirty="0">
                <a:solidFill>
                  <a:srgbClr val="30859C"/>
                </a:solidFill>
                <a:latin typeface="Trebuchet MS"/>
                <a:cs typeface="Trebuchet MS"/>
              </a:rPr>
              <a:t>Tag</a:t>
            </a:r>
            <a:r>
              <a:rPr sz="1800" i="1" spc="-80" dirty="0">
                <a:solidFill>
                  <a:srgbClr val="30859C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205868"/>
                </a:solidFill>
                <a:latin typeface="Microsoft Sans Serif"/>
                <a:cs typeface="Microsoft Sans Serif"/>
              </a:rPr>
              <a:t>para</a:t>
            </a:r>
            <a:r>
              <a:rPr sz="1800" spc="-1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205868"/>
                </a:solidFill>
                <a:latin typeface="Microsoft Sans Serif"/>
                <a:cs typeface="Microsoft Sans Serif"/>
              </a:rPr>
              <a:t>viabilizar</a:t>
            </a:r>
            <a:r>
              <a:rPr sz="1800" spc="-3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05868"/>
                </a:solidFill>
                <a:latin typeface="Microsoft Sans Serif"/>
                <a:cs typeface="Microsoft Sans Serif"/>
              </a:rPr>
              <a:t>a</a:t>
            </a:r>
            <a:r>
              <a:rPr sz="1800" spc="-1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05868"/>
                </a:solidFill>
                <a:latin typeface="Microsoft Sans Serif"/>
                <a:cs typeface="Microsoft Sans Serif"/>
              </a:rPr>
              <a:t>responsividade</a:t>
            </a:r>
            <a:r>
              <a:rPr sz="1800" spc="-30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205868"/>
                </a:solidFill>
                <a:latin typeface="Microsoft Sans Serif"/>
                <a:cs typeface="Microsoft Sans Serif"/>
              </a:rPr>
              <a:t>de</a:t>
            </a:r>
            <a:r>
              <a:rPr sz="18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205868"/>
                </a:solidFill>
                <a:latin typeface="Microsoft Sans Serif"/>
                <a:cs typeface="Microsoft Sans Serif"/>
              </a:rPr>
              <a:t>acordo</a:t>
            </a:r>
            <a:r>
              <a:rPr sz="18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205868"/>
                </a:solidFill>
                <a:latin typeface="Microsoft Sans Serif"/>
                <a:cs typeface="Microsoft Sans Serif"/>
              </a:rPr>
              <a:t>com</a:t>
            </a:r>
            <a:r>
              <a:rPr sz="1800" spc="-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205868"/>
                </a:solidFill>
                <a:latin typeface="Microsoft Sans Serif"/>
                <a:cs typeface="Microsoft Sans Serif"/>
              </a:rPr>
              <a:t>o</a:t>
            </a:r>
            <a:r>
              <a:rPr sz="1800" spc="-15" dirty="0">
                <a:solidFill>
                  <a:srgbClr val="205868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205868"/>
                </a:solidFill>
                <a:latin typeface="Microsoft Sans Serif"/>
                <a:cs typeface="Microsoft Sans Serif"/>
              </a:rPr>
              <a:t>dispositivo/tela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2742</Words>
  <Application>Microsoft Office PowerPoint</Application>
  <PresentationFormat>Widescreen</PresentationFormat>
  <Paragraphs>579</Paragraphs>
  <Slides>50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9" baseType="lpstr">
      <vt:lpstr>Calibri</vt:lpstr>
      <vt:lpstr>Consolas</vt:lpstr>
      <vt:lpstr>Georgia</vt:lpstr>
      <vt:lpstr>Microsoft Sans Serif</vt:lpstr>
      <vt:lpstr>Tahoma</vt:lpstr>
      <vt:lpstr>Times New Roman</vt:lpstr>
      <vt:lpstr>Trebuchet MS</vt:lpstr>
      <vt:lpstr>Wingdings</vt:lpstr>
      <vt:lpstr>Office Theme</vt:lpstr>
      <vt:lpstr>Programação para Internet</vt:lpstr>
      <vt:lpstr>Conteúdo da Aula</vt:lpstr>
      <vt:lpstr>O que é Bootstrap?</vt:lpstr>
      <vt:lpstr>Bootstrap 5 - Novidades e Melhorias</vt:lpstr>
      <vt:lpstr>Iniciando com Bootstrap</vt:lpstr>
      <vt:lpstr>O que faz parte do framework?</vt:lpstr>
      <vt:lpstr>Iniciando com Bootstrap</vt:lpstr>
      <vt:lpstr>Documentação</vt:lpstr>
      <vt:lpstr>Meta Tag Viewport</vt:lpstr>
      <vt:lpstr>Viewport em Dispositivos Móveis</vt:lpstr>
      <vt:lpstr>Resolução, Pixel Ratio e Viewport</vt:lpstr>
      <vt:lpstr>Meta Tag Viewport</vt:lpstr>
      <vt:lpstr>Exemplo - Meta Tag Viewport</vt:lpstr>
      <vt:lpstr>Container Básico do Bootstrap</vt:lpstr>
      <vt:lpstr>Sistema de Grade</vt:lpstr>
      <vt:lpstr>Sistema de Grade</vt:lpstr>
      <vt:lpstr>Sistema de Grade</vt:lpstr>
      <vt:lpstr>Exemplo - Colunas de Mesma Largura</vt:lpstr>
      <vt:lpstr>Exemplo - Colunas de Larguras Diferentes</vt:lpstr>
      <vt:lpstr>Exemplo - Colunas de Larguras Individuais</vt:lpstr>
      <vt:lpstr>Breakpoints (tiers)</vt:lpstr>
      <vt:lpstr>Variações Possíveis para a Classe col</vt:lpstr>
      <vt:lpstr>Breakpoints (tiers)</vt:lpstr>
      <vt:lpstr>Breakpoints (tiers)</vt:lpstr>
      <vt:lpstr>Colunas com Breakpoint</vt:lpstr>
      <vt:lpstr>Gutters</vt:lpstr>
      <vt:lpstr>Espaçamento</vt:lpstr>
      <vt:lpstr>Outros Containers</vt:lpstr>
      <vt:lpstr>Formulários</vt:lpstr>
      <vt:lpstr>Formulários</vt:lpstr>
      <vt:lpstr>Formulários</vt:lpstr>
      <vt:lpstr>Formulários</vt:lpstr>
      <vt:lpstr>Formulários</vt:lpstr>
      <vt:lpstr>Formulários - Rótulos Flutuantes</vt:lpstr>
      <vt:lpstr>Formulários - Rótulos Flutuantes</vt:lpstr>
      <vt:lpstr>Outros Recursos</vt:lpstr>
      <vt:lpstr>Botões</vt:lpstr>
      <vt:lpstr>Botões</vt:lpstr>
      <vt:lpstr>Botões</vt:lpstr>
      <vt:lpstr>Ícones</vt:lpstr>
      <vt:lpstr>Ícones SVG</vt:lpstr>
      <vt:lpstr>Ícones SVG - Formas de Uso</vt:lpstr>
      <vt:lpstr>Outras Coleções de Ícones</vt:lpstr>
      <vt:lpstr>Tabelas</vt:lpstr>
      <vt:lpstr>Alerts</vt:lpstr>
      <vt:lpstr>Navbar Responsiva</vt:lpstr>
      <vt:lpstr>Modal</vt:lpstr>
      <vt:lpstr>Modal</vt:lpstr>
      <vt:lpstr>Modal - Observações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aos Sistemas de Informações</dc:title>
  <dc:creator>Daniel A Furtado</dc:creator>
  <cp:lastModifiedBy>GETULIO DA SILVA SANTOS</cp:lastModifiedBy>
  <cp:revision>1</cp:revision>
  <dcterms:created xsi:type="dcterms:W3CDTF">2022-08-04T14:00:11Z</dcterms:created>
  <dcterms:modified xsi:type="dcterms:W3CDTF">2022-08-04T14:12:05Z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2022-01-19T00:00:00Z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2022-08-04T00:00:00Z</vt:filetime>
  </property>
</Properties>
</file>