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1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1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1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695" y="59335"/>
            <a:ext cx="9052814" cy="67687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5695" y="59335"/>
            <a:ext cx="9053195" cy="6769100"/>
          </a:xfrm>
          <a:custGeom>
            <a:avLst/>
            <a:gdLst/>
            <a:ahLst/>
            <a:cxnLst/>
            <a:rect l="l" t="t" r="r" b="b"/>
            <a:pathLst>
              <a:path w="9053195" h="6769100">
                <a:moveTo>
                  <a:pt x="0" y="6768719"/>
                </a:moveTo>
                <a:lnTo>
                  <a:pt x="9052814" y="6768719"/>
                </a:lnTo>
                <a:lnTo>
                  <a:pt x="9052814" y="0"/>
                </a:lnTo>
                <a:lnTo>
                  <a:pt x="0" y="0"/>
                </a:lnTo>
                <a:lnTo>
                  <a:pt x="0" y="6768719"/>
                </a:lnTo>
                <a:close/>
              </a:path>
            </a:pathLst>
          </a:custGeom>
          <a:ln w="9525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61" y="6634478"/>
            <a:ext cx="9143365" cy="226060"/>
          </a:xfrm>
          <a:custGeom>
            <a:avLst/>
            <a:gdLst/>
            <a:ahLst/>
            <a:cxnLst/>
            <a:rect l="l" t="t" r="r" b="b"/>
            <a:pathLst>
              <a:path w="9143365" h="226059">
                <a:moveTo>
                  <a:pt x="9142984" y="0"/>
                </a:moveTo>
                <a:lnTo>
                  <a:pt x="0" y="0"/>
                </a:lnTo>
                <a:lnTo>
                  <a:pt x="0" y="225552"/>
                </a:lnTo>
                <a:lnTo>
                  <a:pt x="9142984" y="225552"/>
                </a:lnTo>
                <a:lnTo>
                  <a:pt x="9142984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61" y="13"/>
            <a:ext cx="9143365" cy="118745"/>
          </a:xfrm>
          <a:custGeom>
            <a:avLst/>
            <a:gdLst/>
            <a:ahLst/>
            <a:cxnLst/>
            <a:rect l="l" t="t" r="r" b="b"/>
            <a:pathLst>
              <a:path w="9143365" h="118745">
                <a:moveTo>
                  <a:pt x="9142984" y="0"/>
                </a:moveTo>
                <a:lnTo>
                  <a:pt x="0" y="0"/>
                </a:lnTo>
                <a:lnTo>
                  <a:pt x="0" y="118604"/>
                </a:lnTo>
                <a:lnTo>
                  <a:pt x="9142984" y="118604"/>
                </a:lnTo>
                <a:lnTo>
                  <a:pt x="9142984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779" y="137540"/>
            <a:ext cx="743844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1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784" y="2632138"/>
            <a:ext cx="7647305" cy="1863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6334" y="6673088"/>
            <a:ext cx="168973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9697" y="6669125"/>
            <a:ext cx="299084" cy="184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docs/4.0/components/form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docs/4.0/components/form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republic.com/twitter-bootstrap-tutorial/bootstrap-modals.ph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bootstrap_navbar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owt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bootstrap.com/" TargetMode="External"/><Relationship Id="rId2" Type="http://schemas.openxmlformats.org/officeDocument/2006/relationships/hyperlink" Target="https://www.w3schools.com/bootstr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veloper.mozilla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Mozilla/Mobile/Viewport_meta_ta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8802" y="3280247"/>
            <a:ext cx="7786370" cy="116205"/>
            <a:chOff x="678802" y="3280247"/>
            <a:chExt cx="7786370" cy="1162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564" y="3285009"/>
              <a:ext cx="7776845" cy="1063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3564" y="3285009"/>
              <a:ext cx="7776845" cy="106680"/>
            </a:xfrm>
            <a:custGeom>
              <a:avLst/>
              <a:gdLst/>
              <a:ahLst/>
              <a:cxnLst/>
              <a:rect l="l" t="t" r="r" b="b"/>
              <a:pathLst>
                <a:path w="7776845" h="106679">
                  <a:moveTo>
                    <a:pt x="0" y="106398"/>
                  </a:moveTo>
                  <a:lnTo>
                    <a:pt x="7776845" y="106398"/>
                  </a:lnTo>
                  <a:lnTo>
                    <a:pt x="7776845" y="0"/>
                  </a:lnTo>
                  <a:lnTo>
                    <a:pt x="0" y="0"/>
                  </a:lnTo>
                  <a:lnTo>
                    <a:pt x="0" y="106398"/>
                  </a:lnTo>
                  <a:close/>
                </a:path>
              </a:pathLst>
            </a:custGeom>
            <a:ln w="952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06092" y="2481452"/>
            <a:ext cx="6131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20" dirty="0">
                <a:solidFill>
                  <a:srgbClr val="4F81BC"/>
                </a:solidFill>
                <a:latin typeface="Calibri"/>
                <a:cs typeface="Calibri"/>
              </a:rPr>
              <a:t>Programação</a:t>
            </a:r>
            <a:r>
              <a:rPr i="0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i="0" spc="-25" dirty="0">
                <a:solidFill>
                  <a:srgbClr val="4F81BC"/>
                </a:solidFill>
                <a:latin typeface="Calibri"/>
                <a:cs typeface="Calibri"/>
              </a:rPr>
              <a:t>para</a:t>
            </a:r>
            <a:r>
              <a:rPr i="0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i="0" spc="-15" dirty="0">
                <a:solidFill>
                  <a:srgbClr val="4F81BC"/>
                </a:solidFill>
                <a:latin typeface="Calibri"/>
                <a:cs typeface="Calibri"/>
              </a:rPr>
              <a:t>Internet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27885" y="3754593"/>
            <a:ext cx="4888230" cy="144847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75"/>
              </a:spcBef>
            </a:pPr>
            <a:r>
              <a:rPr sz="2600" dirty="0">
                <a:solidFill>
                  <a:srgbClr val="585858"/>
                </a:solidFill>
                <a:latin typeface="Calibri"/>
                <a:cs typeface="Calibri"/>
              </a:rPr>
              <a:t>Módulo</a:t>
            </a:r>
            <a:r>
              <a:rPr sz="26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2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600" spc="-10" dirty="0">
                <a:solidFill>
                  <a:srgbClr val="585858"/>
                </a:solidFill>
                <a:latin typeface="Calibri"/>
                <a:cs typeface="Calibri"/>
              </a:rPr>
              <a:t>Introdução</a:t>
            </a:r>
            <a:r>
              <a:rPr sz="26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85858"/>
                </a:solidFill>
                <a:latin typeface="Calibri"/>
                <a:cs typeface="Calibri"/>
              </a:rPr>
              <a:t>ao</a:t>
            </a:r>
            <a:r>
              <a:rPr sz="2600" spc="-10" dirty="0">
                <a:solidFill>
                  <a:srgbClr val="585858"/>
                </a:solidFill>
                <a:latin typeface="Calibri"/>
                <a:cs typeface="Calibri"/>
              </a:rPr>
              <a:t> Framework</a:t>
            </a:r>
            <a:r>
              <a:rPr sz="26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585858"/>
                </a:solidFill>
                <a:latin typeface="Calibri"/>
                <a:cs typeface="Calibri"/>
              </a:rPr>
              <a:t>Bootstrap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920622"/>
            <a:ext cx="775843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b="1" i="1" spc="-5" dirty="0">
                <a:latin typeface="Calibri"/>
                <a:cs typeface="Calibri"/>
              </a:rPr>
              <a:t>Bootstrap </a:t>
            </a:r>
            <a:r>
              <a:rPr sz="2600" spc="-10" dirty="0">
                <a:latin typeface="Calibri"/>
                <a:cs typeface="Calibri"/>
              </a:rPr>
              <a:t>disponibiliza </a:t>
            </a:r>
            <a:r>
              <a:rPr sz="2600" dirty="0">
                <a:latin typeface="Calibri"/>
                <a:cs typeface="Calibri"/>
              </a:rPr>
              <a:t>classes </a:t>
            </a:r>
            <a:r>
              <a:rPr sz="2600" spc="-15" dirty="0">
                <a:latin typeface="Calibri"/>
                <a:cs typeface="Calibri"/>
              </a:rPr>
              <a:t>para </a:t>
            </a:r>
            <a:r>
              <a:rPr sz="2600" spc="-10" dirty="0">
                <a:latin typeface="Calibri"/>
                <a:cs typeface="Calibri"/>
              </a:rPr>
              <a:t>definir rapidamente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aparência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botões</a:t>
            </a:r>
            <a:r>
              <a:rPr sz="2600" spc="-5" dirty="0">
                <a:latin typeface="Calibri"/>
                <a:cs typeface="Calibri"/>
              </a:rPr>
              <a:t> de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acordo</a:t>
            </a:r>
            <a:r>
              <a:rPr sz="2600" spc="-5" dirty="0">
                <a:latin typeface="Calibri"/>
                <a:cs typeface="Calibri"/>
              </a:rPr>
              <a:t> com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seu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propósito;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1138" y="137540"/>
            <a:ext cx="1599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Calibri"/>
                <a:cs typeface="Calibri"/>
              </a:rPr>
              <a:t>Bo</a:t>
            </a:r>
            <a:r>
              <a:rPr i="0" spc="-35" dirty="0">
                <a:latin typeface="Calibri"/>
                <a:cs typeface="Calibri"/>
              </a:rPr>
              <a:t>t</a:t>
            </a:r>
            <a:r>
              <a:rPr i="0" spc="-5" dirty="0">
                <a:latin typeface="Calibri"/>
                <a:cs typeface="Calibri"/>
              </a:rPr>
              <a:t>ões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2158" y="2260498"/>
            <a:ext cx="1080135" cy="561975"/>
          </a:xfrm>
          <a:prstGeom prst="rect">
            <a:avLst/>
          </a:prstGeom>
          <a:solidFill>
            <a:srgbClr val="DCE6F1"/>
          </a:solidFill>
          <a:ln w="9525">
            <a:solidFill>
              <a:srgbClr val="7E7E7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latin typeface="Courier New"/>
                <a:cs typeface="Courier New"/>
              </a:rPr>
              <a:t>.btn-lg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Courier New"/>
                <a:cs typeface="Courier New"/>
              </a:rPr>
              <a:t>.btn-sm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46" y="2245995"/>
            <a:ext cx="1800225" cy="2031364"/>
          </a:xfrm>
          <a:prstGeom prst="rect">
            <a:avLst/>
          </a:prstGeom>
          <a:solidFill>
            <a:srgbClr val="DCE6F1"/>
          </a:solidFill>
          <a:ln w="9525">
            <a:solidFill>
              <a:srgbClr val="7E7E7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</a:t>
            </a:r>
            <a:endParaRPr sz="14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.btn-primary</a:t>
            </a:r>
            <a:endParaRPr sz="14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.btn-secondary</a:t>
            </a:r>
            <a:endParaRPr sz="14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.btn-success</a:t>
            </a:r>
            <a:endParaRPr sz="14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.btn-info</a:t>
            </a:r>
            <a:endParaRPr sz="14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.btn-warning</a:t>
            </a:r>
            <a:endParaRPr sz="14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.btn-danger</a:t>
            </a:r>
            <a:endParaRPr sz="14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.btn-dark</a:t>
            </a:r>
            <a:endParaRPr sz="14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.btn-link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2530" y="2254110"/>
            <a:ext cx="1584325" cy="815975"/>
          </a:xfrm>
          <a:prstGeom prst="rect">
            <a:avLst/>
          </a:prstGeom>
          <a:solidFill>
            <a:srgbClr val="DCE6F1"/>
          </a:solidFill>
          <a:ln w="9525">
            <a:solidFill>
              <a:srgbClr val="7E7E7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latin typeface="Courier New"/>
                <a:cs typeface="Courier New"/>
              </a:rPr>
              <a:t>.btn-block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Courier New"/>
                <a:cs typeface="Courier New"/>
              </a:rPr>
              <a:t>.active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Courier New"/>
                <a:cs typeface="Courier New"/>
              </a:rPr>
              <a:t>.disabled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0159" y="1952371"/>
            <a:ext cx="994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Tamanhos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3772" y="1933397"/>
            <a:ext cx="748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Out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9717" y="6326581"/>
            <a:ext cx="1925955" cy="257810"/>
          </a:xfrm>
          <a:prstGeom prst="rect">
            <a:avLst/>
          </a:prstGeom>
          <a:solidFill>
            <a:srgbClr val="C5D9F0"/>
          </a:solidFill>
          <a:ln w="9525">
            <a:solidFill>
              <a:srgbClr val="A6A6A6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25"/>
              </a:spcBef>
            </a:pPr>
            <a:r>
              <a:rPr sz="1200" spc="-5" dirty="0">
                <a:latin typeface="Calibri"/>
                <a:cs typeface="Calibri"/>
              </a:rPr>
              <a:t>Adaptado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w3schools.com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532" y="5911126"/>
            <a:ext cx="8496935" cy="326390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600" spc="-10" dirty="0">
                <a:solidFill>
                  <a:srgbClr val="A42A2A"/>
                </a:solidFill>
                <a:latin typeface="Consolas"/>
                <a:cs typeface="Consolas"/>
              </a:rPr>
              <a:t>button</a:t>
            </a:r>
            <a:r>
              <a:rPr sz="1600" spc="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="btn</a:t>
            </a:r>
            <a:r>
              <a:rPr sz="1600" spc="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btn-lg</a:t>
            </a:r>
            <a:r>
              <a:rPr sz="1600" spc="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btn-success</a:t>
            </a:r>
            <a:r>
              <a:rPr sz="1600" spc="1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btn-block"&gt;</a:t>
            </a:r>
            <a:r>
              <a:rPr sz="1600" spc="-10" dirty="0">
                <a:latin typeface="Consolas"/>
                <a:cs typeface="Consolas"/>
              </a:rPr>
              <a:t>Sucesso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600" spc="-10" dirty="0">
                <a:solidFill>
                  <a:srgbClr val="A42A2A"/>
                </a:solidFill>
                <a:latin typeface="Consolas"/>
                <a:cs typeface="Consolas"/>
              </a:rPr>
              <a:t>/button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1101" y="3212934"/>
            <a:ext cx="3024505" cy="831215"/>
          </a:xfrm>
          <a:prstGeom prst="rect">
            <a:avLst/>
          </a:prstGeom>
          <a:solidFill>
            <a:srgbClr val="F3FBC4">
              <a:alpha val="56861"/>
            </a:srgbClr>
          </a:solidFill>
          <a:ln w="9525">
            <a:solidFill>
              <a:srgbClr val="7E7E7E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 marR="183515" algn="just">
              <a:lnSpc>
                <a:spcPct val="100000"/>
              </a:lnSpc>
              <a:spcBef>
                <a:spcPts val="265"/>
              </a:spcBef>
            </a:pPr>
            <a:r>
              <a:rPr sz="1600" b="1" spc="-5" dirty="0">
                <a:latin typeface="Calibri"/>
                <a:cs typeface="Calibri"/>
              </a:rPr>
              <a:t>OBS</a:t>
            </a:r>
            <a:r>
              <a:rPr sz="1600" spc="-5" dirty="0">
                <a:latin typeface="Calibri"/>
                <a:cs typeface="Calibri"/>
              </a:rPr>
              <a:t>: A classe </a:t>
            </a:r>
            <a:r>
              <a:rPr sz="1600" i="1" spc="-5" dirty="0">
                <a:latin typeface="Calibri"/>
                <a:cs typeface="Calibri"/>
              </a:rPr>
              <a:t>.</a:t>
            </a:r>
            <a:r>
              <a:rPr sz="1600" b="1" i="1" spc="-5" dirty="0">
                <a:latin typeface="Calibri"/>
                <a:cs typeface="Calibri"/>
              </a:rPr>
              <a:t>btn-block</a:t>
            </a:r>
            <a:r>
              <a:rPr sz="1600" b="1" i="1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faz com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 </a:t>
            </a:r>
            <a:r>
              <a:rPr sz="1600" spc="-5" dirty="0">
                <a:latin typeface="Calibri"/>
                <a:cs typeface="Calibri"/>
              </a:rPr>
              <a:t>o </a:t>
            </a:r>
            <a:r>
              <a:rPr sz="1600" spc="-10" dirty="0">
                <a:latin typeface="Calibri"/>
                <a:cs typeface="Calibri"/>
              </a:rPr>
              <a:t>botão ocupe toda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largura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disponível.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7" y="4509122"/>
            <a:ext cx="7653528" cy="93612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771775" y="2239391"/>
            <a:ext cx="2736850" cy="1816100"/>
          </a:xfrm>
          <a:prstGeom prst="rect">
            <a:avLst/>
          </a:prstGeom>
          <a:solidFill>
            <a:srgbClr val="DCE6F1"/>
          </a:solidFill>
          <a:ln w="9525">
            <a:solidFill>
              <a:srgbClr val="7E7E7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.btn-outline-primary</a:t>
            </a:r>
            <a:endParaRPr sz="14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.btn-outline-secondary</a:t>
            </a:r>
            <a:endParaRPr sz="14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.btn-outline-success</a:t>
            </a:r>
            <a:endParaRPr sz="14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.btn-outline-info</a:t>
            </a:r>
            <a:endParaRPr sz="14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.btn-outline-warning</a:t>
            </a:r>
            <a:endParaRPr sz="14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.btn-outline-danger</a:t>
            </a:r>
            <a:endParaRPr sz="14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.btn-outline-dark</a:t>
            </a:r>
            <a:endParaRPr sz="14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</a:pPr>
            <a:r>
              <a:rPr sz="1400" spc="-5" dirty="0">
                <a:solidFill>
                  <a:srgbClr val="1F487C"/>
                </a:solidFill>
                <a:latin typeface="Courier New"/>
                <a:cs typeface="Courier New"/>
              </a:rPr>
              <a:t>.btn-outline-link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094" y="6668516"/>
            <a:ext cx="1689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Programação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52154" y="666912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6303" y="1870710"/>
            <a:ext cx="3726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44725" algn="l"/>
              </a:tabLst>
            </a:pPr>
            <a:r>
              <a:rPr sz="3000" b="1" spc="-7" baseline="1388" dirty="0">
                <a:latin typeface="Calibri"/>
                <a:cs typeface="Calibri"/>
              </a:rPr>
              <a:t>Estilos</a:t>
            </a:r>
            <a:r>
              <a:rPr sz="3000" b="1" spc="-37" baseline="1388" dirty="0">
                <a:latin typeface="Calibri"/>
                <a:cs typeface="Calibri"/>
              </a:rPr>
              <a:t> </a:t>
            </a:r>
            <a:r>
              <a:rPr sz="3000" b="1" spc="-22" baseline="1388" dirty="0">
                <a:latin typeface="Calibri"/>
                <a:cs typeface="Calibri"/>
              </a:rPr>
              <a:t>Padrão	</a:t>
            </a:r>
            <a:r>
              <a:rPr sz="2000" b="1" spc="-5" dirty="0">
                <a:latin typeface="Calibri"/>
                <a:cs typeface="Calibri"/>
              </a:rPr>
              <a:t>Estilos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outline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200" y="4602937"/>
            <a:ext cx="7802245" cy="1285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Padrão</a:t>
            </a:r>
            <a:r>
              <a:rPr sz="1400" spc="-1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</a:pPr>
            <a:r>
              <a:rPr sz="1600" b="1" i="1" spc="-5" dirty="0">
                <a:latin typeface="Calibri"/>
                <a:cs typeface="Calibri"/>
              </a:rPr>
              <a:t>Outline</a:t>
            </a:r>
            <a:r>
              <a:rPr sz="1400" spc="-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400" spc="-10" dirty="0">
                <a:latin typeface="Calibri"/>
                <a:cs typeface="Calibri"/>
              </a:rPr>
              <a:t>Exemplo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botão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de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sucesso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grande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e </a:t>
            </a:r>
            <a:r>
              <a:rPr sz="2000" i="1" spc="-5" dirty="0">
                <a:latin typeface="Calibri"/>
                <a:cs typeface="Calibri"/>
              </a:rPr>
              <a:t>ocupando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toda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largura disponível):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532" y="6289586"/>
            <a:ext cx="6085205" cy="307975"/>
          </a:xfrm>
          <a:prstGeom prst="rect">
            <a:avLst/>
          </a:prstGeom>
          <a:solidFill>
            <a:srgbClr val="F3FBC4">
              <a:alpha val="56861"/>
            </a:srgbClr>
          </a:solidFill>
          <a:ln w="9525">
            <a:solidFill>
              <a:srgbClr val="7E7E7E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Calibri"/>
                <a:cs typeface="Calibri"/>
              </a:rPr>
              <a:t>OBS</a:t>
            </a:r>
            <a:r>
              <a:rPr sz="1400" spc="-5" dirty="0">
                <a:latin typeface="Calibri"/>
                <a:cs typeface="Calibri"/>
              </a:rPr>
              <a:t>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 classes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podem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utilizadas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elementos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&lt;button&gt;,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&lt;input&gt;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ou &lt;a&gt;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575" y="848613"/>
            <a:ext cx="819086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b="1" i="1" spc="-5" dirty="0">
                <a:latin typeface="Calibri"/>
                <a:cs typeface="Calibri"/>
              </a:rPr>
              <a:t>Bootstrap </a:t>
            </a:r>
            <a:r>
              <a:rPr sz="2600" spc="-10" dirty="0">
                <a:latin typeface="Calibri"/>
                <a:cs typeface="Calibri"/>
              </a:rPr>
              <a:t>disponibiliza </a:t>
            </a:r>
            <a:r>
              <a:rPr sz="2600" dirty="0">
                <a:latin typeface="Calibri"/>
                <a:cs typeface="Calibri"/>
              </a:rPr>
              <a:t>classes </a:t>
            </a:r>
            <a:r>
              <a:rPr sz="2600" spc="-15" dirty="0">
                <a:latin typeface="Calibri"/>
                <a:cs typeface="Calibri"/>
              </a:rPr>
              <a:t>para </a:t>
            </a:r>
            <a:r>
              <a:rPr sz="2600" spc="-5" dirty="0">
                <a:latin typeface="Calibri"/>
                <a:cs typeface="Calibri"/>
              </a:rPr>
              <a:t>se </a:t>
            </a:r>
            <a:r>
              <a:rPr sz="2600" dirty="0">
                <a:latin typeface="Calibri"/>
                <a:cs typeface="Calibri"/>
              </a:rPr>
              <a:t>criar </a:t>
            </a:r>
            <a:r>
              <a:rPr sz="2600" spc="-10" dirty="0">
                <a:latin typeface="Calibri"/>
                <a:cs typeface="Calibri"/>
              </a:rPr>
              <a:t>facilmente </a:t>
            </a:r>
            <a:r>
              <a:rPr sz="2600" spc="-15" dirty="0">
                <a:latin typeface="Calibri"/>
                <a:cs typeface="Calibri"/>
              </a:rPr>
              <a:t>caixas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mensagens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informativas, </a:t>
            </a:r>
            <a:r>
              <a:rPr sz="2600" spc="-10" dirty="0">
                <a:latin typeface="Calibri"/>
                <a:cs typeface="Calibri"/>
              </a:rPr>
              <a:t>como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seguir: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1638" y="136652"/>
            <a:ext cx="1220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Alerts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660260" y="1763267"/>
            <a:ext cx="2229485" cy="2169795"/>
          </a:xfrm>
          <a:prstGeom prst="rect">
            <a:avLst/>
          </a:prstGeom>
          <a:solidFill>
            <a:srgbClr val="DCE6F1"/>
          </a:solidFill>
          <a:ln w="9525">
            <a:solidFill>
              <a:srgbClr val="7E7E7E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80"/>
              </a:spcBef>
            </a:pPr>
            <a:r>
              <a:rPr sz="1500" spc="-5" dirty="0">
                <a:solidFill>
                  <a:srgbClr val="1F487C"/>
                </a:solidFill>
                <a:latin typeface="Courier New"/>
                <a:cs typeface="Courier New"/>
              </a:rPr>
              <a:t>.alert</a:t>
            </a:r>
            <a:endParaRPr sz="1500">
              <a:latin typeface="Courier New"/>
              <a:cs typeface="Courier New"/>
            </a:endParaRPr>
          </a:p>
          <a:p>
            <a:pPr marL="180975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1F487C"/>
                </a:solidFill>
                <a:latin typeface="Courier New"/>
                <a:cs typeface="Courier New"/>
              </a:rPr>
              <a:t>.alert-success</a:t>
            </a:r>
            <a:endParaRPr sz="1500">
              <a:latin typeface="Courier New"/>
              <a:cs typeface="Courier New"/>
            </a:endParaRPr>
          </a:p>
          <a:p>
            <a:pPr marL="180975">
              <a:lnSpc>
                <a:spcPct val="100000"/>
              </a:lnSpc>
            </a:pPr>
            <a:r>
              <a:rPr sz="1500" spc="-5" dirty="0">
                <a:solidFill>
                  <a:srgbClr val="1F487C"/>
                </a:solidFill>
                <a:latin typeface="Courier New"/>
                <a:cs typeface="Courier New"/>
              </a:rPr>
              <a:t>.alert-info</a:t>
            </a:r>
            <a:endParaRPr sz="1500">
              <a:latin typeface="Courier New"/>
              <a:cs typeface="Courier New"/>
            </a:endParaRPr>
          </a:p>
          <a:p>
            <a:pPr marL="180975">
              <a:lnSpc>
                <a:spcPct val="100000"/>
              </a:lnSpc>
            </a:pPr>
            <a:r>
              <a:rPr sz="1500" spc="-5" dirty="0">
                <a:solidFill>
                  <a:srgbClr val="1F487C"/>
                </a:solidFill>
                <a:latin typeface="Courier New"/>
                <a:cs typeface="Courier New"/>
              </a:rPr>
              <a:t>.alert-warning</a:t>
            </a:r>
            <a:endParaRPr sz="1500">
              <a:latin typeface="Courier New"/>
              <a:cs typeface="Courier New"/>
            </a:endParaRPr>
          </a:p>
          <a:p>
            <a:pPr marL="180975">
              <a:lnSpc>
                <a:spcPct val="100000"/>
              </a:lnSpc>
            </a:pPr>
            <a:r>
              <a:rPr sz="1500" spc="-5" dirty="0">
                <a:solidFill>
                  <a:srgbClr val="1F487C"/>
                </a:solidFill>
                <a:latin typeface="Courier New"/>
                <a:cs typeface="Courier New"/>
              </a:rPr>
              <a:t>.alert-danger</a:t>
            </a:r>
            <a:endParaRPr sz="1500">
              <a:latin typeface="Courier New"/>
              <a:cs typeface="Courier New"/>
            </a:endParaRPr>
          </a:p>
          <a:p>
            <a:pPr marL="180975">
              <a:lnSpc>
                <a:spcPct val="100000"/>
              </a:lnSpc>
            </a:pPr>
            <a:r>
              <a:rPr sz="1500" spc="-5" dirty="0">
                <a:solidFill>
                  <a:srgbClr val="1F487C"/>
                </a:solidFill>
                <a:latin typeface="Courier New"/>
                <a:cs typeface="Courier New"/>
              </a:rPr>
              <a:t>.alert-primary</a:t>
            </a:r>
            <a:endParaRPr sz="1500">
              <a:latin typeface="Courier New"/>
              <a:cs typeface="Courier New"/>
            </a:endParaRPr>
          </a:p>
          <a:p>
            <a:pPr marL="180975">
              <a:lnSpc>
                <a:spcPct val="100000"/>
              </a:lnSpc>
            </a:pPr>
            <a:r>
              <a:rPr sz="1500" spc="-5" dirty="0">
                <a:solidFill>
                  <a:srgbClr val="1F487C"/>
                </a:solidFill>
                <a:latin typeface="Courier New"/>
                <a:cs typeface="Courier New"/>
              </a:rPr>
              <a:t>.alert-secondary</a:t>
            </a:r>
            <a:endParaRPr sz="1500">
              <a:latin typeface="Courier New"/>
              <a:cs typeface="Courier New"/>
            </a:endParaRPr>
          </a:p>
          <a:p>
            <a:pPr marL="180975">
              <a:lnSpc>
                <a:spcPct val="100000"/>
              </a:lnSpc>
            </a:pPr>
            <a:r>
              <a:rPr sz="1500" spc="-5" dirty="0">
                <a:solidFill>
                  <a:srgbClr val="1F487C"/>
                </a:solidFill>
                <a:latin typeface="Courier New"/>
                <a:cs typeface="Courier New"/>
              </a:rPr>
              <a:t>.alert-light</a:t>
            </a:r>
            <a:endParaRPr sz="1500">
              <a:latin typeface="Courier New"/>
              <a:cs typeface="Courier New"/>
            </a:endParaRPr>
          </a:p>
          <a:p>
            <a:pPr marL="180975">
              <a:lnSpc>
                <a:spcPct val="100000"/>
              </a:lnSpc>
            </a:pPr>
            <a:r>
              <a:rPr sz="1500" spc="-5" dirty="0">
                <a:solidFill>
                  <a:srgbClr val="1F487C"/>
                </a:solidFill>
                <a:latin typeface="Courier New"/>
                <a:cs typeface="Courier New"/>
              </a:rPr>
              <a:t>.alert-dark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67576" y="6189052"/>
            <a:ext cx="2269490" cy="307975"/>
          </a:xfrm>
          <a:prstGeom prst="rect">
            <a:avLst/>
          </a:prstGeom>
          <a:solidFill>
            <a:srgbClr val="C5D9F0"/>
          </a:solidFill>
          <a:ln w="9525">
            <a:solidFill>
              <a:srgbClr val="A6A6A6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Calibri"/>
                <a:cs typeface="Calibri"/>
              </a:rPr>
              <a:t>Adaptado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w3schools.com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691" y="5805258"/>
            <a:ext cx="6261735" cy="708025"/>
          </a:xfrm>
          <a:prstGeom prst="rect">
            <a:avLst/>
          </a:prstGeom>
          <a:solidFill>
            <a:srgbClr val="F3FBC4">
              <a:alpha val="56861"/>
            </a:srgbClr>
          </a:solidFill>
          <a:ln w="9525">
            <a:solidFill>
              <a:srgbClr val="7E7E7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marR="671195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Calibri"/>
                <a:cs typeface="Calibri"/>
              </a:rPr>
              <a:t>OBS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15" dirty="0">
                <a:latin typeface="Calibri"/>
                <a:cs typeface="Calibri"/>
              </a:rPr>
              <a:t>para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exibir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ocultar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dinamicamente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caixa</a:t>
            </a:r>
            <a:r>
              <a:rPr sz="2000" dirty="0">
                <a:latin typeface="Calibri"/>
                <a:cs typeface="Calibri"/>
              </a:rPr>
              <a:t> de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alerta,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pode-se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utilizar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JavaScript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jQuery.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734" y="4869167"/>
            <a:ext cx="8353425" cy="792480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1440">
              <a:lnSpc>
                <a:spcPts val="1939"/>
              </a:lnSpc>
              <a:spcBef>
                <a:spcPts val="60"/>
              </a:spcBef>
            </a:pPr>
            <a:r>
              <a:rPr sz="17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700" spc="-2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700" dirty="0">
                <a:solidFill>
                  <a:srgbClr val="0000CD"/>
                </a:solidFill>
                <a:latin typeface="Consolas"/>
                <a:cs typeface="Consolas"/>
              </a:rPr>
              <a:t>="alert</a:t>
            </a:r>
            <a:r>
              <a:rPr sz="1700" spc="-2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0000CD"/>
                </a:solidFill>
                <a:latin typeface="Consolas"/>
                <a:cs typeface="Consolas"/>
              </a:rPr>
              <a:t>alert-success"&gt;</a:t>
            </a:r>
            <a:endParaRPr sz="1700">
              <a:latin typeface="Consolas"/>
              <a:cs typeface="Consolas"/>
            </a:endParaRPr>
          </a:p>
          <a:p>
            <a:pPr marL="328930">
              <a:lnSpc>
                <a:spcPts val="1839"/>
              </a:lnSpc>
            </a:pPr>
            <a:r>
              <a:rPr sz="17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A42A2A"/>
                </a:solidFill>
                <a:latin typeface="Consolas"/>
                <a:cs typeface="Consolas"/>
              </a:rPr>
              <a:t>strong</a:t>
            </a:r>
            <a:r>
              <a:rPr sz="17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700" dirty="0">
                <a:latin typeface="Consolas"/>
                <a:cs typeface="Consolas"/>
              </a:rPr>
              <a:t>Sucesso!&lt;</a:t>
            </a:r>
            <a:r>
              <a:rPr sz="1700" dirty="0">
                <a:solidFill>
                  <a:srgbClr val="A42A2A"/>
                </a:solidFill>
                <a:latin typeface="Consolas"/>
                <a:cs typeface="Consolas"/>
              </a:rPr>
              <a:t>/strong</a:t>
            </a:r>
            <a:r>
              <a:rPr sz="1700" dirty="0">
                <a:solidFill>
                  <a:srgbClr val="0000CD"/>
                </a:solidFill>
                <a:latin typeface="Consolas"/>
                <a:cs typeface="Consolas"/>
              </a:rPr>
              <a:t>&gt; </a:t>
            </a:r>
            <a:r>
              <a:rPr sz="1700" spc="-5" dirty="0">
                <a:latin typeface="Consolas"/>
                <a:cs typeface="Consolas"/>
              </a:rPr>
              <a:t>Mensagem</a:t>
            </a:r>
            <a:r>
              <a:rPr sz="1700" dirty="0">
                <a:latin typeface="Consolas"/>
                <a:cs typeface="Consolas"/>
              </a:rPr>
              <a:t> </a:t>
            </a:r>
            <a:r>
              <a:rPr sz="1700" spc="5" dirty="0">
                <a:latin typeface="Consolas"/>
                <a:cs typeface="Consolas"/>
              </a:rPr>
              <a:t>de</a:t>
            </a:r>
            <a:r>
              <a:rPr sz="1700" spc="10" dirty="0">
                <a:latin typeface="Consolas"/>
                <a:cs typeface="Consolas"/>
              </a:rPr>
              <a:t> </a:t>
            </a:r>
            <a:r>
              <a:rPr sz="1700" spc="-5" dirty="0">
                <a:latin typeface="Consolas"/>
                <a:cs typeface="Consolas"/>
              </a:rPr>
              <a:t>sucesso</a:t>
            </a:r>
            <a:r>
              <a:rPr sz="1700" dirty="0">
                <a:latin typeface="Consolas"/>
                <a:cs typeface="Consolas"/>
              </a:rPr>
              <a:t> </a:t>
            </a:r>
            <a:r>
              <a:rPr sz="1700" spc="-5" dirty="0">
                <a:latin typeface="Consolas"/>
                <a:cs typeface="Consolas"/>
              </a:rPr>
              <a:t>ou</a:t>
            </a:r>
            <a:r>
              <a:rPr sz="1700" spc="1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ação </a:t>
            </a:r>
            <a:r>
              <a:rPr sz="1700" spc="-5" dirty="0">
                <a:latin typeface="Consolas"/>
                <a:cs typeface="Consolas"/>
              </a:rPr>
              <a:t>positiva</a:t>
            </a:r>
            <a:endParaRPr sz="1700">
              <a:latin typeface="Consolas"/>
              <a:cs typeface="Consolas"/>
            </a:endParaRPr>
          </a:p>
          <a:p>
            <a:pPr marL="91440">
              <a:lnSpc>
                <a:spcPts val="1945"/>
              </a:lnSpc>
            </a:pPr>
            <a:r>
              <a:rPr sz="17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7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437" y="4017645"/>
            <a:ext cx="817435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latin typeface="Calibri"/>
                <a:cs typeface="Calibri"/>
              </a:rPr>
              <a:t>Basta </a:t>
            </a:r>
            <a:r>
              <a:rPr sz="2600" spc="-10" dirty="0">
                <a:latin typeface="Calibri"/>
                <a:cs typeface="Calibri"/>
              </a:rPr>
              <a:t>utilizar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b="1" i="1" dirty="0">
                <a:latin typeface="Calibri"/>
                <a:cs typeface="Calibri"/>
              </a:rPr>
              <a:t>&lt;div&gt; </a:t>
            </a:r>
            <a:r>
              <a:rPr sz="2600" spc="-15" dirty="0">
                <a:latin typeface="Calibri"/>
                <a:cs typeface="Calibri"/>
              </a:rPr>
              <a:t>juntamente </a:t>
            </a:r>
            <a:r>
              <a:rPr sz="2600" spc="-10" dirty="0">
                <a:latin typeface="Calibri"/>
                <a:cs typeface="Calibri"/>
              </a:rPr>
              <a:t>com </a:t>
            </a:r>
            <a:r>
              <a:rPr sz="2600" dirty="0">
                <a:latin typeface="Calibri"/>
                <a:cs typeface="Calibri"/>
              </a:rPr>
              <a:t>a classe </a:t>
            </a:r>
            <a:r>
              <a:rPr sz="2600" b="1" i="1" dirty="0">
                <a:latin typeface="Calibri"/>
                <a:cs typeface="Calibri"/>
              </a:rPr>
              <a:t>.alert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uma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20" dirty="0">
                <a:latin typeface="Calibri"/>
                <a:cs typeface="Calibri"/>
              </a:rPr>
              <a:t> contexto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listadas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acima. </a:t>
            </a:r>
            <a:r>
              <a:rPr sz="2600" spc="-15" dirty="0">
                <a:latin typeface="Calibri"/>
                <a:cs typeface="Calibri"/>
              </a:rPr>
              <a:t>Exemplo: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41" y="1772792"/>
            <a:ext cx="6139180" cy="207543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1008634"/>
            <a:ext cx="8513445" cy="2271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82625" indent="-343535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versão </a:t>
            </a:r>
            <a:r>
              <a:rPr sz="2200" spc="-5" dirty="0">
                <a:latin typeface="Calibri"/>
                <a:cs typeface="Calibri"/>
              </a:rPr>
              <a:t>3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Bootstrap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disponibiliza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gratuitamente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260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ícones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coleção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Glyphicons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Halflings;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20" dirty="0">
                <a:latin typeface="Calibri"/>
                <a:cs typeface="Calibri"/>
              </a:rPr>
              <a:t>Entretanto,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coleção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é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oferecida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Bootstrap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4;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Como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alternativa,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pode-se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utilizar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ícones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5" dirty="0">
                <a:latin typeface="Calibri"/>
                <a:cs typeface="Calibri"/>
              </a:rPr>
              <a:t>outras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coleções,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como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b="1" i="1" spc="-10" dirty="0">
                <a:latin typeface="Calibri"/>
                <a:cs typeface="Calibri"/>
              </a:rPr>
              <a:t>Iconic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Octicons</a:t>
            </a:r>
            <a:r>
              <a:rPr sz="2200" b="1" i="1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i="1" spc="-20" dirty="0">
                <a:latin typeface="Calibri"/>
                <a:cs typeface="Calibri"/>
              </a:rPr>
              <a:t>Font</a:t>
            </a:r>
            <a:r>
              <a:rPr sz="2200" b="1" i="1" spc="10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Awesome</a:t>
            </a:r>
            <a:r>
              <a:rPr sz="2200" spc="-5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25" dirty="0">
                <a:latin typeface="Calibri"/>
                <a:cs typeface="Calibri"/>
              </a:rPr>
              <a:t>Para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isso,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é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necessário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fazer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referência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arquivo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CSS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coleção.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5232" y="137540"/>
            <a:ext cx="46558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5" dirty="0">
                <a:latin typeface="Calibri"/>
                <a:cs typeface="Calibri"/>
              </a:rPr>
              <a:t>Bootstrap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4</a:t>
            </a:r>
            <a:r>
              <a:rPr i="0" spc="-1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e</a:t>
            </a:r>
            <a:r>
              <a:rPr i="0" spc="-20" dirty="0">
                <a:latin typeface="Calibri"/>
                <a:cs typeface="Calibri"/>
              </a:rPr>
              <a:t> </a:t>
            </a:r>
            <a:r>
              <a:rPr i="0" spc="-5" dirty="0">
                <a:latin typeface="Calibri"/>
                <a:cs typeface="Calibri"/>
              </a:rPr>
              <a:t>Ícones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3564" y="3334016"/>
            <a:ext cx="8136890" cy="504190"/>
          </a:xfrm>
          <a:prstGeom prst="rect">
            <a:avLst/>
          </a:prstGeom>
          <a:solidFill>
            <a:srgbClr val="FFFFFF"/>
          </a:solidFill>
          <a:ln w="19050">
            <a:solidFill>
              <a:srgbClr val="252525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79705" marR="182880">
              <a:lnSpc>
                <a:spcPct val="101400"/>
              </a:lnSpc>
              <a:spcBef>
                <a:spcPts val="175"/>
              </a:spcBef>
            </a:pPr>
            <a:r>
              <a:rPr sz="1400" spc="-5" dirty="0">
                <a:latin typeface="Courier New"/>
                <a:cs typeface="Courier New"/>
              </a:rPr>
              <a:t>&lt;</a:t>
            </a:r>
            <a:r>
              <a:rPr sz="1400" spc="-5" dirty="0">
                <a:solidFill>
                  <a:srgbClr val="C0504D"/>
                </a:solidFill>
                <a:latin typeface="Courier New"/>
                <a:cs typeface="Courier New"/>
              </a:rPr>
              <a:t>link</a:t>
            </a:r>
            <a:r>
              <a:rPr sz="1400" spc="9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rel</a:t>
            </a:r>
            <a:r>
              <a:rPr sz="1400" spc="-10" dirty="0">
                <a:latin typeface="Courier New"/>
                <a:cs typeface="Courier New"/>
              </a:rPr>
              <a:t>="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stylesheet</a:t>
            </a:r>
            <a:r>
              <a:rPr sz="1400" spc="-10" dirty="0">
                <a:latin typeface="Courier New"/>
                <a:cs typeface="Courier New"/>
              </a:rPr>
              <a:t>"</a:t>
            </a:r>
            <a:r>
              <a:rPr sz="1400" spc="100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sz="1400" spc="-10" dirty="0">
                <a:latin typeface="Courier New"/>
                <a:cs typeface="Courier New"/>
              </a:rPr>
              <a:t>="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https://cdnjs.cloudflare.com/ajax/libs/font- </a:t>
            </a:r>
            <a:r>
              <a:rPr sz="1400" spc="-8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awesome/4.7.0/css/font-awesome.min.css</a:t>
            </a:r>
            <a:r>
              <a:rPr sz="1400" spc="-10" dirty="0">
                <a:latin typeface="Courier New"/>
                <a:cs typeface="Courier New"/>
              </a:rPr>
              <a:t>"&gt;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4022216"/>
            <a:ext cx="8227059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25" dirty="0">
                <a:latin typeface="Calibri"/>
                <a:cs typeface="Calibri"/>
              </a:rPr>
              <a:t>Para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 </a:t>
            </a:r>
            <a:r>
              <a:rPr sz="2200" spc="-15" dirty="0">
                <a:latin typeface="Calibri"/>
                <a:cs typeface="Calibri"/>
              </a:rPr>
              <a:t>coleção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b="1" i="1" spc="-20" dirty="0">
                <a:latin typeface="Calibri"/>
                <a:cs typeface="Calibri"/>
              </a:rPr>
              <a:t>Font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Awesome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ícone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pode </a:t>
            </a:r>
            <a:r>
              <a:rPr sz="2200" dirty="0">
                <a:latin typeface="Calibri"/>
                <a:cs typeface="Calibri"/>
              </a:rPr>
              <a:t>ser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adicionado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fazendo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referência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à classe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.fa</a:t>
            </a:r>
            <a:r>
              <a:rPr sz="2200" b="1" i="1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seguido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 nome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 classe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correspondente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ícone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deseja.</a:t>
            </a:r>
            <a:endParaRPr sz="22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1205"/>
              </a:spcBef>
            </a:pPr>
            <a:r>
              <a:rPr sz="2200" spc="-15" dirty="0">
                <a:latin typeface="Calibri"/>
                <a:cs typeface="Calibri"/>
              </a:rPr>
              <a:t>Exemplo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botão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ícone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i="1" spc="-20" dirty="0">
                <a:latin typeface="Calibri"/>
                <a:cs typeface="Calibri"/>
              </a:rPr>
              <a:t>Font</a:t>
            </a:r>
            <a:r>
              <a:rPr sz="2200" b="1" i="1" spc="1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Awesome</a:t>
            </a:r>
            <a:r>
              <a:rPr sz="2200" b="1" i="1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exclusão: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003" y="5589244"/>
            <a:ext cx="8184515" cy="792480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1440">
              <a:lnSpc>
                <a:spcPts val="1939"/>
              </a:lnSpc>
              <a:spcBef>
                <a:spcPts val="60"/>
              </a:spcBef>
            </a:pPr>
            <a:r>
              <a:rPr sz="17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A42A2A"/>
                </a:solidFill>
                <a:latin typeface="Consolas"/>
                <a:cs typeface="Consolas"/>
              </a:rPr>
              <a:t>button</a:t>
            </a:r>
            <a:r>
              <a:rPr sz="1700" spc="-1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700" dirty="0">
                <a:solidFill>
                  <a:srgbClr val="0000CD"/>
                </a:solidFill>
                <a:latin typeface="Consolas"/>
                <a:cs typeface="Consolas"/>
              </a:rPr>
              <a:t>="button"</a:t>
            </a:r>
            <a:r>
              <a:rPr sz="1700" spc="-1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700" dirty="0">
                <a:solidFill>
                  <a:srgbClr val="0000CD"/>
                </a:solidFill>
                <a:latin typeface="Consolas"/>
                <a:cs typeface="Consolas"/>
              </a:rPr>
              <a:t>="btn</a:t>
            </a:r>
            <a:r>
              <a:rPr sz="1700" spc="-1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0000CD"/>
                </a:solidFill>
                <a:latin typeface="Consolas"/>
                <a:cs typeface="Consolas"/>
              </a:rPr>
              <a:t>btn-danger"&gt;</a:t>
            </a:r>
            <a:endParaRPr sz="1700">
              <a:latin typeface="Consolas"/>
              <a:cs typeface="Consolas"/>
            </a:endParaRPr>
          </a:p>
          <a:p>
            <a:pPr marL="328930">
              <a:lnSpc>
                <a:spcPts val="1839"/>
              </a:lnSpc>
            </a:pPr>
            <a:r>
              <a:rPr sz="17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A42A2A"/>
                </a:solidFill>
                <a:latin typeface="Consolas"/>
                <a:cs typeface="Consolas"/>
              </a:rPr>
              <a:t>span</a:t>
            </a:r>
            <a:r>
              <a:rPr sz="1700" spc="-2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700" dirty="0">
                <a:solidFill>
                  <a:srgbClr val="0000CD"/>
                </a:solidFill>
                <a:latin typeface="Consolas"/>
                <a:cs typeface="Consolas"/>
              </a:rPr>
              <a:t>="fa</a:t>
            </a:r>
            <a:r>
              <a:rPr sz="17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0000CD"/>
                </a:solidFill>
                <a:latin typeface="Consolas"/>
                <a:cs typeface="Consolas"/>
              </a:rPr>
              <a:t>fa-trash"&gt;</a:t>
            </a:r>
            <a:r>
              <a:rPr sz="1700" dirty="0">
                <a:latin typeface="Consolas"/>
                <a:cs typeface="Consolas"/>
              </a:rPr>
              <a:t>Excluir&lt;</a:t>
            </a:r>
            <a:r>
              <a:rPr sz="1700" dirty="0">
                <a:solidFill>
                  <a:srgbClr val="A42A2A"/>
                </a:solidFill>
                <a:latin typeface="Consolas"/>
                <a:cs typeface="Consolas"/>
              </a:rPr>
              <a:t>/span</a:t>
            </a:r>
            <a:r>
              <a:rPr sz="17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91440">
              <a:lnSpc>
                <a:spcPts val="1945"/>
              </a:lnSpc>
            </a:pPr>
            <a:r>
              <a:rPr sz="17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7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4279772"/>
            <a:ext cx="8382000" cy="121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0"/>
              </a:spcBef>
              <a:buClr>
                <a:srgbClr val="4F81BC"/>
              </a:buClr>
              <a:buSzPct val="11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Campos 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formulário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inseridos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dessa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são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apresentados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verticalmente,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seja, </a:t>
            </a:r>
            <a:r>
              <a:rPr sz="2000" dirty="0">
                <a:latin typeface="Calibri"/>
                <a:cs typeface="Calibri"/>
              </a:rPr>
              <a:t>um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campo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abaixo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 </a:t>
            </a:r>
            <a:r>
              <a:rPr sz="2000" spc="-10" dirty="0">
                <a:latin typeface="Calibri"/>
                <a:cs typeface="Calibri"/>
              </a:rPr>
              <a:t>outro;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spcBef>
                <a:spcPts val="380"/>
              </a:spcBef>
              <a:buClr>
                <a:srgbClr val="4F81BC"/>
              </a:buClr>
              <a:buSzPct val="107894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Bootstrap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4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disponibiliza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classes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adicionais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.form-control-lg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.form-control-sm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1900" spc="-15" dirty="0">
                <a:latin typeface="Calibri"/>
                <a:cs typeface="Calibri"/>
              </a:rPr>
              <a:t>para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criação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campos </a:t>
            </a:r>
            <a:r>
              <a:rPr sz="1900" spc="-10" dirty="0">
                <a:latin typeface="Calibri"/>
                <a:cs typeface="Calibri"/>
              </a:rPr>
              <a:t>maiores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menores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que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 normal,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respectivamente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9178" y="136652"/>
            <a:ext cx="2484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15" dirty="0">
                <a:latin typeface="Calibri"/>
                <a:cs typeface="Calibri"/>
              </a:rPr>
              <a:t>Formulários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573" y="3004832"/>
            <a:ext cx="7273290" cy="1224280"/>
          </a:xfrm>
          <a:custGeom>
            <a:avLst/>
            <a:gdLst/>
            <a:ahLst/>
            <a:cxnLst/>
            <a:rect l="l" t="t" r="r" b="b"/>
            <a:pathLst>
              <a:path w="7273290" h="1224279">
                <a:moveTo>
                  <a:pt x="0" y="1224140"/>
                </a:moveTo>
                <a:lnTo>
                  <a:pt x="7272782" y="1224140"/>
                </a:lnTo>
                <a:lnTo>
                  <a:pt x="7272782" y="0"/>
                </a:lnTo>
                <a:lnTo>
                  <a:pt x="0" y="0"/>
                </a:lnTo>
                <a:lnTo>
                  <a:pt x="0" y="1224140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7013" y="3053588"/>
          <a:ext cx="5512434" cy="1148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124">
                <a:tc gridSpan="2">
                  <a:txBody>
                    <a:bodyPr/>
                    <a:lstStyle/>
                    <a:p>
                      <a:pPr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&lt;div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sz="14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dirty="0">
                          <a:solidFill>
                            <a:srgbClr val="8000FF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400" b="1" i="1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form-group</a:t>
                      </a:r>
                      <a:r>
                        <a:rPr sz="1400" b="1" dirty="0">
                          <a:solidFill>
                            <a:srgbClr val="8000FF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&lt;label</a:t>
                      </a:r>
                      <a:r>
                        <a:rPr sz="1400" spc="2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4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dirty="0">
                          <a:solidFill>
                            <a:srgbClr val="8000FF"/>
                          </a:solidFill>
                          <a:latin typeface="Consolas"/>
                          <a:cs typeface="Consolas"/>
                        </a:rPr>
                        <a:t>"nome"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Nome: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&lt;/label&gt;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889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 gridSpan="4"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&lt;input</a:t>
                      </a:r>
                      <a:r>
                        <a:rPr sz="1400" spc="3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sz="14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dirty="0">
                          <a:solidFill>
                            <a:srgbClr val="8000FF"/>
                          </a:solidFill>
                          <a:latin typeface="Consolas"/>
                          <a:cs typeface="Consolas"/>
                        </a:rPr>
                        <a:t>"text"</a:t>
                      </a:r>
                      <a:r>
                        <a:rPr sz="1400" b="1" spc="35" dirty="0">
                          <a:solidFill>
                            <a:srgbClr val="8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sz="14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dirty="0">
                          <a:solidFill>
                            <a:srgbClr val="8000FF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400" b="1" i="1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form-control</a:t>
                      </a:r>
                      <a:r>
                        <a:rPr sz="1400" b="1" dirty="0">
                          <a:solidFill>
                            <a:srgbClr val="8000FF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400" b="1" spc="35" dirty="0">
                          <a:solidFill>
                            <a:srgbClr val="8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r>
                        <a:rPr sz="14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dirty="0">
                          <a:solidFill>
                            <a:srgbClr val="8000FF"/>
                          </a:solidFill>
                          <a:latin typeface="Consolas"/>
                          <a:cs typeface="Consolas"/>
                        </a:rPr>
                        <a:t>"nome"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889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23">
                <a:tc>
                  <a:txBody>
                    <a:bodyPr/>
                    <a:lstStyle/>
                    <a:p>
                      <a:pPr>
                        <a:lnSpc>
                          <a:spcPts val="1639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spc="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di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v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889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55573" y="6165303"/>
            <a:ext cx="7273290" cy="400685"/>
          </a:xfrm>
          <a:prstGeom prst="rect">
            <a:avLst/>
          </a:prstGeom>
          <a:solidFill>
            <a:srgbClr val="F3FBC4">
              <a:alpha val="56861"/>
            </a:srgbClr>
          </a:solidFill>
          <a:ln w="9525">
            <a:solidFill>
              <a:srgbClr val="7E7E7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000" spc="-25" dirty="0">
                <a:latin typeface="Calibri"/>
                <a:cs typeface="Calibri"/>
              </a:rPr>
              <a:t>Veja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exemplo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anexo </a:t>
            </a:r>
            <a:r>
              <a:rPr sz="2000" b="1" i="1" spc="-10" dirty="0">
                <a:latin typeface="Calibri"/>
                <a:cs typeface="Calibri"/>
              </a:rPr>
              <a:t>Exemplo-Bootstrap-Form01-Vertical.html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" y="916939"/>
            <a:ext cx="8552180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9270" indent="-34290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11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Bootstrap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disponibiliza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coleção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</a:t>
            </a:r>
            <a:r>
              <a:rPr sz="2000" dirty="0">
                <a:latin typeface="Calibri"/>
                <a:cs typeface="Calibri"/>
              </a:rPr>
              <a:t> que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formulários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HTML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sejam </a:t>
            </a:r>
            <a:r>
              <a:rPr sz="2000" spc="-10" dirty="0">
                <a:latin typeface="Calibri"/>
                <a:cs typeface="Calibri"/>
              </a:rPr>
              <a:t>exibidos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maneira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elegante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responsiva;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11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Basta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colocar cada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campo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formulário,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juntamente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 seu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rótulo,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dentro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uma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div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utilizar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00FF"/>
                </a:solidFill>
                <a:latin typeface="Calibri"/>
                <a:cs typeface="Calibri"/>
              </a:rPr>
              <a:t>form-group</a:t>
            </a:r>
            <a:r>
              <a:rPr sz="2000" spc="-5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355600" marR="259715" indent="-34290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11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seguida,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utiliza-se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00FF"/>
                </a:solidFill>
                <a:latin typeface="Calibri"/>
                <a:cs typeface="Calibri"/>
              </a:rPr>
              <a:t>.form-control</a:t>
            </a:r>
            <a:r>
              <a:rPr sz="2000" b="1" i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campo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propriamente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campos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textuais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&lt;input&gt;, </a:t>
            </a:r>
            <a:r>
              <a:rPr sz="2000" spc="-10" dirty="0">
                <a:latin typeface="Calibri"/>
                <a:cs typeface="Calibri"/>
              </a:rPr>
              <a:t>&lt;textarea&gt;,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&lt;select&gt;,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etc.);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573" y="5557177"/>
            <a:ext cx="7273290" cy="324485"/>
          </a:xfrm>
          <a:custGeom>
            <a:avLst/>
            <a:gdLst/>
            <a:ahLst/>
            <a:cxnLst/>
            <a:rect l="l" t="t" r="r" b="b"/>
            <a:pathLst>
              <a:path w="7273290" h="324485">
                <a:moveTo>
                  <a:pt x="0" y="324040"/>
                </a:moveTo>
                <a:lnTo>
                  <a:pt x="7272782" y="324040"/>
                </a:lnTo>
                <a:lnTo>
                  <a:pt x="7272782" y="0"/>
                </a:lnTo>
                <a:lnTo>
                  <a:pt x="0" y="0"/>
                </a:lnTo>
                <a:lnTo>
                  <a:pt x="0" y="324040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7013" y="5605945"/>
            <a:ext cx="6594475" cy="2089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400" spc="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b="1" dirty="0">
                <a:solidFill>
                  <a:srgbClr val="8000FF"/>
                </a:solidFill>
                <a:latin typeface="Consolas"/>
                <a:cs typeface="Consolas"/>
              </a:rPr>
              <a:t>"text"</a:t>
            </a:r>
            <a:r>
              <a:rPr sz="1400" b="1" spc="15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b="1" dirty="0">
                <a:solidFill>
                  <a:srgbClr val="8000FF"/>
                </a:solidFill>
                <a:latin typeface="Consolas"/>
                <a:cs typeface="Consolas"/>
              </a:rPr>
              <a:t>"</a:t>
            </a:r>
            <a:r>
              <a:rPr sz="1400" b="1" i="1" dirty="0">
                <a:solidFill>
                  <a:srgbClr val="0000FF"/>
                </a:solidFill>
                <a:latin typeface="Consolas"/>
                <a:cs typeface="Consolas"/>
              </a:rPr>
              <a:t>form-control</a:t>
            </a:r>
            <a:r>
              <a:rPr sz="1400" b="1" i="1" spc="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0000FF"/>
                </a:solidFill>
                <a:latin typeface="Consolas"/>
                <a:cs typeface="Consolas"/>
              </a:rPr>
              <a:t>form-control-sm</a:t>
            </a:r>
            <a:r>
              <a:rPr sz="1400" b="1" dirty="0">
                <a:solidFill>
                  <a:srgbClr val="8000FF"/>
                </a:solidFill>
                <a:latin typeface="Consolas"/>
                <a:cs typeface="Consolas"/>
              </a:rPr>
              <a:t>"</a:t>
            </a:r>
            <a:r>
              <a:rPr sz="1400" b="1" spc="20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b="1" dirty="0">
                <a:solidFill>
                  <a:srgbClr val="8000FF"/>
                </a:solidFill>
                <a:latin typeface="Consolas"/>
                <a:cs typeface="Consolas"/>
              </a:rPr>
              <a:t>"nome"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537" y="2420873"/>
            <a:ext cx="8136890" cy="1440180"/>
          </a:xfrm>
          <a:prstGeom prst="rect">
            <a:avLst/>
          </a:prstGeom>
          <a:solidFill>
            <a:srgbClr val="FFFFFF"/>
          </a:solidFill>
          <a:ln w="19050">
            <a:solidFill>
              <a:srgbClr val="252525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&lt;form</a:t>
            </a:r>
            <a:r>
              <a:rPr sz="16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i="1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600" b="1" i="1" dirty="0">
                <a:latin typeface="Courier New"/>
                <a:cs typeface="Courier New"/>
              </a:rPr>
              <a:t>=</a:t>
            </a:r>
            <a:r>
              <a:rPr sz="1600" b="1" i="1" dirty="0">
                <a:solidFill>
                  <a:srgbClr val="8000FF"/>
                </a:solidFill>
                <a:latin typeface="Courier New"/>
                <a:cs typeface="Courier New"/>
              </a:rPr>
              <a:t>"form-inline"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R="7095490" algn="r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R="7095490" algn="r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&lt;/form&gt;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1064768"/>
            <a:ext cx="791019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30" dirty="0">
                <a:latin typeface="Calibri"/>
                <a:cs typeface="Calibri"/>
              </a:rPr>
              <a:t>Para </a:t>
            </a:r>
            <a:r>
              <a:rPr sz="2600" spc="-5" dirty="0">
                <a:latin typeface="Calibri"/>
                <a:cs typeface="Calibri"/>
              </a:rPr>
              <a:t>que os campos de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10" dirty="0">
                <a:latin typeface="Calibri"/>
                <a:cs typeface="Calibri"/>
              </a:rPr>
              <a:t>formulário </a:t>
            </a:r>
            <a:r>
              <a:rPr sz="2600" spc="-5" dirty="0">
                <a:latin typeface="Calibri"/>
                <a:cs typeface="Calibri"/>
              </a:rPr>
              <a:t>sejam </a:t>
            </a:r>
            <a:r>
              <a:rPr sz="2600" spc="-10" dirty="0">
                <a:latin typeface="Calibri"/>
                <a:cs typeface="Calibri"/>
              </a:rPr>
              <a:t>exibidos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maneira enfileirada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b="1" i="1" spc="-5" dirty="0">
                <a:latin typeface="Calibri"/>
                <a:cs typeface="Calibri"/>
              </a:rPr>
              <a:t>inline</a:t>
            </a:r>
            <a:r>
              <a:rPr sz="2600" spc="-5" dirty="0">
                <a:latin typeface="Calibri"/>
                <a:cs typeface="Calibri"/>
              </a:rPr>
              <a:t>),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basta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utilizar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 </a:t>
            </a:r>
            <a:r>
              <a:rPr sz="2600" spc="-10" dirty="0">
                <a:latin typeface="Calibri"/>
                <a:cs typeface="Calibri"/>
              </a:rPr>
              <a:t>Boostrap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b="1" i="1" spc="-10" dirty="0">
                <a:solidFill>
                  <a:srgbClr val="0000FF"/>
                </a:solidFill>
                <a:latin typeface="Calibri"/>
                <a:cs typeface="Calibri"/>
              </a:rPr>
              <a:t>form-inline</a:t>
            </a:r>
            <a:r>
              <a:rPr sz="2600" b="1" i="1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elemento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b="1" i="1" spc="-10" dirty="0">
                <a:latin typeface="Calibri"/>
                <a:cs typeface="Calibri"/>
              </a:rPr>
              <a:t>form</a:t>
            </a:r>
            <a:r>
              <a:rPr sz="2600" spc="-10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1161" y="137540"/>
            <a:ext cx="2741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5" dirty="0">
                <a:latin typeface="Calibri"/>
                <a:cs typeface="Calibri"/>
              </a:rPr>
              <a:t>F</a:t>
            </a:r>
            <a:r>
              <a:rPr i="0" spc="-5" dirty="0">
                <a:latin typeface="Calibri"/>
                <a:cs typeface="Calibri"/>
              </a:rPr>
              <a:t>orm</a:t>
            </a:r>
            <a:r>
              <a:rPr i="0" spc="10" dirty="0">
                <a:latin typeface="Calibri"/>
                <a:cs typeface="Calibri"/>
              </a:rPr>
              <a:t>u</a:t>
            </a:r>
            <a:r>
              <a:rPr i="0" dirty="0">
                <a:latin typeface="Calibri"/>
                <a:cs typeface="Calibri"/>
              </a:rPr>
              <a:t>lários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4370" y="4233798"/>
            <a:ext cx="813308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Calibri"/>
                <a:cs typeface="Calibri"/>
              </a:rPr>
              <a:t>Formulários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tipo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inline</a:t>
            </a:r>
            <a:r>
              <a:rPr sz="2600" b="1" i="1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são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convertidos automaticamente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formulários</a:t>
            </a:r>
            <a:r>
              <a:rPr sz="2600" spc="-5" dirty="0">
                <a:latin typeface="Calibri"/>
                <a:cs typeface="Calibri"/>
              </a:rPr>
              <a:t> verticais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quando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visualizados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telas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40" dirty="0">
                <a:latin typeface="Calibri"/>
                <a:cs typeface="Calibri"/>
              </a:rPr>
              <a:t>“estreitas”.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126" y="5660097"/>
            <a:ext cx="7345045" cy="400685"/>
          </a:xfrm>
          <a:prstGeom prst="rect">
            <a:avLst/>
          </a:prstGeom>
          <a:solidFill>
            <a:srgbClr val="F3FBC4">
              <a:alpha val="56861"/>
            </a:srgbClr>
          </a:solidFill>
          <a:ln w="9525">
            <a:solidFill>
              <a:srgbClr val="7E7E7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000" spc="-25" dirty="0">
                <a:latin typeface="Calibri"/>
                <a:cs typeface="Calibri"/>
              </a:rPr>
              <a:t>Veja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exemplo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anexo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Exemplo-Bootstrap-Form02-Inline.html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046480"/>
            <a:ext cx="7931150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Para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construir formulários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responsivos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layout</a:t>
            </a:r>
            <a:r>
              <a:rPr sz="2400" b="1" i="1" spc="-15" dirty="0">
                <a:latin typeface="Calibri"/>
                <a:cs typeface="Calibri"/>
              </a:rPr>
              <a:t> horizontal 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(campo na </a:t>
            </a:r>
            <a:r>
              <a:rPr sz="2400" spc="-15" dirty="0">
                <a:latin typeface="Calibri"/>
                <a:cs typeface="Calibri"/>
              </a:rPr>
              <a:t>frente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rótulo) </a:t>
            </a:r>
            <a:r>
              <a:rPr sz="2400" spc="-5" dirty="0">
                <a:latin typeface="Calibri"/>
                <a:cs typeface="Calibri"/>
              </a:rPr>
              <a:t>ou </a:t>
            </a:r>
            <a:r>
              <a:rPr sz="2400" spc="-15" dirty="0">
                <a:latin typeface="Calibri"/>
                <a:cs typeface="Calibri"/>
              </a:rPr>
              <a:t>layouts </a:t>
            </a:r>
            <a:r>
              <a:rPr sz="2400" dirty="0">
                <a:latin typeface="Calibri"/>
                <a:cs typeface="Calibri"/>
              </a:rPr>
              <a:t>mais </a:t>
            </a:r>
            <a:r>
              <a:rPr sz="2400" spc="-15" dirty="0">
                <a:latin typeface="Calibri"/>
                <a:cs typeface="Calibri"/>
              </a:rPr>
              <a:t>complexos, </a:t>
            </a:r>
            <a:r>
              <a:rPr sz="2400" spc="-5" dirty="0">
                <a:latin typeface="Calibri"/>
                <a:cs typeface="Calibri"/>
              </a:rPr>
              <a:t>deve-se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utilizar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b="1" i="1" spc="-15" dirty="0">
                <a:latin typeface="Calibri"/>
                <a:cs typeface="Calibri"/>
              </a:rPr>
              <a:t>Sistema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de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Grade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do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Boostrap</a:t>
            </a:r>
            <a:r>
              <a:rPr sz="2400" spc="-5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sistema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grade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apresentado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próximos</a:t>
            </a:r>
            <a:r>
              <a:rPr sz="2400" spc="-5" dirty="0">
                <a:latin typeface="Calibri"/>
                <a:cs typeface="Calibri"/>
              </a:rPr>
              <a:t> slides.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1161" y="137540"/>
            <a:ext cx="2741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5" dirty="0">
                <a:latin typeface="Calibri"/>
                <a:cs typeface="Calibri"/>
              </a:rPr>
              <a:t>F</a:t>
            </a:r>
            <a:r>
              <a:rPr i="0" spc="-5" dirty="0">
                <a:latin typeface="Calibri"/>
                <a:cs typeface="Calibri"/>
              </a:rPr>
              <a:t>orm</a:t>
            </a:r>
            <a:r>
              <a:rPr i="0" spc="10" dirty="0">
                <a:latin typeface="Calibri"/>
                <a:cs typeface="Calibri"/>
              </a:rPr>
              <a:t>u</a:t>
            </a:r>
            <a:r>
              <a:rPr i="0" dirty="0">
                <a:latin typeface="Calibri"/>
                <a:cs typeface="Calibri"/>
              </a:rPr>
              <a:t>lários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37" y="2924962"/>
            <a:ext cx="7684008" cy="299440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902334"/>
            <a:ext cx="7853045" cy="13709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5600" marR="5080" indent="-343535">
              <a:lnSpc>
                <a:spcPts val="1839"/>
              </a:lnSpc>
              <a:spcBef>
                <a:spcPts val="330"/>
              </a:spcBef>
              <a:buClr>
                <a:srgbClr val="4F81BC"/>
              </a:buClr>
              <a:buSzPct val="108823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1700" dirty="0">
                <a:latin typeface="Calibri"/>
                <a:cs typeface="Calibri"/>
              </a:rPr>
              <a:t>O </a:t>
            </a:r>
            <a:r>
              <a:rPr sz="1700" spc="-5" dirty="0">
                <a:latin typeface="Calibri"/>
                <a:cs typeface="Calibri"/>
              </a:rPr>
              <a:t>sistema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5" dirty="0">
                <a:latin typeface="Calibri"/>
                <a:cs typeface="Calibri"/>
              </a:rPr>
              <a:t> grade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Bootstrap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permite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organizar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elementos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página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(imagens,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botões,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campos</a:t>
            </a:r>
            <a:r>
              <a:rPr sz="1700" dirty="0">
                <a:latin typeface="Calibri"/>
                <a:cs typeface="Calibri"/>
              </a:rPr>
              <a:t> de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formulário,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etc.)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linhas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colunas,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5" dirty="0">
                <a:latin typeface="Calibri"/>
                <a:cs typeface="Calibri"/>
              </a:rPr>
              <a:t> maneira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responsiva;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65"/>
              </a:spcBef>
              <a:buClr>
                <a:srgbClr val="4F81BC"/>
              </a:buClr>
              <a:buSzPct val="108823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1700" spc="-5" dirty="0">
                <a:latin typeface="Calibri"/>
                <a:cs typeface="Calibri"/>
              </a:rPr>
              <a:t>Uma </a:t>
            </a:r>
            <a:r>
              <a:rPr sz="1700" dirty="0">
                <a:latin typeface="Calibri"/>
                <a:cs typeface="Calibri"/>
              </a:rPr>
              <a:t>linha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pode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subdividida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 </a:t>
            </a:r>
            <a:r>
              <a:rPr sz="1700" spc="-10" dirty="0">
                <a:latin typeface="Calibri"/>
                <a:cs typeface="Calibri"/>
              </a:rPr>
              <a:t>até</a:t>
            </a:r>
            <a:r>
              <a:rPr sz="1700" dirty="0">
                <a:latin typeface="Calibri"/>
                <a:cs typeface="Calibri"/>
              </a:rPr>
              <a:t> 12 </a:t>
            </a:r>
            <a:r>
              <a:rPr sz="1700" spc="-5" dirty="0">
                <a:latin typeface="Calibri"/>
                <a:cs typeface="Calibri"/>
              </a:rPr>
              <a:t>colunas;</a:t>
            </a:r>
            <a:endParaRPr sz="1700">
              <a:latin typeface="Calibri"/>
              <a:cs typeface="Calibri"/>
            </a:endParaRPr>
          </a:p>
          <a:p>
            <a:pPr marL="355600" marR="116205" indent="-343535">
              <a:lnSpc>
                <a:spcPts val="1839"/>
              </a:lnSpc>
              <a:spcBef>
                <a:spcPts val="625"/>
              </a:spcBef>
              <a:buClr>
                <a:srgbClr val="4F81BC"/>
              </a:buClr>
              <a:buSzPct val="108823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1700" dirty="0">
                <a:latin typeface="Calibri"/>
                <a:cs typeface="Calibri"/>
              </a:rPr>
              <a:t>Caso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não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haja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necessidade</a:t>
            </a:r>
            <a:r>
              <a:rPr sz="1700" spc="-5" dirty="0">
                <a:latin typeface="Calibri"/>
                <a:cs typeface="Calibri"/>
              </a:rPr>
              <a:t> de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utilizar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12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colunas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individualmente,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elas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podem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ser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agrupadas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para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formarem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colunas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mais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largas.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Exemplo: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4447995"/>
            <a:ext cx="8422640" cy="17189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25"/>
              </a:spcBef>
              <a:buClr>
                <a:srgbClr val="4F81BC"/>
              </a:buClr>
              <a:buSzPct val="108823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1700" dirty="0">
                <a:latin typeface="Calibri"/>
                <a:cs typeface="Calibri"/>
              </a:rPr>
              <a:t>Classes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Bootstrap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para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-5" dirty="0">
                <a:latin typeface="Calibri"/>
                <a:cs typeface="Calibri"/>
              </a:rPr>
              <a:t> sistema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grade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.col-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(extra</a:t>
            </a:r>
            <a:r>
              <a:rPr sz="1500" spc="-5" dirty="0">
                <a:latin typeface="Calibri"/>
                <a:cs typeface="Calibri"/>
              </a:rPr>
              <a:t> small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devices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viewport </a:t>
            </a:r>
            <a:r>
              <a:rPr sz="1500" spc="-10" dirty="0">
                <a:latin typeface="Calibri"/>
                <a:cs typeface="Calibri"/>
              </a:rPr>
              <a:t>com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largura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inferior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576px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todos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os</a:t>
            </a:r>
            <a:r>
              <a:rPr sz="1500" spc="-5" dirty="0">
                <a:latin typeface="Calibri"/>
                <a:cs typeface="Calibri"/>
              </a:rPr>
              <a:t> dispositivos)</a:t>
            </a:r>
            <a:endParaRPr sz="1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2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.col-sm-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(small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devices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viewport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largura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maior </a:t>
            </a:r>
            <a:r>
              <a:rPr sz="1500" dirty="0">
                <a:latin typeface="Calibri"/>
                <a:cs typeface="Calibri"/>
              </a:rPr>
              <a:t>ou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igual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576px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partir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 </a:t>
            </a:r>
            <a:r>
              <a:rPr sz="1500" i="1" spc="-10" dirty="0">
                <a:latin typeface="Calibri"/>
                <a:cs typeface="Calibri"/>
              </a:rPr>
              <a:t>tablets</a:t>
            </a:r>
            <a:r>
              <a:rPr sz="1500" spc="-10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.col-md-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(medium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devices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-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viewport </a:t>
            </a:r>
            <a:r>
              <a:rPr sz="1500" spc="-10" dirty="0">
                <a:latin typeface="Calibri"/>
                <a:cs typeface="Calibri"/>
              </a:rPr>
              <a:t>com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largura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maior</a:t>
            </a:r>
            <a:r>
              <a:rPr sz="1500" spc="-5" dirty="0">
                <a:latin typeface="Calibri"/>
                <a:cs typeface="Calibri"/>
              </a:rPr>
              <a:t> ou </a:t>
            </a:r>
            <a:r>
              <a:rPr sz="1500" dirty="0">
                <a:latin typeface="Calibri"/>
                <a:cs typeface="Calibri"/>
              </a:rPr>
              <a:t>igual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768px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a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partir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de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computadores</a:t>
            </a:r>
            <a:r>
              <a:rPr sz="1500" spc="-5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2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.col-lg-</a:t>
            </a:r>
            <a:r>
              <a:rPr sz="1500" spc="-10" dirty="0">
                <a:latin typeface="Calibri"/>
                <a:cs typeface="Calibri"/>
              </a:rPr>
              <a:t> (large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devices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-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viewport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largura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maior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igual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992px)</a:t>
            </a:r>
            <a:endParaRPr sz="1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2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.col-xl-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(xlarge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devices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-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viewport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largura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maior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igual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1200px)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969" y="137540"/>
            <a:ext cx="50749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</a:t>
            </a:r>
            <a:r>
              <a:rPr spc="-30" dirty="0"/>
              <a:t> </a:t>
            </a:r>
            <a:r>
              <a:rPr dirty="0"/>
              <a:t>Grid</a:t>
            </a:r>
            <a:r>
              <a:rPr spc="-20" dirty="0"/>
              <a:t> </a:t>
            </a:r>
            <a:r>
              <a:rPr spc="-25" dirty="0"/>
              <a:t>System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4" y="2348864"/>
            <a:ext cx="7992872" cy="19745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952555"/>
            <a:ext cx="8241665" cy="24206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4F81BC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Cada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linha é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definida</a:t>
            </a:r>
            <a:r>
              <a:rPr sz="2400" spc="-5" dirty="0">
                <a:latin typeface="Calibri"/>
                <a:cs typeface="Calibri"/>
              </a:rPr>
              <a:t> utilizando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="row"&gt;;</a:t>
            </a:r>
            <a:endParaRPr sz="1800">
              <a:latin typeface="Consolas"/>
              <a:cs typeface="Consolas"/>
            </a:endParaRPr>
          </a:p>
          <a:p>
            <a:pPr marL="355600" marR="5080" indent="-342900">
              <a:lnSpc>
                <a:spcPct val="100200"/>
              </a:lnSpc>
              <a:spcBef>
                <a:spcPts val="590"/>
              </a:spcBef>
              <a:buClr>
                <a:srgbClr val="4F81BC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colunas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podem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 </a:t>
            </a:r>
            <a:r>
              <a:rPr sz="2400" spc="-10" dirty="0">
                <a:latin typeface="Calibri"/>
                <a:cs typeface="Calibri"/>
              </a:rPr>
              <a:t>definidas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utilizando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1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="col-</a:t>
            </a:r>
            <a:r>
              <a:rPr sz="1800" b="1" spc="-10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-</a:t>
            </a:r>
            <a:r>
              <a:rPr sz="1800" b="1" spc="-10" dirty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"&gt; </a:t>
            </a:r>
            <a:r>
              <a:rPr sz="1800" spc="-97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latin typeface="Calibri"/>
                <a:cs typeface="Calibri"/>
              </a:rPr>
              <a:t>onde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5" dirty="0">
                <a:latin typeface="Calibri"/>
                <a:cs typeface="Calibri"/>
              </a:rPr>
              <a:t>um dos </a:t>
            </a:r>
            <a:r>
              <a:rPr sz="2400" spc="-15" dirty="0">
                <a:latin typeface="Calibri"/>
                <a:cs typeface="Calibri"/>
              </a:rPr>
              <a:t>valores </a:t>
            </a:r>
            <a:r>
              <a:rPr sz="2400" i="1" spc="-5" dirty="0">
                <a:latin typeface="Calibri"/>
                <a:cs typeface="Calibri"/>
              </a:rPr>
              <a:t>sm, md, </a:t>
            </a:r>
            <a:r>
              <a:rPr sz="2400" i="1" dirty="0">
                <a:latin typeface="Calibri"/>
                <a:cs typeface="Calibri"/>
              </a:rPr>
              <a:t>lg e xl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 </a:t>
            </a:r>
            <a:r>
              <a:rPr sz="2400" dirty="0">
                <a:latin typeface="Calibri"/>
                <a:cs typeface="Calibri"/>
              </a:rPr>
              <a:t>é o </a:t>
            </a:r>
            <a:r>
              <a:rPr sz="2400" spc="-10" dirty="0">
                <a:latin typeface="Calibri"/>
                <a:cs typeface="Calibri"/>
              </a:rPr>
              <a:t>número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colunas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agrupadas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b="1" i="1" spc="5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2400" b="1" i="1" spc="-5" dirty="0">
                <a:solidFill>
                  <a:srgbClr val="0000FF"/>
                </a:solidFill>
                <a:latin typeface="Calibri"/>
                <a:cs typeface="Calibri"/>
              </a:rPr>
              <a:t>soma</a:t>
            </a:r>
            <a:r>
              <a:rPr sz="2400" b="1" i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2400" b="1" i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Calibri"/>
                <a:cs typeface="Calibri"/>
              </a:rPr>
              <a:t>tais</a:t>
            </a:r>
            <a:r>
              <a:rPr sz="2400" b="1" i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Calibri"/>
                <a:cs typeface="Calibri"/>
              </a:rPr>
              <a:t>colunas, </a:t>
            </a:r>
            <a:r>
              <a:rPr sz="2400" b="1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Calibri"/>
                <a:cs typeface="Calibri"/>
              </a:rPr>
              <a:t>para</a:t>
            </a:r>
            <a:r>
              <a:rPr sz="2400" b="1" i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Calibri"/>
                <a:cs typeface="Calibri"/>
              </a:rPr>
              <a:t>uma</a:t>
            </a:r>
            <a:r>
              <a:rPr sz="2400" b="1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Calibri"/>
                <a:cs typeface="Calibri"/>
              </a:rPr>
              <a:t>mesma</a:t>
            </a:r>
            <a:r>
              <a:rPr sz="2400" b="1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Calibri"/>
                <a:cs typeface="Calibri"/>
              </a:rPr>
              <a:t>linha,</a:t>
            </a:r>
            <a:r>
              <a:rPr sz="2400" b="1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Calibri"/>
                <a:cs typeface="Calibri"/>
              </a:rPr>
              <a:t>deve</a:t>
            </a:r>
            <a:r>
              <a:rPr sz="2400" b="1" i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Calibri"/>
                <a:cs typeface="Calibri"/>
              </a:rPr>
              <a:t>ser </a:t>
            </a:r>
            <a:r>
              <a:rPr sz="2400" b="1" i="1" dirty="0">
                <a:solidFill>
                  <a:srgbClr val="0000FF"/>
                </a:solidFill>
                <a:latin typeface="Calibri"/>
                <a:cs typeface="Calibri"/>
              </a:rPr>
              <a:t>12</a:t>
            </a:r>
            <a:r>
              <a:rPr sz="2400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4F81BC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Exemplo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Boostrap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7969" y="137540"/>
            <a:ext cx="50749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</a:t>
            </a:r>
            <a:r>
              <a:rPr spc="-30" dirty="0"/>
              <a:t> </a:t>
            </a:r>
            <a:r>
              <a:rPr dirty="0"/>
              <a:t>Grid</a:t>
            </a:r>
            <a:r>
              <a:rPr spc="-20" dirty="0"/>
              <a:t> </a:t>
            </a:r>
            <a:r>
              <a:rPr spc="-25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8400" y="3422129"/>
            <a:ext cx="5577205" cy="313944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="row"&gt;</a:t>
            </a:r>
            <a:endParaRPr sz="1800">
              <a:latin typeface="Consolas"/>
              <a:cs typeface="Consolas"/>
            </a:endParaRPr>
          </a:p>
          <a:p>
            <a:pPr marL="34417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6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="col-sm-12"&gt;&lt;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461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4615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="row"&gt;</a:t>
            </a:r>
            <a:endParaRPr sz="1800">
              <a:latin typeface="Consolas"/>
              <a:cs typeface="Consolas"/>
            </a:endParaRPr>
          </a:p>
          <a:p>
            <a:pPr marL="34417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9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="col-sm-3"&gt;&lt;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34417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9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="col-sm-6"&gt;&lt;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34417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9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="col-sm-3"&gt;&lt;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4615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4615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="row"&gt;</a:t>
            </a:r>
            <a:endParaRPr sz="1800">
              <a:latin typeface="Consolas"/>
              <a:cs typeface="Consolas"/>
            </a:endParaRPr>
          </a:p>
          <a:p>
            <a:pPr marL="34417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...</a:t>
            </a:r>
            <a:endParaRPr sz="1800">
              <a:latin typeface="Consolas"/>
              <a:cs typeface="Consolas"/>
            </a:endParaRPr>
          </a:p>
          <a:p>
            <a:pPr marL="94615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0102" y="6289586"/>
            <a:ext cx="1616710" cy="307975"/>
          </a:xfrm>
          <a:prstGeom prst="rect">
            <a:avLst/>
          </a:prstGeom>
          <a:solidFill>
            <a:srgbClr val="C5D9F0"/>
          </a:solidFill>
          <a:ln w="9525">
            <a:solidFill>
              <a:srgbClr val="A6A6A6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400" spc="-10" dirty="0">
                <a:latin typeface="Calibri"/>
                <a:cs typeface="Calibri"/>
              </a:rPr>
              <a:t>Ref: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w3schools.com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4007" y="1979256"/>
            <a:ext cx="8660130" cy="4196080"/>
            <a:chOff x="314007" y="1979256"/>
            <a:chExt cx="8660130" cy="4196080"/>
          </a:xfrm>
        </p:grpSpPr>
        <p:sp>
          <p:nvSpPr>
            <p:cNvPr id="3" name="object 3"/>
            <p:cNvSpPr/>
            <p:nvPr/>
          </p:nvSpPr>
          <p:spPr>
            <a:xfrm>
              <a:off x="323532" y="1988781"/>
              <a:ext cx="8641080" cy="4177029"/>
            </a:xfrm>
            <a:custGeom>
              <a:avLst/>
              <a:gdLst/>
              <a:ahLst/>
              <a:cxnLst/>
              <a:rect l="l" t="t" r="r" b="b"/>
              <a:pathLst>
                <a:path w="8641080" h="4177029">
                  <a:moveTo>
                    <a:pt x="8640953" y="0"/>
                  </a:moveTo>
                  <a:lnTo>
                    <a:pt x="0" y="0"/>
                  </a:lnTo>
                  <a:lnTo>
                    <a:pt x="0" y="4176522"/>
                  </a:lnTo>
                  <a:lnTo>
                    <a:pt x="8640953" y="4176522"/>
                  </a:lnTo>
                  <a:lnTo>
                    <a:pt x="86409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3532" y="1988781"/>
              <a:ext cx="8641080" cy="4177029"/>
            </a:xfrm>
            <a:custGeom>
              <a:avLst/>
              <a:gdLst/>
              <a:ahLst/>
              <a:cxnLst/>
              <a:rect l="l" t="t" r="r" b="b"/>
              <a:pathLst>
                <a:path w="8641080" h="4177029">
                  <a:moveTo>
                    <a:pt x="0" y="4176522"/>
                  </a:moveTo>
                  <a:lnTo>
                    <a:pt x="8640953" y="4176522"/>
                  </a:lnTo>
                  <a:lnTo>
                    <a:pt x="8640953" y="0"/>
                  </a:lnTo>
                  <a:lnTo>
                    <a:pt x="0" y="0"/>
                  </a:lnTo>
                  <a:lnTo>
                    <a:pt x="0" y="4176522"/>
                  </a:lnTo>
                  <a:close/>
                </a:path>
              </a:pathLst>
            </a:custGeom>
            <a:ln w="19050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90829" y="1984375"/>
            <a:ext cx="5984240" cy="408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  <a:tabLst>
                <a:tab pos="3524250" algn="l"/>
              </a:tabLst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1400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b="1" spc="-10" dirty="0">
                <a:solidFill>
                  <a:srgbClr val="8000FF"/>
                </a:solidFill>
                <a:latin typeface="Courier New"/>
                <a:cs typeface="Courier New"/>
              </a:rPr>
              <a:t>"row"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&gt;	</a:t>
            </a:r>
            <a:r>
              <a:rPr sz="1400" i="1" spc="-5" dirty="0">
                <a:solidFill>
                  <a:srgbClr val="00AF50"/>
                </a:solidFill>
                <a:latin typeface="Courier New"/>
                <a:cs typeface="Courier New"/>
              </a:rPr>
              <a:t>&lt;!–-</a:t>
            </a:r>
            <a:r>
              <a:rPr sz="1400" i="1" spc="-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i="1" spc="-5" dirty="0">
                <a:solidFill>
                  <a:srgbClr val="00AF50"/>
                </a:solidFill>
                <a:latin typeface="Courier New"/>
                <a:cs typeface="Courier New"/>
              </a:rPr>
              <a:t>Primeira</a:t>
            </a:r>
            <a:r>
              <a:rPr sz="1400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i="1" spc="-5" dirty="0">
                <a:solidFill>
                  <a:srgbClr val="00AF50"/>
                </a:solidFill>
                <a:latin typeface="Courier New"/>
                <a:cs typeface="Courier New"/>
              </a:rPr>
              <a:t>linha</a:t>
            </a:r>
            <a:r>
              <a:rPr sz="1400" i="1" spc="-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i="1" spc="-5" dirty="0">
                <a:solidFill>
                  <a:srgbClr val="00AF50"/>
                </a:solidFill>
                <a:latin typeface="Courier New"/>
                <a:cs typeface="Courier New"/>
              </a:rPr>
              <a:t>--&gt;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14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"form-group</a:t>
            </a:r>
            <a:r>
              <a:rPr sz="1400" b="1" spc="-4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col-sm-6"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545465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&lt;label</a:t>
            </a:r>
            <a:r>
              <a:rPr sz="14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"pnome"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400" b="1" spc="-5" dirty="0">
                <a:latin typeface="Courier New"/>
                <a:cs typeface="Courier New"/>
              </a:rPr>
              <a:t>Primeiro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Nome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&lt;/label&gt;</a:t>
            </a:r>
            <a:endParaRPr sz="1400">
              <a:latin typeface="Courier New"/>
              <a:cs typeface="Courier New"/>
            </a:endParaRPr>
          </a:p>
          <a:p>
            <a:pPr marL="545465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&lt;input</a:t>
            </a:r>
            <a:r>
              <a:rPr sz="14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"text"</a:t>
            </a:r>
            <a:r>
              <a:rPr sz="1400" b="1" spc="-3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"pnome"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515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14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"form-group</a:t>
            </a:r>
            <a:r>
              <a:rPr sz="1400" b="1" spc="-4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col-sm-6"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545465">
              <a:lnSpc>
                <a:spcPts val="1515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&lt;label</a:t>
            </a:r>
            <a:r>
              <a:rPr sz="140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"unome"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400" b="1" spc="-5" dirty="0">
                <a:latin typeface="Courier New"/>
                <a:cs typeface="Courier New"/>
              </a:rPr>
              <a:t>Último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Nome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&lt;/label&gt;</a:t>
            </a:r>
            <a:endParaRPr sz="1400">
              <a:latin typeface="Courier New"/>
              <a:cs typeface="Courier New"/>
            </a:endParaRPr>
          </a:p>
          <a:p>
            <a:pPr marL="545465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&lt;input</a:t>
            </a:r>
            <a:r>
              <a:rPr sz="14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"text"</a:t>
            </a:r>
            <a:r>
              <a:rPr sz="1400" b="1" spc="-3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"unome"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  <a:spcBef>
                <a:spcPts val="1340"/>
              </a:spcBef>
              <a:tabLst>
                <a:tab pos="3524250" algn="l"/>
              </a:tabLst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1400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b="1" spc="-10" dirty="0">
                <a:solidFill>
                  <a:srgbClr val="8000FF"/>
                </a:solidFill>
                <a:latin typeface="Courier New"/>
                <a:cs typeface="Courier New"/>
              </a:rPr>
              <a:t>"row"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&gt;	</a:t>
            </a:r>
            <a:r>
              <a:rPr sz="1400" i="1" spc="-5" dirty="0">
                <a:solidFill>
                  <a:srgbClr val="00AF50"/>
                </a:solidFill>
                <a:latin typeface="Courier New"/>
                <a:cs typeface="Courier New"/>
              </a:rPr>
              <a:t>&lt;!–-</a:t>
            </a:r>
            <a:r>
              <a:rPr sz="1400" i="1" spc="-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i="1" spc="-5" dirty="0">
                <a:solidFill>
                  <a:srgbClr val="00AF50"/>
                </a:solidFill>
                <a:latin typeface="Courier New"/>
                <a:cs typeface="Courier New"/>
              </a:rPr>
              <a:t>Segunda</a:t>
            </a:r>
            <a:r>
              <a:rPr sz="1400" i="1" spc="-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i="1" spc="-5" dirty="0">
                <a:solidFill>
                  <a:srgbClr val="00AF50"/>
                </a:solidFill>
                <a:latin typeface="Courier New"/>
                <a:cs typeface="Courier New"/>
              </a:rPr>
              <a:t>linha</a:t>
            </a:r>
            <a:r>
              <a:rPr sz="1400" i="1" spc="-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i="1" spc="-5" dirty="0">
                <a:solidFill>
                  <a:srgbClr val="00AF50"/>
                </a:solidFill>
                <a:latin typeface="Courier New"/>
                <a:cs typeface="Courier New"/>
              </a:rPr>
              <a:t>--&gt;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515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14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"form-group</a:t>
            </a:r>
            <a:r>
              <a:rPr sz="1400" b="1" spc="-4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col-sm-8"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545465">
              <a:lnSpc>
                <a:spcPts val="1515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&lt;label</a:t>
            </a:r>
            <a:r>
              <a:rPr sz="140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"cidade"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400" spc="-5" dirty="0">
                <a:latin typeface="Courier New"/>
                <a:cs typeface="Courier New"/>
              </a:rPr>
              <a:t>Cidade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&lt;/label&gt;</a:t>
            </a:r>
            <a:endParaRPr sz="1400">
              <a:latin typeface="Courier New"/>
              <a:cs typeface="Courier New"/>
            </a:endParaRPr>
          </a:p>
          <a:p>
            <a:pPr marL="545465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&lt;input</a:t>
            </a:r>
            <a:r>
              <a:rPr sz="14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"text"</a:t>
            </a:r>
            <a:r>
              <a:rPr sz="1400" b="1" spc="-3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"cidade"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14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"form-group</a:t>
            </a:r>
            <a:r>
              <a:rPr sz="1400" b="1" spc="-4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col-sm-4"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545465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&lt;label</a:t>
            </a:r>
            <a:r>
              <a:rPr sz="140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"estado"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400" spc="-5" dirty="0">
                <a:latin typeface="Courier New"/>
                <a:cs typeface="Courier New"/>
              </a:rPr>
              <a:t>Estado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&lt;/label&gt;</a:t>
            </a:r>
            <a:endParaRPr sz="1400">
              <a:latin typeface="Courier New"/>
              <a:cs typeface="Courier New"/>
            </a:endParaRPr>
          </a:p>
          <a:p>
            <a:pPr marL="545465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&lt;input</a:t>
            </a:r>
            <a:r>
              <a:rPr sz="14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"text"</a:t>
            </a:r>
            <a:r>
              <a:rPr sz="1400" b="1" spc="-3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"estado"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515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30200" y="875487"/>
            <a:ext cx="7373620" cy="1055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exemplo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seguir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cria uma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grade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duas linhas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primeira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linha</a:t>
            </a:r>
            <a:r>
              <a:rPr sz="2200" spc="-15" dirty="0">
                <a:latin typeface="Calibri"/>
                <a:cs typeface="Calibri"/>
              </a:rPr>
              <a:t> tem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duas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colunas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mesma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largura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(6, 6)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0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segunda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linha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duas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colunas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larguras</a:t>
            </a:r>
            <a:r>
              <a:rPr sz="2200" spc="-20" dirty="0">
                <a:latin typeface="Calibri"/>
                <a:cs typeface="Calibri"/>
              </a:rPr>
              <a:t> diferentes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(8,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4)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</a:t>
            </a:r>
            <a:r>
              <a:rPr spc="-10" dirty="0"/>
              <a:t> </a:t>
            </a:r>
            <a:r>
              <a:rPr dirty="0"/>
              <a:t>Grid</a:t>
            </a:r>
            <a:r>
              <a:rPr spc="-30" dirty="0"/>
              <a:t> </a:t>
            </a:r>
            <a:r>
              <a:rPr spc="-25" dirty="0"/>
              <a:t>System</a:t>
            </a:r>
            <a:r>
              <a:rPr spc="-4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i="0" spc="-20" dirty="0">
                <a:latin typeface="Calibri"/>
                <a:cs typeface="Calibri"/>
              </a:rPr>
              <a:t>Exemplo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3532" y="6237313"/>
            <a:ext cx="5473065" cy="339090"/>
          </a:xfrm>
          <a:prstGeom prst="rect">
            <a:avLst/>
          </a:prstGeom>
          <a:solidFill>
            <a:srgbClr val="F3FBC4">
              <a:alpha val="56861"/>
            </a:srgbClr>
          </a:solidFill>
          <a:ln w="9525">
            <a:solidFill>
              <a:srgbClr val="7E7E7E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600" spc="-25" dirty="0">
                <a:latin typeface="Calibri"/>
                <a:cs typeface="Calibri"/>
              </a:rPr>
              <a:t>Veja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exemplo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anexo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b="1" i="1" spc="-10" dirty="0">
                <a:latin typeface="Calibri"/>
                <a:cs typeface="Calibri"/>
              </a:rPr>
              <a:t>Exemplo-Bootstrap-GridSystem01.html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994105"/>
            <a:ext cx="7181215" cy="120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É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possível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colunas</a:t>
            </a:r>
            <a:r>
              <a:rPr sz="2400" spc="-5" dirty="0">
                <a:latin typeface="Calibri"/>
                <a:cs typeface="Calibri"/>
              </a:rPr>
              <a:t> 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mesma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largura </a:t>
            </a:r>
            <a:r>
              <a:rPr sz="2400" spc="-10" dirty="0">
                <a:latin typeface="Calibri"/>
                <a:cs typeface="Calibri"/>
              </a:rPr>
              <a:t>com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layout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automático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especificar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células;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Exemplos: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</a:t>
            </a:r>
            <a:r>
              <a:rPr spc="-30" dirty="0"/>
              <a:t> </a:t>
            </a:r>
            <a:r>
              <a:rPr dirty="0"/>
              <a:t>Grid </a:t>
            </a:r>
            <a:r>
              <a:rPr spc="-25" dirty="0"/>
              <a:t>System</a:t>
            </a:r>
            <a:r>
              <a:rPr spc="-4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i="0" spc="-20" dirty="0">
                <a:latin typeface="Calibri"/>
                <a:cs typeface="Calibri"/>
              </a:rPr>
              <a:t>Exemplo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500" y="2348877"/>
            <a:ext cx="7704455" cy="38474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solidFill>
                  <a:srgbClr val="00AF50"/>
                </a:solidFill>
                <a:latin typeface="Consolas"/>
                <a:cs typeface="Consolas"/>
              </a:rPr>
              <a:t>&lt;!--</a:t>
            </a:r>
            <a:r>
              <a:rPr sz="1800" spc="-5" dirty="0">
                <a:solidFill>
                  <a:srgbClr val="00AF50"/>
                </a:solidFill>
                <a:latin typeface="Consolas"/>
                <a:cs typeface="Consolas"/>
              </a:rPr>
              <a:t> Duas</a:t>
            </a:r>
            <a:r>
              <a:rPr sz="1800" spc="-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nsolas"/>
                <a:cs typeface="Consolas"/>
              </a:rPr>
              <a:t>colunas:</a:t>
            </a:r>
            <a:r>
              <a:rPr sz="1800" spc="-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nsolas"/>
                <a:cs typeface="Consolas"/>
              </a:rPr>
              <a:t>50%</a:t>
            </a:r>
            <a:r>
              <a:rPr sz="1800" spc="-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50"/>
                </a:solidFill>
                <a:latin typeface="Consolas"/>
                <a:cs typeface="Consolas"/>
              </a:rPr>
              <a:t>de</a:t>
            </a:r>
            <a:r>
              <a:rPr sz="1800" spc="-1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nsolas"/>
                <a:cs typeface="Consolas"/>
              </a:rPr>
              <a:t>largura</a:t>
            </a:r>
            <a:r>
              <a:rPr sz="1800" spc="-1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nsolas"/>
                <a:cs typeface="Consolas"/>
              </a:rPr>
              <a:t>cada</a:t>
            </a:r>
            <a:r>
              <a:rPr sz="1800" spc="-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nsolas"/>
                <a:cs typeface="Consolas"/>
              </a:rPr>
              <a:t>--&gt;</a:t>
            </a:r>
            <a:endParaRPr sz="18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2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="row"&gt;</a:t>
            </a:r>
            <a:endParaRPr sz="1800">
              <a:latin typeface="Consolas"/>
              <a:cs typeface="Consolas"/>
            </a:endParaRPr>
          </a:p>
          <a:p>
            <a:pPr marL="34417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3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="col"&gt;</a:t>
            </a:r>
            <a:r>
              <a:rPr sz="1800" spc="-5" dirty="0">
                <a:latin typeface="Consolas"/>
                <a:cs typeface="Consolas"/>
              </a:rPr>
              <a:t>1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de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2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34417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3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="col"&gt;</a:t>
            </a:r>
            <a:r>
              <a:rPr sz="1800" spc="-5" dirty="0">
                <a:latin typeface="Consolas"/>
                <a:cs typeface="Consolas"/>
              </a:rPr>
              <a:t>2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de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2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Consolas"/>
                <a:cs typeface="Consolas"/>
              </a:rPr>
              <a:t>&lt;!–</a:t>
            </a:r>
            <a:r>
              <a:rPr sz="1800" spc="-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nsolas"/>
                <a:cs typeface="Consolas"/>
              </a:rPr>
              <a:t>Quatro</a:t>
            </a:r>
            <a:r>
              <a:rPr sz="1800" spc="-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nsolas"/>
                <a:cs typeface="Consolas"/>
              </a:rPr>
              <a:t>colunas: </a:t>
            </a:r>
            <a:r>
              <a:rPr sz="1800" spc="-10" dirty="0">
                <a:solidFill>
                  <a:srgbClr val="00AF50"/>
                </a:solidFill>
                <a:latin typeface="Consolas"/>
                <a:cs typeface="Consolas"/>
              </a:rPr>
              <a:t>25%</a:t>
            </a:r>
            <a:r>
              <a:rPr sz="1800" spc="-5" dirty="0">
                <a:solidFill>
                  <a:srgbClr val="00AF50"/>
                </a:solidFill>
                <a:latin typeface="Consolas"/>
                <a:cs typeface="Consolas"/>
              </a:rPr>
              <a:t> de</a:t>
            </a:r>
            <a:r>
              <a:rPr sz="1800" spc="-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nsolas"/>
                <a:cs typeface="Consolas"/>
              </a:rPr>
              <a:t>largura</a:t>
            </a:r>
            <a:r>
              <a:rPr sz="1800" spc="-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nsolas"/>
                <a:cs typeface="Consolas"/>
              </a:rPr>
              <a:t>cada</a:t>
            </a:r>
            <a:r>
              <a:rPr sz="1800" spc="-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nsolas"/>
                <a:cs typeface="Consolas"/>
              </a:rPr>
              <a:t>--&gt;</a:t>
            </a:r>
            <a:endParaRPr sz="18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6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="row"&gt;</a:t>
            </a:r>
            <a:endParaRPr sz="1800">
              <a:latin typeface="Consolas"/>
              <a:cs typeface="Consolas"/>
            </a:endParaRPr>
          </a:p>
          <a:p>
            <a:pPr marL="34417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3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="col"&gt;</a:t>
            </a:r>
            <a:r>
              <a:rPr sz="1800" spc="-5" dirty="0">
                <a:latin typeface="Consolas"/>
                <a:cs typeface="Consolas"/>
              </a:rPr>
              <a:t>1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de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4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34417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3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="col"&gt;</a:t>
            </a:r>
            <a:r>
              <a:rPr sz="1800" spc="-5" dirty="0">
                <a:latin typeface="Consolas"/>
                <a:cs typeface="Consolas"/>
              </a:rPr>
              <a:t>2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de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4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34417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3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="col"&gt;</a:t>
            </a:r>
            <a:r>
              <a:rPr sz="1800" spc="-5" dirty="0">
                <a:latin typeface="Consolas"/>
                <a:cs typeface="Consolas"/>
              </a:rPr>
              <a:t>3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de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4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3441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4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="col"&gt;</a:t>
            </a:r>
            <a:r>
              <a:rPr sz="1800" spc="-5" dirty="0">
                <a:latin typeface="Consolas"/>
                <a:cs typeface="Consolas"/>
              </a:rPr>
              <a:t>4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de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4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0102" y="6289586"/>
            <a:ext cx="1616710" cy="307975"/>
          </a:xfrm>
          <a:prstGeom prst="rect">
            <a:avLst/>
          </a:prstGeom>
          <a:solidFill>
            <a:srgbClr val="C5D9F0"/>
          </a:solidFill>
          <a:ln w="9525">
            <a:solidFill>
              <a:srgbClr val="A6A6A6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400" spc="-10" dirty="0">
                <a:latin typeface="Calibri"/>
                <a:cs typeface="Calibri"/>
              </a:rPr>
              <a:t>Ref: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w3schools.com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1282446"/>
            <a:ext cx="8479155" cy="383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110416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b="1" i="1" spc="-10" dirty="0">
                <a:latin typeface="Calibri"/>
                <a:cs typeface="Calibri"/>
              </a:rPr>
              <a:t>Bootstrap</a:t>
            </a:r>
            <a:r>
              <a:rPr sz="2400" b="1" i="1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framework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desenvolvimento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front-end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(lado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cliente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website)</a:t>
            </a:r>
            <a:r>
              <a:rPr sz="2400" i="1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Clr>
                <a:srgbClr val="4F81BC"/>
              </a:buClr>
              <a:buSzPct val="110416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b="1" i="1" spc="-10" dirty="0">
                <a:latin typeface="Calibri"/>
                <a:cs typeface="Calibri"/>
              </a:rPr>
              <a:t>Bootstrap</a:t>
            </a:r>
            <a:r>
              <a:rPr sz="2400" b="1" i="1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disponibiliza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série de </a:t>
            </a:r>
            <a:r>
              <a:rPr sz="2400" spc="-10" dirty="0">
                <a:latin typeface="Calibri"/>
                <a:cs typeface="Calibri"/>
              </a:rPr>
              <a:t>recursos,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estilos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templates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para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tornar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desenvolvimento </a:t>
            </a: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fácil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rápido;</a:t>
            </a:r>
            <a:endParaRPr sz="2400">
              <a:latin typeface="Calibri"/>
              <a:cs typeface="Calibri"/>
            </a:endParaRPr>
          </a:p>
          <a:p>
            <a:pPr marL="355600" marR="85725" indent="-343535">
              <a:lnSpc>
                <a:spcPct val="100000"/>
              </a:lnSpc>
              <a:spcBef>
                <a:spcPts val="1200"/>
              </a:spcBef>
              <a:buClr>
                <a:srgbClr val="4F81BC"/>
              </a:buClr>
              <a:buSzPct val="110416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b="1" i="1" spc="-10" dirty="0">
                <a:latin typeface="Calibri"/>
                <a:cs typeface="Calibri"/>
              </a:rPr>
              <a:t>Bootstrap </a:t>
            </a:r>
            <a:r>
              <a:rPr sz="2400" spc="-10" dirty="0">
                <a:latin typeface="Calibri"/>
                <a:cs typeface="Calibri"/>
              </a:rPr>
              <a:t>fornece </a:t>
            </a:r>
            <a:r>
              <a:rPr sz="2400" spc="-15" dirty="0">
                <a:latin typeface="Calibri"/>
                <a:cs typeface="Calibri"/>
              </a:rPr>
              <a:t>recursos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0" dirty="0">
                <a:latin typeface="Calibri"/>
                <a:cs typeface="Calibri"/>
              </a:rPr>
              <a:t>facilitam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criação de </a:t>
            </a:r>
            <a:r>
              <a:rPr sz="2400" spc="-10" dirty="0">
                <a:latin typeface="Calibri"/>
                <a:cs typeface="Calibri"/>
              </a:rPr>
              <a:t>interfaces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responsivas,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seja,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 ajustam automaticamente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5" dirty="0">
                <a:latin typeface="Calibri"/>
                <a:cs typeface="Calibri"/>
              </a:rPr>
              <a:t>uma boa </a:t>
            </a:r>
            <a:r>
              <a:rPr sz="2400" spc="-10" dirty="0">
                <a:latin typeface="Calibri"/>
                <a:cs typeface="Calibri"/>
              </a:rPr>
              <a:t>exibição </a:t>
            </a:r>
            <a:r>
              <a:rPr sz="2400" dirty="0">
                <a:latin typeface="Calibri"/>
                <a:cs typeface="Calibri"/>
              </a:rPr>
              <a:t>em </a:t>
            </a:r>
            <a:r>
              <a:rPr sz="2400" spc="-15" dirty="0">
                <a:latin typeface="Calibri"/>
                <a:cs typeface="Calibri"/>
              </a:rPr>
              <a:t>diferentes </a:t>
            </a:r>
            <a:r>
              <a:rPr sz="2400" spc="-10" dirty="0">
                <a:latin typeface="Calibri"/>
                <a:cs typeface="Calibri"/>
              </a:rPr>
              <a:t>dispositivos </a:t>
            </a:r>
            <a:r>
              <a:rPr sz="2400" spc="-5" dirty="0">
                <a:latin typeface="Calibri"/>
                <a:cs typeface="Calibri"/>
              </a:rPr>
              <a:t>(seja um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desktop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smartphone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tablet</a:t>
            </a:r>
            <a:r>
              <a:rPr sz="2400" spc="-10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Clr>
                <a:srgbClr val="4F81BC"/>
              </a:buClr>
              <a:buSzPct val="108928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800" b="1" i="1" spc="-10" dirty="0">
                <a:latin typeface="Calibri"/>
                <a:cs typeface="Calibri"/>
              </a:rPr>
              <a:t>Bootstrap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 </a:t>
            </a:r>
            <a:r>
              <a:rPr sz="2400" spc="-10" dirty="0">
                <a:latin typeface="Calibri"/>
                <a:cs typeface="Calibri"/>
              </a:rPr>
              <a:t>baixado</a:t>
            </a:r>
            <a:r>
              <a:rPr sz="2400" dirty="0">
                <a:latin typeface="Calibri"/>
                <a:cs typeface="Calibri"/>
              </a:rPr>
              <a:t> 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utilizado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 gratuita.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094" y="6668516"/>
            <a:ext cx="1689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Programação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4478" y="666912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8908" y="137540"/>
            <a:ext cx="52654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5" dirty="0">
                <a:latin typeface="Calibri"/>
                <a:cs typeface="Calibri"/>
              </a:rPr>
              <a:t>Bootstrap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–</a:t>
            </a:r>
            <a:r>
              <a:rPr i="0" spc="-35" dirty="0">
                <a:latin typeface="Calibri"/>
                <a:cs typeface="Calibri"/>
              </a:rPr>
              <a:t> </a:t>
            </a:r>
            <a:r>
              <a:rPr i="0" spc="-15" dirty="0">
                <a:latin typeface="Calibri"/>
                <a:cs typeface="Calibri"/>
              </a:rPr>
              <a:t>Introdução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396873"/>
            <a:ext cx="7929880" cy="281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4F81BC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Em muitas </a:t>
            </a:r>
            <a:r>
              <a:rPr sz="2400" spc="-10" dirty="0">
                <a:latin typeface="Calibri"/>
                <a:cs typeface="Calibri"/>
              </a:rPr>
              <a:t>situações, utilizar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sistema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grade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Bootstrap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apropriado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0" dirty="0">
                <a:latin typeface="Calibri"/>
                <a:cs typeface="Calibri"/>
              </a:rPr>
              <a:t>utilizar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tabelas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HTML;</a:t>
            </a:r>
            <a:endParaRPr sz="2400">
              <a:latin typeface="Calibri"/>
              <a:cs typeface="Calibri"/>
            </a:endParaRPr>
          </a:p>
          <a:p>
            <a:pPr marL="355600" marR="127000" indent="-342900">
              <a:lnSpc>
                <a:spcPct val="120000"/>
              </a:lnSpc>
              <a:spcBef>
                <a:spcPts val="1200"/>
              </a:spcBef>
              <a:buClr>
                <a:srgbClr val="4F81BC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Uma </a:t>
            </a:r>
            <a:r>
              <a:rPr sz="2400" spc="-5" dirty="0">
                <a:latin typeface="Calibri"/>
                <a:cs typeface="Calibri"/>
              </a:rPr>
              <a:t>das </a:t>
            </a:r>
            <a:r>
              <a:rPr sz="2400" spc="-15" dirty="0">
                <a:latin typeface="Calibri"/>
                <a:cs typeface="Calibri"/>
              </a:rPr>
              <a:t>vantagens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sistema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grade </a:t>
            </a:r>
            <a:r>
              <a:rPr sz="2400" dirty="0">
                <a:latin typeface="Calibri"/>
                <a:cs typeface="Calibri"/>
              </a:rPr>
              <a:t>é o </a:t>
            </a:r>
            <a:r>
              <a:rPr sz="2400" spc="-30" dirty="0">
                <a:latin typeface="Calibri"/>
                <a:cs typeface="Calibri"/>
              </a:rPr>
              <a:t>fato </a:t>
            </a:r>
            <a:r>
              <a:rPr sz="2400" spc="-5" dirty="0">
                <a:latin typeface="Calibri"/>
                <a:cs typeface="Calibri"/>
              </a:rPr>
              <a:t>dele ser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responsivo. </a:t>
            </a:r>
            <a:r>
              <a:rPr sz="2400" dirty="0">
                <a:latin typeface="Calibri"/>
                <a:cs typeface="Calibri"/>
              </a:rPr>
              <a:t>Assim, o </a:t>
            </a:r>
            <a:r>
              <a:rPr sz="2400" spc="-10" dirty="0">
                <a:latin typeface="Calibri"/>
                <a:cs typeface="Calibri"/>
              </a:rPr>
              <a:t>conteúdo </a:t>
            </a:r>
            <a:r>
              <a:rPr sz="2400" spc="-5" dirty="0">
                <a:latin typeface="Calibri"/>
                <a:cs typeface="Calibri"/>
              </a:rPr>
              <a:t>pode ser </a:t>
            </a:r>
            <a:r>
              <a:rPr sz="2400" spc="-10" dirty="0">
                <a:latin typeface="Calibri"/>
                <a:cs typeface="Calibri"/>
              </a:rPr>
              <a:t>automaticamente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ajustado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10" dirty="0">
                <a:latin typeface="Calibri"/>
                <a:cs typeface="Calibri"/>
              </a:rPr>
              <a:t>exibição </a:t>
            </a:r>
            <a:r>
              <a:rPr sz="2400" spc="-5" dirty="0">
                <a:latin typeface="Calibri"/>
                <a:cs typeface="Calibri"/>
              </a:rPr>
              <a:t>ótima </a:t>
            </a:r>
            <a:r>
              <a:rPr sz="2400" dirty="0">
                <a:latin typeface="Calibri"/>
                <a:cs typeface="Calibri"/>
              </a:rPr>
              <a:t>em </a:t>
            </a:r>
            <a:r>
              <a:rPr sz="2400" spc="-10" dirty="0">
                <a:latin typeface="Calibri"/>
                <a:cs typeface="Calibri"/>
              </a:rPr>
              <a:t>dispositivos com </a:t>
            </a:r>
            <a:r>
              <a:rPr sz="2400" spc="-15" dirty="0">
                <a:latin typeface="Calibri"/>
                <a:cs typeface="Calibri"/>
              </a:rPr>
              <a:t>diferentes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tamanhos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telas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desktops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tablets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smartphones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7938" y="209550"/>
            <a:ext cx="74898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</a:t>
            </a:r>
            <a:r>
              <a:rPr spc="-10" dirty="0"/>
              <a:t> </a:t>
            </a:r>
            <a:r>
              <a:rPr dirty="0"/>
              <a:t>Grid</a:t>
            </a:r>
            <a:r>
              <a:rPr spc="-5" dirty="0"/>
              <a:t> </a:t>
            </a:r>
            <a:r>
              <a:rPr spc="-25" dirty="0"/>
              <a:t>System</a:t>
            </a:r>
            <a:r>
              <a:rPr spc="-60" dirty="0"/>
              <a:t> </a:t>
            </a:r>
            <a:r>
              <a:rPr spc="-10" dirty="0"/>
              <a:t>vs</a:t>
            </a:r>
            <a:r>
              <a:rPr dirty="0"/>
              <a:t> </a:t>
            </a:r>
            <a:r>
              <a:rPr spc="-55" dirty="0"/>
              <a:t>Tabelas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4144" y="6156020"/>
            <a:ext cx="3260725" cy="369570"/>
          </a:xfrm>
          <a:prstGeom prst="rect">
            <a:avLst/>
          </a:prstGeom>
          <a:solidFill>
            <a:srgbClr val="C5D9F0"/>
          </a:solidFill>
          <a:ln w="9525">
            <a:solidFill>
              <a:srgbClr val="A6A6A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15" dirty="0">
                <a:latin typeface="Calibri"/>
                <a:cs typeface="Calibri"/>
              </a:rPr>
              <a:t>Ref: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adaptado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w3schools.com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4039" y="2339339"/>
            <a:ext cx="7940040" cy="2553335"/>
            <a:chOff x="674039" y="2339339"/>
            <a:chExt cx="7940040" cy="2553335"/>
          </a:xfrm>
        </p:grpSpPr>
        <p:sp>
          <p:nvSpPr>
            <p:cNvPr id="3" name="object 3"/>
            <p:cNvSpPr/>
            <p:nvPr/>
          </p:nvSpPr>
          <p:spPr>
            <a:xfrm>
              <a:off x="683564" y="2348864"/>
              <a:ext cx="7920990" cy="2417445"/>
            </a:xfrm>
            <a:custGeom>
              <a:avLst/>
              <a:gdLst/>
              <a:ahLst/>
              <a:cxnLst/>
              <a:rect l="l" t="t" r="r" b="b"/>
              <a:pathLst>
                <a:path w="7920990" h="2417445">
                  <a:moveTo>
                    <a:pt x="7920863" y="0"/>
                  </a:moveTo>
                  <a:lnTo>
                    <a:pt x="0" y="0"/>
                  </a:lnTo>
                  <a:lnTo>
                    <a:pt x="0" y="2417191"/>
                  </a:lnTo>
                  <a:lnTo>
                    <a:pt x="7920863" y="2417191"/>
                  </a:lnTo>
                  <a:lnTo>
                    <a:pt x="7920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3564" y="2348864"/>
              <a:ext cx="7920990" cy="2417445"/>
            </a:xfrm>
            <a:custGeom>
              <a:avLst/>
              <a:gdLst/>
              <a:ahLst/>
              <a:cxnLst/>
              <a:rect l="l" t="t" r="r" b="b"/>
              <a:pathLst>
                <a:path w="7920990" h="2417445">
                  <a:moveTo>
                    <a:pt x="0" y="2417191"/>
                  </a:moveTo>
                  <a:lnTo>
                    <a:pt x="7920863" y="2417191"/>
                  </a:lnTo>
                  <a:lnTo>
                    <a:pt x="7920863" y="0"/>
                  </a:lnTo>
                  <a:lnTo>
                    <a:pt x="0" y="0"/>
                  </a:lnTo>
                  <a:lnTo>
                    <a:pt x="0" y="2417191"/>
                  </a:lnTo>
                  <a:close/>
                </a:path>
              </a:pathLst>
            </a:custGeom>
            <a:ln w="19050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3396" y="4691252"/>
              <a:ext cx="106680" cy="201295"/>
            </a:xfrm>
            <a:custGeom>
              <a:avLst/>
              <a:gdLst/>
              <a:ahLst/>
              <a:cxnLst/>
              <a:rect l="l" t="t" r="r" b="b"/>
              <a:pathLst>
                <a:path w="106680" h="201295">
                  <a:moveTo>
                    <a:pt x="106680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106680" y="201168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0200" y="853186"/>
            <a:ext cx="8393430" cy="144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Formulários</a:t>
            </a:r>
            <a:r>
              <a:rPr sz="2200" spc="-15" dirty="0">
                <a:latin typeface="Calibri"/>
                <a:cs typeface="Calibri"/>
              </a:rPr>
              <a:t> horizontais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(campo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 </a:t>
            </a:r>
            <a:r>
              <a:rPr sz="2200" spc="-20" dirty="0">
                <a:latin typeface="Calibri"/>
                <a:cs typeface="Calibri"/>
              </a:rPr>
              <a:t>frente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rótulo)</a:t>
            </a:r>
            <a:r>
              <a:rPr sz="2200" spc="-5" dirty="0">
                <a:latin typeface="Calibri"/>
                <a:cs typeface="Calibri"/>
              </a:rPr>
              <a:t> podem</a:t>
            </a:r>
            <a:r>
              <a:rPr sz="2200" dirty="0">
                <a:latin typeface="Calibri"/>
                <a:cs typeface="Calibri"/>
              </a:rPr>
              <a:t> ser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criados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facilmente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Bootstrap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utilizando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sistema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grade;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Basta</a:t>
            </a:r>
            <a:r>
              <a:rPr sz="2200" spc="-5" dirty="0">
                <a:latin typeface="Calibri"/>
                <a:cs typeface="Calibri"/>
              </a:rPr>
              <a:t> criar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uma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coluna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rótulo</a:t>
            </a:r>
            <a:r>
              <a:rPr sz="2200" spc="-5" dirty="0">
                <a:latin typeface="Calibri"/>
                <a:cs typeface="Calibri"/>
              </a:rPr>
              <a:t> 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uma </a:t>
            </a:r>
            <a:r>
              <a:rPr sz="2200" spc="-10" dirty="0">
                <a:latin typeface="Calibri"/>
                <a:cs typeface="Calibri"/>
              </a:rPr>
              <a:t>coluna</a:t>
            </a:r>
            <a:r>
              <a:rPr sz="2200" spc="-20" dirty="0">
                <a:latin typeface="Calibri"/>
                <a:cs typeface="Calibri"/>
              </a:rPr>
              <a:t> para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 </a:t>
            </a:r>
            <a:r>
              <a:rPr sz="2200" spc="-10" dirty="0">
                <a:latin typeface="Calibri"/>
                <a:cs typeface="Calibri"/>
              </a:rPr>
              <a:t>campo;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Observe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não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é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necessário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colocar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&lt;label&gt;</a:t>
            </a:r>
            <a:r>
              <a:rPr sz="2200" b="1" i="1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dentro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uma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div</a:t>
            </a:r>
            <a:r>
              <a:rPr sz="2200" spc="-5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80361" y="65354"/>
            <a:ext cx="54222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10" dirty="0">
                <a:latin typeface="Calibri"/>
                <a:cs typeface="Calibri"/>
              </a:rPr>
              <a:t>Formulários</a:t>
            </a:r>
            <a:r>
              <a:rPr i="0" spc="-15" dirty="0">
                <a:latin typeface="Calibri"/>
                <a:cs typeface="Calibri"/>
              </a:rPr>
              <a:t> </a:t>
            </a:r>
            <a:r>
              <a:rPr i="0" spc="-20" dirty="0">
                <a:latin typeface="Calibri"/>
                <a:cs typeface="Calibri"/>
              </a:rPr>
              <a:t>Horizontais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3564" y="5713514"/>
            <a:ext cx="7920990" cy="307975"/>
          </a:xfrm>
          <a:prstGeom prst="rect">
            <a:avLst/>
          </a:prstGeom>
          <a:solidFill>
            <a:srgbClr val="F3FBC4">
              <a:alpha val="56861"/>
            </a:srgbClr>
          </a:solidFill>
          <a:ln w="9525">
            <a:solidFill>
              <a:srgbClr val="7E7E7E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400" spc="-20" dirty="0">
                <a:latin typeface="Calibri"/>
                <a:cs typeface="Calibri"/>
              </a:rPr>
              <a:t>Veja</a:t>
            </a:r>
            <a:r>
              <a:rPr sz="1400" dirty="0">
                <a:latin typeface="Calibri"/>
                <a:cs typeface="Calibri"/>
              </a:rPr>
              <a:t> 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exemplo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anexo </a:t>
            </a:r>
            <a:r>
              <a:rPr sz="1400" b="1" i="1" spc="-5" dirty="0">
                <a:latin typeface="Calibri"/>
                <a:cs typeface="Calibri"/>
              </a:rPr>
              <a:t>Exemplo-Bootstrap-GridSystem02.html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974" y="2344293"/>
            <a:ext cx="8359775" cy="3288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9270">
              <a:lnSpc>
                <a:spcPts val="1595"/>
              </a:lnSpc>
              <a:spcBef>
                <a:spcPts val="105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b="1" spc="-10" dirty="0">
                <a:solidFill>
                  <a:srgbClr val="8000FF"/>
                </a:solidFill>
                <a:latin typeface="Courier New"/>
                <a:cs typeface="Courier New"/>
              </a:rPr>
              <a:t>"form-group 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row"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935990">
              <a:lnSpc>
                <a:spcPts val="1515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&lt;label</a:t>
            </a:r>
            <a:r>
              <a:rPr sz="14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"col-sm-2"</a:t>
            </a:r>
            <a:r>
              <a:rPr sz="1400" b="1" spc="-4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"nome"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400" b="1" spc="-5" dirty="0">
                <a:latin typeface="Courier New"/>
                <a:cs typeface="Courier New"/>
              </a:rPr>
              <a:t>Nome: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&lt;/label&gt;</a:t>
            </a:r>
            <a:endParaRPr sz="1400">
              <a:latin typeface="Courier New"/>
              <a:cs typeface="Courier New"/>
            </a:endParaRPr>
          </a:p>
          <a:p>
            <a:pPr marL="935990">
              <a:lnSpc>
                <a:spcPts val="1515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140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"col-sm-10"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361440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&lt;input</a:t>
            </a:r>
            <a:r>
              <a:rPr sz="14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"text"</a:t>
            </a:r>
            <a:r>
              <a:rPr sz="14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"form-control"</a:t>
            </a:r>
            <a:r>
              <a:rPr sz="14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b="1" spc="-10" dirty="0">
                <a:solidFill>
                  <a:srgbClr val="8000FF"/>
                </a:solidFill>
                <a:latin typeface="Courier New"/>
                <a:cs typeface="Courier New"/>
              </a:rPr>
              <a:t>"nome"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935990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509270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509270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b="1" spc="-10" dirty="0">
                <a:solidFill>
                  <a:srgbClr val="8000FF"/>
                </a:solidFill>
                <a:latin typeface="Courier New"/>
                <a:cs typeface="Courier New"/>
              </a:rPr>
              <a:t>"form-group 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row"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935990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&lt;label</a:t>
            </a:r>
            <a:r>
              <a:rPr sz="14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"col-sm-2"</a:t>
            </a:r>
            <a:r>
              <a:rPr sz="1400" b="1" spc="-5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"email"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400" b="1" spc="-5" dirty="0">
                <a:latin typeface="Courier New"/>
                <a:cs typeface="Courier New"/>
              </a:rPr>
              <a:t>Email: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&lt;/label&gt;</a:t>
            </a:r>
            <a:endParaRPr sz="1400">
              <a:latin typeface="Courier New"/>
              <a:cs typeface="Courier New"/>
            </a:endParaRPr>
          </a:p>
          <a:p>
            <a:pPr marL="935990">
              <a:lnSpc>
                <a:spcPts val="1515"/>
              </a:lnSpc>
            </a:pP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b="1" spc="-10" dirty="0">
                <a:solidFill>
                  <a:srgbClr val="8000FF"/>
                </a:solidFill>
                <a:latin typeface="Courier New"/>
                <a:cs typeface="Courier New"/>
              </a:rPr>
              <a:t>"col-sm-10"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361440">
              <a:lnSpc>
                <a:spcPts val="1515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&lt;input</a:t>
            </a:r>
            <a:r>
              <a:rPr sz="14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"email"</a:t>
            </a:r>
            <a:r>
              <a:rPr sz="1400" b="1" spc="-3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"form-control"</a:t>
            </a:r>
            <a:r>
              <a:rPr sz="1400" b="1" spc="-3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"email"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935990">
              <a:lnSpc>
                <a:spcPts val="151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509270">
              <a:lnSpc>
                <a:spcPts val="1595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245"/>
              </a:spcBef>
              <a:buClr>
                <a:srgbClr val="4F81BC"/>
              </a:buClr>
              <a:buSzPct val="108823"/>
              <a:buFont typeface="Wingdings"/>
              <a:buChar char=""/>
              <a:tabLst>
                <a:tab pos="355600" algn="l"/>
              </a:tabLst>
            </a:pPr>
            <a:r>
              <a:rPr sz="1700" spc="-5" dirty="0">
                <a:latin typeface="Calibri"/>
                <a:cs typeface="Calibri"/>
              </a:rPr>
              <a:t>Formulários </a:t>
            </a:r>
            <a:r>
              <a:rPr sz="1700" spc="-10" dirty="0">
                <a:latin typeface="Calibri"/>
                <a:cs typeface="Calibri"/>
              </a:rPr>
              <a:t>horizontais </a:t>
            </a:r>
            <a:r>
              <a:rPr sz="1700" spc="-5" dirty="0">
                <a:latin typeface="Calibri"/>
                <a:cs typeface="Calibri"/>
              </a:rPr>
              <a:t>são convertidos automaticamente </a:t>
            </a:r>
            <a:r>
              <a:rPr sz="1700" dirty="0">
                <a:latin typeface="Calibri"/>
                <a:cs typeface="Calibri"/>
              </a:rPr>
              <a:t>em </a:t>
            </a:r>
            <a:r>
              <a:rPr sz="1700" spc="-5" dirty="0">
                <a:latin typeface="Calibri"/>
                <a:cs typeface="Calibri"/>
              </a:rPr>
              <a:t>formulários verticais </a:t>
            </a:r>
            <a:r>
              <a:rPr sz="1700" spc="-10" dirty="0">
                <a:latin typeface="Calibri"/>
                <a:cs typeface="Calibri"/>
              </a:rPr>
              <a:t>quando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visualizados </a:t>
            </a:r>
            <a:r>
              <a:rPr sz="1700" dirty="0">
                <a:latin typeface="Calibri"/>
                <a:cs typeface="Calibri"/>
              </a:rPr>
              <a:t>em </a:t>
            </a:r>
            <a:r>
              <a:rPr sz="1700" spc="-5" dirty="0">
                <a:latin typeface="Calibri"/>
                <a:cs typeface="Calibri"/>
              </a:rPr>
              <a:t>dispositivos com telas </a:t>
            </a:r>
            <a:r>
              <a:rPr sz="1700" dirty="0">
                <a:latin typeface="Calibri"/>
                <a:cs typeface="Calibri"/>
              </a:rPr>
              <a:t>pequenas </a:t>
            </a:r>
            <a:r>
              <a:rPr sz="1700" spc="-5" dirty="0">
                <a:latin typeface="Calibri"/>
                <a:cs typeface="Calibri"/>
              </a:rPr>
              <a:t>(caso tenha </a:t>
            </a:r>
            <a:r>
              <a:rPr sz="1700" dirty="0">
                <a:latin typeface="Calibri"/>
                <a:cs typeface="Calibri"/>
              </a:rPr>
              <a:t>sido </a:t>
            </a:r>
            <a:r>
              <a:rPr sz="1700" spc="-5" dirty="0">
                <a:latin typeface="Calibri"/>
                <a:cs typeface="Calibri"/>
              </a:rPr>
              <a:t>utilizado adequadamente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letras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sm,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md,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lg,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etc., </a:t>
            </a:r>
            <a:r>
              <a:rPr sz="1700" dirty="0">
                <a:latin typeface="Calibri"/>
                <a:cs typeface="Calibri"/>
              </a:rPr>
              <a:t>na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definição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colunas).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564" y="6021292"/>
            <a:ext cx="7920990" cy="523240"/>
          </a:xfrm>
          <a:prstGeom prst="rect">
            <a:avLst/>
          </a:prstGeom>
          <a:solidFill>
            <a:srgbClr val="F3FBC4">
              <a:alpha val="56861"/>
            </a:srgbClr>
          </a:solidFill>
          <a:ln w="9525">
            <a:solidFill>
              <a:srgbClr val="7E7E7E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400" spc="-15" dirty="0">
                <a:latin typeface="Calibri"/>
                <a:cs typeface="Calibri"/>
              </a:rPr>
              <a:t>Para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mais </a:t>
            </a:r>
            <a:r>
              <a:rPr sz="1400" spc="-10" dirty="0">
                <a:latin typeface="Calibri"/>
                <a:cs typeface="Calibri"/>
              </a:rPr>
              <a:t>detalhes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sobre</a:t>
            </a:r>
            <a:r>
              <a:rPr sz="1400" spc="-5" dirty="0">
                <a:latin typeface="Calibri"/>
                <a:cs typeface="Calibri"/>
              </a:rPr>
              <a:t> formulários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Bootstrap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acesse: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http://getbootstrap.com/docs/4.0/components/forms/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396873"/>
            <a:ext cx="7773670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4F81BC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Campos de </a:t>
            </a:r>
            <a:r>
              <a:rPr sz="2400" spc="-10" dirty="0">
                <a:latin typeface="Calibri"/>
                <a:cs typeface="Calibri"/>
              </a:rPr>
              <a:t>formulário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dirty="0">
                <a:latin typeface="Calibri"/>
                <a:cs typeface="Calibri"/>
              </a:rPr>
              <a:t>tipo </a:t>
            </a:r>
            <a:r>
              <a:rPr sz="2400" b="1" i="1" spc="-5" dirty="0">
                <a:latin typeface="Calibri"/>
                <a:cs typeface="Calibri"/>
              </a:rPr>
              <a:t>radio </a:t>
            </a:r>
            <a:r>
              <a:rPr sz="2400" spc="-5" dirty="0">
                <a:latin typeface="Calibri"/>
                <a:cs typeface="Calibri"/>
              </a:rPr>
              <a:t>ou </a:t>
            </a:r>
            <a:r>
              <a:rPr sz="2400" b="1" i="1" spc="-10" dirty="0">
                <a:latin typeface="Calibri"/>
                <a:cs typeface="Calibri"/>
              </a:rPr>
              <a:t>checkbox </a:t>
            </a:r>
            <a:r>
              <a:rPr sz="2400" spc="-10" dirty="0">
                <a:latin typeface="Calibri"/>
                <a:cs typeface="Calibri"/>
              </a:rPr>
              <a:t>devem </a:t>
            </a:r>
            <a:r>
              <a:rPr sz="2400" spc="-5" dirty="0">
                <a:latin typeface="Calibri"/>
                <a:cs typeface="Calibri"/>
              </a:rPr>
              <a:t>ser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inseridos </a:t>
            </a:r>
            <a:r>
              <a:rPr sz="2400" spc="-10" dirty="0">
                <a:latin typeface="Calibri"/>
                <a:cs typeface="Calibri"/>
              </a:rPr>
              <a:t>utilizando </a:t>
            </a:r>
            <a:r>
              <a:rPr sz="2400" dirty="0">
                <a:latin typeface="Calibri"/>
                <a:cs typeface="Calibri"/>
              </a:rPr>
              <a:t>classes especiais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Bootstrap </a:t>
            </a:r>
            <a:r>
              <a:rPr sz="2400" dirty="0">
                <a:latin typeface="Calibri"/>
                <a:cs typeface="Calibri"/>
              </a:rPr>
              <a:t>4, </a:t>
            </a:r>
            <a:r>
              <a:rPr sz="2400" spc="-10" dirty="0">
                <a:latin typeface="Calibri"/>
                <a:cs typeface="Calibri"/>
              </a:rPr>
              <a:t>como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form-check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form-check-input</a:t>
            </a:r>
            <a:r>
              <a:rPr sz="2400" b="1" i="1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form-check-label</a:t>
            </a:r>
            <a:r>
              <a:rPr sz="2400" spc="-5" dirty="0"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75"/>
              </a:spcBef>
              <a:buClr>
                <a:srgbClr val="4F81BC"/>
              </a:buClr>
              <a:buSzPct val="11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Veja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</a:t>
            </a:r>
            <a:r>
              <a:rPr sz="2400" spc="-15" dirty="0">
                <a:latin typeface="Calibri"/>
                <a:cs typeface="Calibri"/>
              </a:rPr>
              <a:t> exemplos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endereço: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http://getbootstrap.com/docs/</a:t>
            </a:r>
            <a:r>
              <a:rPr lang="pt-BR" sz="2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5</a:t>
            </a:r>
            <a:r>
              <a:rPr sz="2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.0/components/forms/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4138" y="209550"/>
            <a:ext cx="73361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0" dirty="0">
                <a:latin typeface="Calibri"/>
                <a:cs typeface="Calibri"/>
              </a:rPr>
              <a:t>Formulários</a:t>
            </a:r>
            <a:r>
              <a:rPr i="0" spc="1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–</a:t>
            </a:r>
            <a:r>
              <a:rPr i="0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Radio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e</a:t>
            </a:r>
            <a:r>
              <a:rPr i="0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Checkbox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4144" y="6156020"/>
            <a:ext cx="3260725" cy="369570"/>
          </a:xfrm>
          <a:prstGeom prst="rect">
            <a:avLst/>
          </a:prstGeom>
          <a:solidFill>
            <a:srgbClr val="C5D9F0"/>
          </a:solidFill>
          <a:ln w="9525">
            <a:solidFill>
              <a:srgbClr val="A6A6A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15" dirty="0">
                <a:latin typeface="Calibri"/>
                <a:cs typeface="Calibri"/>
              </a:rPr>
              <a:t>Ref: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adaptado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w3schools.com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1221740"/>
            <a:ext cx="8163559" cy="201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110416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Uma </a:t>
            </a:r>
            <a:r>
              <a:rPr sz="2400" b="1" spc="-5" dirty="0">
                <a:latin typeface="Calibri"/>
                <a:cs typeface="Calibri"/>
              </a:rPr>
              <a:t>janela </a:t>
            </a:r>
            <a:r>
              <a:rPr sz="2400" b="1" dirty="0">
                <a:latin typeface="Calibri"/>
                <a:cs typeface="Calibri"/>
              </a:rPr>
              <a:t>modal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5" dirty="0">
                <a:latin typeface="Calibri"/>
                <a:cs typeface="Calibri"/>
              </a:rPr>
              <a:t>uma janela que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10" dirty="0">
                <a:latin typeface="Calibri"/>
                <a:cs typeface="Calibri"/>
              </a:rPr>
              <a:t>exibida </a:t>
            </a:r>
            <a:r>
              <a:rPr sz="2400" dirty="0">
                <a:latin typeface="Calibri"/>
                <a:cs typeface="Calibri"/>
              </a:rPr>
              <a:t>em cima </a:t>
            </a:r>
            <a:r>
              <a:rPr sz="2400" spc="-5" dirty="0">
                <a:latin typeface="Calibri"/>
                <a:cs typeface="Calibri"/>
              </a:rPr>
              <a:t>das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outras para </a:t>
            </a:r>
            <a:r>
              <a:rPr sz="2400" spc="-10" dirty="0">
                <a:latin typeface="Calibri"/>
                <a:cs typeface="Calibri"/>
              </a:rPr>
              <a:t>apresentação </a:t>
            </a:r>
            <a:r>
              <a:rPr sz="2400" spc="-5" dirty="0">
                <a:latin typeface="Calibri"/>
                <a:cs typeface="Calibri"/>
              </a:rPr>
              <a:t>ou </a:t>
            </a:r>
            <a:r>
              <a:rPr sz="2400" spc="-15" dirty="0">
                <a:latin typeface="Calibri"/>
                <a:cs typeface="Calibri"/>
              </a:rPr>
              <a:t>coleta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informações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maneira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conveniente, </a:t>
            </a:r>
            <a:r>
              <a:rPr sz="2400" spc="-5" dirty="0">
                <a:latin typeface="Calibri"/>
                <a:cs typeface="Calibri"/>
              </a:rPr>
              <a:t>sem que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usuário seja redirecionado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5" dirty="0">
                <a:latin typeface="Calibri"/>
                <a:cs typeface="Calibri"/>
              </a:rPr>
              <a:t>uma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nova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página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(veja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exemplo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seguir);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Clr>
                <a:srgbClr val="4F81BC"/>
              </a:buClr>
              <a:buSzPct val="110416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fornece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recursos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10" dirty="0">
                <a:latin typeface="Calibri"/>
                <a:cs typeface="Calibri"/>
              </a:rPr>
              <a:t>exibir </a:t>
            </a:r>
            <a:r>
              <a:rPr sz="2400" dirty="0">
                <a:latin typeface="Calibri"/>
                <a:cs typeface="Calibri"/>
              </a:rPr>
              <a:t>modais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maneira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fácil.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7526" y="137540"/>
            <a:ext cx="14909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Calibri"/>
                <a:cs typeface="Calibri"/>
              </a:rPr>
              <a:t>Mo</a:t>
            </a:r>
            <a:r>
              <a:rPr i="0" spc="10" dirty="0">
                <a:latin typeface="Calibri"/>
                <a:cs typeface="Calibri"/>
              </a:rPr>
              <a:t>d</a:t>
            </a:r>
            <a:r>
              <a:rPr i="0" dirty="0">
                <a:latin typeface="Calibri"/>
                <a:cs typeface="Calibri"/>
              </a:rPr>
              <a:t>al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37" y="3462439"/>
            <a:ext cx="8064881" cy="30040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60260" y="6261861"/>
            <a:ext cx="2269490" cy="307975"/>
          </a:xfrm>
          <a:prstGeom prst="rect">
            <a:avLst/>
          </a:prstGeom>
          <a:solidFill>
            <a:srgbClr val="C5D9F0"/>
          </a:solidFill>
          <a:ln w="9525">
            <a:solidFill>
              <a:srgbClr val="A6A6A6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Calibri"/>
                <a:cs typeface="Calibri"/>
              </a:rPr>
              <a:t>Adaptado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w3schools.com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998" y="899248"/>
            <a:ext cx="8660130" cy="5275580"/>
            <a:chOff x="241998" y="899248"/>
            <a:chExt cx="8660130" cy="5275580"/>
          </a:xfrm>
        </p:grpSpPr>
        <p:sp>
          <p:nvSpPr>
            <p:cNvPr id="3" name="object 3"/>
            <p:cNvSpPr/>
            <p:nvPr/>
          </p:nvSpPr>
          <p:spPr>
            <a:xfrm>
              <a:off x="251523" y="908773"/>
              <a:ext cx="8641080" cy="5256530"/>
            </a:xfrm>
            <a:custGeom>
              <a:avLst/>
              <a:gdLst/>
              <a:ahLst/>
              <a:cxnLst/>
              <a:rect l="l" t="t" r="r" b="b"/>
              <a:pathLst>
                <a:path w="8641080" h="5256530">
                  <a:moveTo>
                    <a:pt x="8640953" y="0"/>
                  </a:moveTo>
                  <a:lnTo>
                    <a:pt x="0" y="0"/>
                  </a:lnTo>
                  <a:lnTo>
                    <a:pt x="0" y="5256530"/>
                  </a:lnTo>
                  <a:lnTo>
                    <a:pt x="8640953" y="5256530"/>
                  </a:lnTo>
                  <a:lnTo>
                    <a:pt x="86409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1523" y="908773"/>
              <a:ext cx="8641080" cy="5256530"/>
            </a:xfrm>
            <a:custGeom>
              <a:avLst/>
              <a:gdLst/>
              <a:ahLst/>
              <a:cxnLst/>
              <a:rect l="l" t="t" r="r" b="b"/>
              <a:pathLst>
                <a:path w="8641080" h="5256530">
                  <a:moveTo>
                    <a:pt x="0" y="5256530"/>
                  </a:moveTo>
                  <a:lnTo>
                    <a:pt x="8640953" y="5256530"/>
                  </a:lnTo>
                  <a:lnTo>
                    <a:pt x="8640953" y="0"/>
                  </a:lnTo>
                  <a:lnTo>
                    <a:pt x="0" y="0"/>
                  </a:lnTo>
                  <a:lnTo>
                    <a:pt x="0" y="5256530"/>
                  </a:lnTo>
                  <a:close/>
                </a:path>
              </a:pathLst>
            </a:custGeom>
            <a:ln w="19050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30567" y="3088005"/>
              <a:ext cx="690880" cy="186055"/>
            </a:xfrm>
            <a:custGeom>
              <a:avLst/>
              <a:gdLst/>
              <a:ahLst/>
              <a:cxnLst/>
              <a:rect l="l" t="t" r="r" b="b"/>
              <a:pathLst>
                <a:path w="690879" h="186054">
                  <a:moveTo>
                    <a:pt x="690372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690372" y="185927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DFC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8591" y="908430"/>
            <a:ext cx="8242300" cy="5203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80"/>
              </a:lnSpc>
              <a:spcBef>
                <a:spcPts val="95"/>
              </a:spcBef>
            </a:pPr>
            <a:r>
              <a:rPr sz="1300" b="1" spc="-5" dirty="0">
                <a:solidFill>
                  <a:srgbClr val="008000"/>
                </a:solidFill>
                <a:latin typeface="Courier New"/>
                <a:cs typeface="Courier New"/>
              </a:rPr>
              <a:t>&lt;!--</a:t>
            </a:r>
            <a:r>
              <a:rPr sz="13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Botão</a:t>
            </a:r>
            <a:r>
              <a:rPr sz="13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para</a:t>
            </a:r>
            <a:r>
              <a:rPr sz="13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abrir</a:t>
            </a:r>
            <a:r>
              <a:rPr sz="13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3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janela</a:t>
            </a:r>
            <a:r>
              <a:rPr sz="13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modal</a:t>
            </a:r>
            <a:r>
              <a:rPr sz="1300" b="1" spc="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--&gt;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05"/>
              </a:lnSpc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&lt;button</a:t>
            </a: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"button"</a:t>
            </a:r>
            <a:r>
              <a:rPr sz="1300" b="1" spc="2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"btn</a:t>
            </a:r>
            <a:r>
              <a:rPr sz="1300" b="1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btn-info</a:t>
            </a:r>
            <a:r>
              <a:rPr sz="1300" b="1" spc="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btn-lg"</a:t>
            </a:r>
            <a:r>
              <a:rPr sz="1300" b="1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data-toggle=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"modal"</a:t>
            </a:r>
            <a:r>
              <a:rPr sz="1300" b="1" spc="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data-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85"/>
              </a:lnSpc>
            </a:pPr>
            <a:r>
              <a:rPr sz="1300" spc="-10" dirty="0">
                <a:latin typeface="Courier New"/>
                <a:cs typeface="Courier New"/>
              </a:rPr>
              <a:t>target=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"#myModal"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Abrir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10" dirty="0">
                <a:latin typeface="Courier New"/>
                <a:cs typeface="Courier New"/>
              </a:rPr>
              <a:t>Modal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&lt;/button&gt;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80"/>
              </a:lnSpc>
              <a:spcBef>
                <a:spcPts val="1250"/>
              </a:spcBef>
            </a:pPr>
            <a:r>
              <a:rPr sz="1300" b="1" spc="-5" dirty="0">
                <a:solidFill>
                  <a:srgbClr val="008000"/>
                </a:solidFill>
                <a:latin typeface="Courier New"/>
                <a:cs typeface="Courier New"/>
              </a:rPr>
              <a:t>&lt;!--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008000"/>
                </a:solidFill>
                <a:latin typeface="Courier New"/>
                <a:cs typeface="Courier New"/>
              </a:rPr>
              <a:t>Div</a:t>
            </a:r>
            <a:r>
              <a:rPr sz="13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definindo</a:t>
            </a:r>
            <a:r>
              <a:rPr sz="13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sz="13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conteúdo</a:t>
            </a:r>
            <a:r>
              <a:rPr sz="13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008000"/>
                </a:solidFill>
                <a:latin typeface="Courier New"/>
                <a:cs typeface="Courier New"/>
              </a:rPr>
              <a:t>da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 janela</a:t>
            </a:r>
            <a:r>
              <a:rPr sz="13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modal</a:t>
            </a:r>
            <a:r>
              <a:rPr sz="13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--&gt;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05"/>
              </a:lnSpc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&lt;div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"modal</a:t>
            </a:r>
            <a:r>
              <a:rPr sz="1300" b="1" spc="-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fade"</a:t>
            </a:r>
            <a:r>
              <a:rPr sz="1300" b="1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"myModal"</a:t>
            </a:r>
            <a:r>
              <a:rPr sz="1300" b="1" spc="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role=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"dialog"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210820">
              <a:lnSpc>
                <a:spcPts val="1480"/>
              </a:lnSpc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13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"modal-dialog"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407670">
              <a:lnSpc>
                <a:spcPct val="100000"/>
              </a:lnSpc>
              <a:spcBef>
                <a:spcPts val="1245"/>
              </a:spcBef>
            </a:pPr>
            <a:r>
              <a:rPr sz="1300" spc="-5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13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"modal-content"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603885">
              <a:lnSpc>
                <a:spcPts val="1480"/>
              </a:lnSpc>
              <a:spcBef>
                <a:spcPts val="1250"/>
              </a:spcBef>
            </a:pP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&lt;!–</a:t>
            </a:r>
            <a:r>
              <a:rPr sz="13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Cabeçalho</a:t>
            </a:r>
            <a:r>
              <a:rPr sz="13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008000"/>
                </a:solidFill>
                <a:latin typeface="Courier New"/>
                <a:cs typeface="Courier New"/>
              </a:rPr>
              <a:t>da</a:t>
            </a:r>
            <a:r>
              <a:rPr sz="13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janela</a:t>
            </a:r>
            <a:r>
              <a:rPr sz="13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modal</a:t>
            </a:r>
            <a:r>
              <a:rPr sz="13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--&gt;</a:t>
            </a:r>
            <a:endParaRPr sz="1300">
              <a:latin typeface="Courier New"/>
              <a:cs typeface="Courier New"/>
            </a:endParaRPr>
          </a:p>
          <a:p>
            <a:pPr marL="603885">
              <a:lnSpc>
                <a:spcPts val="1405"/>
              </a:lnSpc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13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"modal-header"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800735">
              <a:lnSpc>
                <a:spcPts val="1405"/>
              </a:lnSpc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&lt;button</a:t>
            </a:r>
            <a:r>
              <a:rPr sz="13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"button"</a:t>
            </a:r>
            <a:r>
              <a:rPr sz="1300" b="1" spc="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"close"</a:t>
            </a:r>
            <a:r>
              <a:rPr sz="1300" b="1" spc="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data-dismiss=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"modal"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spc="-10" dirty="0">
                <a:latin typeface="Courier New"/>
                <a:cs typeface="Courier New"/>
              </a:rPr>
              <a:t>&amp;times;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&lt;/button&gt;</a:t>
            </a:r>
            <a:endParaRPr sz="1300">
              <a:latin typeface="Courier New"/>
              <a:cs typeface="Courier New"/>
            </a:endParaRPr>
          </a:p>
          <a:p>
            <a:pPr marL="800735">
              <a:lnSpc>
                <a:spcPts val="1405"/>
              </a:lnSpc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&lt;h4</a:t>
            </a:r>
            <a:r>
              <a:rPr sz="13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"modal-title"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Modal Header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&lt;/h4&gt;</a:t>
            </a:r>
            <a:endParaRPr sz="1300">
              <a:latin typeface="Courier New"/>
              <a:cs typeface="Courier New"/>
            </a:endParaRPr>
          </a:p>
          <a:p>
            <a:pPr marL="603885">
              <a:lnSpc>
                <a:spcPts val="1480"/>
              </a:lnSpc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300">
              <a:latin typeface="Courier New"/>
              <a:cs typeface="Courier New"/>
            </a:endParaRPr>
          </a:p>
          <a:p>
            <a:pPr marL="603885">
              <a:lnSpc>
                <a:spcPts val="1485"/>
              </a:lnSpc>
              <a:spcBef>
                <a:spcPts val="1250"/>
              </a:spcBef>
            </a:pP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&lt;!–</a:t>
            </a:r>
            <a:r>
              <a:rPr sz="13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Corpo</a:t>
            </a:r>
            <a:r>
              <a:rPr sz="13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008000"/>
                </a:solidFill>
                <a:latin typeface="Courier New"/>
                <a:cs typeface="Courier New"/>
              </a:rPr>
              <a:t>da</a:t>
            </a:r>
            <a:r>
              <a:rPr sz="13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janela</a:t>
            </a:r>
            <a:r>
              <a:rPr sz="13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modal</a:t>
            </a:r>
            <a:r>
              <a:rPr sz="13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--&gt;</a:t>
            </a:r>
            <a:endParaRPr sz="1300">
              <a:latin typeface="Courier New"/>
              <a:cs typeface="Courier New"/>
            </a:endParaRPr>
          </a:p>
          <a:p>
            <a:pPr marL="603885">
              <a:lnSpc>
                <a:spcPts val="1405"/>
              </a:lnSpc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13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"modal-body"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800735">
              <a:lnSpc>
                <a:spcPts val="1405"/>
              </a:lnSpc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&lt;p&gt;</a:t>
            </a:r>
            <a:r>
              <a:rPr sz="1300" b="1" spc="-10" dirty="0">
                <a:latin typeface="Courier New"/>
                <a:cs typeface="Courier New"/>
              </a:rPr>
              <a:t>Some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10" dirty="0">
                <a:latin typeface="Courier New"/>
                <a:cs typeface="Courier New"/>
              </a:rPr>
              <a:t>text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in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10" dirty="0">
                <a:latin typeface="Courier New"/>
                <a:cs typeface="Courier New"/>
              </a:rPr>
              <a:t>the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b="1" spc="-10" dirty="0">
                <a:latin typeface="Courier New"/>
                <a:cs typeface="Courier New"/>
              </a:rPr>
              <a:t>modal.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sz="1300">
              <a:latin typeface="Courier New"/>
              <a:cs typeface="Courier New"/>
            </a:endParaRPr>
          </a:p>
          <a:p>
            <a:pPr marL="603885">
              <a:lnSpc>
                <a:spcPts val="1480"/>
              </a:lnSpc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300">
              <a:latin typeface="Courier New"/>
              <a:cs typeface="Courier New"/>
            </a:endParaRPr>
          </a:p>
          <a:p>
            <a:pPr marL="603885">
              <a:lnSpc>
                <a:spcPts val="1480"/>
              </a:lnSpc>
              <a:spcBef>
                <a:spcPts val="1245"/>
              </a:spcBef>
            </a:pP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&lt;!–</a:t>
            </a:r>
            <a:r>
              <a:rPr sz="13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Rodapé</a:t>
            </a:r>
            <a:r>
              <a:rPr sz="13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da</a:t>
            </a:r>
            <a:r>
              <a:rPr sz="13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janela</a:t>
            </a:r>
            <a:r>
              <a:rPr sz="13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urier New"/>
                <a:cs typeface="Courier New"/>
              </a:rPr>
              <a:t>modal --&gt;</a:t>
            </a:r>
            <a:endParaRPr sz="1300">
              <a:latin typeface="Courier New"/>
              <a:cs typeface="Courier New"/>
            </a:endParaRPr>
          </a:p>
          <a:p>
            <a:pPr marL="603885">
              <a:lnSpc>
                <a:spcPts val="1410"/>
              </a:lnSpc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13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"modal-footer"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768350">
              <a:lnSpc>
                <a:spcPts val="129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&lt;button</a:t>
            </a:r>
            <a:r>
              <a:rPr sz="12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8000FF"/>
                </a:solidFill>
                <a:latin typeface="Courier New"/>
                <a:cs typeface="Courier New"/>
              </a:rPr>
              <a:t>"button"</a:t>
            </a:r>
            <a:r>
              <a:rPr sz="1200" b="1" spc="2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8000FF"/>
                </a:solidFill>
                <a:latin typeface="Courier New"/>
                <a:cs typeface="Courier New"/>
              </a:rPr>
              <a:t>"btn</a:t>
            </a:r>
            <a:r>
              <a:rPr sz="1200" b="1" spc="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8000FF"/>
                </a:solidFill>
                <a:latin typeface="Courier New"/>
                <a:cs typeface="Courier New"/>
              </a:rPr>
              <a:t>btn-default"</a:t>
            </a:r>
            <a:r>
              <a:rPr sz="1200" b="1" spc="2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data-dismiss=</a:t>
            </a:r>
            <a:r>
              <a:rPr sz="1200" b="1" dirty="0">
                <a:solidFill>
                  <a:srgbClr val="8000FF"/>
                </a:solidFill>
                <a:latin typeface="Courier New"/>
                <a:cs typeface="Courier New"/>
              </a:rPr>
              <a:t>"modal"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200" b="1" dirty="0">
                <a:latin typeface="Courier New"/>
                <a:cs typeface="Courier New"/>
              </a:rPr>
              <a:t>Close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&lt;/button&gt;</a:t>
            </a:r>
            <a:endParaRPr sz="1200">
              <a:latin typeface="Courier New"/>
              <a:cs typeface="Courier New"/>
            </a:endParaRPr>
          </a:p>
          <a:p>
            <a:pPr marL="603885">
              <a:lnSpc>
                <a:spcPts val="1480"/>
              </a:lnSpc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300">
              <a:latin typeface="Courier New"/>
              <a:cs typeface="Courier New"/>
            </a:endParaRPr>
          </a:p>
          <a:p>
            <a:pPr marL="407670">
              <a:lnSpc>
                <a:spcPts val="1480"/>
              </a:lnSpc>
              <a:spcBef>
                <a:spcPts val="1255"/>
              </a:spcBef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300">
              <a:latin typeface="Courier New"/>
              <a:cs typeface="Courier New"/>
            </a:endParaRPr>
          </a:p>
          <a:p>
            <a:pPr marL="210820">
              <a:lnSpc>
                <a:spcPts val="1405"/>
              </a:lnSpc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80"/>
              </a:lnSpc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42997" y="137540"/>
            <a:ext cx="385952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Calibri"/>
                <a:cs typeface="Calibri"/>
              </a:rPr>
              <a:t>Modal</a:t>
            </a:r>
            <a:r>
              <a:rPr i="0" spc="-3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-</a:t>
            </a:r>
            <a:r>
              <a:rPr i="0" spc="-20" dirty="0">
                <a:latin typeface="Calibri"/>
                <a:cs typeface="Calibri"/>
              </a:rPr>
              <a:t> Exemplo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23557" y="6261861"/>
            <a:ext cx="2269490" cy="307975"/>
          </a:xfrm>
          <a:prstGeom prst="rect">
            <a:avLst/>
          </a:prstGeom>
          <a:solidFill>
            <a:srgbClr val="C5D9F0"/>
          </a:solidFill>
          <a:ln w="9525">
            <a:solidFill>
              <a:srgbClr val="A6A6A6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Calibri"/>
                <a:cs typeface="Calibri"/>
              </a:rPr>
              <a:t>Adaptado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w3schools.com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" y="6202171"/>
            <a:ext cx="5282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Mais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informações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sobre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modais: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http://www.tutorialrepublic.com/twitter-bootstrap- </a:t>
            </a:r>
            <a:r>
              <a:rPr sz="1200" spc="-25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tutorial/bootstrap-modals.php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55" y="2564904"/>
            <a:ext cx="7776845" cy="792480"/>
          </a:xfrm>
          <a:prstGeom prst="rect">
            <a:avLst/>
          </a:prstGeom>
          <a:solidFill>
            <a:srgbClr val="FFFFFF"/>
          </a:solidFill>
          <a:ln w="1905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45"/>
              </a:spcBef>
            </a:pPr>
            <a:r>
              <a:rPr sz="1800" spc="-10" dirty="0">
                <a:latin typeface="Courier New"/>
                <a:cs typeface="Courier New"/>
              </a:rPr>
              <a:t>$('#idDoModal').modal('show');</a:t>
            </a:r>
            <a:endParaRPr sz="18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$('#idDoModal').modal('hide');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508251"/>
            <a:ext cx="795337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Caso seja necessário </a:t>
            </a:r>
            <a:r>
              <a:rPr sz="2600" dirty="0">
                <a:latin typeface="Calibri"/>
                <a:cs typeface="Calibri"/>
              </a:rPr>
              <a:t>abrir </a:t>
            </a:r>
            <a:r>
              <a:rPr sz="2600" spc="-5" dirty="0">
                <a:latin typeface="Calibri"/>
                <a:cs typeface="Calibri"/>
              </a:rPr>
              <a:t>ou </a:t>
            </a:r>
            <a:r>
              <a:rPr sz="2600" spc="-10" dirty="0">
                <a:latin typeface="Calibri"/>
                <a:cs typeface="Calibri"/>
              </a:rPr>
              <a:t>fechar </a:t>
            </a:r>
            <a:r>
              <a:rPr sz="2600" spc="-5" dirty="0">
                <a:latin typeface="Calibri"/>
                <a:cs typeface="Calibri"/>
              </a:rPr>
              <a:t>uma janela modal pelo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código JavaScript,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pode-se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utilizar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jQuery: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1121" y="331419"/>
            <a:ext cx="80587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latin typeface="Calibri"/>
                <a:cs typeface="Calibri"/>
              </a:rPr>
              <a:t>Abrindo</a:t>
            </a:r>
            <a:r>
              <a:rPr sz="3600" i="0" spc="-45" dirty="0">
                <a:latin typeface="Calibri"/>
                <a:cs typeface="Calibri"/>
              </a:rPr>
              <a:t> </a:t>
            </a:r>
            <a:r>
              <a:rPr sz="3600" i="0" dirty="0">
                <a:latin typeface="Calibri"/>
                <a:cs typeface="Calibri"/>
              </a:rPr>
              <a:t>e</a:t>
            </a:r>
            <a:r>
              <a:rPr sz="3600" i="0" spc="-20" dirty="0">
                <a:latin typeface="Calibri"/>
                <a:cs typeface="Calibri"/>
              </a:rPr>
              <a:t> </a:t>
            </a:r>
            <a:r>
              <a:rPr sz="3600" i="0" spc="-5" dirty="0">
                <a:latin typeface="Calibri"/>
                <a:cs typeface="Calibri"/>
              </a:rPr>
              <a:t>Fechando</a:t>
            </a:r>
            <a:r>
              <a:rPr sz="3600" i="0" spc="-45" dirty="0">
                <a:latin typeface="Calibri"/>
                <a:cs typeface="Calibri"/>
              </a:rPr>
              <a:t> </a:t>
            </a:r>
            <a:r>
              <a:rPr sz="3600" i="0" spc="-5" dirty="0">
                <a:latin typeface="Calibri"/>
                <a:cs typeface="Calibri"/>
              </a:rPr>
              <a:t>um</a:t>
            </a:r>
            <a:r>
              <a:rPr sz="3600" i="0" spc="-15" dirty="0">
                <a:latin typeface="Calibri"/>
                <a:cs typeface="Calibri"/>
              </a:rPr>
              <a:t> </a:t>
            </a:r>
            <a:r>
              <a:rPr sz="3600" i="0" dirty="0">
                <a:latin typeface="Calibri"/>
                <a:cs typeface="Calibri"/>
              </a:rPr>
              <a:t>Modal</a:t>
            </a:r>
            <a:r>
              <a:rPr sz="3600" i="0" spc="-25" dirty="0">
                <a:latin typeface="Calibri"/>
                <a:cs typeface="Calibri"/>
              </a:rPr>
              <a:t> </a:t>
            </a:r>
            <a:r>
              <a:rPr sz="3600" i="0" spc="-5" dirty="0">
                <a:latin typeface="Calibri"/>
                <a:cs typeface="Calibri"/>
              </a:rPr>
              <a:t>pelo</a:t>
            </a:r>
            <a:r>
              <a:rPr sz="3600" i="0" spc="-25" dirty="0">
                <a:latin typeface="Calibri"/>
                <a:cs typeface="Calibri"/>
              </a:rPr>
              <a:t> </a:t>
            </a:r>
            <a:r>
              <a:rPr sz="3600" i="0" spc="-10" dirty="0">
                <a:latin typeface="Calibri"/>
                <a:cs typeface="Calibri"/>
              </a:rPr>
              <a:t>Código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487" y="2907792"/>
            <a:ext cx="8277225" cy="1481455"/>
            <a:chOff x="344487" y="2907792"/>
            <a:chExt cx="8277225" cy="1481455"/>
          </a:xfrm>
        </p:grpSpPr>
        <p:sp>
          <p:nvSpPr>
            <p:cNvPr id="3" name="object 3"/>
            <p:cNvSpPr/>
            <p:nvPr/>
          </p:nvSpPr>
          <p:spPr>
            <a:xfrm>
              <a:off x="344487" y="2907804"/>
              <a:ext cx="8277225" cy="841375"/>
            </a:xfrm>
            <a:custGeom>
              <a:avLst/>
              <a:gdLst/>
              <a:ahLst/>
              <a:cxnLst/>
              <a:rect l="l" t="t" r="r" b="b"/>
              <a:pathLst>
                <a:path w="8277225" h="841375">
                  <a:moveTo>
                    <a:pt x="426707" y="0"/>
                  </a:moveTo>
                  <a:lnTo>
                    <a:pt x="106680" y="0"/>
                  </a:lnTo>
                  <a:lnTo>
                    <a:pt x="0" y="0"/>
                  </a:lnTo>
                  <a:lnTo>
                    <a:pt x="0" y="201155"/>
                  </a:lnTo>
                  <a:lnTo>
                    <a:pt x="106680" y="201155"/>
                  </a:lnTo>
                  <a:lnTo>
                    <a:pt x="426707" y="201155"/>
                  </a:lnTo>
                  <a:lnTo>
                    <a:pt x="426707" y="0"/>
                  </a:lnTo>
                  <a:close/>
                </a:path>
                <a:path w="8277225" h="841375">
                  <a:moveTo>
                    <a:pt x="2002459" y="640067"/>
                  </a:moveTo>
                  <a:lnTo>
                    <a:pt x="2002459" y="640067"/>
                  </a:lnTo>
                  <a:lnTo>
                    <a:pt x="86868" y="640067"/>
                  </a:lnTo>
                  <a:lnTo>
                    <a:pt x="86868" y="841235"/>
                  </a:lnTo>
                  <a:lnTo>
                    <a:pt x="2002459" y="841235"/>
                  </a:lnTo>
                  <a:lnTo>
                    <a:pt x="2002459" y="640067"/>
                  </a:lnTo>
                  <a:close/>
                </a:path>
                <a:path w="8277225" h="841375">
                  <a:moveTo>
                    <a:pt x="2002459" y="426707"/>
                  </a:moveTo>
                  <a:lnTo>
                    <a:pt x="2002459" y="426707"/>
                  </a:lnTo>
                  <a:lnTo>
                    <a:pt x="86868" y="426707"/>
                  </a:lnTo>
                  <a:lnTo>
                    <a:pt x="86868" y="627875"/>
                  </a:lnTo>
                  <a:lnTo>
                    <a:pt x="2002459" y="627875"/>
                  </a:lnTo>
                  <a:lnTo>
                    <a:pt x="2002459" y="426707"/>
                  </a:lnTo>
                  <a:close/>
                </a:path>
                <a:path w="8277225" h="841375">
                  <a:moveTo>
                    <a:pt x="2852864" y="213360"/>
                  </a:moveTo>
                  <a:lnTo>
                    <a:pt x="2852864" y="213360"/>
                  </a:lnTo>
                  <a:lnTo>
                    <a:pt x="86868" y="213360"/>
                  </a:lnTo>
                  <a:lnTo>
                    <a:pt x="86868" y="414515"/>
                  </a:lnTo>
                  <a:lnTo>
                    <a:pt x="2852864" y="414515"/>
                  </a:lnTo>
                  <a:lnTo>
                    <a:pt x="2852864" y="213360"/>
                  </a:lnTo>
                  <a:close/>
                </a:path>
                <a:path w="8277225" h="841375">
                  <a:moveTo>
                    <a:pt x="3511219" y="0"/>
                  </a:moveTo>
                  <a:lnTo>
                    <a:pt x="3511219" y="0"/>
                  </a:lnTo>
                  <a:lnTo>
                    <a:pt x="426720" y="0"/>
                  </a:lnTo>
                  <a:lnTo>
                    <a:pt x="426720" y="201155"/>
                  </a:lnTo>
                  <a:lnTo>
                    <a:pt x="3511219" y="201155"/>
                  </a:lnTo>
                  <a:lnTo>
                    <a:pt x="3511219" y="0"/>
                  </a:lnTo>
                  <a:close/>
                </a:path>
                <a:path w="8277225" h="841375">
                  <a:moveTo>
                    <a:pt x="3809923" y="426707"/>
                  </a:moveTo>
                  <a:lnTo>
                    <a:pt x="3704780" y="426707"/>
                  </a:lnTo>
                  <a:lnTo>
                    <a:pt x="3384740" y="426707"/>
                  </a:lnTo>
                  <a:lnTo>
                    <a:pt x="2109152" y="426707"/>
                  </a:lnTo>
                  <a:lnTo>
                    <a:pt x="2002472" y="426707"/>
                  </a:lnTo>
                  <a:lnTo>
                    <a:pt x="2002472" y="627875"/>
                  </a:lnTo>
                  <a:lnTo>
                    <a:pt x="2109152" y="627875"/>
                  </a:lnTo>
                  <a:lnTo>
                    <a:pt x="3384740" y="627875"/>
                  </a:lnTo>
                  <a:lnTo>
                    <a:pt x="3704780" y="627875"/>
                  </a:lnTo>
                  <a:lnTo>
                    <a:pt x="3809923" y="627875"/>
                  </a:lnTo>
                  <a:lnTo>
                    <a:pt x="3809923" y="426707"/>
                  </a:lnTo>
                  <a:close/>
                </a:path>
                <a:path w="8277225" h="841375">
                  <a:moveTo>
                    <a:pt x="3829735" y="0"/>
                  </a:moveTo>
                  <a:lnTo>
                    <a:pt x="3723068" y="0"/>
                  </a:lnTo>
                  <a:lnTo>
                    <a:pt x="3511232" y="0"/>
                  </a:lnTo>
                  <a:lnTo>
                    <a:pt x="3511232" y="201155"/>
                  </a:lnTo>
                  <a:lnTo>
                    <a:pt x="3723068" y="201155"/>
                  </a:lnTo>
                  <a:lnTo>
                    <a:pt x="3829735" y="201155"/>
                  </a:lnTo>
                  <a:lnTo>
                    <a:pt x="3829735" y="0"/>
                  </a:lnTo>
                  <a:close/>
                </a:path>
                <a:path w="8277225" h="841375">
                  <a:moveTo>
                    <a:pt x="4553636" y="426707"/>
                  </a:moveTo>
                  <a:lnTo>
                    <a:pt x="4448492" y="426707"/>
                  </a:lnTo>
                  <a:lnTo>
                    <a:pt x="4341812" y="426707"/>
                  </a:lnTo>
                  <a:lnTo>
                    <a:pt x="3809936" y="426707"/>
                  </a:lnTo>
                  <a:lnTo>
                    <a:pt x="3809936" y="627875"/>
                  </a:lnTo>
                  <a:lnTo>
                    <a:pt x="4341812" y="627875"/>
                  </a:lnTo>
                  <a:lnTo>
                    <a:pt x="4448492" y="627875"/>
                  </a:lnTo>
                  <a:lnTo>
                    <a:pt x="4553636" y="627875"/>
                  </a:lnTo>
                  <a:lnTo>
                    <a:pt x="4553636" y="426707"/>
                  </a:lnTo>
                  <a:close/>
                </a:path>
                <a:path w="8277225" h="841375">
                  <a:moveTo>
                    <a:pt x="5318684" y="0"/>
                  </a:moveTo>
                  <a:lnTo>
                    <a:pt x="5318684" y="0"/>
                  </a:lnTo>
                  <a:lnTo>
                    <a:pt x="3829748" y="0"/>
                  </a:lnTo>
                  <a:lnTo>
                    <a:pt x="3829748" y="201155"/>
                  </a:lnTo>
                  <a:lnTo>
                    <a:pt x="5318684" y="201155"/>
                  </a:lnTo>
                  <a:lnTo>
                    <a:pt x="5318684" y="0"/>
                  </a:lnTo>
                  <a:close/>
                </a:path>
                <a:path w="8277225" h="841375">
                  <a:moveTo>
                    <a:pt x="5512232" y="426707"/>
                  </a:moveTo>
                  <a:lnTo>
                    <a:pt x="4980368" y="426707"/>
                  </a:lnTo>
                  <a:lnTo>
                    <a:pt x="4873688" y="426707"/>
                  </a:lnTo>
                  <a:lnTo>
                    <a:pt x="4553648" y="426707"/>
                  </a:lnTo>
                  <a:lnTo>
                    <a:pt x="4553648" y="627875"/>
                  </a:lnTo>
                  <a:lnTo>
                    <a:pt x="4873688" y="627875"/>
                  </a:lnTo>
                  <a:lnTo>
                    <a:pt x="4980368" y="627875"/>
                  </a:lnTo>
                  <a:lnTo>
                    <a:pt x="5512232" y="627875"/>
                  </a:lnTo>
                  <a:lnTo>
                    <a:pt x="5512232" y="426707"/>
                  </a:lnTo>
                  <a:close/>
                </a:path>
                <a:path w="8277225" h="841375">
                  <a:moveTo>
                    <a:pt x="6062396" y="0"/>
                  </a:moveTo>
                  <a:lnTo>
                    <a:pt x="5955728" y="0"/>
                  </a:lnTo>
                  <a:lnTo>
                    <a:pt x="5850572" y="0"/>
                  </a:lnTo>
                  <a:lnTo>
                    <a:pt x="5425376" y="0"/>
                  </a:lnTo>
                  <a:lnTo>
                    <a:pt x="5318696" y="0"/>
                  </a:lnTo>
                  <a:lnTo>
                    <a:pt x="5318696" y="201155"/>
                  </a:lnTo>
                  <a:lnTo>
                    <a:pt x="5425376" y="201155"/>
                  </a:lnTo>
                  <a:lnTo>
                    <a:pt x="5850572" y="201155"/>
                  </a:lnTo>
                  <a:lnTo>
                    <a:pt x="5955728" y="201155"/>
                  </a:lnTo>
                  <a:lnTo>
                    <a:pt x="6062396" y="201155"/>
                  </a:lnTo>
                  <a:lnTo>
                    <a:pt x="6062396" y="0"/>
                  </a:lnTo>
                  <a:close/>
                </a:path>
                <a:path w="8277225" h="841375">
                  <a:moveTo>
                    <a:pt x="6169088" y="0"/>
                  </a:moveTo>
                  <a:lnTo>
                    <a:pt x="6062408" y="0"/>
                  </a:lnTo>
                  <a:lnTo>
                    <a:pt x="6062408" y="201155"/>
                  </a:lnTo>
                  <a:lnTo>
                    <a:pt x="6169088" y="201155"/>
                  </a:lnTo>
                  <a:lnTo>
                    <a:pt x="6169088" y="0"/>
                  </a:lnTo>
                  <a:close/>
                </a:path>
                <a:path w="8277225" h="841375">
                  <a:moveTo>
                    <a:pt x="7213016" y="426707"/>
                  </a:moveTo>
                  <a:lnTo>
                    <a:pt x="7213016" y="426707"/>
                  </a:lnTo>
                  <a:lnTo>
                    <a:pt x="5512244" y="426707"/>
                  </a:lnTo>
                  <a:lnTo>
                    <a:pt x="5512244" y="627875"/>
                  </a:lnTo>
                  <a:lnTo>
                    <a:pt x="7213016" y="627875"/>
                  </a:lnTo>
                  <a:lnTo>
                    <a:pt x="7213016" y="426707"/>
                  </a:lnTo>
                  <a:close/>
                </a:path>
                <a:path w="8277225" h="841375">
                  <a:moveTo>
                    <a:pt x="8276780" y="426707"/>
                  </a:moveTo>
                  <a:lnTo>
                    <a:pt x="8170100" y="426707"/>
                  </a:lnTo>
                  <a:lnTo>
                    <a:pt x="7213028" y="426707"/>
                  </a:lnTo>
                  <a:lnTo>
                    <a:pt x="7213028" y="627875"/>
                  </a:lnTo>
                  <a:lnTo>
                    <a:pt x="8170100" y="627875"/>
                  </a:lnTo>
                  <a:lnTo>
                    <a:pt x="8276780" y="627875"/>
                  </a:lnTo>
                  <a:lnTo>
                    <a:pt x="8276780" y="426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1355" y="3547871"/>
              <a:ext cx="7233284" cy="628015"/>
            </a:xfrm>
            <a:custGeom>
              <a:avLst/>
              <a:gdLst/>
              <a:ahLst/>
              <a:cxnLst/>
              <a:rect l="l" t="t" r="r" b="b"/>
              <a:pathLst>
                <a:path w="7233284" h="628014">
                  <a:moveTo>
                    <a:pt x="819899" y="437388"/>
                  </a:moveTo>
                  <a:lnTo>
                    <a:pt x="720852" y="437388"/>
                  </a:lnTo>
                  <a:lnTo>
                    <a:pt x="524256" y="437388"/>
                  </a:lnTo>
                  <a:lnTo>
                    <a:pt x="426720" y="437388"/>
                  </a:lnTo>
                  <a:lnTo>
                    <a:pt x="426720" y="426720"/>
                  </a:lnTo>
                  <a:lnTo>
                    <a:pt x="0" y="426720"/>
                  </a:lnTo>
                  <a:lnTo>
                    <a:pt x="0" y="627888"/>
                  </a:lnTo>
                  <a:lnTo>
                    <a:pt x="426720" y="627888"/>
                  </a:lnTo>
                  <a:lnTo>
                    <a:pt x="426720" y="623316"/>
                  </a:lnTo>
                  <a:lnTo>
                    <a:pt x="524256" y="623316"/>
                  </a:lnTo>
                  <a:lnTo>
                    <a:pt x="720852" y="623316"/>
                  </a:lnTo>
                  <a:lnTo>
                    <a:pt x="819899" y="623316"/>
                  </a:lnTo>
                  <a:lnTo>
                    <a:pt x="819899" y="437388"/>
                  </a:lnTo>
                  <a:close/>
                </a:path>
                <a:path w="7233284" h="628014">
                  <a:moveTo>
                    <a:pt x="1915591" y="213360"/>
                  </a:moveTo>
                  <a:lnTo>
                    <a:pt x="1915591" y="213360"/>
                  </a:lnTo>
                  <a:lnTo>
                    <a:pt x="0" y="213360"/>
                  </a:lnTo>
                  <a:lnTo>
                    <a:pt x="0" y="414528"/>
                  </a:lnTo>
                  <a:lnTo>
                    <a:pt x="1915591" y="414528"/>
                  </a:lnTo>
                  <a:lnTo>
                    <a:pt x="1915591" y="213360"/>
                  </a:lnTo>
                  <a:close/>
                </a:path>
                <a:path w="7233284" h="628014">
                  <a:moveTo>
                    <a:pt x="1915591" y="0"/>
                  </a:moveTo>
                  <a:lnTo>
                    <a:pt x="1595564" y="0"/>
                  </a:lnTo>
                  <a:lnTo>
                    <a:pt x="1595564" y="201168"/>
                  </a:lnTo>
                  <a:lnTo>
                    <a:pt x="1915591" y="201168"/>
                  </a:lnTo>
                  <a:lnTo>
                    <a:pt x="1915591" y="0"/>
                  </a:lnTo>
                  <a:close/>
                </a:path>
                <a:path w="7233284" h="628014">
                  <a:moveTo>
                    <a:pt x="2554147" y="213360"/>
                  </a:moveTo>
                  <a:lnTo>
                    <a:pt x="2022284" y="213360"/>
                  </a:lnTo>
                  <a:lnTo>
                    <a:pt x="1915604" y="213360"/>
                  </a:lnTo>
                  <a:lnTo>
                    <a:pt x="1915604" y="414528"/>
                  </a:lnTo>
                  <a:lnTo>
                    <a:pt x="2022284" y="414528"/>
                  </a:lnTo>
                  <a:lnTo>
                    <a:pt x="2554147" y="414528"/>
                  </a:lnTo>
                  <a:lnTo>
                    <a:pt x="2554147" y="213360"/>
                  </a:lnTo>
                  <a:close/>
                </a:path>
                <a:path w="7233284" h="628014">
                  <a:moveTo>
                    <a:pt x="2554147" y="0"/>
                  </a:moveTo>
                  <a:lnTo>
                    <a:pt x="2022284" y="0"/>
                  </a:lnTo>
                  <a:lnTo>
                    <a:pt x="1915604" y="0"/>
                  </a:lnTo>
                  <a:lnTo>
                    <a:pt x="1915604" y="201168"/>
                  </a:lnTo>
                  <a:lnTo>
                    <a:pt x="2022284" y="201168"/>
                  </a:lnTo>
                  <a:lnTo>
                    <a:pt x="2554147" y="201168"/>
                  </a:lnTo>
                  <a:lnTo>
                    <a:pt x="2554147" y="0"/>
                  </a:lnTo>
                  <a:close/>
                </a:path>
                <a:path w="7233284" h="628014">
                  <a:moveTo>
                    <a:pt x="3723055" y="213360"/>
                  </a:moveTo>
                  <a:lnTo>
                    <a:pt x="3723055" y="213360"/>
                  </a:lnTo>
                  <a:lnTo>
                    <a:pt x="2554160" y="213360"/>
                  </a:lnTo>
                  <a:lnTo>
                    <a:pt x="2554160" y="414528"/>
                  </a:lnTo>
                  <a:lnTo>
                    <a:pt x="3723055" y="414528"/>
                  </a:lnTo>
                  <a:lnTo>
                    <a:pt x="3723055" y="213360"/>
                  </a:lnTo>
                  <a:close/>
                </a:path>
                <a:path w="7233284" h="628014">
                  <a:moveTo>
                    <a:pt x="3723055" y="0"/>
                  </a:moveTo>
                  <a:lnTo>
                    <a:pt x="3723055" y="0"/>
                  </a:lnTo>
                  <a:lnTo>
                    <a:pt x="2554160" y="0"/>
                  </a:lnTo>
                  <a:lnTo>
                    <a:pt x="2554160" y="201168"/>
                  </a:lnTo>
                  <a:lnTo>
                    <a:pt x="3723055" y="201168"/>
                  </a:lnTo>
                  <a:lnTo>
                    <a:pt x="3723055" y="0"/>
                  </a:lnTo>
                  <a:close/>
                </a:path>
                <a:path w="7233284" h="628014">
                  <a:moveTo>
                    <a:pt x="4148251" y="213360"/>
                  </a:moveTo>
                  <a:lnTo>
                    <a:pt x="4043108" y="213360"/>
                  </a:lnTo>
                  <a:lnTo>
                    <a:pt x="3723068" y="213360"/>
                  </a:lnTo>
                  <a:lnTo>
                    <a:pt x="3723068" y="414528"/>
                  </a:lnTo>
                  <a:lnTo>
                    <a:pt x="4043108" y="414528"/>
                  </a:lnTo>
                  <a:lnTo>
                    <a:pt x="4148251" y="414528"/>
                  </a:lnTo>
                  <a:lnTo>
                    <a:pt x="4148251" y="213360"/>
                  </a:lnTo>
                  <a:close/>
                </a:path>
                <a:path w="7233284" h="628014">
                  <a:moveTo>
                    <a:pt x="4148251" y="0"/>
                  </a:moveTo>
                  <a:lnTo>
                    <a:pt x="4043108" y="0"/>
                  </a:lnTo>
                  <a:lnTo>
                    <a:pt x="3723068" y="0"/>
                  </a:lnTo>
                  <a:lnTo>
                    <a:pt x="3723068" y="201168"/>
                  </a:lnTo>
                  <a:lnTo>
                    <a:pt x="4043108" y="201168"/>
                  </a:lnTo>
                  <a:lnTo>
                    <a:pt x="4148251" y="201168"/>
                  </a:lnTo>
                  <a:lnTo>
                    <a:pt x="4148251" y="0"/>
                  </a:lnTo>
                  <a:close/>
                </a:path>
                <a:path w="7233284" h="628014">
                  <a:moveTo>
                    <a:pt x="5743880" y="213360"/>
                  </a:moveTo>
                  <a:lnTo>
                    <a:pt x="5743880" y="213360"/>
                  </a:lnTo>
                  <a:lnTo>
                    <a:pt x="4148264" y="213360"/>
                  </a:lnTo>
                  <a:lnTo>
                    <a:pt x="4148264" y="414528"/>
                  </a:lnTo>
                  <a:lnTo>
                    <a:pt x="5743880" y="414528"/>
                  </a:lnTo>
                  <a:lnTo>
                    <a:pt x="5743880" y="213360"/>
                  </a:lnTo>
                  <a:close/>
                </a:path>
                <a:path w="7233284" h="628014">
                  <a:moveTo>
                    <a:pt x="5743880" y="0"/>
                  </a:moveTo>
                  <a:lnTo>
                    <a:pt x="5743880" y="0"/>
                  </a:lnTo>
                  <a:lnTo>
                    <a:pt x="4148264" y="0"/>
                  </a:lnTo>
                  <a:lnTo>
                    <a:pt x="4148264" y="201168"/>
                  </a:lnTo>
                  <a:lnTo>
                    <a:pt x="5743880" y="201168"/>
                  </a:lnTo>
                  <a:lnTo>
                    <a:pt x="5743880" y="0"/>
                  </a:lnTo>
                  <a:close/>
                </a:path>
                <a:path w="7233284" h="628014">
                  <a:moveTo>
                    <a:pt x="7016420" y="437388"/>
                  </a:moveTo>
                  <a:lnTo>
                    <a:pt x="7016420" y="437388"/>
                  </a:lnTo>
                  <a:lnTo>
                    <a:pt x="5244020" y="437388"/>
                  </a:lnTo>
                  <a:lnTo>
                    <a:pt x="5244020" y="448056"/>
                  </a:lnTo>
                  <a:lnTo>
                    <a:pt x="5152580" y="448056"/>
                  </a:lnTo>
                  <a:lnTo>
                    <a:pt x="5152580" y="437388"/>
                  </a:lnTo>
                  <a:lnTo>
                    <a:pt x="4364672" y="437388"/>
                  </a:lnTo>
                  <a:lnTo>
                    <a:pt x="819912" y="437388"/>
                  </a:lnTo>
                  <a:lnTo>
                    <a:pt x="819912" y="623316"/>
                  </a:lnTo>
                  <a:lnTo>
                    <a:pt x="5152580" y="623316"/>
                  </a:lnTo>
                  <a:lnTo>
                    <a:pt x="5152580" y="620268"/>
                  </a:lnTo>
                  <a:lnTo>
                    <a:pt x="5244020" y="620268"/>
                  </a:lnTo>
                  <a:lnTo>
                    <a:pt x="5244020" y="623316"/>
                  </a:lnTo>
                  <a:lnTo>
                    <a:pt x="5343080" y="623316"/>
                  </a:lnTo>
                  <a:lnTo>
                    <a:pt x="7016420" y="623316"/>
                  </a:lnTo>
                  <a:lnTo>
                    <a:pt x="7016420" y="437388"/>
                  </a:lnTo>
                  <a:close/>
                </a:path>
                <a:path w="7233284" h="628014">
                  <a:moveTo>
                    <a:pt x="7232840" y="213360"/>
                  </a:moveTo>
                  <a:lnTo>
                    <a:pt x="7126160" y="213360"/>
                  </a:lnTo>
                  <a:lnTo>
                    <a:pt x="6169088" y="213360"/>
                  </a:lnTo>
                  <a:lnTo>
                    <a:pt x="5743892" y="213360"/>
                  </a:lnTo>
                  <a:lnTo>
                    <a:pt x="5743892" y="414528"/>
                  </a:lnTo>
                  <a:lnTo>
                    <a:pt x="6169088" y="414528"/>
                  </a:lnTo>
                  <a:lnTo>
                    <a:pt x="7126160" y="414528"/>
                  </a:lnTo>
                  <a:lnTo>
                    <a:pt x="7232840" y="414528"/>
                  </a:lnTo>
                  <a:lnTo>
                    <a:pt x="7232840" y="213360"/>
                  </a:lnTo>
                  <a:close/>
                </a:path>
                <a:path w="7233284" h="628014">
                  <a:moveTo>
                    <a:pt x="7232840" y="0"/>
                  </a:moveTo>
                  <a:lnTo>
                    <a:pt x="7126160" y="0"/>
                  </a:lnTo>
                  <a:lnTo>
                    <a:pt x="6169088" y="0"/>
                  </a:lnTo>
                  <a:lnTo>
                    <a:pt x="5743892" y="0"/>
                  </a:lnTo>
                  <a:lnTo>
                    <a:pt x="5743892" y="201168"/>
                  </a:lnTo>
                  <a:lnTo>
                    <a:pt x="6169088" y="201168"/>
                  </a:lnTo>
                  <a:lnTo>
                    <a:pt x="7126160" y="201168"/>
                  </a:lnTo>
                  <a:lnTo>
                    <a:pt x="7232840" y="201168"/>
                  </a:lnTo>
                  <a:lnTo>
                    <a:pt x="7232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355" y="3985259"/>
              <a:ext cx="8001000" cy="403860"/>
            </a:xfrm>
            <a:custGeom>
              <a:avLst/>
              <a:gdLst/>
              <a:ahLst/>
              <a:cxnLst/>
              <a:rect l="l" t="t" r="r" b="b"/>
              <a:pathLst>
                <a:path w="8001000" h="403860">
                  <a:moveTo>
                    <a:pt x="638556" y="202692"/>
                  </a:moveTo>
                  <a:lnTo>
                    <a:pt x="533400" y="202692"/>
                  </a:lnTo>
                  <a:lnTo>
                    <a:pt x="320040" y="202692"/>
                  </a:lnTo>
                  <a:lnTo>
                    <a:pt x="106680" y="202692"/>
                  </a:lnTo>
                  <a:lnTo>
                    <a:pt x="0" y="202692"/>
                  </a:lnTo>
                  <a:lnTo>
                    <a:pt x="0" y="403860"/>
                  </a:lnTo>
                  <a:lnTo>
                    <a:pt x="106680" y="403860"/>
                  </a:lnTo>
                  <a:lnTo>
                    <a:pt x="320040" y="403860"/>
                  </a:lnTo>
                  <a:lnTo>
                    <a:pt x="533400" y="403860"/>
                  </a:lnTo>
                  <a:lnTo>
                    <a:pt x="638556" y="403860"/>
                  </a:lnTo>
                  <a:lnTo>
                    <a:pt x="638556" y="202692"/>
                  </a:lnTo>
                  <a:close/>
                </a:path>
                <a:path w="8001000" h="403860">
                  <a:moveTo>
                    <a:pt x="7016420" y="0"/>
                  </a:moveTo>
                  <a:lnTo>
                    <a:pt x="6228524" y="0"/>
                  </a:lnTo>
                  <a:lnTo>
                    <a:pt x="6228524" y="185928"/>
                  </a:lnTo>
                  <a:lnTo>
                    <a:pt x="7016420" y="185928"/>
                  </a:lnTo>
                  <a:lnTo>
                    <a:pt x="7016420" y="0"/>
                  </a:lnTo>
                  <a:close/>
                </a:path>
                <a:path w="8001000" h="403860">
                  <a:moveTo>
                    <a:pt x="8000924" y="0"/>
                  </a:moveTo>
                  <a:lnTo>
                    <a:pt x="7901876" y="0"/>
                  </a:lnTo>
                  <a:lnTo>
                    <a:pt x="7312088" y="0"/>
                  </a:lnTo>
                  <a:lnTo>
                    <a:pt x="7016432" y="0"/>
                  </a:lnTo>
                  <a:lnTo>
                    <a:pt x="7016432" y="185928"/>
                  </a:lnTo>
                  <a:lnTo>
                    <a:pt x="7312088" y="185928"/>
                  </a:lnTo>
                  <a:lnTo>
                    <a:pt x="7901876" y="185928"/>
                  </a:lnTo>
                  <a:lnTo>
                    <a:pt x="8000924" y="185928"/>
                  </a:lnTo>
                  <a:lnTo>
                    <a:pt x="8000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1523" y="2852927"/>
            <a:ext cx="8713470" cy="1872614"/>
          </a:xfrm>
          <a:prstGeom prst="rect">
            <a:avLst/>
          </a:prstGeom>
          <a:ln w="19050">
            <a:solidFill>
              <a:srgbClr val="252525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&lt;nav</a:t>
            </a:r>
            <a:r>
              <a:rPr sz="14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b="1" spc="-10" dirty="0">
                <a:solidFill>
                  <a:srgbClr val="8000FF"/>
                </a:solidFill>
                <a:latin typeface="Courier New"/>
                <a:cs typeface="Courier New"/>
              </a:rPr>
              <a:t>"navbar</a:t>
            </a:r>
            <a:r>
              <a:rPr sz="1400" b="1" spc="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8000FF"/>
                </a:solidFill>
                <a:latin typeface="Courier New"/>
                <a:cs typeface="Courier New"/>
              </a:rPr>
              <a:t>navbar-expand-sm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 bg-dark</a:t>
            </a:r>
            <a:r>
              <a:rPr sz="1400" b="1" spc="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navbar-dark"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39306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&lt;ul</a:t>
            </a:r>
            <a:r>
              <a:rPr sz="14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b="1" spc="-10" dirty="0">
                <a:solidFill>
                  <a:srgbClr val="8000FF"/>
                </a:solidFill>
                <a:latin typeface="Courier New"/>
                <a:cs typeface="Courier New"/>
              </a:rPr>
              <a:t>"navbar-nav"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&lt;li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"nav-item</a:t>
            </a:r>
            <a:r>
              <a:rPr sz="1400" b="1" spc="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active"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&gt;&lt;a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"nav-link"</a:t>
            </a:r>
            <a:r>
              <a:rPr sz="1400" b="1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b="1" spc="-10" dirty="0">
                <a:solidFill>
                  <a:srgbClr val="8000FF"/>
                </a:solidFill>
                <a:latin typeface="Courier New"/>
                <a:cs typeface="Courier New"/>
              </a:rPr>
              <a:t>"#"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400" b="1" spc="-10" dirty="0">
                <a:latin typeface="Courier New"/>
                <a:cs typeface="Courier New"/>
              </a:rPr>
              <a:t>Active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&lt;/a&gt;&lt;/li&gt;</a:t>
            </a:r>
            <a:endParaRPr sz="14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&lt;li</a:t>
            </a:r>
            <a:r>
              <a:rPr sz="14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"nav-item"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&gt;&lt;a</a:t>
            </a:r>
            <a:r>
              <a:rPr sz="14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"nav-link"</a:t>
            </a:r>
            <a:r>
              <a:rPr sz="1400" b="1" spc="-3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"#"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400" b="1" spc="-5" dirty="0">
                <a:latin typeface="Courier New"/>
                <a:cs typeface="Courier New"/>
              </a:rPr>
              <a:t>Link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&lt;/a&gt;&lt;/li&gt;</a:t>
            </a:r>
            <a:endParaRPr sz="14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&lt;li</a:t>
            </a:r>
            <a:r>
              <a:rPr sz="14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"nav-item"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&gt;&lt;a</a:t>
            </a:r>
            <a:r>
              <a:rPr sz="14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"nav-link"</a:t>
            </a:r>
            <a:r>
              <a:rPr sz="1400" b="1" spc="-3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b="1" spc="-5" dirty="0">
                <a:solidFill>
                  <a:srgbClr val="8000FF"/>
                </a:solidFill>
                <a:latin typeface="Courier New"/>
                <a:cs typeface="Courier New"/>
              </a:rPr>
              <a:t>"#"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400" b="1" spc="-5" dirty="0">
                <a:latin typeface="Courier New"/>
                <a:cs typeface="Courier New"/>
              </a:rPr>
              <a:t>Link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&lt;/a&gt;&lt;/li&gt;</a:t>
            </a:r>
            <a:endParaRPr sz="14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&lt;li</a:t>
            </a:r>
            <a:r>
              <a:rPr sz="13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"nav-item"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&gt;&lt;a</a:t>
            </a:r>
            <a:r>
              <a:rPr sz="1300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"nav-link</a:t>
            </a:r>
            <a:r>
              <a:rPr sz="1300" b="1" spc="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disabled</a:t>
            </a:r>
            <a:r>
              <a:rPr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sz="1200" b="1" spc="8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b="1" spc="-10" dirty="0">
                <a:solidFill>
                  <a:srgbClr val="8000FF"/>
                </a:solidFill>
                <a:latin typeface="Courier New"/>
                <a:cs typeface="Courier New"/>
              </a:rPr>
              <a:t>"#"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Disabled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&lt;/a&gt;&lt;/li&gt;</a:t>
            </a:r>
            <a:endParaRPr sz="13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&lt;/ul&gt;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9911" y="4187952"/>
            <a:ext cx="106680" cy="201295"/>
          </a:xfrm>
          <a:custGeom>
            <a:avLst/>
            <a:gdLst/>
            <a:ahLst/>
            <a:cxnLst/>
            <a:rect l="l" t="t" r="r" b="b"/>
            <a:pathLst>
              <a:path w="106680" h="201295">
                <a:moveTo>
                  <a:pt x="106680" y="0"/>
                </a:moveTo>
                <a:lnTo>
                  <a:pt x="0" y="0"/>
                </a:lnTo>
                <a:lnTo>
                  <a:pt x="0" y="201168"/>
                </a:lnTo>
                <a:lnTo>
                  <a:pt x="106680" y="201168"/>
                </a:lnTo>
                <a:lnTo>
                  <a:pt x="106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4487" y="4401311"/>
            <a:ext cx="7032625" cy="2012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&lt;/nav&gt;</a:t>
            </a: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i="1" spc="-5" dirty="0">
                <a:solidFill>
                  <a:srgbClr val="00AF50"/>
                </a:solidFill>
                <a:latin typeface="Courier New"/>
                <a:cs typeface="Courier New"/>
              </a:rPr>
              <a:t>&lt;!-–</a:t>
            </a:r>
            <a:r>
              <a:rPr sz="1400" i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i="1" spc="-10" dirty="0">
                <a:solidFill>
                  <a:srgbClr val="00AF50"/>
                </a:solidFill>
                <a:latin typeface="Courier New"/>
                <a:cs typeface="Courier New"/>
              </a:rPr>
              <a:t>veja</a:t>
            </a:r>
            <a:r>
              <a:rPr sz="1400" i="1" spc="-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i="1" dirty="0">
                <a:solidFill>
                  <a:srgbClr val="00AF50"/>
                </a:solidFill>
                <a:latin typeface="Courier New"/>
                <a:cs typeface="Courier New"/>
              </a:rPr>
              <a:t>o</a:t>
            </a:r>
            <a:r>
              <a:rPr sz="1400" i="1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i="1" spc="-5" dirty="0">
                <a:solidFill>
                  <a:srgbClr val="00AF50"/>
                </a:solidFill>
                <a:latin typeface="Courier New"/>
                <a:cs typeface="Courier New"/>
              </a:rPr>
              <a:t>anexo</a:t>
            </a:r>
            <a:r>
              <a:rPr sz="1400" i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i="1" spc="-5" dirty="0">
                <a:solidFill>
                  <a:srgbClr val="00AF50"/>
                </a:solidFill>
                <a:latin typeface="Courier New"/>
                <a:cs typeface="Courier New"/>
              </a:rPr>
              <a:t>Exemplo-Bootstrap-08-NavbarBasic.html</a:t>
            </a:r>
            <a:r>
              <a:rPr sz="1400" i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i="1" spc="-5" dirty="0">
                <a:solidFill>
                  <a:srgbClr val="00AF50"/>
                </a:solidFill>
                <a:latin typeface="Courier New"/>
                <a:cs typeface="Courier New"/>
              </a:rPr>
              <a:t>--&gt;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30200" y="1008634"/>
            <a:ext cx="8190230" cy="176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6360" indent="-343535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Boostrap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disponibiliza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série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facilitar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criação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barras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5" dirty="0">
                <a:latin typeface="Calibri"/>
                <a:cs typeface="Calibri"/>
              </a:rPr>
              <a:t>navegação;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109523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100" dirty="0">
                <a:latin typeface="Calibri"/>
                <a:cs typeface="Calibri"/>
              </a:rPr>
              <a:t>Uma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barra</a:t>
            </a:r>
            <a:r>
              <a:rPr sz="2100" spc="-5" dirty="0">
                <a:latin typeface="Calibri"/>
                <a:cs typeface="Calibri"/>
              </a:rPr>
              <a:t> de </a:t>
            </a:r>
            <a:r>
              <a:rPr sz="2100" spc="-15" dirty="0">
                <a:latin typeface="Calibri"/>
                <a:cs typeface="Calibri"/>
              </a:rPr>
              <a:t>navegação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simples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pode ser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criada </a:t>
            </a:r>
            <a:r>
              <a:rPr sz="2100" spc="-5" dirty="0">
                <a:latin typeface="Calibri"/>
                <a:cs typeface="Calibri"/>
              </a:rPr>
              <a:t>por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meio </a:t>
            </a:r>
            <a:r>
              <a:rPr sz="2100" spc="-5" dirty="0">
                <a:latin typeface="Calibri"/>
                <a:cs typeface="Calibri"/>
              </a:rPr>
              <a:t>de </a:t>
            </a:r>
            <a:r>
              <a:rPr sz="2100" dirty="0">
                <a:latin typeface="Calibri"/>
                <a:cs typeface="Calibri"/>
              </a:rPr>
              <a:t>uma</a:t>
            </a:r>
            <a:r>
              <a:rPr sz="2100" spc="-15" dirty="0">
                <a:latin typeface="Calibri"/>
                <a:cs typeface="Calibri"/>
              </a:rPr>
              <a:t> lista</a:t>
            </a:r>
            <a:endParaRPr sz="2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2100" b="1" i="1" spc="-5" dirty="0">
                <a:latin typeface="Calibri"/>
                <a:cs typeface="Calibri"/>
              </a:rPr>
              <a:t>&lt;ul&gt;</a:t>
            </a:r>
            <a:r>
              <a:rPr sz="2100" b="1" i="1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com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5" dirty="0">
                <a:latin typeface="Calibri"/>
                <a:cs typeface="Calibri"/>
              </a:rPr>
              <a:t>classe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b="1" i="1" spc="-5" dirty="0">
                <a:latin typeface="Calibri"/>
                <a:cs typeface="Calibri"/>
              </a:rPr>
              <a:t>navbar-nav</a:t>
            </a:r>
            <a:r>
              <a:rPr sz="2100" b="1" i="1" spc="4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dentro</a:t>
            </a:r>
            <a:r>
              <a:rPr sz="2100" spc="-5" dirty="0">
                <a:latin typeface="Calibri"/>
                <a:cs typeface="Calibri"/>
              </a:rPr>
              <a:t> de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um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b="1" i="1" spc="-5" dirty="0">
                <a:latin typeface="Calibri"/>
                <a:cs typeface="Calibri"/>
              </a:rPr>
              <a:t>&lt;nav&gt;</a:t>
            </a:r>
            <a:r>
              <a:rPr sz="2100" b="1" i="1" spc="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com</a:t>
            </a:r>
            <a:r>
              <a:rPr sz="2100" dirty="0">
                <a:latin typeface="Calibri"/>
                <a:cs typeface="Calibri"/>
              </a:rPr>
              <a:t> a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classe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b="1" i="1" spc="-5" dirty="0">
                <a:latin typeface="Calibri"/>
                <a:cs typeface="Calibri"/>
              </a:rPr>
              <a:t>navbar</a:t>
            </a:r>
            <a:r>
              <a:rPr sz="2100" spc="-5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2200" spc="-15" dirty="0">
                <a:latin typeface="Calibri"/>
                <a:cs typeface="Calibri"/>
              </a:rPr>
              <a:t>Exemplo: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06192" y="137540"/>
            <a:ext cx="4530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5" dirty="0">
                <a:latin typeface="Calibri"/>
                <a:cs typeface="Calibri"/>
              </a:rPr>
              <a:t>Barra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spc="-5" dirty="0">
                <a:latin typeface="Calibri"/>
                <a:cs typeface="Calibri"/>
              </a:rPr>
              <a:t>de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spc="-25" dirty="0">
                <a:latin typeface="Calibri"/>
                <a:cs typeface="Calibri"/>
              </a:rPr>
              <a:t>Navegação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0200" y="4814392"/>
            <a:ext cx="81375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navbar-expand-sm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permite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criar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uma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barra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navegação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horizontal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 </a:t>
            </a:r>
            <a:r>
              <a:rPr sz="2200" spc="-10" dirty="0">
                <a:latin typeface="Calibri"/>
                <a:cs typeface="Calibri"/>
              </a:rPr>
              <a:t>torna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vertical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telas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pequenas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(testar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anexo).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523" y="5614123"/>
            <a:ext cx="8713470" cy="863057"/>
          </a:xfrm>
          <a:prstGeom prst="rect">
            <a:avLst/>
          </a:prstGeom>
          <a:solidFill>
            <a:srgbClr val="F3FBC4">
              <a:alpha val="56861"/>
            </a:srgbClr>
          </a:solidFill>
          <a:ln w="9525">
            <a:solidFill>
              <a:srgbClr val="7E7E7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 marR="506730">
              <a:lnSpc>
                <a:spcPct val="100000"/>
              </a:lnSpc>
              <a:spcBef>
                <a:spcPts val="250"/>
              </a:spcBef>
            </a:pPr>
            <a:r>
              <a:rPr sz="1800" b="1" spc="-10" dirty="0">
                <a:latin typeface="Calibri"/>
                <a:cs typeface="Calibri"/>
              </a:rPr>
              <a:t>Exercício: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acesse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-5" dirty="0">
                <a:latin typeface="Calibri"/>
                <a:cs typeface="Calibri"/>
              </a:rPr>
              <a:t> endereço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seguir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explore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outras</a:t>
            </a:r>
            <a:r>
              <a:rPr sz="1800" dirty="0">
                <a:latin typeface="Calibri"/>
                <a:cs typeface="Calibri"/>
              </a:rPr>
              <a:t> classes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recursos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Bootstrap </a:t>
            </a:r>
            <a:r>
              <a:rPr sz="1800" dirty="0">
                <a:latin typeface="Calibri"/>
                <a:cs typeface="Calibri"/>
              </a:rPr>
              <a:t>4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relacionados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às</a:t>
            </a:r>
            <a:r>
              <a:rPr sz="1800" spc="-10" dirty="0">
                <a:latin typeface="Calibri"/>
                <a:cs typeface="Calibri"/>
              </a:rPr>
              <a:t> barras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navegação: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https://www.w3schools.com/bootstrap/bootstrap_navbar.asp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1076070"/>
            <a:ext cx="8378190" cy="248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0010" indent="-343535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109615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No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arquivo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anexo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i="1" spc="-10" dirty="0">
                <a:latin typeface="Calibri"/>
                <a:cs typeface="Calibri"/>
              </a:rPr>
              <a:t>Exemplo-Bootstrap-09-Navbar-SPA.html </a:t>
            </a:r>
            <a:r>
              <a:rPr sz="2600" b="1" i="1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utilizou-se </a:t>
            </a:r>
            <a:r>
              <a:rPr sz="2600" dirty="0">
                <a:latin typeface="Calibri"/>
                <a:cs typeface="Calibri"/>
              </a:rPr>
              <a:t>uma </a:t>
            </a:r>
            <a:r>
              <a:rPr sz="2600" spc="-15" dirty="0">
                <a:latin typeface="Calibri"/>
                <a:cs typeface="Calibri"/>
              </a:rPr>
              <a:t>barra </a:t>
            </a:r>
            <a:r>
              <a:rPr sz="2600" dirty="0">
                <a:latin typeface="Calibri"/>
                <a:cs typeface="Calibri"/>
              </a:rPr>
              <a:t>de </a:t>
            </a:r>
            <a:r>
              <a:rPr sz="2600" spc="-20" dirty="0">
                <a:latin typeface="Calibri"/>
                <a:cs typeface="Calibri"/>
              </a:rPr>
              <a:t>navegação </a:t>
            </a:r>
            <a:r>
              <a:rPr sz="2600" dirty="0">
                <a:latin typeface="Calibri"/>
                <a:cs typeface="Calibri"/>
              </a:rPr>
              <a:t>do </a:t>
            </a:r>
            <a:r>
              <a:rPr sz="2600" i="1" spc="-5" dirty="0">
                <a:latin typeface="Calibri"/>
                <a:cs typeface="Calibri"/>
              </a:rPr>
              <a:t>Bootstrap </a:t>
            </a:r>
            <a:r>
              <a:rPr sz="2600" i="1" dirty="0">
                <a:latin typeface="Calibri"/>
                <a:cs typeface="Calibri"/>
              </a:rPr>
              <a:t>3 </a:t>
            </a:r>
            <a:r>
              <a:rPr sz="2600" dirty="0">
                <a:latin typeface="Calibri"/>
                <a:cs typeface="Calibri"/>
              </a:rPr>
              <a:t>em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conjunto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jQuery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JavaScript</a:t>
            </a:r>
            <a:r>
              <a:rPr sz="2600" spc="-15" dirty="0">
                <a:latin typeface="Calibri"/>
                <a:cs typeface="Calibri"/>
              </a:rPr>
              <a:t> para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criação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 um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website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simples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dirty="0">
                <a:latin typeface="Calibri"/>
                <a:cs typeface="Calibri"/>
              </a:rPr>
              <a:t>tipo </a:t>
            </a:r>
            <a:r>
              <a:rPr sz="2600" spc="-65" dirty="0">
                <a:latin typeface="Calibri"/>
                <a:cs typeface="Calibri"/>
              </a:rPr>
              <a:t>SPA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i="1" dirty="0">
                <a:latin typeface="Calibri"/>
                <a:cs typeface="Calibri"/>
              </a:rPr>
              <a:t>Single</a:t>
            </a:r>
            <a:r>
              <a:rPr sz="2600" i="1" spc="-20" dirty="0">
                <a:latin typeface="Calibri"/>
                <a:cs typeface="Calibri"/>
              </a:rPr>
              <a:t> </a:t>
            </a:r>
            <a:r>
              <a:rPr sz="2600" i="1" spc="-15" dirty="0">
                <a:latin typeface="Calibri"/>
                <a:cs typeface="Calibri"/>
              </a:rPr>
              <a:t>Page</a:t>
            </a:r>
            <a:r>
              <a:rPr sz="2600" i="1" spc="-3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Aplication</a:t>
            </a:r>
            <a:r>
              <a:rPr sz="2600" dirty="0">
                <a:latin typeface="Calibri"/>
                <a:cs typeface="Calibri"/>
              </a:rPr>
              <a:t>);</a:t>
            </a:r>
            <a:endParaRPr sz="26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109615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b="1" spc="-15" dirty="0">
                <a:latin typeface="Calibri"/>
                <a:cs typeface="Calibri"/>
              </a:rPr>
              <a:t>Exercício: </a:t>
            </a:r>
            <a:r>
              <a:rPr sz="2600" spc="-15" dirty="0">
                <a:latin typeface="Calibri"/>
                <a:cs typeface="Calibri"/>
              </a:rPr>
              <a:t>explore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10" dirty="0">
                <a:latin typeface="Calibri"/>
                <a:cs typeface="Calibri"/>
              </a:rPr>
              <a:t>arquivo </a:t>
            </a:r>
            <a:r>
              <a:rPr sz="2600" spc="-25" dirty="0">
                <a:latin typeface="Calibri"/>
                <a:cs typeface="Calibri"/>
              </a:rPr>
              <a:t>fonte </a:t>
            </a:r>
            <a:r>
              <a:rPr sz="2600" spc="-5" dirty="0">
                <a:latin typeface="Calibri"/>
                <a:cs typeface="Calibri"/>
              </a:rPr>
              <a:t>desse </a:t>
            </a:r>
            <a:r>
              <a:rPr sz="2600" spc="-15" dirty="0">
                <a:latin typeface="Calibri"/>
                <a:cs typeface="Calibri"/>
              </a:rPr>
              <a:t>exemplo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estude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seu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funcionamento.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192" y="137540"/>
            <a:ext cx="4530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5" dirty="0">
                <a:latin typeface="Calibri"/>
                <a:cs typeface="Calibri"/>
              </a:rPr>
              <a:t>Barra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spc="-5" dirty="0">
                <a:latin typeface="Calibri"/>
                <a:cs typeface="Calibri"/>
              </a:rPr>
              <a:t>de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spc="-25" dirty="0">
                <a:latin typeface="Calibri"/>
                <a:cs typeface="Calibri"/>
              </a:rPr>
              <a:t>Navegação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1207084"/>
            <a:ext cx="77171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108928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Acesse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https://www.w3schools.com/bootstrap/</a:t>
            </a:r>
            <a:r>
              <a:rPr sz="2800" spc="4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explore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outros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recursos,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estilos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templates </a:t>
            </a:r>
            <a:r>
              <a:rPr sz="2800" spc="-10" dirty="0">
                <a:latin typeface="Calibri"/>
                <a:cs typeface="Calibri"/>
              </a:rPr>
              <a:t>do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Bootstrap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5945" y="137540"/>
            <a:ext cx="5447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0" dirty="0">
                <a:latin typeface="Calibri"/>
                <a:cs typeface="Calibri"/>
              </a:rPr>
              <a:t>Muitos</a:t>
            </a:r>
            <a:r>
              <a:rPr i="0" spc="-20" dirty="0">
                <a:latin typeface="Calibri"/>
                <a:cs typeface="Calibri"/>
              </a:rPr>
              <a:t> </a:t>
            </a:r>
            <a:r>
              <a:rPr i="0" spc="-15" dirty="0">
                <a:latin typeface="Calibri"/>
                <a:cs typeface="Calibri"/>
              </a:rPr>
              <a:t>Outros</a:t>
            </a:r>
            <a:r>
              <a:rPr i="0" spc="-30" dirty="0">
                <a:latin typeface="Calibri"/>
                <a:cs typeface="Calibri"/>
              </a:rPr>
              <a:t> </a:t>
            </a:r>
            <a:r>
              <a:rPr i="0" spc="-20" dirty="0">
                <a:latin typeface="Calibri"/>
                <a:cs typeface="Calibri"/>
              </a:rPr>
              <a:t>Recursos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1220215"/>
            <a:ext cx="8348980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109615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portal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w3schools.com</a:t>
            </a:r>
            <a:r>
              <a:rPr sz="2600" b="1" i="1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disponibiliza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uma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série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tutoriais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 </a:t>
            </a:r>
            <a:r>
              <a:rPr sz="2600" dirty="0">
                <a:latin typeface="Calibri"/>
                <a:cs typeface="Calibri"/>
              </a:rPr>
              <a:t>ensinam </a:t>
            </a:r>
            <a:r>
              <a:rPr sz="2600" spc="-5" dirty="0">
                <a:latin typeface="Calibri"/>
                <a:cs typeface="Calibri"/>
              </a:rPr>
              <a:t>passo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passo </a:t>
            </a:r>
            <a:r>
              <a:rPr sz="2600" spc="-10" dirty="0">
                <a:latin typeface="Calibri"/>
                <a:cs typeface="Calibri"/>
              </a:rPr>
              <a:t>como </a:t>
            </a:r>
            <a:r>
              <a:rPr sz="2600" dirty="0">
                <a:latin typeface="Calibri"/>
                <a:cs typeface="Calibri"/>
              </a:rPr>
              <a:t>inserir </a:t>
            </a:r>
            <a:r>
              <a:rPr sz="2600" spc="-10" dirty="0">
                <a:latin typeface="Calibri"/>
                <a:cs typeface="Calibri"/>
              </a:rPr>
              <a:t>recursos </a:t>
            </a:r>
            <a:r>
              <a:rPr sz="2600" spc="-5" dirty="0">
                <a:latin typeface="Calibri"/>
                <a:cs typeface="Calibri"/>
              </a:rPr>
              <a:t>que são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frequentemente </a:t>
            </a:r>
            <a:r>
              <a:rPr sz="2600" spc="-5" dirty="0">
                <a:latin typeface="Calibri"/>
                <a:cs typeface="Calibri"/>
              </a:rPr>
              <a:t>utilizados nas página </a:t>
            </a:r>
            <a:r>
              <a:rPr sz="2600" spc="-25" dirty="0">
                <a:latin typeface="Calibri"/>
                <a:cs typeface="Calibri"/>
              </a:rPr>
              <a:t>Web, </a:t>
            </a:r>
            <a:r>
              <a:rPr sz="2600" spc="-10" dirty="0">
                <a:latin typeface="Calibri"/>
                <a:cs typeface="Calibri"/>
              </a:rPr>
              <a:t>tais como </a:t>
            </a:r>
            <a:r>
              <a:rPr sz="2600" spc="-5" dirty="0">
                <a:latin typeface="Calibri"/>
                <a:cs typeface="Calibri"/>
              </a:rPr>
              <a:t> animações,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slideshow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imagens,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janelas </a:t>
            </a:r>
            <a:r>
              <a:rPr sz="2600" i="1" dirty="0">
                <a:latin typeface="Calibri"/>
                <a:cs typeface="Calibri"/>
              </a:rPr>
              <a:t>popup,</a:t>
            </a:r>
            <a:r>
              <a:rPr sz="2600" i="1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Clr>
                <a:srgbClr val="4F81BC"/>
              </a:buClr>
              <a:buSzPct val="109615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spc="-10" dirty="0">
                <a:latin typeface="Calibri"/>
                <a:cs typeface="Calibri"/>
              </a:rPr>
              <a:t>Visite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endereço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seguir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explore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alguns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desses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recursos:</a:t>
            </a:r>
            <a:endParaRPr sz="2600">
              <a:latin typeface="Calibri"/>
              <a:cs typeface="Calibri"/>
            </a:endParaRPr>
          </a:p>
          <a:p>
            <a:pPr marL="370840">
              <a:lnSpc>
                <a:spcPct val="100000"/>
              </a:lnSpc>
              <a:spcBef>
                <a:spcPts val="1205"/>
              </a:spcBef>
            </a:pPr>
            <a:r>
              <a:rPr sz="2600" i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https://www.w3schools.com/howto/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3354" y="137540"/>
            <a:ext cx="2705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W3</a:t>
            </a:r>
            <a:r>
              <a:rPr spc="-50" dirty="0"/>
              <a:t> </a:t>
            </a:r>
            <a:r>
              <a:rPr spc="-10" dirty="0"/>
              <a:t>How</a:t>
            </a:r>
            <a:r>
              <a:rPr spc="-35" dirty="0"/>
              <a:t> </a:t>
            </a:r>
            <a:r>
              <a:rPr spc="-105" dirty="0"/>
              <a:t>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3" y="2564892"/>
            <a:ext cx="8785225" cy="2016760"/>
          </a:xfrm>
          <a:prstGeom prst="rect">
            <a:avLst/>
          </a:prstGeom>
          <a:solidFill>
            <a:srgbClr val="FFFFFF"/>
          </a:solidFill>
          <a:ln w="19050">
            <a:solidFill>
              <a:srgbClr val="252525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79705">
              <a:lnSpc>
                <a:spcPts val="1370"/>
              </a:lnSpc>
              <a:spcBef>
                <a:spcPts val="135"/>
              </a:spcBef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&lt;!--</a:t>
            </a:r>
            <a:r>
              <a:rPr sz="12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Compiled</a:t>
            </a:r>
            <a:r>
              <a:rPr sz="12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and minified</a:t>
            </a:r>
            <a:r>
              <a:rPr sz="12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CSS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--&gt;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ts val="1370"/>
              </a:lnSpc>
            </a:pPr>
            <a:r>
              <a:rPr sz="1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A42A2A"/>
                </a:solidFill>
                <a:latin typeface="Consolas"/>
                <a:cs typeface="Consolas"/>
              </a:rPr>
              <a:t>link</a:t>
            </a:r>
            <a:r>
              <a:rPr sz="1200" spc="4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sz="1200" dirty="0">
                <a:solidFill>
                  <a:srgbClr val="0000CD"/>
                </a:solidFill>
                <a:latin typeface="Consolas"/>
                <a:cs typeface="Consolas"/>
              </a:rPr>
              <a:t>="stylesheet"</a:t>
            </a:r>
            <a:r>
              <a:rPr sz="1200" spc="4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200" dirty="0">
                <a:solidFill>
                  <a:srgbClr val="0000CD"/>
                </a:solidFill>
                <a:latin typeface="Consolas"/>
                <a:cs typeface="Consolas"/>
              </a:rPr>
              <a:t>="https://maxcdn.bootstrapcdn.com/bootstrap/4.3.1/css/bootstrap.min.css"&gt;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nsolas"/>
              <a:cs typeface="Consolas"/>
            </a:endParaRPr>
          </a:p>
          <a:p>
            <a:pPr marL="179705">
              <a:lnSpc>
                <a:spcPts val="1370"/>
              </a:lnSpc>
            </a:pP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&lt;!--</a:t>
            </a:r>
            <a:r>
              <a:rPr sz="12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jQuery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library</a:t>
            </a:r>
            <a:r>
              <a:rPr sz="12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--&gt;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ts val="1370"/>
              </a:lnSpc>
            </a:pPr>
            <a:r>
              <a:rPr sz="1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A42A2A"/>
                </a:solidFill>
                <a:latin typeface="Consolas"/>
                <a:cs typeface="Consolas"/>
              </a:rPr>
              <a:t>script</a:t>
            </a:r>
            <a:r>
              <a:rPr sz="1200" spc="5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sz="1200" dirty="0">
                <a:solidFill>
                  <a:srgbClr val="0000CD"/>
                </a:solidFill>
                <a:latin typeface="Consolas"/>
                <a:cs typeface="Consolas"/>
              </a:rPr>
              <a:t>="https://ajax.googleapis.com/ajax/libs/jquery/3.4.1/jquery.min.js"&gt;&lt;</a:t>
            </a:r>
            <a:r>
              <a:rPr sz="1200" dirty="0">
                <a:solidFill>
                  <a:srgbClr val="A42A2A"/>
                </a:solidFill>
                <a:latin typeface="Consolas"/>
                <a:cs typeface="Consolas"/>
              </a:rPr>
              <a:t>/script</a:t>
            </a:r>
            <a:r>
              <a:rPr sz="1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nsolas"/>
              <a:cs typeface="Consolas"/>
            </a:endParaRPr>
          </a:p>
          <a:p>
            <a:pPr marL="179705">
              <a:lnSpc>
                <a:spcPts val="1370"/>
              </a:lnSpc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&lt;!--</a:t>
            </a:r>
            <a:r>
              <a:rPr sz="12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Popper</a:t>
            </a:r>
            <a:r>
              <a:rPr sz="12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JS</a:t>
            </a:r>
            <a:r>
              <a:rPr sz="12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--&gt;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ts val="1370"/>
              </a:lnSpc>
            </a:pPr>
            <a:r>
              <a:rPr sz="1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A42A2A"/>
                </a:solidFill>
                <a:latin typeface="Consolas"/>
                <a:cs typeface="Consolas"/>
              </a:rPr>
              <a:t>script</a:t>
            </a:r>
            <a:r>
              <a:rPr sz="1200" spc="7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sz="1200" dirty="0">
                <a:solidFill>
                  <a:srgbClr val="0000CD"/>
                </a:solidFill>
                <a:latin typeface="Consolas"/>
                <a:cs typeface="Consolas"/>
              </a:rPr>
              <a:t>="https://cdnjs.cloudflare.com/ajax/libs/popper.js/1.14.7/umd/popper.min.js"&gt;&lt;</a:t>
            </a:r>
            <a:r>
              <a:rPr sz="1200" dirty="0">
                <a:solidFill>
                  <a:srgbClr val="A42A2A"/>
                </a:solidFill>
                <a:latin typeface="Consolas"/>
                <a:cs typeface="Consolas"/>
              </a:rPr>
              <a:t>/script</a:t>
            </a:r>
            <a:r>
              <a:rPr sz="1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nsolas"/>
              <a:cs typeface="Consolas"/>
            </a:endParaRPr>
          </a:p>
          <a:p>
            <a:pPr marL="179705">
              <a:lnSpc>
                <a:spcPts val="1375"/>
              </a:lnSpc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&lt;!--</a:t>
            </a:r>
            <a:r>
              <a:rPr sz="12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Latest compiled</a:t>
            </a:r>
            <a:r>
              <a:rPr sz="12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JavaScript --&gt;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ts val="1375"/>
              </a:lnSpc>
            </a:pPr>
            <a:r>
              <a:rPr sz="1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A42A2A"/>
                </a:solidFill>
                <a:latin typeface="Consolas"/>
                <a:cs typeface="Consolas"/>
              </a:rPr>
              <a:t>script</a:t>
            </a:r>
            <a:r>
              <a:rPr sz="1200" spc="7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sz="1200" dirty="0">
                <a:solidFill>
                  <a:srgbClr val="0000CD"/>
                </a:solidFill>
                <a:latin typeface="Consolas"/>
                <a:cs typeface="Consolas"/>
              </a:rPr>
              <a:t>="https://maxcdn.bootstrapcdn.com/bootstrap/4.3.1/js/bootstrap.min.js"&gt;&lt;</a:t>
            </a:r>
            <a:r>
              <a:rPr sz="1200" dirty="0">
                <a:solidFill>
                  <a:srgbClr val="A42A2A"/>
                </a:solidFill>
                <a:latin typeface="Consolas"/>
                <a:cs typeface="Consolas"/>
              </a:rPr>
              <a:t>/script</a:t>
            </a:r>
            <a:r>
              <a:rPr sz="1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029715"/>
            <a:ext cx="7893684" cy="138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835"/>
              </a:lnSpc>
              <a:spcBef>
                <a:spcPts val="100"/>
              </a:spcBef>
              <a:buClr>
                <a:srgbClr val="4F81BC"/>
              </a:buClr>
              <a:buSzPct val="110416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25" dirty="0">
                <a:latin typeface="Calibri"/>
                <a:cs typeface="Calibri"/>
              </a:rPr>
              <a:t>Para </a:t>
            </a:r>
            <a:r>
              <a:rPr sz="2400" spc="-10" dirty="0">
                <a:latin typeface="Calibri"/>
                <a:cs typeface="Calibri"/>
              </a:rPr>
              <a:t>utilizar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website,</a:t>
            </a:r>
            <a:r>
              <a:rPr sz="2400" spc="-5" dirty="0">
                <a:latin typeface="Calibri"/>
                <a:cs typeface="Calibri"/>
              </a:rPr>
              <a:t> há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opções:</a:t>
            </a:r>
            <a:endParaRPr sz="2400" dirty="0">
              <a:latin typeface="Calibri"/>
              <a:cs typeface="Calibri"/>
            </a:endParaRPr>
          </a:p>
          <a:p>
            <a:pPr marL="730250" marR="5080" lvl="1" indent="-360045">
              <a:lnSpc>
                <a:spcPct val="87000"/>
              </a:lnSpc>
              <a:spcBef>
                <a:spcPts val="365"/>
              </a:spcBef>
              <a:buClr>
                <a:srgbClr val="30859C"/>
              </a:buClr>
              <a:buSzPct val="120454"/>
              <a:buAutoNum type="arabicPeriod"/>
              <a:tabLst>
                <a:tab pos="730885" algn="l"/>
              </a:tabLst>
            </a:pPr>
            <a:r>
              <a:rPr sz="2200" spc="-10" dirty="0">
                <a:latin typeface="Calibri"/>
                <a:cs typeface="Calibri"/>
              </a:rPr>
              <a:t>Baixar </a:t>
            </a:r>
            <a:r>
              <a:rPr sz="2200" spc="-5" dirty="0">
                <a:latin typeface="Calibri"/>
                <a:cs typeface="Calibri"/>
              </a:rPr>
              <a:t>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arquivos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site</a:t>
            </a:r>
            <a:r>
              <a:rPr sz="2200" spc="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getbootstrap.com</a:t>
            </a:r>
            <a:r>
              <a:rPr sz="2200" spc="4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incluir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devidas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referências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 </a:t>
            </a:r>
            <a:r>
              <a:rPr sz="2200" spc="-10" dirty="0">
                <a:latin typeface="Calibri"/>
                <a:cs typeface="Calibri"/>
              </a:rPr>
              <a:t>HTML;</a:t>
            </a:r>
            <a:endParaRPr sz="2200" dirty="0">
              <a:latin typeface="Calibri"/>
              <a:cs typeface="Calibri"/>
            </a:endParaRPr>
          </a:p>
          <a:p>
            <a:pPr marL="730250" lvl="1" indent="-360045">
              <a:lnSpc>
                <a:spcPts val="3070"/>
              </a:lnSpc>
              <a:buClr>
                <a:srgbClr val="30859C"/>
              </a:buClr>
              <a:buSzPct val="120454"/>
              <a:buAutoNum type="arabicPeriod"/>
              <a:tabLst>
                <a:tab pos="730885" algn="l"/>
              </a:tabLst>
            </a:pPr>
            <a:r>
              <a:rPr sz="2200" spc="-5" dirty="0">
                <a:latin typeface="Calibri"/>
                <a:cs typeface="Calibri"/>
              </a:rPr>
              <a:t>Incluir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referências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diretamente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redes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CDN: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4681777"/>
            <a:ext cx="7666990" cy="15792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30859C"/>
              </a:buClr>
              <a:buSzPct val="120454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Repare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framework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Bootstrap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requer:</a:t>
            </a:r>
            <a:endParaRPr sz="2200" dirty="0">
              <a:latin typeface="Calibri"/>
              <a:cs typeface="Calibri"/>
            </a:endParaRPr>
          </a:p>
          <a:p>
            <a:pPr marL="550545" lvl="1" indent="-13779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551180" algn="l"/>
              </a:tabLst>
            </a:pPr>
            <a:r>
              <a:rPr sz="1500" dirty="0">
                <a:latin typeface="Calibri"/>
                <a:cs typeface="Calibri"/>
              </a:rPr>
              <a:t>um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arquivo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estilos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CSS</a:t>
            </a:r>
            <a:r>
              <a:rPr sz="1500" spc="-5" dirty="0">
                <a:latin typeface="Calibri"/>
                <a:cs typeface="Calibri"/>
              </a:rPr>
              <a:t>,</a:t>
            </a:r>
            <a:endParaRPr sz="1500" dirty="0">
              <a:latin typeface="Calibri"/>
              <a:cs typeface="Calibri"/>
            </a:endParaRPr>
          </a:p>
          <a:p>
            <a:pPr marL="550545" lvl="1" indent="-13779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551180" algn="l"/>
              </a:tabLst>
            </a:pPr>
            <a:r>
              <a:rPr sz="1500" dirty="0">
                <a:latin typeface="Calibri"/>
                <a:cs typeface="Calibri"/>
              </a:rPr>
              <a:t>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arquivo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JavaScript </a:t>
            </a:r>
            <a:r>
              <a:rPr sz="1500" spc="-15" dirty="0">
                <a:latin typeface="Calibri"/>
                <a:cs typeface="Calibri"/>
              </a:rPr>
              <a:t>referente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à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biblioteca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b="1" spc="-15" dirty="0">
                <a:latin typeface="Calibri"/>
                <a:cs typeface="Calibri"/>
              </a:rPr>
              <a:t>jQuery,</a:t>
            </a:r>
            <a:endParaRPr sz="1500" dirty="0">
              <a:latin typeface="Calibri"/>
              <a:cs typeface="Calibri"/>
            </a:endParaRPr>
          </a:p>
          <a:p>
            <a:pPr marL="550545" lvl="1" indent="-13779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551180" algn="l"/>
              </a:tabLst>
            </a:pPr>
            <a:r>
              <a:rPr sz="1500" dirty="0">
                <a:latin typeface="Calibri"/>
                <a:cs typeface="Calibri"/>
              </a:rPr>
              <a:t>o </a:t>
            </a:r>
            <a:r>
              <a:rPr sz="1500" spc="-5" dirty="0">
                <a:latin typeface="Calibri"/>
                <a:cs typeface="Calibri"/>
              </a:rPr>
              <a:t>arquivo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JavaScript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referente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à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biblioteca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Popper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(para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exibição</a:t>
            </a:r>
            <a:r>
              <a:rPr sz="1500" dirty="0">
                <a:latin typeface="Calibri"/>
                <a:cs typeface="Calibri"/>
              </a:rPr>
              <a:t> de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popovers,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tooltips,</a:t>
            </a:r>
            <a:r>
              <a:rPr sz="1500" i="1" spc="3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etc.</a:t>
            </a:r>
            <a:r>
              <a:rPr sz="1500" spc="-5" dirty="0">
                <a:latin typeface="Calibri"/>
                <a:cs typeface="Calibri"/>
              </a:rPr>
              <a:t>),</a:t>
            </a:r>
            <a:endParaRPr sz="1500" dirty="0">
              <a:latin typeface="Calibri"/>
              <a:cs typeface="Calibri"/>
            </a:endParaRPr>
          </a:p>
          <a:p>
            <a:pPr marL="550545" lvl="1" indent="-13779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551180" algn="l"/>
              </a:tabLst>
            </a:pPr>
            <a:r>
              <a:rPr sz="1500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arquivo JavaScript</a:t>
            </a:r>
            <a:r>
              <a:rPr sz="1500" spc="-5" dirty="0">
                <a:latin typeface="Calibri"/>
                <a:cs typeface="Calibri"/>
              </a:rPr>
              <a:t> específico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do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Bootstrap.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25901" y="137540"/>
            <a:ext cx="3094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Calibri"/>
                <a:cs typeface="Calibri"/>
              </a:rPr>
              <a:t>Como</a:t>
            </a:r>
            <a:r>
              <a:rPr i="0" spc="-75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Utilizar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19381" y="6151257"/>
            <a:ext cx="3270250" cy="379095"/>
            <a:chOff x="5719381" y="6151257"/>
            <a:chExt cx="3270250" cy="379095"/>
          </a:xfrm>
        </p:grpSpPr>
        <p:sp>
          <p:nvSpPr>
            <p:cNvPr id="7" name="object 7"/>
            <p:cNvSpPr/>
            <p:nvPr/>
          </p:nvSpPr>
          <p:spPr>
            <a:xfrm>
              <a:off x="5724144" y="6156020"/>
              <a:ext cx="3260725" cy="369570"/>
            </a:xfrm>
            <a:custGeom>
              <a:avLst/>
              <a:gdLst/>
              <a:ahLst/>
              <a:cxnLst/>
              <a:rect l="l" t="t" r="r" b="b"/>
              <a:pathLst>
                <a:path w="3260725" h="369570">
                  <a:moveTo>
                    <a:pt x="3260217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3260217" y="369328"/>
                  </a:lnTo>
                  <a:lnTo>
                    <a:pt x="3260217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24144" y="6156020"/>
              <a:ext cx="3260725" cy="369570"/>
            </a:xfrm>
            <a:custGeom>
              <a:avLst/>
              <a:gdLst/>
              <a:ahLst/>
              <a:cxnLst/>
              <a:rect l="l" t="t" r="r" b="b"/>
              <a:pathLst>
                <a:path w="3260725" h="369570">
                  <a:moveTo>
                    <a:pt x="0" y="369328"/>
                  </a:moveTo>
                  <a:lnTo>
                    <a:pt x="3260217" y="369328"/>
                  </a:lnTo>
                  <a:lnTo>
                    <a:pt x="3260217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952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03772" y="6232499"/>
            <a:ext cx="30689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</a:rPr>
              <a:t>Ref:</a:t>
            </a:r>
            <a:r>
              <a:rPr sz="1800" spc="-5" dirty="0">
                <a:latin typeface="Calibri"/>
                <a:cs typeface="Calibri"/>
              </a:rPr>
              <a:t> adaptado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w3schools.com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37421" y="6675831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1110998"/>
            <a:ext cx="4928235" cy="166433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60"/>
              </a:spcBef>
              <a:buClr>
                <a:srgbClr val="4F81BC"/>
              </a:buClr>
              <a:buSzPct val="109615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www.w3schools.com/bootstrap/</a:t>
            </a:r>
            <a:endParaRPr sz="26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Clr>
                <a:srgbClr val="4F81BC"/>
              </a:buClr>
              <a:buSzPct val="109615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getbootstrap.com</a:t>
            </a:r>
            <a:endParaRPr sz="26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185"/>
              </a:spcBef>
              <a:buClr>
                <a:srgbClr val="4F81BC"/>
              </a:buClr>
              <a:buSzPct val="108928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800" i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developer.mozilla.org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9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1453" y="137540"/>
            <a:ext cx="2644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25" dirty="0">
                <a:latin typeface="Calibri"/>
                <a:cs typeface="Calibri"/>
              </a:rPr>
              <a:t>Referências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989" y="1187157"/>
            <a:ext cx="8876030" cy="4556125"/>
            <a:chOff x="169989" y="1187157"/>
            <a:chExt cx="8876030" cy="4556125"/>
          </a:xfrm>
        </p:grpSpPr>
        <p:sp>
          <p:nvSpPr>
            <p:cNvPr id="3" name="object 3"/>
            <p:cNvSpPr/>
            <p:nvPr/>
          </p:nvSpPr>
          <p:spPr>
            <a:xfrm>
              <a:off x="179514" y="1196682"/>
              <a:ext cx="8856980" cy="4537075"/>
            </a:xfrm>
            <a:custGeom>
              <a:avLst/>
              <a:gdLst/>
              <a:ahLst/>
              <a:cxnLst/>
              <a:rect l="l" t="t" r="r" b="b"/>
              <a:pathLst>
                <a:path w="8856980" h="4537075">
                  <a:moveTo>
                    <a:pt x="8856980" y="0"/>
                  </a:moveTo>
                  <a:lnTo>
                    <a:pt x="0" y="0"/>
                  </a:lnTo>
                  <a:lnTo>
                    <a:pt x="0" y="4536567"/>
                  </a:lnTo>
                  <a:lnTo>
                    <a:pt x="8856980" y="4536567"/>
                  </a:lnTo>
                  <a:lnTo>
                    <a:pt x="8856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514" y="1196682"/>
              <a:ext cx="8856980" cy="4537075"/>
            </a:xfrm>
            <a:custGeom>
              <a:avLst/>
              <a:gdLst/>
              <a:ahLst/>
              <a:cxnLst/>
              <a:rect l="l" t="t" r="r" b="b"/>
              <a:pathLst>
                <a:path w="8856980" h="4537075">
                  <a:moveTo>
                    <a:pt x="0" y="4536567"/>
                  </a:moveTo>
                  <a:lnTo>
                    <a:pt x="8856980" y="4536567"/>
                  </a:lnTo>
                  <a:lnTo>
                    <a:pt x="8856980" y="0"/>
                  </a:lnTo>
                  <a:lnTo>
                    <a:pt x="0" y="0"/>
                  </a:lnTo>
                  <a:lnTo>
                    <a:pt x="0" y="4536567"/>
                  </a:lnTo>
                  <a:close/>
                </a:path>
              </a:pathLst>
            </a:custGeom>
            <a:ln w="19050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346" y="1250060"/>
              <a:ext cx="1381125" cy="172720"/>
            </a:xfrm>
            <a:custGeom>
              <a:avLst/>
              <a:gdLst/>
              <a:ahLst/>
              <a:cxnLst/>
              <a:rect l="l" t="t" r="r" b="b"/>
              <a:pathLst>
                <a:path w="1381125" h="172719">
                  <a:moveTo>
                    <a:pt x="182880" y="0"/>
                  </a:moveTo>
                  <a:lnTo>
                    <a:pt x="0" y="0"/>
                  </a:lnTo>
                  <a:lnTo>
                    <a:pt x="0" y="172212"/>
                  </a:lnTo>
                  <a:lnTo>
                    <a:pt x="182880" y="172212"/>
                  </a:lnTo>
                  <a:lnTo>
                    <a:pt x="182880" y="0"/>
                  </a:lnTo>
                  <a:close/>
                </a:path>
                <a:path w="1381125" h="172719">
                  <a:moveTo>
                    <a:pt x="1380680" y="0"/>
                  </a:moveTo>
                  <a:lnTo>
                    <a:pt x="1287716" y="0"/>
                  </a:lnTo>
                  <a:lnTo>
                    <a:pt x="1287716" y="172212"/>
                  </a:lnTo>
                  <a:lnTo>
                    <a:pt x="1380680" y="172212"/>
                  </a:lnTo>
                  <a:lnTo>
                    <a:pt x="1380680" y="0"/>
                  </a:lnTo>
                  <a:close/>
                </a:path>
              </a:pathLst>
            </a:custGeom>
            <a:solidFill>
              <a:srgbClr val="A6C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6659" y="1211707"/>
            <a:ext cx="8609330" cy="4211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&lt;!DOCTYPE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html&gt;</a:t>
            </a: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&lt;html</a:t>
            </a:r>
            <a:r>
              <a:rPr sz="12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lang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8000FF"/>
                </a:solidFill>
                <a:latin typeface="Courier New"/>
                <a:cs typeface="Courier New"/>
              </a:rPr>
              <a:t>"en"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&lt;head&gt;</a:t>
            </a:r>
            <a:endParaRPr sz="1200" dirty="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&lt;title&gt;</a:t>
            </a:r>
            <a:r>
              <a:rPr sz="1200" b="1" dirty="0">
                <a:latin typeface="Courier New"/>
                <a:cs typeface="Courier New"/>
              </a:rPr>
              <a:t>Bootstrap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&lt;/title&gt;</a:t>
            </a:r>
            <a:endParaRPr sz="1200" dirty="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&lt;meta</a:t>
            </a:r>
            <a:r>
              <a:rPr sz="12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charset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8000FF"/>
                </a:solidFill>
                <a:latin typeface="Courier New"/>
                <a:cs typeface="Courier New"/>
              </a:rPr>
              <a:t>"utf-8"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1100" dirty="0">
                <a:solidFill>
                  <a:srgbClr val="0000FF"/>
                </a:solidFill>
                <a:latin typeface="Courier New"/>
                <a:cs typeface="Courier New"/>
              </a:rPr>
              <a:t>&lt;meta</a:t>
            </a:r>
            <a:r>
              <a:rPr sz="1100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100" spc="-5" dirty="0">
                <a:latin typeface="Courier New"/>
                <a:cs typeface="Courier New"/>
              </a:rPr>
              <a:t>=</a:t>
            </a:r>
            <a:r>
              <a:rPr sz="1100" b="1" spc="-5" dirty="0">
                <a:solidFill>
                  <a:srgbClr val="8000FF"/>
                </a:solidFill>
                <a:latin typeface="Courier New"/>
                <a:cs typeface="Courier New"/>
              </a:rPr>
              <a:t>"viewport"</a:t>
            </a:r>
            <a:r>
              <a:rPr sz="1100" b="1" spc="4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ourier New"/>
                <a:cs typeface="Courier New"/>
              </a:rPr>
              <a:t>content</a:t>
            </a:r>
            <a:r>
              <a:rPr sz="1100" spc="-5" dirty="0">
                <a:latin typeface="Courier New"/>
                <a:cs typeface="Courier New"/>
              </a:rPr>
              <a:t>=</a:t>
            </a:r>
            <a:r>
              <a:rPr sz="1100" b="1" spc="-5" dirty="0">
                <a:solidFill>
                  <a:srgbClr val="8000FF"/>
                </a:solidFill>
                <a:latin typeface="Courier New"/>
                <a:cs typeface="Courier New"/>
              </a:rPr>
              <a:t>"width=device-width,</a:t>
            </a:r>
            <a:r>
              <a:rPr sz="1100" b="1" spc="6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8000FF"/>
                </a:solidFill>
                <a:latin typeface="Courier New"/>
                <a:cs typeface="Courier New"/>
              </a:rPr>
              <a:t>initial-scale=1"</a:t>
            </a: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&lt;link</a:t>
            </a:r>
            <a:r>
              <a:rPr sz="11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0000"/>
                </a:solidFill>
                <a:latin typeface="Courier New"/>
                <a:cs typeface="Courier New"/>
              </a:rPr>
              <a:t>rel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b="1" dirty="0">
                <a:solidFill>
                  <a:srgbClr val="8000FF"/>
                </a:solidFill>
                <a:latin typeface="Courier New"/>
                <a:cs typeface="Courier New"/>
              </a:rPr>
              <a:t>"stylesheet"</a:t>
            </a:r>
            <a:r>
              <a:rPr sz="1100" b="1" spc="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b="1" dirty="0">
                <a:solidFill>
                  <a:srgbClr val="8000FF"/>
                </a:solidFill>
                <a:latin typeface="Courier New"/>
                <a:cs typeface="Courier New"/>
              </a:rPr>
              <a:t>"https://maxcdn.bootstrapcdn.com/bootstrap/4.1.3/css/bootstrap.min.css"</a:t>
            </a:r>
            <a:r>
              <a:rPr sz="1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100" dirty="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&lt;script</a:t>
            </a:r>
            <a:r>
              <a:rPr sz="1100" spc="1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1100" spc="-5" dirty="0">
                <a:latin typeface="Courier New"/>
                <a:cs typeface="Courier New"/>
              </a:rPr>
              <a:t>=</a:t>
            </a:r>
            <a:r>
              <a:rPr sz="1100" b="1" spc="-5" dirty="0">
                <a:solidFill>
                  <a:srgbClr val="8000FF"/>
                </a:solidFill>
                <a:latin typeface="Courier New"/>
                <a:cs typeface="Courier New"/>
              </a:rPr>
              <a:t>"https://ajax.googleapis.com/ajax/libs/jquery/3.3.1/jquery.min.js"</a:t>
            </a: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&gt;&lt;/script&gt;</a:t>
            </a:r>
            <a:endParaRPr sz="1100" dirty="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&lt;script</a:t>
            </a:r>
            <a:r>
              <a:rPr sz="1100" spc="2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1100" spc="-5" dirty="0">
                <a:latin typeface="Courier New"/>
                <a:cs typeface="Courier New"/>
              </a:rPr>
              <a:t>=</a:t>
            </a:r>
            <a:r>
              <a:rPr sz="1100" b="1" spc="-5" dirty="0">
                <a:solidFill>
                  <a:srgbClr val="8000FF"/>
                </a:solidFill>
                <a:latin typeface="Courier New"/>
                <a:cs typeface="Courier New"/>
              </a:rPr>
              <a:t>"https://cdnjs.cloudflare.com/ajax/libs/popper.js/1.14.3/umd/popper.min.js"</a:t>
            </a: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&gt;&lt;/script&gt;</a:t>
            </a:r>
            <a:endParaRPr sz="1100" dirty="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&lt;script</a:t>
            </a:r>
            <a:r>
              <a:rPr sz="1100" spc="20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1100" spc="-5" dirty="0">
                <a:latin typeface="Courier New"/>
                <a:cs typeface="Courier New"/>
              </a:rPr>
              <a:t>=</a:t>
            </a:r>
            <a:r>
              <a:rPr sz="1100" b="1" spc="-5" dirty="0">
                <a:solidFill>
                  <a:srgbClr val="8000FF"/>
                </a:solidFill>
                <a:latin typeface="Courier New"/>
                <a:cs typeface="Courier New"/>
              </a:rPr>
              <a:t>"https://maxcdn.bootstrapcdn.com/bootstrap/4.1.3/js/bootstrap.min.js"</a:t>
            </a: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&gt;&lt;/script&gt;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&lt;/head&gt;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&lt;body&gt;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12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8000FF"/>
                </a:solidFill>
                <a:latin typeface="Courier New"/>
                <a:cs typeface="Courier New"/>
              </a:rPr>
              <a:t>"container"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 dirty="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&lt;h1&gt;</a:t>
            </a:r>
            <a:r>
              <a:rPr sz="1200" b="1" dirty="0">
                <a:latin typeface="Courier New"/>
                <a:cs typeface="Courier New"/>
              </a:rPr>
              <a:t>Minha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primeira página com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Bootstrap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&lt;/h1&gt;</a:t>
            </a:r>
            <a:endParaRPr sz="1200" dirty="0">
              <a:latin typeface="Courier New"/>
              <a:cs typeface="Courier New"/>
            </a:endParaRPr>
          </a:p>
          <a:p>
            <a:pPr marL="180340">
              <a:lnSpc>
                <a:spcPts val="1310"/>
              </a:lnSpc>
              <a:spcBef>
                <a:spcPts val="15"/>
              </a:spcBef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&lt;p&gt;</a:t>
            </a:r>
            <a:r>
              <a:rPr sz="1100" b="1" spc="-5" dirty="0">
                <a:latin typeface="Courier New"/>
                <a:cs typeface="Courier New"/>
              </a:rPr>
              <a:t>O</a:t>
            </a:r>
            <a:r>
              <a:rPr sz="1100" b="1" spc="2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conteúdo</a:t>
            </a:r>
            <a:r>
              <a:rPr sz="1100" b="1" spc="3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da</a:t>
            </a:r>
            <a:r>
              <a:rPr sz="1100" b="1" spc="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página</a:t>
            </a:r>
            <a:r>
              <a:rPr sz="1100" b="1" spc="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aparece</a:t>
            </a:r>
            <a:r>
              <a:rPr sz="1100" b="1" spc="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centralizado,</a:t>
            </a:r>
            <a:r>
              <a:rPr sz="1100" b="1" spc="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com</a:t>
            </a:r>
            <a:r>
              <a:rPr sz="1100" b="1" spc="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margens</a:t>
            </a:r>
            <a:r>
              <a:rPr sz="1100" b="1" spc="2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laterais,</a:t>
            </a:r>
            <a:r>
              <a:rPr sz="1100" b="1" spc="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devido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a</a:t>
            </a:r>
            <a:r>
              <a:rPr sz="1100" b="1" spc="2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classe</a:t>
            </a:r>
            <a:r>
              <a:rPr sz="1100" b="1" spc="1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.container</a:t>
            </a: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ts val="143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&lt;/body&gt;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&lt;/html&gt;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3406" y="137540"/>
            <a:ext cx="68573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5" dirty="0">
                <a:latin typeface="Calibri"/>
                <a:cs typeface="Calibri"/>
              </a:rPr>
              <a:t>Primeira</a:t>
            </a:r>
            <a:r>
              <a:rPr i="0" spc="-10" dirty="0">
                <a:latin typeface="Calibri"/>
                <a:cs typeface="Calibri"/>
              </a:rPr>
              <a:t> </a:t>
            </a:r>
            <a:r>
              <a:rPr i="0" spc="-5" dirty="0">
                <a:latin typeface="Calibri"/>
                <a:cs typeface="Calibri"/>
              </a:rPr>
              <a:t>página</a:t>
            </a:r>
            <a:r>
              <a:rPr i="0" dirty="0">
                <a:latin typeface="Calibri"/>
                <a:cs typeface="Calibri"/>
              </a:rPr>
              <a:t> </a:t>
            </a:r>
            <a:r>
              <a:rPr i="0" spc="-15" dirty="0">
                <a:latin typeface="Calibri"/>
                <a:cs typeface="Calibri"/>
              </a:rPr>
              <a:t>com</a:t>
            </a:r>
            <a:r>
              <a:rPr i="0" spc="25" dirty="0">
                <a:latin typeface="Calibri"/>
                <a:cs typeface="Calibri"/>
              </a:rPr>
              <a:t> </a:t>
            </a:r>
            <a:r>
              <a:rPr i="0" spc="-15" dirty="0">
                <a:latin typeface="Calibri"/>
                <a:cs typeface="Calibri"/>
              </a:rPr>
              <a:t>Boostrap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719381" y="6151257"/>
            <a:ext cx="3270250" cy="379095"/>
            <a:chOff x="5719381" y="6151257"/>
            <a:chExt cx="3270250" cy="379095"/>
          </a:xfrm>
        </p:grpSpPr>
        <p:sp>
          <p:nvSpPr>
            <p:cNvPr id="9" name="object 9"/>
            <p:cNvSpPr/>
            <p:nvPr/>
          </p:nvSpPr>
          <p:spPr>
            <a:xfrm>
              <a:off x="5724144" y="6156020"/>
              <a:ext cx="3260725" cy="369570"/>
            </a:xfrm>
            <a:custGeom>
              <a:avLst/>
              <a:gdLst/>
              <a:ahLst/>
              <a:cxnLst/>
              <a:rect l="l" t="t" r="r" b="b"/>
              <a:pathLst>
                <a:path w="3260725" h="369570">
                  <a:moveTo>
                    <a:pt x="3260217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3260217" y="369328"/>
                  </a:lnTo>
                  <a:lnTo>
                    <a:pt x="3260217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24144" y="6156020"/>
              <a:ext cx="3260725" cy="369570"/>
            </a:xfrm>
            <a:custGeom>
              <a:avLst/>
              <a:gdLst/>
              <a:ahLst/>
              <a:cxnLst/>
              <a:rect l="l" t="t" r="r" b="b"/>
              <a:pathLst>
                <a:path w="3260725" h="369570">
                  <a:moveTo>
                    <a:pt x="0" y="369328"/>
                  </a:moveTo>
                  <a:lnTo>
                    <a:pt x="3260217" y="369328"/>
                  </a:lnTo>
                  <a:lnTo>
                    <a:pt x="3260217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952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03772" y="6232499"/>
            <a:ext cx="30689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</a:rPr>
              <a:t>Ref:</a:t>
            </a:r>
            <a:r>
              <a:rPr sz="1800" spc="-5" dirty="0">
                <a:latin typeface="Calibri"/>
                <a:cs typeface="Calibri"/>
              </a:rPr>
              <a:t> adaptado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w3schools.com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37421" y="6675831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705" y="2420873"/>
            <a:ext cx="7993380" cy="360045"/>
          </a:xfrm>
          <a:prstGeom prst="rect">
            <a:avLst/>
          </a:prstGeom>
          <a:solidFill>
            <a:srgbClr val="FFFFFF"/>
          </a:solidFill>
          <a:ln w="19050">
            <a:solidFill>
              <a:srgbClr val="252525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75"/>
              </a:spcBef>
            </a:pPr>
            <a:r>
              <a:rPr sz="16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600" spc="-5" dirty="0">
                <a:solidFill>
                  <a:srgbClr val="A42A2A"/>
                </a:solidFill>
                <a:latin typeface="Consolas"/>
                <a:cs typeface="Consolas"/>
              </a:rPr>
              <a:t>meta</a:t>
            </a:r>
            <a:r>
              <a:rPr sz="1600" spc="2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="viewport"</a:t>
            </a:r>
            <a:r>
              <a:rPr sz="1600" spc="2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="width=device-width,</a:t>
            </a:r>
            <a:r>
              <a:rPr sz="1600" spc="2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initial-scale=1"&gt;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1809" y="6206210"/>
            <a:ext cx="7131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meta_tag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37421" y="6675831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782828"/>
            <a:ext cx="785114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107894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versão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4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do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Bootstrap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foi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desenvolvida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para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responsiva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em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dispositivos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móveis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</a:t>
            </a:r>
            <a:r>
              <a:rPr sz="1900" i="1" spc="-10" dirty="0">
                <a:latin typeface="Calibri"/>
                <a:cs typeface="Calibri"/>
              </a:rPr>
              <a:t>mobile-first</a:t>
            </a:r>
            <a:r>
              <a:rPr sz="1900" spc="-10" dirty="0">
                <a:latin typeface="Calibri"/>
                <a:cs typeface="Calibri"/>
              </a:rPr>
              <a:t>),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possibilitando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ajustes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escala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zoom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adequados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acordo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 </a:t>
            </a:r>
            <a:r>
              <a:rPr sz="1900" spc="-10" dirty="0">
                <a:latin typeface="Calibri"/>
                <a:cs typeface="Calibri"/>
              </a:rPr>
              <a:t>dispositivo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(celular,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desktop,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etc);</a:t>
            </a:r>
            <a:endParaRPr sz="19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107894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1900" spc="-20" dirty="0">
                <a:latin typeface="Calibri"/>
                <a:cs typeface="Calibri"/>
              </a:rPr>
              <a:t>Para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que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website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possa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usufruir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tal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capacidade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é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necessário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incluir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na</a:t>
            </a:r>
            <a:endParaRPr sz="19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página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HTML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 seguinte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código: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6110" y="100406"/>
            <a:ext cx="2810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latin typeface="Calibri"/>
                <a:cs typeface="Calibri"/>
              </a:rPr>
              <a:t>Como</a:t>
            </a:r>
            <a:r>
              <a:rPr sz="4000" i="0" spc="-55" dirty="0">
                <a:latin typeface="Calibri"/>
                <a:cs typeface="Calibri"/>
              </a:rPr>
              <a:t> </a:t>
            </a:r>
            <a:r>
              <a:rPr sz="4000" i="0" spc="-15" dirty="0">
                <a:latin typeface="Calibri"/>
                <a:cs typeface="Calibri"/>
              </a:rPr>
              <a:t>Utilizar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2824733"/>
            <a:ext cx="8323580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107894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1900" b="1" i="1" spc="-10" dirty="0">
                <a:latin typeface="Calibri"/>
                <a:cs typeface="Calibri"/>
              </a:rPr>
              <a:t>Viewport</a:t>
            </a:r>
            <a:r>
              <a:rPr sz="1900" b="1" i="1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representa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área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renderização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da </a:t>
            </a:r>
            <a:r>
              <a:rPr sz="1900" spc="-10" dirty="0">
                <a:latin typeface="Calibri"/>
                <a:cs typeface="Calibri"/>
              </a:rPr>
              <a:t>página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Web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navegador,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que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pode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ser maior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ou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menor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que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tela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dispositivo.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propriedade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b="1" i="1" spc="-10" dirty="0">
                <a:latin typeface="Calibri"/>
                <a:cs typeface="Calibri"/>
              </a:rPr>
              <a:t>width</a:t>
            </a:r>
            <a:r>
              <a:rPr sz="1900" b="1" i="1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utilizada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no </a:t>
            </a:r>
            <a:r>
              <a:rPr sz="1900" spc="-10" dirty="0">
                <a:latin typeface="Calibri"/>
                <a:cs typeface="Calibri"/>
              </a:rPr>
              <a:t>atributo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i="1" spc="-20" dirty="0">
                <a:latin typeface="Calibri"/>
                <a:cs typeface="Calibri"/>
              </a:rPr>
              <a:t>content</a:t>
            </a:r>
            <a:r>
              <a:rPr sz="1900" i="1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controla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 </a:t>
            </a:r>
            <a:r>
              <a:rPr sz="1900" spc="-10" dirty="0">
                <a:latin typeface="Calibri"/>
                <a:cs typeface="Calibri"/>
              </a:rPr>
              <a:t>tamanho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i="1" spc="-10" dirty="0">
                <a:latin typeface="Calibri"/>
                <a:cs typeface="Calibri"/>
              </a:rPr>
              <a:t>viewport;</a:t>
            </a:r>
            <a:endParaRPr sz="1900">
              <a:latin typeface="Calibri"/>
              <a:cs typeface="Calibri"/>
            </a:endParaRPr>
          </a:p>
          <a:p>
            <a:pPr marL="355600" marR="100965" indent="-34353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107894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propriedade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b="1" i="1" spc="-5" dirty="0">
                <a:latin typeface="Calibri"/>
                <a:cs typeface="Calibri"/>
              </a:rPr>
              <a:t>initial-scale</a:t>
            </a:r>
            <a:r>
              <a:rPr sz="1900" b="1" i="1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controla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escala de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exibição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(zoom)</a:t>
            </a:r>
            <a:r>
              <a:rPr sz="1900" spc="-5" dirty="0">
                <a:latin typeface="Calibri"/>
                <a:cs typeface="Calibri"/>
              </a:rPr>
              <a:t> em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que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página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deve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ser</a:t>
            </a:r>
            <a:r>
              <a:rPr sz="1900" spc="-10" dirty="0">
                <a:latin typeface="Calibri"/>
                <a:cs typeface="Calibri"/>
              </a:rPr>
              <a:t> exibida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quando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carregada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pela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primeira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vez;</a:t>
            </a:r>
            <a:endParaRPr sz="1900">
              <a:latin typeface="Calibri"/>
              <a:cs typeface="Calibri"/>
            </a:endParaRPr>
          </a:p>
          <a:p>
            <a:pPr marL="355600" marR="188595" indent="-343535" algn="just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110526"/>
              <a:buFont typeface="Wingdings"/>
              <a:buChar char=""/>
              <a:tabLst>
                <a:tab pos="356235" algn="l"/>
              </a:tabLst>
            </a:pPr>
            <a:r>
              <a:rPr sz="1900" spc="-20" dirty="0">
                <a:latin typeface="Calibri"/>
                <a:cs typeface="Calibri"/>
              </a:rPr>
              <a:t>Para </a:t>
            </a:r>
            <a:r>
              <a:rPr sz="1900" spc="-10" dirty="0">
                <a:latin typeface="Calibri"/>
                <a:cs typeface="Calibri"/>
              </a:rPr>
              <a:t>visualizar </a:t>
            </a:r>
            <a:r>
              <a:rPr sz="1900" spc="-5" dirty="0">
                <a:latin typeface="Calibri"/>
                <a:cs typeface="Calibri"/>
              </a:rPr>
              <a:t>na </a:t>
            </a:r>
            <a:r>
              <a:rPr sz="1900" spc="-15" dirty="0">
                <a:latin typeface="Calibri"/>
                <a:cs typeface="Calibri"/>
              </a:rPr>
              <a:t>prática </a:t>
            </a:r>
            <a:r>
              <a:rPr sz="1900" spc="-5" dirty="0">
                <a:latin typeface="Calibri"/>
                <a:cs typeface="Calibri"/>
              </a:rPr>
              <a:t>as </a:t>
            </a:r>
            <a:r>
              <a:rPr sz="1900" spc="-10" dirty="0">
                <a:latin typeface="Calibri"/>
                <a:cs typeface="Calibri"/>
              </a:rPr>
              <a:t>mudanças </a:t>
            </a:r>
            <a:r>
              <a:rPr sz="1900" spc="-5" dirty="0">
                <a:latin typeface="Calibri"/>
                <a:cs typeface="Calibri"/>
              </a:rPr>
              <a:t>causadas pela </a:t>
            </a:r>
            <a:r>
              <a:rPr sz="1900" i="1" spc="-15" dirty="0">
                <a:latin typeface="Calibri"/>
                <a:cs typeface="Calibri"/>
              </a:rPr>
              <a:t>meta tag </a:t>
            </a:r>
            <a:r>
              <a:rPr sz="1900" i="1" spc="-10" dirty="0">
                <a:latin typeface="Calibri"/>
                <a:cs typeface="Calibri"/>
              </a:rPr>
              <a:t>viewport</a:t>
            </a:r>
            <a:r>
              <a:rPr sz="1900" spc="-10" dirty="0">
                <a:latin typeface="Calibri"/>
                <a:cs typeface="Calibri"/>
              </a:rPr>
              <a:t>, </a:t>
            </a:r>
            <a:r>
              <a:rPr sz="1900" spc="-5" dirty="0">
                <a:latin typeface="Calibri"/>
                <a:cs typeface="Calibri"/>
              </a:rPr>
              <a:t>acesse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 </a:t>
            </a:r>
            <a:r>
              <a:rPr sz="1900" spc="-10" dirty="0">
                <a:latin typeface="Calibri"/>
                <a:cs typeface="Calibri"/>
              </a:rPr>
              <a:t>páginas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seguir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partir </a:t>
            </a:r>
            <a:r>
              <a:rPr sz="1900" spc="-5" dirty="0">
                <a:latin typeface="Calibri"/>
                <a:cs typeface="Calibri"/>
              </a:rPr>
              <a:t>de </a:t>
            </a:r>
            <a:r>
              <a:rPr sz="1900" spc="-10" dirty="0">
                <a:latin typeface="Calibri"/>
                <a:cs typeface="Calibri"/>
              </a:rPr>
              <a:t>um </a:t>
            </a:r>
            <a:r>
              <a:rPr sz="1900" spc="-5" dirty="0">
                <a:latin typeface="Calibri"/>
                <a:cs typeface="Calibri"/>
              </a:rPr>
              <a:t>smartphone </a:t>
            </a:r>
            <a:r>
              <a:rPr sz="1900" spc="-10" dirty="0">
                <a:latin typeface="Calibri"/>
                <a:cs typeface="Calibri"/>
              </a:rPr>
              <a:t>(ou </a:t>
            </a:r>
            <a:r>
              <a:rPr sz="1900" spc="-5" dirty="0">
                <a:latin typeface="Calibri"/>
                <a:cs typeface="Calibri"/>
              </a:rPr>
              <a:t>no modo de </a:t>
            </a:r>
            <a:r>
              <a:rPr sz="1900" spc="-10" dirty="0">
                <a:latin typeface="Calibri"/>
                <a:cs typeface="Calibri"/>
              </a:rPr>
              <a:t>compatibilidade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‘mobile’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do </a:t>
            </a:r>
            <a:r>
              <a:rPr sz="1900" spc="-15" dirty="0">
                <a:latin typeface="Calibri"/>
                <a:cs typeface="Calibri"/>
              </a:rPr>
              <a:t>navegador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do </a:t>
            </a:r>
            <a:r>
              <a:rPr sz="1900" spc="-10" dirty="0">
                <a:latin typeface="Calibri"/>
                <a:cs typeface="Calibri"/>
              </a:rPr>
              <a:t>computador).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Compare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 </a:t>
            </a:r>
            <a:r>
              <a:rPr sz="1900" spc="-10" dirty="0">
                <a:latin typeface="Calibri"/>
                <a:cs typeface="Calibri"/>
              </a:rPr>
              <a:t>diferenças!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2179" y="5499227"/>
            <a:ext cx="2808605" cy="954405"/>
          </a:xfrm>
          <a:prstGeom prst="rect">
            <a:avLst/>
          </a:prstGeom>
          <a:solidFill>
            <a:srgbClr val="F3FBC4"/>
          </a:solidFill>
          <a:ln w="9525">
            <a:solidFill>
              <a:srgbClr val="A6A6A6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 marR="116839">
              <a:lnSpc>
                <a:spcPct val="100000"/>
              </a:lnSpc>
              <a:spcBef>
                <a:spcPts val="275"/>
              </a:spcBef>
            </a:pPr>
            <a:r>
              <a:rPr sz="1400" spc="-15" dirty="0">
                <a:latin typeface="Calibri"/>
                <a:cs typeface="Calibri"/>
              </a:rPr>
              <a:t>Para </a:t>
            </a:r>
            <a:r>
              <a:rPr sz="1400" spc="-5" dirty="0">
                <a:latin typeface="Calibri"/>
                <a:cs typeface="Calibri"/>
              </a:rPr>
              <a:t>mais </a:t>
            </a:r>
            <a:r>
              <a:rPr sz="1400" spc="-10" dirty="0">
                <a:latin typeface="Calibri"/>
                <a:cs typeface="Calibri"/>
              </a:rPr>
              <a:t>informações, </a:t>
            </a:r>
            <a:r>
              <a:rPr sz="1400" dirty="0">
                <a:latin typeface="Calibri"/>
                <a:cs typeface="Calibri"/>
              </a:rPr>
              <a:t>acesse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https://developer.mozilla.org/en- </a:t>
            </a:r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US/docs/Mozilla/Mobile/Viewport_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55" y="2420873"/>
            <a:ext cx="7056755" cy="1800225"/>
          </a:xfrm>
          <a:prstGeom prst="rect">
            <a:avLst/>
          </a:prstGeom>
          <a:solidFill>
            <a:srgbClr val="FFFFFF"/>
          </a:solidFill>
          <a:ln w="19050">
            <a:solidFill>
              <a:srgbClr val="252525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85"/>
              </a:spcBef>
            </a:pPr>
            <a:r>
              <a:rPr sz="1400" dirty="0">
                <a:solidFill>
                  <a:srgbClr val="0000CD"/>
                </a:solidFill>
                <a:latin typeface="Consolas"/>
                <a:cs typeface="Consolas"/>
              </a:rPr>
              <a:t>…</a:t>
            </a:r>
            <a:endParaRPr sz="14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400" spc="-5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400" spc="5" dirty="0">
                <a:solidFill>
                  <a:srgbClr val="0000CD"/>
                </a:solidFill>
                <a:latin typeface="Consolas"/>
                <a:cs typeface="Consolas"/>
              </a:rPr>
              <a:t>="container"&gt;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&lt;!--</a:t>
            </a:r>
            <a:r>
              <a:rPr sz="14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Conteúdo</a:t>
            </a:r>
            <a:r>
              <a:rPr sz="14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da</a:t>
            </a:r>
            <a:r>
              <a:rPr sz="14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página</a:t>
            </a:r>
            <a:r>
              <a:rPr sz="14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ourier New"/>
                <a:cs typeface="Courier New"/>
              </a:rPr>
              <a:t>--&gt;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4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370" y="6229756"/>
            <a:ext cx="58585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navegador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observe</a:t>
            </a:r>
            <a:r>
              <a:rPr sz="1800" dirty="0">
                <a:latin typeface="Calibri"/>
                <a:cs typeface="Calibri"/>
              </a:rPr>
              <a:t> o </a:t>
            </a:r>
            <a:r>
              <a:rPr sz="1800" spc="-10" dirty="0">
                <a:latin typeface="Calibri"/>
                <a:cs typeface="Calibri"/>
              </a:rPr>
              <a:t>ajuste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automático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das margens</a:t>
            </a:r>
            <a:r>
              <a:rPr sz="1800" spc="-10" dirty="0">
                <a:latin typeface="Calibri"/>
                <a:cs typeface="Calibri"/>
              </a:rPr>
              <a:t> laterais.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37421" y="6675831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963624"/>
            <a:ext cx="8363584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ts val="2510"/>
              </a:lnSpc>
              <a:spcBef>
                <a:spcPts val="95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b="1" spc="-15" dirty="0">
                <a:latin typeface="Calibri"/>
                <a:cs typeface="Calibri"/>
              </a:rPr>
              <a:t>Bootstrap</a:t>
            </a:r>
            <a:r>
              <a:rPr sz="2200" b="1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requer </a:t>
            </a:r>
            <a:r>
              <a:rPr sz="2200" spc="-5" dirty="0">
                <a:latin typeface="Calibri"/>
                <a:cs typeface="Calibri"/>
              </a:rPr>
              <a:t>um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i="1" spc="-15" dirty="0">
                <a:latin typeface="Calibri"/>
                <a:cs typeface="Calibri"/>
              </a:rPr>
              <a:t>container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conteúdo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página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seja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responsivo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exibido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adequadamente;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ts val="2510"/>
              </a:lnSpc>
              <a:spcBef>
                <a:spcPts val="340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container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definido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utilizando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&lt;div&gt;</a:t>
            </a:r>
            <a:r>
              <a:rPr sz="2200" b="1" i="1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uma</a:t>
            </a:r>
            <a:r>
              <a:rPr sz="2200" spc="-5" dirty="0">
                <a:latin typeface="Calibri"/>
                <a:cs typeface="Calibri"/>
              </a:rPr>
              <a:t> classe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CSS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510"/>
              </a:lnSpc>
            </a:pPr>
            <a:r>
              <a:rPr sz="2200" i="1" spc="-5" dirty="0">
                <a:latin typeface="Calibri"/>
                <a:cs typeface="Calibri"/>
              </a:rPr>
              <a:t>framework,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-5" dirty="0">
                <a:latin typeface="Calibri"/>
                <a:cs typeface="Calibri"/>
              </a:rPr>
              <a:t> pode </a:t>
            </a:r>
            <a:r>
              <a:rPr sz="2200" dirty="0">
                <a:latin typeface="Calibri"/>
                <a:cs typeface="Calibri"/>
              </a:rPr>
              <a:t>ser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0000FF"/>
                </a:solidFill>
                <a:latin typeface="Calibri"/>
                <a:cs typeface="Calibri"/>
              </a:rPr>
              <a:t>.container</a:t>
            </a:r>
            <a:r>
              <a:rPr sz="2200" b="1" i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 </a:t>
            </a:r>
            <a:r>
              <a:rPr sz="2200" b="1" i="1" spc="-10" dirty="0">
                <a:solidFill>
                  <a:srgbClr val="0000FF"/>
                </a:solidFill>
                <a:latin typeface="Calibri"/>
                <a:cs typeface="Calibri"/>
              </a:rPr>
              <a:t>.container-fluid.</a:t>
            </a:r>
            <a:r>
              <a:rPr sz="2200" b="1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5901" y="137540"/>
            <a:ext cx="3094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Calibri"/>
                <a:cs typeface="Calibri"/>
              </a:rPr>
              <a:t>Como</a:t>
            </a:r>
            <a:r>
              <a:rPr i="0" spc="-75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Utilizar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5541" y="5879020"/>
            <a:ext cx="8453120" cy="646430"/>
          </a:xfrm>
          <a:prstGeom prst="rect">
            <a:avLst/>
          </a:prstGeom>
          <a:solidFill>
            <a:srgbClr val="F3FBC4"/>
          </a:solidFill>
          <a:ln w="9525">
            <a:solidFill>
              <a:srgbClr val="A6A6A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25" dirty="0">
                <a:latin typeface="Calibri"/>
                <a:cs typeface="Calibri"/>
              </a:rPr>
              <a:t>Veja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exemplo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anexo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Exemplo-Bootstrap-01-Container.html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 Redimensione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janela </a:t>
            </a:r>
            <a:r>
              <a:rPr sz="1800" dirty="0"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360" y="4310253"/>
            <a:ext cx="8372475" cy="144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Com 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opção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container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aparecerá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centralizada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(com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margens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laterais) </a:t>
            </a:r>
            <a:r>
              <a:rPr sz="2200" spc="-5" dirty="0">
                <a:latin typeface="Calibri"/>
                <a:cs typeface="Calibri"/>
              </a:rPr>
              <a:t>em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dispositivos</a:t>
            </a:r>
            <a:r>
              <a:rPr sz="2200" spc="-15" dirty="0">
                <a:latin typeface="Calibri"/>
                <a:cs typeface="Calibri"/>
              </a:rPr>
              <a:t> com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telas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grandes;</a:t>
            </a:r>
            <a:endParaRPr sz="2200">
              <a:latin typeface="Calibri"/>
              <a:cs typeface="Calibri"/>
            </a:endParaRPr>
          </a:p>
          <a:p>
            <a:pPr marL="355600" marR="1073150" indent="-34290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10909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Com 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opção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container-fluid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ocupará </a:t>
            </a:r>
            <a:r>
              <a:rPr sz="2200" spc="-15" dirty="0">
                <a:latin typeface="Calibri"/>
                <a:cs typeface="Calibri"/>
              </a:rPr>
              <a:t>toda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largura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disponível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 </a:t>
            </a:r>
            <a:r>
              <a:rPr sz="2200" spc="-10" dirty="0">
                <a:latin typeface="Calibri"/>
                <a:cs typeface="Calibri"/>
              </a:rPr>
              <a:t>tela.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0"/>
            <a:ext cx="7540625" cy="179133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68935" algn="ctr">
              <a:lnSpc>
                <a:spcPct val="100000"/>
              </a:lnSpc>
              <a:spcBef>
                <a:spcPts val="1595"/>
              </a:spcBef>
            </a:pPr>
            <a:r>
              <a:rPr i="0" spc="-10" dirty="0">
                <a:latin typeface="Calibri"/>
                <a:cs typeface="Calibri"/>
              </a:rPr>
              <a:t>Cores </a:t>
            </a:r>
            <a:r>
              <a:rPr i="0" spc="-15" dirty="0">
                <a:latin typeface="Calibri"/>
                <a:cs typeface="Calibri"/>
              </a:rPr>
              <a:t>Contextuais</a:t>
            </a:r>
          </a:p>
          <a:p>
            <a:pPr marL="12700" marR="5080">
              <a:lnSpc>
                <a:spcPct val="100000"/>
              </a:lnSpc>
              <a:spcBef>
                <a:spcPts val="885"/>
              </a:spcBef>
            </a:pPr>
            <a:r>
              <a:rPr sz="2600" i="0" dirty="0">
                <a:solidFill>
                  <a:srgbClr val="000000"/>
                </a:solidFill>
                <a:latin typeface="Calibri"/>
                <a:cs typeface="Calibri"/>
              </a:rPr>
              <a:t>As </a:t>
            </a:r>
            <a:r>
              <a:rPr sz="2600" i="0" spc="-10" dirty="0">
                <a:solidFill>
                  <a:srgbClr val="000000"/>
                </a:solidFill>
                <a:latin typeface="Calibri"/>
                <a:cs typeface="Calibri"/>
              </a:rPr>
              <a:t>seguintes </a:t>
            </a:r>
            <a:r>
              <a:rPr sz="2600" i="0" dirty="0">
                <a:solidFill>
                  <a:srgbClr val="000000"/>
                </a:solidFill>
                <a:latin typeface="Calibri"/>
                <a:cs typeface="Calibri"/>
              </a:rPr>
              <a:t>classes </a:t>
            </a:r>
            <a:r>
              <a:rPr sz="2600" i="0" spc="-15" dirty="0">
                <a:solidFill>
                  <a:srgbClr val="000000"/>
                </a:solidFill>
                <a:latin typeface="Calibri"/>
                <a:cs typeface="Calibri"/>
              </a:rPr>
              <a:t>estão </a:t>
            </a:r>
            <a:r>
              <a:rPr sz="2600" i="0" spc="-5" dirty="0">
                <a:solidFill>
                  <a:srgbClr val="000000"/>
                </a:solidFill>
                <a:latin typeface="Calibri"/>
                <a:cs typeface="Calibri"/>
              </a:rPr>
              <a:t>disponíveis no </a:t>
            </a:r>
            <a:r>
              <a:rPr sz="2600" i="0" spc="-10" dirty="0">
                <a:solidFill>
                  <a:srgbClr val="000000"/>
                </a:solidFill>
                <a:latin typeface="Calibri"/>
                <a:cs typeface="Calibri"/>
              </a:rPr>
              <a:t>Bootstrap </a:t>
            </a:r>
            <a:r>
              <a:rPr sz="2600" i="0" spc="-15" dirty="0">
                <a:solidFill>
                  <a:srgbClr val="000000"/>
                </a:solidFill>
                <a:latin typeface="Calibri"/>
                <a:cs typeface="Calibri"/>
              </a:rPr>
              <a:t>para </a:t>
            </a:r>
            <a:r>
              <a:rPr sz="2600" i="0" spc="-5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i="0" spc="-15" dirty="0">
                <a:solidFill>
                  <a:srgbClr val="000000"/>
                </a:solidFill>
                <a:latin typeface="Calibri"/>
                <a:cs typeface="Calibri"/>
              </a:rPr>
              <a:t>prover </a:t>
            </a:r>
            <a:r>
              <a:rPr sz="2600" i="0" dirty="0">
                <a:solidFill>
                  <a:srgbClr val="000000"/>
                </a:solidFill>
                <a:latin typeface="Calibri"/>
                <a:cs typeface="Calibri"/>
              </a:rPr>
              <a:t>melhor</a:t>
            </a:r>
            <a:r>
              <a:rPr sz="2600" i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i="0" spc="-5" dirty="0">
                <a:solidFill>
                  <a:srgbClr val="000000"/>
                </a:solidFill>
                <a:latin typeface="Calibri"/>
                <a:cs typeface="Calibri"/>
              </a:rPr>
              <a:t>significado</a:t>
            </a:r>
            <a:r>
              <a:rPr sz="2600" i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i="0" dirty="0">
                <a:solidFill>
                  <a:srgbClr val="000000"/>
                </a:solidFill>
                <a:latin typeface="Calibri"/>
                <a:cs typeface="Calibri"/>
              </a:rPr>
              <a:t>ao</a:t>
            </a:r>
            <a:r>
              <a:rPr sz="2600" i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i="0" spc="-15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2600" i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i="0" spc="-20" dirty="0">
                <a:solidFill>
                  <a:srgbClr val="000000"/>
                </a:solidFill>
                <a:latin typeface="Calibri"/>
                <a:cs typeface="Calibri"/>
              </a:rPr>
              <a:t>através</a:t>
            </a:r>
            <a:r>
              <a:rPr sz="2600" i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i="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600" i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i="0" spc="-10" dirty="0">
                <a:solidFill>
                  <a:srgbClr val="000000"/>
                </a:solidFill>
                <a:latin typeface="Calibri"/>
                <a:cs typeface="Calibri"/>
              </a:rPr>
              <a:t>cores: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6793" y="1840039"/>
          <a:ext cx="7633334" cy="2600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Classe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Bootstrap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9525">
                      <a:solidFill>
                        <a:srgbClr val="497DBA"/>
                      </a:solidFill>
                      <a:prstDash val="solid"/>
                    </a:lnL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902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texto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R w="9525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.text-muted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9525">
                      <a:solidFill>
                        <a:srgbClr val="497DBA"/>
                      </a:solidFill>
                      <a:prstDash val="solid"/>
                    </a:lnL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ts val="1800"/>
                        </a:lnSpc>
                      </a:pPr>
                      <a:r>
                        <a:rPr sz="1600" spc="-10" dirty="0">
                          <a:solidFill>
                            <a:srgbClr val="777777"/>
                          </a:solidFill>
                          <a:latin typeface="Consolas"/>
                          <a:cs typeface="Consolas"/>
                        </a:rPr>
                        <a:t>This</a:t>
                      </a:r>
                      <a:r>
                        <a:rPr sz="1600" spc="-25" dirty="0">
                          <a:solidFill>
                            <a:srgbClr val="77777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777777"/>
                          </a:solidFill>
                          <a:latin typeface="Consolas"/>
                          <a:cs typeface="Consolas"/>
                        </a:rPr>
                        <a:t>text</a:t>
                      </a:r>
                      <a:r>
                        <a:rPr sz="1600" spc="-20" dirty="0">
                          <a:solidFill>
                            <a:srgbClr val="77777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777777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600" spc="-20" dirty="0">
                          <a:solidFill>
                            <a:srgbClr val="77777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777777"/>
                          </a:solidFill>
                          <a:latin typeface="Consolas"/>
                          <a:cs typeface="Consolas"/>
                        </a:rPr>
                        <a:t>muted.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.text-primary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ts val="1835"/>
                        </a:lnSpc>
                      </a:pPr>
                      <a:r>
                        <a:rPr sz="1600" spc="-10" dirty="0">
                          <a:solidFill>
                            <a:srgbClr val="3379B7"/>
                          </a:solidFill>
                          <a:latin typeface="Consolas"/>
                          <a:cs typeface="Consolas"/>
                        </a:rPr>
                        <a:t>This</a:t>
                      </a:r>
                      <a:r>
                        <a:rPr sz="1600" spc="-20" dirty="0">
                          <a:solidFill>
                            <a:srgbClr val="3379B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3379B7"/>
                          </a:solidFill>
                          <a:latin typeface="Consolas"/>
                          <a:cs typeface="Consolas"/>
                        </a:rPr>
                        <a:t>text</a:t>
                      </a:r>
                      <a:r>
                        <a:rPr sz="1600" spc="-20" dirty="0">
                          <a:solidFill>
                            <a:srgbClr val="3379B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3379B7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600" spc="-20" dirty="0">
                          <a:solidFill>
                            <a:srgbClr val="3379B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3379B7"/>
                          </a:solidFill>
                          <a:latin typeface="Consolas"/>
                          <a:cs typeface="Consolas"/>
                        </a:rPr>
                        <a:t>important.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.text-success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ts val="1839"/>
                        </a:lnSpc>
                      </a:pPr>
                      <a:r>
                        <a:rPr sz="1600" spc="-10" dirty="0">
                          <a:solidFill>
                            <a:srgbClr val="3B763C"/>
                          </a:solidFill>
                          <a:latin typeface="Consolas"/>
                          <a:cs typeface="Consolas"/>
                        </a:rPr>
                        <a:t>This</a:t>
                      </a:r>
                      <a:r>
                        <a:rPr sz="1600" spc="-15" dirty="0">
                          <a:solidFill>
                            <a:srgbClr val="3B763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3B763C"/>
                          </a:solidFill>
                          <a:latin typeface="Consolas"/>
                          <a:cs typeface="Consolas"/>
                        </a:rPr>
                        <a:t>text indicates</a:t>
                      </a:r>
                      <a:r>
                        <a:rPr sz="1600" spc="-15" dirty="0">
                          <a:solidFill>
                            <a:srgbClr val="3B763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3B763C"/>
                          </a:solidFill>
                          <a:latin typeface="Consolas"/>
                          <a:cs typeface="Consolas"/>
                        </a:rPr>
                        <a:t>success.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.text-info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ts val="1839"/>
                        </a:lnSpc>
                      </a:pPr>
                      <a:r>
                        <a:rPr sz="1600" spc="-10" dirty="0">
                          <a:solidFill>
                            <a:srgbClr val="306F8F"/>
                          </a:solidFill>
                          <a:latin typeface="Consolas"/>
                          <a:cs typeface="Consolas"/>
                        </a:rPr>
                        <a:t>This text</a:t>
                      </a:r>
                      <a:r>
                        <a:rPr sz="1600" spc="-5" dirty="0">
                          <a:solidFill>
                            <a:srgbClr val="306F8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306F8F"/>
                          </a:solidFill>
                          <a:latin typeface="Consolas"/>
                          <a:cs typeface="Consolas"/>
                        </a:rPr>
                        <a:t>represents</a:t>
                      </a:r>
                      <a:r>
                        <a:rPr sz="1600" spc="-5" dirty="0">
                          <a:solidFill>
                            <a:srgbClr val="306F8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306F8F"/>
                          </a:solidFill>
                          <a:latin typeface="Consolas"/>
                          <a:cs typeface="Consolas"/>
                        </a:rPr>
                        <a:t>some</a:t>
                      </a:r>
                      <a:r>
                        <a:rPr sz="1600" spc="-5" dirty="0">
                          <a:solidFill>
                            <a:srgbClr val="306F8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306F8F"/>
                          </a:solidFill>
                          <a:latin typeface="Consolas"/>
                          <a:cs typeface="Consolas"/>
                        </a:rPr>
                        <a:t>information.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.text-warning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ts val="1839"/>
                        </a:lnSpc>
                      </a:pPr>
                      <a:r>
                        <a:rPr sz="1600" spc="-10" dirty="0">
                          <a:solidFill>
                            <a:srgbClr val="896C3A"/>
                          </a:solidFill>
                          <a:latin typeface="Consolas"/>
                          <a:cs typeface="Consolas"/>
                        </a:rPr>
                        <a:t>This</a:t>
                      </a:r>
                      <a:r>
                        <a:rPr sz="1600" spc="-15" dirty="0">
                          <a:solidFill>
                            <a:srgbClr val="896C3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896C3A"/>
                          </a:solidFill>
                          <a:latin typeface="Consolas"/>
                          <a:cs typeface="Consolas"/>
                        </a:rPr>
                        <a:t>text represents </a:t>
                      </a:r>
                      <a:r>
                        <a:rPr sz="1600" spc="-5" dirty="0">
                          <a:solidFill>
                            <a:srgbClr val="896C3A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15" dirty="0">
                          <a:solidFill>
                            <a:srgbClr val="896C3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896C3A"/>
                          </a:solidFill>
                          <a:latin typeface="Consolas"/>
                          <a:cs typeface="Consolas"/>
                        </a:rPr>
                        <a:t>warning.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.text-danger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ts val="1839"/>
                        </a:lnSpc>
                      </a:pPr>
                      <a:r>
                        <a:rPr sz="1600" spc="-10" dirty="0">
                          <a:solidFill>
                            <a:srgbClr val="A94442"/>
                          </a:solidFill>
                          <a:latin typeface="Consolas"/>
                          <a:cs typeface="Consolas"/>
                        </a:rPr>
                        <a:t>This</a:t>
                      </a:r>
                      <a:r>
                        <a:rPr sz="1600" spc="-25" dirty="0">
                          <a:solidFill>
                            <a:srgbClr val="A94442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A94442"/>
                          </a:solidFill>
                          <a:latin typeface="Consolas"/>
                          <a:cs typeface="Consolas"/>
                        </a:rPr>
                        <a:t>text</a:t>
                      </a:r>
                      <a:r>
                        <a:rPr sz="1600" spc="-20" dirty="0">
                          <a:solidFill>
                            <a:srgbClr val="A94442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A94442"/>
                          </a:solidFill>
                          <a:latin typeface="Consolas"/>
                          <a:cs typeface="Consolas"/>
                        </a:rPr>
                        <a:t>represents</a:t>
                      </a:r>
                      <a:r>
                        <a:rPr sz="1600" spc="-20" dirty="0">
                          <a:solidFill>
                            <a:srgbClr val="A94442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A94442"/>
                          </a:solidFill>
                          <a:latin typeface="Consolas"/>
                          <a:cs typeface="Consolas"/>
                        </a:rPr>
                        <a:t>danger.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699569" y="6185941"/>
            <a:ext cx="3270250" cy="379095"/>
            <a:chOff x="5699569" y="6185941"/>
            <a:chExt cx="3270250" cy="379095"/>
          </a:xfrm>
        </p:grpSpPr>
        <p:sp>
          <p:nvSpPr>
            <p:cNvPr id="5" name="object 5"/>
            <p:cNvSpPr/>
            <p:nvPr/>
          </p:nvSpPr>
          <p:spPr>
            <a:xfrm>
              <a:off x="5704332" y="6190703"/>
              <a:ext cx="3260725" cy="369570"/>
            </a:xfrm>
            <a:custGeom>
              <a:avLst/>
              <a:gdLst/>
              <a:ahLst/>
              <a:cxnLst/>
              <a:rect l="l" t="t" r="r" b="b"/>
              <a:pathLst>
                <a:path w="3260725" h="369570">
                  <a:moveTo>
                    <a:pt x="3260216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3260216" y="369328"/>
                  </a:lnTo>
                  <a:lnTo>
                    <a:pt x="3260216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04332" y="6190703"/>
              <a:ext cx="3260725" cy="369570"/>
            </a:xfrm>
            <a:custGeom>
              <a:avLst/>
              <a:gdLst/>
              <a:ahLst/>
              <a:cxnLst/>
              <a:rect l="l" t="t" r="r" b="b"/>
              <a:pathLst>
                <a:path w="3260725" h="369570">
                  <a:moveTo>
                    <a:pt x="0" y="369328"/>
                  </a:moveTo>
                  <a:lnTo>
                    <a:pt x="3260216" y="369328"/>
                  </a:lnTo>
                  <a:lnTo>
                    <a:pt x="3260216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952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8540" y="4598365"/>
            <a:ext cx="779843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Para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texto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</a:t>
            </a:r>
            <a:r>
              <a:rPr sz="2000" spc="-10" dirty="0">
                <a:latin typeface="Calibri"/>
                <a:cs typeface="Calibri"/>
              </a:rPr>
              <a:t> elemento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&lt;h1&gt; </a:t>
            </a:r>
            <a:r>
              <a:rPr sz="2000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 &lt;p&gt;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apareça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-10" dirty="0">
                <a:latin typeface="Calibri"/>
                <a:cs typeface="Calibri"/>
              </a:rPr>
              <a:t> tais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cores,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basta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colocar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uma </a:t>
            </a:r>
            <a:r>
              <a:rPr sz="2000" spc="-15" dirty="0">
                <a:latin typeface="Calibri"/>
                <a:cs typeface="Calibri"/>
              </a:rPr>
              <a:t>referência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devida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Bootstrap.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Exemplo: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3772" y="6295897"/>
            <a:ext cx="30689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</a:rPr>
              <a:t>Ref:</a:t>
            </a:r>
            <a:r>
              <a:rPr sz="1800" spc="-5" dirty="0">
                <a:latin typeface="Calibri"/>
                <a:cs typeface="Calibri"/>
              </a:rPr>
              <a:t> adaptado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w3schools.com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094" y="6668516"/>
            <a:ext cx="1689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Programação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37421" y="6669125"/>
            <a:ext cx="220979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555" y="5301208"/>
            <a:ext cx="7633334" cy="792480"/>
          </a:xfrm>
          <a:prstGeom prst="rect">
            <a:avLst/>
          </a:prstGeom>
          <a:solidFill>
            <a:srgbClr val="FFFFFF"/>
          </a:solidFill>
          <a:ln w="19050">
            <a:solidFill>
              <a:srgbClr val="252525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85"/>
              </a:spcBef>
            </a:pPr>
            <a:r>
              <a:rPr sz="15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A42A2A"/>
                </a:solidFill>
                <a:latin typeface="Consolas"/>
                <a:cs typeface="Consolas"/>
              </a:rPr>
              <a:t>p</a:t>
            </a:r>
            <a:r>
              <a:rPr sz="1500" spc="-2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CD"/>
                </a:solidFill>
                <a:latin typeface="Consolas"/>
                <a:cs typeface="Consolas"/>
              </a:rPr>
              <a:t>="text-success"&gt;</a:t>
            </a:r>
            <a:endParaRPr sz="150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</a:pPr>
            <a:r>
              <a:rPr sz="1500" spc="-5" dirty="0">
                <a:latin typeface="Consolas"/>
                <a:cs typeface="Consolas"/>
              </a:rPr>
              <a:t>Este texto aparecerá</a:t>
            </a:r>
            <a:r>
              <a:rPr sz="1500" spc="5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como</a:t>
            </a:r>
            <a:r>
              <a:rPr sz="1500" spc="5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uma</a:t>
            </a:r>
            <a:r>
              <a:rPr sz="1500" spc="-5" dirty="0">
                <a:latin typeface="Consolas"/>
                <a:cs typeface="Consolas"/>
              </a:rPr>
              <a:t> mensagem </a:t>
            </a:r>
            <a:r>
              <a:rPr sz="1500" dirty="0">
                <a:latin typeface="Consolas"/>
                <a:cs typeface="Consolas"/>
              </a:rPr>
              <a:t>de</a:t>
            </a:r>
            <a:r>
              <a:rPr sz="1500" spc="5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sucesso,</a:t>
            </a:r>
            <a:r>
              <a:rPr sz="1500" spc="-1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em</a:t>
            </a:r>
            <a:r>
              <a:rPr sz="1500" spc="5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verde</a:t>
            </a:r>
            <a:endParaRPr sz="15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sz="15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A42A2A"/>
                </a:solidFill>
                <a:latin typeface="Consolas"/>
                <a:cs typeface="Consolas"/>
              </a:rPr>
              <a:t>/p</a:t>
            </a:r>
            <a:r>
              <a:rPr sz="15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1220215"/>
            <a:ext cx="8108950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Bootstrap </a:t>
            </a:r>
            <a:r>
              <a:rPr sz="2600" spc="-15" dirty="0">
                <a:latin typeface="Calibri"/>
                <a:cs typeface="Calibri"/>
              </a:rPr>
              <a:t>oferece diversas </a:t>
            </a:r>
            <a:r>
              <a:rPr sz="2600" dirty="0">
                <a:latin typeface="Calibri"/>
                <a:cs typeface="Calibri"/>
              </a:rPr>
              <a:t>classes </a:t>
            </a:r>
            <a:r>
              <a:rPr sz="2600" spc="-5" dirty="0">
                <a:latin typeface="Calibri"/>
                <a:cs typeface="Calibri"/>
              </a:rPr>
              <a:t>que possibilitam </a:t>
            </a:r>
            <a:r>
              <a:rPr sz="2600" spc="-20" dirty="0">
                <a:latin typeface="Calibri"/>
                <a:cs typeface="Calibri"/>
              </a:rPr>
              <a:t>formatar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rapidamente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tabelas HTML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</a:t>
            </a:r>
            <a:r>
              <a:rPr sz="2600" spc="-5" dirty="0">
                <a:latin typeface="Calibri"/>
                <a:cs typeface="Calibri"/>
              </a:rPr>
              <a:t> estilos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pré-definidos.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Algumas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delas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são: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4756480"/>
            <a:ext cx="737044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Calibri"/>
                <a:cs typeface="Calibri"/>
              </a:rPr>
              <a:t>OBS</a:t>
            </a:r>
            <a:r>
              <a:rPr sz="2600" dirty="0">
                <a:latin typeface="Calibri"/>
                <a:cs typeface="Calibri"/>
              </a:rPr>
              <a:t>: </a:t>
            </a:r>
            <a:r>
              <a:rPr sz="2600" spc="-15" dirty="0">
                <a:latin typeface="Calibri"/>
                <a:cs typeface="Calibri"/>
              </a:rPr>
              <a:t>para </a:t>
            </a:r>
            <a:r>
              <a:rPr sz="2600" spc="-10" dirty="0">
                <a:latin typeface="Calibri"/>
                <a:cs typeface="Calibri"/>
              </a:rPr>
              <a:t>obter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estilo </a:t>
            </a:r>
            <a:r>
              <a:rPr sz="2600" spc="-15" dirty="0">
                <a:latin typeface="Calibri"/>
                <a:cs typeface="Calibri"/>
              </a:rPr>
              <a:t>completo, </a:t>
            </a:r>
            <a:r>
              <a:rPr sz="2600" spc="-5" dirty="0">
                <a:latin typeface="Calibri"/>
                <a:cs typeface="Calibri"/>
              </a:rPr>
              <a:t>pode ser necessário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referenciar </a:t>
            </a:r>
            <a:r>
              <a:rPr sz="2600" dirty="0">
                <a:latin typeface="Calibri"/>
                <a:cs typeface="Calibri"/>
              </a:rPr>
              <a:t>a classe </a:t>
            </a:r>
            <a:r>
              <a:rPr sz="2600" spc="-5" dirty="0">
                <a:latin typeface="Calibri"/>
                <a:cs typeface="Calibri"/>
              </a:rPr>
              <a:t>principal </a:t>
            </a:r>
            <a:r>
              <a:rPr sz="2600" b="1" i="1" spc="-15" dirty="0">
                <a:latin typeface="Calibri"/>
                <a:cs typeface="Calibri"/>
              </a:rPr>
              <a:t>.table </a:t>
            </a:r>
            <a:r>
              <a:rPr sz="2600" spc="-15" dirty="0">
                <a:latin typeface="Calibri"/>
                <a:cs typeface="Calibri"/>
              </a:rPr>
              <a:t>juntamente </a:t>
            </a:r>
            <a:r>
              <a:rPr sz="2600" spc="-10" dirty="0">
                <a:latin typeface="Calibri"/>
                <a:cs typeface="Calibri"/>
              </a:rPr>
              <a:t>com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demais. </a:t>
            </a:r>
            <a:r>
              <a:rPr sz="2600" b="1" spc="-10" dirty="0">
                <a:latin typeface="Calibri"/>
                <a:cs typeface="Calibri"/>
              </a:rPr>
              <a:t>Exemplo</a:t>
            </a:r>
            <a:r>
              <a:rPr sz="2600" spc="-10" dirty="0">
                <a:latin typeface="Calibri"/>
                <a:cs typeface="Calibri"/>
              </a:rPr>
              <a:t>: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C0504D"/>
                </a:solidFill>
                <a:latin typeface="Courier New"/>
                <a:cs typeface="Courier New"/>
              </a:rPr>
              <a:t>table</a:t>
            </a:r>
            <a:r>
              <a:rPr sz="1800" spc="-2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800" spc="-10" dirty="0"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"table</a:t>
            </a:r>
            <a:r>
              <a:rPr sz="18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table-striped"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16273" y="137540"/>
            <a:ext cx="17119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0" dirty="0">
                <a:latin typeface="Calibri"/>
                <a:cs typeface="Calibri"/>
              </a:rPr>
              <a:t>Tabelas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4784" y="2632138"/>
          <a:ext cx="7632065" cy="1858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Bootstrap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9525">
                      <a:solidFill>
                        <a:srgbClr val="497DBA"/>
                      </a:solidFill>
                      <a:prstDash val="solid"/>
                    </a:lnL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Significado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R w="9525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.table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9525">
                      <a:solidFill>
                        <a:srgbClr val="497DBA"/>
                      </a:solidFill>
                      <a:prstDash val="solid"/>
                    </a:lnL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Classe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principal.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Tabela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divisões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horizontais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.table-striped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Adiciona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cores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alternadas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às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linhas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.table-bordered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Adiciona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bordas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todas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as células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.table-hover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Adiciona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cor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à linha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quando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apontada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pelo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mouse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719381" y="6151257"/>
            <a:ext cx="3270250" cy="379095"/>
            <a:chOff x="5719381" y="6151257"/>
            <a:chExt cx="3270250" cy="379095"/>
          </a:xfrm>
        </p:grpSpPr>
        <p:sp>
          <p:nvSpPr>
            <p:cNvPr id="7" name="object 7"/>
            <p:cNvSpPr/>
            <p:nvPr/>
          </p:nvSpPr>
          <p:spPr>
            <a:xfrm>
              <a:off x="5724144" y="6156020"/>
              <a:ext cx="3260725" cy="369570"/>
            </a:xfrm>
            <a:custGeom>
              <a:avLst/>
              <a:gdLst/>
              <a:ahLst/>
              <a:cxnLst/>
              <a:rect l="l" t="t" r="r" b="b"/>
              <a:pathLst>
                <a:path w="3260725" h="369570">
                  <a:moveTo>
                    <a:pt x="3260217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3260217" y="369328"/>
                  </a:lnTo>
                  <a:lnTo>
                    <a:pt x="3260217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24144" y="6156020"/>
              <a:ext cx="3260725" cy="369570"/>
            </a:xfrm>
            <a:custGeom>
              <a:avLst/>
              <a:gdLst/>
              <a:ahLst/>
              <a:cxnLst/>
              <a:rect l="l" t="t" r="r" b="b"/>
              <a:pathLst>
                <a:path w="3260725" h="369570">
                  <a:moveTo>
                    <a:pt x="0" y="369328"/>
                  </a:moveTo>
                  <a:lnTo>
                    <a:pt x="3260217" y="369328"/>
                  </a:lnTo>
                  <a:lnTo>
                    <a:pt x="3260217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952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03772" y="6295897"/>
            <a:ext cx="30689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</a:rPr>
              <a:t>Ref:</a:t>
            </a:r>
            <a:r>
              <a:rPr sz="1800" spc="-5" dirty="0">
                <a:latin typeface="Calibri"/>
                <a:cs typeface="Calibri"/>
              </a:rPr>
              <a:t> adaptado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w3schools.com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094" y="6668516"/>
            <a:ext cx="1689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Programação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37421" y="6669125"/>
            <a:ext cx="220979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1064768"/>
            <a:ext cx="808863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30" dirty="0">
                <a:latin typeface="Calibri"/>
                <a:cs typeface="Calibri"/>
              </a:rPr>
              <a:t>Para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tornar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uma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tabela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responsiva,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para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melhor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visualização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 </a:t>
            </a:r>
            <a:r>
              <a:rPr sz="2600" spc="-5" dirty="0">
                <a:latin typeface="Calibri"/>
                <a:cs typeface="Calibri"/>
              </a:rPr>
              <a:t>dispositivos </a:t>
            </a:r>
            <a:r>
              <a:rPr sz="2600" spc="-10" dirty="0">
                <a:latin typeface="Calibri"/>
                <a:cs typeface="Calibri"/>
              </a:rPr>
              <a:t>móveis, </a:t>
            </a:r>
            <a:r>
              <a:rPr sz="2600" spc="-5" dirty="0">
                <a:latin typeface="Calibri"/>
                <a:cs typeface="Calibri"/>
              </a:rPr>
              <a:t>pode-se </a:t>
            </a:r>
            <a:r>
              <a:rPr sz="2600" spc="-10" dirty="0">
                <a:latin typeface="Calibri"/>
                <a:cs typeface="Calibri"/>
              </a:rPr>
              <a:t>colocá-la dentro </a:t>
            </a:r>
            <a:r>
              <a:rPr sz="2600" spc="-5" dirty="0">
                <a:latin typeface="Calibri"/>
                <a:cs typeface="Calibri"/>
              </a:rPr>
              <a:t>de um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elemento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F81BC"/>
                </a:solidFill>
                <a:latin typeface="Calibri"/>
                <a:cs typeface="Calibri"/>
              </a:rPr>
              <a:t>&lt;div&gt;</a:t>
            </a:r>
            <a:r>
              <a:rPr sz="2600" i="1" spc="-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devido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estilo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CSS: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4052442"/>
            <a:ext cx="633158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alibri"/>
                <a:cs typeface="Calibri"/>
              </a:rPr>
              <a:t>Ou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utilizar</a:t>
            </a:r>
            <a:r>
              <a:rPr sz="2600" dirty="0">
                <a:latin typeface="Calibri"/>
                <a:cs typeface="Calibri"/>
              </a:rPr>
              <a:t> a classe </a:t>
            </a:r>
            <a:r>
              <a:rPr sz="2600" spc="-10" dirty="0">
                <a:latin typeface="Calibri"/>
                <a:cs typeface="Calibri"/>
              </a:rPr>
              <a:t>Bootstrap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table-responsive</a:t>
            </a:r>
            <a:r>
              <a:rPr sz="2600" spc="-5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16273" y="137540"/>
            <a:ext cx="17119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0" dirty="0">
                <a:latin typeface="Calibri"/>
                <a:cs typeface="Calibri"/>
              </a:rPr>
              <a:t>Tabelas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19381" y="6214757"/>
            <a:ext cx="3270250" cy="379095"/>
            <a:chOff x="5719381" y="6214757"/>
            <a:chExt cx="3270250" cy="379095"/>
          </a:xfrm>
        </p:grpSpPr>
        <p:sp>
          <p:nvSpPr>
            <p:cNvPr id="6" name="object 6"/>
            <p:cNvSpPr/>
            <p:nvPr/>
          </p:nvSpPr>
          <p:spPr>
            <a:xfrm>
              <a:off x="5724144" y="6219520"/>
              <a:ext cx="3260725" cy="369570"/>
            </a:xfrm>
            <a:custGeom>
              <a:avLst/>
              <a:gdLst/>
              <a:ahLst/>
              <a:cxnLst/>
              <a:rect l="l" t="t" r="r" b="b"/>
              <a:pathLst>
                <a:path w="3260725" h="369570">
                  <a:moveTo>
                    <a:pt x="3260217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3260217" y="369328"/>
                  </a:lnTo>
                  <a:lnTo>
                    <a:pt x="3260217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4144" y="6219520"/>
              <a:ext cx="3260725" cy="369570"/>
            </a:xfrm>
            <a:custGeom>
              <a:avLst/>
              <a:gdLst/>
              <a:ahLst/>
              <a:cxnLst/>
              <a:rect l="l" t="t" r="r" b="b"/>
              <a:pathLst>
                <a:path w="3260725" h="369570">
                  <a:moveTo>
                    <a:pt x="0" y="369328"/>
                  </a:moveTo>
                  <a:lnTo>
                    <a:pt x="3260217" y="369328"/>
                  </a:lnTo>
                  <a:lnTo>
                    <a:pt x="3260217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952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9546" y="2311526"/>
            <a:ext cx="7776845" cy="1584325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R="3825240" algn="ctr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4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style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="overflow-x:auto;"&gt;</a:t>
            </a:r>
            <a:endParaRPr sz="1800">
              <a:latin typeface="Consolas"/>
              <a:cs typeface="Consolas"/>
            </a:endParaRPr>
          </a:p>
          <a:p>
            <a:pPr marR="6207125" algn="ctr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table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R="6209030" algn="ctr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...</a:t>
            </a:r>
            <a:endParaRPr sz="1800">
              <a:latin typeface="Consolas"/>
              <a:cs typeface="Consolas"/>
            </a:endParaRPr>
          </a:p>
          <a:p>
            <a:pPr marR="608203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/table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R="6833234" algn="ctr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3772" y="6295897"/>
            <a:ext cx="30689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</a:rPr>
              <a:t>Ref:</a:t>
            </a:r>
            <a:r>
              <a:rPr sz="1800" spc="-5" dirty="0">
                <a:latin typeface="Calibri"/>
                <a:cs typeface="Calibri"/>
              </a:rPr>
              <a:t> adaptado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w3schools.com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094" y="6668516"/>
            <a:ext cx="1689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Programação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37421" y="6669125"/>
            <a:ext cx="220979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546" y="4581106"/>
            <a:ext cx="7776845" cy="1584325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div</a:t>
            </a:r>
            <a:r>
              <a:rPr sz="18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="table-responsive"&gt;</a:t>
            </a:r>
            <a:endParaRPr sz="1800">
              <a:latin typeface="Consolas"/>
              <a:cs typeface="Consolas"/>
            </a:endParaRPr>
          </a:p>
          <a:p>
            <a:pPr marL="34163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table</a:t>
            </a:r>
            <a:r>
              <a:rPr sz="1800" spc="-3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="table"&gt;</a:t>
            </a:r>
            <a:r>
              <a:rPr sz="1800" spc="-3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...</a:t>
            </a:r>
            <a:endParaRPr sz="1800">
              <a:latin typeface="Consolas"/>
              <a:cs typeface="Consolas"/>
            </a:endParaRPr>
          </a:p>
          <a:p>
            <a:pPr marL="34163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/table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/div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3618</Words>
  <Application>Microsoft Office PowerPoint</Application>
  <PresentationFormat>Apresentação na tela (4:3)</PresentationFormat>
  <Paragraphs>443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 MT</vt:lpstr>
      <vt:lpstr>Calibri</vt:lpstr>
      <vt:lpstr>Consolas</vt:lpstr>
      <vt:lpstr>Courier New</vt:lpstr>
      <vt:lpstr>Times New Roman</vt:lpstr>
      <vt:lpstr>Wingdings</vt:lpstr>
      <vt:lpstr>Office Theme</vt:lpstr>
      <vt:lpstr>Programação para Internet</vt:lpstr>
      <vt:lpstr>Bootstrap – Introdução</vt:lpstr>
      <vt:lpstr>Como Utilizar</vt:lpstr>
      <vt:lpstr>Primeira página com Boostrap</vt:lpstr>
      <vt:lpstr>Como Utilizar</vt:lpstr>
      <vt:lpstr>Como Utilizar</vt:lpstr>
      <vt:lpstr>Cores Contextuais As seguintes classes estão disponíveis no Bootstrap para  prover melhor significado ao texto através de cores:</vt:lpstr>
      <vt:lpstr>Tabelas</vt:lpstr>
      <vt:lpstr>Tabelas</vt:lpstr>
      <vt:lpstr>Botões</vt:lpstr>
      <vt:lpstr>Alerts</vt:lpstr>
      <vt:lpstr>Bootstrap 4 e Ícones</vt:lpstr>
      <vt:lpstr>Formulários</vt:lpstr>
      <vt:lpstr>Formulários</vt:lpstr>
      <vt:lpstr>Formulários</vt:lpstr>
      <vt:lpstr>Bootstrap Grid System</vt:lpstr>
      <vt:lpstr>Bootstrap Grid System</vt:lpstr>
      <vt:lpstr>Bootstrap Grid System - Exemplo</vt:lpstr>
      <vt:lpstr>Bootstrap Grid System - Exemplo</vt:lpstr>
      <vt:lpstr>Bootstrap Grid System vs Tabelas</vt:lpstr>
      <vt:lpstr>Formulários Horizontais</vt:lpstr>
      <vt:lpstr>Formulários – Radio e Checkbox</vt:lpstr>
      <vt:lpstr>Modal</vt:lpstr>
      <vt:lpstr>Modal - Exemplo</vt:lpstr>
      <vt:lpstr>Abrindo e Fechando um Modal pelo Código</vt:lpstr>
      <vt:lpstr>Barra de Navegação</vt:lpstr>
      <vt:lpstr>Barra de Navegação</vt:lpstr>
      <vt:lpstr>Muitos Outros Recursos</vt:lpstr>
      <vt:lpstr>W3 How TO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Sistemas de Informações</dc:title>
  <dc:creator>Daniel Furtado</dc:creator>
  <cp:lastModifiedBy>GETULIO DA SILVA SANTOS</cp:lastModifiedBy>
  <cp:revision>2</cp:revision>
  <dcterms:created xsi:type="dcterms:W3CDTF">2022-08-04T14:36:07Z</dcterms:created>
  <dcterms:modified xsi:type="dcterms:W3CDTF">2022-08-04T14:48:50Z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2022-08-04T00:00:00Z</vt:filetime>
  </property>
</Properties>
</file>