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76"/>
  </p:notesMasterIdLst>
  <p:sldIdLst>
    <p:sldId id="256" r:id="rId2"/>
    <p:sldId id="287" r:id="rId3"/>
    <p:sldId id="293" r:id="rId4"/>
    <p:sldId id="294" r:id="rId5"/>
    <p:sldId id="354" r:id="rId6"/>
    <p:sldId id="329" r:id="rId7"/>
    <p:sldId id="328" r:id="rId8"/>
    <p:sldId id="295" r:id="rId9"/>
    <p:sldId id="296" r:id="rId10"/>
    <p:sldId id="297" r:id="rId11"/>
    <p:sldId id="330" r:id="rId12"/>
    <p:sldId id="331" r:id="rId13"/>
    <p:sldId id="332" r:id="rId14"/>
    <p:sldId id="333" r:id="rId15"/>
    <p:sldId id="334" r:id="rId16"/>
    <p:sldId id="336" r:id="rId17"/>
    <p:sldId id="337" r:id="rId18"/>
    <p:sldId id="335" r:id="rId19"/>
    <p:sldId id="338" r:id="rId20"/>
    <p:sldId id="339" r:id="rId21"/>
    <p:sldId id="341" r:id="rId22"/>
    <p:sldId id="342" r:id="rId23"/>
    <p:sldId id="343" r:id="rId24"/>
    <p:sldId id="344" r:id="rId25"/>
    <p:sldId id="345" r:id="rId26"/>
    <p:sldId id="346" r:id="rId27"/>
    <p:sldId id="347" r:id="rId28"/>
    <p:sldId id="348" r:id="rId29"/>
    <p:sldId id="349" r:id="rId30"/>
    <p:sldId id="350" r:id="rId31"/>
    <p:sldId id="351" r:id="rId32"/>
    <p:sldId id="352" r:id="rId33"/>
    <p:sldId id="355" r:id="rId34"/>
    <p:sldId id="356" r:id="rId35"/>
    <p:sldId id="357" r:id="rId36"/>
    <p:sldId id="358" r:id="rId37"/>
    <p:sldId id="372" r:id="rId38"/>
    <p:sldId id="359" r:id="rId39"/>
    <p:sldId id="361" r:id="rId40"/>
    <p:sldId id="362" r:id="rId41"/>
    <p:sldId id="363" r:id="rId42"/>
    <p:sldId id="360" r:id="rId43"/>
    <p:sldId id="366" r:id="rId44"/>
    <p:sldId id="367" r:id="rId45"/>
    <p:sldId id="368" r:id="rId46"/>
    <p:sldId id="369" r:id="rId47"/>
    <p:sldId id="370" r:id="rId48"/>
    <p:sldId id="371" r:id="rId49"/>
    <p:sldId id="364" r:id="rId50"/>
    <p:sldId id="384" r:id="rId51"/>
    <p:sldId id="365" r:id="rId52"/>
    <p:sldId id="382" r:id="rId53"/>
    <p:sldId id="383" r:id="rId54"/>
    <p:sldId id="385" r:id="rId55"/>
    <p:sldId id="386" r:id="rId56"/>
    <p:sldId id="353" r:id="rId57"/>
    <p:sldId id="373" r:id="rId58"/>
    <p:sldId id="374" r:id="rId59"/>
    <p:sldId id="375" r:id="rId60"/>
    <p:sldId id="376" r:id="rId61"/>
    <p:sldId id="377" r:id="rId62"/>
    <p:sldId id="378" r:id="rId63"/>
    <p:sldId id="379" r:id="rId64"/>
    <p:sldId id="380" r:id="rId65"/>
    <p:sldId id="387" r:id="rId66"/>
    <p:sldId id="388" r:id="rId67"/>
    <p:sldId id="389" r:id="rId68"/>
    <p:sldId id="390" r:id="rId69"/>
    <p:sldId id="391" r:id="rId70"/>
    <p:sldId id="392" r:id="rId71"/>
    <p:sldId id="393" r:id="rId72"/>
    <p:sldId id="394" r:id="rId73"/>
    <p:sldId id="381" r:id="rId74"/>
    <p:sldId id="289" r:id="rId7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6504F8-889E-4C00-A8C9-4505A8BB3533}">
  <a:tblStyle styleId="{D86504F8-889E-4C00-A8C9-4505A8BB3533}"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34"/>
    <p:restoredTop sz="93000"/>
  </p:normalViewPr>
  <p:slideViewPr>
    <p:cSldViewPr>
      <p:cViewPr varScale="1">
        <p:scale>
          <a:sx n="106" d="100"/>
          <a:sy n="106" d="100"/>
        </p:scale>
        <p:origin x="2178"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63100810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90788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839594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17437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92127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4738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33589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907976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68325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1624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68921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450628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42645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306178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300627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051723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1">
        <a:schemeClr val="bg2"/>
      </p:bgRef>
    </p:bg>
    <p:spTree>
      <p:nvGrpSpPr>
        <p:cNvPr id="1" name=""/>
        <p:cNvGrpSpPr/>
        <p:nvPr/>
      </p:nvGrpSpPr>
      <p:grpSpPr>
        <a:xfrm>
          <a:off x="0" y="0"/>
          <a:ext cx="0" cy="0"/>
          <a:chOff x="0" y="0"/>
          <a:chExt cx="0" cy="0"/>
        </a:xfrm>
      </p:grpSpPr>
      <p:sp>
        <p:nvSpPr>
          <p:cNvPr id="7" name="Retângulo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tângulo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ítulo 7"/>
          <p:cNvSpPr>
            <a:spLocks noGrp="1"/>
          </p:cNvSpPr>
          <p:nvPr>
            <p:ph type="ctrTitle"/>
          </p:nvPr>
        </p:nvSpPr>
        <p:spPr>
          <a:xfrm>
            <a:off x="2362200" y="4038600"/>
            <a:ext cx="6477000" cy="1828800"/>
          </a:xfrm>
        </p:spPr>
        <p:txBody>
          <a:bodyPr anchor="b"/>
          <a:lstStyle>
            <a:lvl1pPr>
              <a:defRPr cap="all" baseline="0"/>
            </a:lvl1pPr>
          </a:lstStyle>
          <a:p>
            <a:r>
              <a:rPr kumimoji="0" lang="pt-BR"/>
              <a:t>Clique para editar o título mestre</a:t>
            </a:r>
            <a:endParaRPr kumimoji="0" lang="en-US"/>
          </a:p>
        </p:txBody>
      </p:sp>
      <p:sp>
        <p:nvSpPr>
          <p:cNvPr id="9" name="Subtítulo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pt-BR"/>
              <a:t>Clique para editar o estilo do subtítulo mestre</a:t>
            </a:r>
            <a:endParaRPr kumimoji="0" lang="en-US"/>
          </a:p>
        </p:txBody>
      </p:sp>
      <p:sp>
        <p:nvSpPr>
          <p:cNvPr id="28" name="Espaço Reservado para Data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pPr algn="ctr" eaLnBrk="1" latinLnBrk="0" hangingPunct="1"/>
            <a:fld id="{23A271A1-F6D6-438B-A432-4747EE7ECD40}" type="datetimeFigureOut">
              <a:rPr lang="en-US" smtClean="0"/>
              <a:pPr algn="ctr" eaLnBrk="1" latinLnBrk="0" hangingPunct="1"/>
              <a:t>5/29/2023</a:t>
            </a:fld>
            <a:endParaRPr lang="en-US" sz="2000" dirty="0">
              <a:solidFill>
                <a:srgbClr val="FFFFFF"/>
              </a:solidFill>
            </a:endParaRPr>
          </a:p>
        </p:txBody>
      </p:sp>
      <p:sp>
        <p:nvSpPr>
          <p:cNvPr id="17" name="Espaço Reservado para Rodapé 16"/>
          <p:cNvSpPr>
            <a:spLocks noGrp="1"/>
          </p:cNvSpPr>
          <p:nvPr>
            <p:ph type="ftr" sz="quarter" idx="11"/>
          </p:nvPr>
        </p:nvSpPr>
        <p:spPr>
          <a:xfrm>
            <a:off x="2085393" y="236538"/>
            <a:ext cx="5867400" cy="365125"/>
          </a:xfrm>
        </p:spPr>
        <p:txBody>
          <a:bodyPr/>
          <a:lstStyle>
            <a:lvl1pPr algn="r">
              <a:defRPr>
                <a:solidFill>
                  <a:schemeClr val="tx2"/>
                </a:solidFill>
              </a:defRPr>
            </a:lvl1pPr>
          </a:lstStyle>
          <a:p>
            <a:pPr algn="r" eaLnBrk="1" latinLnBrk="0" hangingPunct="1"/>
            <a:endParaRPr kumimoji="0" lang="en-US" dirty="0">
              <a:solidFill>
                <a:schemeClr val="tx2"/>
              </a:solidFill>
            </a:endParaRPr>
          </a:p>
        </p:txBody>
      </p:sp>
      <p:sp>
        <p:nvSpPr>
          <p:cNvPr id="29" name="Espaço Reservado para Número de Slide 28"/>
          <p:cNvSpPr>
            <a:spLocks noGrp="1"/>
          </p:cNvSpPr>
          <p:nvPr>
            <p:ph type="sldNum" sz="quarter" idx="12"/>
          </p:nvPr>
        </p:nvSpPr>
        <p:spPr>
          <a:xfrm>
            <a:off x="8001000" y="228600"/>
            <a:ext cx="838200" cy="381000"/>
          </a:xfrm>
        </p:spPr>
        <p:txBody>
          <a:bodyPr/>
          <a:lstStyle>
            <a:lvl1pPr>
              <a:defRPr>
                <a:solidFill>
                  <a:schemeClr val="tx2"/>
                </a:solidFill>
              </a:defRPr>
            </a:lvl1pPr>
          </a:lstStyle>
          <a:p>
            <a:pPr eaLnBrk="1" latinLnBrk="0" hangingPunct="1"/>
            <a:fld id="{F0C94032-CD4C-4C25-B0C2-CEC720522D92}" type="slidenum">
              <a:rPr kumimoji="0" lang="en-US" smtClean="0"/>
              <a:pPr eaLnBrk="1" latinLnBrk="0" hangingPunct="1"/>
              <a:t>‹nº›</a:t>
            </a:fld>
            <a:endParaRPr kumimoji="0" lang="en-US" dirty="0">
              <a:solidFill>
                <a:schemeClr val="tx2"/>
              </a:solidFill>
            </a:endParaRPr>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título mestre</a:t>
            </a:r>
            <a:endParaRPr kumimoji="0" lang="en-US"/>
          </a:p>
        </p:txBody>
      </p:sp>
      <p:sp>
        <p:nvSpPr>
          <p:cNvPr id="3" name="Espaço Reservado para Texto Vertical 2"/>
          <p:cNvSpPr>
            <a:spLocks noGrp="1"/>
          </p:cNvSpPr>
          <p:nvPr>
            <p:ph type="body" orient="vert" idx="1"/>
          </p:nvPr>
        </p:nvSpPr>
        <p:spPr/>
        <p:txBody>
          <a:bodyPr vert="eaVer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5/29/2023</a:t>
            </a:fld>
            <a:endParaRPr lang="en-US"/>
          </a:p>
        </p:txBody>
      </p:sp>
      <p:sp>
        <p:nvSpPr>
          <p:cNvPr id="5" name="Espaço Reservado para Rodapé 4"/>
          <p:cNvSpPr>
            <a:spLocks noGrp="1"/>
          </p:cNvSpPr>
          <p:nvPr>
            <p:ph type="ftr" sz="quarter" idx="11"/>
          </p:nvPr>
        </p:nvSpPr>
        <p:spPr/>
        <p:txBody>
          <a:bodyPr/>
          <a:lstStyle/>
          <a:p>
            <a:endParaRPr kumimoji="0" lang="en-US"/>
          </a:p>
        </p:txBody>
      </p:sp>
      <p:sp>
        <p:nvSpPr>
          <p:cNvPr id="6" name="Espaço Reservado para Número de Slide 5"/>
          <p:cNvSpPr>
            <a:spLocks noGrp="1"/>
          </p:cNvSpPr>
          <p:nvPr>
            <p:ph type="sldNum" sz="quarter" idx="12"/>
          </p:nvPr>
        </p:nvSpPr>
        <p:spPr/>
        <p:txBody>
          <a:bodyPr/>
          <a:lstStyle/>
          <a:p>
            <a:pPr eaLnBrk="1" latinLnBrk="0" hangingPunct="1"/>
            <a:fld id="{F0C94032-CD4C-4C25-B0C2-CEC720522D92}" type="slidenum">
              <a:rPr kumimoji="0" lang="en-US" smtClean="0"/>
              <a:pPr eaLnBrk="1" latinLnBrk="0" hangingPunct="1"/>
              <a:t>‹nº›</a:t>
            </a:fld>
            <a:endParaRPr kumimoji="0"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bg>
      <p:bgRef idx="1001">
        <a:schemeClr val="bg1"/>
      </p:bgRef>
    </p:bg>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53200" y="609600"/>
            <a:ext cx="2057400" cy="5516563"/>
          </a:xfrm>
        </p:spPr>
        <p:txBody>
          <a:bodyPr vert="eaVert"/>
          <a:lstStyle/>
          <a:p>
            <a:r>
              <a:rPr kumimoji="0" lang="pt-BR"/>
              <a:t>Clique para editar o título mestre</a:t>
            </a:r>
            <a:endParaRPr kumimoji="0" lang="en-US"/>
          </a:p>
        </p:txBody>
      </p:sp>
      <p:sp>
        <p:nvSpPr>
          <p:cNvPr id="3" name="Espaço Reservado para Texto Vertical 2"/>
          <p:cNvSpPr>
            <a:spLocks noGrp="1"/>
          </p:cNvSpPr>
          <p:nvPr>
            <p:ph type="body" orient="vert" idx="1"/>
          </p:nvPr>
        </p:nvSpPr>
        <p:spPr>
          <a:xfrm>
            <a:off x="457200" y="609600"/>
            <a:ext cx="5562600" cy="5516564"/>
          </a:xfrm>
        </p:spPr>
        <p:txBody>
          <a:bodyPr vert="eaVert"/>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4" name="Espaço Reservado para Data 3"/>
          <p:cNvSpPr>
            <a:spLocks noGrp="1"/>
          </p:cNvSpPr>
          <p:nvPr>
            <p:ph type="dt" sz="half" idx="10"/>
          </p:nvPr>
        </p:nvSpPr>
        <p:spPr>
          <a:xfrm>
            <a:off x="6553200" y="6248402"/>
            <a:ext cx="2209800" cy="365125"/>
          </a:xfrm>
        </p:spPr>
        <p:txBody>
          <a:bodyPr/>
          <a:lstStyle/>
          <a:p>
            <a:pPr eaLnBrk="1" latinLnBrk="0" hangingPunct="1"/>
            <a:fld id="{23A271A1-F6D6-438B-A432-4747EE7ECD40}" type="datetimeFigureOut">
              <a:rPr lang="en-US" smtClean="0"/>
              <a:pPr eaLnBrk="1" latinLnBrk="0" hangingPunct="1"/>
              <a:t>5/29/2023</a:t>
            </a:fld>
            <a:endParaRPr lang="en-US" dirty="0"/>
          </a:p>
        </p:txBody>
      </p:sp>
      <p:sp>
        <p:nvSpPr>
          <p:cNvPr id="5" name="Espaço Reservado para Rodapé 4"/>
          <p:cNvSpPr>
            <a:spLocks noGrp="1"/>
          </p:cNvSpPr>
          <p:nvPr>
            <p:ph type="ftr" sz="quarter" idx="11"/>
          </p:nvPr>
        </p:nvSpPr>
        <p:spPr>
          <a:xfrm>
            <a:off x="457201" y="6248207"/>
            <a:ext cx="5573483" cy="365125"/>
          </a:xfrm>
        </p:spPr>
        <p:txBody>
          <a:bodyPr/>
          <a:lstStyle/>
          <a:p>
            <a:endParaRPr kumimoji="0" lang="en-US" dirty="0"/>
          </a:p>
        </p:txBody>
      </p:sp>
      <p:sp>
        <p:nvSpPr>
          <p:cNvPr id="7" name="Retângulo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tângulo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tângulo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Espaço Reservado para Número de Slide 5"/>
          <p:cNvSpPr>
            <a:spLocks noGrp="1"/>
          </p:cNvSpPr>
          <p:nvPr>
            <p:ph type="sldNum" sz="quarter" idx="12"/>
          </p:nvPr>
        </p:nvSpPr>
        <p:spPr>
          <a:xfrm rot="5400000">
            <a:off x="5989638" y="144462"/>
            <a:ext cx="533400" cy="244476"/>
          </a:xfrm>
        </p:spPr>
        <p:txBody>
          <a:bodyPr/>
          <a:lstStyle/>
          <a:p>
            <a:pPr eaLnBrk="1" latinLnBrk="0" hangingPunct="1"/>
            <a:fld id="{F0C94032-CD4C-4C25-B0C2-CEC720522D92}" type="slidenum">
              <a:rPr kumimoji="0" lang="en-US" smtClean="0"/>
              <a:pPr eaLnBrk="1" latinLnBrk="0" hangingPunct="1"/>
              <a:t>‹nº›</a:t>
            </a:fld>
            <a:endParaRPr kumimoji="0" lang="en-US" dirty="0"/>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612648" y="228600"/>
            <a:ext cx="8153400" cy="990600"/>
          </a:xfrm>
        </p:spPr>
        <p:txBody>
          <a:bodyPr/>
          <a:lstStyle/>
          <a:p>
            <a:r>
              <a:rPr kumimoji="0" lang="pt-BR"/>
              <a:t>Clique para editar o título mestre</a:t>
            </a:r>
            <a:endParaRPr kumimoji="0" lang="en-US"/>
          </a:p>
        </p:txBody>
      </p:sp>
      <p:sp>
        <p:nvSpPr>
          <p:cNvPr id="4" name="Espaço Reservado para Data 3"/>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5/29/2023</a:t>
            </a:fld>
            <a:endParaRPr lang="en-US" dirty="0"/>
          </a:p>
        </p:txBody>
      </p:sp>
      <p:sp>
        <p:nvSpPr>
          <p:cNvPr id="5" name="Espaço Reservado para Rodapé 4"/>
          <p:cNvSpPr>
            <a:spLocks noGrp="1"/>
          </p:cNvSpPr>
          <p:nvPr>
            <p:ph type="ftr" sz="quarter" idx="11"/>
          </p:nvPr>
        </p:nvSpPr>
        <p:spPr/>
        <p:txBody>
          <a:bodyPr/>
          <a:lstStyle/>
          <a:p>
            <a:endParaRPr kumimoji="0" lang="en-US"/>
          </a:p>
        </p:txBody>
      </p:sp>
      <p:sp>
        <p:nvSpPr>
          <p:cNvPr id="6" name="Espaço Reservado para Número de Slide 5"/>
          <p:cNvSpPr>
            <a:spLocks noGrp="1"/>
          </p:cNvSpPr>
          <p:nvPr>
            <p:ph type="sldNum" sz="quarter" idx="12"/>
          </p:nvPr>
        </p:nvSpPr>
        <p:spPr/>
        <p:txBody>
          <a:bodyPr/>
          <a:lstStyle>
            <a:lvl1pPr>
              <a:defRPr>
                <a:solidFill>
                  <a:srgbClr val="FFFFFF"/>
                </a:solidFill>
              </a:defRPr>
            </a:lvl1pPr>
          </a:lstStyle>
          <a:p>
            <a:pPr eaLnBrk="1" latinLnBrk="0" hangingPunct="1"/>
            <a:fld id="{F0C94032-CD4C-4C25-B0C2-CEC720522D92}" type="slidenum">
              <a:rPr kumimoji="0" lang="en-US" smtClean="0"/>
              <a:pPr eaLnBrk="1" latinLnBrk="0" hangingPunct="1"/>
              <a:t>‹nº›</a:t>
            </a:fld>
            <a:endParaRPr kumimoji="0" lang="en-US" dirty="0">
              <a:solidFill>
                <a:srgbClr val="FFFFFF"/>
              </a:solidFill>
            </a:endParaRPr>
          </a:p>
        </p:txBody>
      </p:sp>
      <p:sp>
        <p:nvSpPr>
          <p:cNvPr id="8" name="Espaço Reservado para Conteúdo 7"/>
          <p:cNvSpPr>
            <a:spLocks noGrp="1"/>
          </p:cNvSpPr>
          <p:nvPr>
            <p:ph sz="quarter" idx="1"/>
          </p:nvPr>
        </p:nvSpPr>
        <p:spPr>
          <a:xfrm>
            <a:off x="612648" y="1600200"/>
            <a:ext cx="8153400" cy="4495800"/>
          </a:xfrm>
        </p:spPr>
        <p:txBody>
          <a:body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3">
        <a:schemeClr val="bg1"/>
      </p:bgRef>
    </p:bg>
    <p:spTree>
      <p:nvGrpSpPr>
        <p:cNvPr id="1" name=""/>
        <p:cNvGrpSpPr/>
        <p:nvPr/>
      </p:nvGrpSpPr>
      <p:grpSpPr>
        <a:xfrm>
          <a:off x="0" y="0"/>
          <a:ext cx="0" cy="0"/>
          <a:chOff x="0" y="0"/>
          <a:chExt cx="0" cy="0"/>
        </a:xfrm>
      </p:grpSpPr>
      <p:sp>
        <p:nvSpPr>
          <p:cNvPr id="3" name="Espaço Reservado para Texto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pt-BR"/>
              <a:t>Clique para editar o texto mestre</a:t>
            </a:r>
          </a:p>
        </p:txBody>
      </p:sp>
      <p:sp>
        <p:nvSpPr>
          <p:cNvPr id="7" name="Retângulo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tângulo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tângulo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ítulo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pt-BR"/>
              <a:t>Clique para editar o título mestre</a:t>
            </a:r>
            <a:endParaRPr kumimoji="0" lang="en-US"/>
          </a:p>
        </p:txBody>
      </p:sp>
      <p:sp>
        <p:nvSpPr>
          <p:cNvPr id="12" name="Espaço Reservado para Data 1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5/29/2023</a:t>
            </a:fld>
            <a:endParaRPr lang="en-US"/>
          </a:p>
        </p:txBody>
      </p:sp>
      <p:sp>
        <p:nvSpPr>
          <p:cNvPr id="13" name="Espaço Reservado para Número de Slid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pPr algn="ctr" eaLnBrk="1" latinLnBrk="0" hangingPunct="1"/>
            <a:fld id="{F0C94032-CD4C-4C25-B0C2-CEC720522D92}" type="slidenum">
              <a:rPr kumimoji="0" lang="en-US" smtClean="0"/>
              <a:pPr algn="ctr" eaLnBrk="1" latinLnBrk="0" hangingPunct="1"/>
              <a:t>‹nº›</a:t>
            </a:fld>
            <a:endParaRPr kumimoji="0" lang="en-US" sz="2400" dirty="0">
              <a:solidFill>
                <a:srgbClr val="FFFFFF"/>
              </a:solidFill>
            </a:endParaRPr>
          </a:p>
        </p:txBody>
      </p:sp>
      <p:sp>
        <p:nvSpPr>
          <p:cNvPr id="14" name="Espaço Reservado para Rodapé 13"/>
          <p:cNvSpPr>
            <a:spLocks noGrp="1"/>
          </p:cNvSpPr>
          <p:nvPr>
            <p:ph type="ftr" sz="quarter" idx="12"/>
          </p:nvPr>
        </p:nvSpPr>
        <p:spPr/>
        <p:txBody>
          <a:bodyPr/>
          <a:lstStyle/>
          <a:p>
            <a:endParaRPr kumimoji="0"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título mestre</a:t>
            </a:r>
            <a:endParaRPr kumimoji="0" lang="en-US"/>
          </a:p>
        </p:txBody>
      </p:sp>
      <p:sp>
        <p:nvSpPr>
          <p:cNvPr id="9" name="Espaço Reservado para Conteúdo 8"/>
          <p:cNvSpPr>
            <a:spLocks noGrp="1"/>
          </p:cNvSpPr>
          <p:nvPr>
            <p:ph sz="quarter" idx="1"/>
          </p:nvPr>
        </p:nvSpPr>
        <p:spPr>
          <a:xfrm>
            <a:off x="609600" y="1589567"/>
            <a:ext cx="3886200" cy="4572000"/>
          </a:xfrm>
        </p:spPr>
        <p:txBody>
          <a:body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11" name="Espaço Reservado para Conteúdo 10"/>
          <p:cNvSpPr>
            <a:spLocks noGrp="1"/>
          </p:cNvSpPr>
          <p:nvPr>
            <p:ph sz="quarter" idx="2"/>
          </p:nvPr>
        </p:nvSpPr>
        <p:spPr>
          <a:xfrm>
            <a:off x="4844901" y="1589567"/>
            <a:ext cx="3886200" cy="4572000"/>
          </a:xfrm>
        </p:spPr>
        <p:txBody>
          <a:body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8" name="Espaço Reservado para Data 7"/>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5/29/2023</a:t>
            </a:fld>
            <a:endParaRPr lang="en-US"/>
          </a:p>
        </p:txBody>
      </p:sp>
      <p:sp>
        <p:nvSpPr>
          <p:cNvPr id="10" name="Espaço Reservado para Número de Slide 9"/>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‹nº›</a:t>
            </a:fld>
            <a:endParaRPr kumimoji="0" lang="en-US"/>
          </a:p>
        </p:txBody>
      </p:sp>
      <p:sp>
        <p:nvSpPr>
          <p:cNvPr id="12" name="Espaço Reservado para Rodapé 11"/>
          <p:cNvSpPr>
            <a:spLocks noGrp="1"/>
          </p:cNvSpPr>
          <p:nvPr>
            <p:ph type="ftr" sz="quarter" idx="17"/>
          </p:nvPr>
        </p:nvSpPr>
        <p:spPr/>
        <p:txBody>
          <a:bodyPr rtlCol="0"/>
          <a:lstStyle/>
          <a:p>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533400" y="273050"/>
            <a:ext cx="8153400" cy="869950"/>
          </a:xfrm>
        </p:spPr>
        <p:txBody>
          <a:bodyPr anchor="ctr"/>
          <a:lstStyle>
            <a:lvl1pPr>
              <a:defRPr/>
            </a:lvl1pPr>
          </a:lstStyle>
          <a:p>
            <a:r>
              <a:rPr kumimoji="0" lang="pt-BR"/>
              <a:t>Clique para editar o título mestre</a:t>
            </a:r>
            <a:endParaRPr kumimoji="0" lang="en-US"/>
          </a:p>
        </p:txBody>
      </p:sp>
      <p:sp>
        <p:nvSpPr>
          <p:cNvPr id="11" name="Espaço Reservado para Conteúdo 10"/>
          <p:cNvSpPr>
            <a:spLocks noGrp="1"/>
          </p:cNvSpPr>
          <p:nvPr>
            <p:ph sz="quarter" idx="2"/>
          </p:nvPr>
        </p:nvSpPr>
        <p:spPr>
          <a:xfrm>
            <a:off x="609600" y="2438400"/>
            <a:ext cx="3886200" cy="3581400"/>
          </a:xfrm>
        </p:spPr>
        <p:txBody>
          <a:body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13" name="Espaço Reservado para Conteúdo 12"/>
          <p:cNvSpPr>
            <a:spLocks noGrp="1"/>
          </p:cNvSpPr>
          <p:nvPr>
            <p:ph sz="quarter" idx="4"/>
          </p:nvPr>
        </p:nvSpPr>
        <p:spPr>
          <a:xfrm>
            <a:off x="4800600" y="2438400"/>
            <a:ext cx="3886200" cy="3581400"/>
          </a:xfrm>
        </p:spPr>
        <p:txBody>
          <a:body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
        <p:nvSpPr>
          <p:cNvPr id="10" name="Espaço Reservado para Data 9"/>
          <p:cNvSpPr>
            <a:spLocks noGrp="1"/>
          </p:cNvSpPr>
          <p:nvPr>
            <p:ph type="dt" sz="half" idx="15"/>
          </p:nvPr>
        </p:nvSpPr>
        <p:spPr/>
        <p:txBody>
          <a:bodyPr rtlCol="0"/>
          <a:lstStyle/>
          <a:p>
            <a:pPr eaLnBrk="1" latinLnBrk="0" hangingPunct="1"/>
            <a:fld id="{23A271A1-F6D6-438B-A432-4747EE7ECD40}" type="datetimeFigureOut">
              <a:rPr lang="en-US" smtClean="0"/>
              <a:pPr eaLnBrk="1" latinLnBrk="0" hangingPunct="1"/>
              <a:t>5/29/2023</a:t>
            </a:fld>
            <a:endParaRPr lang="en-US"/>
          </a:p>
        </p:txBody>
      </p:sp>
      <p:sp>
        <p:nvSpPr>
          <p:cNvPr id="12" name="Espaço Reservado para Número de Slide 11"/>
          <p:cNvSpPr>
            <a:spLocks noGrp="1"/>
          </p:cNvSpPr>
          <p:nvPr>
            <p:ph type="sldNum" sz="quarter" idx="16"/>
          </p:nvPr>
        </p:nvSpPr>
        <p:spPr/>
        <p:txBody>
          <a:bodyPr rtlCol="0"/>
          <a:lstStyle/>
          <a:p>
            <a:pPr algn="ctr" eaLnBrk="1" latinLnBrk="0" hangingPunct="1"/>
            <a:fld id="{F0C94032-CD4C-4C25-B0C2-CEC720522D92}" type="slidenum">
              <a:rPr kumimoji="0" lang="en-US" smtClean="0"/>
              <a:pPr algn="ctr" eaLnBrk="1" latinLnBrk="0" hangingPunct="1"/>
              <a:t>‹nº›</a:t>
            </a:fld>
            <a:endParaRPr kumimoji="0" lang="en-US"/>
          </a:p>
        </p:txBody>
      </p:sp>
      <p:sp>
        <p:nvSpPr>
          <p:cNvPr id="14" name="Espaço Reservado para Rodapé 13"/>
          <p:cNvSpPr>
            <a:spLocks noGrp="1"/>
          </p:cNvSpPr>
          <p:nvPr>
            <p:ph type="ftr" sz="quarter" idx="17"/>
          </p:nvPr>
        </p:nvSpPr>
        <p:spPr/>
        <p:txBody>
          <a:bodyPr rtlCol="0"/>
          <a:lstStyle/>
          <a:p>
            <a:endParaRPr kumimoji="0" lang="en-US"/>
          </a:p>
        </p:txBody>
      </p:sp>
      <p:sp>
        <p:nvSpPr>
          <p:cNvPr id="16" name="Espaço Reservado para Texto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pt-BR"/>
              <a:t>Clique para editar o texto mestre</a:t>
            </a:r>
          </a:p>
        </p:txBody>
      </p:sp>
      <p:sp>
        <p:nvSpPr>
          <p:cNvPr id="15" name="Espaço Reservado para Texto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pt-BR"/>
              <a:t>Clique para editar o texto mestre</a:t>
            </a: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kumimoji="0" lang="pt-BR"/>
              <a:t>Clique para editar o título mestre</a:t>
            </a:r>
            <a:endParaRPr kumimoji="0" lang="en-US"/>
          </a:p>
        </p:txBody>
      </p:sp>
      <p:sp>
        <p:nvSpPr>
          <p:cNvPr id="3" name="Espaço Reservado para Data 2"/>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5/29/2023</a:t>
            </a:fld>
            <a:endParaRPr lang="en-US"/>
          </a:p>
        </p:txBody>
      </p:sp>
      <p:sp>
        <p:nvSpPr>
          <p:cNvPr id="4" name="Espaço Reservado para Rodapé 3"/>
          <p:cNvSpPr>
            <a:spLocks noGrp="1"/>
          </p:cNvSpPr>
          <p:nvPr>
            <p:ph type="ftr" sz="quarter" idx="11"/>
          </p:nvPr>
        </p:nvSpPr>
        <p:spPr/>
        <p:txBody>
          <a:bodyPr/>
          <a:lstStyle/>
          <a:p>
            <a:endParaRPr kumimoji="0" lang="en-US"/>
          </a:p>
        </p:txBody>
      </p:sp>
      <p:sp>
        <p:nvSpPr>
          <p:cNvPr id="5" name="Espaço Reservado para Número de Slide 4"/>
          <p:cNvSpPr>
            <a:spLocks noGrp="1"/>
          </p:cNvSpPr>
          <p:nvPr>
            <p:ph type="sldNum" sz="quarter" idx="12"/>
          </p:nvPr>
        </p:nvSpPr>
        <p:spPr/>
        <p:txBody>
          <a:bodyPr/>
          <a:lstStyle>
            <a:lvl1pPr>
              <a:defRPr>
                <a:solidFill>
                  <a:srgbClr val="FFFFFF"/>
                </a:solidFill>
              </a:defRPr>
            </a:lvl1pPr>
          </a:lstStyle>
          <a:p>
            <a:pPr eaLnBrk="1" latinLnBrk="0" hangingPunct="1"/>
            <a:fld id="{F0C94032-CD4C-4C25-B0C2-CEC720522D92}" type="slidenum">
              <a:rPr kumimoji="0" lang="en-US" smtClean="0"/>
              <a:pPr eaLnBrk="1" latinLnBrk="0" hangingPunct="1"/>
              <a:t>‹nº›</a:t>
            </a:fld>
            <a:endParaRPr kumimoji="0" lang="en-US" dirty="0">
              <a:solidFill>
                <a:srgbClr val="FFFFFF"/>
              </a:solidFill>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5/29/2023</a:t>
            </a:fld>
            <a:endParaRPr lang="en-US"/>
          </a:p>
        </p:txBody>
      </p:sp>
      <p:sp>
        <p:nvSpPr>
          <p:cNvPr id="3" name="Espaço Reservado para Rodapé 2"/>
          <p:cNvSpPr>
            <a:spLocks noGrp="1"/>
          </p:cNvSpPr>
          <p:nvPr>
            <p:ph type="ftr" sz="quarter" idx="11"/>
          </p:nvPr>
        </p:nvSpPr>
        <p:spPr/>
        <p:txBody>
          <a:bodyPr/>
          <a:lstStyle/>
          <a:p>
            <a:endParaRPr kumimoji="0" lang="en-US" dirty="0"/>
          </a:p>
        </p:txBody>
      </p:sp>
      <p:sp>
        <p:nvSpPr>
          <p:cNvPr id="4" name="Espaço Reservado para Número de Slide 3"/>
          <p:cNvSpPr>
            <a:spLocks noGrp="1"/>
          </p:cNvSpPr>
          <p:nvPr>
            <p:ph type="sldNum" sz="quarter" idx="12"/>
          </p:nvPr>
        </p:nvSpPr>
        <p:spPr>
          <a:xfrm>
            <a:off x="0" y="6248400"/>
            <a:ext cx="533400" cy="381000"/>
          </a:xfrm>
        </p:spPr>
        <p:txBody>
          <a:bodyPr/>
          <a:lstStyle>
            <a:lvl1pPr>
              <a:defRPr>
                <a:solidFill>
                  <a:schemeClr val="tx2"/>
                </a:solidFill>
              </a:defRPr>
            </a:lvl1pPr>
          </a:lstStyle>
          <a:p>
            <a:pPr eaLnBrk="1" latinLnBrk="0" hangingPunct="1"/>
            <a:fld id="{F0C94032-CD4C-4C25-B0C2-CEC720522D92}" type="slidenum">
              <a:rPr kumimoji="0" lang="en-US" smtClean="0"/>
              <a:pPr eaLnBrk="1" latinLnBrk="0" hangingPunct="1"/>
              <a:t>‹nº›</a:t>
            </a:fld>
            <a:endParaRPr kumimoji="0" lang="en-US" dirty="0">
              <a:solidFill>
                <a:schemeClr val="tx2"/>
              </a:solidFill>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609600" y="273050"/>
            <a:ext cx="8077200" cy="869950"/>
          </a:xfrm>
        </p:spPr>
        <p:txBody>
          <a:bodyPr anchor="ctr"/>
          <a:lstStyle>
            <a:lvl1pPr algn="l">
              <a:buNone/>
              <a:defRPr sz="4400" b="0"/>
            </a:lvl1pPr>
          </a:lstStyle>
          <a:p>
            <a:r>
              <a:rPr kumimoji="0" lang="pt-BR"/>
              <a:t>Clique para editar o título mestre</a:t>
            </a:r>
            <a:endParaRPr kumimoji="0" lang="en-US"/>
          </a:p>
        </p:txBody>
      </p:sp>
      <p:sp>
        <p:nvSpPr>
          <p:cNvPr id="5" name="Espaço Reservado para Data 4"/>
          <p:cNvSpPr>
            <a:spLocks noGrp="1"/>
          </p:cNvSpPr>
          <p:nvPr>
            <p:ph type="dt" sz="half" idx="10"/>
          </p:nvPr>
        </p:nvSpPr>
        <p:spPr/>
        <p:txBody>
          <a:bodyPr/>
          <a:lstStyle/>
          <a:p>
            <a:pPr eaLnBrk="1" latinLnBrk="0" hangingPunct="1"/>
            <a:fld id="{23A271A1-F6D6-438B-A432-4747EE7ECD40}" type="datetimeFigureOut">
              <a:rPr lang="en-US" smtClean="0"/>
              <a:pPr eaLnBrk="1" latinLnBrk="0" hangingPunct="1"/>
              <a:t>5/29/2023</a:t>
            </a:fld>
            <a:endParaRPr lang="en-US"/>
          </a:p>
        </p:txBody>
      </p:sp>
      <p:sp>
        <p:nvSpPr>
          <p:cNvPr id="6" name="Espaço Reservado para Rodapé 5"/>
          <p:cNvSpPr>
            <a:spLocks noGrp="1"/>
          </p:cNvSpPr>
          <p:nvPr>
            <p:ph type="ftr" sz="quarter" idx="11"/>
          </p:nvPr>
        </p:nvSpPr>
        <p:spPr/>
        <p:txBody>
          <a:bodyPr/>
          <a:lstStyle/>
          <a:p>
            <a:endParaRPr kumimoji="0" lang="en-US"/>
          </a:p>
        </p:txBody>
      </p:sp>
      <p:sp>
        <p:nvSpPr>
          <p:cNvPr id="7" name="Espaço Reservado para Número de Slide 6"/>
          <p:cNvSpPr>
            <a:spLocks noGrp="1"/>
          </p:cNvSpPr>
          <p:nvPr>
            <p:ph type="sldNum" sz="quarter" idx="12"/>
          </p:nvPr>
        </p:nvSpPr>
        <p:spPr/>
        <p:txBody>
          <a:bodyPr/>
          <a:lstStyle>
            <a:lvl1pPr>
              <a:defRPr>
                <a:solidFill>
                  <a:srgbClr val="FFFFFF"/>
                </a:solidFill>
              </a:defRPr>
            </a:lvl1pPr>
          </a:lstStyle>
          <a:p>
            <a:pPr eaLnBrk="1" latinLnBrk="0" hangingPunct="1"/>
            <a:fld id="{F0C94032-CD4C-4C25-B0C2-CEC720522D92}" type="slidenum">
              <a:rPr kumimoji="0" lang="en-US" smtClean="0"/>
              <a:pPr eaLnBrk="1" latinLnBrk="0" hangingPunct="1"/>
              <a:t>‹nº›</a:t>
            </a:fld>
            <a:endParaRPr kumimoji="0" lang="en-US" dirty="0">
              <a:solidFill>
                <a:srgbClr val="FFFFFF"/>
              </a:solidFill>
            </a:endParaRPr>
          </a:p>
        </p:txBody>
      </p:sp>
      <p:sp>
        <p:nvSpPr>
          <p:cNvPr id="3" name="Espaço Reservado para Texto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pt-BR"/>
              <a:t>Clique para editar o texto mestre</a:t>
            </a:r>
          </a:p>
        </p:txBody>
      </p:sp>
      <p:sp>
        <p:nvSpPr>
          <p:cNvPr id="9" name="Espaço Reservado para Conteúdo 8"/>
          <p:cNvSpPr>
            <a:spLocks noGrp="1"/>
          </p:cNvSpPr>
          <p:nvPr>
            <p:ph sz="quarter" idx="1"/>
          </p:nvPr>
        </p:nvSpPr>
        <p:spPr>
          <a:xfrm>
            <a:off x="2362200" y="1752600"/>
            <a:ext cx="6400800" cy="4419600"/>
          </a:xfrm>
        </p:spPr>
        <p:txBody>
          <a:bodyPr/>
          <a:lstStyle/>
          <a:p>
            <a:pPr lvl="0" eaLnBrk="1" latinLnBrk="0" hangingPunct="1"/>
            <a:r>
              <a:rPr lang="pt-BR"/>
              <a:t>Clique para editar o texto mestre</a:t>
            </a:r>
          </a:p>
          <a:p>
            <a:pPr lvl="1" eaLnBrk="1" latinLnBrk="0" hangingPunct="1"/>
            <a:r>
              <a:rPr lang="pt-BR"/>
              <a:t>Segundo nível</a:t>
            </a:r>
          </a:p>
          <a:p>
            <a:pPr lvl="2" eaLnBrk="1" latinLnBrk="0" hangingPunct="1"/>
            <a:r>
              <a:rPr lang="pt-BR"/>
              <a:t>Terceiro nível</a:t>
            </a:r>
          </a:p>
          <a:p>
            <a:pPr lvl="3" eaLnBrk="1" latinLnBrk="0" hangingPunct="1"/>
            <a:r>
              <a:rPr lang="pt-BR"/>
              <a:t>Quarto nível</a:t>
            </a:r>
          </a:p>
          <a:p>
            <a:pPr lvl="4" eaLnBrk="1" latinLnBrk="0" hangingPunct="1"/>
            <a:r>
              <a:rPr lang="pt-BR"/>
              <a:t>Quinto nível</a:t>
            </a:r>
            <a:endParaRPr kumimoji="0"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bg>
      <p:bgRef idx="1003">
        <a:schemeClr val="bg2"/>
      </p:bgRef>
    </p:bg>
    <p:spTree>
      <p:nvGrpSpPr>
        <p:cNvPr id="1" name=""/>
        <p:cNvGrpSpPr/>
        <p:nvPr/>
      </p:nvGrpSpPr>
      <p:grpSpPr>
        <a:xfrm>
          <a:off x="0" y="0"/>
          <a:ext cx="0" cy="0"/>
          <a:chOff x="0" y="0"/>
          <a:chExt cx="0" cy="0"/>
        </a:xfrm>
      </p:grpSpPr>
      <p:sp>
        <p:nvSpPr>
          <p:cNvPr id="4" name="Espaço Reservado para Texto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pt-BR"/>
              <a:t>Clique para editar o texto mestre</a:t>
            </a:r>
          </a:p>
        </p:txBody>
      </p:sp>
      <p:sp>
        <p:nvSpPr>
          <p:cNvPr id="8" name="Retângulo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tângulo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tângulo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ítulo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pt-BR"/>
              <a:t>Clique para editar o título mestre</a:t>
            </a:r>
            <a:endParaRPr kumimoji="0" lang="en-US"/>
          </a:p>
        </p:txBody>
      </p:sp>
      <p:sp>
        <p:nvSpPr>
          <p:cNvPr id="11" name="Retângulo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ço Reservado para Data 11"/>
          <p:cNvSpPr>
            <a:spLocks noGrp="1"/>
          </p:cNvSpPr>
          <p:nvPr>
            <p:ph type="dt" sz="half" idx="10"/>
          </p:nvPr>
        </p:nvSpPr>
        <p:spPr>
          <a:xfrm>
            <a:off x="6248400" y="6248400"/>
            <a:ext cx="2667000" cy="365125"/>
          </a:xfrm>
        </p:spPr>
        <p:txBody>
          <a:bodyPr rtlCol="0"/>
          <a:lstStyle/>
          <a:p>
            <a:pPr eaLnBrk="1" latinLnBrk="0" hangingPunct="1"/>
            <a:fld id="{23A271A1-F6D6-438B-A432-4747EE7ECD40}" type="datetimeFigureOut">
              <a:rPr lang="en-US" smtClean="0"/>
              <a:pPr eaLnBrk="1" latinLnBrk="0" hangingPunct="1"/>
              <a:t>5/29/2023</a:t>
            </a:fld>
            <a:endParaRPr lang="en-US"/>
          </a:p>
        </p:txBody>
      </p:sp>
      <p:sp>
        <p:nvSpPr>
          <p:cNvPr id="13" name="Espaço Reservado para Número de Slide 12"/>
          <p:cNvSpPr>
            <a:spLocks noGrp="1"/>
          </p:cNvSpPr>
          <p:nvPr>
            <p:ph type="sldNum" sz="quarter" idx="11"/>
          </p:nvPr>
        </p:nvSpPr>
        <p:spPr>
          <a:xfrm>
            <a:off x="0" y="4667249"/>
            <a:ext cx="1447800" cy="663578"/>
          </a:xfrm>
        </p:spPr>
        <p:txBody>
          <a:bodyPr rtlCol="0"/>
          <a:lstStyle>
            <a:lvl1pPr>
              <a:defRPr sz="2800"/>
            </a:lvl1pPr>
          </a:lstStyle>
          <a:p>
            <a:pPr algn="ctr" eaLnBrk="1" latinLnBrk="0" hangingPunct="1"/>
            <a:fld id="{F0C94032-CD4C-4C25-B0C2-CEC720522D92}" type="slidenum">
              <a:rPr kumimoji="0" lang="en-US" smtClean="0"/>
              <a:pPr algn="ctr" eaLnBrk="1" latinLnBrk="0" hangingPunct="1"/>
              <a:t>‹nº›</a:t>
            </a:fld>
            <a:endParaRPr kumimoji="0" lang="en-US" sz="2800" dirty="0"/>
          </a:p>
        </p:txBody>
      </p:sp>
      <p:sp>
        <p:nvSpPr>
          <p:cNvPr id="14" name="Espaço Reservado para Rodapé 13"/>
          <p:cNvSpPr>
            <a:spLocks noGrp="1"/>
          </p:cNvSpPr>
          <p:nvPr>
            <p:ph type="ftr" sz="quarter" idx="12"/>
          </p:nvPr>
        </p:nvSpPr>
        <p:spPr>
          <a:xfrm>
            <a:off x="1600200" y="6248206"/>
            <a:ext cx="4572000" cy="365125"/>
          </a:xfrm>
        </p:spPr>
        <p:txBody>
          <a:bodyPr rtlCol="0"/>
          <a:lstStyle/>
          <a:p>
            <a:endParaRPr kumimoji="0" lang="en-US" dirty="0"/>
          </a:p>
        </p:txBody>
      </p:sp>
      <p:sp>
        <p:nvSpPr>
          <p:cNvPr id="3" name="Espaço Reservado para Imagem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pt-BR"/>
              <a:t>Clique no ícone para adicionar uma imagem</a:t>
            </a:r>
            <a:endParaRPr kumimoji="0" lang="en-US" dirty="0"/>
          </a:p>
        </p:txBody>
      </p:sp>
    </p:spTree>
  </p:cSld>
  <p:clrMapOvr>
    <a:overrideClrMapping bg1="lt1" tx1="dk1" bg2="lt2" tx2="dk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ço Reservado para Título 21"/>
          <p:cNvSpPr>
            <a:spLocks noGrp="1"/>
          </p:cNvSpPr>
          <p:nvPr>
            <p:ph type="title"/>
          </p:nvPr>
        </p:nvSpPr>
        <p:spPr>
          <a:xfrm>
            <a:off x="609600" y="228600"/>
            <a:ext cx="8153400" cy="990600"/>
          </a:xfrm>
          <a:prstGeom prst="rect">
            <a:avLst/>
          </a:prstGeom>
        </p:spPr>
        <p:txBody>
          <a:bodyPr vert="horz" anchor="ctr">
            <a:normAutofit/>
          </a:bodyPr>
          <a:lstStyle/>
          <a:p>
            <a:r>
              <a:rPr kumimoji="0" lang="pt-BR"/>
              <a:t>Clique para editar o título mestre</a:t>
            </a:r>
            <a:endParaRPr kumimoji="0" lang="en-US"/>
          </a:p>
        </p:txBody>
      </p:sp>
      <p:sp>
        <p:nvSpPr>
          <p:cNvPr id="13" name="Espaço Reservado para Texto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pt-BR"/>
              <a:t>Clique para editar o texto mestre</a:t>
            </a:r>
          </a:p>
          <a:p>
            <a:pPr lvl="1" eaLnBrk="1" latinLnBrk="0" hangingPunct="1"/>
            <a:r>
              <a:rPr kumimoji="0" lang="pt-BR"/>
              <a:t>Segundo nível</a:t>
            </a:r>
          </a:p>
          <a:p>
            <a:pPr lvl="2" eaLnBrk="1" latinLnBrk="0" hangingPunct="1"/>
            <a:r>
              <a:rPr kumimoji="0" lang="pt-BR"/>
              <a:t>Terceiro nível</a:t>
            </a:r>
          </a:p>
          <a:p>
            <a:pPr lvl="3" eaLnBrk="1" latinLnBrk="0" hangingPunct="1"/>
            <a:r>
              <a:rPr kumimoji="0" lang="pt-BR"/>
              <a:t>Quarto nível</a:t>
            </a:r>
          </a:p>
          <a:p>
            <a:pPr lvl="4" eaLnBrk="1" latinLnBrk="0" hangingPunct="1"/>
            <a:r>
              <a:rPr kumimoji="0" lang="pt-BR"/>
              <a:t>Quinto nível</a:t>
            </a:r>
            <a:endParaRPr kumimoji="0" lang="en-US"/>
          </a:p>
        </p:txBody>
      </p:sp>
      <p:sp>
        <p:nvSpPr>
          <p:cNvPr id="14" name="Espaço Reservado para Data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pPr eaLnBrk="1" latinLnBrk="0" hangingPunct="1"/>
            <a:fld id="{23A271A1-F6D6-438B-A432-4747EE7ECD40}" type="datetimeFigureOut">
              <a:rPr lang="en-US" smtClean="0"/>
              <a:pPr eaLnBrk="1" latinLnBrk="0" hangingPunct="1"/>
              <a:t>5/29/2023</a:t>
            </a:fld>
            <a:endParaRPr lang="en-US" sz="1400" dirty="0">
              <a:solidFill>
                <a:schemeClr val="tx2"/>
              </a:solidFill>
            </a:endParaRPr>
          </a:p>
        </p:txBody>
      </p:sp>
      <p:sp>
        <p:nvSpPr>
          <p:cNvPr id="3" name="Espaço Reservado para Rodapé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7" name="Retângulo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tângulo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tângulo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ço Reservado para Número de Slid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pPr algn="ctr" eaLnBrk="1" latinLnBrk="0" hangingPunct="1"/>
            <a:fld id="{F0C94032-CD4C-4C25-B0C2-CEC720522D92}" type="slidenum">
              <a:rPr kumimoji="0" lang="en-US" smtClean="0"/>
              <a:pPr algn="ctr" eaLnBrk="1" latinLnBrk="0" hangingPunct="1"/>
              <a:t>‹nº›</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developer.mozilla.org/pt-BR/docs/Web/JavaScript"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60.xml.rels><?xml version="1.0" encoding="UTF-8" standalone="yes"?>
<Relationships xmlns="http://schemas.openxmlformats.org/package/2006/relationships"><Relationship Id="rId2" Type="http://schemas.openxmlformats.org/officeDocument/2006/relationships/hyperlink" Target="https://www.npmjs.com/package/http-server" TargetMode="Externa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1.png"/><Relationship Id="rId9" Type="http://schemas.openxmlformats.org/officeDocument/2006/relationships/image" Target="../media/image1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4"/>
        <p:cNvGrpSpPr/>
        <p:nvPr/>
      </p:nvGrpSpPr>
      <p:grpSpPr>
        <a:xfrm>
          <a:off x="0" y="0"/>
          <a:ext cx="0" cy="0"/>
          <a:chOff x="0" y="0"/>
          <a:chExt cx="0" cy="0"/>
        </a:xfrm>
      </p:grpSpPr>
      <p:pic>
        <p:nvPicPr>
          <p:cNvPr id="18" name="Imagem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1700808"/>
            <a:ext cx="795827" cy="784276"/>
          </a:xfrm>
          <a:prstGeom prst="rect">
            <a:avLst/>
          </a:prstGeom>
        </p:spPr>
      </p:pic>
      <p:sp>
        <p:nvSpPr>
          <p:cNvPr id="24" name="Espaço Reservado para Texto 1"/>
          <p:cNvSpPr>
            <a:spLocks noGrp="1"/>
          </p:cNvSpPr>
          <p:nvPr>
            <p:ph type="body" idx="1"/>
          </p:nvPr>
        </p:nvSpPr>
        <p:spPr>
          <a:xfrm>
            <a:off x="5288565" y="4149080"/>
            <a:ext cx="2520280" cy="348247"/>
          </a:xfrm>
        </p:spPr>
        <p:txBody>
          <a:bodyPr>
            <a:noAutofit/>
          </a:bodyPr>
          <a:lstStyle/>
          <a:p>
            <a:pPr algn="r">
              <a:buNone/>
            </a:pPr>
            <a:endParaRPr lang="pt-BR" sz="2000" i="1" dirty="0">
              <a:latin typeface="Calibri" pitchFamily="34" charset="0"/>
            </a:endParaRPr>
          </a:p>
          <a:p>
            <a:pPr algn="r">
              <a:buNone/>
            </a:pPr>
            <a:endParaRPr lang="pt-BR" sz="2000" i="1" dirty="0">
              <a:latin typeface="Calibri" pitchFamily="34" charset="0"/>
            </a:endParaRPr>
          </a:p>
          <a:p>
            <a:pPr algn="r">
              <a:buNone/>
            </a:pPr>
            <a:r>
              <a:rPr lang="en-US" sz="2000" i="1">
                <a:latin typeface="Calibri" pitchFamily="34" charset="0"/>
              </a:rPr>
              <a:t>Javascript</a:t>
            </a:r>
            <a:r>
              <a:rPr lang="en-US" sz="2000" i="1" dirty="0">
                <a:latin typeface="Calibri" pitchFamily="34" charset="0"/>
              </a:rPr>
              <a:t> </a:t>
            </a:r>
            <a:r>
              <a:rPr lang="mr-IN" sz="2000" i="1" dirty="0">
                <a:latin typeface="Calibri" pitchFamily="34" charset="0"/>
              </a:rPr>
              <a:t>–</a:t>
            </a:r>
            <a:r>
              <a:rPr lang="en-US" sz="2000" i="1" dirty="0">
                <a:latin typeface="Calibri" pitchFamily="34" charset="0"/>
              </a:rPr>
              <a:t> ADS extra</a:t>
            </a:r>
            <a:endParaRPr lang="pt-BR" sz="2000" i="1" dirty="0">
              <a:latin typeface="Calibri" pitchFamily="34" charset="0"/>
            </a:endParaRPr>
          </a:p>
          <a:p>
            <a:pPr algn="r">
              <a:buNone/>
            </a:pPr>
            <a:endParaRPr lang="pt-BR" sz="2000" i="1" dirty="0">
              <a:latin typeface="Calibri" pitchFamily="34" charset="0"/>
            </a:endParaRPr>
          </a:p>
          <a:p>
            <a:pPr algn="r"/>
            <a:endParaRPr lang="pt-BR" sz="1400" i="1" dirty="0">
              <a:latin typeface="Calibri" pitchFamily="34" charset="0"/>
            </a:endParaRPr>
          </a:p>
        </p:txBody>
      </p:sp>
      <p:sp>
        <p:nvSpPr>
          <p:cNvPr id="4" name="Rectangle 3"/>
          <p:cNvSpPr/>
          <p:nvPr/>
        </p:nvSpPr>
        <p:spPr>
          <a:xfrm>
            <a:off x="3275902" y="1877502"/>
            <a:ext cx="5328546" cy="430887"/>
          </a:xfrm>
          <a:prstGeom prst="rect">
            <a:avLst/>
          </a:prstGeom>
        </p:spPr>
        <p:txBody>
          <a:bodyPr wrap="square">
            <a:spAutoFit/>
          </a:bodyPr>
          <a:lstStyle/>
          <a:p>
            <a:r>
              <a:rPr lang="en-US" sz="2200" b="1" dirty="0">
                <a:solidFill>
                  <a:schemeClr val="bg1"/>
                </a:solidFill>
              </a:rPr>
              <a:t>JAVASCRIT </a:t>
            </a:r>
            <a:r>
              <a:rPr lang="mr-IN" sz="2200" b="1" dirty="0">
                <a:solidFill>
                  <a:schemeClr val="bg1"/>
                </a:solidFill>
              </a:rPr>
              <a:t>–</a:t>
            </a:r>
            <a:r>
              <a:rPr lang="en-US" sz="2200" b="1" dirty="0">
                <a:solidFill>
                  <a:schemeClr val="bg1"/>
                </a:solidFill>
              </a:rPr>
              <a:t> Welcome the web world</a:t>
            </a:r>
          </a:p>
        </p:txBody>
      </p:sp>
      <p:sp>
        <p:nvSpPr>
          <p:cNvPr id="12" name="Rectangle 11"/>
          <p:cNvSpPr/>
          <p:nvPr/>
        </p:nvSpPr>
        <p:spPr>
          <a:xfrm>
            <a:off x="4860032" y="5877272"/>
            <a:ext cx="3744416" cy="738664"/>
          </a:xfrm>
          <a:prstGeom prst="rect">
            <a:avLst/>
          </a:prstGeom>
        </p:spPr>
        <p:txBody>
          <a:bodyPr wrap="square">
            <a:spAutoFit/>
          </a:bodyPr>
          <a:lstStyle/>
          <a:p>
            <a:r>
              <a:rPr lang="pt-BR" i="1" dirty="0">
                <a:latin typeface="Calibri" pitchFamily="34" charset="0"/>
              </a:rPr>
              <a:t>”Uma pessoa inteligente resolve um problema, um sábio o previne” </a:t>
            </a:r>
          </a:p>
          <a:p>
            <a:r>
              <a:rPr lang="pt-BR" i="1" dirty="0">
                <a:latin typeface="Calibri" pitchFamily="34" charset="0"/>
              </a:rPr>
              <a:t>		           Albert Einstein</a:t>
            </a:r>
            <a:endParaRPr 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9752" y="3140968"/>
            <a:ext cx="4000500" cy="1600200"/>
          </a:xfrm>
          <a:prstGeom prst="rect">
            <a:avLst/>
          </a:prstGeom>
        </p:spPr>
      </p:pic>
    </p:spTree>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JavaScript - Uma </a:t>
            </a:r>
            <a:r>
              <a:rPr lang="en-US" dirty="0" err="1"/>
              <a:t>linguagem</a:t>
            </a:r>
            <a:r>
              <a:rPr lang="en-US" dirty="0"/>
              <a:t> </a:t>
            </a:r>
            <a:r>
              <a:rPr lang="en-US" dirty="0" err="1"/>
              <a:t>cliente</a:t>
            </a:r>
            <a:endParaRPr lang="en-US" dirty="0"/>
          </a:p>
        </p:txBody>
      </p:sp>
      <p:sp>
        <p:nvSpPr>
          <p:cNvPr id="4" name="Rectangle 3"/>
          <p:cNvSpPr/>
          <p:nvPr/>
        </p:nvSpPr>
        <p:spPr>
          <a:xfrm>
            <a:off x="609600" y="1484784"/>
            <a:ext cx="8153400" cy="1938992"/>
          </a:xfrm>
          <a:prstGeom prst="rect">
            <a:avLst/>
          </a:prstGeom>
        </p:spPr>
        <p:txBody>
          <a:bodyPr wrap="square">
            <a:spAutoFit/>
          </a:bodyPr>
          <a:lstStyle/>
          <a:p>
            <a:pPr marL="342900" lvl="0" indent="-342900"/>
            <a:r>
              <a:rPr lang="en-US" sz="2000" dirty="0"/>
              <a:t>Outro </a:t>
            </a:r>
            <a:r>
              <a:rPr lang="en-US" sz="2000" dirty="0" err="1"/>
              <a:t>termo</a:t>
            </a:r>
            <a:r>
              <a:rPr lang="en-US" sz="2000" dirty="0"/>
              <a:t> </a:t>
            </a:r>
            <a:r>
              <a:rPr lang="en-US" sz="2000" dirty="0" err="1"/>
              <a:t>técnico</a:t>
            </a:r>
            <a:r>
              <a:rPr lang="en-US" sz="2000" dirty="0"/>
              <a:t> que </a:t>
            </a:r>
            <a:r>
              <a:rPr lang="en-US" sz="2000" dirty="0" err="1"/>
              <a:t>é</a:t>
            </a:r>
            <a:r>
              <a:rPr lang="en-US" sz="2000" dirty="0"/>
              <a:t> </a:t>
            </a:r>
            <a:r>
              <a:rPr lang="en-US" sz="2000" dirty="0" err="1"/>
              <a:t>comum</a:t>
            </a:r>
            <a:r>
              <a:rPr lang="en-US" sz="2000" dirty="0"/>
              <a:t> de </a:t>
            </a:r>
            <a:r>
              <a:rPr lang="en-US" sz="2000" dirty="0" err="1"/>
              <a:t>ser</a:t>
            </a:r>
            <a:r>
              <a:rPr lang="en-US" sz="2000" dirty="0"/>
              <a:t> </a:t>
            </a:r>
            <a:r>
              <a:rPr lang="en-US" sz="2000" dirty="0" err="1"/>
              <a:t>dito</a:t>
            </a:r>
            <a:r>
              <a:rPr lang="en-US" sz="2000" dirty="0"/>
              <a:t> </a:t>
            </a:r>
            <a:r>
              <a:rPr lang="en-US" sz="2000" dirty="0" err="1"/>
              <a:t>sobre</a:t>
            </a:r>
            <a:r>
              <a:rPr lang="en-US" sz="2000" dirty="0"/>
              <a:t> </a:t>
            </a:r>
            <a:r>
              <a:rPr lang="en-US" sz="2000" dirty="0" err="1"/>
              <a:t>linguagem</a:t>
            </a:r>
            <a:r>
              <a:rPr lang="en-US" sz="2000" dirty="0"/>
              <a:t> JavaScript, </a:t>
            </a:r>
            <a:r>
              <a:rPr lang="en-US" sz="2000" dirty="0" err="1"/>
              <a:t>é</a:t>
            </a:r>
            <a:r>
              <a:rPr lang="en-US" sz="2000" dirty="0"/>
              <a:t> que </a:t>
            </a:r>
            <a:r>
              <a:rPr lang="en-US" sz="2000" dirty="0" err="1"/>
              <a:t>ela</a:t>
            </a:r>
            <a:r>
              <a:rPr lang="en-US" sz="2000" dirty="0"/>
              <a:t> </a:t>
            </a:r>
            <a:r>
              <a:rPr lang="en-US" sz="2000" dirty="0" err="1"/>
              <a:t>é</a:t>
            </a:r>
            <a:r>
              <a:rPr lang="en-US" sz="2000" dirty="0"/>
              <a:t> </a:t>
            </a:r>
            <a:r>
              <a:rPr lang="en-US" sz="2000" i="1" dirty="0"/>
              <a:t>client side</a:t>
            </a:r>
            <a:r>
              <a:rPr lang="en-US" sz="2000" dirty="0"/>
              <a:t>, </a:t>
            </a:r>
            <a:r>
              <a:rPr lang="en-US" sz="2000" dirty="0" err="1"/>
              <a:t>ou</a:t>
            </a:r>
            <a:r>
              <a:rPr lang="en-US" sz="2000" dirty="0"/>
              <a:t> </a:t>
            </a:r>
            <a:r>
              <a:rPr lang="en-US" sz="2000" dirty="0" err="1"/>
              <a:t>seja</a:t>
            </a:r>
            <a:r>
              <a:rPr lang="en-US" sz="2000" dirty="0"/>
              <a:t>, </a:t>
            </a:r>
            <a:r>
              <a:rPr lang="en-US" sz="2000" dirty="0" err="1"/>
              <a:t>ela</a:t>
            </a:r>
            <a:r>
              <a:rPr lang="en-US" sz="2000" dirty="0"/>
              <a:t> age no </a:t>
            </a:r>
            <a:r>
              <a:rPr lang="en-US" sz="2000" dirty="0" err="1"/>
              <a:t>lado</a:t>
            </a:r>
            <a:r>
              <a:rPr lang="en-US" sz="2000" dirty="0"/>
              <a:t> do </a:t>
            </a:r>
            <a:r>
              <a:rPr lang="en-US" sz="2000" dirty="0" err="1"/>
              <a:t>cliente</a:t>
            </a:r>
            <a:r>
              <a:rPr lang="en-US" sz="2000" dirty="0"/>
              <a:t>.</a:t>
            </a:r>
          </a:p>
          <a:p>
            <a:pPr marL="342900" lvl="0" indent="-342900"/>
            <a:endParaRPr lang="en-US" sz="2000" dirty="0">
              <a:solidFill>
                <a:schemeClr val="accent2"/>
              </a:solidFill>
              <a:latin typeface="Times New Roman" charset="0"/>
              <a:ea typeface="Times New Roman" charset="0"/>
              <a:cs typeface="Times New Roman" charset="0"/>
            </a:endParaRPr>
          </a:p>
          <a:p>
            <a:pPr marL="342900" lvl="0" indent="-342900"/>
            <a:r>
              <a:rPr lang="en-US" sz="2000" dirty="0" err="1">
                <a:solidFill>
                  <a:schemeClr val="accent2"/>
                </a:solidFill>
                <a:latin typeface="Times New Roman" charset="0"/>
                <a:ea typeface="Times New Roman" charset="0"/>
                <a:cs typeface="Times New Roman" charset="0"/>
              </a:rPr>
              <a:t>Vantagem</a:t>
            </a:r>
            <a:r>
              <a:rPr lang="en-US" sz="2000" dirty="0">
                <a:solidFill>
                  <a:schemeClr val="accent2"/>
                </a:solidFill>
                <a:latin typeface="Times New Roman" charset="0"/>
                <a:ea typeface="Times New Roman" charset="0"/>
                <a:cs typeface="Times New Roman" charset="0"/>
              </a:rPr>
              <a:t> disso: </a:t>
            </a:r>
            <a:r>
              <a:rPr lang="en-US" sz="2000" dirty="0" err="1">
                <a:solidFill>
                  <a:schemeClr val="accent2"/>
                </a:solidFill>
                <a:latin typeface="Times New Roman" charset="0"/>
                <a:ea typeface="Times New Roman" charset="0"/>
                <a:cs typeface="Times New Roman" charset="0"/>
              </a:rPr>
              <a:t>diminui</a:t>
            </a:r>
            <a:r>
              <a:rPr lang="en-US" sz="2000" dirty="0">
                <a:solidFill>
                  <a:schemeClr val="accent2"/>
                </a:solidFill>
                <a:latin typeface="Times New Roman" charset="0"/>
                <a:ea typeface="Times New Roman" charset="0"/>
                <a:cs typeface="Times New Roman" charset="0"/>
              </a:rPr>
              <a:t> </a:t>
            </a:r>
            <a:r>
              <a:rPr lang="en-US" sz="2000" dirty="0" err="1">
                <a:solidFill>
                  <a:schemeClr val="accent2"/>
                </a:solidFill>
                <a:latin typeface="Times New Roman" charset="0"/>
                <a:ea typeface="Times New Roman" charset="0"/>
                <a:cs typeface="Times New Roman" charset="0"/>
              </a:rPr>
              <a:t>seu</a:t>
            </a:r>
            <a:r>
              <a:rPr lang="en-US" sz="2000" dirty="0">
                <a:solidFill>
                  <a:schemeClr val="accent2"/>
                </a:solidFill>
                <a:latin typeface="Times New Roman" charset="0"/>
                <a:ea typeface="Times New Roman" charset="0"/>
                <a:cs typeface="Times New Roman" charset="0"/>
              </a:rPr>
              <a:t> </a:t>
            </a:r>
            <a:r>
              <a:rPr lang="en-US" sz="2000" dirty="0" err="1">
                <a:solidFill>
                  <a:schemeClr val="accent2"/>
                </a:solidFill>
                <a:latin typeface="Times New Roman" charset="0"/>
                <a:ea typeface="Times New Roman" charset="0"/>
                <a:cs typeface="Times New Roman" charset="0"/>
              </a:rPr>
              <a:t>processamento</a:t>
            </a:r>
            <a:r>
              <a:rPr lang="en-US" sz="2000" dirty="0">
                <a:solidFill>
                  <a:schemeClr val="accent2"/>
                </a:solidFill>
                <a:latin typeface="Times New Roman" charset="0"/>
                <a:ea typeface="Times New Roman" charset="0"/>
                <a:cs typeface="Times New Roman" charset="0"/>
              </a:rPr>
              <a:t> no </a:t>
            </a:r>
            <a:r>
              <a:rPr lang="en-US" sz="2000" dirty="0" err="1">
                <a:solidFill>
                  <a:schemeClr val="accent2"/>
                </a:solidFill>
                <a:latin typeface="Times New Roman" charset="0"/>
                <a:ea typeface="Times New Roman" charset="0"/>
                <a:cs typeface="Times New Roman" charset="0"/>
              </a:rPr>
              <a:t>lado</a:t>
            </a:r>
            <a:r>
              <a:rPr lang="en-US" sz="2000" dirty="0">
                <a:solidFill>
                  <a:schemeClr val="accent2"/>
                </a:solidFill>
                <a:latin typeface="Times New Roman" charset="0"/>
                <a:ea typeface="Times New Roman" charset="0"/>
                <a:cs typeface="Times New Roman" charset="0"/>
              </a:rPr>
              <a:t> do </a:t>
            </a:r>
            <a:r>
              <a:rPr lang="en-US" sz="2000" dirty="0" err="1">
                <a:solidFill>
                  <a:schemeClr val="accent2"/>
                </a:solidFill>
                <a:latin typeface="Times New Roman" charset="0"/>
                <a:ea typeface="Times New Roman" charset="0"/>
                <a:cs typeface="Times New Roman" charset="0"/>
              </a:rPr>
              <a:t>serviço</a:t>
            </a:r>
            <a:r>
              <a:rPr lang="en-US" sz="2000" dirty="0">
                <a:solidFill>
                  <a:schemeClr val="accent2"/>
                </a:solidFill>
                <a:latin typeface="Times New Roman" charset="0"/>
                <a:ea typeface="Times New Roman" charset="0"/>
                <a:cs typeface="Times New Roman" charset="0"/>
              </a:rPr>
              <a:t>, </a:t>
            </a:r>
            <a:r>
              <a:rPr lang="en-US" sz="2000" dirty="0" err="1">
                <a:solidFill>
                  <a:schemeClr val="accent2"/>
                </a:solidFill>
                <a:latin typeface="Times New Roman" charset="0"/>
                <a:ea typeface="Times New Roman" charset="0"/>
                <a:cs typeface="Times New Roman" charset="0"/>
              </a:rPr>
              <a:t>diminuindo</a:t>
            </a:r>
            <a:r>
              <a:rPr lang="en-US" sz="2000" dirty="0">
                <a:solidFill>
                  <a:schemeClr val="accent2"/>
                </a:solidFill>
                <a:latin typeface="Times New Roman" charset="0"/>
                <a:ea typeface="Times New Roman" charset="0"/>
                <a:cs typeface="Times New Roman" charset="0"/>
              </a:rPr>
              <a:t> a </a:t>
            </a:r>
            <a:r>
              <a:rPr lang="en-US" sz="2000" dirty="0" err="1">
                <a:solidFill>
                  <a:schemeClr val="accent2"/>
                </a:solidFill>
                <a:latin typeface="Times New Roman" charset="0"/>
                <a:ea typeface="Times New Roman" charset="0"/>
                <a:cs typeface="Times New Roman" charset="0"/>
              </a:rPr>
              <a:t>escala</a:t>
            </a:r>
            <a:r>
              <a:rPr lang="en-US" sz="2000" dirty="0">
                <a:solidFill>
                  <a:schemeClr val="accent2"/>
                </a:solidFill>
                <a:latin typeface="Times New Roman" charset="0"/>
                <a:ea typeface="Times New Roman" charset="0"/>
                <a:cs typeface="Times New Roman" charset="0"/>
              </a:rPr>
              <a:t> vertical </a:t>
            </a:r>
            <a:r>
              <a:rPr lang="en-US" sz="2000" dirty="0" err="1">
                <a:solidFill>
                  <a:schemeClr val="accent2"/>
                </a:solidFill>
                <a:latin typeface="Times New Roman" charset="0"/>
                <a:ea typeface="Times New Roman" charset="0"/>
                <a:cs typeface="Times New Roman" charset="0"/>
              </a:rPr>
              <a:t>desses</a:t>
            </a:r>
            <a:r>
              <a:rPr lang="en-US" sz="2000" dirty="0">
                <a:solidFill>
                  <a:schemeClr val="accent2"/>
                </a:solidFill>
                <a:latin typeface="Times New Roman" charset="0"/>
                <a:ea typeface="Times New Roman" charset="0"/>
                <a:cs typeface="Times New Roman" charset="0"/>
              </a:rPr>
              <a:t> </a:t>
            </a:r>
            <a:r>
              <a:rPr lang="en-US" sz="2000" dirty="0" err="1">
                <a:solidFill>
                  <a:schemeClr val="accent2"/>
                </a:solidFill>
                <a:latin typeface="Times New Roman" charset="0"/>
                <a:ea typeface="Times New Roman" charset="0"/>
                <a:cs typeface="Times New Roman" charset="0"/>
              </a:rPr>
              <a:t>servidores</a:t>
            </a:r>
            <a:r>
              <a:rPr lang="en-US" sz="2000" dirty="0">
                <a:solidFill>
                  <a:schemeClr val="accent2"/>
                </a:solidFill>
                <a:latin typeface="Times New Roman" charset="0"/>
                <a:ea typeface="Times New Roman" charset="0"/>
                <a:cs typeface="Times New Roman" charset="0"/>
              </a:rPr>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1086" y="4941168"/>
            <a:ext cx="2971759" cy="144016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4924215"/>
            <a:ext cx="1874168" cy="1474065"/>
          </a:xfrm>
          <a:prstGeom prst="rect">
            <a:avLst/>
          </a:prstGeom>
        </p:spPr>
      </p:pic>
    </p:spTree>
    <p:extLst>
      <p:ext uri="{BB962C8B-B14F-4D97-AF65-F5344CB8AC3E}">
        <p14:creationId xmlns:p14="http://schemas.microsoft.com/office/powerpoint/2010/main" val="442871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Principios</a:t>
            </a:r>
            <a:r>
              <a:rPr lang="en-US" dirty="0"/>
              <a:t> do </a:t>
            </a:r>
            <a:r>
              <a:rPr lang="en-US" dirty="0" err="1"/>
              <a:t>javascript</a:t>
            </a:r>
            <a:endParaRPr lang="en-US" dirty="0"/>
          </a:p>
        </p:txBody>
      </p:sp>
      <p:sp>
        <p:nvSpPr>
          <p:cNvPr id="3" name="Rectangle 2"/>
          <p:cNvSpPr/>
          <p:nvPr/>
        </p:nvSpPr>
        <p:spPr>
          <a:xfrm>
            <a:off x="609600" y="1484784"/>
            <a:ext cx="8153400" cy="2554545"/>
          </a:xfrm>
          <a:prstGeom prst="rect">
            <a:avLst/>
          </a:prstGeom>
        </p:spPr>
        <p:txBody>
          <a:bodyPr wrap="square">
            <a:spAutoFit/>
          </a:bodyPr>
          <a:lstStyle/>
          <a:p>
            <a:pPr marL="285750" indent="-285750">
              <a:buFont typeface="Arial" charset="0"/>
              <a:buChar char="•"/>
            </a:pPr>
            <a:r>
              <a:rPr lang="en-US" sz="2000" dirty="0" err="1"/>
              <a:t>Sintaxe</a:t>
            </a:r>
            <a:endParaRPr lang="en-US" sz="2000" dirty="0"/>
          </a:p>
          <a:p>
            <a:pPr marL="285750" indent="-285750">
              <a:buFont typeface="Arial" charset="0"/>
              <a:buChar char="•"/>
            </a:pPr>
            <a:r>
              <a:rPr lang="en-US" sz="2000" dirty="0" err="1"/>
              <a:t>Orientação</a:t>
            </a:r>
            <a:r>
              <a:rPr lang="en-US" sz="2000" dirty="0"/>
              <a:t> a </a:t>
            </a:r>
            <a:r>
              <a:rPr lang="en-US" sz="2000" dirty="0" err="1"/>
              <a:t>Objetos</a:t>
            </a:r>
            <a:endParaRPr lang="en-US" sz="2000" dirty="0"/>
          </a:p>
          <a:p>
            <a:pPr marL="285750" indent="-285750">
              <a:buFont typeface="Arial" charset="0"/>
              <a:buChar char="•"/>
            </a:pPr>
            <a:r>
              <a:rPr lang="en-US" sz="2000" dirty="0"/>
              <a:t>Callback ( </a:t>
            </a:r>
            <a:r>
              <a:rPr lang="en-US" sz="2000" dirty="0" err="1"/>
              <a:t>é</a:t>
            </a:r>
            <a:r>
              <a:rPr lang="en-US" sz="2000" dirty="0"/>
              <a:t> </a:t>
            </a:r>
            <a:r>
              <a:rPr lang="en-US" sz="2000" dirty="0" err="1"/>
              <a:t>uma</a:t>
            </a:r>
            <a:r>
              <a:rPr lang="en-US" sz="2000" dirty="0"/>
              <a:t> </a:t>
            </a:r>
            <a:r>
              <a:rPr lang="en-US" sz="2000" dirty="0" err="1"/>
              <a:t>função</a:t>
            </a:r>
            <a:r>
              <a:rPr lang="en-US" sz="2000" dirty="0"/>
              <a:t> com </a:t>
            </a:r>
            <a:r>
              <a:rPr lang="en-US" sz="2000" dirty="0" err="1"/>
              <a:t>próprio</a:t>
            </a:r>
            <a:r>
              <a:rPr lang="en-US" sz="2000" dirty="0"/>
              <a:t> </a:t>
            </a:r>
            <a:r>
              <a:rPr lang="en-US" sz="2000" dirty="0" err="1"/>
              <a:t>contexto</a:t>
            </a:r>
            <a:r>
              <a:rPr lang="en-US" sz="2000" dirty="0"/>
              <a:t>). </a:t>
            </a:r>
          </a:p>
          <a:p>
            <a:pPr marL="285750" indent="-285750">
              <a:buFont typeface="Arial" charset="0"/>
              <a:buChar char="•"/>
            </a:pPr>
            <a:r>
              <a:rPr lang="en-US" sz="2000" dirty="0" err="1"/>
              <a:t>Contexto</a:t>
            </a:r>
            <a:r>
              <a:rPr lang="en-US" sz="2000" dirty="0"/>
              <a:t> (</a:t>
            </a:r>
            <a:r>
              <a:rPr lang="en-US" sz="2000" dirty="0" err="1"/>
              <a:t>referencia</a:t>
            </a:r>
            <a:r>
              <a:rPr lang="en-US" sz="2000" dirty="0"/>
              <a:t> </a:t>
            </a:r>
            <a:r>
              <a:rPr lang="mr-IN" sz="2000" dirty="0"/>
              <a:t>–</a:t>
            </a:r>
            <a:r>
              <a:rPr lang="en-US" sz="2000" dirty="0"/>
              <a:t> this) </a:t>
            </a:r>
          </a:p>
          <a:p>
            <a:pPr marL="285750" indent="-285750">
              <a:buFont typeface="Arial" charset="0"/>
              <a:buChar char="•"/>
            </a:pPr>
            <a:r>
              <a:rPr lang="en-US" sz="2000" dirty="0" err="1"/>
              <a:t>Cloujures</a:t>
            </a:r>
            <a:r>
              <a:rPr lang="en-US" sz="2000" dirty="0"/>
              <a:t> </a:t>
            </a:r>
          </a:p>
          <a:p>
            <a:pPr marL="285750" indent="-285750">
              <a:buFont typeface="Arial" charset="0"/>
              <a:buChar char="•"/>
            </a:pPr>
            <a:r>
              <a:rPr lang="en-US" sz="2000" dirty="0" err="1"/>
              <a:t>Variável</a:t>
            </a:r>
            <a:r>
              <a:rPr lang="en-US" sz="2000" dirty="0"/>
              <a:t> de forma </a:t>
            </a:r>
            <a:r>
              <a:rPr lang="en-US" sz="2000" dirty="0" err="1"/>
              <a:t>dinâmica</a:t>
            </a:r>
            <a:r>
              <a:rPr lang="en-US" sz="2000" dirty="0"/>
              <a:t> </a:t>
            </a:r>
          </a:p>
          <a:p>
            <a:pPr marL="285750" indent="-285750">
              <a:buFont typeface="Arial" charset="0"/>
              <a:buChar char="•"/>
            </a:pPr>
            <a:r>
              <a:rPr lang="en-US" sz="2000" dirty="0" err="1"/>
              <a:t>Funções</a:t>
            </a:r>
            <a:r>
              <a:rPr lang="en-US" sz="2000" b="1" dirty="0"/>
              <a:t> </a:t>
            </a:r>
            <a:r>
              <a:rPr lang="en-US" sz="2000" dirty="0"/>
              <a:t>de </a:t>
            </a:r>
            <a:r>
              <a:rPr lang="en-US" sz="2000" dirty="0" err="1"/>
              <a:t>invocação</a:t>
            </a:r>
            <a:r>
              <a:rPr lang="en-US" sz="2000" dirty="0"/>
              <a:t> </a:t>
            </a:r>
            <a:r>
              <a:rPr lang="en-US" sz="2000" dirty="0" err="1"/>
              <a:t>imediata</a:t>
            </a:r>
            <a:r>
              <a:rPr lang="en-US" sz="2000" dirty="0"/>
              <a:t> - </a:t>
            </a:r>
            <a:r>
              <a:rPr lang="mr-IN" sz="2000" dirty="0"/>
              <a:t>(</a:t>
            </a:r>
            <a:r>
              <a:rPr lang="mr-IN" sz="2000" dirty="0" err="1"/>
              <a:t>function</a:t>
            </a:r>
            <a:r>
              <a:rPr lang="mr-IN" sz="2000" dirty="0"/>
              <a:t>(){})();</a:t>
            </a:r>
            <a:endParaRPr lang="en-US" sz="2000" dirty="0"/>
          </a:p>
          <a:p>
            <a:pPr marL="285750" indent="-285750">
              <a:buFont typeface="Arial" charset="0"/>
              <a:buChar char="•"/>
            </a:pPr>
            <a:r>
              <a:rPr lang="en-US" sz="2000" dirty="0" err="1"/>
              <a:t>Manipulação</a:t>
            </a:r>
            <a:r>
              <a:rPr lang="en-US" sz="2000" dirty="0"/>
              <a:t> do DOM </a:t>
            </a:r>
          </a:p>
        </p:txBody>
      </p:sp>
    </p:spTree>
    <p:extLst>
      <p:ext uri="{BB962C8B-B14F-4D97-AF65-F5344CB8AC3E}">
        <p14:creationId xmlns:p14="http://schemas.microsoft.com/office/powerpoint/2010/main" val="1058370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Estudar</a:t>
            </a:r>
            <a:r>
              <a:rPr lang="en-US" dirty="0"/>
              <a:t> on-line	</a:t>
            </a:r>
          </a:p>
        </p:txBody>
      </p:sp>
      <p:sp>
        <p:nvSpPr>
          <p:cNvPr id="3" name="Rectangle 2"/>
          <p:cNvSpPr/>
          <p:nvPr/>
        </p:nvSpPr>
        <p:spPr>
          <a:xfrm>
            <a:off x="602162" y="2276872"/>
            <a:ext cx="6706142" cy="307777"/>
          </a:xfrm>
          <a:prstGeom prst="rect">
            <a:avLst/>
          </a:prstGeom>
        </p:spPr>
        <p:txBody>
          <a:bodyPr wrap="square">
            <a:spAutoFit/>
          </a:bodyPr>
          <a:lstStyle/>
          <a:p>
            <a:r>
              <a:rPr lang="en-US">
                <a:hlinkClick r:id="rId2"/>
              </a:rPr>
              <a:t>https://</a:t>
            </a:r>
            <a:r>
              <a:rPr lang="en-US" dirty="0">
                <a:hlinkClick r:id="rId2"/>
              </a:rPr>
              <a:t>developer.mozilla.org/pt-BR/docs/Web/JavaScript</a:t>
            </a:r>
            <a:endParaRPr lang="en-US" dirty="0"/>
          </a:p>
        </p:txBody>
      </p:sp>
      <p:sp>
        <p:nvSpPr>
          <p:cNvPr id="4" name="Rectangle 3"/>
          <p:cNvSpPr/>
          <p:nvPr/>
        </p:nvSpPr>
        <p:spPr>
          <a:xfrm>
            <a:off x="609600" y="2600606"/>
            <a:ext cx="2614818" cy="307777"/>
          </a:xfrm>
          <a:prstGeom prst="rect">
            <a:avLst/>
          </a:prstGeom>
        </p:spPr>
        <p:txBody>
          <a:bodyPr wrap="none">
            <a:spAutoFit/>
          </a:bodyPr>
          <a:lstStyle/>
          <a:p>
            <a:r>
              <a:rPr lang="en-US"/>
              <a:t>https://www.w3schools.com/</a:t>
            </a:r>
            <a:r>
              <a:rPr lang="en-US" dirty="0" err="1"/>
              <a:t>js</a:t>
            </a:r>
            <a:r>
              <a:rPr lang="en-US" dirty="0"/>
              <a:t>/</a:t>
            </a:r>
          </a:p>
        </p:txBody>
      </p:sp>
      <p:sp>
        <p:nvSpPr>
          <p:cNvPr id="5" name="Rectangle 4"/>
          <p:cNvSpPr/>
          <p:nvPr/>
        </p:nvSpPr>
        <p:spPr>
          <a:xfrm>
            <a:off x="628261" y="3438864"/>
            <a:ext cx="1577676" cy="307777"/>
          </a:xfrm>
          <a:prstGeom prst="rect">
            <a:avLst/>
          </a:prstGeom>
        </p:spPr>
        <p:txBody>
          <a:bodyPr wrap="none">
            <a:spAutoFit/>
          </a:bodyPr>
          <a:lstStyle/>
          <a:p>
            <a:r>
              <a:rPr lang="en-US" dirty="0"/>
              <a:t>https://</a:t>
            </a:r>
            <a:r>
              <a:rPr lang="en-US" dirty="0" err="1"/>
              <a:t>jsfiddle.net</a:t>
            </a:r>
            <a:endParaRPr lang="en-US" dirty="0"/>
          </a:p>
        </p:txBody>
      </p:sp>
      <p:sp>
        <p:nvSpPr>
          <p:cNvPr id="6" name="TextBox 5"/>
          <p:cNvSpPr txBox="1"/>
          <p:nvPr/>
        </p:nvSpPr>
        <p:spPr>
          <a:xfrm>
            <a:off x="602162" y="3154794"/>
            <a:ext cx="1646605" cy="307777"/>
          </a:xfrm>
          <a:prstGeom prst="rect">
            <a:avLst/>
          </a:prstGeom>
          <a:noFill/>
        </p:spPr>
        <p:txBody>
          <a:bodyPr wrap="none" rtlCol="0">
            <a:spAutoFit/>
          </a:bodyPr>
          <a:lstStyle/>
          <a:p>
            <a:r>
              <a:rPr lang="en-US" dirty="0" err="1"/>
              <a:t>Testar</a:t>
            </a:r>
            <a:r>
              <a:rPr lang="en-US" dirty="0"/>
              <a:t> </a:t>
            </a:r>
            <a:r>
              <a:rPr lang="en-US" dirty="0" err="1"/>
              <a:t>os</a:t>
            </a:r>
            <a:r>
              <a:rPr lang="en-US" dirty="0"/>
              <a:t> </a:t>
            </a:r>
            <a:r>
              <a:rPr lang="en-US" dirty="0" err="1"/>
              <a:t>códigos</a:t>
            </a:r>
            <a:r>
              <a:rPr lang="en-US" dirty="0"/>
              <a:t>:</a:t>
            </a:r>
          </a:p>
        </p:txBody>
      </p:sp>
      <p:sp>
        <p:nvSpPr>
          <p:cNvPr id="7" name="TextBox 6"/>
          <p:cNvSpPr txBox="1"/>
          <p:nvPr/>
        </p:nvSpPr>
        <p:spPr>
          <a:xfrm>
            <a:off x="602162" y="1969095"/>
            <a:ext cx="1298753" cy="307777"/>
          </a:xfrm>
          <a:prstGeom prst="rect">
            <a:avLst/>
          </a:prstGeom>
          <a:noFill/>
        </p:spPr>
        <p:txBody>
          <a:bodyPr wrap="none" rtlCol="0">
            <a:spAutoFit/>
          </a:bodyPr>
          <a:lstStyle/>
          <a:p>
            <a:r>
              <a:rPr lang="en-US" dirty="0" err="1"/>
              <a:t>Curso</a:t>
            </a:r>
            <a:r>
              <a:rPr lang="en-US" dirty="0"/>
              <a:t> on-line:</a:t>
            </a:r>
          </a:p>
        </p:txBody>
      </p:sp>
    </p:spTree>
    <p:extLst>
      <p:ext uri="{BB962C8B-B14F-4D97-AF65-F5344CB8AC3E}">
        <p14:creationId xmlns:p14="http://schemas.microsoft.com/office/powerpoint/2010/main" val="783413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 me the code..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2060848"/>
            <a:ext cx="3810000" cy="3810000"/>
          </a:xfrm>
          <a:prstGeom prst="rect">
            <a:avLst/>
          </a:prstGeom>
        </p:spPr>
      </p:pic>
    </p:spTree>
    <p:extLst>
      <p:ext uri="{BB962C8B-B14F-4D97-AF65-F5344CB8AC3E}">
        <p14:creationId xmlns:p14="http://schemas.microsoft.com/office/powerpoint/2010/main" val="286730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hello word, </a:t>
            </a:r>
            <a:r>
              <a:rPr lang="en-US" dirty="0" err="1"/>
              <a:t>fugindo</a:t>
            </a:r>
            <a:r>
              <a:rPr lang="en-US" dirty="0"/>
              <a:t> da </a:t>
            </a:r>
            <a:r>
              <a:rPr lang="en-US" dirty="0" err="1"/>
              <a:t>Maldição</a:t>
            </a:r>
            <a:r>
              <a:rPr lang="en-US" dirty="0"/>
              <a:t>.</a:t>
            </a:r>
          </a:p>
        </p:txBody>
      </p:sp>
      <p:sp>
        <p:nvSpPr>
          <p:cNvPr id="3" name="Rectangle 2"/>
          <p:cNvSpPr/>
          <p:nvPr/>
        </p:nvSpPr>
        <p:spPr>
          <a:xfrm>
            <a:off x="1733972" y="2276872"/>
            <a:ext cx="5904656" cy="2554545"/>
          </a:xfrm>
          <a:prstGeom prst="rect">
            <a:avLst/>
          </a:prstGeom>
        </p:spPr>
        <p:txBody>
          <a:bodyPr wrap="square">
            <a:spAutoFit/>
          </a:bodyPr>
          <a:lstStyle/>
          <a:p>
            <a:r>
              <a:rPr lang="en-US" sz="2000" dirty="0">
                <a:solidFill>
                  <a:srgbClr val="708090"/>
                </a:solidFill>
              </a:rPr>
              <a:t>&lt;!DOCTYPE HTML&gt;</a:t>
            </a:r>
            <a:r>
              <a:rPr lang="en-US" sz="2000" dirty="0"/>
              <a:t> </a:t>
            </a:r>
          </a:p>
          <a:p>
            <a:r>
              <a:rPr lang="en-US" sz="2000" dirty="0">
                <a:solidFill>
                  <a:srgbClr val="999999"/>
                </a:solidFill>
              </a:rPr>
              <a:t>&lt;</a:t>
            </a:r>
            <a:r>
              <a:rPr lang="en-US" sz="2000" dirty="0">
                <a:solidFill>
                  <a:srgbClr val="990055"/>
                </a:solidFill>
              </a:rPr>
              <a:t>html</a:t>
            </a:r>
            <a:r>
              <a:rPr lang="en-US" sz="2000" dirty="0">
                <a:solidFill>
                  <a:srgbClr val="999999"/>
                </a:solidFill>
              </a:rPr>
              <a:t>&gt;</a:t>
            </a:r>
            <a:r>
              <a:rPr lang="en-US" sz="2000" dirty="0"/>
              <a:t> </a:t>
            </a:r>
          </a:p>
          <a:p>
            <a:pPr lvl="1"/>
            <a:r>
              <a:rPr lang="en-US" sz="2000" dirty="0">
                <a:solidFill>
                  <a:srgbClr val="999999"/>
                </a:solidFill>
              </a:rPr>
              <a:t>   &lt;</a:t>
            </a:r>
            <a:r>
              <a:rPr lang="en-US" sz="2000" dirty="0">
                <a:solidFill>
                  <a:srgbClr val="990055"/>
                </a:solidFill>
              </a:rPr>
              <a:t>body</a:t>
            </a:r>
            <a:r>
              <a:rPr lang="en-US" sz="2000" dirty="0">
                <a:solidFill>
                  <a:srgbClr val="999999"/>
                </a:solidFill>
              </a:rPr>
              <a:t>&gt;</a:t>
            </a:r>
            <a:r>
              <a:rPr lang="en-US" sz="2000" dirty="0"/>
              <a:t> </a:t>
            </a:r>
          </a:p>
          <a:p>
            <a:pPr lvl="1"/>
            <a:r>
              <a:rPr lang="en-US" sz="2000" dirty="0">
                <a:solidFill>
                  <a:srgbClr val="999999"/>
                </a:solidFill>
              </a:rPr>
              <a:t>      &lt;</a:t>
            </a:r>
            <a:r>
              <a:rPr lang="en-US" sz="2000" dirty="0">
                <a:solidFill>
                  <a:srgbClr val="990055"/>
                </a:solidFill>
              </a:rPr>
              <a:t>p</a:t>
            </a:r>
            <a:r>
              <a:rPr lang="en-US" sz="2000" dirty="0">
                <a:solidFill>
                  <a:srgbClr val="999999"/>
                </a:solidFill>
              </a:rPr>
              <a:t>&gt;</a:t>
            </a:r>
            <a:r>
              <a:rPr lang="en-US" sz="2000" dirty="0"/>
              <a:t>Antes do script...</a:t>
            </a:r>
            <a:r>
              <a:rPr lang="en-US" sz="2000" dirty="0">
                <a:solidFill>
                  <a:srgbClr val="999999"/>
                </a:solidFill>
              </a:rPr>
              <a:t>&lt;/</a:t>
            </a:r>
            <a:r>
              <a:rPr lang="en-US" sz="2000" dirty="0">
                <a:solidFill>
                  <a:srgbClr val="990055"/>
                </a:solidFill>
              </a:rPr>
              <a:t>p</a:t>
            </a:r>
            <a:r>
              <a:rPr lang="en-US" sz="2000" dirty="0">
                <a:solidFill>
                  <a:srgbClr val="999999"/>
                </a:solidFill>
              </a:rPr>
              <a:t>&gt;</a:t>
            </a:r>
            <a:r>
              <a:rPr lang="en-US" sz="2000" dirty="0"/>
              <a:t> </a:t>
            </a:r>
          </a:p>
          <a:p>
            <a:pPr lvl="1"/>
            <a:r>
              <a:rPr lang="en-US" sz="2000" dirty="0">
                <a:solidFill>
                  <a:srgbClr val="999999"/>
                </a:solidFill>
              </a:rPr>
              <a:t>        &lt;</a:t>
            </a:r>
            <a:r>
              <a:rPr lang="en-US" sz="2000" dirty="0">
                <a:solidFill>
                  <a:srgbClr val="990055"/>
                </a:solidFill>
              </a:rPr>
              <a:t>script</a:t>
            </a:r>
            <a:r>
              <a:rPr lang="en-US" sz="2000" dirty="0">
                <a:solidFill>
                  <a:srgbClr val="999999"/>
                </a:solidFill>
              </a:rPr>
              <a:t>&gt;</a:t>
            </a:r>
            <a:r>
              <a:rPr lang="en-US" sz="2000" dirty="0"/>
              <a:t> alert</a:t>
            </a:r>
            <a:r>
              <a:rPr lang="en-US" sz="2000" dirty="0">
                <a:solidFill>
                  <a:srgbClr val="999999"/>
                </a:solidFill>
              </a:rPr>
              <a:t>(</a:t>
            </a:r>
            <a:r>
              <a:rPr lang="en-US" sz="2000" dirty="0"/>
              <a:t> </a:t>
            </a:r>
            <a:r>
              <a:rPr lang="en-US" sz="2000" dirty="0">
                <a:solidFill>
                  <a:srgbClr val="669900"/>
                </a:solidFill>
              </a:rPr>
              <a:t>'Hello, world!'</a:t>
            </a:r>
            <a:r>
              <a:rPr lang="en-US" sz="2000" dirty="0"/>
              <a:t> </a:t>
            </a:r>
            <a:r>
              <a:rPr lang="en-US" sz="2000" dirty="0">
                <a:solidFill>
                  <a:srgbClr val="999999"/>
                </a:solidFill>
              </a:rPr>
              <a:t>);</a:t>
            </a:r>
            <a:r>
              <a:rPr lang="en-US" sz="2000" dirty="0"/>
              <a:t> </a:t>
            </a:r>
            <a:r>
              <a:rPr lang="en-US" sz="2000" dirty="0">
                <a:solidFill>
                  <a:srgbClr val="999999"/>
                </a:solidFill>
              </a:rPr>
              <a:t>&lt;/</a:t>
            </a:r>
            <a:r>
              <a:rPr lang="en-US" sz="2000" dirty="0">
                <a:solidFill>
                  <a:srgbClr val="990055"/>
                </a:solidFill>
              </a:rPr>
              <a:t>script</a:t>
            </a:r>
            <a:r>
              <a:rPr lang="en-US" sz="2000" dirty="0">
                <a:solidFill>
                  <a:srgbClr val="999999"/>
                </a:solidFill>
              </a:rPr>
              <a:t>&gt;</a:t>
            </a:r>
            <a:r>
              <a:rPr lang="en-US" sz="2000" dirty="0"/>
              <a:t> </a:t>
            </a:r>
          </a:p>
          <a:p>
            <a:pPr lvl="1"/>
            <a:r>
              <a:rPr lang="en-US" sz="2000" dirty="0">
                <a:solidFill>
                  <a:srgbClr val="999999"/>
                </a:solidFill>
              </a:rPr>
              <a:t>      &lt;</a:t>
            </a:r>
            <a:r>
              <a:rPr lang="en-US" sz="2000" dirty="0">
                <a:solidFill>
                  <a:srgbClr val="990055"/>
                </a:solidFill>
              </a:rPr>
              <a:t>p</a:t>
            </a:r>
            <a:r>
              <a:rPr lang="en-US" sz="2000" dirty="0">
                <a:solidFill>
                  <a:srgbClr val="999999"/>
                </a:solidFill>
              </a:rPr>
              <a:t>&gt;</a:t>
            </a:r>
            <a:r>
              <a:rPr lang="en-US" sz="2000" dirty="0"/>
              <a:t>...Antes do script.</a:t>
            </a:r>
            <a:r>
              <a:rPr lang="en-US" sz="2000" dirty="0">
                <a:solidFill>
                  <a:srgbClr val="999999"/>
                </a:solidFill>
              </a:rPr>
              <a:t>&lt;/</a:t>
            </a:r>
            <a:r>
              <a:rPr lang="en-US" sz="2000" dirty="0">
                <a:solidFill>
                  <a:srgbClr val="990055"/>
                </a:solidFill>
              </a:rPr>
              <a:t>p</a:t>
            </a:r>
            <a:r>
              <a:rPr lang="en-US" sz="2000" dirty="0">
                <a:solidFill>
                  <a:srgbClr val="999999"/>
                </a:solidFill>
              </a:rPr>
              <a:t>&gt;</a:t>
            </a:r>
            <a:r>
              <a:rPr lang="en-US" sz="2000" dirty="0"/>
              <a:t> </a:t>
            </a:r>
          </a:p>
          <a:p>
            <a:pPr lvl="1"/>
            <a:r>
              <a:rPr lang="en-US" sz="2000" dirty="0">
                <a:solidFill>
                  <a:srgbClr val="999999"/>
                </a:solidFill>
              </a:rPr>
              <a:t>   &lt;/</a:t>
            </a:r>
            <a:r>
              <a:rPr lang="en-US" sz="2000" dirty="0">
                <a:solidFill>
                  <a:srgbClr val="990055"/>
                </a:solidFill>
              </a:rPr>
              <a:t>body</a:t>
            </a:r>
            <a:r>
              <a:rPr lang="en-US" sz="2000" dirty="0">
                <a:solidFill>
                  <a:srgbClr val="999999"/>
                </a:solidFill>
              </a:rPr>
              <a:t>&gt;</a:t>
            </a:r>
            <a:r>
              <a:rPr lang="en-US" sz="2000" dirty="0"/>
              <a:t> </a:t>
            </a:r>
          </a:p>
          <a:p>
            <a:r>
              <a:rPr lang="en-US" sz="2000" dirty="0">
                <a:solidFill>
                  <a:srgbClr val="999999"/>
                </a:solidFill>
              </a:rPr>
              <a:t>&lt;/</a:t>
            </a:r>
            <a:r>
              <a:rPr lang="en-US" sz="2000" dirty="0">
                <a:solidFill>
                  <a:srgbClr val="990055"/>
                </a:solidFill>
              </a:rPr>
              <a:t>html</a:t>
            </a:r>
            <a:r>
              <a:rPr lang="en-US" sz="2000" dirty="0">
                <a:solidFill>
                  <a:srgbClr val="999999"/>
                </a:solidFill>
              </a:rPr>
              <a:t>&gt;</a:t>
            </a:r>
            <a:endParaRPr lang="en-US" sz="2000" dirty="0"/>
          </a:p>
        </p:txBody>
      </p:sp>
      <p:sp>
        <p:nvSpPr>
          <p:cNvPr id="4" name="TextBox 3"/>
          <p:cNvSpPr txBox="1"/>
          <p:nvPr/>
        </p:nvSpPr>
        <p:spPr>
          <a:xfrm>
            <a:off x="1733972" y="1969095"/>
            <a:ext cx="1000595" cy="307777"/>
          </a:xfrm>
          <a:prstGeom prst="rect">
            <a:avLst/>
          </a:prstGeom>
          <a:noFill/>
        </p:spPr>
        <p:txBody>
          <a:bodyPr wrap="none" rtlCol="0">
            <a:spAutoFit/>
          </a:bodyPr>
          <a:lstStyle/>
          <a:p>
            <a:r>
              <a:rPr lang="en-US"/>
              <a:t>index.html</a:t>
            </a:r>
            <a:endParaRPr lang="en-US" dirty="0"/>
          </a:p>
        </p:txBody>
      </p:sp>
    </p:spTree>
    <p:extLst>
      <p:ext uri="{BB962C8B-B14F-4D97-AF65-F5344CB8AC3E}">
        <p14:creationId xmlns:p14="http://schemas.microsoft.com/office/powerpoint/2010/main" val="7455106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Melhorando</a:t>
            </a:r>
            <a:r>
              <a:rPr lang="en-US" dirty="0"/>
              <a:t> o </a:t>
            </a:r>
            <a:r>
              <a:rPr lang="en-US" dirty="0" err="1"/>
              <a:t>Código</a:t>
            </a:r>
            <a:endParaRPr lang="en-US" dirty="0"/>
          </a:p>
        </p:txBody>
      </p:sp>
      <p:sp>
        <p:nvSpPr>
          <p:cNvPr id="3" name="Rectangle 2"/>
          <p:cNvSpPr/>
          <p:nvPr/>
        </p:nvSpPr>
        <p:spPr>
          <a:xfrm>
            <a:off x="1733972" y="2276872"/>
            <a:ext cx="5904656" cy="3477875"/>
          </a:xfrm>
          <a:prstGeom prst="rect">
            <a:avLst/>
          </a:prstGeom>
        </p:spPr>
        <p:txBody>
          <a:bodyPr wrap="square">
            <a:spAutoFit/>
          </a:bodyPr>
          <a:lstStyle/>
          <a:p>
            <a:r>
              <a:rPr lang="en-US" sz="2000" dirty="0">
                <a:solidFill>
                  <a:srgbClr val="708090"/>
                </a:solidFill>
              </a:rPr>
              <a:t>&lt;!DOCTYPE HTML&gt;</a:t>
            </a:r>
            <a:r>
              <a:rPr lang="en-US" sz="2000" dirty="0"/>
              <a:t> </a:t>
            </a:r>
          </a:p>
          <a:p>
            <a:r>
              <a:rPr lang="en-US" sz="2000" dirty="0">
                <a:solidFill>
                  <a:srgbClr val="999999"/>
                </a:solidFill>
              </a:rPr>
              <a:t>&lt;</a:t>
            </a:r>
            <a:r>
              <a:rPr lang="en-US" sz="2000" dirty="0">
                <a:solidFill>
                  <a:srgbClr val="990055"/>
                </a:solidFill>
              </a:rPr>
              <a:t>html</a:t>
            </a:r>
            <a:r>
              <a:rPr lang="en-US" sz="2000" dirty="0">
                <a:solidFill>
                  <a:srgbClr val="999999"/>
                </a:solidFill>
              </a:rPr>
              <a:t>&gt;</a:t>
            </a:r>
            <a:r>
              <a:rPr lang="en-US" sz="2000" dirty="0"/>
              <a:t> </a:t>
            </a:r>
          </a:p>
          <a:p>
            <a:r>
              <a:rPr lang="en-US" sz="2000" dirty="0">
                <a:solidFill>
                  <a:srgbClr val="999999"/>
                </a:solidFill>
              </a:rPr>
              <a:t>&lt;</a:t>
            </a:r>
            <a:r>
              <a:rPr lang="en-US" sz="2000" dirty="0">
                <a:solidFill>
                  <a:srgbClr val="990055"/>
                </a:solidFill>
              </a:rPr>
              <a:t>head</a:t>
            </a:r>
            <a:r>
              <a:rPr lang="en-US" sz="2000" dirty="0">
                <a:solidFill>
                  <a:srgbClr val="999999"/>
                </a:solidFill>
              </a:rPr>
              <a:t>&gt;</a:t>
            </a:r>
            <a:r>
              <a:rPr lang="en-US" sz="2000" dirty="0"/>
              <a:t> </a:t>
            </a:r>
          </a:p>
          <a:p>
            <a:r>
              <a:rPr lang="en-US" sz="2000" dirty="0"/>
              <a:t>      </a:t>
            </a:r>
            <a:r>
              <a:rPr lang="en-US" sz="2000" dirty="0">
                <a:solidFill>
                  <a:srgbClr val="999999"/>
                </a:solidFill>
              </a:rPr>
              <a:t>&lt;</a:t>
            </a:r>
            <a:r>
              <a:rPr lang="en-US" sz="2000" dirty="0">
                <a:solidFill>
                  <a:srgbClr val="990055"/>
                </a:solidFill>
              </a:rPr>
              <a:t>script </a:t>
            </a:r>
            <a:r>
              <a:rPr lang="en-US" sz="2000" dirty="0" err="1"/>
              <a:t>src</a:t>
            </a:r>
            <a:r>
              <a:rPr lang="en-US" sz="2000" dirty="0"/>
              <a:t>="/path/to/</a:t>
            </a:r>
            <a:r>
              <a:rPr lang="en-US" sz="2000" dirty="0" err="1"/>
              <a:t>script.js</a:t>
            </a:r>
            <a:r>
              <a:rPr lang="en-US" sz="2000" dirty="0"/>
              <a:t>"</a:t>
            </a:r>
            <a:r>
              <a:rPr lang="en-US" sz="2000" dirty="0">
                <a:solidFill>
                  <a:srgbClr val="999999"/>
                </a:solidFill>
              </a:rPr>
              <a:t> &gt; &lt;/</a:t>
            </a:r>
            <a:r>
              <a:rPr lang="en-US" sz="2000" dirty="0">
                <a:solidFill>
                  <a:srgbClr val="990055"/>
                </a:solidFill>
              </a:rPr>
              <a:t>script</a:t>
            </a:r>
            <a:r>
              <a:rPr lang="en-US" sz="2000" dirty="0">
                <a:solidFill>
                  <a:srgbClr val="999999"/>
                </a:solidFill>
              </a:rPr>
              <a:t>&gt;</a:t>
            </a:r>
            <a:r>
              <a:rPr lang="en-US" sz="2000" dirty="0"/>
              <a:t> </a:t>
            </a:r>
            <a:r>
              <a:rPr lang="en-US" sz="2000" dirty="0">
                <a:solidFill>
                  <a:srgbClr val="999999"/>
                </a:solidFill>
              </a:rPr>
              <a:t> &lt;</a:t>
            </a:r>
            <a:r>
              <a:rPr lang="en-US" sz="2000" dirty="0">
                <a:solidFill>
                  <a:srgbClr val="990055"/>
                </a:solidFill>
              </a:rPr>
              <a:t>/head</a:t>
            </a:r>
            <a:r>
              <a:rPr lang="en-US" sz="2000" dirty="0">
                <a:solidFill>
                  <a:srgbClr val="999999"/>
                </a:solidFill>
              </a:rPr>
              <a:t>&gt;</a:t>
            </a:r>
            <a:r>
              <a:rPr lang="en-US" sz="2000" dirty="0"/>
              <a:t> </a:t>
            </a:r>
          </a:p>
          <a:p>
            <a:r>
              <a:rPr lang="en-US" sz="2000" dirty="0">
                <a:solidFill>
                  <a:srgbClr val="999999"/>
                </a:solidFill>
              </a:rPr>
              <a:t> &lt;</a:t>
            </a:r>
            <a:r>
              <a:rPr lang="en-US" sz="2000" dirty="0">
                <a:solidFill>
                  <a:srgbClr val="990055"/>
                </a:solidFill>
              </a:rPr>
              <a:t>body</a:t>
            </a:r>
            <a:r>
              <a:rPr lang="en-US" sz="2000" dirty="0">
                <a:solidFill>
                  <a:srgbClr val="999999"/>
                </a:solidFill>
              </a:rPr>
              <a:t>&gt;</a:t>
            </a:r>
            <a:r>
              <a:rPr lang="en-US" sz="2000" dirty="0"/>
              <a:t> </a:t>
            </a:r>
          </a:p>
          <a:p>
            <a:pPr lvl="1"/>
            <a:r>
              <a:rPr lang="en-US" sz="2000" dirty="0">
                <a:solidFill>
                  <a:srgbClr val="999999"/>
                </a:solidFill>
              </a:rPr>
              <a:t>      &lt;</a:t>
            </a:r>
            <a:r>
              <a:rPr lang="en-US" sz="2000" dirty="0">
                <a:solidFill>
                  <a:srgbClr val="990055"/>
                </a:solidFill>
              </a:rPr>
              <a:t>p</a:t>
            </a:r>
            <a:r>
              <a:rPr lang="en-US" sz="2000" dirty="0">
                <a:solidFill>
                  <a:srgbClr val="999999"/>
                </a:solidFill>
              </a:rPr>
              <a:t>&gt;</a:t>
            </a:r>
            <a:r>
              <a:rPr lang="en-US" sz="2000" dirty="0"/>
              <a:t>Antes do script...</a:t>
            </a:r>
            <a:r>
              <a:rPr lang="en-US" sz="2000" dirty="0">
                <a:solidFill>
                  <a:srgbClr val="999999"/>
                </a:solidFill>
              </a:rPr>
              <a:t>&lt;/</a:t>
            </a:r>
            <a:r>
              <a:rPr lang="en-US" sz="2000" dirty="0">
                <a:solidFill>
                  <a:srgbClr val="990055"/>
                </a:solidFill>
              </a:rPr>
              <a:t>p</a:t>
            </a:r>
            <a:r>
              <a:rPr lang="en-US" sz="2000" dirty="0">
                <a:solidFill>
                  <a:srgbClr val="999999"/>
                </a:solidFill>
              </a:rPr>
              <a:t>&gt;</a:t>
            </a:r>
            <a:r>
              <a:rPr lang="en-US" sz="2000" dirty="0"/>
              <a:t> </a:t>
            </a:r>
          </a:p>
          <a:p>
            <a:pPr lvl="1"/>
            <a:r>
              <a:rPr lang="en-US" sz="2000" dirty="0">
                <a:solidFill>
                  <a:srgbClr val="999999"/>
                </a:solidFill>
              </a:rPr>
              <a:t>        &lt;</a:t>
            </a:r>
            <a:r>
              <a:rPr lang="en-US" sz="2000" dirty="0">
                <a:solidFill>
                  <a:srgbClr val="990055"/>
                </a:solidFill>
              </a:rPr>
              <a:t>script</a:t>
            </a:r>
            <a:r>
              <a:rPr lang="en-US" sz="2000" dirty="0">
                <a:solidFill>
                  <a:srgbClr val="999999"/>
                </a:solidFill>
              </a:rPr>
              <a:t>&gt;</a:t>
            </a:r>
            <a:r>
              <a:rPr lang="en-US" sz="2000" dirty="0"/>
              <a:t> alert</a:t>
            </a:r>
            <a:r>
              <a:rPr lang="en-US" sz="2000" dirty="0">
                <a:solidFill>
                  <a:srgbClr val="999999"/>
                </a:solidFill>
              </a:rPr>
              <a:t>(</a:t>
            </a:r>
            <a:r>
              <a:rPr lang="en-US" sz="2000" dirty="0"/>
              <a:t> </a:t>
            </a:r>
            <a:r>
              <a:rPr lang="en-US" sz="2000" dirty="0">
                <a:solidFill>
                  <a:srgbClr val="669900"/>
                </a:solidFill>
              </a:rPr>
              <a:t>'Hello, world!'</a:t>
            </a:r>
            <a:r>
              <a:rPr lang="en-US" sz="2000" dirty="0"/>
              <a:t> </a:t>
            </a:r>
            <a:r>
              <a:rPr lang="en-US" sz="2000" dirty="0">
                <a:solidFill>
                  <a:srgbClr val="999999"/>
                </a:solidFill>
              </a:rPr>
              <a:t>);</a:t>
            </a:r>
            <a:r>
              <a:rPr lang="en-US" sz="2000" dirty="0"/>
              <a:t> </a:t>
            </a:r>
            <a:r>
              <a:rPr lang="en-US" sz="2000" dirty="0">
                <a:solidFill>
                  <a:srgbClr val="999999"/>
                </a:solidFill>
              </a:rPr>
              <a:t>&lt;/</a:t>
            </a:r>
            <a:r>
              <a:rPr lang="en-US" sz="2000" dirty="0">
                <a:solidFill>
                  <a:srgbClr val="990055"/>
                </a:solidFill>
              </a:rPr>
              <a:t>script</a:t>
            </a:r>
            <a:r>
              <a:rPr lang="en-US" sz="2000" dirty="0">
                <a:solidFill>
                  <a:srgbClr val="999999"/>
                </a:solidFill>
              </a:rPr>
              <a:t>&gt;</a:t>
            </a:r>
            <a:r>
              <a:rPr lang="en-US" sz="2000" dirty="0"/>
              <a:t> </a:t>
            </a:r>
          </a:p>
          <a:p>
            <a:pPr lvl="1"/>
            <a:r>
              <a:rPr lang="en-US" sz="2000" dirty="0">
                <a:solidFill>
                  <a:srgbClr val="999999"/>
                </a:solidFill>
              </a:rPr>
              <a:t>      &lt;</a:t>
            </a:r>
            <a:r>
              <a:rPr lang="en-US" sz="2000" dirty="0">
                <a:solidFill>
                  <a:srgbClr val="990055"/>
                </a:solidFill>
              </a:rPr>
              <a:t>p</a:t>
            </a:r>
            <a:r>
              <a:rPr lang="en-US" sz="2000" dirty="0">
                <a:solidFill>
                  <a:srgbClr val="999999"/>
                </a:solidFill>
              </a:rPr>
              <a:t>&gt;</a:t>
            </a:r>
            <a:r>
              <a:rPr lang="en-US" sz="2000" dirty="0"/>
              <a:t>...Antes do script.</a:t>
            </a:r>
            <a:r>
              <a:rPr lang="en-US" sz="2000" dirty="0">
                <a:solidFill>
                  <a:srgbClr val="999999"/>
                </a:solidFill>
              </a:rPr>
              <a:t>&lt;/</a:t>
            </a:r>
            <a:r>
              <a:rPr lang="en-US" sz="2000" dirty="0">
                <a:solidFill>
                  <a:srgbClr val="990055"/>
                </a:solidFill>
              </a:rPr>
              <a:t>p</a:t>
            </a:r>
            <a:r>
              <a:rPr lang="en-US" sz="2000" dirty="0">
                <a:solidFill>
                  <a:srgbClr val="999999"/>
                </a:solidFill>
              </a:rPr>
              <a:t>&gt;</a:t>
            </a:r>
            <a:r>
              <a:rPr lang="en-US" sz="2000" dirty="0"/>
              <a:t> </a:t>
            </a:r>
          </a:p>
          <a:p>
            <a:pPr lvl="1"/>
            <a:r>
              <a:rPr lang="en-US" sz="2000" dirty="0">
                <a:solidFill>
                  <a:srgbClr val="999999"/>
                </a:solidFill>
              </a:rPr>
              <a:t>   &lt;/</a:t>
            </a:r>
            <a:r>
              <a:rPr lang="en-US" sz="2000" dirty="0">
                <a:solidFill>
                  <a:srgbClr val="990055"/>
                </a:solidFill>
              </a:rPr>
              <a:t>body</a:t>
            </a:r>
            <a:r>
              <a:rPr lang="en-US" sz="2000" dirty="0">
                <a:solidFill>
                  <a:srgbClr val="999999"/>
                </a:solidFill>
              </a:rPr>
              <a:t>&gt;</a:t>
            </a:r>
            <a:r>
              <a:rPr lang="en-US" sz="2000" dirty="0"/>
              <a:t> </a:t>
            </a:r>
          </a:p>
          <a:p>
            <a:r>
              <a:rPr lang="en-US" sz="2000" dirty="0">
                <a:solidFill>
                  <a:srgbClr val="999999"/>
                </a:solidFill>
              </a:rPr>
              <a:t>&lt;/</a:t>
            </a:r>
            <a:r>
              <a:rPr lang="en-US" sz="2000" dirty="0">
                <a:solidFill>
                  <a:srgbClr val="990055"/>
                </a:solidFill>
              </a:rPr>
              <a:t>html</a:t>
            </a:r>
            <a:r>
              <a:rPr lang="en-US" sz="2000" dirty="0">
                <a:solidFill>
                  <a:srgbClr val="999999"/>
                </a:solidFill>
              </a:rPr>
              <a:t>&gt;</a:t>
            </a:r>
            <a:endParaRPr lang="en-US" sz="2000" dirty="0"/>
          </a:p>
        </p:txBody>
      </p:sp>
      <p:sp>
        <p:nvSpPr>
          <p:cNvPr id="4" name="TextBox 3"/>
          <p:cNvSpPr txBox="1"/>
          <p:nvPr/>
        </p:nvSpPr>
        <p:spPr>
          <a:xfrm>
            <a:off x="1843213" y="1969095"/>
            <a:ext cx="1000595" cy="307777"/>
          </a:xfrm>
          <a:prstGeom prst="rect">
            <a:avLst/>
          </a:prstGeom>
          <a:noFill/>
        </p:spPr>
        <p:txBody>
          <a:bodyPr wrap="none" rtlCol="0">
            <a:spAutoFit/>
          </a:bodyPr>
          <a:lstStyle/>
          <a:p>
            <a:r>
              <a:rPr lang="en-US"/>
              <a:t>index.html</a:t>
            </a:r>
            <a:endParaRPr lang="en-US" dirty="0"/>
          </a:p>
        </p:txBody>
      </p:sp>
    </p:spTree>
    <p:extLst>
      <p:ext uri="{BB962C8B-B14F-4D97-AF65-F5344CB8AC3E}">
        <p14:creationId xmlns:p14="http://schemas.microsoft.com/office/powerpoint/2010/main" val="790365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Melhorando</a:t>
            </a:r>
            <a:r>
              <a:rPr lang="en-US" dirty="0"/>
              <a:t> o </a:t>
            </a:r>
            <a:r>
              <a:rPr lang="en-US" dirty="0" err="1"/>
              <a:t>Código</a:t>
            </a:r>
            <a:endParaRPr lang="en-US" dirty="0"/>
          </a:p>
        </p:txBody>
      </p:sp>
      <p:sp>
        <p:nvSpPr>
          <p:cNvPr id="3" name="Rectangle 2"/>
          <p:cNvSpPr/>
          <p:nvPr/>
        </p:nvSpPr>
        <p:spPr>
          <a:xfrm>
            <a:off x="1733972" y="2276872"/>
            <a:ext cx="5904656" cy="2554545"/>
          </a:xfrm>
          <a:prstGeom prst="rect">
            <a:avLst/>
          </a:prstGeom>
        </p:spPr>
        <p:txBody>
          <a:bodyPr wrap="square">
            <a:spAutoFit/>
          </a:bodyPr>
          <a:lstStyle/>
          <a:p>
            <a:r>
              <a:rPr lang="en-US" sz="2000" dirty="0">
                <a:solidFill>
                  <a:srgbClr val="708090"/>
                </a:solidFill>
              </a:rPr>
              <a:t>&lt;!DOCTYPE HTML&gt;</a:t>
            </a:r>
            <a:r>
              <a:rPr lang="en-US" sz="2000" dirty="0"/>
              <a:t> </a:t>
            </a:r>
          </a:p>
          <a:p>
            <a:r>
              <a:rPr lang="en-US" sz="2000" dirty="0">
                <a:solidFill>
                  <a:srgbClr val="999999"/>
                </a:solidFill>
              </a:rPr>
              <a:t>&lt;</a:t>
            </a:r>
            <a:r>
              <a:rPr lang="en-US" sz="2000" dirty="0">
                <a:solidFill>
                  <a:srgbClr val="990055"/>
                </a:solidFill>
              </a:rPr>
              <a:t>html</a:t>
            </a:r>
            <a:r>
              <a:rPr lang="en-US" sz="2000" dirty="0">
                <a:solidFill>
                  <a:srgbClr val="999999"/>
                </a:solidFill>
              </a:rPr>
              <a:t>&gt;</a:t>
            </a:r>
            <a:r>
              <a:rPr lang="en-US" sz="2000" dirty="0"/>
              <a:t> </a:t>
            </a:r>
          </a:p>
          <a:p>
            <a:r>
              <a:rPr lang="en-US" sz="2000" dirty="0">
                <a:solidFill>
                  <a:srgbClr val="999999"/>
                </a:solidFill>
              </a:rPr>
              <a:t>&lt;</a:t>
            </a:r>
            <a:r>
              <a:rPr lang="en-US" sz="2000" dirty="0">
                <a:solidFill>
                  <a:srgbClr val="990055"/>
                </a:solidFill>
              </a:rPr>
              <a:t>head</a:t>
            </a:r>
            <a:r>
              <a:rPr lang="en-US" sz="2000" dirty="0">
                <a:solidFill>
                  <a:srgbClr val="999999"/>
                </a:solidFill>
              </a:rPr>
              <a:t>&gt;</a:t>
            </a:r>
            <a:r>
              <a:rPr lang="en-US" sz="2000" dirty="0"/>
              <a:t> </a:t>
            </a:r>
            <a:r>
              <a:rPr lang="en-US" sz="2000" dirty="0">
                <a:solidFill>
                  <a:srgbClr val="999999"/>
                </a:solidFill>
              </a:rPr>
              <a:t>&lt;</a:t>
            </a:r>
            <a:r>
              <a:rPr lang="en-US" sz="2000" dirty="0">
                <a:solidFill>
                  <a:srgbClr val="990055"/>
                </a:solidFill>
              </a:rPr>
              <a:t>/head</a:t>
            </a:r>
            <a:r>
              <a:rPr lang="en-US" sz="2000" dirty="0">
                <a:solidFill>
                  <a:srgbClr val="999999"/>
                </a:solidFill>
              </a:rPr>
              <a:t>&gt;</a:t>
            </a:r>
            <a:r>
              <a:rPr lang="en-US" sz="2000" dirty="0"/>
              <a:t> </a:t>
            </a:r>
          </a:p>
          <a:p>
            <a:r>
              <a:rPr lang="en-US" sz="2000" dirty="0">
                <a:solidFill>
                  <a:srgbClr val="999999"/>
                </a:solidFill>
              </a:rPr>
              <a:t> &lt;</a:t>
            </a:r>
            <a:r>
              <a:rPr lang="en-US" sz="2000" dirty="0">
                <a:solidFill>
                  <a:srgbClr val="990055"/>
                </a:solidFill>
              </a:rPr>
              <a:t>body</a:t>
            </a:r>
            <a:r>
              <a:rPr lang="en-US" sz="2000" dirty="0">
                <a:solidFill>
                  <a:srgbClr val="999999"/>
                </a:solidFill>
              </a:rPr>
              <a:t>&gt;</a:t>
            </a:r>
            <a:r>
              <a:rPr lang="en-US" sz="2000" dirty="0"/>
              <a:t> </a:t>
            </a:r>
          </a:p>
          <a:p>
            <a:pPr lvl="1"/>
            <a:r>
              <a:rPr lang="en-US" sz="2000" dirty="0">
                <a:solidFill>
                  <a:srgbClr val="999999"/>
                </a:solidFill>
              </a:rPr>
              <a:t>      &lt;</a:t>
            </a:r>
            <a:r>
              <a:rPr lang="en-US" sz="2000" dirty="0">
                <a:solidFill>
                  <a:srgbClr val="990055"/>
                </a:solidFill>
              </a:rPr>
              <a:t>p</a:t>
            </a:r>
            <a:r>
              <a:rPr lang="en-US" sz="2000" dirty="0">
                <a:solidFill>
                  <a:srgbClr val="999999"/>
                </a:solidFill>
              </a:rPr>
              <a:t>&gt;</a:t>
            </a:r>
            <a:r>
              <a:rPr lang="en-US" sz="2000" dirty="0" err="1"/>
              <a:t>pagina</a:t>
            </a:r>
            <a:r>
              <a:rPr lang="en-US" sz="2000" dirty="0">
                <a:solidFill>
                  <a:srgbClr val="999999"/>
                </a:solidFill>
              </a:rPr>
              <a:t>&lt;/</a:t>
            </a:r>
            <a:r>
              <a:rPr lang="en-US" sz="2000" dirty="0">
                <a:solidFill>
                  <a:srgbClr val="990055"/>
                </a:solidFill>
              </a:rPr>
              <a:t>p</a:t>
            </a:r>
            <a:r>
              <a:rPr lang="en-US" sz="2000" dirty="0">
                <a:solidFill>
                  <a:srgbClr val="999999"/>
                </a:solidFill>
              </a:rPr>
              <a:t>&gt;</a:t>
            </a:r>
            <a:r>
              <a:rPr lang="en-US" sz="2000" dirty="0"/>
              <a:t> </a:t>
            </a:r>
          </a:p>
          <a:p>
            <a:pPr lvl="1"/>
            <a:r>
              <a:rPr lang="en-US" sz="2000" dirty="0">
                <a:solidFill>
                  <a:srgbClr val="999999"/>
                </a:solidFill>
              </a:rPr>
              <a:t>      &lt;</a:t>
            </a:r>
            <a:r>
              <a:rPr lang="en-US" sz="2000" dirty="0">
                <a:solidFill>
                  <a:srgbClr val="990055"/>
                </a:solidFill>
              </a:rPr>
              <a:t>script </a:t>
            </a:r>
            <a:r>
              <a:rPr lang="en-US" sz="2000" dirty="0" err="1"/>
              <a:t>src</a:t>
            </a:r>
            <a:r>
              <a:rPr lang="en-US" sz="2000" dirty="0"/>
              <a:t>="/path/to/</a:t>
            </a:r>
            <a:r>
              <a:rPr lang="en-US" sz="2000" dirty="0" err="1"/>
              <a:t>script.js</a:t>
            </a:r>
            <a:r>
              <a:rPr lang="en-US" sz="2000" dirty="0"/>
              <a:t>"</a:t>
            </a:r>
            <a:r>
              <a:rPr lang="en-US" sz="2000" dirty="0">
                <a:solidFill>
                  <a:srgbClr val="999999"/>
                </a:solidFill>
              </a:rPr>
              <a:t> &gt; &lt;/</a:t>
            </a:r>
            <a:r>
              <a:rPr lang="en-US" sz="2000" dirty="0">
                <a:solidFill>
                  <a:srgbClr val="990055"/>
                </a:solidFill>
              </a:rPr>
              <a:t>script</a:t>
            </a:r>
            <a:r>
              <a:rPr lang="en-US" sz="2000" dirty="0">
                <a:solidFill>
                  <a:srgbClr val="999999"/>
                </a:solidFill>
              </a:rPr>
              <a:t>&gt;</a:t>
            </a:r>
            <a:endParaRPr lang="en-US" sz="2000" dirty="0"/>
          </a:p>
          <a:p>
            <a:pPr lvl="1"/>
            <a:r>
              <a:rPr lang="en-US" sz="2000" dirty="0">
                <a:solidFill>
                  <a:srgbClr val="999999"/>
                </a:solidFill>
              </a:rPr>
              <a:t>   &lt;/</a:t>
            </a:r>
            <a:r>
              <a:rPr lang="en-US" sz="2000" dirty="0">
                <a:solidFill>
                  <a:srgbClr val="990055"/>
                </a:solidFill>
              </a:rPr>
              <a:t>body</a:t>
            </a:r>
            <a:r>
              <a:rPr lang="en-US" sz="2000" dirty="0">
                <a:solidFill>
                  <a:srgbClr val="999999"/>
                </a:solidFill>
              </a:rPr>
              <a:t>&gt;</a:t>
            </a:r>
            <a:r>
              <a:rPr lang="en-US" sz="2000" dirty="0"/>
              <a:t> </a:t>
            </a:r>
          </a:p>
          <a:p>
            <a:r>
              <a:rPr lang="en-US" sz="2000" dirty="0">
                <a:solidFill>
                  <a:srgbClr val="999999"/>
                </a:solidFill>
              </a:rPr>
              <a:t>&lt;/</a:t>
            </a:r>
            <a:r>
              <a:rPr lang="en-US" sz="2000" dirty="0">
                <a:solidFill>
                  <a:srgbClr val="990055"/>
                </a:solidFill>
              </a:rPr>
              <a:t>html</a:t>
            </a:r>
            <a:r>
              <a:rPr lang="en-US" sz="2000" dirty="0">
                <a:solidFill>
                  <a:srgbClr val="999999"/>
                </a:solidFill>
              </a:rPr>
              <a:t>&gt;</a:t>
            </a:r>
            <a:endParaRPr lang="en-US" sz="2000" dirty="0"/>
          </a:p>
        </p:txBody>
      </p:sp>
      <p:sp>
        <p:nvSpPr>
          <p:cNvPr id="4" name="TextBox 3"/>
          <p:cNvSpPr txBox="1"/>
          <p:nvPr/>
        </p:nvSpPr>
        <p:spPr>
          <a:xfrm>
            <a:off x="1733972" y="1969095"/>
            <a:ext cx="1000595" cy="307777"/>
          </a:xfrm>
          <a:prstGeom prst="rect">
            <a:avLst/>
          </a:prstGeom>
          <a:noFill/>
        </p:spPr>
        <p:txBody>
          <a:bodyPr wrap="none" rtlCol="0">
            <a:spAutoFit/>
          </a:bodyPr>
          <a:lstStyle/>
          <a:p>
            <a:r>
              <a:rPr lang="en-US"/>
              <a:t>index.html</a:t>
            </a:r>
            <a:endParaRPr lang="en-US" dirty="0"/>
          </a:p>
        </p:txBody>
      </p:sp>
    </p:spTree>
    <p:extLst>
      <p:ext uri="{BB962C8B-B14F-4D97-AF65-F5344CB8AC3E}">
        <p14:creationId xmlns:p14="http://schemas.microsoft.com/office/powerpoint/2010/main" val="868923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Melhorando</a:t>
            </a:r>
            <a:r>
              <a:rPr lang="en-US" dirty="0"/>
              <a:t> o </a:t>
            </a:r>
            <a:r>
              <a:rPr lang="en-US" dirty="0" err="1"/>
              <a:t>Código</a:t>
            </a:r>
            <a:endParaRPr lang="en-US" dirty="0"/>
          </a:p>
        </p:txBody>
      </p:sp>
      <p:sp>
        <p:nvSpPr>
          <p:cNvPr id="3" name="Rectangle 2"/>
          <p:cNvSpPr/>
          <p:nvPr/>
        </p:nvSpPr>
        <p:spPr>
          <a:xfrm>
            <a:off x="755576" y="1920450"/>
            <a:ext cx="5904656" cy="1015663"/>
          </a:xfrm>
          <a:prstGeom prst="rect">
            <a:avLst/>
          </a:prstGeom>
        </p:spPr>
        <p:txBody>
          <a:bodyPr wrap="square">
            <a:spAutoFit/>
          </a:bodyPr>
          <a:lstStyle/>
          <a:p>
            <a:r>
              <a:rPr lang="en-US" sz="2000" dirty="0">
                <a:solidFill>
                  <a:srgbClr val="708090"/>
                </a:solidFill>
              </a:rPr>
              <a:t>alert(’hello world’);</a:t>
            </a:r>
            <a:endParaRPr lang="en-US" sz="2000" dirty="0"/>
          </a:p>
          <a:p>
            <a:endParaRPr lang="en-US" sz="2000" dirty="0">
              <a:solidFill>
                <a:srgbClr val="708090"/>
              </a:solidFill>
            </a:endParaRPr>
          </a:p>
          <a:p>
            <a:r>
              <a:rPr lang="en-US" sz="2000" dirty="0" err="1">
                <a:solidFill>
                  <a:srgbClr val="708090"/>
                </a:solidFill>
              </a:rPr>
              <a:t>console.log</a:t>
            </a:r>
            <a:r>
              <a:rPr lang="en-US" sz="2000" dirty="0">
                <a:solidFill>
                  <a:srgbClr val="708090"/>
                </a:solidFill>
              </a:rPr>
              <a:t>(’hello world’);</a:t>
            </a:r>
            <a:endParaRPr lang="en-US" sz="2000" dirty="0"/>
          </a:p>
        </p:txBody>
      </p:sp>
      <p:sp>
        <p:nvSpPr>
          <p:cNvPr id="4" name="TextBox 3"/>
          <p:cNvSpPr txBox="1"/>
          <p:nvPr/>
        </p:nvSpPr>
        <p:spPr>
          <a:xfrm>
            <a:off x="755576" y="1612673"/>
            <a:ext cx="792205" cy="307777"/>
          </a:xfrm>
          <a:prstGeom prst="rect">
            <a:avLst/>
          </a:prstGeom>
          <a:noFill/>
        </p:spPr>
        <p:txBody>
          <a:bodyPr wrap="none" rtlCol="0">
            <a:spAutoFit/>
          </a:bodyPr>
          <a:lstStyle/>
          <a:p>
            <a:r>
              <a:rPr lang="en-US" dirty="0" err="1"/>
              <a:t>script.js</a:t>
            </a:r>
            <a:endParaRPr lang="en-US" dirty="0"/>
          </a:p>
        </p:txBody>
      </p:sp>
    </p:spTree>
    <p:extLst>
      <p:ext uri="{BB962C8B-B14F-4D97-AF65-F5344CB8AC3E}">
        <p14:creationId xmlns:p14="http://schemas.microsoft.com/office/powerpoint/2010/main" val="1744535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Variáveis</a:t>
            </a:r>
            <a:r>
              <a:rPr lang="en-US" dirty="0"/>
              <a:t> </a:t>
            </a:r>
          </a:p>
        </p:txBody>
      </p:sp>
      <p:sp>
        <p:nvSpPr>
          <p:cNvPr id="4" name="Rectangle 3"/>
          <p:cNvSpPr/>
          <p:nvPr/>
        </p:nvSpPr>
        <p:spPr>
          <a:xfrm>
            <a:off x="638944" y="1700808"/>
            <a:ext cx="2472152" cy="307777"/>
          </a:xfrm>
          <a:prstGeom prst="rect">
            <a:avLst/>
          </a:prstGeom>
        </p:spPr>
        <p:txBody>
          <a:bodyPr wrap="none">
            <a:spAutoFit/>
          </a:bodyPr>
          <a:lstStyle/>
          <a:p>
            <a:r>
              <a:rPr lang="en-US" dirty="0"/>
              <a:t>&lt;script&gt;</a:t>
            </a:r>
            <a:r>
              <a:rPr lang="en-US" dirty="0" err="1"/>
              <a:t>var</a:t>
            </a:r>
            <a:r>
              <a:rPr lang="en-US" dirty="0"/>
              <a:t> </a:t>
            </a:r>
            <a:r>
              <a:rPr lang="en-US" dirty="0" err="1"/>
              <a:t>variavel</a:t>
            </a:r>
            <a:r>
              <a:rPr lang="en-US" dirty="0"/>
              <a:t>;&lt;/script&gt;</a:t>
            </a:r>
          </a:p>
        </p:txBody>
      </p:sp>
      <p:sp>
        <p:nvSpPr>
          <p:cNvPr id="5" name="Rectangle 4"/>
          <p:cNvSpPr/>
          <p:nvPr/>
        </p:nvSpPr>
        <p:spPr>
          <a:xfrm>
            <a:off x="638944" y="2132856"/>
            <a:ext cx="4572000" cy="2462213"/>
          </a:xfrm>
          <a:prstGeom prst="rect">
            <a:avLst/>
          </a:prstGeom>
        </p:spPr>
        <p:txBody>
          <a:bodyPr>
            <a:spAutoFit/>
          </a:bodyPr>
          <a:lstStyle/>
          <a:p>
            <a:r>
              <a:rPr lang="en-US" dirty="0"/>
              <a:t>&lt;script&gt;</a:t>
            </a:r>
          </a:p>
          <a:p>
            <a:pPr lvl="1"/>
            <a:r>
              <a:rPr lang="en-US" dirty="0"/>
              <a:t>  </a:t>
            </a:r>
            <a:r>
              <a:rPr lang="en-US" dirty="0" err="1"/>
              <a:t>var</a:t>
            </a:r>
            <a:r>
              <a:rPr lang="en-US" dirty="0"/>
              <a:t> </a:t>
            </a:r>
            <a:r>
              <a:rPr lang="en-US" dirty="0" err="1"/>
              <a:t>variavel</a:t>
            </a:r>
            <a:r>
              <a:rPr lang="en-US" dirty="0"/>
              <a:t> = 1 	// </a:t>
            </a:r>
            <a:r>
              <a:rPr lang="en-US" dirty="0" err="1"/>
              <a:t>Inteiro</a:t>
            </a:r>
            <a:endParaRPr lang="en-US" dirty="0"/>
          </a:p>
          <a:p>
            <a:pPr lvl="1"/>
            <a:r>
              <a:rPr lang="en-US" dirty="0"/>
              <a:t>  </a:t>
            </a:r>
            <a:r>
              <a:rPr lang="en-US" dirty="0" err="1"/>
              <a:t>console.log</a:t>
            </a:r>
            <a:r>
              <a:rPr lang="en-US" dirty="0"/>
              <a:t>(</a:t>
            </a:r>
            <a:r>
              <a:rPr lang="en-US" dirty="0" err="1"/>
              <a:t>typeof</a:t>
            </a:r>
            <a:r>
              <a:rPr lang="en-US" dirty="0"/>
              <a:t> </a:t>
            </a:r>
            <a:r>
              <a:rPr lang="en-US" dirty="0" err="1"/>
              <a:t>variavel</a:t>
            </a:r>
            <a:r>
              <a:rPr lang="en-US" dirty="0"/>
              <a:t>); </a:t>
            </a:r>
          </a:p>
          <a:p>
            <a:pPr lvl="1"/>
            <a:endParaRPr lang="en-US" dirty="0"/>
          </a:p>
          <a:p>
            <a:pPr lvl="1"/>
            <a:r>
              <a:rPr lang="en-US" dirty="0"/>
              <a:t>  </a:t>
            </a:r>
            <a:r>
              <a:rPr lang="en-US" dirty="0" err="1"/>
              <a:t>var</a:t>
            </a:r>
            <a:r>
              <a:rPr lang="en-US" dirty="0"/>
              <a:t> </a:t>
            </a:r>
            <a:r>
              <a:rPr lang="en-US" dirty="0" err="1"/>
              <a:t>variavel</a:t>
            </a:r>
            <a:r>
              <a:rPr lang="en-US" dirty="0"/>
              <a:t> = "1"	// String</a:t>
            </a:r>
          </a:p>
          <a:p>
            <a:pPr lvl="1"/>
            <a:r>
              <a:rPr lang="en-US" dirty="0"/>
              <a:t>  </a:t>
            </a:r>
            <a:r>
              <a:rPr lang="en-US" dirty="0" err="1"/>
              <a:t>console.log</a:t>
            </a:r>
            <a:r>
              <a:rPr lang="en-US" dirty="0"/>
              <a:t>(</a:t>
            </a:r>
            <a:r>
              <a:rPr lang="en-US" dirty="0" err="1"/>
              <a:t>typeof</a:t>
            </a:r>
            <a:r>
              <a:rPr lang="en-US" dirty="0"/>
              <a:t> </a:t>
            </a:r>
            <a:r>
              <a:rPr lang="en-US" dirty="0" err="1"/>
              <a:t>variavel</a:t>
            </a:r>
            <a:r>
              <a:rPr lang="en-US" dirty="0"/>
              <a:t>); </a:t>
            </a:r>
          </a:p>
          <a:p>
            <a:pPr lvl="1"/>
            <a:endParaRPr lang="en-US" dirty="0"/>
          </a:p>
          <a:p>
            <a:pPr lvl="1"/>
            <a:r>
              <a:rPr lang="en-US" dirty="0"/>
              <a:t>  </a:t>
            </a:r>
            <a:r>
              <a:rPr lang="en-US" dirty="0" err="1"/>
              <a:t>var</a:t>
            </a:r>
            <a:r>
              <a:rPr lang="en-US" dirty="0"/>
              <a:t> </a:t>
            </a:r>
            <a:r>
              <a:rPr lang="en-US" dirty="0" err="1"/>
              <a:t>variavel</a:t>
            </a:r>
            <a:r>
              <a:rPr lang="en-US" dirty="0"/>
              <a:t> = true	// </a:t>
            </a:r>
            <a:r>
              <a:rPr lang="en-US" dirty="0" err="1"/>
              <a:t>Booleano</a:t>
            </a:r>
            <a:r>
              <a:rPr lang="en-US" dirty="0"/>
              <a:t>.</a:t>
            </a:r>
          </a:p>
          <a:p>
            <a:pPr lvl="1"/>
            <a:r>
              <a:rPr lang="en-US" dirty="0"/>
              <a:t>  </a:t>
            </a:r>
            <a:r>
              <a:rPr lang="en-US" dirty="0" err="1"/>
              <a:t>console.log</a:t>
            </a:r>
            <a:r>
              <a:rPr lang="en-US" dirty="0"/>
              <a:t>(</a:t>
            </a:r>
            <a:r>
              <a:rPr lang="en-US" dirty="0" err="1"/>
              <a:t>typeof</a:t>
            </a:r>
            <a:r>
              <a:rPr lang="en-US" dirty="0"/>
              <a:t> </a:t>
            </a:r>
            <a:r>
              <a:rPr lang="en-US" dirty="0" err="1"/>
              <a:t>variavel</a:t>
            </a:r>
            <a:r>
              <a:rPr lang="en-US" dirty="0"/>
              <a:t>); </a:t>
            </a:r>
          </a:p>
          <a:p>
            <a:pPr lvl="1"/>
            <a:endParaRPr lang="en-US" dirty="0"/>
          </a:p>
          <a:p>
            <a:r>
              <a:rPr lang="en-US" dirty="0"/>
              <a:t>&lt;/script&gt;</a:t>
            </a:r>
          </a:p>
        </p:txBody>
      </p:sp>
    </p:spTree>
    <p:extLst>
      <p:ext uri="{BB962C8B-B14F-4D97-AF65-F5344CB8AC3E}">
        <p14:creationId xmlns:p14="http://schemas.microsoft.com/office/powerpoint/2010/main" val="786751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Exemplos</a:t>
            </a:r>
            <a:endParaRPr lang="en-US" dirty="0"/>
          </a:p>
        </p:txBody>
      </p:sp>
      <p:sp>
        <p:nvSpPr>
          <p:cNvPr id="3" name="Rectangle 2"/>
          <p:cNvSpPr/>
          <p:nvPr/>
        </p:nvSpPr>
        <p:spPr>
          <a:xfrm>
            <a:off x="782553" y="1844824"/>
            <a:ext cx="4572000" cy="954107"/>
          </a:xfrm>
          <a:prstGeom prst="rect">
            <a:avLst/>
          </a:prstGeom>
        </p:spPr>
        <p:txBody>
          <a:bodyPr>
            <a:spAutoFit/>
          </a:bodyPr>
          <a:lstStyle/>
          <a:p>
            <a:pPr>
              <a:buFont typeface="+mj-lt"/>
              <a:buAutoNum type="arabicPeriod"/>
            </a:pPr>
            <a:r>
              <a:rPr lang="en-US" dirty="0">
                <a:solidFill>
                  <a:srgbClr val="1E347B"/>
                </a:solidFill>
                <a:latin typeface="Courier New" charset="0"/>
              </a:rPr>
              <a:t>&lt;script</a:t>
            </a:r>
            <a:r>
              <a:rPr lang="en-US" dirty="0">
                <a:solidFill>
                  <a:srgbClr val="48484C"/>
                </a:solidFill>
                <a:latin typeface="Courier New" charset="0"/>
              </a:rPr>
              <a:t> </a:t>
            </a:r>
            <a:r>
              <a:rPr lang="en-US" dirty="0">
                <a:solidFill>
                  <a:srgbClr val="008080"/>
                </a:solidFill>
                <a:latin typeface="Courier New" charset="0"/>
              </a:rPr>
              <a:t>type</a:t>
            </a:r>
            <a:r>
              <a:rPr lang="en-US" dirty="0">
                <a:solidFill>
                  <a:srgbClr val="93A1A1"/>
                </a:solidFill>
                <a:latin typeface="Courier New" charset="0"/>
              </a:rPr>
              <a:t>=</a:t>
            </a:r>
            <a:r>
              <a:rPr lang="en-US" dirty="0">
                <a:solidFill>
                  <a:srgbClr val="DD1144"/>
                </a:solidFill>
                <a:latin typeface="Courier New" charset="0"/>
              </a:rPr>
              <a:t>"text/</a:t>
            </a:r>
            <a:r>
              <a:rPr lang="en-US" dirty="0" err="1">
                <a:solidFill>
                  <a:srgbClr val="DD1144"/>
                </a:solidFill>
                <a:latin typeface="Courier New" charset="0"/>
              </a:rPr>
              <a:t>javascript</a:t>
            </a:r>
            <a:r>
              <a:rPr lang="en-US" dirty="0">
                <a:solidFill>
                  <a:srgbClr val="DD1144"/>
                </a:solidFill>
                <a:latin typeface="Courier New" charset="0"/>
              </a:rPr>
              <a:t>"</a:t>
            </a:r>
            <a:r>
              <a:rPr lang="en-US" dirty="0">
                <a:solidFill>
                  <a:srgbClr val="1E347B"/>
                </a:solidFill>
                <a:latin typeface="Courier New" charset="0"/>
              </a:rPr>
              <a:t>&gt;</a:t>
            </a:r>
            <a:endParaRPr lang="en-US" dirty="0">
              <a:solidFill>
                <a:srgbClr val="BEBEC5"/>
              </a:solidFill>
              <a:latin typeface="Courier New" charset="0"/>
            </a:endParaRPr>
          </a:p>
          <a:p>
            <a:pPr>
              <a:buFont typeface="+mj-lt"/>
              <a:buAutoNum type="arabicPeriod"/>
            </a:pPr>
            <a:r>
              <a:rPr lang="en-US" dirty="0" err="1">
                <a:solidFill>
                  <a:srgbClr val="1E347B"/>
                </a:solidFill>
                <a:latin typeface="Courier New" charset="0"/>
              </a:rPr>
              <a:t>var</a:t>
            </a:r>
            <a:r>
              <a:rPr lang="en-US" dirty="0">
                <a:solidFill>
                  <a:srgbClr val="48484C"/>
                </a:solidFill>
                <a:latin typeface="Courier New" charset="0"/>
              </a:rPr>
              <a:t> </a:t>
            </a:r>
            <a:r>
              <a:rPr lang="en-US" dirty="0" err="1">
                <a:solidFill>
                  <a:srgbClr val="48484C"/>
                </a:solidFill>
                <a:latin typeface="Courier New" charset="0"/>
              </a:rPr>
              <a:t>nome</a:t>
            </a:r>
            <a:r>
              <a:rPr lang="en-US" dirty="0">
                <a:solidFill>
                  <a:srgbClr val="48484C"/>
                </a:solidFill>
                <a:latin typeface="Courier New" charset="0"/>
              </a:rPr>
              <a:t> </a:t>
            </a:r>
            <a:r>
              <a:rPr lang="en-US" dirty="0">
                <a:solidFill>
                  <a:srgbClr val="93A1A1"/>
                </a:solidFill>
                <a:latin typeface="Courier New" charset="0"/>
              </a:rPr>
              <a:t>=</a:t>
            </a:r>
            <a:r>
              <a:rPr lang="en-US" dirty="0">
                <a:solidFill>
                  <a:srgbClr val="48484C"/>
                </a:solidFill>
                <a:latin typeface="Courier New" charset="0"/>
              </a:rPr>
              <a:t> prompt</a:t>
            </a:r>
            <a:r>
              <a:rPr lang="en-US" dirty="0">
                <a:solidFill>
                  <a:srgbClr val="93A1A1"/>
                </a:solidFill>
                <a:latin typeface="Courier New" charset="0"/>
              </a:rPr>
              <a:t>(</a:t>
            </a:r>
            <a:r>
              <a:rPr lang="en-US" dirty="0">
                <a:solidFill>
                  <a:srgbClr val="DD1144"/>
                </a:solidFill>
                <a:latin typeface="Courier New" charset="0"/>
              </a:rPr>
              <a:t>'</a:t>
            </a:r>
            <a:r>
              <a:rPr lang="en-US" dirty="0" err="1">
                <a:solidFill>
                  <a:srgbClr val="DD1144"/>
                </a:solidFill>
                <a:latin typeface="Courier New" charset="0"/>
              </a:rPr>
              <a:t>Digite</a:t>
            </a:r>
            <a:r>
              <a:rPr lang="en-US" dirty="0">
                <a:solidFill>
                  <a:srgbClr val="DD1144"/>
                </a:solidFill>
                <a:latin typeface="Courier New" charset="0"/>
              </a:rPr>
              <a:t> </a:t>
            </a:r>
            <a:r>
              <a:rPr lang="en-US" dirty="0" err="1">
                <a:solidFill>
                  <a:srgbClr val="DD1144"/>
                </a:solidFill>
                <a:latin typeface="Courier New" charset="0"/>
              </a:rPr>
              <a:t>seu</a:t>
            </a:r>
            <a:r>
              <a:rPr lang="en-US" dirty="0">
                <a:solidFill>
                  <a:srgbClr val="DD1144"/>
                </a:solidFill>
                <a:latin typeface="Courier New" charset="0"/>
              </a:rPr>
              <a:t> </a:t>
            </a:r>
            <a:r>
              <a:rPr lang="en-US" dirty="0" err="1">
                <a:solidFill>
                  <a:srgbClr val="DD1144"/>
                </a:solidFill>
                <a:latin typeface="Courier New" charset="0"/>
              </a:rPr>
              <a:t>nome</a:t>
            </a:r>
            <a:r>
              <a:rPr lang="en-US" dirty="0">
                <a:solidFill>
                  <a:srgbClr val="DD1144"/>
                </a:solidFill>
                <a:latin typeface="Courier New" charset="0"/>
              </a:rPr>
              <a:t>: '</a:t>
            </a:r>
            <a:r>
              <a:rPr lang="en-US" dirty="0">
                <a:solidFill>
                  <a:srgbClr val="93A1A1"/>
                </a:solidFill>
                <a:latin typeface="Courier New" charset="0"/>
              </a:rPr>
              <a:t>);</a:t>
            </a:r>
            <a:endParaRPr lang="en-US" dirty="0">
              <a:solidFill>
                <a:srgbClr val="BEBEC5"/>
              </a:solidFill>
              <a:latin typeface="Courier New" charset="0"/>
            </a:endParaRPr>
          </a:p>
          <a:p>
            <a:pPr>
              <a:buFont typeface="+mj-lt"/>
              <a:buAutoNum type="arabicPeriod"/>
            </a:pPr>
            <a:r>
              <a:rPr lang="en-US" dirty="0">
                <a:solidFill>
                  <a:srgbClr val="48484C"/>
                </a:solidFill>
                <a:latin typeface="Courier New" charset="0"/>
              </a:rPr>
              <a:t>alert</a:t>
            </a:r>
            <a:r>
              <a:rPr lang="en-US" dirty="0">
                <a:solidFill>
                  <a:srgbClr val="93A1A1"/>
                </a:solidFill>
                <a:latin typeface="Courier New" charset="0"/>
              </a:rPr>
              <a:t>(</a:t>
            </a:r>
            <a:r>
              <a:rPr lang="en-US" dirty="0" err="1">
                <a:solidFill>
                  <a:srgbClr val="48484C"/>
                </a:solidFill>
                <a:latin typeface="Courier New" charset="0"/>
              </a:rPr>
              <a:t>nome</a:t>
            </a:r>
            <a:r>
              <a:rPr lang="en-US" dirty="0">
                <a:solidFill>
                  <a:srgbClr val="48484C"/>
                </a:solidFill>
                <a:latin typeface="Courier New" charset="0"/>
              </a:rPr>
              <a:t> </a:t>
            </a:r>
            <a:r>
              <a:rPr lang="en-US" dirty="0">
                <a:solidFill>
                  <a:srgbClr val="93A1A1"/>
                </a:solidFill>
                <a:latin typeface="Courier New" charset="0"/>
              </a:rPr>
              <a:t>+</a:t>
            </a:r>
            <a:r>
              <a:rPr lang="en-US" dirty="0">
                <a:solidFill>
                  <a:srgbClr val="48484C"/>
                </a:solidFill>
                <a:latin typeface="Courier New" charset="0"/>
              </a:rPr>
              <a:t> </a:t>
            </a:r>
            <a:r>
              <a:rPr lang="en-US" dirty="0">
                <a:solidFill>
                  <a:srgbClr val="DD1144"/>
                </a:solidFill>
                <a:latin typeface="Courier New" charset="0"/>
              </a:rPr>
              <a:t>', </a:t>
            </a:r>
            <a:r>
              <a:rPr lang="en-US" dirty="0" err="1">
                <a:solidFill>
                  <a:srgbClr val="DD1144"/>
                </a:solidFill>
                <a:latin typeface="Courier New" charset="0"/>
              </a:rPr>
              <a:t>seja</a:t>
            </a:r>
            <a:r>
              <a:rPr lang="en-US" dirty="0">
                <a:solidFill>
                  <a:srgbClr val="DD1144"/>
                </a:solidFill>
                <a:latin typeface="Courier New" charset="0"/>
              </a:rPr>
              <a:t> </a:t>
            </a:r>
            <a:r>
              <a:rPr lang="en-US" dirty="0" err="1">
                <a:solidFill>
                  <a:srgbClr val="DD1144"/>
                </a:solidFill>
                <a:latin typeface="Courier New" charset="0"/>
              </a:rPr>
              <a:t>bem</a:t>
            </a:r>
            <a:r>
              <a:rPr lang="en-US" dirty="0">
                <a:solidFill>
                  <a:srgbClr val="DD1144"/>
                </a:solidFill>
                <a:latin typeface="Courier New" charset="0"/>
              </a:rPr>
              <a:t> </a:t>
            </a:r>
            <a:r>
              <a:rPr lang="en-US" dirty="0" err="1">
                <a:solidFill>
                  <a:srgbClr val="DD1144"/>
                </a:solidFill>
                <a:latin typeface="Courier New" charset="0"/>
              </a:rPr>
              <a:t>vindo</a:t>
            </a:r>
            <a:r>
              <a:rPr lang="en-US" dirty="0">
                <a:solidFill>
                  <a:srgbClr val="DD1144"/>
                </a:solidFill>
                <a:latin typeface="Courier New" charset="0"/>
              </a:rPr>
              <a:t>!'</a:t>
            </a:r>
            <a:r>
              <a:rPr lang="en-US" dirty="0">
                <a:solidFill>
                  <a:srgbClr val="93A1A1"/>
                </a:solidFill>
                <a:latin typeface="Courier New" charset="0"/>
              </a:rPr>
              <a:t>);</a:t>
            </a:r>
            <a:endParaRPr lang="en-US" dirty="0">
              <a:solidFill>
                <a:srgbClr val="BEBEC5"/>
              </a:solidFill>
              <a:latin typeface="Courier New" charset="0"/>
            </a:endParaRPr>
          </a:p>
          <a:p>
            <a:pPr>
              <a:buFont typeface="+mj-lt"/>
              <a:buAutoNum type="arabicPeriod"/>
            </a:pPr>
            <a:r>
              <a:rPr lang="en-US" dirty="0">
                <a:solidFill>
                  <a:srgbClr val="1E347B"/>
                </a:solidFill>
                <a:latin typeface="Courier New" charset="0"/>
              </a:rPr>
              <a:t>&lt;/script&gt;</a:t>
            </a:r>
            <a:endParaRPr lang="en-US" dirty="0">
              <a:solidFill>
                <a:srgbClr val="BEBEC5"/>
              </a:solidFill>
              <a:latin typeface="Courier New" charset="0"/>
            </a:endParaRPr>
          </a:p>
        </p:txBody>
      </p:sp>
      <p:sp>
        <p:nvSpPr>
          <p:cNvPr id="4" name="Rectangle 3"/>
          <p:cNvSpPr/>
          <p:nvPr/>
        </p:nvSpPr>
        <p:spPr>
          <a:xfrm>
            <a:off x="782553" y="3136523"/>
            <a:ext cx="7542584" cy="3323987"/>
          </a:xfrm>
          <a:prstGeom prst="rect">
            <a:avLst/>
          </a:prstGeom>
        </p:spPr>
        <p:txBody>
          <a:bodyPr wrap="square">
            <a:spAutoFit/>
          </a:bodyPr>
          <a:lstStyle/>
          <a:p>
            <a:pPr>
              <a:buFont typeface="+mj-lt"/>
              <a:buAutoNum type="arabicPeriod"/>
            </a:pPr>
            <a:r>
              <a:rPr lang="en-US" dirty="0">
                <a:solidFill>
                  <a:srgbClr val="1E347B"/>
                </a:solidFill>
                <a:latin typeface="Courier New" charset="0"/>
              </a:rPr>
              <a:t>&lt;script</a:t>
            </a:r>
            <a:r>
              <a:rPr lang="en-US" dirty="0">
                <a:solidFill>
                  <a:srgbClr val="48484C"/>
                </a:solidFill>
                <a:latin typeface="Courier New" charset="0"/>
              </a:rPr>
              <a:t> </a:t>
            </a:r>
            <a:r>
              <a:rPr lang="en-US" dirty="0">
                <a:solidFill>
                  <a:srgbClr val="008080"/>
                </a:solidFill>
                <a:latin typeface="Courier New" charset="0"/>
              </a:rPr>
              <a:t>type</a:t>
            </a:r>
            <a:r>
              <a:rPr lang="en-US" dirty="0">
                <a:solidFill>
                  <a:srgbClr val="93A1A1"/>
                </a:solidFill>
                <a:latin typeface="Courier New" charset="0"/>
              </a:rPr>
              <a:t>=</a:t>
            </a:r>
            <a:r>
              <a:rPr lang="en-US" dirty="0">
                <a:solidFill>
                  <a:srgbClr val="DD1144"/>
                </a:solidFill>
                <a:latin typeface="Courier New" charset="0"/>
              </a:rPr>
              <a:t>"text/</a:t>
            </a:r>
            <a:r>
              <a:rPr lang="en-US" dirty="0" err="1">
                <a:solidFill>
                  <a:srgbClr val="DD1144"/>
                </a:solidFill>
                <a:latin typeface="Courier New" charset="0"/>
              </a:rPr>
              <a:t>javascript</a:t>
            </a:r>
            <a:r>
              <a:rPr lang="en-US" dirty="0">
                <a:solidFill>
                  <a:srgbClr val="DD1144"/>
                </a:solidFill>
                <a:latin typeface="Courier New" charset="0"/>
              </a:rPr>
              <a:t>"</a:t>
            </a:r>
            <a:r>
              <a:rPr lang="en-US" dirty="0">
                <a:solidFill>
                  <a:srgbClr val="1E347B"/>
                </a:solidFill>
                <a:latin typeface="Courier New" charset="0"/>
              </a:rPr>
              <a:t>&gt;</a:t>
            </a:r>
            <a:endParaRPr lang="en-US" dirty="0">
              <a:solidFill>
                <a:srgbClr val="BEBEC5"/>
              </a:solidFill>
              <a:latin typeface="Courier New" charset="0"/>
            </a:endParaRPr>
          </a:p>
          <a:p>
            <a:pPr>
              <a:buFont typeface="+mj-lt"/>
              <a:buAutoNum type="arabicPeriod"/>
            </a:pPr>
            <a:r>
              <a:rPr lang="en-US" dirty="0">
                <a:solidFill>
                  <a:srgbClr val="93A1A1"/>
                </a:solidFill>
                <a:latin typeface="Courier New" charset="0"/>
              </a:rPr>
              <a:t>/* Este </a:t>
            </a:r>
            <a:r>
              <a:rPr lang="en-US" dirty="0" err="1">
                <a:solidFill>
                  <a:srgbClr val="93A1A1"/>
                </a:solidFill>
                <a:latin typeface="Courier New" charset="0"/>
              </a:rPr>
              <a:t>é</a:t>
            </a:r>
            <a:r>
              <a:rPr lang="en-US" dirty="0">
                <a:solidFill>
                  <a:srgbClr val="93A1A1"/>
                </a:solidFill>
                <a:latin typeface="Courier New" charset="0"/>
              </a:rPr>
              <a:t> um script para </a:t>
            </a:r>
            <a:r>
              <a:rPr lang="en-US" dirty="0" err="1">
                <a:solidFill>
                  <a:srgbClr val="93A1A1"/>
                </a:solidFill>
                <a:latin typeface="Courier New" charset="0"/>
              </a:rPr>
              <a:t>cálculo</a:t>
            </a:r>
            <a:r>
              <a:rPr lang="en-US" dirty="0">
                <a:solidFill>
                  <a:srgbClr val="93A1A1"/>
                </a:solidFill>
                <a:latin typeface="Courier New" charset="0"/>
              </a:rPr>
              <a:t> de </a:t>
            </a:r>
            <a:r>
              <a:rPr lang="en-US" dirty="0" err="1">
                <a:solidFill>
                  <a:srgbClr val="93A1A1"/>
                </a:solidFill>
                <a:latin typeface="Courier New" charset="0"/>
              </a:rPr>
              <a:t>idade</a:t>
            </a:r>
            <a:r>
              <a:rPr lang="en-US" dirty="0">
                <a:solidFill>
                  <a:srgbClr val="93A1A1"/>
                </a:solidFill>
                <a:latin typeface="Courier New" charset="0"/>
              </a:rPr>
              <a:t>! */</a:t>
            </a:r>
            <a:endParaRPr lang="en-US" dirty="0">
              <a:solidFill>
                <a:srgbClr val="BEBEC5"/>
              </a:solidFill>
              <a:latin typeface="Courier New" charset="0"/>
            </a:endParaRPr>
          </a:p>
          <a:p>
            <a:pPr>
              <a:buFont typeface="+mj-lt"/>
              <a:buAutoNum type="arabicPeriod"/>
            </a:pPr>
            <a:r>
              <a:rPr lang="en-US" dirty="0">
                <a:solidFill>
                  <a:srgbClr val="48484C"/>
                </a:solidFill>
                <a:latin typeface="Courier New" charset="0"/>
              </a:rPr>
              <a:t> </a:t>
            </a:r>
            <a:endParaRPr lang="en-US" dirty="0">
              <a:solidFill>
                <a:srgbClr val="BEBEC5"/>
              </a:solidFill>
              <a:latin typeface="Courier New" charset="0"/>
            </a:endParaRPr>
          </a:p>
          <a:p>
            <a:pPr>
              <a:buFont typeface="+mj-lt"/>
              <a:buAutoNum type="arabicPeriod"/>
            </a:pPr>
            <a:r>
              <a:rPr lang="en-US" dirty="0">
                <a:solidFill>
                  <a:srgbClr val="93A1A1"/>
                </a:solidFill>
                <a:latin typeface="Courier New" charset="0"/>
              </a:rPr>
              <a:t>// </a:t>
            </a:r>
            <a:r>
              <a:rPr lang="en-US" dirty="0" err="1">
                <a:solidFill>
                  <a:srgbClr val="93A1A1"/>
                </a:solidFill>
                <a:latin typeface="Courier New" charset="0"/>
              </a:rPr>
              <a:t>Declara</a:t>
            </a:r>
            <a:r>
              <a:rPr lang="en-US" dirty="0">
                <a:solidFill>
                  <a:srgbClr val="93A1A1"/>
                </a:solidFill>
                <a:latin typeface="Courier New" charset="0"/>
              </a:rPr>
              <a:t> o </a:t>
            </a:r>
            <a:r>
              <a:rPr lang="en-US" dirty="0" err="1">
                <a:solidFill>
                  <a:srgbClr val="93A1A1"/>
                </a:solidFill>
                <a:latin typeface="Courier New" charset="0"/>
              </a:rPr>
              <a:t>ano</a:t>
            </a:r>
            <a:r>
              <a:rPr lang="en-US" dirty="0">
                <a:solidFill>
                  <a:srgbClr val="93A1A1"/>
                </a:solidFill>
                <a:latin typeface="Courier New" charset="0"/>
              </a:rPr>
              <a:t> </a:t>
            </a:r>
            <a:r>
              <a:rPr lang="en-US" dirty="0" err="1">
                <a:solidFill>
                  <a:srgbClr val="93A1A1"/>
                </a:solidFill>
                <a:latin typeface="Courier New" charset="0"/>
              </a:rPr>
              <a:t>atual</a:t>
            </a:r>
            <a:r>
              <a:rPr lang="en-US" dirty="0">
                <a:solidFill>
                  <a:srgbClr val="93A1A1"/>
                </a:solidFill>
                <a:latin typeface="Courier New" charset="0"/>
              </a:rPr>
              <a:t> para </a:t>
            </a:r>
            <a:r>
              <a:rPr lang="en-US" dirty="0" err="1">
                <a:solidFill>
                  <a:srgbClr val="93A1A1"/>
                </a:solidFill>
                <a:latin typeface="Courier New" charset="0"/>
              </a:rPr>
              <a:t>fazer</a:t>
            </a:r>
            <a:r>
              <a:rPr lang="en-US" dirty="0">
                <a:solidFill>
                  <a:srgbClr val="93A1A1"/>
                </a:solidFill>
                <a:latin typeface="Courier New" charset="0"/>
              </a:rPr>
              <a:t> o </a:t>
            </a:r>
            <a:r>
              <a:rPr lang="en-US" dirty="0" err="1">
                <a:solidFill>
                  <a:srgbClr val="93A1A1"/>
                </a:solidFill>
                <a:latin typeface="Courier New" charset="0"/>
              </a:rPr>
              <a:t>cálculo</a:t>
            </a:r>
            <a:endParaRPr lang="en-US" dirty="0">
              <a:solidFill>
                <a:srgbClr val="BEBEC5"/>
              </a:solidFill>
              <a:latin typeface="Courier New" charset="0"/>
            </a:endParaRPr>
          </a:p>
          <a:p>
            <a:pPr>
              <a:buFont typeface="+mj-lt"/>
              <a:buAutoNum type="arabicPeriod"/>
            </a:pPr>
            <a:r>
              <a:rPr lang="en-US" dirty="0">
                <a:solidFill>
                  <a:srgbClr val="1E347B"/>
                </a:solidFill>
                <a:latin typeface="Courier New" charset="0"/>
              </a:rPr>
              <a:t>var</a:t>
            </a:r>
            <a:r>
              <a:rPr lang="en-US" dirty="0">
                <a:solidFill>
                  <a:srgbClr val="48484C"/>
                </a:solidFill>
                <a:latin typeface="Courier New" charset="0"/>
              </a:rPr>
              <a:t> </a:t>
            </a:r>
            <a:r>
              <a:rPr lang="en-US" dirty="0" err="1">
                <a:solidFill>
                  <a:srgbClr val="48484C"/>
                </a:solidFill>
                <a:latin typeface="Courier New" charset="0"/>
              </a:rPr>
              <a:t>anoAtual</a:t>
            </a:r>
            <a:r>
              <a:rPr lang="en-US" dirty="0">
                <a:solidFill>
                  <a:srgbClr val="48484C"/>
                </a:solidFill>
                <a:latin typeface="Courier New" charset="0"/>
              </a:rPr>
              <a:t> </a:t>
            </a:r>
            <a:r>
              <a:rPr lang="en-US">
                <a:solidFill>
                  <a:srgbClr val="93A1A1"/>
                </a:solidFill>
                <a:latin typeface="Courier New" charset="0"/>
              </a:rPr>
              <a:t>=</a:t>
            </a:r>
            <a:r>
              <a:rPr lang="en-US">
                <a:solidFill>
                  <a:srgbClr val="48484C"/>
                </a:solidFill>
                <a:latin typeface="Courier New" charset="0"/>
              </a:rPr>
              <a:t> </a:t>
            </a:r>
            <a:r>
              <a:rPr lang="en-US">
                <a:solidFill>
                  <a:srgbClr val="195F91"/>
                </a:solidFill>
                <a:latin typeface="Courier New" charset="0"/>
              </a:rPr>
              <a:t>2023</a:t>
            </a:r>
            <a:r>
              <a:rPr lang="en-US">
                <a:solidFill>
                  <a:srgbClr val="93A1A1"/>
                </a:solidFill>
                <a:latin typeface="Courier New" charset="0"/>
              </a:rPr>
              <a:t>;</a:t>
            </a:r>
            <a:endParaRPr lang="en-US" dirty="0">
              <a:solidFill>
                <a:srgbClr val="BEBEC5"/>
              </a:solidFill>
              <a:latin typeface="Courier New" charset="0"/>
            </a:endParaRPr>
          </a:p>
          <a:p>
            <a:pPr>
              <a:buFont typeface="+mj-lt"/>
              <a:buAutoNum type="arabicPeriod"/>
            </a:pPr>
            <a:r>
              <a:rPr lang="en-US" dirty="0">
                <a:solidFill>
                  <a:srgbClr val="48484C"/>
                </a:solidFill>
                <a:latin typeface="Courier New" charset="0"/>
              </a:rPr>
              <a:t> </a:t>
            </a:r>
            <a:endParaRPr lang="en-US" dirty="0">
              <a:solidFill>
                <a:srgbClr val="BEBEC5"/>
              </a:solidFill>
              <a:latin typeface="Courier New" charset="0"/>
            </a:endParaRPr>
          </a:p>
          <a:p>
            <a:pPr>
              <a:buFont typeface="+mj-lt"/>
              <a:buAutoNum type="arabicPeriod"/>
            </a:pPr>
            <a:r>
              <a:rPr lang="en-US" dirty="0">
                <a:solidFill>
                  <a:srgbClr val="93A1A1"/>
                </a:solidFill>
                <a:latin typeface="Courier New" charset="0"/>
              </a:rPr>
              <a:t>// </a:t>
            </a:r>
            <a:r>
              <a:rPr lang="en-US" dirty="0" err="1">
                <a:solidFill>
                  <a:srgbClr val="93A1A1"/>
                </a:solidFill>
                <a:latin typeface="Courier New" charset="0"/>
              </a:rPr>
              <a:t>Pede</a:t>
            </a:r>
            <a:r>
              <a:rPr lang="en-US" dirty="0">
                <a:solidFill>
                  <a:srgbClr val="93A1A1"/>
                </a:solidFill>
                <a:latin typeface="Courier New" charset="0"/>
              </a:rPr>
              <a:t> que o </a:t>
            </a:r>
            <a:r>
              <a:rPr lang="en-US" dirty="0" err="1">
                <a:solidFill>
                  <a:srgbClr val="93A1A1"/>
                </a:solidFill>
                <a:latin typeface="Courier New" charset="0"/>
              </a:rPr>
              <a:t>usuário</a:t>
            </a:r>
            <a:r>
              <a:rPr lang="en-US" dirty="0">
                <a:solidFill>
                  <a:srgbClr val="93A1A1"/>
                </a:solidFill>
                <a:latin typeface="Courier New" charset="0"/>
              </a:rPr>
              <a:t> </a:t>
            </a:r>
            <a:r>
              <a:rPr lang="en-US" dirty="0" err="1">
                <a:solidFill>
                  <a:srgbClr val="93A1A1"/>
                </a:solidFill>
                <a:latin typeface="Courier New" charset="0"/>
              </a:rPr>
              <a:t>digite</a:t>
            </a:r>
            <a:r>
              <a:rPr lang="en-US" dirty="0">
                <a:solidFill>
                  <a:srgbClr val="93A1A1"/>
                </a:solidFill>
                <a:latin typeface="Courier New" charset="0"/>
              </a:rPr>
              <a:t> o </a:t>
            </a:r>
            <a:r>
              <a:rPr lang="en-US" dirty="0" err="1">
                <a:solidFill>
                  <a:srgbClr val="93A1A1"/>
                </a:solidFill>
                <a:latin typeface="Courier New" charset="0"/>
              </a:rPr>
              <a:t>ano</a:t>
            </a:r>
            <a:r>
              <a:rPr lang="en-US" dirty="0">
                <a:solidFill>
                  <a:srgbClr val="93A1A1"/>
                </a:solidFill>
                <a:latin typeface="Courier New" charset="0"/>
              </a:rPr>
              <a:t> </a:t>
            </a:r>
            <a:r>
              <a:rPr lang="en-US" dirty="0" err="1">
                <a:solidFill>
                  <a:srgbClr val="93A1A1"/>
                </a:solidFill>
                <a:latin typeface="Courier New" charset="0"/>
              </a:rPr>
              <a:t>em</a:t>
            </a:r>
            <a:r>
              <a:rPr lang="en-US" dirty="0">
                <a:solidFill>
                  <a:srgbClr val="93A1A1"/>
                </a:solidFill>
                <a:latin typeface="Courier New" charset="0"/>
              </a:rPr>
              <a:t> que </a:t>
            </a:r>
            <a:r>
              <a:rPr lang="en-US" dirty="0" err="1">
                <a:solidFill>
                  <a:srgbClr val="93A1A1"/>
                </a:solidFill>
                <a:latin typeface="Courier New" charset="0"/>
              </a:rPr>
              <a:t>nasceu</a:t>
            </a:r>
            <a:endParaRPr lang="en-US" dirty="0">
              <a:solidFill>
                <a:srgbClr val="BEBEC5"/>
              </a:solidFill>
              <a:latin typeface="Courier New" charset="0"/>
            </a:endParaRPr>
          </a:p>
          <a:p>
            <a:pPr>
              <a:buFont typeface="+mj-lt"/>
              <a:buAutoNum type="arabicPeriod"/>
            </a:pPr>
            <a:r>
              <a:rPr lang="en-US" dirty="0" err="1">
                <a:solidFill>
                  <a:srgbClr val="1E347B"/>
                </a:solidFill>
                <a:latin typeface="Courier New" charset="0"/>
              </a:rPr>
              <a:t>var</a:t>
            </a:r>
            <a:r>
              <a:rPr lang="en-US" dirty="0">
                <a:solidFill>
                  <a:srgbClr val="48484C"/>
                </a:solidFill>
                <a:latin typeface="Courier New" charset="0"/>
              </a:rPr>
              <a:t> </a:t>
            </a:r>
            <a:r>
              <a:rPr lang="en-US" dirty="0" err="1">
                <a:solidFill>
                  <a:srgbClr val="48484C"/>
                </a:solidFill>
                <a:latin typeface="Courier New" charset="0"/>
              </a:rPr>
              <a:t>anoNascimento</a:t>
            </a:r>
            <a:r>
              <a:rPr lang="en-US" dirty="0">
                <a:solidFill>
                  <a:srgbClr val="48484C"/>
                </a:solidFill>
                <a:latin typeface="Courier New" charset="0"/>
              </a:rPr>
              <a:t> </a:t>
            </a:r>
            <a:r>
              <a:rPr lang="en-US" dirty="0">
                <a:solidFill>
                  <a:srgbClr val="93A1A1"/>
                </a:solidFill>
                <a:latin typeface="Courier New" charset="0"/>
              </a:rPr>
              <a:t>=</a:t>
            </a:r>
            <a:r>
              <a:rPr lang="en-US" dirty="0">
                <a:solidFill>
                  <a:srgbClr val="48484C"/>
                </a:solidFill>
                <a:latin typeface="Courier New" charset="0"/>
              </a:rPr>
              <a:t> prompt</a:t>
            </a:r>
            <a:r>
              <a:rPr lang="en-US" dirty="0">
                <a:solidFill>
                  <a:srgbClr val="93A1A1"/>
                </a:solidFill>
                <a:latin typeface="Courier New" charset="0"/>
              </a:rPr>
              <a:t>(</a:t>
            </a:r>
            <a:r>
              <a:rPr lang="en-US" dirty="0">
                <a:solidFill>
                  <a:srgbClr val="DD1144"/>
                </a:solidFill>
                <a:latin typeface="Courier New" charset="0"/>
              </a:rPr>
              <a:t>'</a:t>
            </a:r>
            <a:r>
              <a:rPr lang="en-US" dirty="0" err="1">
                <a:solidFill>
                  <a:srgbClr val="DD1144"/>
                </a:solidFill>
                <a:latin typeface="Courier New" charset="0"/>
              </a:rPr>
              <a:t>Digite</a:t>
            </a:r>
            <a:r>
              <a:rPr lang="en-US" dirty="0">
                <a:solidFill>
                  <a:srgbClr val="DD1144"/>
                </a:solidFill>
                <a:latin typeface="Courier New" charset="0"/>
              </a:rPr>
              <a:t> o </a:t>
            </a:r>
            <a:r>
              <a:rPr lang="en-US" dirty="0" err="1">
                <a:solidFill>
                  <a:srgbClr val="DD1144"/>
                </a:solidFill>
                <a:latin typeface="Courier New" charset="0"/>
              </a:rPr>
              <a:t>ano</a:t>
            </a:r>
            <a:r>
              <a:rPr lang="en-US" dirty="0">
                <a:solidFill>
                  <a:srgbClr val="DD1144"/>
                </a:solidFill>
                <a:latin typeface="Courier New" charset="0"/>
              </a:rPr>
              <a:t> </a:t>
            </a:r>
            <a:r>
              <a:rPr lang="en-US" dirty="0" err="1">
                <a:solidFill>
                  <a:srgbClr val="DD1144"/>
                </a:solidFill>
                <a:latin typeface="Courier New" charset="0"/>
              </a:rPr>
              <a:t>em</a:t>
            </a:r>
            <a:r>
              <a:rPr lang="en-US" dirty="0">
                <a:solidFill>
                  <a:srgbClr val="DD1144"/>
                </a:solidFill>
                <a:latin typeface="Courier New" charset="0"/>
              </a:rPr>
              <a:t> que </a:t>
            </a:r>
            <a:r>
              <a:rPr lang="en-US" dirty="0" err="1">
                <a:solidFill>
                  <a:srgbClr val="DD1144"/>
                </a:solidFill>
                <a:latin typeface="Courier New" charset="0"/>
              </a:rPr>
              <a:t>você</a:t>
            </a:r>
            <a:r>
              <a:rPr lang="en-US" dirty="0">
                <a:solidFill>
                  <a:srgbClr val="DD1144"/>
                </a:solidFill>
                <a:latin typeface="Courier New" charset="0"/>
              </a:rPr>
              <a:t> </a:t>
            </a:r>
            <a:r>
              <a:rPr lang="en-US" dirty="0" err="1">
                <a:solidFill>
                  <a:srgbClr val="DD1144"/>
                </a:solidFill>
                <a:latin typeface="Courier New" charset="0"/>
              </a:rPr>
              <a:t>nasceu</a:t>
            </a:r>
            <a:r>
              <a:rPr lang="en-US" dirty="0">
                <a:solidFill>
                  <a:srgbClr val="DD1144"/>
                </a:solidFill>
                <a:latin typeface="Courier New" charset="0"/>
              </a:rPr>
              <a:t>.'</a:t>
            </a:r>
            <a:r>
              <a:rPr lang="en-US" dirty="0">
                <a:solidFill>
                  <a:srgbClr val="93A1A1"/>
                </a:solidFill>
                <a:latin typeface="Courier New" charset="0"/>
              </a:rPr>
              <a:t>);</a:t>
            </a:r>
            <a:endParaRPr lang="en-US" dirty="0">
              <a:solidFill>
                <a:srgbClr val="BEBEC5"/>
              </a:solidFill>
              <a:latin typeface="Courier New" charset="0"/>
            </a:endParaRPr>
          </a:p>
          <a:p>
            <a:pPr>
              <a:buFont typeface="+mj-lt"/>
              <a:buAutoNum type="arabicPeriod"/>
            </a:pPr>
            <a:r>
              <a:rPr lang="en-US" dirty="0">
                <a:solidFill>
                  <a:srgbClr val="48484C"/>
                </a:solidFill>
                <a:latin typeface="Courier New" charset="0"/>
              </a:rPr>
              <a:t> </a:t>
            </a:r>
            <a:endParaRPr lang="en-US" dirty="0">
              <a:solidFill>
                <a:srgbClr val="BEBEC5"/>
              </a:solidFill>
              <a:latin typeface="Courier New" charset="0"/>
            </a:endParaRPr>
          </a:p>
          <a:p>
            <a:pPr>
              <a:buFont typeface="+mj-lt"/>
              <a:buAutoNum type="arabicPeriod"/>
            </a:pPr>
            <a:r>
              <a:rPr lang="en-US" dirty="0">
                <a:solidFill>
                  <a:srgbClr val="93A1A1"/>
                </a:solidFill>
                <a:latin typeface="Courier New" charset="0"/>
              </a:rPr>
              <a:t>// </a:t>
            </a:r>
            <a:r>
              <a:rPr lang="en-US" dirty="0" err="1">
                <a:solidFill>
                  <a:srgbClr val="93A1A1"/>
                </a:solidFill>
                <a:latin typeface="Courier New" charset="0"/>
              </a:rPr>
              <a:t>Calcula</a:t>
            </a:r>
            <a:r>
              <a:rPr lang="en-US" dirty="0">
                <a:solidFill>
                  <a:srgbClr val="93A1A1"/>
                </a:solidFill>
                <a:latin typeface="Courier New" charset="0"/>
              </a:rPr>
              <a:t> a </a:t>
            </a:r>
            <a:r>
              <a:rPr lang="en-US" dirty="0" err="1">
                <a:solidFill>
                  <a:srgbClr val="93A1A1"/>
                </a:solidFill>
                <a:latin typeface="Courier New" charset="0"/>
              </a:rPr>
              <a:t>idade</a:t>
            </a:r>
            <a:r>
              <a:rPr lang="en-US" dirty="0">
                <a:solidFill>
                  <a:srgbClr val="93A1A1"/>
                </a:solidFill>
                <a:latin typeface="Courier New" charset="0"/>
              </a:rPr>
              <a:t> do </a:t>
            </a:r>
            <a:r>
              <a:rPr lang="en-US" dirty="0" err="1">
                <a:solidFill>
                  <a:srgbClr val="93A1A1"/>
                </a:solidFill>
                <a:latin typeface="Courier New" charset="0"/>
              </a:rPr>
              <a:t>usuário</a:t>
            </a:r>
            <a:r>
              <a:rPr lang="en-US" dirty="0">
                <a:solidFill>
                  <a:srgbClr val="93A1A1"/>
                </a:solidFill>
                <a:latin typeface="Courier New" charset="0"/>
              </a:rPr>
              <a:t> e </a:t>
            </a:r>
            <a:r>
              <a:rPr lang="en-US" dirty="0" err="1">
                <a:solidFill>
                  <a:srgbClr val="93A1A1"/>
                </a:solidFill>
                <a:latin typeface="Courier New" charset="0"/>
              </a:rPr>
              <a:t>armazena</a:t>
            </a:r>
            <a:r>
              <a:rPr lang="en-US" dirty="0">
                <a:solidFill>
                  <a:srgbClr val="93A1A1"/>
                </a:solidFill>
                <a:latin typeface="Courier New" charset="0"/>
              </a:rPr>
              <a:t> </a:t>
            </a:r>
            <a:r>
              <a:rPr lang="en-US" dirty="0" err="1">
                <a:solidFill>
                  <a:srgbClr val="93A1A1"/>
                </a:solidFill>
                <a:latin typeface="Courier New" charset="0"/>
              </a:rPr>
              <a:t>na</a:t>
            </a:r>
            <a:r>
              <a:rPr lang="en-US" dirty="0">
                <a:solidFill>
                  <a:srgbClr val="93A1A1"/>
                </a:solidFill>
                <a:latin typeface="Courier New" charset="0"/>
              </a:rPr>
              <a:t> </a:t>
            </a:r>
            <a:r>
              <a:rPr lang="en-US" dirty="0" err="1">
                <a:solidFill>
                  <a:srgbClr val="93A1A1"/>
                </a:solidFill>
                <a:latin typeface="Courier New" charset="0"/>
              </a:rPr>
              <a:t>variável</a:t>
            </a:r>
            <a:r>
              <a:rPr lang="en-US" dirty="0">
                <a:solidFill>
                  <a:srgbClr val="93A1A1"/>
                </a:solidFill>
                <a:latin typeface="Courier New" charset="0"/>
              </a:rPr>
              <a:t> </a:t>
            </a:r>
            <a:r>
              <a:rPr lang="en-US" dirty="0" err="1">
                <a:solidFill>
                  <a:srgbClr val="93A1A1"/>
                </a:solidFill>
                <a:latin typeface="Courier New" charset="0"/>
              </a:rPr>
              <a:t>idade</a:t>
            </a:r>
            <a:endParaRPr lang="en-US" dirty="0">
              <a:solidFill>
                <a:srgbClr val="BEBEC5"/>
              </a:solidFill>
              <a:latin typeface="Courier New" charset="0"/>
            </a:endParaRPr>
          </a:p>
          <a:p>
            <a:pPr>
              <a:buFont typeface="+mj-lt"/>
              <a:buAutoNum type="arabicPeriod"/>
            </a:pPr>
            <a:r>
              <a:rPr lang="en-US" dirty="0" err="1">
                <a:solidFill>
                  <a:srgbClr val="1E347B"/>
                </a:solidFill>
                <a:latin typeface="Courier New" charset="0"/>
              </a:rPr>
              <a:t>var</a:t>
            </a:r>
            <a:r>
              <a:rPr lang="en-US" dirty="0">
                <a:solidFill>
                  <a:srgbClr val="48484C"/>
                </a:solidFill>
                <a:latin typeface="Courier New" charset="0"/>
              </a:rPr>
              <a:t> </a:t>
            </a:r>
            <a:r>
              <a:rPr lang="en-US" dirty="0" err="1">
                <a:solidFill>
                  <a:srgbClr val="48484C"/>
                </a:solidFill>
                <a:latin typeface="Courier New" charset="0"/>
              </a:rPr>
              <a:t>idade</a:t>
            </a:r>
            <a:r>
              <a:rPr lang="en-US" dirty="0">
                <a:solidFill>
                  <a:srgbClr val="48484C"/>
                </a:solidFill>
                <a:latin typeface="Courier New" charset="0"/>
              </a:rPr>
              <a:t> </a:t>
            </a:r>
            <a:r>
              <a:rPr lang="en-US" dirty="0">
                <a:solidFill>
                  <a:srgbClr val="93A1A1"/>
                </a:solidFill>
                <a:latin typeface="Courier New" charset="0"/>
              </a:rPr>
              <a:t>=</a:t>
            </a:r>
            <a:r>
              <a:rPr lang="en-US" dirty="0">
                <a:solidFill>
                  <a:srgbClr val="48484C"/>
                </a:solidFill>
                <a:latin typeface="Courier New" charset="0"/>
              </a:rPr>
              <a:t> </a:t>
            </a:r>
            <a:r>
              <a:rPr lang="en-US" dirty="0" err="1">
                <a:solidFill>
                  <a:srgbClr val="48484C"/>
                </a:solidFill>
                <a:latin typeface="Courier New" charset="0"/>
              </a:rPr>
              <a:t>anoAtual</a:t>
            </a:r>
            <a:r>
              <a:rPr lang="en-US" dirty="0">
                <a:solidFill>
                  <a:srgbClr val="48484C"/>
                </a:solidFill>
                <a:latin typeface="Courier New" charset="0"/>
              </a:rPr>
              <a:t> </a:t>
            </a:r>
            <a:r>
              <a:rPr lang="en-US" dirty="0">
                <a:solidFill>
                  <a:srgbClr val="93A1A1"/>
                </a:solidFill>
                <a:latin typeface="Courier New" charset="0"/>
              </a:rPr>
              <a:t>-</a:t>
            </a:r>
            <a:r>
              <a:rPr lang="en-US" dirty="0">
                <a:solidFill>
                  <a:srgbClr val="48484C"/>
                </a:solidFill>
                <a:latin typeface="Courier New" charset="0"/>
              </a:rPr>
              <a:t> </a:t>
            </a:r>
            <a:r>
              <a:rPr lang="en-US" dirty="0" err="1">
                <a:solidFill>
                  <a:srgbClr val="48484C"/>
                </a:solidFill>
                <a:latin typeface="Courier New" charset="0"/>
              </a:rPr>
              <a:t>anoNascimento</a:t>
            </a:r>
            <a:r>
              <a:rPr lang="en-US" dirty="0">
                <a:solidFill>
                  <a:srgbClr val="93A1A1"/>
                </a:solidFill>
                <a:latin typeface="Courier New" charset="0"/>
              </a:rPr>
              <a:t>;</a:t>
            </a:r>
            <a:endParaRPr lang="en-US" dirty="0">
              <a:solidFill>
                <a:srgbClr val="BEBEC5"/>
              </a:solidFill>
              <a:latin typeface="Courier New" charset="0"/>
            </a:endParaRPr>
          </a:p>
          <a:p>
            <a:pPr>
              <a:buFont typeface="+mj-lt"/>
              <a:buAutoNum type="arabicPeriod"/>
            </a:pPr>
            <a:r>
              <a:rPr lang="en-US" dirty="0">
                <a:solidFill>
                  <a:srgbClr val="48484C"/>
                </a:solidFill>
                <a:latin typeface="Courier New" charset="0"/>
              </a:rPr>
              <a:t> </a:t>
            </a:r>
            <a:endParaRPr lang="en-US" dirty="0">
              <a:solidFill>
                <a:srgbClr val="BEBEC5"/>
              </a:solidFill>
              <a:latin typeface="Courier New" charset="0"/>
            </a:endParaRPr>
          </a:p>
          <a:p>
            <a:pPr>
              <a:buFont typeface="+mj-lt"/>
              <a:buAutoNum type="arabicPeriod"/>
            </a:pPr>
            <a:r>
              <a:rPr lang="en-US" dirty="0">
                <a:solidFill>
                  <a:srgbClr val="93A1A1"/>
                </a:solidFill>
                <a:latin typeface="Courier New" charset="0"/>
              </a:rPr>
              <a:t>// </a:t>
            </a:r>
            <a:r>
              <a:rPr lang="en-US" dirty="0" err="1">
                <a:solidFill>
                  <a:srgbClr val="93A1A1"/>
                </a:solidFill>
                <a:latin typeface="Courier New" charset="0"/>
              </a:rPr>
              <a:t>Mostra</a:t>
            </a:r>
            <a:r>
              <a:rPr lang="en-US" dirty="0">
                <a:solidFill>
                  <a:srgbClr val="93A1A1"/>
                </a:solidFill>
                <a:latin typeface="Courier New" charset="0"/>
              </a:rPr>
              <a:t> </a:t>
            </a:r>
            <a:r>
              <a:rPr lang="en-US" dirty="0" err="1">
                <a:solidFill>
                  <a:srgbClr val="93A1A1"/>
                </a:solidFill>
                <a:latin typeface="Courier New" charset="0"/>
              </a:rPr>
              <a:t>ao</a:t>
            </a:r>
            <a:r>
              <a:rPr lang="en-US" dirty="0">
                <a:solidFill>
                  <a:srgbClr val="93A1A1"/>
                </a:solidFill>
                <a:latin typeface="Courier New" charset="0"/>
              </a:rPr>
              <a:t> </a:t>
            </a:r>
            <a:r>
              <a:rPr lang="en-US" dirty="0" err="1">
                <a:solidFill>
                  <a:srgbClr val="93A1A1"/>
                </a:solidFill>
                <a:latin typeface="Courier New" charset="0"/>
              </a:rPr>
              <a:t>usuário</a:t>
            </a:r>
            <a:r>
              <a:rPr lang="en-US" dirty="0">
                <a:solidFill>
                  <a:srgbClr val="93A1A1"/>
                </a:solidFill>
                <a:latin typeface="Courier New" charset="0"/>
              </a:rPr>
              <a:t> a </a:t>
            </a:r>
            <a:r>
              <a:rPr lang="en-US" dirty="0" err="1">
                <a:solidFill>
                  <a:srgbClr val="93A1A1"/>
                </a:solidFill>
                <a:latin typeface="Courier New" charset="0"/>
              </a:rPr>
              <a:t>idade</a:t>
            </a:r>
            <a:r>
              <a:rPr lang="en-US" dirty="0">
                <a:solidFill>
                  <a:srgbClr val="93A1A1"/>
                </a:solidFill>
                <a:latin typeface="Courier New" charset="0"/>
              </a:rPr>
              <a:t> que </a:t>
            </a:r>
            <a:r>
              <a:rPr lang="en-US" dirty="0" err="1">
                <a:solidFill>
                  <a:srgbClr val="93A1A1"/>
                </a:solidFill>
                <a:latin typeface="Courier New" charset="0"/>
              </a:rPr>
              <a:t>ele</a:t>
            </a:r>
            <a:r>
              <a:rPr lang="en-US" dirty="0">
                <a:solidFill>
                  <a:srgbClr val="93A1A1"/>
                </a:solidFill>
                <a:latin typeface="Courier New" charset="0"/>
              </a:rPr>
              <a:t> </a:t>
            </a:r>
            <a:r>
              <a:rPr lang="en-US" dirty="0" err="1">
                <a:solidFill>
                  <a:srgbClr val="93A1A1"/>
                </a:solidFill>
                <a:latin typeface="Courier New" charset="0"/>
              </a:rPr>
              <a:t>possui</a:t>
            </a:r>
            <a:endParaRPr lang="en-US" dirty="0">
              <a:solidFill>
                <a:srgbClr val="BEBEC5"/>
              </a:solidFill>
              <a:latin typeface="Courier New" charset="0"/>
            </a:endParaRPr>
          </a:p>
          <a:p>
            <a:pPr>
              <a:buFont typeface="+mj-lt"/>
              <a:buAutoNum type="arabicPeriod"/>
            </a:pPr>
            <a:r>
              <a:rPr lang="en-US" dirty="0">
                <a:solidFill>
                  <a:srgbClr val="48484C"/>
                </a:solidFill>
                <a:latin typeface="Courier New" charset="0"/>
              </a:rPr>
              <a:t>alert</a:t>
            </a:r>
            <a:r>
              <a:rPr lang="en-US" dirty="0">
                <a:solidFill>
                  <a:srgbClr val="93A1A1"/>
                </a:solidFill>
                <a:latin typeface="Courier New" charset="0"/>
              </a:rPr>
              <a:t>(</a:t>
            </a:r>
            <a:r>
              <a:rPr lang="en-US" dirty="0">
                <a:solidFill>
                  <a:srgbClr val="DD1144"/>
                </a:solidFill>
                <a:latin typeface="Courier New" charset="0"/>
              </a:rPr>
              <a:t>"</a:t>
            </a:r>
            <a:r>
              <a:rPr lang="en-US" dirty="0" err="1">
                <a:solidFill>
                  <a:srgbClr val="DD1144"/>
                </a:solidFill>
                <a:latin typeface="Courier New" charset="0"/>
              </a:rPr>
              <a:t>Sua</a:t>
            </a:r>
            <a:r>
              <a:rPr lang="en-US" dirty="0">
                <a:solidFill>
                  <a:srgbClr val="DD1144"/>
                </a:solidFill>
                <a:latin typeface="Courier New" charset="0"/>
              </a:rPr>
              <a:t> </a:t>
            </a:r>
            <a:r>
              <a:rPr lang="en-US" dirty="0" err="1">
                <a:solidFill>
                  <a:srgbClr val="DD1144"/>
                </a:solidFill>
                <a:latin typeface="Courier New" charset="0"/>
              </a:rPr>
              <a:t>idade</a:t>
            </a:r>
            <a:r>
              <a:rPr lang="en-US" dirty="0">
                <a:solidFill>
                  <a:srgbClr val="DD1144"/>
                </a:solidFill>
                <a:latin typeface="Courier New" charset="0"/>
              </a:rPr>
              <a:t> </a:t>
            </a:r>
            <a:r>
              <a:rPr lang="en-US" dirty="0" err="1">
                <a:solidFill>
                  <a:srgbClr val="DD1144"/>
                </a:solidFill>
                <a:latin typeface="Courier New" charset="0"/>
              </a:rPr>
              <a:t>é</a:t>
            </a:r>
            <a:r>
              <a:rPr lang="en-US" dirty="0">
                <a:solidFill>
                  <a:srgbClr val="DD1144"/>
                </a:solidFill>
                <a:latin typeface="Courier New" charset="0"/>
              </a:rPr>
              <a:t>: "</a:t>
            </a:r>
            <a:r>
              <a:rPr lang="en-US" dirty="0">
                <a:solidFill>
                  <a:srgbClr val="48484C"/>
                </a:solidFill>
                <a:latin typeface="Courier New" charset="0"/>
              </a:rPr>
              <a:t> </a:t>
            </a:r>
            <a:r>
              <a:rPr lang="en-US" dirty="0">
                <a:solidFill>
                  <a:srgbClr val="93A1A1"/>
                </a:solidFill>
                <a:latin typeface="Courier New" charset="0"/>
              </a:rPr>
              <a:t>+</a:t>
            </a:r>
            <a:r>
              <a:rPr lang="en-US" dirty="0">
                <a:solidFill>
                  <a:srgbClr val="48484C"/>
                </a:solidFill>
                <a:latin typeface="Courier New" charset="0"/>
              </a:rPr>
              <a:t> </a:t>
            </a:r>
            <a:r>
              <a:rPr lang="en-US" dirty="0" err="1">
                <a:solidFill>
                  <a:srgbClr val="48484C"/>
                </a:solidFill>
                <a:latin typeface="Courier New" charset="0"/>
              </a:rPr>
              <a:t>idade</a:t>
            </a:r>
            <a:r>
              <a:rPr lang="en-US" dirty="0">
                <a:solidFill>
                  <a:srgbClr val="48484C"/>
                </a:solidFill>
                <a:latin typeface="Courier New" charset="0"/>
              </a:rPr>
              <a:t> </a:t>
            </a:r>
            <a:r>
              <a:rPr lang="en-US" dirty="0">
                <a:solidFill>
                  <a:srgbClr val="93A1A1"/>
                </a:solidFill>
                <a:latin typeface="Courier New" charset="0"/>
              </a:rPr>
              <a:t>+</a:t>
            </a:r>
            <a:r>
              <a:rPr lang="en-US" dirty="0">
                <a:solidFill>
                  <a:srgbClr val="48484C"/>
                </a:solidFill>
                <a:latin typeface="Courier New" charset="0"/>
              </a:rPr>
              <a:t> </a:t>
            </a:r>
            <a:r>
              <a:rPr lang="en-US" dirty="0">
                <a:solidFill>
                  <a:srgbClr val="DD1144"/>
                </a:solidFill>
                <a:latin typeface="Courier New" charset="0"/>
              </a:rPr>
              <a:t>" </a:t>
            </a:r>
            <a:r>
              <a:rPr lang="en-US" dirty="0" err="1">
                <a:solidFill>
                  <a:srgbClr val="DD1144"/>
                </a:solidFill>
                <a:latin typeface="Courier New" charset="0"/>
              </a:rPr>
              <a:t>anos</a:t>
            </a:r>
            <a:r>
              <a:rPr lang="en-US" dirty="0">
                <a:solidFill>
                  <a:srgbClr val="DD1144"/>
                </a:solidFill>
                <a:latin typeface="Courier New" charset="0"/>
              </a:rPr>
              <a:t>"</a:t>
            </a:r>
            <a:r>
              <a:rPr lang="en-US" dirty="0">
                <a:solidFill>
                  <a:srgbClr val="93A1A1"/>
                </a:solidFill>
                <a:latin typeface="Courier New" charset="0"/>
              </a:rPr>
              <a:t>);</a:t>
            </a:r>
            <a:endParaRPr lang="en-US" dirty="0">
              <a:solidFill>
                <a:srgbClr val="BEBEC5"/>
              </a:solidFill>
              <a:latin typeface="Courier New" charset="0"/>
            </a:endParaRPr>
          </a:p>
          <a:p>
            <a:pPr>
              <a:buFont typeface="+mj-lt"/>
              <a:buAutoNum type="arabicPeriod"/>
            </a:pPr>
            <a:r>
              <a:rPr lang="en-US" dirty="0">
                <a:solidFill>
                  <a:srgbClr val="1E347B"/>
                </a:solidFill>
                <a:latin typeface="Courier New" charset="0"/>
              </a:rPr>
              <a:t>&lt;/script&gt;</a:t>
            </a:r>
            <a:endParaRPr lang="en-US" dirty="0">
              <a:solidFill>
                <a:srgbClr val="BEBEC5"/>
              </a:solidFill>
              <a:latin typeface="Courier New" charset="0"/>
            </a:endParaRPr>
          </a:p>
        </p:txBody>
      </p:sp>
      <p:sp>
        <p:nvSpPr>
          <p:cNvPr id="5" name="TextBox 4"/>
          <p:cNvSpPr txBox="1"/>
          <p:nvPr/>
        </p:nvSpPr>
        <p:spPr>
          <a:xfrm>
            <a:off x="782553" y="1556792"/>
            <a:ext cx="1031051" cy="307777"/>
          </a:xfrm>
          <a:prstGeom prst="rect">
            <a:avLst/>
          </a:prstGeom>
          <a:noFill/>
        </p:spPr>
        <p:txBody>
          <a:bodyPr wrap="none" rtlCol="0">
            <a:spAutoFit/>
          </a:bodyPr>
          <a:lstStyle/>
          <a:p>
            <a:r>
              <a:rPr lang="en-US" dirty="0" err="1"/>
              <a:t>Exemplo</a:t>
            </a:r>
            <a:r>
              <a:rPr lang="en-US" dirty="0"/>
              <a:t> 1</a:t>
            </a:r>
          </a:p>
        </p:txBody>
      </p:sp>
      <p:sp>
        <p:nvSpPr>
          <p:cNvPr id="6" name="TextBox 5"/>
          <p:cNvSpPr txBox="1"/>
          <p:nvPr/>
        </p:nvSpPr>
        <p:spPr>
          <a:xfrm>
            <a:off x="782553" y="2852140"/>
            <a:ext cx="1031051" cy="523220"/>
          </a:xfrm>
          <a:prstGeom prst="rect">
            <a:avLst/>
          </a:prstGeom>
          <a:noFill/>
        </p:spPr>
        <p:txBody>
          <a:bodyPr wrap="none" rtlCol="0">
            <a:spAutoFit/>
          </a:bodyPr>
          <a:lstStyle/>
          <a:p>
            <a:r>
              <a:rPr lang="en-US" dirty="0" err="1"/>
              <a:t>Exemplo</a:t>
            </a:r>
            <a:r>
              <a:rPr lang="en-US" dirty="0"/>
              <a:t> 2</a:t>
            </a:r>
          </a:p>
          <a:p>
            <a:endParaRPr lang="en-US" dirty="0"/>
          </a:p>
        </p:txBody>
      </p:sp>
    </p:spTree>
    <p:extLst>
      <p:ext uri="{BB962C8B-B14F-4D97-AF65-F5344CB8AC3E}">
        <p14:creationId xmlns:p14="http://schemas.microsoft.com/office/powerpoint/2010/main" val="822273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Livros</a:t>
            </a:r>
            <a:r>
              <a:rPr lang="en-US" dirty="0"/>
              <a:t> </a:t>
            </a:r>
            <a:r>
              <a:rPr lang="en-US" dirty="0" err="1"/>
              <a:t>Recomendados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949737"/>
            <a:ext cx="2592288" cy="350556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4" y="1974325"/>
            <a:ext cx="3456384" cy="3456384"/>
          </a:xfrm>
          <a:prstGeom prst="rect">
            <a:avLst/>
          </a:prstGeom>
        </p:spPr>
      </p:pic>
    </p:spTree>
    <p:extLst>
      <p:ext uri="{BB962C8B-B14F-4D97-AF65-F5344CB8AC3E}">
        <p14:creationId xmlns:p14="http://schemas.microsoft.com/office/powerpoint/2010/main" val="2067119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Condicionais</a:t>
            </a:r>
            <a:endParaRPr lang="en-US" dirty="0"/>
          </a:p>
        </p:txBody>
      </p:sp>
      <p:sp>
        <p:nvSpPr>
          <p:cNvPr id="3" name="Rectangle 2"/>
          <p:cNvSpPr/>
          <p:nvPr/>
        </p:nvSpPr>
        <p:spPr>
          <a:xfrm>
            <a:off x="609600" y="1844824"/>
            <a:ext cx="4572000" cy="1600438"/>
          </a:xfrm>
          <a:prstGeom prst="rect">
            <a:avLst/>
          </a:prstGeom>
        </p:spPr>
        <p:txBody>
          <a:bodyPr>
            <a:spAutoFit/>
          </a:bodyPr>
          <a:lstStyle/>
          <a:p>
            <a:r>
              <a:rPr lang="en-US" dirty="0"/>
              <a:t>&lt;script&gt;</a:t>
            </a:r>
          </a:p>
          <a:p>
            <a:r>
              <a:rPr lang="en-US" dirty="0"/>
              <a:t>        if (</a:t>
            </a:r>
            <a:r>
              <a:rPr lang="en-US" dirty="0" err="1"/>
              <a:t>condicao</a:t>
            </a:r>
            <a:r>
              <a:rPr lang="en-US" dirty="0"/>
              <a:t>) {	</a:t>
            </a:r>
          </a:p>
          <a:p>
            <a:r>
              <a:rPr lang="en-US" dirty="0"/>
              <a:t>               </a:t>
            </a:r>
            <a:r>
              <a:rPr lang="en-US" dirty="0" err="1"/>
              <a:t>executar</a:t>
            </a:r>
            <a:r>
              <a:rPr lang="en-US" dirty="0"/>
              <a:t> </a:t>
            </a:r>
            <a:r>
              <a:rPr lang="en-US" dirty="0" err="1"/>
              <a:t>operacao</a:t>
            </a:r>
            <a:endParaRPr lang="en-US" dirty="0"/>
          </a:p>
          <a:p>
            <a:r>
              <a:rPr lang="en-US" dirty="0"/>
              <a:t>        } else {	</a:t>
            </a:r>
          </a:p>
          <a:p>
            <a:r>
              <a:rPr lang="en-US" dirty="0"/>
              <a:t>              </a:t>
            </a:r>
            <a:r>
              <a:rPr lang="en-US" dirty="0" err="1"/>
              <a:t>executa</a:t>
            </a:r>
            <a:r>
              <a:rPr lang="en-US" dirty="0"/>
              <a:t> </a:t>
            </a:r>
            <a:r>
              <a:rPr lang="en-US" dirty="0" err="1"/>
              <a:t>outra</a:t>
            </a:r>
            <a:r>
              <a:rPr lang="en-US" dirty="0"/>
              <a:t> </a:t>
            </a:r>
            <a:r>
              <a:rPr lang="en-US" dirty="0" err="1"/>
              <a:t>operacao</a:t>
            </a:r>
            <a:endParaRPr lang="en-US" dirty="0"/>
          </a:p>
          <a:p>
            <a:r>
              <a:rPr lang="en-US" dirty="0"/>
              <a:t>        }</a:t>
            </a:r>
          </a:p>
          <a:p>
            <a:r>
              <a:rPr lang="en-US" dirty="0"/>
              <a:t>&lt;/script&gt;</a:t>
            </a:r>
          </a:p>
        </p:txBody>
      </p:sp>
      <p:sp>
        <p:nvSpPr>
          <p:cNvPr id="5" name="TextBox 4"/>
          <p:cNvSpPr txBox="1"/>
          <p:nvPr/>
        </p:nvSpPr>
        <p:spPr>
          <a:xfrm>
            <a:off x="609600" y="1553071"/>
            <a:ext cx="960519" cy="307777"/>
          </a:xfrm>
          <a:prstGeom prst="rect">
            <a:avLst/>
          </a:prstGeom>
          <a:noFill/>
        </p:spPr>
        <p:txBody>
          <a:bodyPr wrap="none" rtlCol="0">
            <a:spAutoFit/>
          </a:bodyPr>
          <a:lstStyle/>
          <a:p>
            <a:r>
              <a:rPr lang="en-US" dirty="0" err="1"/>
              <a:t>Estrutura</a:t>
            </a:r>
            <a:r>
              <a:rPr lang="en-US" dirty="0"/>
              <a:t>:</a:t>
            </a:r>
          </a:p>
        </p:txBody>
      </p:sp>
      <p:sp>
        <p:nvSpPr>
          <p:cNvPr id="6" name="Rectangle 5"/>
          <p:cNvSpPr/>
          <p:nvPr/>
        </p:nvSpPr>
        <p:spPr>
          <a:xfrm>
            <a:off x="596347" y="3933056"/>
            <a:ext cx="4572000" cy="1815882"/>
          </a:xfrm>
          <a:prstGeom prst="rect">
            <a:avLst/>
          </a:prstGeom>
        </p:spPr>
        <p:txBody>
          <a:bodyPr>
            <a:spAutoFit/>
          </a:bodyPr>
          <a:lstStyle/>
          <a:p>
            <a:r>
              <a:rPr lang="en-US" dirty="0"/>
              <a:t>&lt;script&gt;</a:t>
            </a:r>
          </a:p>
          <a:p>
            <a:r>
              <a:rPr lang="en-US" dirty="0"/>
              <a:t>         </a:t>
            </a:r>
            <a:r>
              <a:rPr lang="en-US" dirty="0" err="1"/>
              <a:t>var</a:t>
            </a:r>
            <a:r>
              <a:rPr lang="en-US" dirty="0"/>
              <a:t> a = 6;</a:t>
            </a:r>
          </a:p>
          <a:p>
            <a:r>
              <a:rPr lang="en-US" dirty="0"/>
              <a:t>         if (a &gt; 6) { 	</a:t>
            </a:r>
          </a:p>
          <a:p>
            <a:r>
              <a:rPr lang="en-US" dirty="0"/>
              <a:t>              </a:t>
            </a:r>
            <a:r>
              <a:rPr lang="en-US" dirty="0" err="1"/>
              <a:t>document.write</a:t>
            </a:r>
            <a:r>
              <a:rPr lang="en-US" dirty="0"/>
              <a:t>('</a:t>
            </a:r>
            <a:r>
              <a:rPr lang="en-US" dirty="0" err="1"/>
              <a:t>Maior</a:t>
            </a:r>
            <a:r>
              <a:rPr lang="en-US" dirty="0"/>
              <a:t> que 6');</a:t>
            </a:r>
          </a:p>
          <a:p>
            <a:r>
              <a:rPr lang="en-US" dirty="0"/>
              <a:t>         } else {	</a:t>
            </a:r>
          </a:p>
          <a:p>
            <a:r>
              <a:rPr lang="en-US" dirty="0"/>
              <a:t>	</a:t>
            </a:r>
            <a:r>
              <a:rPr lang="en-US" dirty="0" err="1"/>
              <a:t>document.write</a:t>
            </a:r>
            <a:r>
              <a:rPr lang="en-US" dirty="0"/>
              <a:t>('</a:t>
            </a:r>
            <a:r>
              <a:rPr lang="en-US" dirty="0" err="1"/>
              <a:t>Menor</a:t>
            </a:r>
            <a:r>
              <a:rPr lang="en-US" dirty="0"/>
              <a:t> que 6');</a:t>
            </a:r>
          </a:p>
          <a:p>
            <a:r>
              <a:rPr lang="en-US" dirty="0"/>
              <a:t>         } </a:t>
            </a:r>
          </a:p>
          <a:p>
            <a:r>
              <a:rPr lang="en-US" dirty="0"/>
              <a:t>&lt;/script&gt;	</a:t>
            </a:r>
          </a:p>
        </p:txBody>
      </p:sp>
      <p:sp>
        <p:nvSpPr>
          <p:cNvPr id="7" name="TextBox 6"/>
          <p:cNvSpPr txBox="1"/>
          <p:nvPr/>
        </p:nvSpPr>
        <p:spPr>
          <a:xfrm>
            <a:off x="628261" y="3737015"/>
            <a:ext cx="931665" cy="307777"/>
          </a:xfrm>
          <a:prstGeom prst="rect">
            <a:avLst/>
          </a:prstGeom>
          <a:noFill/>
        </p:spPr>
        <p:txBody>
          <a:bodyPr wrap="none" rtlCol="0">
            <a:spAutoFit/>
          </a:bodyPr>
          <a:lstStyle/>
          <a:p>
            <a:r>
              <a:rPr lang="en-US"/>
              <a:t>Exemplo</a:t>
            </a:r>
            <a:r>
              <a:rPr lang="en-US" dirty="0"/>
              <a:t>:</a:t>
            </a:r>
          </a:p>
        </p:txBody>
      </p:sp>
    </p:spTree>
    <p:extLst>
      <p:ext uri="{BB962C8B-B14F-4D97-AF65-F5344CB8AC3E}">
        <p14:creationId xmlns:p14="http://schemas.microsoft.com/office/powerpoint/2010/main" val="887748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Condicionais</a:t>
            </a:r>
            <a:endParaRPr lang="en-US" dirty="0"/>
          </a:p>
        </p:txBody>
      </p:sp>
      <p:sp>
        <p:nvSpPr>
          <p:cNvPr id="4" name="Rectangle 3"/>
          <p:cNvSpPr/>
          <p:nvPr/>
        </p:nvSpPr>
        <p:spPr>
          <a:xfrm>
            <a:off x="609600" y="1628800"/>
            <a:ext cx="944489" cy="307777"/>
          </a:xfrm>
          <a:prstGeom prst="rect">
            <a:avLst/>
          </a:prstGeom>
        </p:spPr>
        <p:txBody>
          <a:bodyPr wrap="none">
            <a:spAutoFit/>
          </a:bodyPr>
          <a:lstStyle/>
          <a:p>
            <a:r>
              <a:rPr lang="en-US">
                <a:solidFill>
                  <a:srgbClr val="003366"/>
                </a:solidFill>
                <a:latin typeface="arial" charset="0"/>
              </a:rPr>
              <a:t>&lt; : </a:t>
            </a:r>
            <a:r>
              <a:rPr lang="en-US" dirty="0" err="1">
                <a:solidFill>
                  <a:srgbClr val="003366"/>
                </a:solidFill>
                <a:latin typeface="arial" charset="0"/>
              </a:rPr>
              <a:t>Menor</a:t>
            </a:r>
            <a:endParaRPr lang="en-US" dirty="0"/>
          </a:p>
        </p:txBody>
      </p:sp>
      <p:sp>
        <p:nvSpPr>
          <p:cNvPr id="5" name="Rectangle 4"/>
          <p:cNvSpPr/>
          <p:nvPr/>
        </p:nvSpPr>
        <p:spPr>
          <a:xfrm>
            <a:off x="609600" y="1936577"/>
            <a:ext cx="4572000" cy="2677656"/>
          </a:xfrm>
          <a:prstGeom prst="rect">
            <a:avLst/>
          </a:prstGeom>
        </p:spPr>
        <p:txBody>
          <a:bodyPr>
            <a:spAutoFit/>
          </a:bodyPr>
          <a:lstStyle/>
          <a:p>
            <a:r>
              <a:rPr lang="en-US" dirty="0"/>
              <a:t>&lt;script&gt;</a:t>
            </a:r>
          </a:p>
          <a:p>
            <a:r>
              <a:rPr lang="en-US" dirty="0"/>
              <a:t>        </a:t>
            </a:r>
            <a:r>
              <a:rPr lang="en-US" dirty="0" err="1"/>
              <a:t>var</a:t>
            </a:r>
            <a:r>
              <a:rPr lang="en-US" dirty="0"/>
              <a:t> a = 6;</a:t>
            </a:r>
          </a:p>
          <a:p>
            <a:r>
              <a:rPr lang="en-US" dirty="0"/>
              <a:t>        if (a &lt; 6) { 	</a:t>
            </a:r>
          </a:p>
          <a:p>
            <a:r>
              <a:rPr lang="en-US" dirty="0"/>
              <a:t>             </a:t>
            </a:r>
            <a:r>
              <a:rPr lang="en-US" dirty="0" err="1"/>
              <a:t>document.write</a:t>
            </a:r>
            <a:r>
              <a:rPr lang="en-US" dirty="0"/>
              <a:t>('</a:t>
            </a:r>
            <a:r>
              <a:rPr lang="en-US" dirty="0" err="1"/>
              <a:t>Menor</a:t>
            </a:r>
            <a:r>
              <a:rPr lang="en-US" dirty="0"/>
              <a:t> que 6');</a:t>
            </a:r>
          </a:p>
          <a:p>
            <a:r>
              <a:rPr lang="en-US" dirty="0"/>
              <a:t>        } else {</a:t>
            </a:r>
          </a:p>
          <a:p>
            <a:r>
              <a:rPr lang="en-US" dirty="0"/>
              <a:t>              if (a &gt; 6) { 		</a:t>
            </a:r>
            <a:r>
              <a:rPr lang="en-US" dirty="0" err="1"/>
              <a:t>document.write</a:t>
            </a:r>
            <a:r>
              <a:rPr lang="en-US" dirty="0"/>
              <a:t>('</a:t>
            </a:r>
            <a:r>
              <a:rPr lang="en-US" dirty="0" err="1"/>
              <a:t>Maior</a:t>
            </a:r>
            <a:r>
              <a:rPr lang="en-US" dirty="0"/>
              <a:t> que 6');	</a:t>
            </a:r>
          </a:p>
          <a:p>
            <a:r>
              <a:rPr lang="en-US" dirty="0"/>
              <a:t>              } else {		</a:t>
            </a:r>
            <a:r>
              <a:rPr lang="en-US" dirty="0" err="1"/>
              <a:t>document.write</a:t>
            </a:r>
            <a:r>
              <a:rPr lang="en-US" dirty="0"/>
              <a:t>('</a:t>
            </a:r>
            <a:r>
              <a:rPr lang="en-US" dirty="0" err="1"/>
              <a:t>Igual</a:t>
            </a:r>
            <a:r>
              <a:rPr lang="en-US" dirty="0"/>
              <a:t> a 6!');</a:t>
            </a:r>
          </a:p>
          <a:p>
            <a:r>
              <a:rPr lang="en-US" dirty="0"/>
              <a:t>              }</a:t>
            </a:r>
          </a:p>
          <a:p>
            <a:r>
              <a:rPr lang="en-US" dirty="0"/>
              <a:t>        }</a:t>
            </a:r>
          </a:p>
          <a:p>
            <a:r>
              <a:rPr lang="en-US" dirty="0"/>
              <a:t>&lt;/script&gt;</a:t>
            </a:r>
          </a:p>
        </p:txBody>
      </p:sp>
    </p:spTree>
    <p:extLst>
      <p:ext uri="{BB962C8B-B14F-4D97-AF65-F5344CB8AC3E}">
        <p14:creationId xmlns:p14="http://schemas.microsoft.com/office/powerpoint/2010/main" val="583221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Condicionais</a:t>
            </a:r>
            <a:endParaRPr lang="en-US" dirty="0"/>
          </a:p>
        </p:txBody>
      </p:sp>
      <p:sp>
        <p:nvSpPr>
          <p:cNvPr id="3" name="Rectangle 2"/>
          <p:cNvSpPr/>
          <p:nvPr/>
        </p:nvSpPr>
        <p:spPr>
          <a:xfrm>
            <a:off x="609600" y="1628800"/>
            <a:ext cx="930063" cy="307777"/>
          </a:xfrm>
          <a:prstGeom prst="rect">
            <a:avLst/>
          </a:prstGeom>
        </p:spPr>
        <p:txBody>
          <a:bodyPr wrap="none">
            <a:spAutoFit/>
          </a:bodyPr>
          <a:lstStyle/>
          <a:p>
            <a:r>
              <a:rPr lang="es-ES_tradnl">
                <a:solidFill>
                  <a:srgbClr val="003366"/>
                </a:solidFill>
                <a:latin typeface="arial" charset="0"/>
              </a:rPr>
              <a:t>== : Igual</a:t>
            </a:r>
            <a:endParaRPr lang="en-US" dirty="0"/>
          </a:p>
        </p:txBody>
      </p:sp>
      <p:sp>
        <p:nvSpPr>
          <p:cNvPr id="4" name="Rectangle 3"/>
          <p:cNvSpPr/>
          <p:nvPr/>
        </p:nvSpPr>
        <p:spPr>
          <a:xfrm>
            <a:off x="609600" y="1936577"/>
            <a:ext cx="4572000" cy="1384995"/>
          </a:xfrm>
          <a:prstGeom prst="rect">
            <a:avLst/>
          </a:prstGeom>
        </p:spPr>
        <p:txBody>
          <a:bodyPr>
            <a:spAutoFit/>
          </a:bodyPr>
          <a:lstStyle/>
          <a:p>
            <a:r>
              <a:rPr lang="en-US" dirty="0"/>
              <a:t>&lt;script&gt;</a:t>
            </a:r>
          </a:p>
          <a:p>
            <a:r>
              <a:rPr lang="en-US" dirty="0"/>
              <a:t>       </a:t>
            </a:r>
            <a:r>
              <a:rPr lang="en-US" dirty="0" err="1"/>
              <a:t>var</a:t>
            </a:r>
            <a:r>
              <a:rPr lang="en-US" dirty="0"/>
              <a:t> a = 6;</a:t>
            </a:r>
          </a:p>
          <a:p>
            <a:r>
              <a:rPr lang="en-US" dirty="0"/>
              <a:t>       if (a == 6) { 	</a:t>
            </a:r>
          </a:p>
          <a:p>
            <a:r>
              <a:rPr lang="en-US" dirty="0"/>
              <a:t>             </a:t>
            </a:r>
            <a:r>
              <a:rPr lang="en-US" dirty="0" err="1"/>
              <a:t>document.write</a:t>
            </a:r>
            <a:r>
              <a:rPr lang="en-US" dirty="0"/>
              <a:t>('</a:t>
            </a:r>
            <a:r>
              <a:rPr lang="en-US" dirty="0" err="1"/>
              <a:t>Igual</a:t>
            </a:r>
            <a:r>
              <a:rPr lang="en-US" dirty="0"/>
              <a:t> a 6');</a:t>
            </a:r>
          </a:p>
          <a:p>
            <a:r>
              <a:rPr lang="en-US" dirty="0"/>
              <a:t>       }</a:t>
            </a:r>
          </a:p>
          <a:p>
            <a:r>
              <a:rPr lang="en-US" dirty="0"/>
              <a:t>&lt;/script&gt;</a:t>
            </a:r>
          </a:p>
        </p:txBody>
      </p:sp>
    </p:spTree>
    <p:extLst>
      <p:ext uri="{BB962C8B-B14F-4D97-AF65-F5344CB8AC3E}">
        <p14:creationId xmlns:p14="http://schemas.microsoft.com/office/powerpoint/2010/main" val="1544730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Condicionais</a:t>
            </a:r>
            <a:endParaRPr lang="en-US" dirty="0"/>
          </a:p>
        </p:txBody>
      </p:sp>
      <p:sp>
        <p:nvSpPr>
          <p:cNvPr id="5" name="Rectangle 4"/>
          <p:cNvSpPr/>
          <p:nvPr/>
        </p:nvSpPr>
        <p:spPr>
          <a:xfrm>
            <a:off x="602095" y="1628800"/>
            <a:ext cx="1665841" cy="307777"/>
          </a:xfrm>
          <a:prstGeom prst="rect">
            <a:avLst/>
          </a:prstGeom>
        </p:spPr>
        <p:txBody>
          <a:bodyPr wrap="none">
            <a:spAutoFit/>
          </a:bodyPr>
          <a:lstStyle/>
          <a:p>
            <a:r>
              <a:rPr lang="en-US" dirty="0">
                <a:solidFill>
                  <a:srgbClr val="003366"/>
                </a:solidFill>
                <a:latin typeface="arial" charset="0"/>
              </a:rPr>
              <a:t>&gt;= : </a:t>
            </a:r>
            <a:r>
              <a:rPr lang="en-US" dirty="0" err="1">
                <a:solidFill>
                  <a:srgbClr val="003366"/>
                </a:solidFill>
                <a:latin typeface="arial" charset="0"/>
              </a:rPr>
              <a:t>Maior</a:t>
            </a:r>
            <a:r>
              <a:rPr lang="en-US" dirty="0">
                <a:solidFill>
                  <a:srgbClr val="003366"/>
                </a:solidFill>
                <a:latin typeface="arial" charset="0"/>
              </a:rPr>
              <a:t> </a:t>
            </a:r>
            <a:r>
              <a:rPr lang="en-US" dirty="0" err="1">
                <a:solidFill>
                  <a:srgbClr val="003366"/>
                </a:solidFill>
                <a:latin typeface="arial" charset="0"/>
              </a:rPr>
              <a:t>ou</a:t>
            </a:r>
            <a:r>
              <a:rPr lang="en-US" dirty="0">
                <a:solidFill>
                  <a:srgbClr val="003366"/>
                </a:solidFill>
                <a:latin typeface="arial" charset="0"/>
              </a:rPr>
              <a:t> </a:t>
            </a:r>
            <a:r>
              <a:rPr lang="en-US" dirty="0" err="1">
                <a:solidFill>
                  <a:srgbClr val="003366"/>
                </a:solidFill>
                <a:latin typeface="arial" charset="0"/>
              </a:rPr>
              <a:t>igual</a:t>
            </a:r>
            <a:endParaRPr lang="en-US" dirty="0"/>
          </a:p>
        </p:txBody>
      </p:sp>
      <p:sp>
        <p:nvSpPr>
          <p:cNvPr id="6" name="Rectangle 5"/>
          <p:cNvSpPr/>
          <p:nvPr/>
        </p:nvSpPr>
        <p:spPr>
          <a:xfrm>
            <a:off x="602095" y="1961796"/>
            <a:ext cx="4572000" cy="1384995"/>
          </a:xfrm>
          <a:prstGeom prst="rect">
            <a:avLst/>
          </a:prstGeom>
        </p:spPr>
        <p:txBody>
          <a:bodyPr>
            <a:spAutoFit/>
          </a:bodyPr>
          <a:lstStyle/>
          <a:p>
            <a:r>
              <a:rPr lang="en-US" dirty="0"/>
              <a:t>&lt;script&gt;</a:t>
            </a:r>
          </a:p>
          <a:p>
            <a:r>
              <a:rPr lang="en-US" dirty="0"/>
              <a:t>        </a:t>
            </a:r>
            <a:r>
              <a:rPr lang="en-US" dirty="0" err="1"/>
              <a:t>var</a:t>
            </a:r>
            <a:r>
              <a:rPr lang="en-US" dirty="0"/>
              <a:t> a = 6;</a:t>
            </a:r>
          </a:p>
          <a:p>
            <a:r>
              <a:rPr lang="en-US" dirty="0"/>
              <a:t>        if (a &gt;= 6) {	</a:t>
            </a:r>
          </a:p>
          <a:p>
            <a:r>
              <a:rPr lang="en-US" dirty="0"/>
              <a:t>           </a:t>
            </a:r>
            <a:r>
              <a:rPr lang="en-US" dirty="0" err="1"/>
              <a:t>document.write</a:t>
            </a:r>
            <a:r>
              <a:rPr lang="en-US" dirty="0"/>
              <a:t>('</a:t>
            </a:r>
            <a:r>
              <a:rPr lang="en-US" dirty="0" err="1"/>
              <a:t>Maior</a:t>
            </a:r>
            <a:r>
              <a:rPr lang="en-US" dirty="0"/>
              <a:t> </a:t>
            </a:r>
            <a:r>
              <a:rPr lang="en-US" dirty="0" err="1"/>
              <a:t>ou</a:t>
            </a:r>
            <a:r>
              <a:rPr lang="en-US" dirty="0"/>
              <a:t> </a:t>
            </a:r>
            <a:r>
              <a:rPr lang="en-US" dirty="0" err="1"/>
              <a:t>igual</a:t>
            </a:r>
            <a:r>
              <a:rPr lang="en-US" dirty="0"/>
              <a:t> a 6');</a:t>
            </a:r>
          </a:p>
          <a:p>
            <a:r>
              <a:rPr lang="en-US" dirty="0"/>
              <a:t>        }</a:t>
            </a:r>
          </a:p>
          <a:p>
            <a:r>
              <a:rPr lang="en-US" dirty="0"/>
              <a:t>&lt;/script&gt;</a:t>
            </a:r>
          </a:p>
        </p:txBody>
      </p:sp>
    </p:spTree>
    <p:extLst>
      <p:ext uri="{BB962C8B-B14F-4D97-AF65-F5344CB8AC3E}">
        <p14:creationId xmlns:p14="http://schemas.microsoft.com/office/powerpoint/2010/main" val="504877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Condicionais</a:t>
            </a:r>
            <a:endParaRPr lang="en-US" dirty="0"/>
          </a:p>
        </p:txBody>
      </p:sp>
      <p:sp>
        <p:nvSpPr>
          <p:cNvPr id="3" name="Rectangle 2"/>
          <p:cNvSpPr/>
          <p:nvPr/>
        </p:nvSpPr>
        <p:spPr>
          <a:xfrm>
            <a:off x="609600" y="1556792"/>
            <a:ext cx="1213794" cy="307777"/>
          </a:xfrm>
          <a:prstGeom prst="rect">
            <a:avLst/>
          </a:prstGeom>
        </p:spPr>
        <p:txBody>
          <a:bodyPr wrap="none">
            <a:spAutoFit/>
          </a:bodyPr>
          <a:lstStyle/>
          <a:p>
            <a:r>
              <a:rPr lang="en-US" dirty="0">
                <a:solidFill>
                  <a:srgbClr val="003366"/>
                </a:solidFill>
                <a:latin typeface="arial" charset="0"/>
              </a:rPr>
              <a:t>!= : </a:t>
            </a:r>
            <a:r>
              <a:rPr lang="en-US" dirty="0" err="1">
                <a:solidFill>
                  <a:srgbClr val="003366"/>
                </a:solidFill>
                <a:latin typeface="arial" charset="0"/>
              </a:rPr>
              <a:t>Diferente</a:t>
            </a:r>
            <a:endParaRPr lang="en-US" dirty="0"/>
          </a:p>
        </p:txBody>
      </p:sp>
      <p:sp>
        <p:nvSpPr>
          <p:cNvPr id="4" name="Rectangle 3"/>
          <p:cNvSpPr/>
          <p:nvPr/>
        </p:nvSpPr>
        <p:spPr>
          <a:xfrm>
            <a:off x="609600" y="1864569"/>
            <a:ext cx="4572000" cy="1384995"/>
          </a:xfrm>
          <a:prstGeom prst="rect">
            <a:avLst/>
          </a:prstGeom>
        </p:spPr>
        <p:txBody>
          <a:bodyPr>
            <a:spAutoFit/>
          </a:bodyPr>
          <a:lstStyle/>
          <a:p>
            <a:r>
              <a:rPr lang="en-US" dirty="0"/>
              <a:t>&lt;script&gt;</a:t>
            </a:r>
          </a:p>
          <a:p>
            <a:r>
              <a:rPr lang="en-US" dirty="0"/>
              <a:t>        </a:t>
            </a:r>
            <a:r>
              <a:rPr lang="en-US" dirty="0" err="1"/>
              <a:t>var</a:t>
            </a:r>
            <a:r>
              <a:rPr lang="en-US" dirty="0"/>
              <a:t> a = 6;</a:t>
            </a:r>
          </a:p>
          <a:p>
            <a:r>
              <a:rPr lang="en-US" dirty="0"/>
              <a:t>        if (a != 6) {</a:t>
            </a:r>
          </a:p>
          <a:p>
            <a:r>
              <a:rPr lang="en-US" dirty="0"/>
              <a:t>           </a:t>
            </a:r>
            <a:r>
              <a:rPr lang="en-US" dirty="0" err="1"/>
              <a:t>document.write</a:t>
            </a:r>
            <a:r>
              <a:rPr lang="en-US" dirty="0"/>
              <a:t>('</a:t>
            </a:r>
            <a:r>
              <a:rPr lang="en-US" dirty="0" err="1"/>
              <a:t>Diferente</a:t>
            </a:r>
            <a:r>
              <a:rPr lang="en-US" dirty="0"/>
              <a:t> de 6');</a:t>
            </a:r>
          </a:p>
          <a:p>
            <a:r>
              <a:rPr lang="en-US" dirty="0"/>
              <a:t>        }</a:t>
            </a:r>
          </a:p>
          <a:p>
            <a:r>
              <a:rPr lang="en-US" dirty="0"/>
              <a:t>&lt;/script&gt;</a:t>
            </a:r>
          </a:p>
        </p:txBody>
      </p:sp>
    </p:spTree>
    <p:extLst>
      <p:ext uri="{BB962C8B-B14F-4D97-AF65-F5344CB8AC3E}">
        <p14:creationId xmlns:p14="http://schemas.microsoft.com/office/powerpoint/2010/main" val="679493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Operadores</a:t>
            </a:r>
            <a:r>
              <a:rPr lang="en-US" dirty="0"/>
              <a:t> </a:t>
            </a:r>
            <a:r>
              <a:rPr lang="en-US" dirty="0" err="1"/>
              <a:t>Lógicos</a:t>
            </a:r>
            <a:endParaRPr lang="en-US" dirty="0"/>
          </a:p>
        </p:txBody>
      </p:sp>
      <p:sp>
        <p:nvSpPr>
          <p:cNvPr id="4" name="Rectangle 3"/>
          <p:cNvSpPr/>
          <p:nvPr/>
        </p:nvSpPr>
        <p:spPr>
          <a:xfrm>
            <a:off x="605495" y="1519284"/>
            <a:ext cx="694421" cy="307777"/>
          </a:xfrm>
          <a:prstGeom prst="rect">
            <a:avLst/>
          </a:prstGeom>
        </p:spPr>
        <p:txBody>
          <a:bodyPr wrap="none">
            <a:spAutoFit/>
          </a:bodyPr>
          <a:lstStyle/>
          <a:p>
            <a:r>
              <a:rPr lang="uk-UA">
                <a:solidFill>
                  <a:srgbClr val="003366"/>
                </a:solidFill>
                <a:latin typeface="arial" charset="0"/>
              </a:rPr>
              <a:t>&amp;&amp; : </a:t>
            </a:r>
            <a:r>
              <a:rPr lang="uk-UA" dirty="0" err="1">
                <a:solidFill>
                  <a:srgbClr val="003366"/>
                </a:solidFill>
                <a:latin typeface="arial" charset="0"/>
              </a:rPr>
              <a:t>E</a:t>
            </a:r>
            <a:endParaRPr lang="en-US" dirty="0"/>
          </a:p>
        </p:txBody>
      </p:sp>
      <p:sp>
        <p:nvSpPr>
          <p:cNvPr id="5" name="Rectangle 4"/>
          <p:cNvSpPr/>
          <p:nvPr/>
        </p:nvSpPr>
        <p:spPr>
          <a:xfrm>
            <a:off x="613471" y="1763206"/>
            <a:ext cx="5834608" cy="1384995"/>
          </a:xfrm>
          <a:prstGeom prst="rect">
            <a:avLst/>
          </a:prstGeom>
        </p:spPr>
        <p:txBody>
          <a:bodyPr wrap="square">
            <a:spAutoFit/>
          </a:bodyPr>
          <a:lstStyle/>
          <a:p>
            <a:r>
              <a:rPr lang="en-US" dirty="0"/>
              <a:t>&lt;script&gt;</a:t>
            </a:r>
          </a:p>
          <a:p>
            <a:r>
              <a:rPr lang="en-US" dirty="0"/>
              <a:t>       </a:t>
            </a:r>
            <a:r>
              <a:rPr lang="en-US" dirty="0" err="1"/>
              <a:t>var</a:t>
            </a:r>
            <a:r>
              <a:rPr lang="en-US" dirty="0"/>
              <a:t> a = 6;</a:t>
            </a:r>
          </a:p>
          <a:p>
            <a:r>
              <a:rPr lang="en-US" dirty="0"/>
              <a:t>       if ((a &gt; 1) &amp;&amp; (a &lt; 6)) {	</a:t>
            </a:r>
          </a:p>
          <a:p>
            <a:r>
              <a:rPr lang="en-US" dirty="0"/>
              <a:t>            </a:t>
            </a:r>
            <a:r>
              <a:rPr lang="en-US" dirty="0" err="1"/>
              <a:t>document.write</a:t>
            </a:r>
            <a:r>
              <a:rPr lang="en-US" dirty="0"/>
              <a:t>('</a:t>
            </a:r>
            <a:r>
              <a:rPr lang="en-US" dirty="0" err="1"/>
              <a:t>Maior</a:t>
            </a:r>
            <a:r>
              <a:rPr lang="en-US" dirty="0"/>
              <a:t> que 1 E </a:t>
            </a:r>
            <a:r>
              <a:rPr lang="en-US" dirty="0" err="1"/>
              <a:t>menor</a:t>
            </a:r>
            <a:r>
              <a:rPr lang="en-US" dirty="0"/>
              <a:t> que 6');</a:t>
            </a:r>
          </a:p>
          <a:p>
            <a:r>
              <a:rPr lang="en-US" dirty="0"/>
              <a:t>       }</a:t>
            </a:r>
          </a:p>
          <a:p>
            <a:r>
              <a:rPr lang="en-US" dirty="0"/>
              <a:t>&lt;/script&gt;	</a:t>
            </a:r>
          </a:p>
        </p:txBody>
      </p:sp>
      <p:sp>
        <p:nvSpPr>
          <p:cNvPr id="6" name="Rectangle 5"/>
          <p:cNvSpPr/>
          <p:nvPr/>
        </p:nvSpPr>
        <p:spPr>
          <a:xfrm>
            <a:off x="592781" y="3238234"/>
            <a:ext cx="696024" cy="307777"/>
          </a:xfrm>
          <a:prstGeom prst="rect">
            <a:avLst/>
          </a:prstGeom>
        </p:spPr>
        <p:txBody>
          <a:bodyPr wrap="none">
            <a:spAutoFit/>
          </a:bodyPr>
          <a:lstStyle/>
          <a:p>
            <a:r>
              <a:rPr lang="hr-HR" dirty="0">
                <a:solidFill>
                  <a:srgbClr val="003366"/>
                </a:solidFill>
                <a:latin typeface="arial" charset="0"/>
              </a:rPr>
              <a:t>|| : OU</a:t>
            </a:r>
            <a:endParaRPr lang="en-US" dirty="0"/>
          </a:p>
        </p:txBody>
      </p:sp>
      <p:sp>
        <p:nvSpPr>
          <p:cNvPr id="7" name="Rectangle 6"/>
          <p:cNvSpPr/>
          <p:nvPr/>
        </p:nvSpPr>
        <p:spPr>
          <a:xfrm>
            <a:off x="590123" y="3454415"/>
            <a:ext cx="5398079" cy="1384995"/>
          </a:xfrm>
          <a:prstGeom prst="rect">
            <a:avLst/>
          </a:prstGeom>
        </p:spPr>
        <p:txBody>
          <a:bodyPr wrap="square">
            <a:spAutoFit/>
          </a:bodyPr>
          <a:lstStyle/>
          <a:p>
            <a:r>
              <a:rPr lang="en-US" dirty="0"/>
              <a:t>&lt;script&gt;</a:t>
            </a:r>
          </a:p>
          <a:p>
            <a:r>
              <a:rPr lang="en-US" dirty="0"/>
              <a:t>      </a:t>
            </a:r>
            <a:r>
              <a:rPr lang="en-US" dirty="0" err="1"/>
              <a:t>var</a:t>
            </a:r>
            <a:r>
              <a:rPr lang="en-US" dirty="0"/>
              <a:t> a = 6;</a:t>
            </a:r>
          </a:p>
          <a:p>
            <a:r>
              <a:rPr lang="en-US" dirty="0"/>
              <a:t>      if ((a &gt; 1) || (a &lt; 6)) {	</a:t>
            </a:r>
          </a:p>
          <a:p>
            <a:r>
              <a:rPr lang="en-US" dirty="0"/>
              <a:t>           </a:t>
            </a:r>
            <a:r>
              <a:rPr lang="en-US" dirty="0" err="1"/>
              <a:t>document.write</a:t>
            </a:r>
            <a:r>
              <a:rPr lang="en-US" dirty="0"/>
              <a:t>('</a:t>
            </a:r>
            <a:r>
              <a:rPr lang="en-US" dirty="0" err="1"/>
              <a:t>Maior</a:t>
            </a:r>
            <a:r>
              <a:rPr lang="en-US" dirty="0"/>
              <a:t> que 1 OU </a:t>
            </a:r>
            <a:r>
              <a:rPr lang="en-US" dirty="0" err="1"/>
              <a:t>menor</a:t>
            </a:r>
            <a:r>
              <a:rPr lang="en-US" dirty="0"/>
              <a:t> que 6');</a:t>
            </a:r>
          </a:p>
          <a:p>
            <a:r>
              <a:rPr lang="en-US" dirty="0"/>
              <a:t>      }</a:t>
            </a:r>
          </a:p>
          <a:p>
            <a:r>
              <a:rPr lang="en-US" dirty="0"/>
              <a:t>&lt;/script&gt;	</a:t>
            </a:r>
          </a:p>
        </p:txBody>
      </p:sp>
      <p:sp>
        <p:nvSpPr>
          <p:cNvPr id="8" name="Rectangle 7"/>
          <p:cNvSpPr/>
          <p:nvPr/>
        </p:nvSpPr>
        <p:spPr>
          <a:xfrm>
            <a:off x="613471" y="4909712"/>
            <a:ext cx="772969" cy="307777"/>
          </a:xfrm>
          <a:prstGeom prst="rect">
            <a:avLst/>
          </a:prstGeom>
        </p:spPr>
        <p:txBody>
          <a:bodyPr wrap="none">
            <a:spAutoFit/>
          </a:bodyPr>
          <a:lstStyle/>
          <a:p>
            <a:r>
              <a:rPr lang="fr-FR" dirty="0">
                <a:solidFill>
                  <a:srgbClr val="003366"/>
                </a:solidFill>
                <a:latin typeface="arial" charset="0"/>
              </a:rPr>
              <a:t>! : NAO</a:t>
            </a:r>
            <a:endParaRPr lang="en-US" dirty="0"/>
          </a:p>
        </p:txBody>
      </p:sp>
      <p:sp>
        <p:nvSpPr>
          <p:cNvPr id="9" name="Rectangle 8"/>
          <p:cNvSpPr/>
          <p:nvPr/>
        </p:nvSpPr>
        <p:spPr>
          <a:xfrm>
            <a:off x="590123" y="5157192"/>
            <a:ext cx="5542705" cy="1384995"/>
          </a:xfrm>
          <a:prstGeom prst="rect">
            <a:avLst/>
          </a:prstGeom>
        </p:spPr>
        <p:txBody>
          <a:bodyPr wrap="square">
            <a:spAutoFit/>
          </a:bodyPr>
          <a:lstStyle/>
          <a:p>
            <a:r>
              <a:rPr lang="en-US" dirty="0"/>
              <a:t>&lt;script&gt;</a:t>
            </a:r>
          </a:p>
          <a:p>
            <a:r>
              <a:rPr lang="en-US" dirty="0"/>
              <a:t>      </a:t>
            </a:r>
            <a:r>
              <a:rPr lang="en-US" dirty="0" err="1"/>
              <a:t>var</a:t>
            </a:r>
            <a:r>
              <a:rPr lang="en-US" dirty="0"/>
              <a:t> a = 6;</a:t>
            </a:r>
          </a:p>
          <a:p>
            <a:r>
              <a:rPr lang="en-US" dirty="0"/>
              <a:t>      if !((a &gt; 1) || (a &lt; 6)) {	</a:t>
            </a:r>
          </a:p>
          <a:p>
            <a:r>
              <a:rPr lang="en-US" dirty="0"/>
              <a:t>           </a:t>
            </a:r>
            <a:r>
              <a:rPr lang="en-US" dirty="0" err="1"/>
              <a:t>document.write</a:t>
            </a:r>
            <a:r>
              <a:rPr lang="en-US" dirty="0"/>
              <a:t>('</a:t>
            </a:r>
            <a:r>
              <a:rPr lang="en-US" dirty="0" err="1"/>
              <a:t>Não</a:t>
            </a:r>
            <a:r>
              <a:rPr lang="en-US" dirty="0"/>
              <a:t> </a:t>
            </a:r>
            <a:r>
              <a:rPr lang="en-US" dirty="0" err="1"/>
              <a:t>é</a:t>
            </a:r>
            <a:r>
              <a:rPr lang="en-US" dirty="0"/>
              <a:t> </a:t>
            </a:r>
            <a:r>
              <a:rPr lang="en-US" dirty="0" err="1"/>
              <a:t>maior</a:t>
            </a:r>
            <a:r>
              <a:rPr lang="en-US" dirty="0"/>
              <a:t> que 1 OU </a:t>
            </a:r>
            <a:r>
              <a:rPr lang="en-US" dirty="0" err="1"/>
              <a:t>menor</a:t>
            </a:r>
            <a:r>
              <a:rPr lang="en-US" dirty="0"/>
              <a:t> que 6');</a:t>
            </a:r>
          </a:p>
          <a:p>
            <a:r>
              <a:rPr lang="en-US" dirty="0"/>
              <a:t>      }</a:t>
            </a:r>
          </a:p>
          <a:p>
            <a:r>
              <a:rPr lang="en-US" dirty="0"/>
              <a:t>&lt;/script&gt;</a:t>
            </a:r>
          </a:p>
        </p:txBody>
      </p:sp>
    </p:spTree>
    <p:extLst>
      <p:ext uri="{BB962C8B-B14F-4D97-AF65-F5344CB8AC3E}">
        <p14:creationId xmlns:p14="http://schemas.microsoft.com/office/powerpoint/2010/main" val="5389292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Condicionais</a:t>
            </a:r>
            <a:endParaRPr lang="en-US" dirty="0"/>
          </a:p>
        </p:txBody>
      </p:sp>
      <p:sp>
        <p:nvSpPr>
          <p:cNvPr id="4" name="Rectangle 3"/>
          <p:cNvSpPr/>
          <p:nvPr/>
        </p:nvSpPr>
        <p:spPr>
          <a:xfrm>
            <a:off x="539552" y="1556792"/>
            <a:ext cx="1595309" cy="307777"/>
          </a:xfrm>
          <a:prstGeom prst="rect">
            <a:avLst/>
          </a:prstGeom>
        </p:spPr>
        <p:txBody>
          <a:bodyPr wrap="none">
            <a:spAutoFit/>
          </a:bodyPr>
          <a:lstStyle/>
          <a:p>
            <a:r>
              <a:rPr lang="en-US" b="1" dirty="0" err="1">
                <a:solidFill>
                  <a:srgbClr val="003366"/>
                </a:solidFill>
                <a:latin typeface="arial" charset="0"/>
              </a:rPr>
              <a:t>Instrução</a:t>
            </a:r>
            <a:r>
              <a:rPr lang="en-US" b="1" dirty="0">
                <a:solidFill>
                  <a:srgbClr val="003366"/>
                </a:solidFill>
                <a:latin typeface="arial" charset="0"/>
              </a:rPr>
              <a:t> switch</a:t>
            </a:r>
            <a:endParaRPr lang="en-US" dirty="0"/>
          </a:p>
        </p:txBody>
      </p:sp>
      <p:sp>
        <p:nvSpPr>
          <p:cNvPr id="5" name="Rectangle 4"/>
          <p:cNvSpPr/>
          <p:nvPr/>
        </p:nvSpPr>
        <p:spPr>
          <a:xfrm>
            <a:off x="539552" y="1881404"/>
            <a:ext cx="4572000" cy="3539430"/>
          </a:xfrm>
          <a:prstGeom prst="rect">
            <a:avLst/>
          </a:prstGeom>
        </p:spPr>
        <p:txBody>
          <a:bodyPr>
            <a:spAutoFit/>
          </a:bodyPr>
          <a:lstStyle/>
          <a:p>
            <a:r>
              <a:rPr lang="en-US" dirty="0"/>
              <a:t>&lt;script&gt;</a:t>
            </a:r>
          </a:p>
          <a:p>
            <a:r>
              <a:rPr lang="en-US" dirty="0"/>
              <a:t>        switch(</a:t>
            </a:r>
            <a:r>
              <a:rPr lang="en-US" dirty="0" err="1"/>
              <a:t>variavel</a:t>
            </a:r>
            <a:r>
              <a:rPr lang="en-US" dirty="0"/>
              <a:t>) {	</a:t>
            </a:r>
          </a:p>
          <a:p>
            <a:r>
              <a:rPr lang="en-US" dirty="0"/>
              <a:t>            case 1:		</a:t>
            </a:r>
            <a:r>
              <a:rPr lang="en-US" dirty="0" err="1"/>
              <a:t>document.write</a:t>
            </a:r>
            <a:r>
              <a:rPr lang="en-US" dirty="0"/>
              <a:t>('</a:t>
            </a:r>
            <a:r>
              <a:rPr lang="en-US" dirty="0" err="1"/>
              <a:t>Opção</a:t>
            </a:r>
            <a:r>
              <a:rPr lang="en-US" dirty="0"/>
              <a:t> 1');		break;	</a:t>
            </a:r>
          </a:p>
          <a:p>
            <a:r>
              <a:rPr lang="en-US" dirty="0"/>
              <a:t>            case 2:		</a:t>
            </a:r>
            <a:r>
              <a:rPr lang="en-US" dirty="0" err="1"/>
              <a:t>document.write</a:t>
            </a:r>
            <a:r>
              <a:rPr lang="en-US" dirty="0"/>
              <a:t>('</a:t>
            </a:r>
            <a:r>
              <a:rPr lang="en-US" dirty="0" err="1"/>
              <a:t>Opção</a:t>
            </a:r>
            <a:r>
              <a:rPr lang="en-US" dirty="0"/>
              <a:t> 2');		break;	</a:t>
            </a:r>
          </a:p>
          <a:p>
            <a:r>
              <a:rPr lang="en-US" dirty="0"/>
              <a:t>            case 3:		</a:t>
            </a:r>
            <a:r>
              <a:rPr lang="en-US" dirty="0" err="1"/>
              <a:t>document.write</a:t>
            </a:r>
            <a:r>
              <a:rPr lang="en-US" dirty="0"/>
              <a:t>('</a:t>
            </a:r>
            <a:r>
              <a:rPr lang="en-US" dirty="0" err="1"/>
              <a:t>Opção</a:t>
            </a:r>
            <a:r>
              <a:rPr lang="en-US" dirty="0"/>
              <a:t> 3');		break;	</a:t>
            </a:r>
          </a:p>
          <a:p>
            <a:r>
              <a:rPr lang="en-US" dirty="0"/>
              <a:t>            default:		</a:t>
            </a:r>
            <a:r>
              <a:rPr lang="en-US" dirty="0" err="1"/>
              <a:t>document.write</a:t>
            </a:r>
            <a:r>
              <a:rPr lang="en-US" dirty="0"/>
              <a:t>('</a:t>
            </a:r>
            <a:r>
              <a:rPr lang="en-US" dirty="0" err="1"/>
              <a:t>Padrão</a:t>
            </a:r>
            <a:r>
              <a:rPr lang="en-US" dirty="0"/>
              <a:t>');		break;</a:t>
            </a:r>
          </a:p>
          <a:p>
            <a:r>
              <a:rPr lang="en-US" dirty="0"/>
              <a:t>            }</a:t>
            </a:r>
          </a:p>
          <a:p>
            <a:r>
              <a:rPr lang="en-US" dirty="0"/>
              <a:t>&lt;/script&gt;</a:t>
            </a:r>
          </a:p>
        </p:txBody>
      </p:sp>
    </p:spTree>
    <p:extLst>
      <p:ext uri="{BB962C8B-B14F-4D97-AF65-F5344CB8AC3E}">
        <p14:creationId xmlns:p14="http://schemas.microsoft.com/office/powerpoint/2010/main" val="241158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Estruturas</a:t>
            </a:r>
            <a:r>
              <a:rPr lang="en-US" dirty="0"/>
              <a:t> de </a:t>
            </a:r>
            <a:r>
              <a:rPr lang="en-US" dirty="0" err="1"/>
              <a:t>Repetição</a:t>
            </a:r>
            <a:endParaRPr lang="en-US" dirty="0"/>
          </a:p>
        </p:txBody>
      </p:sp>
      <p:sp>
        <p:nvSpPr>
          <p:cNvPr id="4" name="Rectangle 3"/>
          <p:cNvSpPr/>
          <p:nvPr/>
        </p:nvSpPr>
        <p:spPr>
          <a:xfrm>
            <a:off x="575387" y="2170024"/>
            <a:ext cx="5629470" cy="1169551"/>
          </a:xfrm>
          <a:prstGeom prst="rect">
            <a:avLst/>
          </a:prstGeom>
        </p:spPr>
        <p:txBody>
          <a:bodyPr wrap="square">
            <a:spAutoFit/>
          </a:bodyPr>
          <a:lstStyle/>
          <a:p>
            <a:r>
              <a:rPr lang="en-US" dirty="0"/>
              <a:t>&lt;script&gt;</a:t>
            </a:r>
          </a:p>
          <a:p>
            <a:r>
              <a:rPr lang="en-US" dirty="0"/>
              <a:t>           for (</a:t>
            </a:r>
            <a:r>
              <a:rPr lang="en-US" dirty="0" err="1"/>
              <a:t>condicaoInicial</a:t>
            </a:r>
            <a:r>
              <a:rPr lang="en-US" dirty="0"/>
              <a:t>; </a:t>
            </a:r>
            <a:r>
              <a:rPr lang="en-US" dirty="0" err="1"/>
              <a:t>condicaoFinal</a:t>
            </a:r>
            <a:r>
              <a:rPr lang="en-US" dirty="0"/>
              <a:t>; </a:t>
            </a:r>
            <a:r>
              <a:rPr lang="en-US" dirty="0" err="1"/>
              <a:t>acaoExecutar</a:t>
            </a:r>
            <a:r>
              <a:rPr lang="en-US" dirty="0"/>
              <a:t>) {</a:t>
            </a:r>
          </a:p>
          <a:p>
            <a:r>
              <a:rPr lang="en-US" dirty="0"/>
              <a:t>	</a:t>
            </a:r>
            <a:r>
              <a:rPr lang="en-US" dirty="0" err="1"/>
              <a:t>executa</a:t>
            </a:r>
            <a:r>
              <a:rPr lang="en-US" dirty="0"/>
              <a:t> </a:t>
            </a:r>
            <a:r>
              <a:rPr lang="en-US" dirty="0" err="1"/>
              <a:t>bloco</a:t>
            </a:r>
            <a:r>
              <a:rPr lang="en-US" dirty="0"/>
              <a:t> de </a:t>
            </a:r>
            <a:r>
              <a:rPr lang="en-US" dirty="0" err="1"/>
              <a:t>código</a:t>
            </a:r>
            <a:r>
              <a:rPr lang="en-US" dirty="0"/>
              <a:t>; </a:t>
            </a:r>
          </a:p>
          <a:p>
            <a:r>
              <a:rPr lang="en-US" dirty="0"/>
              <a:t>           }</a:t>
            </a:r>
          </a:p>
          <a:p>
            <a:r>
              <a:rPr lang="en-US" dirty="0"/>
              <a:t>&lt;/script&gt;</a:t>
            </a:r>
          </a:p>
        </p:txBody>
      </p:sp>
      <p:sp>
        <p:nvSpPr>
          <p:cNvPr id="5" name="Rectangle 4"/>
          <p:cNvSpPr/>
          <p:nvPr/>
        </p:nvSpPr>
        <p:spPr>
          <a:xfrm>
            <a:off x="575387" y="4005064"/>
            <a:ext cx="4572000" cy="1169551"/>
          </a:xfrm>
          <a:prstGeom prst="rect">
            <a:avLst/>
          </a:prstGeom>
        </p:spPr>
        <p:txBody>
          <a:bodyPr>
            <a:spAutoFit/>
          </a:bodyPr>
          <a:lstStyle/>
          <a:p>
            <a:r>
              <a:rPr lang="en-US" dirty="0"/>
              <a:t>&lt;script&gt;	</a:t>
            </a:r>
          </a:p>
          <a:p>
            <a:r>
              <a:rPr lang="en-US" dirty="0"/>
              <a:t>       for (</a:t>
            </a:r>
            <a:r>
              <a:rPr lang="en-US" dirty="0" err="1"/>
              <a:t>i</a:t>
            </a:r>
            <a:r>
              <a:rPr lang="en-US" dirty="0"/>
              <a:t>=0; </a:t>
            </a:r>
            <a:r>
              <a:rPr lang="en-US" dirty="0" err="1"/>
              <a:t>i</a:t>
            </a:r>
            <a:r>
              <a:rPr lang="en-US" dirty="0"/>
              <a:t>&lt;= 10; </a:t>
            </a:r>
            <a:r>
              <a:rPr lang="en-US" dirty="0" err="1"/>
              <a:t>i</a:t>
            </a:r>
            <a:r>
              <a:rPr lang="en-US" dirty="0"/>
              <a:t>++) {	</a:t>
            </a:r>
            <a:r>
              <a:rPr lang="en-US" dirty="0" err="1"/>
              <a:t>document.write</a:t>
            </a:r>
            <a:r>
              <a:rPr lang="en-US" dirty="0"/>
              <a:t>('</a:t>
            </a:r>
            <a:r>
              <a:rPr lang="en-US" dirty="0" err="1"/>
              <a:t>Linha</a:t>
            </a:r>
            <a:r>
              <a:rPr lang="en-US" dirty="0"/>
              <a:t> '+</a:t>
            </a:r>
            <a:r>
              <a:rPr lang="en-US" dirty="0" err="1"/>
              <a:t>i</a:t>
            </a:r>
            <a:r>
              <a:rPr lang="en-US" dirty="0"/>
              <a:t>);</a:t>
            </a:r>
          </a:p>
          <a:p>
            <a:r>
              <a:rPr lang="en-US" dirty="0"/>
              <a:t>       }</a:t>
            </a:r>
          </a:p>
          <a:p>
            <a:r>
              <a:rPr lang="en-US" dirty="0"/>
              <a:t>&lt;/script&gt;</a:t>
            </a:r>
          </a:p>
        </p:txBody>
      </p:sp>
      <p:sp>
        <p:nvSpPr>
          <p:cNvPr id="6" name="TextBox 5"/>
          <p:cNvSpPr txBox="1"/>
          <p:nvPr/>
        </p:nvSpPr>
        <p:spPr>
          <a:xfrm>
            <a:off x="575387" y="1862247"/>
            <a:ext cx="960519" cy="307777"/>
          </a:xfrm>
          <a:prstGeom prst="rect">
            <a:avLst/>
          </a:prstGeom>
          <a:noFill/>
        </p:spPr>
        <p:txBody>
          <a:bodyPr wrap="none" rtlCol="0">
            <a:spAutoFit/>
          </a:bodyPr>
          <a:lstStyle/>
          <a:p>
            <a:r>
              <a:rPr lang="en-US" dirty="0" err="1"/>
              <a:t>Estrutura</a:t>
            </a:r>
            <a:r>
              <a:rPr lang="en-US" dirty="0"/>
              <a:t>:</a:t>
            </a:r>
          </a:p>
        </p:txBody>
      </p:sp>
      <p:sp>
        <p:nvSpPr>
          <p:cNvPr id="7" name="TextBox 6"/>
          <p:cNvSpPr txBox="1"/>
          <p:nvPr/>
        </p:nvSpPr>
        <p:spPr>
          <a:xfrm>
            <a:off x="575387" y="3769295"/>
            <a:ext cx="931665" cy="307777"/>
          </a:xfrm>
          <a:prstGeom prst="rect">
            <a:avLst/>
          </a:prstGeom>
          <a:noFill/>
        </p:spPr>
        <p:txBody>
          <a:bodyPr wrap="none" rtlCol="0">
            <a:spAutoFit/>
          </a:bodyPr>
          <a:lstStyle/>
          <a:p>
            <a:r>
              <a:rPr lang="en-US"/>
              <a:t>Exemplo</a:t>
            </a:r>
            <a:r>
              <a:rPr lang="en-US" dirty="0"/>
              <a:t>:</a:t>
            </a:r>
          </a:p>
        </p:txBody>
      </p:sp>
    </p:spTree>
    <p:extLst>
      <p:ext uri="{BB962C8B-B14F-4D97-AF65-F5344CB8AC3E}">
        <p14:creationId xmlns:p14="http://schemas.microsoft.com/office/powerpoint/2010/main" val="1961019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Estruturas</a:t>
            </a:r>
            <a:r>
              <a:rPr lang="en-US" dirty="0"/>
              <a:t> de </a:t>
            </a:r>
            <a:r>
              <a:rPr lang="en-US" dirty="0" err="1"/>
              <a:t>Repetição</a:t>
            </a:r>
            <a:endParaRPr lang="en-US" dirty="0"/>
          </a:p>
        </p:txBody>
      </p:sp>
      <p:sp>
        <p:nvSpPr>
          <p:cNvPr id="4" name="Rectangle 3"/>
          <p:cNvSpPr/>
          <p:nvPr/>
        </p:nvSpPr>
        <p:spPr>
          <a:xfrm>
            <a:off x="575387" y="2170024"/>
            <a:ext cx="5629470" cy="1169551"/>
          </a:xfrm>
          <a:prstGeom prst="rect">
            <a:avLst/>
          </a:prstGeom>
        </p:spPr>
        <p:txBody>
          <a:bodyPr wrap="square">
            <a:spAutoFit/>
          </a:bodyPr>
          <a:lstStyle/>
          <a:p>
            <a:r>
              <a:rPr lang="en-US" dirty="0"/>
              <a:t>&lt;script&gt;</a:t>
            </a:r>
          </a:p>
          <a:p>
            <a:r>
              <a:rPr lang="en-US" dirty="0"/>
              <a:t>        while (</a:t>
            </a:r>
            <a:r>
              <a:rPr lang="en-US" dirty="0" err="1"/>
              <a:t>condicao</a:t>
            </a:r>
            <a:r>
              <a:rPr lang="en-US" dirty="0"/>
              <a:t>) {</a:t>
            </a:r>
          </a:p>
          <a:p>
            <a:r>
              <a:rPr lang="en-US" dirty="0"/>
              <a:t>           </a:t>
            </a:r>
            <a:r>
              <a:rPr lang="en-US" dirty="0" err="1"/>
              <a:t>bloco</a:t>
            </a:r>
            <a:r>
              <a:rPr lang="en-US" dirty="0"/>
              <a:t> de </a:t>
            </a:r>
            <a:r>
              <a:rPr lang="en-US" dirty="0" err="1"/>
              <a:t>operação</a:t>
            </a:r>
            <a:endParaRPr lang="en-US" dirty="0"/>
          </a:p>
          <a:p>
            <a:r>
              <a:rPr lang="en-US" dirty="0"/>
              <a:t>        } </a:t>
            </a:r>
          </a:p>
          <a:p>
            <a:r>
              <a:rPr lang="en-US" dirty="0"/>
              <a:t>&lt;/script&gt;</a:t>
            </a:r>
          </a:p>
        </p:txBody>
      </p:sp>
      <p:sp>
        <p:nvSpPr>
          <p:cNvPr id="5" name="Rectangle 4"/>
          <p:cNvSpPr/>
          <p:nvPr/>
        </p:nvSpPr>
        <p:spPr>
          <a:xfrm>
            <a:off x="575387" y="4005064"/>
            <a:ext cx="4572000" cy="1600438"/>
          </a:xfrm>
          <a:prstGeom prst="rect">
            <a:avLst/>
          </a:prstGeom>
        </p:spPr>
        <p:txBody>
          <a:bodyPr>
            <a:spAutoFit/>
          </a:bodyPr>
          <a:lstStyle/>
          <a:p>
            <a:r>
              <a:rPr lang="en-US" dirty="0"/>
              <a:t>&lt;script&gt;	</a:t>
            </a:r>
          </a:p>
          <a:p>
            <a:r>
              <a:rPr lang="en-US" dirty="0"/>
              <a:t>     </a:t>
            </a:r>
            <a:r>
              <a:rPr lang="en-US" dirty="0" err="1"/>
              <a:t>var</a:t>
            </a:r>
            <a:r>
              <a:rPr lang="en-US" dirty="0"/>
              <a:t> var1;</a:t>
            </a:r>
          </a:p>
          <a:p>
            <a:r>
              <a:rPr lang="en-US" dirty="0"/>
              <a:t>     while (var1 &lt;= 10) {	</a:t>
            </a:r>
          </a:p>
          <a:p>
            <a:r>
              <a:rPr lang="en-US" dirty="0"/>
              <a:t>          </a:t>
            </a:r>
            <a:r>
              <a:rPr lang="en-US" dirty="0" err="1"/>
              <a:t>document.write</a:t>
            </a:r>
            <a:r>
              <a:rPr lang="en-US" dirty="0"/>
              <a:t>('</a:t>
            </a:r>
            <a:r>
              <a:rPr lang="en-US" dirty="0" err="1"/>
              <a:t>linha</a:t>
            </a:r>
            <a:r>
              <a:rPr lang="en-US" dirty="0"/>
              <a:t> '+var1);</a:t>
            </a:r>
          </a:p>
          <a:p>
            <a:r>
              <a:rPr lang="en-US" dirty="0"/>
              <a:t>          var1++;</a:t>
            </a:r>
          </a:p>
          <a:p>
            <a:r>
              <a:rPr lang="en-US" dirty="0"/>
              <a:t>     }</a:t>
            </a:r>
          </a:p>
          <a:p>
            <a:r>
              <a:rPr lang="en-US" dirty="0"/>
              <a:t> &lt;/script&gt;</a:t>
            </a:r>
          </a:p>
        </p:txBody>
      </p:sp>
      <p:sp>
        <p:nvSpPr>
          <p:cNvPr id="6" name="TextBox 5"/>
          <p:cNvSpPr txBox="1"/>
          <p:nvPr/>
        </p:nvSpPr>
        <p:spPr>
          <a:xfrm>
            <a:off x="575387" y="1862247"/>
            <a:ext cx="960519" cy="307777"/>
          </a:xfrm>
          <a:prstGeom prst="rect">
            <a:avLst/>
          </a:prstGeom>
          <a:noFill/>
        </p:spPr>
        <p:txBody>
          <a:bodyPr wrap="none" rtlCol="0">
            <a:spAutoFit/>
          </a:bodyPr>
          <a:lstStyle/>
          <a:p>
            <a:r>
              <a:rPr lang="en-US" dirty="0" err="1"/>
              <a:t>Estrutura</a:t>
            </a:r>
            <a:r>
              <a:rPr lang="en-US" dirty="0"/>
              <a:t>:</a:t>
            </a:r>
          </a:p>
        </p:txBody>
      </p:sp>
      <p:sp>
        <p:nvSpPr>
          <p:cNvPr id="7" name="TextBox 6"/>
          <p:cNvSpPr txBox="1"/>
          <p:nvPr/>
        </p:nvSpPr>
        <p:spPr>
          <a:xfrm>
            <a:off x="575387" y="3769295"/>
            <a:ext cx="931665" cy="307777"/>
          </a:xfrm>
          <a:prstGeom prst="rect">
            <a:avLst/>
          </a:prstGeom>
          <a:noFill/>
        </p:spPr>
        <p:txBody>
          <a:bodyPr wrap="none" rtlCol="0">
            <a:spAutoFit/>
          </a:bodyPr>
          <a:lstStyle/>
          <a:p>
            <a:r>
              <a:rPr lang="en-US"/>
              <a:t>Exemplo</a:t>
            </a:r>
            <a:r>
              <a:rPr lang="en-US" dirty="0"/>
              <a:t>:</a:t>
            </a:r>
          </a:p>
        </p:txBody>
      </p:sp>
    </p:spTree>
    <p:extLst>
      <p:ext uri="{BB962C8B-B14F-4D97-AF65-F5344CB8AC3E}">
        <p14:creationId xmlns:p14="http://schemas.microsoft.com/office/powerpoint/2010/main" val="17713005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Estruturas</a:t>
            </a:r>
            <a:r>
              <a:rPr lang="en-US" dirty="0"/>
              <a:t> de </a:t>
            </a:r>
            <a:r>
              <a:rPr lang="en-US" dirty="0" err="1"/>
              <a:t>Repetição</a:t>
            </a:r>
            <a:endParaRPr lang="en-US" dirty="0"/>
          </a:p>
        </p:txBody>
      </p:sp>
      <p:sp>
        <p:nvSpPr>
          <p:cNvPr id="4" name="Rectangle 3"/>
          <p:cNvSpPr/>
          <p:nvPr/>
        </p:nvSpPr>
        <p:spPr>
          <a:xfrm>
            <a:off x="575387" y="2170024"/>
            <a:ext cx="5629470" cy="1169551"/>
          </a:xfrm>
          <a:prstGeom prst="rect">
            <a:avLst/>
          </a:prstGeom>
        </p:spPr>
        <p:txBody>
          <a:bodyPr wrap="square">
            <a:spAutoFit/>
          </a:bodyPr>
          <a:lstStyle/>
          <a:p>
            <a:r>
              <a:rPr lang="en-US" dirty="0"/>
              <a:t>&lt;script&gt; </a:t>
            </a:r>
          </a:p>
          <a:p>
            <a:r>
              <a:rPr lang="en-US" dirty="0"/>
              <a:t>       do {</a:t>
            </a:r>
          </a:p>
          <a:p>
            <a:r>
              <a:rPr lang="en-US" dirty="0"/>
              <a:t>         </a:t>
            </a:r>
            <a:r>
              <a:rPr lang="en-US" dirty="0" err="1"/>
              <a:t>bloco</a:t>
            </a:r>
            <a:r>
              <a:rPr lang="en-US" dirty="0"/>
              <a:t> de </a:t>
            </a:r>
            <a:r>
              <a:rPr lang="en-US" dirty="0" err="1"/>
              <a:t>operacao</a:t>
            </a:r>
            <a:endParaRPr lang="en-US" dirty="0"/>
          </a:p>
          <a:p>
            <a:r>
              <a:rPr lang="en-US" dirty="0"/>
              <a:t>       } while (</a:t>
            </a:r>
            <a:r>
              <a:rPr lang="en-US" dirty="0" err="1"/>
              <a:t>condicao</a:t>
            </a:r>
            <a:r>
              <a:rPr lang="en-US" dirty="0"/>
              <a:t>);</a:t>
            </a:r>
          </a:p>
          <a:p>
            <a:r>
              <a:rPr lang="en-US" dirty="0"/>
              <a:t>&lt;/script&gt;</a:t>
            </a:r>
          </a:p>
        </p:txBody>
      </p:sp>
      <p:sp>
        <p:nvSpPr>
          <p:cNvPr id="5" name="Rectangle 4"/>
          <p:cNvSpPr/>
          <p:nvPr/>
        </p:nvSpPr>
        <p:spPr>
          <a:xfrm>
            <a:off x="575387" y="4005064"/>
            <a:ext cx="4572000" cy="1600438"/>
          </a:xfrm>
          <a:prstGeom prst="rect">
            <a:avLst/>
          </a:prstGeom>
        </p:spPr>
        <p:txBody>
          <a:bodyPr>
            <a:spAutoFit/>
          </a:bodyPr>
          <a:lstStyle/>
          <a:p>
            <a:r>
              <a:rPr lang="en-US" dirty="0"/>
              <a:t>&lt;script&gt;	</a:t>
            </a:r>
          </a:p>
          <a:p>
            <a:r>
              <a:rPr lang="en-US" dirty="0"/>
              <a:t>     </a:t>
            </a:r>
            <a:r>
              <a:rPr lang="en-US" dirty="0" err="1"/>
              <a:t>var</a:t>
            </a:r>
            <a:r>
              <a:rPr lang="en-US" dirty="0"/>
              <a:t> var1;</a:t>
            </a:r>
          </a:p>
          <a:p>
            <a:r>
              <a:rPr lang="en-US" dirty="0"/>
              <a:t>      do {	</a:t>
            </a:r>
          </a:p>
          <a:p>
            <a:r>
              <a:rPr lang="en-US" dirty="0"/>
              <a:t>          </a:t>
            </a:r>
            <a:r>
              <a:rPr lang="en-US" dirty="0" err="1"/>
              <a:t>document.write</a:t>
            </a:r>
            <a:r>
              <a:rPr lang="en-US" dirty="0"/>
              <a:t>('</a:t>
            </a:r>
            <a:r>
              <a:rPr lang="en-US" dirty="0" err="1"/>
              <a:t>linha</a:t>
            </a:r>
            <a:r>
              <a:rPr lang="en-US" dirty="0"/>
              <a:t> '+var1);</a:t>
            </a:r>
          </a:p>
          <a:p>
            <a:r>
              <a:rPr lang="en-US" dirty="0"/>
              <a:t>          var1++;</a:t>
            </a:r>
          </a:p>
          <a:p>
            <a:r>
              <a:rPr lang="en-US" dirty="0"/>
              <a:t>     } while (var1 &lt;= 10);</a:t>
            </a:r>
          </a:p>
          <a:p>
            <a:r>
              <a:rPr lang="en-US" dirty="0"/>
              <a:t> &lt;/script&gt;</a:t>
            </a:r>
          </a:p>
        </p:txBody>
      </p:sp>
      <p:sp>
        <p:nvSpPr>
          <p:cNvPr id="6" name="TextBox 5"/>
          <p:cNvSpPr txBox="1"/>
          <p:nvPr/>
        </p:nvSpPr>
        <p:spPr>
          <a:xfrm>
            <a:off x="575387" y="1862247"/>
            <a:ext cx="960519" cy="307777"/>
          </a:xfrm>
          <a:prstGeom prst="rect">
            <a:avLst/>
          </a:prstGeom>
          <a:noFill/>
        </p:spPr>
        <p:txBody>
          <a:bodyPr wrap="none" rtlCol="0">
            <a:spAutoFit/>
          </a:bodyPr>
          <a:lstStyle/>
          <a:p>
            <a:r>
              <a:rPr lang="en-US" dirty="0" err="1"/>
              <a:t>Estrutura</a:t>
            </a:r>
            <a:r>
              <a:rPr lang="en-US" dirty="0"/>
              <a:t>:</a:t>
            </a:r>
          </a:p>
        </p:txBody>
      </p:sp>
      <p:sp>
        <p:nvSpPr>
          <p:cNvPr id="7" name="TextBox 6"/>
          <p:cNvSpPr txBox="1"/>
          <p:nvPr/>
        </p:nvSpPr>
        <p:spPr>
          <a:xfrm>
            <a:off x="575387" y="3769295"/>
            <a:ext cx="931665" cy="307777"/>
          </a:xfrm>
          <a:prstGeom prst="rect">
            <a:avLst/>
          </a:prstGeom>
          <a:noFill/>
        </p:spPr>
        <p:txBody>
          <a:bodyPr wrap="none" rtlCol="0">
            <a:spAutoFit/>
          </a:bodyPr>
          <a:lstStyle/>
          <a:p>
            <a:r>
              <a:rPr lang="en-US"/>
              <a:t>Exemplo</a:t>
            </a:r>
            <a:r>
              <a:rPr lang="en-US" dirty="0"/>
              <a:t>:</a:t>
            </a:r>
          </a:p>
        </p:txBody>
      </p:sp>
    </p:spTree>
    <p:extLst>
      <p:ext uri="{BB962C8B-B14F-4D97-AF65-F5344CB8AC3E}">
        <p14:creationId xmlns:p14="http://schemas.microsoft.com/office/powerpoint/2010/main" val="688052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Uma </a:t>
            </a:r>
            <a:r>
              <a:rPr lang="en-US" dirty="0" err="1"/>
              <a:t>dica</a:t>
            </a:r>
            <a:r>
              <a:rPr lang="en-US" dirty="0"/>
              <a:t> para a Vida.</a:t>
            </a:r>
          </a:p>
        </p:txBody>
      </p:sp>
      <p:sp>
        <p:nvSpPr>
          <p:cNvPr id="11" name="Rectangle 10"/>
          <p:cNvSpPr/>
          <p:nvPr/>
        </p:nvSpPr>
        <p:spPr>
          <a:xfrm>
            <a:off x="533400" y="1484784"/>
            <a:ext cx="7704856" cy="1323439"/>
          </a:xfrm>
          <a:prstGeom prst="rect">
            <a:avLst/>
          </a:prstGeom>
        </p:spPr>
        <p:txBody>
          <a:bodyPr wrap="square">
            <a:spAutoFit/>
          </a:bodyPr>
          <a:lstStyle/>
          <a:p>
            <a:pPr algn="ctr"/>
            <a:r>
              <a:rPr lang="en-US" sz="3000" b="1" dirty="0" err="1">
                <a:latin typeface="Times New Roman" charset="0"/>
                <a:ea typeface="Times New Roman" charset="0"/>
                <a:cs typeface="Times New Roman" charset="0"/>
              </a:rPr>
              <a:t>Seja</a:t>
            </a:r>
            <a:r>
              <a:rPr lang="en-US" sz="3000" b="1" dirty="0">
                <a:latin typeface="Times New Roman" charset="0"/>
                <a:ea typeface="Times New Roman" charset="0"/>
                <a:cs typeface="Times New Roman" charset="0"/>
              </a:rPr>
              <a:t> o </a:t>
            </a:r>
            <a:r>
              <a:rPr lang="en-US" sz="3000" b="1" dirty="0" err="1">
                <a:latin typeface="Times New Roman" charset="0"/>
                <a:ea typeface="Times New Roman" charset="0"/>
                <a:cs typeface="Times New Roman" charset="0"/>
              </a:rPr>
              <a:t>Melhor</a:t>
            </a:r>
            <a:r>
              <a:rPr lang="en-US" sz="3000" b="1" dirty="0">
                <a:latin typeface="Times New Roman" charset="0"/>
                <a:ea typeface="Times New Roman" charset="0"/>
                <a:cs typeface="Times New Roman" charset="0"/>
              </a:rPr>
              <a:t> </a:t>
            </a:r>
            <a:r>
              <a:rPr lang="en-US" sz="3000" b="1" dirty="0" err="1">
                <a:latin typeface="Times New Roman" charset="0"/>
                <a:ea typeface="Times New Roman" charset="0"/>
                <a:cs typeface="Times New Roman" charset="0"/>
              </a:rPr>
              <a:t>em</a:t>
            </a:r>
            <a:r>
              <a:rPr lang="en-US" sz="3000" b="1" dirty="0">
                <a:latin typeface="Times New Roman" charset="0"/>
                <a:ea typeface="Times New Roman" charset="0"/>
                <a:cs typeface="Times New Roman" charset="0"/>
              </a:rPr>
              <a:t> </a:t>
            </a:r>
            <a:r>
              <a:rPr lang="en-US" sz="3000" b="1" dirty="0" err="1">
                <a:latin typeface="Times New Roman" charset="0"/>
                <a:ea typeface="Times New Roman" charset="0"/>
                <a:cs typeface="Times New Roman" charset="0"/>
              </a:rPr>
              <a:t>tudo</a:t>
            </a:r>
            <a:r>
              <a:rPr lang="en-US" sz="3000" b="1" dirty="0">
                <a:latin typeface="Times New Roman" charset="0"/>
                <a:ea typeface="Times New Roman" charset="0"/>
                <a:cs typeface="Times New Roman" charset="0"/>
              </a:rPr>
              <a:t> que </a:t>
            </a:r>
            <a:r>
              <a:rPr lang="en-US" sz="3000" b="1" dirty="0" err="1">
                <a:latin typeface="Times New Roman" charset="0"/>
                <a:ea typeface="Times New Roman" charset="0"/>
                <a:cs typeface="Times New Roman" charset="0"/>
              </a:rPr>
              <a:t>você</a:t>
            </a:r>
            <a:r>
              <a:rPr lang="en-US" sz="3000" b="1" dirty="0">
                <a:latin typeface="Times New Roman" charset="0"/>
                <a:ea typeface="Times New Roman" charset="0"/>
                <a:cs typeface="Times New Roman" charset="0"/>
              </a:rPr>
              <a:t> </a:t>
            </a:r>
            <a:r>
              <a:rPr lang="en-US" sz="3000" b="1" dirty="0" err="1">
                <a:latin typeface="Times New Roman" charset="0"/>
                <a:ea typeface="Times New Roman" charset="0"/>
                <a:cs typeface="Times New Roman" charset="0"/>
              </a:rPr>
              <a:t>faz</a:t>
            </a:r>
            <a:endParaRPr lang="en-US" sz="3000" b="1" dirty="0">
              <a:latin typeface="Times New Roman" charset="0"/>
              <a:ea typeface="Times New Roman" charset="0"/>
              <a:cs typeface="Times New Roman" charset="0"/>
            </a:endParaRPr>
          </a:p>
          <a:p>
            <a:pPr marL="285750" indent="-285750">
              <a:buFont typeface="Arial" charset="0"/>
              <a:buChar char="•"/>
            </a:pPr>
            <a:endParaRPr lang="en-US" sz="3000" b="1" dirty="0">
              <a:latin typeface="Times New Roman" charset="0"/>
              <a:ea typeface="Times New Roman" charset="0"/>
              <a:cs typeface="Times New Roman" charset="0"/>
            </a:endParaRPr>
          </a:p>
          <a:p>
            <a:pPr marL="285750" indent="-285750">
              <a:buFont typeface="Arial" charset="0"/>
              <a:buChar char="•"/>
            </a:pPr>
            <a:endParaRPr lang="en-US" sz="2000" dirty="0">
              <a:latin typeface="Times New Roman" charset="0"/>
              <a:ea typeface="Times New Roman" charset="0"/>
              <a:cs typeface="Times New Roman"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794" y="2348880"/>
            <a:ext cx="4522068" cy="3391551"/>
          </a:xfrm>
          <a:prstGeom prst="rect">
            <a:avLst/>
          </a:prstGeom>
        </p:spPr>
      </p:pic>
    </p:spTree>
    <p:extLst>
      <p:ext uri="{BB962C8B-B14F-4D97-AF65-F5344CB8AC3E}">
        <p14:creationId xmlns:p14="http://schemas.microsoft.com/office/powerpoint/2010/main" val="10771735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Array</a:t>
            </a:r>
          </a:p>
        </p:txBody>
      </p:sp>
      <p:sp>
        <p:nvSpPr>
          <p:cNvPr id="4" name="Rectangle 3"/>
          <p:cNvSpPr/>
          <p:nvPr/>
        </p:nvSpPr>
        <p:spPr>
          <a:xfrm>
            <a:off x="575387" y="2170024"/>
            <a:ext cx="5629470" cy="1600438"/>
          </a:xfrm>
          <a:prstGeom prst="rect">
            <a:avLst/>
          </a:prstGeom>
        </p:spPr>
        <p:txBody>
          <a:bodyPr wrap="square">
            <a:spAutoFit/>
          </a:bodyPr>
          <a:lstStyle/>
          <a:p>
            <a:r>
              <a:rPr lang="en-US" dirty="0"/>
              <a:t>&lt;script&gt; </a:t>
            </a:r>
          </a:p>
          <a:p>
            <a:r>
              <a:rPr lang="en-US" dirty="0"/>
              <a:t>       </a:t>
            </a:r>
            <a:r>
              <a:rPr lang="en-US" dirty="0" err="1"/>
              <a:t>var</a:t>
            </a:r>
            <a:r>
              <a:rPr lang="en-US" dirty="0"/>
              <a:t> </a:t>
            </a:r>
            <a:r>
              <a:rPr lang="en-US" dirty="0" err="1"/>
              <a:t>myArray</a:t>
            </a:r>
            <a:r>
              <a:rPr lang="en-US" dirty="0"/>
              <a:t> = [];</a:t>
            </a:r>
          </a:p>
          <a:p>
            <a:r>
              <a:rPr lang="en-US" dirty="0"/>
              <a:t>    </a:t>
            </a:r>
          </a:p>
          <a:p>
            <a:r>
              <a:rPr lang="en-US" dirty="0"/>
              <a:t>       </a:t>
            </a:r>
            <a:r>
              <a:rPr lang="en-US" dirty="0" err="1"/>
              <a:t>myArray.forEach</a:t>
            </a:r>
            <a:r>
              <a:rPr lang="en-US" dirty="0"/>
              <a:t>(function(value, key) { </a:t>
            </a:r>
          </a:p>
          <a:p>
            <a:r>
              <a:rPr lang="en-US" dirty="0"/>
              <a:t>         </a:t>
            </a:r>
            <a:r>
              <a:rPr lang="en-US" dirty="0" err="1"/>
              <a:t>console.log</a:t>
            </a:r>
            <a:r>
              <a:rPr lang="en-US" dirty="0"/>
              <a:t>(value, key); </a:t>
            </a:r>
          </a:p>
          <a:p>
            <a:r>
              <a:rPr lang="en-US" dirty="0"/>
              <a:t>      }); </a:t>
            </a:r>
          </a:p>
          <a:p>
            <a:r>
              <a:rPr lang="en-US" dirty="0"/>
              <a:t>&lt;/script&gt;</a:t>
            </a:r>
          </a:p>
        </p:txBody>
      </p:sp>
      <p:sp>
        <p:nvSpPr>
          <p:cNvPr id="5" name="Rectangle 4"/>
          <p:cNvSpPr/>
          <p:nvPr/>
        </p:nvSpPr>
        <p:spPr>
          <a:xfrm>
            <a:off x="575387" y="4005064"/>
            <a:ext cx="4572000" cy="1600438"/>
          </a:xfrm>
          <a:prstGeom prst="rect">
            <a:avLst/>
          </a:prstGeom>
        </p:spPr>
        <p:txBody>
          <a:bodyPr>
            <a:spAutoFit/>
          </a:bodyPr>
          <a:lstStyle/>
          <a:p>
            <a:r>
              <a:rPr lang="en-US" dirty="0"/>
              <a:t>&lt;script&gt; </a:t>
            </a:r>
          </a:p>
          <a:p>
            <a:r>
              <a:rPr lang="en-US" dirty="0" err="1"/>
              <a:t>var</a:t>
            </a:r>
            <a:r>
              <a:rPr lang="en-US" dirty="0"/>
              <a:t> </a:t>
            </a:r>
            <a:r>
              <a:rPr lang="en-US" dirty="0" err="1"/>
              <a:t>myArray</a:t>
            </a:r>
            <a:r>
              <a:rPr lang="en-US" dirty="0"/>
              <a:t> = </a:t>
            </a:r>
            <a:r>
              <a:rPr lang="pt-BR" dirty="0"/>
              <a:t>[0,1,2,3,4,5,6,7,8,9,10]</a:t>
            </a:r>
            <a:r>
              <a:rPr lang="en-US" dirty="0"/>
              <a:t>;</a:t>
            </a:r>
          </a:p>
          <a:p>
            <a:endParaRPr lang="en-US" dirty="0"/>
          </a:p>
          <a:p>
            <a:r>
              <a:rPr lang="en-US" dirty="0" err="1"/>
              <a:t>myArray.forEach</a:t>
            </a:r>
            <a:r>
              <a:rPr lang="en-US" dirty="0"/>
              <a:t>(function(value, key) { </a:t>
            </a:r>
          </a:p>
          <a:p>
            <a:r>
              <a:rPr lang="en-US" dirty="0"/>
              <a:t>    </a:t>
            </a:r>
            <a:r>
              <a:rPr lang="en-US" dirty="0" err="1"/>
              <a:t>console.log</a:t>
            </a:r>
            <a:r>
              <a:rPr lang="en-US" dirty="0"/>
              <a:t>(value, key); </a:t>
            </a:r>
          </a:p>
          <a:p>
            <a:r>
              <a:rPr lang="en-US" dirty="0"/>
              <a:t>}); </a:t>
            </a:r>
          </a:p>
          <a:p>
            <a:r>
              <a:rPr lang="en-US" dirty="0"/>
              <a:t>&lt;/script&gt;</a:t>
            </a:r>
          </a:p>
        </p:txBody>
      </p:sp>
      <p:sp>
        <p:nvSpPr>
          <p:cNvPr id="6" name="TextBox 5"/>
          <p:cNvSpPr txBox="1"/>
          <p:nvPr/>
        </p:nvSpPr>
        <p:spPr>
          <a:xfrm>
            <a:off x="575387" y="1862247"/>
            <a:ext cx="960519" cy="307777"/>
          </a:xfrm>
          <a:prstGeom prst="rect">
            <a:avLst/>
          </a:prstGeom>
          <a:noFill/>
        </p:spPr>
        <p:txBody>
          <a:bodyPr wrap="none" rtlCol="0">
            <a:spAutoFit/>
          </a:bodyPr>
          <a:lstStyle/>
          <a:p>
            <a:r>
              <a:rPr lang="en-US" dirty="0" err="1"/>
              <a:t>Estrutura</a:t>
            </a:r>
            <a:r>
              <a:rPr lang="en-US" dirty="0"/>
              <a:t>:</a:t>
            </a:r>
          </a:p>
        </p:txBody>
      </p:sp>
      <p:sp>
        <p:nvSpPr>
          <p:cNvPr id="7" name="TextBox 6"/>
          <p:cNvSpPr txBox="1"/>
          <p:nvPr/>
        </p:nvSpPr>
        <p:spPr>
          <a:xfrm>
            <a:off x="575387" y="3769295"/>
            <a:ext cx="931665" cy="307777"/>
          </a:xfrm>
          <a:prstGeom prst="rect">
            <a:avLst/>
          </a:prstGeom>
          <a:noFill/>
        </p:spPr>
        <p:txBody>
          <a:bodyPr wrap="none" rtlCol="0">
            <a:spAutoFit/>
          </a:bodyPr>
          <a:lstStyle/>
          <a:p>
            <a:r>
              <a:rPr lang="en-US" dirty="0" err="1"/>
              <a:t>Exemplo</a:t>
            </a:r>
            <a:r>
              <a:rPr lang="en-US" dirty="0"/>
              <a:t>:</a:t>
            </a:r>
          </a:p>
        </p:txBody>
      </p:sp>
    </p:spTree>
    <p:extLst>
      <p:ext uri="{BB962C8B-B14F-4D97-AF65-F5344CB8AC3E}">
        <p14:creationId xmlns:p14="http://schemas.microsoft.com/office/powerpoint/2010/main" val="191132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Criando</a:t>
            </a:r>
            <a:r>
              <a:rPr lang="en-US" dirty="0"/>
              <a:t> </a:t>
            </a:r>
            <a:r>
              <a:rPr lang="en-US" dirty="0" err="1"/>
              <a:t>Funções</a:t>
            </a:r>
            <a:endParaRPr lang="en-US" dirty="0"/>
          </a:p>
        </p:txBody>
      </p:sp>
      <p:sp>
        <p:nvSpPr>
          <p:cNvPr id="3" name="Rectangle 2"/>
          <p:cNvSpPr/>
          <p:nvPr/>
        </p:nvSpPr>
        <p:spPr>
          <a:xfrm>
            <a:off x="539552" y="1916832"/>
            <a:ext cx="4572000" cy="1169551"/>
          </a:xfrm>
          <a:prstGeom prst="rect">
            <a:avLst/>
          </a:prstGeom>
        </p:spPr>
        <p:txBody>
          <a:bodyPr>
            <a:spAutoFit/>
          </a:bodyPr>
          <a:lstStyle/>
          <a:p>
            <a:r>
              <a:rPr lang="en-US" dirty="0"/>
              <a:t>&lt;script&gt;</a:t>
            </a:r>
          </a:p>
          <a:p>
            <a:r>
              <a:rPr lang="en-US" dirty="0"/>
              <a:t>     function </a:t>
            </a:r>
            <a:r>
              <a:rPr lang="en-US" dirty="0" err="1"/>
              <a:t>minhaFuncao</a:t>
            </a:r>
            <a:r>
              <a:rPr lang="en-US" dirty="0"/>
              <a:t>() {	</a:t>
            </a:r>
          </a:p>
          <a:p>
            <a:r>
              <a:rPr lang="en-US" dirty="0"/>
              <a:t>         /* </a:t>
            </a:r>
            <a:r>
              <a:rPr lang="en-US" dirty="0" err="1"/>
              <a:t>Corpo</a:t>
            </a:r>
            <a:r>
              <a:rPr lang="en-US" dirty="0"/>
              <a:t> da </a:t>
            </a:r>
            <a:r>
              <a:rPr lang="en-US" dirty="0" err="1"/>
              <a:t>Função</a:t>
            </a:r>
            <a:r>
              <a:rPr lang="en-US" dirty="0"/>
              <a:t> */</a:t>
            </a:r>
          </a:p>
          <a:p>
            <a:r>
              <a:rPr lang="en-US" dirty="0"/>
              <a:t>     }</a:t>
            </a:r>
          </a:p>
          <a:p>
            <a:r>
              <a:rPr lang="en-US" dirty="0"/>
              <a:t>&lt;/script&gt;</a:t>
            </a:r>
          </a:p>
        </p:txBody>
      </p:sp>
      <p:sp>
        <p:nvSpPr>
          <p:cNvPr id="4" name="Rectangle 3"/>
          <p:cNvSpPr/>
          <p:nvPr/>
        </p:nvSpPr>
        <p:spPr>
          <a:xfrm>
            <a:off x="518726" y="3358441"/>
            <a:ext cx="6717570" cy="2246769"/>
          </a:xfrm>
          <a:prstGeom prst="rect">
            <a:avLst/>
          </a:prstGeom>
        </p:spPr>
        <p:txBody>
          <a:bodyPr wrap="square">
            <a:spAutoFit/>
          </a:bodyPr>
          <a:lstStyle/>
          <a:p>
            <a:r>
              <a:rPr lang="en-US" dirty="0"/>
              <a:t>&lt;script&gt;</a:t>
            </a:r>
          </a:p>
          <a:p>
            <a:r>
              <a:rPr lang="en-US" dirty="0"/>
              <a:t>   // </a:t>
            </a:r>
            <a:r>
              <a:rPr lang="en-US" dirty="0" err="1"/>
              <a:t>chamando</a:t>
            </a:r>
            <a:r>
              <a:rPr lang="en-US" dirty="0"/>
              <a:t> a </a:t>
            </a:r>
            <a:r>
              <a:rPr lang="en-US" dirty="0" err="1"/>
              <a:t>função</a:t>
            </a:r>
            <a:r>
              <a:rPr lang="en-US" dirty="0"/>
              <a:t> </a:t>
            </a:r>
            <a:r>
              <a:rPr lang="en-US" dirty="0" err="1"/>
              <a:t>sem</a:t>
            </a:r>
            <a:r>
              <a:rPr lang="en-US" dirty="0"/>
              <a:t> </a:t>
            </a:r>
            <a:r>
              <a:rPr lang="en-US" dirty="0" err="1"/>
              <a:t>passar</a:t>
            </a:r>
            <a:r>
              <a:rPr lang="en-US" dirty="0"/>
              <a:t>     </a:t>
            </a:r>
          </a:p>
          <a:p>
            <a:r>
              <a:rPr lang="en-US" dirty="0"/>
              <a:t>   </a:t>
            </a:r>
            <a:r>
              <a:rPr lang="en-US" dirty="0" err="1"/>
              <a:t>parâmetros.minhaFuncao</a:t>
            </a:r>
            <a:r>
              <a:rPr lang="en-US" dirty="0"/>
              <a:t>();</a:t>
            </a:r>
          </a:p>
          <a:p>
            <a:r>
              <a:rPr lang="en-US" dirty="0"/>
              <a:t>   // </a:t>
            </a:r>
            <a:r>
              <a:rPr lang="en-US" dirty="0" err="1"/>
              <a:t>chamando</a:t>
            </a:r>
            <a:r>
              <a:rPr lang="en-US" dirty="0"/>
              <a:t> a </a:t>
            </a:r>
            <a:r>
              <a:rPr lang="en-US" dirty="0" err="1"/>
              <a:t>função</a:t>
            </a:r>
            <a:r>
              <a:rPr lang="en-US" dirty="0"/>
              <a:t> </a:t>
            </a:r>
            <a:r>
              <a:rPr lang="en-US" dirty="0" err="1"/>
              <a:t>passando</a:t>
            </a:r>
            <a:r>
              <a:rPr lang="en-US" dirty="0"/>
              <a:t> um </a:t>
            </a:r>
            <a:r>
              <a:rPr lang="en-US" dirty="0" err="1"/>
              <a:t>parâmetro</a:t>
            </a:r>
            <a:r>
              <a:rPr lang="en-US" dirty="0"/>
              <a:t>.</a:t>
            </a:r>
          </a:p>
          <a:p>
            <a:r>
              <a:rPr lang="en-US" dirty="0"/>
              <a:t>   </a:t>
            </a:r>
            <a:r>
              <a:rPr lang="en-US" dirty="0" err="1"/>
              <a:t>minhaFuncao</a:t>
            </a:r>
            <a:r>
              <a:rPr lang="en-US" dirty="0"/>
              <a:t>(</a:t>
            </a:r>
            <a:r>
              <a:rPr lang="en-US" dirty="0" err="1"/>
              <a:t>variavel</a:t>
            </a:r>
            <a:r>
              <a:rPr lang="en-US" dirty="0"/>
              <a:t>);</a:t>
            </a:r>
          </a:p>
          <a:p>
            <a:r>
              <a:rPr lang="en-US" dirty="0"/>
              <a:t>   </a:t>
            </a:r>
            <a:r>
              <a:rPr lang="en-US" dirty="0" err="1"/>
              <a:t>minhaFuncao</a:t>
            </a:r>
            <a:r>
              <a:rPr lang="en-US" dirty="0"/>
              <a:t>('literal');</a:t>
            </a:r>
          </a:p>
          <a:p>
            <a:r>
              <a:rPr lang="en-US" dirty="0"/>
              <a:t>   // </a:t>
            </a:r>
            <a:r>
              <a:rPr lang="en-US" dirty="0" err="1"/>
              <a:t>chamando</a:t>
            </a:r>
            <a:r>
              <a:rPr lang="en-US" dirty="0"/>
              <a:t> a </a:t>
            </a:r>
            <a:r>
              <a:rPr lang="en-US" dirty="0" err="1"/>
              <a:t>função</a:t>
            </a:r>
            <a:r>
              <a:rPr lang="en-US" dirty="0"/>
              <a:t> </a:t>
            </a:r>
            <a:r>
              <a:rPr lang="en-US" dirty="0" err="1"/>
              <a:t>passando</a:t>
            </a:r>
            <a:r>
              <a:rPr lang="en-US" dirty="0"/>
              <a:t> </a:t>
            </a:r>
            <a:r>
              <a:rPr lang="en-US" dirty="0" err="1"/>
              <a:t>mais</a:t>
            </a:r>
            <a:r>
              <a:rPr lang="en-US" dirty="0"/>
              <a:t> de um </a:t>
            </a:r>
            <a:r>
              <a:rPr lang="en-US" dirty="0" err="1"/>
              <a:t>parâmetro</a:t>
            </a:r>
            <a:r>
              <a:rPr lang="en-US" dirty="0"/>
              <a:t>.</a:t>
            </a:r>
          </a:p>
          <a:p>
            <a:r>
              <a:rPr lang="en-US" dirty="0"/>
              <a:t>  </a:t>
            </a:r>
            <a:r>
              <a:rPr lang="en-US" dirty="0" err="1"/>
              <a:t>minhaFuncao</a:t>
            </a:r>
            <a:r>
              <a:rPr lang="en-US" dirty="0"/>
              <a:t>(variavel1,variavel2);</a:t>
            </a:r>
          </a:p>
          <a:p>
            <a:r>
              <a:rPr lang="en-US" dirty="0"/>
              <a:t>  </a:t>
            </a:r>
            <a:r>
              <a:rPr lang="en-US" dirty="0" err="1"/>
              <a:t>minhaFuncao</a:t>
            </a:r>
            <a:r>
              <a:rPr lang="en-US" dirty="0"/>
              <a:t>('literal1','literal2');</a:t>
            </a:r>
          </a:p>
          <a:p>
            <a:r>
              <a:rPr lang="en-US" dirty="0"/>
              <a:t>&lt;/script&gt;</a:t>
            </a:r>
          </a:p>
        </p:txBody>
      </p:sp>
      <p:sp>
        <p:nvSpPr>
          <p:cNvPr id="5" name="TextBox 4"/>
          <p:cNvSpPr txBox="1"/>
          <p:nvPr/>
        </p:nvSpPr>
        <p:spPr>
          <a:xfrm>
            <a:off x="518726" y="1636350"/>
            <a:ext cx="960519" cy="307777"/>
          </a:xfrm>
          <a:prstGeom prst="rect">
            <a:avLst/>
          </a:prstGeom>
          <a:noFill/>
        </p:spPr>
        <p:txBody>
          <a:bodyPr wrap="none" rtlCol="0">
            <a:spAutoFit/>
          </a:bodyPr>
          <a:lstStyle/>
          <a:p>
            <a:r>
              <a:rPr lang="en-US" dirty="0" err="1"/>
              <a:t>Estrutura</a:t>
            </a:r>
            <a:r>
              <a:rPr lang="en-US" dirty="0"/>
              <a:t>:</a:t>
            </a:r>
          </a:p>
        </p:txBody>
      </p:sp>
      <p:sp>
        <p:nvSpPr>
          <p:cNvPr id="6" name="TextBox 5"/>
          <p:cNvSpPr txBox="1"/>
          <p:nvPr/>
        </p:nvSpPr>
        <p:spPr>
          <a:xfrm>
            <a:off x="508921" y="3120730"/>
            <a:ext cx="931665" cy="307777"/>
          </a:xfrm>
          <a:prstGeom prst="rect">
            <a:avLst/>
          </a:prstGeom>
          <a:noFill/>
        </p:spPr>
        <p:txBody>
          <a:bodyPr wrap="none" rtlCol="0">
            <a:spAutoFit/>
          </a:bodyPr>
          <a:lstStyle/>
          <a:p>
            <a:r>
              <a:rPr lang="en-US"/>
              <a:t>Exemplo</a:t>
            </a:r>
            <a:r>
              <a:rPr lang="en-US" dirty="0"/>
              <a:t>:</a:t>
            </a:r>
          </a:p>
        </p:txBody>
      </p:sp>
    </p:spTree>
    <p:extLst>
      <p:ext uri="{BB962C8B-B14F-4D97-AF65-F5344CB8AC3E}">
        <p14:creationId xmlns:p14="http://schemas.microsoft.com/office/powerpoint/2010/main" val="7711115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48343"/>
            <a:ext cx="8153400" cy="990600"/>
          </a:xfrm>
        </p:spPr>
        <p:txBody>
          <a:bodyPr/>
          <a:lstStyle/>
          <a:p>
            <a:r>
              <a:rPr lang="en-US" dirty="0" err="1"/>
              <a:t>Criando</a:t>
            </a:r>
            <a:r>
              <a:rPr lang="en-US" dirty="0"/>
              <a:t> </a:t>
            </a:r>
            <a:r>
              <a:rPr lang="en-US" dirty="0" err="1"/>
              <a:t>Funções</a:t>
            </a:r>
            <a:endParaRPr lang="en-US" dirty="0"/>
          </a:p>
        </p:txBody>
      </p:sp>
      <p:sp>
        <p:nvSpPr>
          <p:cNvPr id="3" name="Rectangle 2"/>
          <p:cNvSpPr/>
          <p:nvPr/>
        </p:nvSpPr>
        <p:spPr>
          <a:xfrm>
            <a:off x="609600" y="1886020"/>
            <a:ext cx="4572000" cy="738664"/>
          </a:xfrm>
          <a:prstGeom prst="rect">
            <a:avLst/>
          </a:prstGeom>
        </p:spPr>
        <p:txBody>
          <a:bodyPr>
            <a:spAutoFit/>
          </a:bodyPr>
          <a:lstStyle/>
          <a:p>
            <a:r>
              <a:rPr lang="en-US" dirty="0"/>
              <a:t>&lt;script&gt;</a:t>
            </a:r>
          </a:p>
          <a:p>
            <a:r>
              <a:rPr lang="en-US" dirty="0"/>
              <a:t>     </a:t>
            </a:r>
            <a:r>
              <a:rPr lang="en-US" dirty="0" err="1"/>
              <a:t>var</a:t>
            </a:r>
            <a:r>
              <a:rPr lang="en-US" dirty="0"/>
              <a:t> </a:t>
            </a:r>
            <a:r>
              <a:rPr lang="en-US" dirty="0" err="1"/>
              <a:t>variavel;variavel</a:t>
            </a:r>
            <a:r>
              <a:rPr lang="en-US" dirty="0"/>
              <a:t> = </a:t>
            </a:r>
            <a:r>
              <a:rPr lang="en-US" dirty="0" err="1"/>
              <a:t>minhaFuncao</a:t>
            </a:r>
            <a:r>
              <a:rPr lang="en-US" dirty="0"/>
              <a:t>();</a:t>
            </a:r>
          </a:p>
          <a:p>
            <a:r>
              <a:rPr lang="en-US" dirty="0"/>
              <a:t>&lt;/script&gt;	</a:t>
            </a:r>
          </a:p>
        </p:txBody>
      </p:sp>
      <p:sp>
        <p:nvSpPr>
          <p:cNvPr id="5" name="TextBox 4"/>
          <p:cNvSpPr txBox="1"/>
          <p:nvPr/>
        </p:nvSpPr>
        <p:spPr>
          <a:xfrm>
            <a:off x="609600" y="1643259"/>
            <a:ext cx="960519" cy="307777"/>
          </a:xfrm>
          <a:prstGeom prst="rect">
            <a:avLst/>
          </a:prstGeom>
          <a:noFill/>
        </p:spPr>
        <p:txBody>
          <a:bodyPr wrap="none" rtlCol="0">
            <a:spAutoFit/>
          </a:bodyPr>
          <a:lstStyle/>
          <a:p>
            <a:r>
              <a:rPr lang="en-US" dirty="0" err="1"/>
              <a:t>Estrutura</a:t>
            </a:r>
            <a:r>
              <a:rPr lang="en-US" dirty="0"/>
              <a:t>:</a:t>
            </a:r>
          </a:p>
        </p:txBody>
      </p:sp>
      <p:sp>
        <p:nvSpPr>
          <p:cNvPr id="6" name="TextBox 5"/>
          <p:cNvSpPr txBox="1"/>
          <p:nvPr/>
        </p:nvSpPr>
        <p:spPr>
          <a:xfrm>
            <a:off x="624026" y="2733915"/>
            <a:ext cx="931665" cy="307777"/>
          </a:xfrm>
          <a:prstGeom prst="rect">
            <a:avLst/>
          </a:prstGeom>
          <a:noFill/>
        </p:spPr>
        <p:txBody>
          <a:bodyPr wrap="none" rtlCol="0">
            <a:spAutoFit/>
          </a:bodyPr>
          <a:lstStyle/>
          <a:p>
            <a:r>
              <a:rPr lang="en-US"/>
              <a:t>Exemplo</a:t>
            </a:r>
            <a:r>
              <a:rPr lang="en-US" dirty="0"/>
              <a:t>:</a:t>
            </a:r>
          </a:p>
        </p:txBody>
      </p:sp>
      <p:sp>
        <p:nvSpPr>
          <p:cNvPr id="8" name="Rectangle 7"/>
          <p:cNvSpPr/>
          <p:nvPr/>
        </p:nvSpPr>
        <p:spPr>
          <a:xfrm>
            <a:off x="652693" y="3150923"/>
            <a:ext cx="6717570" cy="2246769"/>
          </a:xfrm>
          <a:prstGeom prst="rect">
            <a:avLst/>
          </a:prstGeom>
        </p:spPr>
        <p:txBody>
          <a:bodyPr wrap="square">
            <a:spAutoFit/>
          </a:bodyPr>
          <a:lstStyle/>
          <a:p>
            <a:r>
              <a:rPr lang="en-US" dirty="0"/>
              <a:t>&lt;script&gt;</a:t>
            </a:r>
          </a:p>
          <a:p>
            <a:r>
              <a:rPr lang="en-US" dirty="0"/>
              <a:t>   // </a:t>
            </a:r>
            <a:r>
              <a:rPr lang="en-US" dirty="0" err="1"/>
              <a:t>chamando</a:t>
            </a:r>
            <a:r>
              <a:rPr lang="en-US" dirty="0"/>
              <a:t> a </a:t>
            </a:r>
            <a:r>
              <a:rPr lang="en-US" dirty="0" err="1"/>
              <a:t>função</a:t>
            </a:r>
            <a:r>
              <a:rPr lang="en-US" dirty="0"/>
              <a:t> </a:t>
            </a:r>
            <a:r>
              <a:rPr lang="en-US" dirty="0" err="1"/>
              <a:t>sem</a:t>
            </a:r>
            <a:r>
              <a:rPr lang="en-US" dirty="0"/>
              <a:t> </a:t>
            </a:r>
            <a:r>
              <a:rPr lang="en-US" dirty="0" err="1"/>
              <a:t>passar</a:t>
            </a:r>
            <a:r>
              <a:rPr lang="en-US" dirty="0"/>
              <a:t>     </a:t>
            </a:r>
          </a:p>
          <a:p>
            <a:r>
              <a:rPr lang="en-US" dirty="0"/>
              <a:t>   </a:t>
            </a:r>
            <a:r>
              <a:rPr lang="en-US" dirty="0" err="1"/>
              <a:t>parâmetros.minhaFuncao</a:t>
            </a:r>
            <a:r>
              <a:rPr lang="en-US" dirty="0"/>
              <a:t>();</a:t>
            </a:r>
          </a:p>
          <a:p>
            <a:r>
              <a:rPr lang="en-US" dirty="0"/>
              <a:t>   // </a:t>
            </a:r>
            <a:r>
              <a:rPr lang="en-US" dirty="0" err="1"/>
              <a:t>chamando</a:t>
            </a:r>
            <a:r>
              <a:rPr lang="en-US" dirty="0"/>
              <a:t> a </a:t>
            </a:r>
            <a:r>
              <a:rPr lang="en-US" dirty="0" err="1"/>
              <a:t>função</a:t>
            </a:r>
            <a:r>
              <a:rPr lang="en-US" dirty="0"/>
              <a:t> </a:t>
            </a:r>
            <a:r>
              <a:rPr lang="en-US" dirty="0" err="1"/>
              <a:t>passando</a:t>
            </a:r>
            <a:r>
              <a:rPr lang="en-US" dirty="0"/>
              <a:t> um </a:t>
            </a:r>
            <a:r>
              <a:rPr lang="en-US" dirty="0" err="1"/>
              <a:t>parâmetro</a:t>
            </a:r>
            <a:r>
              <a:rPr lang="en-US" dirty="0"/>
              <a:t>.</a:t>
            </a:r>
          </a:p>
          <a:p>
            <a:r>
              <a:rPr lang="en-US" dirty="0"/>
              <a:t>   </a:t>
            </a:r>
            <a:r>
              <a:rPr lang="en-US" dirty="0" err="1"/>
              <a:t>minhaFuncao</a:t>
            </a:r>
            <a:r>
              <a:rPr lang="en-US" dirty="0"/>
              <a:t>(</a:t>
            </a:r>
            <a:r>
              <a:rPr lang="en-US" dirty="0" err="1"/>
              <a:t>variavel</a:t>
            </a:r>
            <a:r>
              <a:rPr lang="en-US" dirty="0"/>
              <a:t>);</a:t>
            </a:r>
          </a:p>
          <a:p>
            <a:r>
              <a:rPr lang="en-US" dirty="0"/>
              <a:t>   </a:t>
            </a:r>
            <a:r>
              <a:rPr lang="en-US" dirty="0" err="1"/>
              <a:t>minhaFuncao</a:t>
            </a:r>
            <a:r>
              <a:rPr lang="en-US" dirty="0"/>
              <a:t>('literal');</a:t>
            </a:r>
          </a:p>
          <a:p>
            <a:r>
              <a:rPr lang="en-US" dirty="0"/>
              <a:t>   // </a:t>
            </a:r>
            <a:r>
              <a:rPr lang="en-US" dirty="0" err="1"/>
              <a:t>chamando</a:t>
            </a:r>
            <a:r>
              <a:rPr lang="en-US" dirty="0"/>
              <a:t> a </a:t>
            </a:r>
            <a:r>
              <a:rPr lang="en-US" dirty="0" err="1"/>
              <a:t>função</a:t>
            </a:r>
            <a:r>
              <a:rPr lang="en-US" dirty="0"/>
              <a:t> </a:t>
            </a:r>
            <a:r>
              <a:rPr lang="en-US" dirty="0" err="1"/>
              <a:t>passando</a:t>
            </a:r>
            <a:r>
              <a:rPr lang="en-US" dirty="0"/>
              <a:t> </a:t>
            </a:r>
            <a:r>
              <a:rPr lang="en-US" dirty="0" err="1"/>
              <a:t>mais</a:t>
            </a:r>
            <a:r>
              <a:rPr lang="en-US" dirty="0"/>
              <a:t> de um </a:t>
            </a:r>
            <a:r>
              <a:rPr lang="en-US" dirty="0" err="1"/>
              <a:t>parâmetro</a:t>
            </a:r>
            <a:r>
              <a:rPr lang="en-US" dirty="0"/>
              <a:t>.</a:t>
            </a:r>
          </a:p>
          <a:p>
            <a:r>
              <a:rPr lang="en-US" dirty="0"/>
              <a:t>  </a:t>
            </a:r>
            <a:r>
              <a:rPr lang="en-US" dirty="0" err="1"/>
              <a:t>minhaFuncao</a:t>
            </a:r>
            <a:r>
              <a:rPr lang="en-US" dirty="0"/>
              <a:t>(variavel1,variavel2);</a:t>
            </a:r>
          </a:p>
          <a:p>
            <a:r>
              <a:rPr lang="en-US" dirty="0"/>
              <a:t>  </a:t>
            </a:r>
            <a:r>
              <a:rPr lang="en-US" dirty="0" err="1"/>
              <a:t>minhaFuncao</a:t>
            </a:r>
            <a:r>
              <a:rPr lang="en-US" dirty="0"/>
              <a:t>('literal1','literal2');</a:t>
            </a:r>
          </a:p>
          <a:p>
            <a:r>
              <a:rPr lang="en-US" dirty="0"/>
              <a:t>&lt;/script&gt;</a:t>
            </a:r>
          </a:p>
        </p:txBody>
      </p:sp>
    </p:spTree>
    <p:extLst>
      <p:ext uri="{BB962C8B-B14F-4D97-AF65-F5344CB8AC3E}">
        <p14:creationId xmlns:p14="http://schemas.microsoft.com/office/powerpoint/2010/main" val="10683309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Entendendo</a:t>
            </a:r>
            <a:r>
              <a:rPr lang="en-US" dirty="0"/>
              <a:t> </a:t>
            </a:r>
            <a:r>
              <a:rPr lang="en-US" dirty="0" err="1"/>
              <a:t>mais</a:t>
            </a:r>
            <a:r>
              <a:rPr lang="en-US" dirty="0"/>
              <a:t> de Arrays</a:t>
            </a:r>
          </a:p>
        </p:txBody>
      </p:sp>
      <p:sp>
        <p:nvSpPr>
          <p:cNvPr id="3" name="Rectangle 2"/>
          <p:cNvSpPr/>
          <p:nvPr/>
        </p:nvSpPr>
        <p:spPr>
          <a:xfrm>
            <a:off x="609600" y="2361455"/>
            <a:ext cx="2218877" cy="307777"/>
          </a:xfrm>
          <a:prstGeom prst="rect">
            <a:avLst/>
          </a:prstGeom>
        </p:spPr>
        <p:txBody>
          <a:bodyPr wrap="none">
            <a:spAutoFit/>
          </a:bodyPr>
          <a:lstStyle/>
          <a:p>
            <a:r>
              <a:rPr lang="en-US" dirty="0" err="1"/>
              <a:t>var</a:t>
            </a:r>
            <a:r>
              <a:rPr lang="en-US" dirty="0"/>
              <a:t> </a:t>
            </a:r>
            <a:r>
              <a:rPr lang="en-US" dirty="0" err="1"/>
              <a:t>ft</a:t>
            </a:r>
            <a:r>
              <a:rPr lang="en-US" dirty="0"/>
              <a:t> = new Array(‘</a:t>
            </a:r>
            <a:r>
              <a:rPr lang="en-US" dirty="0" err="1"/>
              <a:t>a’,’b</a:t>
            </a:r>
            <a:r>
              <a:rPr lang="en-US" dirty="0"/>
              <a:t>’); </a:t>
            </a:r>
          </a:p>
        </p:txBody>
      </p:sp>
      <p:sp>
        <p:nvSpPr>
          <p:cNvPr id="4" name="Rectangle 3"/>
          <p:cNvSpPr/>
          <p:nvPr/>
        </p:nvSpPr>
        <p:spPr>
          <a:xfrm>
            <a:off x="659294" y="3160168"/>
            <a:ext cx="1393330" cy="307777"/>
          </a:xfrm>
          <a:prstGeom prst="rect">
            <a:avLst/>
          </a:prstGeom>
        </p:spPr>
        <p:txBody>
          <a:bodyPr wrap="none">
            <a:spAutoFit/>
          </a:bodyPr>
          <a:lstStyle/>
          <a:p>
            <a:r>
              <a:rPr lang="mr-IN" dirty="0" err="1"/>
              <a:t>var</a:t>
            </a:r>
            <a:r>
              <a:rPr lang="mr-IN" dirty="0"/>
              <a:t> </a:t>
            </a:r>
            <a:r>
              <a:rPr lang="mr-IN" dirty="0" err="1"/>
              <a:t>ft</a:t>
            </a:r>
            <a:r>
              <a:rPr lang="mr-IN" dirty="0"/>
              <a:t> = [‘</a:t>
            </a:r>
            <a:r>
              <a:rPr lang="mr-IN" dirty="0" err="1"/>
              <a:t>a</a:t>
            </a:r>
            <a:r>
              <a:rPr lang="mr-IN" dirty="0"/>
              <a:t>’,’</a:t>
            </a:r>
            <a:r>
              <a:rPr lang="mr-IN" dirty="0" err="1"/>
              <a:t>b</a:t>
            </a:r>
            <a:r>
              <a:rPr lang="mr-IN" dirty="0"/>
              <a:t>’]; </a:t>
            </a:r>
          </a:p>
        </p:txBody>
      </p:sp>
      <p:sp>
        <p:nvSpPr>
          <p:cNvPr id="5" name="TextBox 4"/>
          <p:cNvSpPr txBox="1"/>
          <p:nvPr/>
        </p:nvSpPr>
        <p:spPr>
          <a:xfrm>
            <a:off x="609600" y="1465039"/>
            <a:ext cx="3137397" cy="307777"/>
          </a:xfrm>
          <a:prstGeom prst="rect">
            <a:avLst/>
          </a:prstGeom>
          <a:noFill/>
        </p:spPr>
        <p:txBody>
          <a:bodyPr wrap="none" rtlCol="0">
            <a:spAutoFit/>
          </a:bodyPr>
          <a:lstStyle/>
          <a:p>
            <a:r>
              <a:rPr lang="en-US" dirty="0" err="1"/>
              <a:t>Podemos</a:t>
            </a:r>
            <a:r>
              <a:rPr lang="en-US" dirty="0"/>
              <a:t> </a:t>
            </a:r>
            <a:r>
              <a:rPr lang="en-US" dirty="0" err="1"/>
              <a:t>declarar</a:t>
            </a:r>
            <a:r>
              <a:rPr lang="en-US" dirty="0"/>
              <a:t> array de 2 </a:t>
            </a:r>
            <a:r>
              <a:rPr lang="en-US" dirty="0" err="1"/>
              <a:t>formas</a:t>
            </a:r>
            <a:r>
              <a:rPr lang="en-US" dirty="0"/>
              <a:t>:</a:t>
            </a:r>
          </a:p>
        </p:txBody>
      </p:sp>
      <p:sp>
        <p:nvSpPr>
          <p:cNvPr id="6" name="TextBox 5"/>
          <p:cNvSpPr txBox="1"/>
          <p:nvPr/>
        </p:nvSpPr>
        <p:spPr>
          <a:xfrm>
            <a:off x="609600" y="2109864"/>
            <a:ext cx="949299" cy="307777"/>
          </a:xfrm>
          <a:prstGeom prst="rect">
            <a:avLst/>
          </a:prstGeom>
          <a:noFill/>
        </p:spPr>
        <p:txBody>
          <a:bodyPr wrap="none" rtlCol="0">
            <a:spAutoFit/>
          </a:bodyPr>
          <a:lstStyle/>
          <a:p>
            <a:r>
              <a:rPr lang="en-US" dirty="0"/>
              <a:t>Forma 1: </a:t>
            </a:r>
          </a:p>
        </p:txBody>
      </p:sp>
      <p:sp>
        <p:nvSpPr>
          <p:cNvPr id="7" name="TextBox 6"/>
          <p:cNvSpPr txBox="1"/>
          <p:nvPr/>
        </p:nvSpPr>
        <p:spPr>
          <a:xfrm>
            <a:off x="627449" y="2864156"/>
            <a:ext cx="899605" cy="307777"/>
          </a:xfrm>
          <a:prstGeom prst="rect">
            <a:avLst/>
          </a:prstGeom>
          <a:noFill/>
        </p:spPr>
        <p:txBody>
          <a:bodyPr wrap="none" rtlCol="0">
            <a:spAutoFit/>
          </a:bodyPr>
          <a:lstStyle/>
          <a:p>
            <a:r>
              <a:rPr lang="en-US" dirty="0"/>
              <a:t>Forma 2:</a:t>
            </a:r>
          </a:p>
        </p:txBody>
      </p:sp>
      <p:sp>
        <p:nvSpPr>
          <p:cNvPr id="8" name="TextBox 7"/>
          <p:cNvSpPr txBox="1"/>
          <p:nvPr/>
        </p:nvSpPr>
        <p:spPr>
          <a:xfrm>
            <a:off x="609600" y="3768653"/>
            <a:ext cx="2015295" cy="307777"/>
          </a:xfrm>
          <a:prstGeom prst="rect">
            <a:avLst/>
          </a:prstGeom>
          <a:noFill/>
        </p:spPr>
        <p:txBody>
          <a:bodyPr wrap="none" rtlCol="0">
            <a:spAutoFit/>
          </a:bodyPr>
          <a:lstStyle/>
          <a:p>
            <a:r>
              <a:rPr lang="en-US"/>
              <a:t>Manipulação</a:t>
            </a:r>
            <a:r>
              <a:rPr lang="en-US" dirty="0"/>
              <a:t> de Arrays</a:t>
            </a:r>
          </a:p>
        </p:txBody>
      </p:sp>
      <p:sp>
        <p:nvSpPr>
          <p:cNvPr id="9" name="Rectangle 8"/>
          <p:cNvSpPr/>
          <p:nvPr/>
        </p:nvSpPr>
        <p:spPr>
          <a:xfrm>
            <a:off x="609600" y="4295052"/>
            <a:ext cx="6914728" cy="1169551"/>
          </a:xfrm>
          <a:prstGeom prst="rect">
            <a:avLst/>
          </a:prstGeom>
        </p:spPr>
        <p:txBody>
          <a:bodyPr wrap="square">
            <a:spAutoFit/>
          </a:bodyPr>
          <a:lstStyle/>
          <a:p>
            <a:r>
              <a:rPr lang="en-US"/>
              <a:t>ft.push</a:t>
            </a:r>
            <a:r>
              <a:rPr lang="en-US" dirty="0"/>
              <a:t>(‘c’); - </a:t>
            </a:r>
            <a:r>
              <a:rPr lang="en-US" dirty="0" err="1"/>
              <a:t>adicionar</a:t>
            </a:r>
            <a:r>
              <a:rPr lang="en-US" dirty="0"/>
              <a:t> um </a:t>
            </a:r>
            <a:r>
              <a:rPr lang="en-US" dirty="0" err="1"/>
              <a:t>elemento</a:t>
            </a:r>
            <a:r>
              <a:rPr lang="en-US" dirty="0"/>
              <a:t> no </a:t>
            </a:r>
            <a:r>
              <a:rPr lang="en-US" dirty="0" err="1"/>
              <a:t>fim</a:t>
            </a:r>
            <a:r>
              <a:rPr lang="en-US" dirty="0"/>
              <a:t> do array; </a:t>
            </a:r>
          </a:p>
          <a:p>
            <a:r>
              <a:rPr lang="en-US" dirty="0" err="1"/>
              <a:t>ft.unshift</a:t>
            </a:r>
            <a:r>
              <a:rPr lang="en-US" dirty="0"/>
              <a:t>(‘c’); - </a:t>
            </a:r>
            <a:r>
              <a:rPr lang="en-US" dirty="0" err="1"/>
              <a:t>adicionar</a:t>
            </a:r>
            <a:r>
              <a:rPr lang="en-US" dirty="0"/>
              <a:t> um </a:t>
            </a:r>
            <a:r>
              <a:rPr lang="en-US" dirty="0" err="1"/>
              <a:t>elemento</a:t>
            </a:r>
            <a:r>
              <a:rPr lang="en-US" dirty="0"/>
              <a:t> no </a:t>
            </a:r>
            <a:r>
              <a:rPr lang="en-US" dirty="0" err="1"/>
              <a:t>inicio</a:t>
            </a:r>
            <a:r>
              <a:rPr lang="en-US" dirty="0"/>
              <a:t> do array; </a:t>
            </a:r>
          </a:p>
          <a:p>
            <a:r>
              <a:rPr lang="en-US" dirty="0" err="1"/>
              <a:t>ft.pop</a:t>
            </a:r>
            <a:r>
              <a:rPr lang="en-US" dirty="0"/>
              <a:t>(); - remove ultimo </a:t>
            </a:r>
            <a:r>
              <a:rPr lang="en-US" dirty="0" err="1"/>
              <a:t>elemento</a:t>
            </a:r>
            <a:r>
              <a:rPr lang="en-US" dirty="0"/>
              <a:t> do array </a:t>
            </a:r>
          </a:p>
          <a:p>
            <a:r>
              <a:rPr lang="en-US" dirty="0" err="1"/>
              <a:t>ft.shift</a:t>
            </a:r>
            <a:r>
              <a:rPr lang="en-US" dirty="0"/>
              <a:t>(); - remove </a:t>
            </a:r>
            <a:r>
              <a:rPr lang="en-US" dirty="0" err="1"/>
              <a:t>primeiro</a:t>
            </a:r>
            <a:r>
              <a:rPr lang="en-US" dirty="0"/>
              <a:t> </a:t>
            </a:r>
            <a:r>
              <a:rPr lang="en-US" dirty="0" err="1"/>
              <a:t>elemento</a:t>
            </a:r>
            <a:r>
              <a:rPr lang="en-US" dirty="0"/>
              <a:t> do array </a:t>
            </a:r>
          </a:p>
          <a:p>
            <a:r>
              <a:rPr lang="en-US" dirty="0" err="1"/>
              <a:t>ft.spice</a:t>
            </a:r>
            <a:r>
              <a:rPr lang="en-US" dirty="0"/>
              <a:t>(</a:t>
            </a:r>
            <a:r>
              <a:rPr lang="en-US" dirty="0" err="1"/>
              <a:t>índice</a:t>
            </a:r>
            <a:r>
              <a:rPr lang="en-US" dirty="0"/>
              <a:t>, </a:t>
            </a:r>
            <a:r>
              <a:rPr lang="en-US" dirty="0" err="1"/>
              <a:t>quantidade</a:t>
            </a:r>
            <a:r>
              <a:rPr lang="en-US" dirty="0"/>
              <a:t>) - remove </a:t>
            </a:r>
            <a:r>
              <a:rPr lang="en-US" dirty="0" err="1"/>
              <a:t>elementos</a:t>
            </a:r>
            <a:r>
              <a:rPr lang="en-US" dirty="0"/>
              <a:t> no meu array; </a:t>
            </a:r>
          </a:p>
        </p:txBody>
      </p:sp>
    </p:spTree>
    <p:extLst>
      <p:ext uri="{BB962C8B-B14F-4D97-AF65-F5344CB8AC3E}">
        <p14:creationId xmlns:p14="http://schemas.microsoft.com/office/powerpoint/2010/main" val="1236168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Entendendo</a:t>
            </a:r>
            <a:r>
              <a:rPr lang="en-US" dirty="0"/>
              <a:t> </a:t>
            </a:r>
            <a:r>
              <a:rPr lang="en-US" dirty="0" err="1"/>
              <a:t>mais</a:t>
            </a:r>
            <a:r>
              <a:rPr lang="en-US" dirty="0"/>
              <a:t> de Arrays</a:t>
            </a:r>
          </a:p>
        </p:txBody>
      </p:sp>
      <p:sp>
        <p:nvSpPr>
          <p:cNvPr id="4" name="TextBox 3"/>
          <p:cNvSpPr txBox="1"/>
          <p:nvPr/>
        </p:nvSpPr>
        <p:spPr>
          <a:xfrm>
            <a:off x="636375" y="1622738"/>
            <a:ext cx="3406702" cy="307777"/>
          </a:xfrm>
          <a:prstGeom prst="rect">
            <a:avLst/>
          </a:prstGeom>
          <a:noFill/>
        </p:spPr>
        <p:txBody>
          <a:bodyPr wrap="none" rtlCol="0">
            <a:spAutoFit/>
          </a:bodyPr>
          <a:lstStyle/>
          <a:p>
            <a:r>
              <a:rPr lang="en-US" dirty="0" err="1"/>
              <a:t>Pegar</a:t>
            </a:r>
            <a:r>
              <a:rPr lang="en-US" dirty="0"/>
              <a:t> um </a:t>
            </a:r>
            <a:r>
              <a:rPr lang="en-US" dirty="0" err="1"/>
              <a:t>elemento</a:t>
            </a:r>
            <a:r>
              <a:rPr lang="en-US" dirty="0"/>
              <a:t> do array </a:t>
            </a:r>
            <a:r>
              <a:rPr lang="en-US" dirty="0" err="1"/>
              <a:t>pelo</a:t>
            </a:r>
            <a:r>
              <a:rPr lang="en-US" dirty="0"/>
              <a:t> </a:t>
            </a:r>
            <a:r>
              <a:rPr lang="en-US" dirty="0" err="1"/>
              <a:t>indice</a:t>
            </a:r>
            <a:r>
              <a:rPr lang="en-US" dirty="0"/>
              <a:t>:</a:t>
            </a:r>
          </a:p>
        </p:txBody>
      </p:sp>
      <p:sp>
        <p:nvSpPr>
          <p:cNvPr id="5" name="Rectangle 4"/>
          <p:cNvSpPr/>
          <p:nvPr/>
        </p:nvSpPr>
        <p:spPr>
          <a:xfrm>
            <a:off x="656524" y="2026276"/>
            <a:ext cx="1090363" cy="307777"/>
          </a:xfrm>
          <a:prstGeom prst="rect">
            <a:avLst/>
          </a:prstGeom>
        </p:spPr>
        <p:txBody>
          <a:bodyPr wrap="none">
            <a:spAutoFit/>
          </a:bodyPr>
          <a:lstStyle/>
          <a:p>
            <a:r>
              <a:rPr lang="en-US" dirty="0" err="1"/>
              <a:t>Arr</a:t>
            </a:r>
            <a:r>
              <a:rPr lang="mr-IN" dirty="0"/>
              <a:t>[</a:t>
            </a:r>
            <a:r>
              <a:rPr lang="mr-IN" dirty="0" err="1"/>
              <a:t>indice</a:t>
            </a:r>
            <a:r>
              <a:rPr lang="mr-IN" dirty="0"/>
              <a:t>]</a:t>
            </a:r>
            <a:r>
              <a:rPr lang="en-US" dirty="0"/>
              <a:t>;</a:t>
            </a:r>
            <a:r>
              <a:rPr lang="mr-IN" dirty="0"/>
              <a:t> </a:t>
            </a:r>
          </a:p>
        </p:txBody>
      </p:sp>
      <p:sp>
        <p:nvSpPr>
          <p:cNvPr id="6" name="TextBox 5"/>
          <p:cNvSpPr txBox="1"/>
          <p:nvPr/>
        </p:nvSpPr>
        <p:spPr>
          <a:xfrm>
            <a:off x="609600" y="2780928"/>
            <a:ext cx="1798890" cy="1384995"/>
          </a:xfrm>
          <a:prstGeom prst="rect">
            <a:avLst/>
          </a:prstGeom>
          <a:noFill/>
        </p:spPr>
        <p:txBody>
          <a:bodyPr wrap="none" rtlCol="0">
            <a:spAutoFit/>
          </a:bodyPr>
          <a:lstStyle/>
          <a:p>
            <a:r>
              <a:rPr lang="en-US" dirty="0" err="1"/>
              <a:t>Exemplo</a:t>
            </a:r>
            <a:r>
              <a:rPr lang="en-US" dirty="0"/>
              <a:t>:</a:t>
            </a:r>
          </a:p>
          <a:p>
            <a:endParaRPr lang="en-US" dirty="0"/>
          </a:p>
          <a:p>
            <a:r>
              <a:rPr lang="en-US" dirty="0" err="1"/>
              <a:t>var</a:t>
            </a:r>
            <a:r>
              <a:rPr lang="en-US" dirty="0"/>
              <a:t>  </a:t>
            </a:r>
            <a:r>
              <a:rPr lang="en-US" dirty="0" err="1"/>
              <a:t>arr</a:t>
            </a:r>
            <a:r>
              <a:rPr lang="en-US" dirty="0"/>
              <a:t> = [1,2,3,5,6];</a:t>
            </a:r>
          </a:p>
          <a:p>
            <a:endParaRPr lang="en-US" dirty="0"/>
          </a:p>
          <a:p>
            <a:r>
              <a:rPr lang="en-US" dirty="0" err="1"/>
              <a:t>var</a:t>
            </a:r>
            <a:r>
              <a:rPr lang="en-US" dirty="0"/>
              <a:t> index = </a:t>
            </a:r>
            <a:r>
              <a:rPr lang="en-US" dirty="0" err="1"/>
              <a:t>arr</a:t>
            </a:r>
            <a:r>
              <a:rPr lang="en-US" dirty="0"/>
              <a:t>[1];</a:t>
            </a:r>
          </a:p>
          <a:p>
            <a:r>
              <a:rPr lang="en-US" dirty="0"/>
              <a:t> </a:t>
            </a:r>
          </a:p>
        </p:txBody>
      </p:sp>
    </p:spTree>
    <p:extLst>
      <p:ext uri="{BB962C8B-B14F-4D97-AF65-F5344CB8AC3E}">
        <p14:creationId xmlns:p14="http://schemas.microsoft.com/office/powerpoint/2010/main" val="2631719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Entendendo</a:t>
            </a:r>
            <a:r>
              <a:rPr lang="en-US" dirty="0"/>
              <a:t> </a:t>
            </a:r>
            <a:r>
              <a:rPr lang="en-US" dirty="0" err="1"/>
              <a:t>mais</a:t>
            </a:r>
            <a:r>
              <a:rPr lang="en-US" dirty="0"/>
              <a:t> de Arrays</a:t>
            </a:r>
          </a:p>
        </p:txBody>
      </p:sp>
      <p:sp>
        <p:nvSpPr>
          <p:cNvPr id="4" name="TextBox 3"/>
          <p:cNvSpPr txBox="1"/>
          <p:nvPr/>
        </p:nvSpPr>
        <p:spPr>
          <a:xfrm>
            <a:off x="609600" y="1639523"/>
            <a:ext cx="3267241" cy="307777"/>
          </a:xfrm>
          <a:prstGeom prst="rect">
            <a:avLst/>
          </a:prstGeom>
          <a:noFill/>
        </p:spPr>
        <p:txBody>
          <a:bodyPr wrap="none" rtlCol="0">
            <a:spAutoFit/>
          </a:bodyPr>
          <a:lstStyle/>
          <a:p>
            <a:r>
              <a:rPr lang="en-US" dirty="0" err="1"/>
              <a:t>Pegar</a:t>
            </a:r>
            <a:r>
              <a:rPr lang="en-US" dirty="0"/>
              <a:t> um </a:t>
            </a:r>
            <a:r>
              <a:rPr lang="en-US" dirty="0" err="1"/>
              <a:t>indice</a:t>
            </a:r>
            <a:r>
              <a:rPr lang="en-US" dirty="0"/>
              <a:t> do </a:t>
            </a:r>
            <a:r>
              <a:rPr lang="en-US" dirty="0" err="1"/>
              <a:t>elemento</a:t>
            </a:r>
            <a:r>
              <a:rPr lang="en-US" dirty="0"/>
              <a:t> no array:</a:t>
            </a:r>
          </a:p>
        </p:txBody>
      </p:sp>
      <p:sp>
        <p:nvSpPr>
          <p:cNvPr id="5" name="Rectangle 4"/>
          <p:cNvSpPr/>
          <p:nvPr/>
        </p:nvSpPr>
        <p:spPr>
          <a:xfrm>
            <a:off x="609600" y="2067308"/>
            <a:ext cx="2292615" cy="307777"/>
          </a:xfrm>
          <a:prstGeom prst="rect">
            <a:avLst/>
          </a:prstGeom>
        </p:spPr>
        <p:txBody>
          <a:bodyPr wrap="none">
            <a:spAutoFit/>
          </a:bodyPr>
          <a:lstStyle/>
          <a:p>
            <a:r>
              <a:rPr lang="en-US" dirty="0" err="1"/>
              <a:t>array.indexOf</a:t>
            </a:r>
            <a:r>
              <a:rPr lang="en-US" dirty="0"/>
              <a:t>(’</a:t>
            </a:r>
            <a:r>
              <a:rPr lang="en-US" dirty="0" err="1"/>
              <a:t>elemento</a:t>
            </a:r>
            <a:r>
              <a:rPr lang="en-US" dirty="0"/>
              <a:t>’);</a:t>
            </a:r>
            <a:r>
              <a:rPr lang="mr-IN" dirty="0"/>
              <a:t> </a:t>
            </a:r>
          </a:p>
        </p:txBody>
      </p:sp>
      <p:sp>
        <p:nvSpPr>
          <p:cNvPr id="6" name="TextBox 5"/>
          <p:cNvSpPr txBox="1"/>
          <p:nvPr/>
        </p:nvSpPr>
        <p:spPr>
          <a:xfrm>
            <a:off x="622423" y="2780928"/>
            <a:ext cx="2266967" cy="1384995"/>
          </a:xfrm>
          <a:prstGeom prst="rect">
            <a:avLst/>
          </a:prstGeom>
          <a:noFill/>
        </p:spPr>
        <p:txBody>
          <a:bodyPr wrap="none" rtlCol="0">
            <a:spAutoFit/>
          </a:bodyPr>
          <a:lstStyle/>
          <a:p>
            <a:r>
              <a:rPr lang="en-US" dirty="0" err="1"/>
              <a:t>Exemplo</a:t>
            </a:r>
            <a:r>
              <a:rPr lang="en-US" dirty="0"/>
              <a:t>:</a:t>
            </a:r>
          </a:p>
          <a:p>
            <a:endParaRPr lang="en-US" dirty="0"/>
          </a:p>
          <a:p>
            <a:r>
              <a:rPr lang="en-US" dirty="0" err="1"/>
              <a:t>var</a:t>
            </a:r>
            <a:r>
              <a:rPr lang="en-US" dirty="0"/>
              <a:t>  </a:t>
            </a:r>
            <a:r>
              <a:rPr lang="en-US" dirty="0" err="1"/>
              <a:t>arr</a:t>
            </a:r>
            <a:r>
              <a:rPr lang="en-US" dirty="0"/>
              <a:t> = [1,2,3,5,6];</a:t>
            </a:r>
          </a:p>
          <a:p>
            <a:endParaRPr lang="en-US" dirty="0"/>
          </a:p>
          <a:p>
            <a:r>
              <a:rPr lang="en-US" dirty="0" err="1"/>
              <a:t>var</a:t>
            </a:r>
            <a:r>
              <a:rPr lang="en-US" dirty="0"/>
              <a:t> index = </a:t>
            </a:r>
            <a:r>
              <a:rPr lang="en-US" dirty="0" err="1"/>
              <a:t>arr.indexOf</a:t>
            </a:r>
            <a:r>
              <a:rPr lang="en-US" dirty="0"/>
              <a:t>(1);</a:t>
            </a:r>
          </a:p>
          <a:p>
            <a:r>
              <a:rPr lang="en-US" dirty="0"/>
              <a:t> </a:t>
            </a:r>
          </a:p>
        </p:txBody>
      </p:sp>
    </p:spTree>
    <p:extLst>
      <p:ext uri="{BB962C8B-B14F-4D97-AF65-F5344CB8AC3E}">
        <p14:creationId xmlns:p14="http://schemas.microsoft.com/office/powerpoint/2010/main" val="10697348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Entendendo</a:t>
            </a:r>
            <a:r>
              <a:rPr lang="en-US" dirty="0"/>
              <a:t> </a:t>
            </a:r>
            <a:r>
              <a:rPr lang="en-US" dirty="0" err="1"/>
              <a:t>mais</a:t>
            </a:r>
            <a:r>
              <a:rPr lang="en-US" dirty="0"/>
              <a:t> de Arrays</a:t>
            </a:r>
          </a:p>
        </p:txBody>
      </p:sp>
      <p:sp>
        <p:nvSpPr>
          <p:cNvPr id="4" name="TextBox 3"/>
          <p:cNvSpPr txBox="1"/>
          <p:nvPr/>
        </p:nvSpPr>
        <p:spPr>
          <a:xfrm>
            <a:off x="609600" y="1639523"/>
            <a:ext cx="2401619" cy="307777"/>
          </a:xfrm>
          <a:prstGeom prst="rect">
            <a:avLst/>
          </a:prstGeom>
          <a:noFill/>
        </p:spPr>
        <p:txBody>
          <a:bodyPr wrap="none" rtlCol="0">
            <a:spAutoFit/>
          </a:bodyPr>
          <a:lstStyle/>
          <a:p>
            <a:r>
              <a:rPr lang="en-US" dirty="0"/>
              <a:t>Como </a:t>
            </a:r>
            <a:r>
              <a:rPr lang="en-US" dirty="0" err="1"/>
              <a:t>concatenar</a:t>
            </a:r>
            <a:r>
              <a:rPr lang="en-US" dirty="0"/>
              <a:t> um array:</a:t>
            </a:r>
          </a:p>
        </p:txBody>
      </p:sp>
      <p:sp>
        <p:nvSpPr>
          <p:cNvPr id="5" name="Rectangle 4"/>
          <p:cNvSpPr/>
          <p:nvPr/>
        </p:nvSpPr>
        <p:spPr>
          <a:xfrm>
            <a:off x="609600" y="2080593"/>
            <a:ext cx="1992853" cy="307777"/>
          </a:xfrm>
          <a:prstGeom prst="rect">
            <a:avLst/>
          </a:prstGeom>
        </p:spPr>
        <p:txBody>
          <a:bodyPr wrap="none">
            <a:spAutoFit/>
          </a:bodyPr>
          <a:lstStyle/>
          <a:p>
            <a:r>
              <a:rPr lang="en-US"/>
              <a:t>array1.concat(array2);</a:t>
            </a:r>
            <a:r>
              <a:rPr lang="mr-IN" dirty="0"/>
              <a:t> </a:t>
            </a:r>
          </a:p>
        </p:txBody>
      </p:sp>
      <p:sp>
        <p:nvSpPr>
          <p:cNvPr id="6" name="TextBox 5"/>
          <p:cNvSpPr txBox="1"/>
          <p:nvPr/>
        </p:nvSpPr>
        <p:spPr>
          <a:xfrm>
            <a:off x="592088" y="2708920"/>
            <a:ext cx="3581887" cy="1815882"/>
          </a:xfrm>
          <a:prstGeom prst="rect">
            <a:avLst/>
          </a:prstGeom>
          <a:noFill/>
        </p:spPr>
        <p:txBody>
          <a:bodyPr wrap="square" rtlCol="0">
            <a:spAutoFit/>
          </a:bodyPr>
          <a:lstStyle/>
          <a:p>
            <a:r>
              <a:rPr lang="en-US" dirty="0" err="1"/>
              <a:t>Exemplo</a:t>
            </a:r>
            <a:r>
              <a:rPr lang="en-US" dirty="0"/>
              <a:t>:</a:t>
            </a:r>
          </a:p>
          <a:p>
            <a:endParaRPr lang="en-US" dirty="0"/>
          </a:p>
          <a:p>
            <a:r>
              <a:rPr lang="en-US" dirty="0" err="1"/>
              <a:t>var</a:t>
            </a:r>
            <a:r>
              <a:rPr lang="en-US" dirty="0"/>
              <a:t>  arr1 = [1,2,3,5,6];</a:t>
            </a:r>
          </a:p>
          <a:p>
            <a:r>
              <a:rPr lang="en-US" dirty="0" err="1"/>
              <a:t>var</a:t>
            </a:r>
            <a:r>
              <a:rPr lang="en-US" dirty="0"/>
              <a:t>  arr2 = [11,12,13,15,16];</a:t>
            </a:r>
          </a:p>
          <a:p>
            <a:endParaRPr lang="en-US" dirty="0"/>
          </a:p>
          <a:p>
            <a:endParaRPr lang="en-US" dirty="0"/>
          </a:p>
          <a:p>
            <a:r>
              <a:rPr lang="en-US" dirty="0" err="1"/>
              <a:t>var</a:t>
            </a:r>
            <a:r>
              <a:rPr lang="en-US" dirty="0"/>
              <a:t> result = arr1.concat(arr2);</a:t>
            </a:r>
          </a:p>
          <a:p>
            <a:r>
              <a:rPr lang="en-US" dirty="0"/>
              <a:t> </a:t>
            </a:r>
          </a:p>
        </p:txBody>
      </p:sp>
    </p:spTree>
    <p:extLst>
      <p:ext uri="{BB962C8B-B14F-4D97-AF65-F5344CB8AC3E}">
        <p14:creationId xmlns:p14="http://schemas.microsoft.com/office/powerpoint/2010/main" val="6104096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Exercicio</a:t>
            </a:r>
            <a:r>
              <a:rPr lang="en-US" dirty="0"/>
              <a:t> array	</a:t>
            </a:r>
          </a:p>
        </p:txBody>
      </p:sp>
      <p:sp>
        <p:nvSpPr>
          <p:cNvPr id="3" name="TextBox 2"/>
          <p:cNvSpPr txBox="1"/>
          <p:nvPr/>
        </p:nvSpPr>
        <p:spPr>
          <a:xfrm>
            <a:off x="609600" y="1700808"/>
            <a:ext cx="7135287" cy="1169551"/>
          </a:xfrm>
          <a:prstGeom prst="rect">
            <a:avLst/>
          </a:prstGeom>
          <a:noFill/>
        </p:spPr>
        <p:txBody>
          <a:bodyPr wrap="none" rtlCol="0">
            <a:spAutoFit/>
          </a:bodyPr>
          <a:lstStyle/>
          <a:p>
            <a:pPr marL="342900" indent="-342900">
              <a:buFont typeface="+mj-lt"/>
              <a:buAutoNum type="arabicPeriod"/>
            </a:pPr>
            <a:r>
              <a:rPr lang="en-US" dirty="0" err="1"/>
              <a:t>Criar</a:t>
            </a:r>
            <a:r>
              <a:rPr lang="en-US" dirty="0"/>
              <a:t> um array de </a:t>
            </a:r>
            <a:r>
              <a:rPr lang="en-US" dirty="0" err="1"/>
              <a:t>numeros</a:t>
            </a:r>
            <a:endParaRPr lang="en-US" dirty="0"/>
          </a:p>
          <a:p>
            <a:pPr marL="342900" indent="-342900">
              <a:buFont typeface="+mj-lt"/>
              <a:buAutoNum type="arabicPeriod"/>
            </a:pPr>
            <a:r>
              <a:rPr lang="en-US" dirty="0"/>
              <a:t>Fazer um for </a:t>
            </a:r>
            <a:r>
              <a:rPr lang="en-US" dirty="0" err="1"/>
              <a:t>nesse</a:t>
            </a:r>
            <a:r>
              <a:rPr lang="en-US" dirty="0"/>
              <a:t> array</a:t>
            </a:r>
          </a:p>
          <a:p>
            <a:pPr marL="342900" indent="-342900">
              <a:buFont typeface="+mj-lt"/>
              <a:buAutoNum type="arabicPeriod"/>
            </a:pPr>
            <a:r>
              <a:rPr lang="en-US" dirty="0" err="1"/>
              <a:t>Verificar</a:t>
            </a:r>
            <a:r>
              <a:rPr lang="en-US" dirty="0"/>
              <a:t> </a:t>
            </a:r>
            <a:r>
              <a:rPr lang="en-US" dirty="0" err="1"/>
              <a:t>dentro</a:t>
            </a:r>
            <a:r>
              <a:rPr lang="en-US" dirty="0"/>
              <a:t> do for se o </a:t>
            </a:r>
            <a:r>
              <a:rPr lang="en-US" dirty="0" err="1"/>
              <a:t>numero</a:t>
            </a:r>
            <a:r>
              <a:rPr lang="en-US" dirty="0"/>
              <a:t> for par </a:t>
            </a:r>
            <a:r>
              <a:rPr lang="en-US" dirty="0" err="1"/>
              <a:t>acrecenta</a:t>
            </a:r>
            <a:r>
              <a:rPr lang="en-US" dirty="0"/>
              <a:t> o </a:t>
            </a:r>
            <a:r>
              <a:rPr lang="en-US" dirty="0" err="1"/>
              <a:t>numero</a:t>
            </a:r>
            <a:r>
              <a:rPr lang="en-US" dirty="0"/>
              <a:t> + 1 no final do array</a:t>
            </a:r>
          </a:p>
          <a:p>
            <a:pPr marL="342900" indent="-342900">
              <a:buFont typeface="+mj-lt"/>
              <a:buAutoNum type="arabicPeriod"/>
            </a:pPr>
            <a:r>
              <a:rPr lang="en-US" dirty="0" err="1"/>
              <a:t>Verificar</a:t>
            </a:r>
            <a:r>
              <a:rPr lang="en-US" dirty="0"/>
              <a:t> </a:t>
            </a:r>
            <a:r>
              <a:rPr lang="en-US" dirty="0" err="1"/>
              <a:t>dentro</a:t>
            </a:r>
            <a:r>
              <a:rPr lang="en-US" dirty="0"/>
              <a:t> do for se o </a:t>
            </a:r>
            <a:r>
              <a:rPr lang="en-US" dirty="0" err="1"/>
              <a:t>numero</a:t>
            </a:r>
            <a:r>
              <a:rPr lang="en-US" dirty="0"/>
              <a:t> for </a:t>
            </a:r>
            <a:r>
              <a:rPr lang="en-US" dirty="0" err="1"/>
              <a:t>impar</a:t>
            </a:r>
            <a:r>
              <a:rPr lang="en-US" dirty="0"/>
              <a:t> </a:t>
            </a:r>
            <a:r>
              <a:rPr lang="en-US" dirty="0" err="1"/>
              <a:t>retira</a:t>
            </a:r>
            <a:r>
              <a:rPr lang="en-US" dirty="0"/>
              <a:t> o </a:t>
            </a:r>
            <a:r>
              <a:rPr lang="en-US" dirty="0" err="1"/>
              <a:t>numero</a:t>
            </a:r>
            <a:r>
              <a:rPr lang="en-US" dirty="0"/>
              <a:t>  do array</a:t>
            </a:r>
          </a:p>
          <a:p>
            <a:endParaRPr lang="en-US" dirty="0"/>
          </a:p>
        </p:txBody>
      </p:sp>
      <p:sp>
        <p:nvSpPr>
          <p:cNvPr id="4" name="TextBox 3"/>
          <p:cNvSpPr txBox="1"/>
          <p:nvPr/>
        </p:nvSpPr>
        <p:spPr>
          <a:xfrm>
            <a:off x="609600" y="3351967"/>
            <a:ext cx="3496470" cy="307777"/>
          </a:xfrm>
          <a:prstGeom prst="rect">
            <a:avLst/>
          </a:prstGeom>
          <a:noFill/>
        </p:spPr>
        <p:txBody>
          <a:bodyPr wrap="none" rtlCol="0">
            <a:spAutoFit/>
          </a:bodyPr>
          <a:lstStyle/>
          <a:p>
            <a:r>
              <a:rPr lang="en-US" dirty="0" err="1">
                <a:solidFill>
                  <a:srgbClr val="FF0000"/>
                </a:solidFill>
              </a:rPr>
              <a:t>Ajuda</a:t>
            </a:r>
            <a:r>
              <a:rPr lang="en-US" dirty="0">
                <a:solidFill>
                  <a:srgbClr val="FF0000"/>
                </a:solidFill>
              </a:rPr>
              <a:t>: </a:t>
            </a:r>
            <a:r>
              <a:rPr lang="en-US" dirty="0"/>
              <a:t>Para </a:t>
            </a:r>
            <a:r>
              <a:rPr lang="en-US" dirty="0" err="1"/>
              <a:t>achar</a:t>
            </a:r>
            <a:r>
              <a:rPr lang="en-US" dirty="0"/>
              <a:t> o par </a:t>
            </a:r>
            <a:r>
              <a:rPr lang="en-US" dirty="0" err="1"/>
              <a:t>numero</a:t>
            </a:r>
            <a:r>
              <a:rPr lang="en-US" dirty="0"/>
              <a:t> % 2 == 0</a:t>
            </a:r>
          </a:p>
        </p:txBody>
      </p:sp>
    </p:spTree>
    <p:extLst>
      <p:ext uri="{BB962C8B-B14F-4D97-AF65-F5344CB8AC3E}">
        <p14:creationId xmlns:p14="http://schemas.microsoft.com/office/powerpoint/2010/main" val="4751423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Objetos</a:t>
            </a:r>
            <a:endParaRPr lang="en-US" dirty="0"/>
          </a:p>
        </p:txBody>
      </p:sp>
      <p:sp>
        <p:nvSpPr>
          <p:cNvPr id="3" name="TextBox 2"/>
          <p:cNvSpPr txBox="1"/>
          <p:nvPr/>
        </p:nvSpPr>
        <p:spPr>
          <a:xfrm>
            <a:off x="539552" y="1556792"/>
            <a:ext cx="3307316" cy="307777"/>
          </a:xfrm>
          <a:prstGeom prst="rect">
            <a:avLst/>
          </a:prstGeom>
          <a:noFill/>
        </p:spPr>
        <p:txBody>
          <a:bodyPr wrap="none" rtlCol="0">
            <a:spAutoFit/>
          </a:bodyPr>
          <a:lstStyle/>
          <a:p>
            <a:r>
              <a:rPr lang="en-US" dirty="0" err="1"/>
              <a:t>Podemos</a:t>
            </a:r>
            <a:r>
              <a:rPr lang="en-US" dirty="0"/>
              <a:t> </a:t>
            </a:r>
            <a:r>
              <a:rPr lang="en-US" dirty="0" err="1"/>
              <a:t>declarar</a:t>
            </a:r>
            <a:r>
              <a:rPr lang="en-US" dirty="0"/>
              <a:t> </a:t>
            </a:r>
            <a:r>
              <a:rPr lang="en-US" dirty="0" err="1"/>
              <a:t>objetos</a:t>
            </a:r>
            <a:r>
              <a:rPr lang="en-US" dirty="0"/>
              <a:t> de 2 </a:t>
            </a:r>
            <a:r>
              <a:rPr lang="en-US" dirty="0" err="1"/>
              <a:t>formas</a:t>
            </a:r>
            <a:r>
              <a:rPr lang="en-US" dirty="0"/>
              <a:t>:</a:t>
            </a:r>
          </a:p>
        </p:txBody>
      </p:sp>
      <p:sp>
        <p:nvSpPr>
          <p:cNvPr id="4" name="TextBox 3"/>
          <p:cNvSpPr txBox="1"/>
          <p:nvPr/>
        </p:nvSpPr>
        <p:spPr>
          <a:xfrm>
            <a:off x="609600" y="2109864"/>
            <a:ext cx="949299" cy="307777"/>
          </a:xfrm>
          <a:prstGeom prst="rect">
            <a:avLst/>
          </a:prstGeom>
          <a:noFill/>
        </p:spPr>
        <p:txBody>
          <a:bodyPr wrap="none" rtlCol="0">
            <a:spAutoFit/>
          </a:bodyPr>
          <a:lstStyle/>
          <a:p>
            <a:r>
              <a:rPr lang="en-US" dirty="0"/>
              <a:t>Forma 1: </a:t>
            </a:r>
          </a:p>
        </p:txBody>
      </p:sp>
      <p:sp>
        <p:nvSpPr>
          <p:cNvPr id="5" name="TextBox 4"/>
          <p:cNvSpPr txBox="1"/>
          <p:nvPr/>
        </p:nvSpPr>
        <p:spPr>
          <a:xfrm>
            <a:off x="627449" y="2864156"/>
            <a:ext cx="899605" cy="307777"/>
          </a:xfrm>
          <a:prstGeom prst="rect">
            <a:avLst/>
          </a:prstGeom>
          <a:noFill/>
        </p:spPr>
        <p:txBody>
          <a:bodyPr wrap="none" rtlCol="0">
            <a:spAutoFit/>
          </a:bodyPr>
          <a:lstStyle/>
          <a:p>
            <a:r>
              <a:rPr lang="en-US" dirty="0"/>
              <a:t>Forma 2:</a:t>
            </a:r>
          </a:p>
        </p:txBody>
      </p:sp>
      <p:sp>
        <p:nvSpPr>
          <p:cNvPr id="6" name="Rectangle 5"/>
          <p:cNvSpPr/>
          <p:nvPr/>
        </p:nvSpPr>
        <p:spPr>
          <a:xfrm>
            <a:off x="632520" y="2415139"/>
            <a:ext cx="2039341" cy="307777"/>
          </a:xfrm>
          <a:prstGeom prst="rect">
            <a:avLst/>
          </a:prstGeom>
        </p:spPr>
        <p:txBody>
          <a:bodyPr wrap="none">
            <a:spAutoFit/>
          </a:bodyPr>
          <a:lstStyle/>
          <a:p>
            <a:r>
              <a:rPr lang="en-US" dirty="0" err="1"/>
              <a:t>var</a:t>
            </a:r>
            <a:r>
              <a:rPr lang="en-US" dirty="0"/>
              <a:t> </a:t>
            </a:r>
            <a:r>
              <a:rPr lang="en-US" dirty="0" err="1"/>
              <a:t>obj</a:t>
            </a:r>
            <a:r>
              <a:rPr lang="en-US" dirty="0"/>
              <a:t> = new Object(); </a:t>
            </a:r>
          </a:p>
        </p:txBody>
      </p:sp>
      <p:sp>
        <p:nvSpPr>
          <p:cNvPr id="7" name="Rectangle 6"/>
          <p:cNvSpPr/>
          <p:nvPr/>
        </p:nvSpPr>
        <p:spPr>
          <a:xfrm>
            <a:off x="679455" y="3273486"/>
            <a:ext cx="3440365" cy="307777"/>
          </a:xfrm>
          <a:prstGeom prst="rect">
            <a:avLst/>
          </a:prstGeom>
        </p:spPr>
        <p:txBody>
          <a:bodyPr wrap="none">
            <a:spAutoFit/>
          </a:bodyPr>
          <a:lstStyle/>
          <a:p>
            <a:r>
              <a:rPr lang="en-US" dirty="0" err="1"/>
              <a:t>var</a:t>
            </a:r>
            <a:r>
              <a:rPr lang="en-US" dirty="0"/>
              <a:t> </a:t>
            </a:r>
            <a:r>
              <a:rPr lang="en-US" dirty="0" err="1"/>
              <a:t>obj</a:t>
            </a:r>
            <a:r>
              <a:rPr lang="en-US" dirty="0"/>
              <a:t> = {}  (</a:t>
            </a:r>
            <a:r>
              <a:rPr lang="en-US" dirty="0" err="1"/>
              <a:t>Mais</a:t>
            </a:r>
            <a:r>
              <a:rPr lang="en-US" dirty="0"/>
              <a:t> </a:t>
            </a:r>
            <a:r>
              <a:rPr lang="en-US" dirty="0" err="1"/>
              <a:t>utilizada</a:t>
            </a:r>
            <a:r>
              <a:rPr lang="en-US" dirty="0"/>
              <a:t> - sugar code) </a:t>
            </a:r>
          </a:p>
        </p:txBody>
      </p:sp>
      <p:sp>
        <p:nvSpPr>
          <p:cNvPr id="8" name="Rectangle 7"/>
          <p:cNvSpPr/>
          <p:nvPr/>
        </p:nvSpPr>
        <p:spPr>
          <a:xfrm>
            <a:off x="609600" y="4131833"/>
            <a:ext cx="4572000" cy="954107"/>
          </a:xfrm>
          <a:prstGeom prst="rect">
            <a:avLst/>
          </a:prstGeom>
        </p:spPr>
        <p:txBody>
          <a:bodyPr>
            <a:spAutoFit/>
          </a:bodyPr>
          <a:lstStyle/>
          <a:p>
            <a:r>
              <a:rPr lang="pt-BR"/>
              <a:t>var </a:t>
            </a:r>
            <a:r>
              <a:rPr lang="pt-BR" dirty="0" err="1"/>
              <a:t>obj</a:t>
            </a:r>
            <a:r>
              <a:rPr lang="pt-BR" dirty="0"/>
              <a:t> = { </a:t>
            </a:r>
          </a:p>
          <a:p>
            <a:r>
              <a:rPr lang="pt-BR" dirty="0"/>
              <a:t>    nome = ‘da’; </a:t>
            </a:r>
          </a:p>
          <a:p>
            <a:r>
              <a:rPr lang="pt-BR" dirty="0"/>
              <a:t>    </a:t>
            </a:r>
            <a:r>
              <a:rPr lang="pt-BR" dirty="0" err="1"/>
              <a:t>email</a:t>
            </a:r>
            <a:r>
              <a:rPr lang="pt-BR" dirty="0"/>
              <a:t> = ‘</a:t>
            </a:r>
            <a:r>
              <a:rPr lang="pt-BR" dirty="0" err="1"/>
              <a:t>da@d</a:t>
            </a:r>
            <a:r>
              <a:rPr lang="pt-BR" dirty="0"/>
              <a:t>' </a:t>
            </a:r>
          </a:p>
          <a:p>
            <a:r>
              <a:rPr lang="pt-BR" dirty="0"/>
              <a:t>}; </a:t>
            </a:r>
          </a:p>
        </p:txBody>
      </p:sp>
      <p:sp>
        <p:nvSpPr>
          <p:cNvPr id="9" name="TextBox 8"/>
          <p:cNvSpPr txBox="1"/>
          <p:nvPr/>
        </p:nvSpPr>
        <p:spPr>
          <a:xfrm>
            <a:off x="603836" y="3818843"/>
            <a:ext cx="931665" cy="307777"/>
          </a:xfrm>
          <a:prstGeom prst="rect">
            <a:avLst/>
          </a:prstGeom>
          <a:noFill/>
        </p:spPr>
        <p:txBody>
          <a:bodyPr wrap="none" rtlCol="0">
            <a:spAutoFit/>
          </a:bodyPr>
          <a:lstStyle/>
          <a:p>
            <a:r>
              <a:rPr lang="en-US" dirty="0" err="1"/>
              <a:t>Exemplo</a:t>
            </a:r>
            <a:r>
              <a:rPr lang="en-US" dirty="0"/>
              <a:t>:</a:t>
            </a:r>
          </a:p>
        </p:txBody>
      </p:sp>
      <p:sp>
        <p:nvSpPr>
          <p:cNvPr id="10" name="Rectangle 9"/>
          <p:cNvSpPr/>
          <p:nvPr/>
        </p:nvSpPr>
        <p:spPr>
          <a:xfrm>
            <a:off x="585406" y="5345350"/>
            <a:ext cx="4572000" cy="523220"/>
          </a:xfrm>
          <a:prstGeom prst="rect">
            <a:avLst/>
          </a:prstGeom>
        </p:spPr>
        <p:txBody>
          <a:bodyPr>
            <a:spAutoFit/>
          </a:bodyPr>
          <a:lstStyle/>
          <a:p>
            <a:r>
              <a:rPr lang="en-US" dirty="0" err="1"/>
              <a:t>console.log</a:t>
            </a:r>
            <a:r>
              <a:rPr lang="en-US" dirty="0"/>
              <a:t>(</a:t>
            </a:r>
            <a:r>
              <a:rPr lang="en-US" dirty="0" err="1"/>
              <a:t>obj</a:t>
            </a:r>
            <a:r>
              <a:rPr lang="en-US" dirty="0"/>
              <a:t>); </a:t>
            </a:r>
          </a:p>
          <a:p>
            <a:r>
              <a:rPr lang="en-US" dirty="0" err="1"/>
              <a:t>console.log</a:t>
            </a:r>
            <a:r>
              <a:rPr lang="en-US" dirty="0"/>
              <a:t>(</a:t>
            </a:r>
            <a:r>
              <a:rPr lang="en-US" dirty="0" err="1"/>
              <a:t>JSON.stringify</a:t>
            </a:r>
            <a:r>
              <a:rPr lang="en-US" dirty="0"/>
              <a:t>(</a:t>
            </a:r>
            <a:r>
              <a:rPr lang="en-US" dirty="0" err="1"/>
              <a:t>obj</a:t>
            </a:r>
            <a:r>
              <a:rPr lang="en-US" dirty="0"/>
              <a:t>)); </a:t>
            </a:r>
          </a:p>
        </p:txBody>
      </p:sp>
      <p:sp>
        <p:nvSpPr>
          <p:cNvPr id="11" name="TextBox 10"/>
          <p:cNvSpPr txBox="1"/>
          <p:nvPr/>
        </p:nvSpPr>
        <p:spPr>
          <a:xfrm>
            <a:off x="588110" y="5095861"/>
            <a:ext cx="2116285" cy="307777"/>
          </a:xfrm>
          <a:prstGeom prst="rect">
            <a:avLst/>
          </a:prstGeom>
          <a:noFill/>
        </p:spPr>
        <p:txBody>
          <a:bodyPr wrap="none" rtlCol="0">
            <a:spAutoFit/>
          </a:bodyPr>
          <a:lstStyle/>
          <a:p>
            <a:r>
              <a:rPr lang="en-US" dirty="0" err="1"/>
              <a:t>Pava</a:t>
            </a:r>
            <a:r>
              <a:rPr lang="en-US" dirty="0"/>
              <a:t> </a:t>
            </a:r>
            <a:r>
              <a:rPr lang="en-US" dirty="0" err="1"/>
              <a:t>visualizar</a:t>
            </a:r>
            <a:r>
              <a:rPr lang="en-US" dirty="0"/>
              <a:t> o </a:t>
            </a:r>
            <a:r>
              <a:rPr lang="en-US" dirty="0" err="1"/>
              <a:t>Objeto</a:t>
            </a:r>
            <a:endParaRPr lang="en-US" dirty="0"/>
          </a:p>
        </p:txBody>
      </p:sp>
    </p:spTree>
    <p:extLst>
      <p:ext uri="{BB962C8B-B14F-4D97-AF65-F5344CB8AC3E}">
        <p14:creationId xmlns:p14="http://schemas.microsoft.com/office/powerpoint/2010/main" val="18581156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Objetos</a:t>
            </a:r>
            <a:endParaRPr lang="en-US" dirty="0"/>
          </a:p>
        </p:txBody>
      </p:sp>
      <p:sp>
        <p:nvSpPr>
          <p:cNvPr id="3" name="TextBox 2"/>
          <p:cNvSpPr txBox="1"/>
          <p:nvPr/>
        </p:nvSpPr>
        <p:spPr>
          <a:xfrm>
            <a:off x="539552" y="1556792"/>
            <a:ext cx="1994457" cy="307777"/>
          </a:xfrm>
          <a:prstGeom prst="rect">
            <a:avLst/>
          </a:prstGeom>
          <a:noFill/>
        </p:spPr>
        <p:txBody>
          <a:bodyPr wrap="none" rtlCol="0">
            <a:spAutoFit/>
          </a:bodyPr>
          <a:lstStyle/>
          <a:p>
            <a:r>
              <a:rPr lang="en-US" dirty="0" err="1"/>
              <a:t>Opa</a:t>
            </a:r>
            <a:r>
              <a:rPr lang="en-US" dirty="0"/>
              <a:t>, tem </a:t>
            </a:r>
            <a:r>
              <a:rPr lang="en-US" dirty="0" err="1"/>
              <a:t>mais</a:t>
            </a:r>
            <a:r>
              <a:rPr lang="en-US" dirty="0"/>
              <a:t> </a:t>
            </a:r>
            <a:r>
              <a:rPr lang="en-US" dirty="0" err="1"/>
              <a:t>formas</a:t>
            </a:r>
            <a:r>
              <a:rPr lang="en-US" dirty="0"/>
              <a:t>:</a:t>
            </a:r>
          </a:p>
        </p:txBody>
      </p:sp>
      <p:sp>
        <p:nvSpPr>
          <p:cNvPr id="10" name="Rectangle 9"/>
          <p:cNvSpPr/>
          <p:nvPr/>
        </p:nvSpPr>
        <p:spPr>
          <a:xfrm>
            <a:off x="585406" y="5345350"/>
            <a:ext cx="4572000" cy="523220"/>
          </a:xfrm>
          <a:prstGeom prst="rect">
            <a:avLst/>
          </a:prstGeom>
        </p:spPr>
        <p:txBody>
          <a:bodyPr>
            <a:spAutoFit/>
          </a:bodyPr>
          <a:lstStyle/>
          <a:p>
            <a:r>
              <a:rPr lang="en-US" dirty="0" err="1"/>
              <a:t>console.log</a:t>
            </a:r>
            <a:r>
              <a:rPr lang="en-US" dirty="0"/>
              <a:t>(</a:t>
            </a:r>
            <a:r>
              <a:rPr lang="en-US" dirty="0" err="1"/>
              <a:t>obj</a:t>
            </a:r>
            <a:r>
              <a:rPr lang="en-US" dirty="0"/>
              <a:t>); </a:t>
            </a:r>
          </a:p>
          <a:p>
            <a:r>
              <a:rPr lang="en-US" dirty="0" err="1"/>
              <a:t>console.log</a:t>
            </a:r>
            <a:r>
              <a:rPr lang="en-US" dirty="0"/>
              <a:t>(</a:t>
            </a:r>
            <a:r>
              <a:rPr lang="en-US" dirty="0" err="1"/>
              <a:t>JSON.stringify</a:t>
            </a:r>
            <a:r>
              <a:rPr lang="en-US" dirty="0"/>
              <a:t>(</a:t>
            </a:r>
            <a:r>
              <a:rPr lang="en-US" dirty="0" err="1"/>
              <a:t>obj</a:t>
            </a:r>
            <a:r>
              <a:rPr lang="en-US" dirty="0"/>
              <a:t>)); </a:t>
            </a:r>
          </a:p>
        </p:txBody>
      </p:sp>
      <p:sp>
        <p:nvSpPr>
          <p:cNvPr id="11" name="TextBox 10"/>
          <p:cNvSpPr txBox="1"/>
          <p:nvPr/>
        </p:nvSpPr>
        <p:spPr>
          <a:xfrm>
            <a:off x="588110" y="5095861"/>
            <a:ext cx="2116285" cy="307777"/>
          </a:xfrm>
          <a:prstGeom prst="rect">
            <a:avLst/>
          </a:prstGeom>
          <a:noFill/>
        </p:spPr>
        <p:txBody>
          <a:bodyPr wrap="none" rtlCol="0">
            <a:spAutoFit/>
          </a:bodyPr>
          <a:lstStyle/>
          <a:p>
            <a:r>
              <a:rPr lang="en-US" dirty="0" err="1"/>
              <a:t>Pava</a:t>
            </a:r>
            <a:r>
              <a:rPr lang="en-US" dirty="0"/>
              <a:t> </a:t>
            </a:r>
            <a:r>
              <a:rPr lang="en-US" dirty="0" err="1"/>
              <a:t>visualizar</a:t>
            </a:r>
            <a:r>
              <a:rPr lang="en-US" dirty="0"/>
              <a:t> o </a:t>
            </a:r>
            <a:r>
              <a:rPr lang="en-US" dirty="0" err="1"/>
              <a:t>Objeto</a:t>
            </a:r>
            <a:endParaRPr lang="en-US" dirty="0"/>
          </a:p>
        </p:txBody>
      </p:sp>
      <p:sp>
        <p:nvSpPr>
          <p:cNvPr id="12" name="Rectangle 11"/>
          <p:cNvSpPr/>
          <p:nvPr/>
        </p:nvSpPr>
        <p:spPr>
          <a:xfrm>
            <a:off x="538875" y="2141868"/>
            <a:ext cx="4572000" cy="2031325"/>
          </a:xfrm>
          <a:prstGeom prst="rect">
            <a:avLst/>
          </a:prstGeom>
        </p:spPr>
        <p:txBody>
          <a:bodyPr>
            <a:spAutoFit/>
          </a:bodyPr>
          <a:lstStyle/>
          <a:p>
            <a:r>
              <a:rPr lang="en-US" dirty="0" err="1"/>
              <a:t>var</a:t>
            </a:r>
            <a:r>
              <a:rPr lang="en-US" dirty="0"/>
              <a:t> </a:t>
            </a:r>
            <a:r>
              <a:rPr lang="en-US" dirty="0" err="1"/>
              <a:t>obj</a:t>
            </a:r>
            <a:r>
              <a:rPr lang="en-US" dirty="0"/>
              <a:t> = {}; </a:t>
            </a:r>
          </a:p>
          <a:p>
            <a:br>
              <a:rPr lang="en-US" dirty="0"/>
            </a:br>
            <a:endParaRPr lang="en-US" dirty="0"/>
          </a:p>
          <a:p>
            <a:r>
              <a:rPr lang="en-US" dirty="0" err="1"/>
              <a:t>obj.model</a:t>
            </a:r>
            <a:r>
              <a:rPr lang="en-US" dirty="0"/>
              <a:t> = ‘</a:t>
            </a:r>
            <a:r>
              <a:rPr lang="en-US" dirty="0" err="1"/>
              <a:t>modelo</a:t>
            </a:r>
            <a:r>
              <a:rPr lang="en-US" dirty="0"/>
              <a:t>’; </a:t>
            </a:r>
          </a:p>
          <a:p>
            <a:r>
              <a:rPr lang="en-US" dirty="0" err="1"/>
              <a:t>obj.name</a:t>
            </a:r>
            <a:r>
              <a:rPr lang="en-US" dirty="0"/>
              <a:t> = ’name’; </a:t>
            </a:r>
          </a:p>
          <a:p>
            <a:br>
              <a:rPr lang="en-US" dirty="0"/>
            </a:br>
            <a:endParaRPr lang="en-US" dirty="0"/>
          </a:p>
          <a:p>
            <a:r>
              <a:rPr lang="en-US" dirty="0" err="1"/>
              <a:t>console.log</a:t>
            </a:r>
            <a:r>
              <a:rPr lang="en-US" dirty="0"/>
              <a:t>(</a:t>
            </a:r>
            <a:r>
              <a:rPr lang="en-US" dirty="0" err="1"/>
              <a:t>obj</a:t>
            </a:r>
            <a:r>
              <a:rPr lang="en-US" dirty="0"/>
              <a:t>); </a:t>
            </a:r>
          </a:p>
          <a:p>
            <a:r>
              <a:rPr lang="en-US" dirty="0" err="1"/>
              <a:t>console.log</a:t>
            </a:r>
            <a:r>
              <a:rPr lang="en-US" dirty="0"/>
              <a:t>(</a:t>
            </a:r>
            <a:r>
              <a:rPr lang="en-US" dirty="0" err="1"/>
              <a:t>JSON.stringify</a:t>
            </a:r>
            <a:r>
              <a:rPr lang="en-US" dirty="0"/>
              <a:t>(</a:t>
            </a:r>
            <a:r>
              <a:rPr lang="en-US" dirty="0" err="1"/>
              <a:t>obj</a:t>
            </a:r>
            <a:r>
              <a:rPr lang="en-US" dirty="0"/>
              <a:t>)); </a:t>
            </a:r>
          </a:p>
        </p:txBody>
      </p:sp>
    </p:spTree>
    <p:extLst>
      <p:ext uri="{BB962C8B-B14F-4D97-AF65-F5344CB8AC3E}">
        <p14:creationId xmlns:p14="http://schemas.microsoft.com/office/powerpoint/2010/main" val="1406272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charset="0"/>
                <a:ea typeface="Times New Roman" charset="0"/>
                <a:cs typeface="Times New Roman" charset="0"/>
              </a:rPr>
              <a:t>Leve-up</a:t>
            </a:r>
          </a:p>
        </p:txBody>
      </p:sp>
      <p:sp>
        <p:nvSpPr>
          <p:cNvPr id="3" name="TextBox 2"/>
          <p:cNvSpPr txBox="1"/>
          <p:nvPr/>
        </p:nvSpPr>
        <p:spPr>
          <a:xfrm>
            <a:off x="609600" y="1484784"/>
            <a:ext cx="7272808" cy="707886"/>
          </a:xfrm>
          <a:prstGeom prst="rect">
            <a:avLst/>
          </a:prstGeom>
          <a:noFill/>
        </p:spPr>
        <p:txBody>
          <a:bodyPr wrap="square" rtlCol="0">
            <a:spAutoFit/>
          </a:bodyPr>
          <a:lstStyle/>
          <a:p>
            <a:pPr algn="ctr"/>
            <a:r>
              <a:rPr lang="en-US" sz="2000" b="1" dirty="0">
                <a:latin typeface="Times New Roman" charset="0"/>
                <a:ea typeface="Times New Roman" charset="0"/>
                <a:cs typeface="Times New Roman" charset="0"/>
              </a:rPr>
              <a:t>Como </a:t>
            </a:r>
            <a:r>
              <a:rPr lang="en-US" sz="2000" b="1" dirty="0" err="1">
                <a:latin typeface="Times New Roman" charset="0"/>
                <a:ea typeface="Times New Roman" charset="0"/>
                <a:cs typeface="Times New Roman" charset="0"/>
              </a:rPr>
              <a:t>ser</a:t>
            </a:r>
            <a:r>
              <a:rPr lang="en-US" sz="2000" b="1" dirty="0">
                <a:latin typeface="Times New Roman" charset="0"/>
                <a:ea typeface="Times New Roman" charset="0"/>
                <a:cs typeface="Times New Roman" charset="0"/>
              </a:rPr>
              <a:t> o </a:t>
            </a:r>
            <a:r>
              <a:rPr lang="en-US" sz="2000" b="1" dirty="0" err="1">
                <a:latin typeface="Times New Roman" charset="0"/>
                <a:ea typeface="Times New Roman" charset="0"/>
                <a:cs typeface="Times New Roman" charset="0"/>
              </a:rPr>
              <a:t>Melhor</a:t>
            </a:r>
            <a:r>
              <a:rPr lang="en-US" sz="2000" b="1" dirty="0">
                <a:latin typeface="Times New Roman" charset="0"/>
                <a:ea typeface="Times New Roman" charset="0"/>
                <a:cs typeface="Times New Roman" charset="0"/>
              </a:rPr>
              <a:t> </a:t>
            </a:r>
            <a:r>
              <a:rPr lang="en-US" sz="2000" b="1" dirty="0" err="1">
                <a:latin typeface="Times New Roman" charset="0"/>
                <a:ea typeface="Times New Roman" charset="0"/>
                <a:cs typeface="Times New Roman" charset="0"/>
              </a:rPr>
              <a:t>em</a:t>
            </a:r>
            <a:r>
              <a:rPr lang="en-US" sz="2000" b="1" dirty="0">
                <a:latin typeface="Times New Roman" charset="0"/>
                <a:ea typeface="Times New Roman" charset="0"/>
                <a:cs typeface="Times New Roman" charset="0"/>
              </a:rPr>
              <a:t> </a:t>
            </a:r>
            <a:r>
              <a:rPr lang="en-US" sz="2000" b="1" dirty="0" err="1">
                <a:latin typeface="Times New Roman" charset="0"/>
                <a:ea typeface="Times New Roman" charset="0"/>
                <a:cs typeface="Times New Roman" charset="0"/>
              </a:rPr>
              <a:t>tudo</a:t>
            </a:r>
            <a:r>
              <a:rPr lang="en-US" sz="2000" b="1" dirty="0">
                <a:latin typeface="Times New Roman" charset="0"/>
                <a:ea typeface="Times New Roman" charset="0"/>
                <a:cs typeface="Times New Roman" charset="0"/>
              </a:rPr>
              <a:t> que </a:t>
            </a:r>
            <a:r>
              <a:rPr lang="en-US" sz="2000" b="1" dirty="0" err="1">
                <a:latin typeface="Times New Roman" charset="0"/>
                <a:ea typeface="Times New Roman" charset="0"/>
                <a:cs typeface="Times New Roman" charset="0"/>
              </a:rPr>
              <a:t>você</a:t>
            </a:r>
            <a:r>
              <a:rPr lang="en-US" sz="2000" b="1" dirty="0">
                <a:latin typeface="Times New Roman" charset="0"/>
                <a:ea typeface="Times New Roman" charset="0"/>
                <a:cs typeface="Times New Roman" charset="0"/>
              </a:rPr>
              <a:t> </a:t>
            </a:r>
            <a:r>
              <a:rPr lang="en-US" sz="2000" b="1" dirty="0" err="1">
                <a:latin typeface="Times New Roman" charset="0"/>
                <a:ea typeface="Times New Roman" charset="0"/>
                <a:cs typeface="Times New Roman" charset="0"/>
              </a:rPr>
              <a:t>faz</a:t>
            </a:r>
            <a:r>
              <a:rPr lang="en-US" sz="2000" b="1" dirty="0">
                <a:latin typeface="Times New Roman" charset="0"/>
                <a:ea typeface="Times New Roman" charset="0"/>
                <a:cs typeface="Times New Roman" charset="0"/>
              </a:rPr>
              <a:t>? </a:t>
            </a:r>
          </a:p>
          <a:p>
            <a:pPr algn="ctr"/>
            <a:r>
              <a:rPr lang="en-US" sz="2000" b="1" dirty="0" err="1">
                <a:latin typeface="Times New Roman" charset="0"/>
                <a:ea typeface="Times New Roman" charset="0"/>
                <a:cs typeface="Times New Roman" charset="0"/>
              </a:rPr>
              <a:t>Tendo</a:t>
            </a:r>
            <a:r>
              <a:rPr lang="en-US" sz="2000" b="1" dirty="0">
                <a:latin typeface="Times New Roman" charset="0"/>
                <a:ea typeface="Times New Roman" charset="0"/>
                <a:cs typeface="Times New Roman" charset="0"/>
              </a:rPr>
              <a:t> </a:t>
            </a:r>
            <a:r>
              <a:rPr lang="en-US" sz="2000" b="1" dirty="0" err="1">
                <a:latin typeface="Times New Roman" charset="0"/>
                <a:ea typeface="Times New Roman" charset="0"/>
                <a:cs typeface="Times New Roman" charset="0"/>
              </a:rPr>
              <a:t>Pensamento</a:t>
            </a:r>
            <a:r>
              <a:rPr lang="en-US" sz="2000" b="1" dirty="0">
                <a:latin typeface="Times New Roman" charset="0"/>
                <a:ea typeface="Times New Roman" charset="0"/>
                <a:cs typeface="Times New Roman" charset="0"/>
              </a:rPr>
              <a:t> Hacker</a:t>
            </a:r>
            <a:endParaRPr lang="en-US" sz="2000" dirty="0">
              <a:solidFill>
                <a:schemeClr val="accent2"/>
              </a:solidFill>
              <a:latin typeface="Times New Roman" charset="0"/>
              <a:ea typeface="Times New Roman" charset="0"/>
              <a:cs typeface="Times New Roman"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6" y="2348880"/>
            <a:ext cx="5381972" cy="4036479"/>
          </a:xfrm>
          <a:prstGeom prst="rect">
            <a:avLst/>
          </a:prstGeom>
        </p:spPr>
      </p:pic>
    </p:spTree>
    <p:extLst>
      <p:ext uri="{BB962C8B-B14F-4D97-AF65-F5344CB8AC3E}">
        <p14:creationId xmlns:p14="http://schemas.microsoft.com/office/powerpoint/2010/main" val="19827624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Objetos</a:t>
            </a:r>
            <a:endParaRPr lang="en-US" dirty="0"/>
          </a:p>
        </p:txBody>
      </p:sp>
      <p:sp>
        <p:nvSpPr>
          <p:cNvPr id="3" name="TextBox 2"/>
          <p:cNvSpPr txBox="1"/>
          <p:nvPr/>
        </p:nvSpPr>
        <p:spPr>
          <a:xfrm>
            <a:off x="539552" y="1556792"/>
            <a:ext cx="1010213" cy="307777"/>
          </a:xfrm>
          <a:prstGeom prst="rect">
            <a:avLst/>
          </a:prstGeom>
          <a:noFill/>
        </p:spPr>
        <p:txBody>
          <a:bodyPr wrap="none" rtlCol="0">
            <a:spAutoFit/>
          </a:bodyPr>
          <a:lstStyle/>
          <a:p>
            <a:r>
              <a:rPr lang="en-US" dirty="0" err="1"/>
              <a:t>Mais</a:t>
            </a:r>
            <a:r>
              <a:rPr lang="en-US" dirty="0"/>
              <a:t> </a:t>
            </a:r>
            <a:r>
              <a:rPr lang="en-US" dirty="0" err="1"/>
              <a:t>uma</a:t>
            </a:r>
            <a:r>
              <a:rPr lang="en-US" dirty="0"/>
              <a:t>:</a:t>
            </a:r>
          </a:p>
        </p:txBody>
      </p:sp>
      <p:sp>
        <p:nvSpPr>
          <p:cNvPr id="10" name="Rectangle 9"/>
          <p:cNvSpPr/>
          <p:nvPr/>
        </p:nvSpPr>
        <p:spPr>
          <a:xfrm>
            <a:off x="585406" y="5345350"/>
            <a:ext cx="4572000" cy="523220"/>
          </a:xfrm>
          <a:prstGeom prst="rect">
            <a:avLst/>
          </a:prstGeom>
        </p:spPr>
        <p:txBody>
          <a:bodyPr>
            <a:spAutoFit/>
          </a:bodyPr>
          <a:lstStyle/>
          <a:p>
            <a:r>
              <a:rPr lang="en-US" dirty="0" err="1"/>
              <a:t>console.log</a:t>
            </a:r>
            <a:r>
              <a:rPr lang="en-US" dirty="0"/>
              <a:t>(</a:t>
            </a:r>
            <a:r>
              <a:rPr lang="en-US" dirty="0" err="1"/>
              <a:t>obj</a:t>
            </a:r>
            <a:r>
              <a:rPr lang="en-US" dirty="0"/>
              <a:t>); </a:t>
            </a:r>
          </a:p>
          <a:p>
            <a:r>
              <a:rPr lang="en-US" dirty="0" err="1"/>
              <a:t>console.log</a:t>
            </a:r>
            <a:r>
              <a:rPr lang="en-US" dirty="0"/>
              <a:t>(</a:t>
            </a:r>
            <a:r>
              <a:rPr lang="en-US" dirty="0" err="1"/>
              <a:t>JSON.stringify</a:t>
            </a:r>
            <a:r>
              <a:rPr lang="en-US" dirty="0"/>
              <a:t>(</a:t>
            </a:r>
            <a:r>
              <a:rPr lang="en-US" dirty="0" err="1"/>
              <a:t>obj</a:t>
            </a:r>
            <a:r>
              <a:rPr lang="en-US" dirty="0"/>
              <a:t>)); </a:t>
            </a:r>
          </a:p>
        </p:txBody>
      </p:sp>
      <p:sp>
        <p:nvSpPr>
          <p:cNvPr id="11" name="TextBox 10"/>
          <p:cNvSpPr txBox="1"/>
          <p:nvPr/>
        </p:nvSpPr>
        <p:spPr>
          <a:xfrm>
            <a:off x="588110" y="5095861"/>
            <a:ext cx="2116285" cy="307777"/>
          </a:xfrm>
          <a:prstGeom prst="rect">
            <a:avLst/>
          </a:prstGeom>
          <a:noFill/>
        </p:spPr>
        <p:txBody>
          <a:bodyPr wrap="none" rtlCol="0">
            <a:spAutoFit/>
          </a:bodyPr>
          <a:lstStyle/>
          <a:p>
            <a:r>
              <a:rPr lang="en-US" dirty="0" err="1"/>
              <a:t>Pava</a:t>
            </a:r>
            <a:r>
              <a:rPr lang="en-US" dirty="0"/>
              <a:t> </a:t>
            </a:r>
            <a:r>
              <a:rPr lang="en-US" dirty="0" err="1"/>
              <a:t>visualizar</a:t>
            </a:r>
            <a:r>
              <a:rPr lang="en-US" dirty="0"/>
              <a:t> o </a:t>
            </a:r>
            <a:r>
              <a:rPr lang="en-US" dirty="0" err="1"/>
              <a:t>Objeto</a:t>
            </a:r>
            <a:endParaRPr lang="en-US" dirty="0"/>
          </a:p>
        </p:txBody>
      </p:sp>
      <p:sp>
        <p:nvSpPr>
          <p:cNvPr id="4" name="Rectangle 3"/>
          <p:cNvSpPr/>
          <p:nvPr/>
        </p:nvSpPr>
        <p:spPr>
          <a:xfrm>
            <a:off x="585406" y="2141868"/>
            <a:ext cx="4572000" cy="2031325"/>
          </a:xfrm>
          <a:prstGeom prst="rect">
            <a:avLst/>
          </a:prstGeom>
        </p:spPr>
        <p:txBody>
          <a:bodyPr>
            <a:spAutoFit/>
          </a:bodyPr>
          <a:lstStyle/>
          <a:p>
            <a:r>
              <a:rPr lang="en-US" dirty="0" err="1"/>
              <a:t>var</a:t>
            </a:r>
            <a:r>
              <a:rPr lang="en-US" dirty="0"/>
              <a:t> </a:t>
            </a:r>
            <a:r>
              <a:rPr lang="en-US" dirty="0" err="1"/>
              <a:t>obj</a:t>
            </a:r>
            <a:r>
              <a:rPr lang="en-US" dirty="0"/>
              <a:t> = {}; </a:t>
            </a:r>
          </a:p>
          <a:p>
            <a:br>
              <a:rPr lang="en-US" dirty="0"/>
            </a:br>
            <a:endParaRPr lang="en-US" dirty="0"/>
          </a:p>
          <a:p>
            <a:r>
              <a:rPr lang="en-US" dirty="0" err="1"/>
              <a:t>obj</a:t>
            </a:r>
            <a:r>
              <a:rPr lang="en-US" dirty="0"/>
              <a:t>[“model”] = ‘</a:t>
            </a:r>
            <a:r>
              <a:rPr lang="en-US" dirty="0" err="1"/>
              <a:t>modelo</a:t>
            </a:r>
            <a:r>
              <a:rPr lang="en-US" dirty="0"/>
              <a:t>’; </a:t>
            </a:r>
          </a:p>
          <a:p>
            <a:r>
              <a:rPr lang="en-US" dirty="0" err="1"/>
              <a:t>obj</a:t>
            </a:r>
            <a:r>
              <a:rPr lang="en-US" dirty="0"/>
              <a:t>["name”] = ’name’; </a:t>
            </a:r>
          </a:p>
          <a:p>
            <a:br>
              <a:rPr lang="en-US" dirty="0"/>
            </a:br>
            <a:endParaRPr lang="en-US" dirty="0"/>
          </a:p>
          <a:p>
            <a:r>
              <a:rPr lang="en-US" dirty="0" err="1"/>
              <a:t>console.log</a:t>
            </a:r>
            <a:r>
              <a:rPr lang="en-US" dirty="0"/>
              <a:t>(</a:t>
            </a:r>
            <a:r>
              <a:rPr lang="en-US" dirty="0" err="1"/>
              <a:t>obj</a:t>
            </a:r>
            <a:r>
              <a:rPr lang="en-US" dirty="0"/>
              <a:t>); </a:t>
            </a:r>
          </a:p>
          <a:p>
            <a:r>
              <a:rPr lang="en-US" dirty="0" err="1"/>
              <a:t>console.log</a:t>
            </a:r>
            <a:r>
              <a:rPr lang="en-US" dirty="0"/>
              <a:t>(</a:t>
            </a:r>
            <a:r>
              <a:rPr lang="en-US" dirty="0" err="1"/>
              <a:t>JSON.stringify</a:t>
            </a:r>
            <a:r>
              <a:rPr lang="en-US" dirty="0"/>
              <a:t>(</a:t>
            </a:r>
            <a:r>
              <a:rPr lang="en-US" dirty="0" err="1"/>
              <a:t>obj</a:t>
            </a:r>
            <a:r>
              <a:rPr lang="en-US" dirty="0"/>
              <a:t>)); </a:t>
            </a:r>
          </a:p>
        </p:txBody>
      </p:sp>
    </p:spTree>
    <p:extLst>
      <p:ext uri="{BB962C8B-B14F-4D97-AF65-F5344CB8AC3E}">
        <p14:creationId xmlns:p14="http://schemas.microsoft.com/office/powerpoint/2010/main" val="20368007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Objetos</a:t>
            </a:r>
            <a:endParaRPr lang="en-US" dirty="0"/>
          </a:p>
        </p:txBody>
      </p:sp>
      <p:sp>
        <p:nvSpPr>
          <p:cNvPr id="3" name="TextBox 2"/>
          <p:cNvSpPr txBox="1"/>
          <p:nvPr/>
        </p:nvSpPr>
        <p:spPr>
          <a:xfrm>
            <a:off x="539552" y="1556792"/>
            <a:ext cx="5168403" cy="307777"/>
          </a:xfrm>
          <a:prstGeom prst="rect">
            <a:avLst/>
          </a:prstGeom>
          <a:noFill/>
        </p:spPr>
        <p:txBody>
          <a:bodyPr wrap="none" rtlCol="0">
            <a:spAutoFit/>
          </a:bodyPr>
          <a:lstStyle/>
          <a:p>
            <a:r>
              <a:rPr lang="en-US" dirty="0" err="1"/>
              <a:t>Mais</a:t>
            </a:r>
            <a:r>
              <a:rPr lang="en-US" dirty="0"/>
              <a:t> </a:t>
            </a:r>
            <a:r>
              <a:rPr lang="en-US" dirty="0" err="1"/>
              <a:t>uma</a:t>
            </a:r>
            <a:r>
              <a:rPr lang="en-US" dirty="0"/>
              <a:t>, legal. </a:t>
            </a:r>
            <a:r>
              <a:rPr lang="en-US" dirty="0" err="1"/>
              <a:t>Atributos</a:t>
            </a:r>
            <a:r>
              <a:rPr lang="en-US" dirty="0"/>
              <a:t> dos </a:t>
            </a:r>
            <a:r>
              <a:rPr lang="en-US" dirty="0" err="1"/>
              <a:t>objetos</a:t>
            </a:r>
            <a:r>
              <a:rPr lang="en-US" dirty="0"/>
              <a:t> </a:t>
            </a:r>
            <a:r>
              <a:rPr lang="en-US" dirty="0" err="1"/>
              <a:t>podem</a:t>
            </a:r>
            <a:r>
              <a:rPr lang="en-US" dirty="0"/>
              <a:t> </a:t>
            </a:r>
            <a:r>
              <a:rPr lang="en-US" dirty="0" err="1"/>
              <a:t>contem</a:t>
            </a:r>
            <a:r>
              <a:rPr lang="en-US" dirty="0"/>
              <a:t> </a:t>
            </a:r>
            <a:r>
              <a:rPr lang="en-US" dirty="0" err="1"/>
              <a:t>funções</a:t>
            </a:r>
            <a:r>
              <a:rPr lang="en-US" dirty="0"/>
              <a:t>:</a:t>
            </a:r>
          </a:p>
        </p:txBody>
      </p:sp>
      <p:sp>
        <p:nvSpPr>
          <p:cNvPr id="10" name="Rectangle 9"/>
          <p:cNvSpPr/>
          <p:nvPr/>
        </p:nvSpPr>
        <p:spPr>
          <a:xfrm>
            <a:off x="585406" y="5345350"/>
            <a:ext cx="4572000" cy="523220"/>
          </a:xfrm>
          <a:prstGeom prst="rect">
            <a:avLst/>
          </a:prstGeom>
        </p:spPr>
        <p:txBody>
          <a:bodyPr>
            <a:spAutoFit/>
          </a:bodyPr>
          <a:lstStyle/>
          <a:p>
            <a:r>
              <a:rPr lang="en-US" dirty="0" err="1"/>
              <a:t>console.log</a:t>
            </a:r>
            <a:r>
              <a:rPr lang="en-US" dirty="0"/>
              <a:t>(</a:t>
            </a:r>
            <a:r>
              <a:rPr lang="en-US" dirty="0" err="1"/>
              <a:t>obj</a:t>
            </a:r>
            <a:r>
              <a:rPr lang="en-US" dirty="0"/>
              <a:t>); </a:t>
            </a:r>
          </a:p>
          <a:p>
            <a:r>
              <a:rPr lang="en-US" dirty="0" err="1"/>
              <a:t>console.log</a:t>
            </a:r>
            <a:r>
              <a:rPr lang="en-US" dirty="0"/>
              <a:t>(</a:t>
            </a:r>
            <a:r>
              <a:rPr lang="en-US" dirty="0" err="1"/>
              <a:t>JSON.stringify</a:t>
            </a:r>
            <a:r>
              <a:rPr lang="en-US" dirty="0"/>
              <a:t>(</a:t>
            </a:r>
            <a:r>
              <a:rPr lang="en-US" dirty="0" err="1"/>
              <a:t>obj</a:t>
            </a:r>
            <a:r>
              <a:rPr lang="en-US" dirty="0"/>
              <a:t>)); </a:t>
            </a:r>
          </a:p>
        </p:txBody>
      </p:sp>
      <p:sp>
        <p:nvSpPr>
          <p:cNvPr id="11" name="TextBox 10"/>
          <p:cNvSpPr txBox="1"/>
          <p:nvPr/>
        </p:nvSpPr>
        <p:spPr>
          <a:xfrm>
            <a:off x="588110" y="5095861"/>
            <a:ext cx="2116285" cy="307777"/>
          </a:xfrm>
          <a:prstGeom prst="rect">
            <a:avLst/>
          </a:prstGeom>
          <a:noFill/>
        </p:spPr>
        <p:txBody>
          <a:bodyPr wrap="none" rtlCol="0">
            <a:spAutoFit/>
          </a:bodyPr>
          <a:lstStyle/>
          <a:p>
            <a:r>
              <a:rPr lang="en-US" dirty="0" err="1"/>
              <a:t>Pava</a:t>
            </a:r>
            <a:r>
              <a:rPr lang="en-US" dirty="0"/>
              <a:t> </a:t>
            </a:r>
            <a:r>
              <a:rPr lang="en-US" dirty="0" err="1"/>
              <a:t>visualizar</a:t>
            </a:r>
            <a:r>
              <a:rPr lang="en-US" dirty="0"/>
              <a:t> o </a:t>
            </a:r>
            <a:r>
              <a:rPr lang="en-US" dirty="0" err="1"/>
              <a:t>Objeto</a:t>
            </a:r>
            <a:endParaRPr lang="en-US" dirty="0"/>
          </a:p>
        </p:txBody>
      </p:sp>
      <p:sp>
        <p:nvSpPr>
          <p:cNvPr id="5" name="Rectangle 4"/>
          <p:cNvSpPr/>
          <p:nvPr/>
        </p:nvSpPr>
        <p:spPr>
          <a:xfrm>
            <a:off x="614338" y="2051649"/>
            <a:ext cx="4572000" cy="1815882"/>
          </a:xfrm>
          <a:prstGeom prst="rect">
            <a:avLst/>
          </a:prstGeom>
        </p:spPr>
        <p:txBody>
          <a:bodyPr>
            <a:spAutoFit/>
          </a:bodyPr>
          <a:lstStyle/>
          <a:p>
            <a:r>
              <a:rPr lang="en-US" dirty="0" err="1"/>
              <a:t>var</a:t>
            </a:r>
            <a:r>
              <a:rPr lang="en-US" dirty="0"/>
              <a:t> </a:t>
            </a:r>
            <a:r>
              <a:rPr lang="en-US" dirty="0" err="1"/>
              <a:t>obj</a:t>
            </a:r>
            <a:r>
              <a:rPr lang="en-US" dirty="0"/>
              <a:t> = {}; </a:t>
            </a:r>
          </a:p>
          <a:p>
            <a:br>
              <a:rPr lang="en-US" dirty="0"/>
            </a:br>
            <a:endParaRPr lang="en-US" dirty="0"/>
          </a:p>
          <a:p>
            <a:r>
              <a:rPr lang="en-US" dirty="0" err="1"/>
              <a:t>obj</a:t>
            </a:r>
            <a:r>
              <a:rPr lang="en-US" dirty="0"/>
              <a:t>[“model”] = ‘</a:t>
            </a:r>
            <a:r>
              <a:rPr lang="en-US" dirty="0" err="1"/>
              <a:t>modelo</a:t>
            </a:r>
            <a:r>
              <a:rPr lang="en-US" dirty="0"/>
              <a:t>’; </a:t>
            </a:r>
          </a:p>
          <a:p>
            <a:r>
              <a:rPr lang="en-US" dirty="0" err="1"/>
              <a:t>obj</a:t>
            </a:r>
            <a:r>
              <a:rPr lang="en-US" dirty="0"/>
              <a:t>["name”] = ’name’; </a:t>
            </a:r>
          </a:p>
          <a:p>
            <a:r>
              <a:rPr lang="en-US" dirty="0" err="1"/>
              <a:t>obj.start</a:t>
            </a:r>
            <a:r>
              <a:rPr lang="en-US" dirty="0"/>
              <a:t> = function() { </a:t>
            </a:r>
          </a:p>
          <a:p>
            <a:r>
              <a:rPr lang="en-US" dirty="0"/>
              <a:t>    </a:t>
            </a:r>
            <a:r>
              <a:rPr lang="en-US" dirty="0" err="1"/>
              <a:t>console.log</a:t>
            </a:r>
            <a:r>
              <a:rPr lang="en-US" dirty="0"/>
              <a:t>(‘I`m ready’); </a:t>
            </a:r>
          </a:p>
          <a:p>
            <a:r>
              <a:rPr lang="en-US" dirty="0"/>
              <a:t>} </a:t>
            </a:r>
          </a:p>
        </p:txBody>
      </p:sp>
      <p:sp>
        <p:nvSpPr>
          <p:cNvPr id="6" name="Rectangle 5"/>
          <p:cNvSpPr/>
          <p:nvPr/>
        </p:nvSpPr>
        <p:spPr>
          <a:xfrm>
            <a:off x="641010" y="4173918"/>
            <a:ext cx="2063385" cy="307777"/>
          </a:xfrm>
          <a:prstGeom prst="rect">
            <a:avLst/>
          </a:prstGeom>
        </p:spPr>
        <p:txBody>
          <a:bodyPr wrap="none">
            <a:spAutoFit/>
          </a:bodyPr>
          <a:lstStyle/>
          <a:p>
            <a:r>
              <a:rPr lang="en-US" dirty="0" err="1"/>
              <a:t>console.log</a:t>
            </a:r>
            <a:r>
              <a:rPr lang="en-US" dirty="0"/>
              <a:t>(</a:t>
            </a:r>
            <a:r>
              <a:rPr lang="en-US" dirty="0" err="1"/>
              <a:t>obj.start</a:t>
            </a:r>
            <a:r>
              <a:rPr lang="en-US" dirty="0"/>
              <a:t>()); </a:t>
            </a:r>
          </a:p>
        </p:txBody>
      </p:sp>
    </p:spTree>
    <p:extLst>
      <p:ext uri="{BB962C8B-B14F-4D97-AF65-F5344CB8AC3E}">
        <p14:creationId xmlns:p14="http://schemas.microsoft.com/office/powerpoint/2010/main" val="11433954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Objetos</a:t>
            </a:r>
            <a:endParaRPr lang="en-US" dirty="0"/>
          </a:p>
        </p:txBody>
      </p:sp>
      <p:sp>
        <p:nvSpPr>
          <p:cNvPr id="3" name="Rectangle 2"/>
          <p:cNvSpPr/>
          <p:nvPr/>
        </p:nvSpPr>
        <p:spPr>
          <a:xfrm>
            <a:off x="587158" y="2083492"/>
            <a:ext cx="1745991" cy="307777"/>
          </a:xfrm>
          <a:prstGeom prst="rect">
            <a:avLst/>
          </a:prstGeom>
        </p:spPr>
        <p:txBody>
          <a:bodyPr wrap="none">
            <a:spAutoFit/>
          </a:bodyPr>
          <a:lstStyle/>
          <a:p>
            <a:pPr algn="just"/>
            <a:r>
              <a:rPr lang="en-US" b="1" dirty="0" err="1">
                <a:solidFill>
                  <a:srgbClr val="434141"/>
                </a:solidFill>
                <a:latin typeface="Open Sans" charset="0"/>
              </a:rPr>
              <a:t>Funções</a:t>
            </a:r>
            <a:r>
              <a:rPr lang="en-US" b="1" dirty="0">
                <a:solidFill>
                  <a:srgbClr val="434141"/>
                </a:solidFill>
                <a:latin typeface="Open Sans" charset="0"/>
              </a:rPr>
              <a:t> </a:t>
            </a:r>
            <a:r>
              <a:rPr lang="en-US" b="1" dirty="0" err="1">
                <a:solidFill>
                  <a:srgbClr val="434141"/>
                </a:solidFill>
                <a:latin typeface="Open Sans" charset="0"/>
              </a:rPr>
              <a:t>são</a:t>
            </a:r>
            <a:r>
              <a:rPr lang="en-US" b="1" dirty="0">
                <a:solidFill>
                  <a:srgbClr val="434141"/>
                </a:solidFill>
                <a:latin typeface="Open Sans" charset="0"/>
              </a:rPr>
              <a:t> </a:t>
            </a:r>
            <a:r>
              <a:rPr lang="en-US" b="1" dirty="0" err="1">
                <a:solidFill>
                  <a:srgbClr val="434141"/>
                </a:solidFill>
                <a:latin typeface="Open Sans" charset="0"/>
              </a:rPr>
              <a:t>objetos</a:t>
            </a:r>
            <a:r>
              <a:rPr lang="en-US" b="1" dirty="0">
                <a:solidFill>
                  <a:srgbClr val="434141"/>
                </a:solidFill>
                <a:latin typeface="Open Sans" charset="0"/>
              </a:rPr>
              <a:t>.</a:t>
            </a:r>
          </a:p>
        </p:txBody>
      </p:sp>
      <p:sp>
        <p:nvSpPr>
          <p:cNvPr id="4" name="TextBox 3"/>
          <p:cNvSpPr txBox="1"/>
          <p:nvPr/>
        </p:nvSpPr>
        <p:spPr>
          <a:xfrm>
            <a:off x="609600" y="1574402"/>
            <a:ext cx="881973" cy="307777"/>
          </a:xfrm>
          <a:prstGeom prst="rect">
            <a:avLst/>
          </a:prstGeom>
          <a:noFill/>
        </p:spPr>
        <p:txBody>
          <a:bodyPr wrap="none" rtlCol="0">
            <a:spAutoFit/>
          </a:bodyPr>
          <a:lstStyle/>
          <a:p>
            <a:r>
              <a:rPr lang="en-US" dirty="0"/>
              <a:t>A </a:t>
            </a:r>
            <a:r>
              <a:rPr lang="en-US" dirty="0" err="1"/>
              <a:t>última</a:t>
            </a:r>
            <a:r>
              <a:rPr lang="en-US" dirty="0"/>
              <a:t>:</a:t>
            </a:r>
          </a:p>
        </p:txBody>
      </p:sp>
      <p:sp>
        <p:nvSpPr>
          <p:cNvPr id="5" name="Rectangle 4"/>
          <p:cNvSpPr/>
          <p:nvPr/>
        </p:nvSpPr>
        <p:spPr>
          <a:xfrm>
            <a:off x="587158" y="2756545"/>
            <a:ext cx="4416890" cy="1600438"/>
          </a:xfrm>
          <a:prstGeom prst="rect">
            <a:avLst/>
          </a:prstGeom>
        </p:spPr>
        <p:txBody>
          <a:bodyPr wrap="square">
            <a:spAutoFit/>
          </a:bodyPr>
          <a:lstStyle/>
          <a:p>
            <a:r>
              <a:rPr lang="en-US" dirty="0" err="1"/>
              <a:t>var</a:t>
            </a:r>
            <a:r>
              <a:rPr lang="en-US" dirty="0"/>
              <a:t> object = function(arg1, arg2) {	</a:t>
            </a:r>
          </a:p>
          <a:p>
            <a:r>
              <a:rPr lang="en-US" dirty="0"/>
              <a:t>             </a:t>
            </a:r>
            <a:r>
              <a:rPr lang="en-US" dirty="0" err="1"/>
              <a:t>this.primeiroNome</a:t>
            </a:r>
            <a:r>
              <a:rPr lang="en-US" dirty="0"/>
              <a:t> = arg1;	</a:t>
            </a:r>
          </a:p>
          <a:p>
            <a:r>
              <a:rPr lang="en-US" dirty="0"/>
              <a:t>             </a:t>
            </a:r>
            <a:r>
              <a:rPr lang="en-US" dirty="0" err="1"/>
              <a:t>this.segundoNome</a:t>
            </a:r>
            <a:r>
              <a:rPr lang="en-US" dirty="0"/>
              <a:t> = arg2;</a:t>
            </a:r>
          </a:p>
          <a:p>
            <a:r>
              <a:rPr lang="en-US" dirty="0"/>
              <a:t>}</a:t>
            </a:r>
          </a:p>
          <a:p>
            <a:endParaRPr lang="en-US" dirty="0"/>
          </a:p>
          <a:p>
            <a:r>
              <a:rPr lang="en-US" dirty="0" err="1"/>
              <a:t>var</a:t>
            </a:r>
            <a:r>
              <a:rPr lang="en-US" dirty="0"/>
              <a:t> x = new teste("Joao", "Silva");</a:t>
            </a:r>
          </a:p>
          <a:p>
            <a:r>
              <a:rPr lang="en-US" dirty="0" err="1"/>
              <a:t>console.log</a:t>
            </a:r>
            <a:r>
              <a:rPr lang="en-US" dirty="0"/>
              <a:t>(</a:t>
            </a:r>
            <a:r>
              <a:rPr lang="en-US" dirty="0" err="1"/>
              <a:t>x.primeiroNome</a:t>
            </a:r>
            <a:r>
              <a:rPr lang="en-US" dirty="0"/>
              <a:t>); </a:t>
            </a:r>
          </a:p>
        </p:txBody>
      </p:sp>
    </p:spTree>
    <p:extLst>
      <p:ext uri="{BB962C8B-B14F-4D97-AF65-F5344CB8AC3E}">
        <p14:creationId xmlns:p14="http://schemas.microsoft.com/office/powerpoint/2010/main" val="1651366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DOM e a </a:t>
            </a:r>
            <a:r>
              <a:rPr lang="en-US" b="1" dirty="0" err="1"/>
              <a:t>árvore</a:t>
            </a:r>
            <a:endParaRPr lang="en-US" b="1" dirty="0"/>
          </a:p>
        </p:txBody>
      </p:sp>
      <p:graphicFrame>
        <p:nvGraphicFramePr>
          <p:cNvPr id="5" name="Table 4"/>
          <p:cNvGraphicFramePr>
            <a:graphicFrameLocks noGrp="1"/>
          </p:cNvGraphicFramePr>
          <p:nvPr>
            <p:extLst>
              <p:ext uri="{D42A27DB-BD31-4B8C-83A1-F6EECF244321}">
                <p14:modId xmlns:p14="http://schemas.microsoft.com/office/powerpoint/2010/main" val="417057118"/>
              </p:ext>
            </p:extLst>
          </p:nvPr>
        </p:nvGraphicFramePr>
        <p:xfrm>
          <a:off x="1162512" y="1600201"/>
          <a:ext cx="7053926" cy="4736618"/>
        </p:xfrm>
        <a:graphic>
          <a:graphicData uri="http://schemas.openxmlformats.org/drawingml/2006/table">
            <a:tbl>
              <a:tblPr/>
              <a:tblGrid>
                <a:gridCol w="97749">
                  <a:extLst>
                    <a:ext uri="{9D8B030D-6E8A-4147-A177-3AD203B41FA5}">
                      <a16:colId xmlns:a16="http://schemas.microsoft.com/office/drawing/2014/main" val="20000"/>
                    </a:ext>
                  </a:extLst>
                </a:gridCol>
                <a:gridCol w="6956177">
                  <a:extLst>
                    <a:ext uri="{9D8B030D-6E8A-4147-A177-3AD203B41FA5}">
                      <a16:colId xmlns:a16="http://schemas.microsoft.com/office/drawing/2014/main" val="20001"/>
                    </a:ext>
                  </a:extLst>
                </a:gridCol>
              </a:tblGrid>
              <a:tr h="2620888">
                <a:tc>
                  <a:txBody>
                    <a:bodyPr/>
                    <a:lstStyle/>
                    <a:p>
                      <a:pPr algn="ctr" fontAlgn="t"/>
                      <a:r>
                        <a:rPr lang="is-IS" sz="800">
                          <a:solidFill>
                            <a:srgbClr val="AFAFAF"/>
                          </a:solidFill>
                          <a:effectLst/>
                          <a:latin typeface="inherit" charset="0"/>
                        </a:rPr>
                        <a:t>1</a:t>
                      </a:r>
                    </a:p>
                    <a:p>
                      <a:pPr algn="ctr" fontAlgn="t"/>
                      <a:r>
                        <a:rPr lang="is-IS" sz="800">
                          <a:solidFill>
                            <a:srgbClr val="AFAFAF"/>
                          </a:solidFill>
                          <a:effectLst/>
                          <a:latin typeface="inherit" charset="0"/>
                        </a:rPr>
                        <a:t>2</a:t>
                      </a:r>
                    </a:p>
                    <a:p>
                      <a:pPr algn="ctr" fontAlgn="t"/>
                      <a:r>
                        <a:rPr lang="is-IS" sz="800">
                          <a:solidFill>
                            <a:srgbClr val="AFAFAF"/>
                          </a:solidFill>
                          <a:effectLst/>
                          <a:latin typeface="inherit" charset="0"/>
                        </a:rPr>
                        <a:t>3</a:t>
                      </a:r>
                    </a:p>
                    <a:p>
                      <a:pPr algn="ctr" fontAlgn="t"/>
                      <a:r>
                        <a:rPr lang="is-IS" sz="800">
                          <a:solidFill>
                            <a:srgbClr val="AFAFAF"/>
                          </a:solidFill>
                          <a:effectLst/>
                          <a:latin typeface="inherit" charset="0"/>
                        </a:rPr>
                        <a:t>4</a:t>
                      </a:r>
                    </a:p>
                    <a:p>
                      <a:pPr algn="ctr" fontAlgn="t"/>
                      <a:r>
                        <a:rPr lang="is-IS" sz="800">
                          <a:solidFill>
                            <a:srgbClr val="AFAFAF"/>
                          </a:solidFill>
                          <a:effectLst/>
                          <a:latin typeface="inherit" charset="0"/>
                        </a:rPr>
                        <a:t>5</a:t>
                      </a:r>
                    </a:p>
                    <a:p>
                      <a:pPr algn="ctr" fontAlgn="t"/>
                      <a:r>
                        <a:rPr lang="is-IS" sz="800">
                          <a:solidFill>
                            <a:srgbClr val="AFAFAF"/>
                          </a:solidFill>
                          <a:effectLst/>
                          <a:latin typeface="inherit" charset="0"/>
                        </a:rPr>
                        <a:t>6</a:t>
                      </a:r>
                    </a:p>
                    <a:p>
                      <a:pPr algn="ctr" fontAlgn="t"/>
                      <a:r>
                        <a:rPr lang="is-IS" sz="800">
                          <a:solidFill>
                            <a:srgbClr val="AFAFAF"/>
                          </a:solidFill>
                          <a:effectLst/>
                          <a:latin typeface="inherit" charset="0"/>
                        </a:rPr>
                        <a:t>7</a:t>
                      </a:r>
                    </a:p>
                    <a:p>
                      <a:pPr algn="ctr" fontAlgn="t"/>
                      <a:r>
                        <a:rPr lang="is-IS" sz="800">
                          <a:solidFill>
                            <a:srgbClr val="AFAFAF"/>
                          </a:solidFill>
                          <a:effectLst/>
                          <a:latin typeface="inherit" charset="0"/>
                        </a:rPr>
                        <a:t>8</a:t>
                      </a:r>
                    </a:p>
                    <a:p>
                      <a:pPr algn="ctr" fontAlgn="t"/>
                      <a:r>
                        <a:rPr lang="is-IS" sz="800">
                          <a:solidFill>
                            <a:srgbClr val="AFAFAF"/>
                          </a:solidFill>
                          <a:effectLst/>
                          <a:latin typeface="inherit" charset="0"/>
                        </a:rPr>
                        <a:t>9</a:t>
                      </a:r>
                    </a:p>
                    <a:p>
                      <a:pPr algn="ctr" fontAlgn="t"/>
                      <a:r>
                        <a:rPr lang="is-IS" sz="800">
                          <a:solidFill>
                            <a:srgbClr val="AFAFAF"/>
                          </a:solidFill>
                          <a:effectLst/>
                          <a:latin typeface="inherit" charset="0"/>
                        </a:rPr>
                        <a:t>10</a:t>
                      </a:r>
                    </a:p>
                    <a:p>
                      <a:pPr algn="ctr" fontAlgn="t"/>
                      <a:r>
                        <a:rPr lang="is-IS" sz="800">
                          <a:solidFill>
                            <a:srgbClr val="AFAFAF"/>
                          </a:solidFill>
                          <a:effectLst/>
                          <a:latin typeface="inherit" charset="0"/>
                        </a:rPr>
                        <a:t>11</a:t>
                      </a:r>
                    </a:p>
                    <a:p>
                      <a:pPr algn="ctr" fontAlgn="t"/>
                      <a:r>
                        <a:rPr lang="is-IS" sz="800">
                          <a:solidFill>
                            <a:srgbClr val="AFAFAF"/>
                          </a:solidFill>
                          <a:effectLst/>
                          <a:latin typeface="inherit" charset="0"/>
                        </a:rPr>
                        <a:t>12</a:t>
                      </a:r>
                    </a:p>
                    <a:p>
                      <a:pPr algn="ctr" fontAlgn="t"/>
                      <a:r>
                        <a:rPr lang="is-IS" sz="800">
                          <a:solidFill>
                            <a:srgbClr val="AFAFAF"/>
                          </a:solidFill>
                          <a:effectLst/>
                          <a:latin typeface="inherit" charset="0"/>
                        </a:rPr>
                        <a:t>13</a:t>
                      </a:r>
                    </a:p>
                    <a:p>
                      <a:pPr algn="ctr" fontAlgn="t"/>
                      <a:r>
                        <a:rPr lang="is-IS" sz="800">
                          <a:solidFill>
                            <a:srgbClr val="AFAFAF"/>
                          </a:solidFill>
                          <a:effectLst/>
                          <a:latin typeface="inherit" charset="0"/>
                        </a:rPr>
                        <a:t>14</a:t>
                      </a:r>
                    </a:p>
                    <a:p>
                      <a:pPr algn="ctr" fontAlgn="t"/>
                      <a:r>
                        <a:rPr lang="is-IS" sz="800">
                          <a:solidFill>
                            <a:srgbClr val="AFAFAF"/>
                          </a:solidFill>
                          <a:effectLst/>
                          <a:latin typeface="inherit" charset="0"/>
                        </a:rPr>
                        <a:t>15</a:t>
                      </a:r>
                    </a:p>
                    <a:p>
                      <a:pPr algn="ctr" fontAlgn="t"/>
                      <a:r>
                        <a:rPr lang="is-IS" sz="800">
                          <a:solidFill>
                            <a:srgbClr val="AFAFAF"/>
                          </a:solidFill>
                          <a:effectLst/>
                          <a:latin typeface="inherit" charset="0"/>
                        </a:rPr>
                        <a:t>16</a:t>
                      </a:r>
                    </a:p>
                    <a:p>
                      <a:pPr algn="ctr" fontAlgn="t"/>
                      <a:r>
                        <a:rPr lang="is-IS" sz="800">
                          <a:solidFill>
                            <a:srgbClr val="AFAFAF"/>
                          </a:solidFill>
                          <a:effectLst/>
                          <a:latin typeface="inherit" charset="0"/>
                        </a:rPr>
                        <a:t>17</a:t>
                      </a:r>
                    </a:p>
                    <a:p>
                      <a:pPr algn="ctr" fontAlgn="t"/>
                      <a:r>
                        <a:rPr lang="is-IS" sz="800">
                          <a:solidFill>
                            <a:srgbClr val="AFAFAF"/>
                          </a:solidFill>
                          <a:effectLst/>
                          <a:latin typeface="inherit" charset="0"/>
                        </a:rPr>
                        <a:t>18</a:t>
                      </a:r>
                    </a:p>
                    <a:p>
                      <a:pPr algn="ctr" fontAlgn="t"/>
                      <a:r>
                        <a:rPr lang="is-IS" sz="800">
                          <a:solidFill>
                            <a:srgbClr val="AFAFAF"/>
                          </a:solidFill>
                          <a:effectLst/>
                          <a:latin typeface="inherit" charset="0"/>
                        </a:rPr>
                        <a:t>19</a:t>
                      </a:r>
                    </a:p>
                    <a:p>
                      <a:pPr algn="ctr" fontAlgn="t"/>
                      <a:r>
                        <a:rPr lang="is-IS" sz="800">
                          <a:solidFill>
                            <a:srgbClr val="AFAFAF"/>
                          </a:solidFill>
                          <a:effectLst/>
                          <a:latin typeface="inherit" charset="0"/>
                        </a:rPr>
                        <a:t>20</a:t>
                      </a:r>
                    </a:p>
                    <a:p>
                      <a:pPr algn="ctr" fontAlgn="t"/>
                      <a:r>
                        <a:rPr lang="is-IS" sz="800">
                          <a:solidFill>
                            <a:srgbClr val="AFAFAF"/>
                          </a:solidFill>
                          <a:effectLst/>
                          <a:latin typeface="inherit" charset="0"/>
                        </a:rPr>
                        <a:t>21</a:t>
                      </a:r>
                    </a:p>
                    <a:p>
                      <a:pPr algn="ctr" fontAlgn="t"/>
                      <a:r>
                        <a:rPr lang="is-IS" sz="800">
                          <a:solidFill>
                            <a:srgbClr val="AFAFAF"/>
                          </a:solidFill>
                          <a:effectLst/>
                          <a:latin typeface="inherit" charset="0"/>
                        </a:rPr>
                        <a:t>22</a:t>
                      </a:r>
                    </a:p>
                  </a:txBody>
                  <a:tcPr marL="42698" marR="29651" marT="21349" marB="21349">
                    <a:lnL>
                      <a:noFill/>
                    </a:lnL>
                    <a:lnR w="38100" cap="flat" cmpd="sng" algn="ctr">
                      <a:solidFill>
                        <a:srgbClr val="6CE26C"/>
                      </a:solidFill>
                      <a:prstDash val="solid"/>
                      <a:round/>
                      <a:headEnd type="none" w="med" len="med"/>
                      <a:tailEnd type="none" w="med" len="med"/>
                    </a:lnR>
                    <a:lnT>
                      <a:noFill/>
                    </a:lnT>
                    <a:lnB>
                      <a:noFill/>
                    </a:lnB>
                    <a:solidFill>
                      <a:srgbClr val="FFFFFF"/>
                    </a:solidFill>
                  </a:tcPr>
                </a:tc>
                <a:tc>
                  <a:txBody>
                    <a:bodyPr/>
                    <a:lstStyle/>
                    <a:p>
                      <a:pPr algn="l" fontAlgn="t"/>
                      <a:r>
                        <a:rPr lang="en-US" sz="800" dirty="0">
                          <a:solidFill>
                            <a:srgbClr val="000000"/>
                          </a:solidFill>
                          <a:effectLst/>
                          <a:latin typeface="inherit" charset="0"/>
                        </a:rPr>
                        <a:t> </a:t>
                      </a:r>
                    </a:p>
                    <a:p>
                      <a:pPr algn="l" fontAlgn="t"/>
                      <a:r>
                        <a:rPr lang="en-US" sz="1500" dirty="0">
                          <a:solidFill>
                            <a:srgbClr val="006FE0"/>
                          </a:solidFill>
                          <a:effectLst/>
                          <a:latin typeface="inherit" charset="0"/>
                        </a:rPr>
                        <a:t>&lt;!</a:t>
                      </a:r>
                      <a:r>
                        <a:rPr lang="en-US" sz="1500" dirty="0">
                          <a:solidFill>
                            <a:srgbClr val="004ED0"/>
                          </a:solidFill>
                          <a:effectLst/>
                          <a:latin typeface="inherit" charset="0"/>
                        </a:rPr>
                        <a:t>DOCTYPE </a:t>
                      </a:r>
                      <a:r>
                        <a:rPr lang="en-US" sz="1500" dirty="0">
                          <a:solidFill>
                            <a:srgbClr val="000000"/>
                          </a:solidFill>
                          <a:effectLst/>
                          <a:latin typeface="inherit" charset="0"/>
                        </a:rPr>
                        <a:t>html</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0000"/>
                          </a:solidFill>
                          <a:effectLst/>
                          <a:latin typeface="inherit" charset="0"/>
                        </a:rPr>
                        <a:t>html</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0000"/>
                          </a:solidFill>
                          <a:effectLst/>
                          <a:latin typeface="inherit" charset="0"/>
                        </a:rPr>
                        <a:t>head</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4ED0"/>
                          </a:solidFill>
                          <a:effectLst/>
                          <a:latin typeface="inherit" charset="0"/>
                        </a:rPr>
                        <a:t>meta </a:t>
                      </a:r>
                      <a:r>
                        <a:rPr lang="en-US" sz="1500" dirty="0">
                          <a:solidFill>
                            <a:srgbClr val="000000"/>
                          </a:solidFill>
                          <a:effectLst/>
                          <a:latin typeface="inherit" charset="0"/>
                        </a:rPr>
                        <a:t>charset</a:t>
                      </a:r>
                      <a:r>
                        <a:rPr lang="en-US" sz="1500" dirty="0">
                          <a:solidFill>
                            <a:srgbClr val="006FE0"/>
                          </a:solidFill>
                          <a:effectLst/>
                          <a:latin typeface="inherit" charset="0"/>
                        </a:rPr>
                        <a:t>=</a:t>
                      </a:r>
                      <a:r>
                        <a:rPr lang="en-US" sz="1500" dirty="0">
                          <a:solidFill>
                            <a:srgbClr val="008000"/>
                          </a:solidFill>
                          <a:effectLst/>
                          <a:latin typeface="inherit" charset="0"/>
                        </a:rPr>
                        <a:t>"UTF-8"</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4ED0"/>
                          </a:solidFill>
                          <a:effectLst/>
                          <a:latin typeface="inherit" charset="0"/>
                        </a:rPr>
                        <a:t>title</a:t>
                      </a:r>
                      <a:r>
                        <a:rPr lang="en-US" sz="1500" dirty="0">
                          <a:solidFill>
                            <a:srgbClr val="006FE0"/>
                          </a:solidFill>
                          <a:effectLst/>
                          <a:latin typeface="inherit" charset="0"/>
                        </a:rPr>
                        <a:t>&gt;</a:t>
                      </a:r>
                      <a:r>
                        <a:rPr lang="en-US" sz="1500" dirty="0">
                          <a:solidFill>
                            <a:srgbClr val="004ED0"/>
                          </a:solidFill>
                          <a:effectLst/>
                          <a:latin typeface="inherit" charset="0"/>
                        </a:rPr>
                        <a:t>Demo</a:t>
                      </a:r>
                      <a:r>
                        <a:rPr lang="en-US" sz="1500" dirty="0">
                          <a:solidFill>
                            <a:srgbClr val="006FE0"/>
                          </a:solidFill>
                          <a:effectLst/>
                          <a:latin typeface="inherit" charset="0"/>
                        </a:rPr>
                        <a:t>&lt;/</a:t>
                      </a:r>
                      <a:r>
                        <a:rPr lang="en-US" sz="1500" dirty="0">
                          <a:solidFill>
                            <a:srgbClr val="004ED0"/>
                          </a:solidFill>
                          <a:effectLst/>
                          <a:latin typeface="inherit" charset="0"/>
                        </a:rPr>
                        <a:t>title</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FF0000"/>
                          </a:solidFill>
                          <a:effectLst/>
                          <a:latin typeface="inherit" charset="0"/>
                        </a:rPr>
                        <a:t>&lt;script </a:t>
                      </a:r>
                      <a:r>
                        <a:rPr lang="en-US" sz="1500" dirty="0" err="1">
                          <a:solidFill>
                            <a:srgbClr val="004ED0"/>
                          </a:solidFill>
                          <a:effectLst/>
                          <a:latin typeface="inherit" charset="0"/>
                        </a:rPr>
                        <a:t>src</a:t>
                      </a:r>
                      <a:r>
                        <a:rPr lang="en-US" sz="1500" dirty="0">
                          <a:solidFill>
                            <a:srgbClr val="006FE0"/>
                          </a:solidFill>
                          <a:effectLst/>
                          <a:latin typeface="inherit" charset="0"/>
                        </a:rPr>
                        <a:t>=</a:t>
                      </a:r>
                      <a:r>
                        <a:rPr lang="en-US" sz="1500" dirty="0">
                          <a:solidFill>
                            <a:srgbClr val="008000"/>
                          </a:solidFill>
                          <a:effectLst/>
                          <a:latin typeface="inherit" charset="0"/>
                        </a:rPr>
                        <a:t>"</a:t>
                      </a:r>
                      <a:r>
                        <a:rPr lang="en-US" sz="1500" dirty="0" err="1">
                          <a:solidFill>
                            <a:srgbClr val="008000"/>
                          </a:solidFill>
                          <a:effectLst/>
                          <a:latin typeface="inherit" charset="0"/>
                        </a:rPr>
                        <a:t>meu_arquivo_javascript.js</a:t>
                      </a:r>
                      <a:r>
                        <a:rPr lang="en-US" sz="1500" dirty="0">
                          <a:solidFill>
                            <a:srgbClr val="008000"/>
                          </a:solidFill>
                          <a:effectLst/>
                          <a:latin typeface="inherit" charset="0"/>
                        </a:rPr>
                        <a:t>"</a:t>
                      </a:r>
                      <a:r>
                        <a:rPr lang="en-US" sz="1500" dirty="0">
                          <a:solidFill>
                            <a:srgbClr val="006FE0"/>
                          </a:solidFill>
                          <a:effectLst/>
                          <a:latin typeface="inherit" charset="0"/>
                        </a:rPr>
                        <a:t>&gt;</a:t>
                      </a:r>
                      <a:r>
                        <a:rPr lang="en-US" sz="1500" dirty="0">
                          <a:solidFill>
                            <a:srgbClr val="FF0000"/>
                          </a:solidFill>
                          <a:effectLst/>
                          <a:latin typeface="inherit" charset="0"/>
                        </a:rPr>
                        <a:t>&lt;/script&gt;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0000"/>
                          </a:solidFill>
                          <a:effectLst/>
                          <a:latin typeface="inherit" charset="0"/>
                        </a:rPr>
                        <a:t>head</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0000"/>
                          </a:solidFill>
                          <a:effectLst/>
                          <a:latin typeface="inherit" charset="0"/>
                        </a:rPr>
                        <a:t> </a:t>
                      </a:r>
                    </a:p>
                    <a:p>
                      <a:pPr algn="l" fontAlgn="t"/>
                      <a:r>
                        <a:rPr lang="en-US" sz="1500" dirty="0">
                          <a:solidFill>
                            <a:srgbClr val="006FE0"/>
                          </a:solidFill>
                          <a:effectLst/>
                          <a:latin typeface="inherit" charset="0"/>
                        </a:rPr>
                        <a:t>&lt;</a:t>
                      </a:r>
                      <a:r>
                        <a:rPr lang="en-US" sz="1500" dirty="0">
                          <a:solidFill>
                            <a:srgbClr val="000000"/>
                          </a:solidFill>
                          <a:effectLst/>
                          <a:latin typeface="inherit" charset="0"/>
                        </a:rPr>
                        <a:t>body</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4ED0"/>
                          </a:solidFill>
                          <a:effectLst/>
                          <a:latin typeface="inherit" charset="0"/>
                        </a:rPr>
                        <a:t>h1 </a:t>
                      </a:r>
                      <a:r>
                        <a:rPr lang="en-US" sz="1500" dirty="0">
                          <a:solidFill>
                            <a:srgbClr val="000000"/>
                          </a:solidFill>
                          <a:effectLst/>
                          <a:latin typeface="inherit" charset="0"/>
                        </a:rPr>
                        <a:t>id</a:t>
                      </a:r>
                      <a:r>
                        <a:rPr lang="en-US" sz="1500" dirty="0">
                          <a:solidFill>
                            <a:srgbClr val="006FE0"/>
                          </a:solidFill>
                          <a:effectLst/>
                          <a:latin typeface="inherit" charset="0"/>
                        </a:rPr>
                        <a:t>=</a:t>
                      </a:r>
                      <a:r>
                        <a:rPr lang="en-US" sz="1500" dirty="0">
                          <a:solidFill>
                            <a:srgbClr val="008000"/>
                          </a:solidFill>
                          <a:effectLst/>
                          <a:latin typeface="inherit" charset="0"/>
                        </a:rPr>
                        <a:t>"id_h1"</a:t>
                      </a:r>
                      <a:r>
                        <a:rPr lang="en-US" sz="1500" dirty="0">
                          <a:solidFill>
                            <a:srgbClr val="006FE0"/>
                          </a:solidFill>
                          <a:effectLst/>
                          <a:latin typeface="inherit" charset="0"/>
                        </a:rPr>
                        <a:t> </a:t>
                      </a:r>
                      <a:r>
                        <a:rPr lang="en-US" sz="1500" dirty="0">
                          <a:solidFill>
                            <a:srgbClr val="000000"/>
                          </a:solidFill>
                          <a:effectLst/>
                          <a:latin typeface="inherit" charset="0"/>
                        </a:rPr>
                        <a:t>class</a:t>
                      </a:r>
                      <a:r>
                        <a:rPr lang="en-US" sz="1500" dirty="0">
                          <a:solidFill>
                            <a:srgbClr val="006FE0"/>
                          </a:solidFill>
                          <a:effectLst/>
                          <a:latin typeface="inherit" charset="0"/>
                        </a:rPr>
                        <a:t>=</a:t>
                      </a:r>
                      <a:r>
                        <a:rPr lang="en-US" sz="1500" dirty="0">
                          <a:solidFill>
                            <a:srgbClr val="008000"/>
                          </a:solidFill>
                          <a:effectLst/>
                          <a:latin typeface="inherit" charset="0"/>
                        </a:rPr>
                        <a:t>"classe_h1"</a:t>
                      </a:r>
                      <a:r>
                        <a:rPr lang="en-US" sz="1500" dirty="0">
                          <a:solidFill>
                            <a:srgbClr val="006FE0"/>
                          </a:solidFill>
                          <a:effectLst/>
                          <a:latin typeface="inherit" charset="0"/>
                        </a:rPr>
                        <a:t>&gt;</a:t>
                      </a:r>
                      <a:r>
                        <a:rPr lang="en-US" sz="1500" dirty="0" err="1">
                          <a:solidFill>
                            <a:srgbClr val="004ED0"/>
                          </a:solidFill>
                          <a:effectLst/>
                          <a:latin typeface="inherit" charset="0"/>
                        </a:rPr>
                        <a:t>Sou</a:t>
                      </a:r>
                      <a:r>
                        <a:rPr lang="en-US" sz="1500" dirty="0">
                          <a:solidFill>
                            <a:srgbClr val="004ED0"/>
                          </a:solidFill>
                          <a:effectLst/>
                          <a:latin typeface="inherit" charset="0"/>
                        </a:rPr>
                        <a:t> um </a:t>
                      </a:r>
                      <a:r>
                        <a:rPr lang="en-US" sz="1500" dirty="0" err="1">
                          <a:solidFill>
                            <a:srgbClr val="000000"/>
                          </a:solidFill>
                          <a:effectLst/>
                          <a:latin typeface="inherit" charset="0"/>
                        </a:rPr>
                        <a:t>cabeçalho</a:t>
                      </a:r>
                      <a:r>
                        <a:rPr lang="en-US" sz="1500" dirty="0">
                          <a:solidFill>
                            <a:srgbClr val="006FE0"/>
                          </a:solidFill>
                          <a:effectLst/>
                          <a:latin typeface="inherit" charset="0"/>
                        </a:rPr>
                        <a:t>!&lt;/</a:t>
                      </a:r>
                      <a:r>
                        <a:rPr lang="en-US" sz="1500" dirty="0">
                          <a:solidFill>
                            <a:srgbClr val="000000"/>
                          </a:solidFill>
                          <a:effectLst/>
                          <a:latin typeface="inherit" charset="0"/>
                        </a:rPr>
                        <a:t>h1</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0000"/>
                          </a:solidFill>
                          <a:effectLst/>
                          <a:latin typeface="inherit" charset="0"/>
                        </a:rPr>
                        <a:t>p</a:t>
                      </a:r>
                      <a:r>
                        <a:rPr lang="en-US" sz="1500" dirty="0">
                          <a:solidFill>
                            <a:srgbClr val="006FE0"/>
                          </a:solidFill>
                          <a:effectLst/>
                          <a:latin typeface="inherit" charset="0"/>
                        </a:rPr>
                        <a:t> </a:t>
                      </a:r>
                      <a:r>
                        <a:rPr lang="en-US" sz="1500" dirty="0">
                          <a:solidFill>
                            <a:srgbClr val="000000"/>
                          </a:solidFill>
                          <a:effectLst/>
                          <a:latin typeface="inherit" charset="0"/>
                        </a:rPr>
                        <a:t>id</a:t>
                      </a:r>
                      <a:r>
                        <a:rPr lang="en-US" sz="1500" dirty="0">
                          <a:solidFill>
                            <a:srgbClr val="006FE0"/>
                          </a:solidFill>
                          <a:effectLst/>
                          <a:latin typeface="inherit" charset="0"/>
                        </a:rPr>
                        <a:t>=</a:t>
                      </a:r>
                      <a:r>
                        <a:rPr lang="en-US" sz="1500" dirty="0">
                          <a:solidFill>
                            <a:srgbClr val="008000"/>
                          </a:solidFill>
                          <a:effectLst/>
                          <a:latin typeface="inherit" charset="0"/>
                        </a:rPr>
                        <a:t>"</a:t>
                      </a:r>
                      <a:r>
                        <a:rPr lang="en-US" sz="1500" dirty="0" err="1">
                          <a:solidFill>
                            <a:srgbClr val="008000"/>
                          </a:solidFill>
                          <a:effectLst/>
                          <a:latin typeface="inherit" charset="0"/>
                        </a:rPr>
                        <a:t>id_p</a:t>
                      </a:r>
                      <a:r>
                        <a:rPr lang="en-US" sz="1500" dirty="0">
                          <a:solidFill>
                            <a:srgbClr val="008000"/>
                          </a:solidFill>
                          <a:effectLst/>
                          <a:latin typeface="inherit" charset="0"/>
                        </a:rPr>
                        <a:t>"</a:t>
                      </a:r>
                      <a:r>
                        <a:rPr lang="en-US" sz="1500" dirty="0">
                          <a:solidFill>
                            <a:srgbClr val="006FE0"/>
                          </a:solidFill>
                          <a:effectLst/>
                          <a:latin typeface="inherit" charset="0"/>
                        </a:rPr>
                        <a:t> </a:t>
                      </a:r>
                      <a:r>
                        <a:rPr lang="en-US" sz="1500" dirty="0">
                          <a:solidFill>
                            <a:srgbClr val="000000"/>
                          </a:solidFill>
                          <a:effectLst/>
                          <a:latin typeface="inherit" charset="0"/>
                        </a:rPr>
                        <a:t>class</a:t>
                      </a:r>
                      <a:r>
                        <a:rPr lang="en-US" sz="1500" dirty="0">
                          <a:solidFill>
                            <a:srgbClr val="006FE0"/>
                          </a:solidFill>
                          <a:effectLst/>
                          <a:latin typeface="inherit" charset="0"/>
                        </a:rPr>
                        <a:t>=</a:t>
                      </a:r>
                      <a:r>
                        <a:rPr lang="en-US" sz="1500" dirty="0">
                          <a:solidFill>
                            <a:srgbClr val="008000"/>
                          </a:solidFill>
                          <a:effectLst/>
                          <a:latin typeface="inherit" charset="0"/>
                        </a:rPr>
                        <a:t>"</a:t>
                      </a:r>
                      <a:r>
                        <a:rPr lang="en-US" sz="1500" dirty="0" err="1">
                          <a:solidFill>
                            <a:srgbClr val="008000"/>
                          </a:solidFill>
                          <a:effectLst/>
                          <a:latin typeface="inherit" charset="0"/>
                        </a:rPr>
                        <a:t>classe_p</a:t>
                      </a:r>
                      <a:r>
                        <a:rPr lang="en-US" sz="1500" dirty="0">
                          <a:solidFill>
                            <a:srgbClr val="008000"/>
                          </a:solidFill>
                          <a:effectLst/>
                          <a:latin typeface="inherit" charset="0"/>
                        </a:rPr>
                        <a:t>"</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4ED0"/>
                          </a:solidFill>
                          <a:effectLst/>
                          <a:latin typeface="inherit" charset="0"/>
                        </a:rPr>
                        <a:t>Um </a:t>
                      </a:r>
                      <a:r>
                        <a:rPr lang="en-US" sz="1500" dirty="0" err="1">
                          <a:solidFill>
                            <a:srgbClr val="004ED0"/>
                          </a:solidFill>
                          <a:effectLst/>
                          <a:latin typeface="inherit" charset="0"/>
                        </a:rPr>
                        <a:t>texto</a:t>
                      </a:r>
                      <a:r>
                        <a:rPr lang="en-US" sz="1500" dirty="0">
                          <a:solidFill>
                            <a:srgbClr val="004ED0"/>
                          </a:solidFill>
                          <a:effectLst/>
                          <a:latin typeface="inherit" charset="0"/>
                        </a:rPr>
                        <a:t> </a:t>
                      </a:r>
                      <a:r>
                        <a:rPr lang="en-US" sz="1500" dirty="0" err="1">
                          <a:solidFill>
                            <a:srgbClr val="004ED0"/>
                          </a:solidFill>
                          <a:effectLst/>
                          <a:latin typeface="inherit" charset="0"/>
                        </a:rPr>
                        <a:t>qualquer</a:t>
                      </a:r>
                      <a:r>
                        <a:rPr lang="en-US" sz="1500" dirty="0">
                          <a:solidFill>
                            <a:srgbClr val="004ED0"/>
                          </a:solidFill>
                          <a:effectLst/>
                          <a:latin typeface="inherit" charset="0"/>
                        </a:rPr>
                        <a:t> </a:t>
                      </a:r>
                      <a:r>
                        <a:rPr lang="en-US" sz="1500" dirty="0" err="1">
                          <a:solidFill>
                            <a:srgbClr val="004ED0"/>
                          </a:solidFill>
                          <a:effectLst/>
                          <a:latin typeface="inherit" charset="0"/>
                        </a:rPr>
                        <a:t>dentro</a:t>
                      </a:r>
                      <a:r>
                        <a:rPr lang="en-US" sz="1500" dirty="0">
                          <a:solidFill>
                            <a:srgbClr val="004ED0"/>
                          </a:solidFill>
                          <a:effectLst/>
                          <a:latin typeface="inherit" charset="0"/>
                        </a:rPr>
                        <a:t> de </a:t>
                      </a:r>
                      <a:r>
                        <a:rPr lang="en-US" sz="1500" dirty="0" err="1">
                          <a:solidFill>
                            <a:srgbClr val="004ED0"/>
                          </a:solidFill>
                          <a:effectLst/>
                          <a:latin typeface="inherit" charset="0"/>
                        </a:rPr>
                        <a:t>uma</a:t>
                      </a:r>
                      <a:r>
                        <a:rPr lang="en-US" sz="1500" dirty="0">
                          <a:solidFill>
                            <a:srgbClr val="004ED0"/>
                          </a:solidFill>
                          <a:effectLst/>
                          <a:latin typeface="inherit" charset="0"/>
                        </a:rPr>
                        <a:t> tag de </a:t>
                      </a:r>
                      <a:r>
                        <a:rPr lang="en-US" sz="1500" dirty="0" err="1">
                          <a:solidFill>
                            <a:srgbClr val="000000"/>
                          </a:solidFill>
                          <a:effectLst/>
                          <a:latin typeface="inherit" charset="0"/>
                        </a:rPr>
                        <a:t>parágrafo</a:t>
                      </a:r>
                      <a:r>
                        <a:rPr lang="en-US" sz="1500" dirty="0">
                          <a:solidFill>
                            <a:srgbClr val="333333"/>
                          </a:solidFill>
                          <a:effectLst/>
                          <a:latin typeface="inherit" charset="0"/>
                        </a:rPr>
                        <a:t>.</a:t>
                      </a:r>
                      <a:r>
                        <a:rPr lang="en-US" sz="1500" dirty="0">
                          <a:solidFill>
                            <a:srgbClr val="006FE0"/>
                          </a:solidFill>
                          <a:effectLst/>
                          <a:latin typeface="inherit" charset="0"/>
                        </a:rPr>
                        <a:t> </a:t>
                      </a:r>
                      <a:r>
                        <a:rPr lang="en-US" sz="1500" dirty="0" err="1">
                          <a:solidFill>
                            <a:srgbClr val="004ED0"/>
                          </a:solidFill>
                          <a:effectLst/>
                          <a:latin typeface="inherit" charset="0"/>
                        </a:rPr>
                        <a:t>Aqui</a:t>
                      </a:r>
                      <a:r>
                        <a:rPr lang="en-US" sz="1500" dirty="0">
                          <a:solidFill>
                            <a:srgbClr val="004ED0"/>
                          </a:solidFill>
                          <a:effectLst/>
                          <a:latin typeface="inherit" charset="0"/>
                        </a:rPr>
                        <a:t> </a:t>
                      </a:r>
                      <a:r>
                        <a:rPr lang="en-US" sz="1500" dirty="0" err="1">
                          <a:solidFill>
                            <a:srgbClr val="000000"/>
                          </a:solidFill>
                          <a:effectLst/>
                          <a:latin typeface="inherit" charset="0"/>
                        </a:rPr>
                        <a:t>também</a:t>
                      </a:r>
                      <a:endParaRPr lang="en-US" sz="1500" dirty="0">
                        <a:solidFill>
                          <a:srgbClr val="000000"/>
                        </a:solidFill>
                        <a:effectLst/>
                        <a:latin typeface="inherit" charset="0"/>
                      </a:endParaRPr>
                    </a:p>
                    <a:p>
                      <a:pPr algn="l" fontAlgn="t"/>
                      <a:r>
                        <a:rPr lang="en-US" sz="1500" dirty="0" err="1">
                          <a:solidFill>
                            <a:srgbClr val="004ED0"/>
                          </a:solidFill>
                          <a:effectLst/>
                          <a:latin typeface="inherit" charset="0"/>
                        </a:rPr>
                        <a:t>temos</a:t>
                      </a:r>
                      <a:r>
                        <a:rPr lang="en-US" sz="1500" dirty="0">
                          <a:solidFill>
                            <a:srgbClr val="004ED0"/>
                          </a:solidFill>
                          <a:effectLst/>
                          <a:latin typeface="inherit" charset="0"/>
                        </a:rPr>
                        <a:t> </a:t>
                      </a:r>
                      <a:r>
                        <a:rPr lang="en-US" sz="1500" dirty="0" err="1">
                          <a:solidFill>
                            <a:srgbClr val="004ED0"/>
                          </a:solidFill>
                          <a:effectLst/>
                          <a:latin typeface="inherit" charset="0"/>
                        </a:rPr>
                        <a:t>outras</a:t>
                      </a:r>
                      <a:r>
                        <a:rPr lang="en-US" sz="1500" dirty="0">
                          <a:solidFill>
                            <a:srgbClr val="004ED0"/>
                          </a:solidFill>
                          <a:effectLst/>
                          <a:latin typeface="inherit" charset="0"/>
                        </a:rPr>
                        <a:t> </a:t>
                      </a:r>
                      <a:r>
                        <a:rPr lang="en-US" sz="1500" dirty="0">
                          <a:solidFill>
                            <a:srgbClr val="000000"/>
                          </a:solidFill>
                          <a:effectLst/>
                          <a:latin typeface="inherit" charset="0"/>
                        </a:rPr>
                        <a:t>tags</a:t>
                      </a:r>
                      <a:r>
                        <a:rPr lang="en-US" sz="1500" dirty="0">
                          <a:solidFill>
                            <a:srgbClr val="333333"/>
                          </a:solidFill>
                          <a:effectLst/>
                          <a:latin typeface="inherit" charset="0"/>
                        </a:rPr>
                        <a:t>,</a:t>
                      </a:r>
                      <a:r>
                        <a:rPr lang="en-US" sz="1500" dirty="0">
                          <a:solidFill>
                            <a:srgbClr val="006FE0"/>
                          </a:solidFill>
                          <a:effectLst/>
                          <a:latin typeface="inherit" charset="0"/>
                        </a:rPr>
                        <a:t> </a:t>
                      </a:r>
                      <a:r>
                        <a:rPr lang="en-US" sz="1500" dirty="0" err="1">
                          <a:solidFill>
                            <a:srgbClr val="000000"/>
                          </a:solidFill>
                          <a:effectLst/>
                          <a:latin typeface="inherit" charset="0"/>
                        </a:rPr>
                        <a:t>como</a:t>
                      </a:r>
                      <a:r>
                        <a:rPr lang="en-US" sz="1500" dirty="0">
                          <a:solidFill>
                            <a:srgbClr val="006FE0"/>
                          </a:solidFill>
                          <a:effectLst/>
                          <a:latin typeface="inherit" charset="0"/>
                        </a:rPr>
                        <a:t> &lt;</a:t>
                      </a:r>
                      <a:r>
                        <a:rPr lang="en-US" sz="1500" dirty="0">
                          <a:solidFill>
                            <a:srgbClr val="000000"/>
                          </a:solidFill>
                          <a:effectLst/>
                          <a:latin typeface="inherit" charset="0"/>
                        </a:rPr>
                        <a:t>a</a:t>
                      </a:r>
                      <a:r>
                        <a:rPr lang="en-US" sz="1500" dirty="0">
                          <a:solidFill>
                            <a:srgbClr val="006FE0"/>
                          </a:solidFill>
                          <a:effectLst/>
                          <a:latin typeface="inherit" charset="0"/>
                        </a:rPr>
                        <a:t> </a:t>
                      </a:r>
                      <a:r>
                        <a:rPr lang="en-US" sz="1500" dirty="0" err="1">
                          <a:solidFill>
                            <a:srgbClr val="000000"/>
                          </a:solidFill>
                          <a:effectLst/>
                          <a:latin typeface="inherit" charset="0"/>
                        </a:rPr>
                        <a:t>href</a:t>
                      </a:r>
                      <a:r>
                        <a:rPr lang="en-US" sz="1500" dirty="0">
                          <a:solidFill>
                            <a:srgbClr val="006FE0"/>
                          </a:solidFill>
                          <a:effectLst/>
                          <a:latin typeface="inherit" charset="0"/>
                        </a:rPr>
                        <a:t>=</a:t>
                      </a:r>
                      <a:r>
                        <a:rPr lang="en-US" sz="1500" dirty="0">
                          <a:solidFill>
                            <a:srgbClr val="008000"/>
                          </a:solidFill>
                          <a:effectLst/>
                          <a:latin typeface="inherit" charset="0"/>
                        </a:rPr>
                        <a:t>"#"</a:t>
                      </a:r>
                      <a:r>
                        <a:rPr lang="en-US" sz="1500" dirty="0">
                          <a:solidFill>
                            <a:srgbClr val="006FE0"/>
                          </a:solidFill>
                          <a:effectLst/>
                          <a:latin typeface="inherit" charset="0"/>
                        </a:rPr>
                        <a:t>&gt;</a:t>
                      </a:r>
                      <a:r>
                        <a:rPr lang="en-US" sz="1500" dirty="0">
                          <a:solidFill>
                            <a:srgbClr val="004ED0"/>
                          </a:solidFill>
                          <a:effectLst/>
                          <a:latin typeface="inherit" charset="0"/>
                        </a:rPr>
                        <a:t>um </a:t>
                      </a:r>
                      <a:r>
                        <a:rPr lang="en-US" sz="1500" dirty="0">
                          <a:solidFill>
                            <a:srgbClr val="000000"/>
                          </a:solidFill>
                          <a:effectLst/>
                          <a:latin typeface="inherit" charset="0"/>
                        </a:rPr>
                        <a:t>link</a:t>
                      </a:r>
                      <a:r>
                        <a:rPr lang="en-US" sz="1500" dirty="0">
                          <a:solidFill>
                            <a:srgbClr val="006FE0"/>
                          </a:solidFill>
                          <a:effectLst/>
                          <a:latin typeface="inherit" charset="0"/>
                        </a:rPr>
                        <a:t>&lt;</a:t>
                      </a:r>
                      <a:r>
                        <a:rPr lang="en-US" sz="1500" dirty="0">
                          <a:solidFill>
                            <a:srgbClr val="000000"/>
                          </a:solidFill>
                          <a:effectLst/>
                          <a:latin typeface="inherit" charset="0"/>
                        </a:rPr>
                        <a:t>a</a:t>
                      </a:r>
                      <a:r>
                        <a:rPr lang="en-US" sz="1500" dirty="0">
                          <a:solidFill>
                            <a:srgbClr val="006FE0"/>
                          </a:solidFill>
                          <a:effectLst/>
                          <a:latin typeface="inherit" charset="0"/>
                        </a:rPr>
                        <a:t>&gt;</a:t>
                      </a:r>
                      <a:r>
                        <a:rPr lang="en-US" sz="1500" dirty="0">
                          <a:solidFill>
                            <a:srgbClr val="333333"/>
                          </a:solidFill>
                          <a:effectLst/>
                          <a:latin typeface="inherit" charset="0"/>
                        </a:rPr>
                        <a:t>,</a:t>
                      </a:r>
                      <a:r>
                        <a:rPr lang="en-US" sz="1500" dirty="0">
                          <a:solidFill>
                            <a:srgbClr val="006FE0"/>
                          </a:solidFill>
                          <a:effectLst/>
                          <a:latin typeface="inherit" charset="0"/>
                        </a:rPr>
                        <a:t> </a:t>
                      </a:r>
                      <a:r>
                        <a:rPr lang="en-US" sz="1500" dirty="0" err="1">
                          <a:solidFill>
                            <a:srgbClr val="004ED0"/>
                          </a:solidFill>
                          <a:effectLst/>
                          <a:latin typeface="inherit" charset="0"/>
                        </a:rPr>
                        <a:t>ou</a:t>
                      </a:r>
                      <a:r>
                        <a:rPr lang="en-US" sz="1500" dirty="0">
                          <a:solidFill>
                            <a:srgbClr val="004ED0"/>
                          </a:solidFill>
                          <a:effectLst/>
                          <a:latin typeface="inherit" charset="0"/>
                        </a:rPr>
                        <a:t> um </a:t>
                      </a:r>
                      <a:r>
                        <a:rPr lang="en-US" sz="1500" dirty="0" err="1">
                          <a:solidFill>
                            <a:srgbClr val="000000"/>
                          </a:solidFill>
                          <a:effectLst/>
                          <a:latin typeface="inherit" charset="0"/>
                        </a:rPr>
                        <a:t>texto</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0000"/>
                          </a:solidFill>
                          <a:effectLst/>
                          <a:latin typeface="inherit" charset="0"/>
                        </a:rPr>
                        <a:t>b</a:t>
                      </a:r>
                      <a:r>
                        <a:rPr lang="en-US" sz="1500" dirty="0">
                          <a:solidFill>
                            <a:srgbClr val="006FE0"/>
                          </a:solidFill>
                          <a:effectLst/>
                          <a:latin typeface="inherit" charset="0"/>
                        </a:rPr>
                        <a:t>&gt;</a:t>
                      </a:r>
                      <a:r>
                        <a:rPr lang="en-US" sz="1500" dirty="0" err="1">
                          <a:solidFill>
                            <a:srgbClr val="004ED0"/>
                          </a:solidFill>
                          <a:effectLst/>
                          <a:latin typeface="inherit" charset="0"/>
                        </a:rPr>
                        <a:t>em</a:t>
                      </a:r>
                      <a:r>
                        <a:rPr lang="en-US" sz="1500" dirty="0">
                          <a:solidFill>
                            <a:srgbClr val="004ED0"/>
                          </a:solidFill>
                          <a:effectLst/>
                          <a:latin typeface="inherit" charset="0"/>
                        </a:rPr>
                        <a:t> </a:t>
                      </a:r>
                      <a:r>
                        <a:rPr lang="en-US" sz="1500" dirty="0" err="1">
                          <a:solidFill>
                            <a:srgbClr val="000000"/>
                          </a:solidFill>
                          <a:effectLst/>
                          <a:latin typeface="inherit" charset="0"/>
                        </a:rPr>
                        <a:t>negrito</a:t>
                      </a:r>
                      <a:r>
                        <a:rPr lang="en-US" sz="1500" dirty="0">
                          <a:solidFill>
                            <a:srgbClr val="006FE0"/>
                          </a:solidFill>
                          <a:effectLst/>
                          <a:latin typeface="inherit" charset="0"/>
                        </a:rPr>
                        <a:t>&lt;/</a:t>
                      </a:r>
                      <a:r>
                        <a:rPr lang="en-US" sz="1500" dirty="0">
                          <a:solidFill>
                            <a:srgbClr val="000000"/>
                          </a:solidFill>
                          <a:effectLst/>
                          <a:latin typeface="inherit" charset="0"/>
                        </a:rPr>
                        <a:t>b</a:t>
                      </a:r>
                      <a:r>
                        <a:rPr lang="en-US" sz="1500" dirty="0">
                          <a:solidFill>
                            <a:srgbClr val="006FE0"/>
                          </a:solidFill>
                          <a:effectLst/>
                          <a:latin typeface="inherit" charset="0"/>
                        </a:rPr>
                        <a:t>&gt;</a:t>
                      </a:r>
                      <a:r>
                        <a:rPr lang="en-US" sz="1500" dirty="0">
                          <a:solidFill>
                            <a:srgbClr val="333333"/>
                          </a:solidFill>
                          <a:effectLst/>
                          <a:latin typeface="inherit" charset="0"/>
                        </a:rPr>
                        <a: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0000"/>
                          </a:solidFill>
                          <a:effectLst/>
                          <a:latin typeface="inherit" charset="0"/>
                        </a:rPr>
                        <a:t>p</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0000"/>
                          </a:solidFill>
                          <a:effectLst/>
                          <a:latin typeface="inherit" charset="0"/>
                        </a:rPr>
                        <a:t>p</a:t>
                      </a:r>
                      <a:r>
                        <a:rPr lang="en-US" sz="1500" dirty="0">
                          <a:solidFill>
                            <a:srgbClr val="006FE0"/>
                          </a:solidFill>
                          <a:effectLst/>
                          <a:latin typeface="inherit" charset="0"/>
                        </a:rPr>
                        <a:t> </a:t>
                      </a:r>
                      <a:r>
                        <a:rPr lang="en-US" sz="1500" dirty="0">
                          <a:solidFill>
                            <a:srgbClr val="000000"/>
                          </a:solidFill>
                          <a:effectLst/>
                          <a:latin typeface="inherit" charset="0"/>
                        </a:rPr>
                        <a:t>id</a:t>
                      </a:r>
                      <a:r>
                        <a:rPr lang="en-US" sz="1500" dirty="0">
                          <a:solidFill>
                            <a:srgbClr val="006FE0"/>
                          </a:solidFill>
                          <a:effectLst/>
                          <a:latin typeface="inherit" charset="0"/>
                        </a:rPr>
                        <a:t>=</a:t>
                      </a:r>
                      <a:r>
                        <a:rPr lang="en-US" sz="1500" dirty="0">
                          <a:solidFill>
                            <a:srgbClr val="008000"/>
                          </a:solidFill>
                          <a:effectLst/>
                          <a:latin typeface="inherit" charset="0"/>
                        </a:rPr>
                        <a:t>"</a:t>
                      </a:r>
                      <a:r>
                        <a:rPr lang="en-US" sz="1500" dirty="0" err="1">
                          <a:solidFill>
                            <a:srgbClr val="008000"/>
                          </a:solidFill>
                          <a:effectLst/>
                          <a:latin typeface="inherit" charset="0"/>
                        </a:rPr>
                        <a:t>id_p</a:t>
                      </a:r>
                      <a:r>
                        <a:rPr lang="en-US" sz="1500" dirty="0">
                          <a:solidFill>
                            <a:srgbClr val="008000"/>
                          </a:solidFill>
                          <a:effectLst/>
                          <a:latin typeface="inherit" charset="0"/>
                        </a:rPr>
                        <a:t>"</a:t>
                      </a:r>
                      <a:r>
                        <a:rPr lang="en-US" sz="1500" dirty="0">
                          <a:solidFill>
                            <a:srgbClr val="006FE0"/>
                          </a:solidFill>
                          <a:effectLst/>
                          <a:latin typeface="inherit" charset="0"/>
                        </a:rPr>
                        <a:t> </a:t>
                      </a:r>
                      <a:r>
                        <a:rPr lang="en-US" sz="1500" dirty="0">
                          <a:solidFill>
                            <a:srgbClr val="000000"/>
                          </a:solidFill>
                          <a:effectLst/>
                          <a:latin typeface="inherit" charset="0"/>
                        </a:rPr>
                        <a:t>class</a:t>
                      </a:r>
                      <a:r>
                        <a:rPr lang="en-US" sz="1500" dirty="0">
                          <a:solidFill>
                            <a:srgbClr val="006FE0"/>
                          </a:solidFill>
                          <a:effectLst/>
                          <a:latin typeface="inherit" charset="0"/>
                        </a:rPr>
                        <a:t>=</a:t>
                      </a:r>
                      <a:r>
                        <a:rPr lang="en-US" sz="1500" dirty="0">
                          <a:solidFill>
                            <a:srgbClr val="008000"/>
                          </a:solidFill>
                          <a:effectLst/>
                          <a:latin typeface="inherit" charset="0"/>
                        </a:rPr>
                        <a:t>"</a:t>
                      </a:r>
                      <a:r>
                        <a:rPr lang="en-US" sz="1500" dirty="0" err="1">
                          <a:solidFill>
                            <a:srgbClr val="008000"/>
                          </a:solidFill>
                          <a:effectLst/>
                          <a:latin typeface="inherit" charset="0"/>
                        </a:rPr>
                        <a:t>classe_p</a:t>
                      </a:r>
                      <a:r>
                        <a:rPr lang="en-US" sz="1500" dirty="0">
                          <a:solidFill>
                            <a:srgbClr val="008000"/>
                          </a:solidFill>
                          <a:effectLst/>
                          <a:latin typeface="inherit" charset="0"/>
                        </a:rPr>
                        <a:t>"</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0000"/>
                          </a:solidFill>
                          <a:effectLst/>
                          <a:latin typeface="inherit" charset="0"/>
                        </a:rPr>
                        <a:t>Este</a:t>
                      </a:r>
                      <a:r>
                        <a:rPr lang="en-US" sz="1500" dirty="0">
                          <a:solidFill>
                            <a:srgbClr val="006FE0"/>
                          </a:solidFill>
                          <a:effectLst/>
                          <a:latin typeface="inherit" charset="0"/>
                        </a:rPr>
                        <a:t> </a:t>
                      </a:r>
                      <a:r>
                        <a:rPr lang="en-US" sz="1500" dirty="0" err="1">
                          <a:solidFill>
                            <a:srgbClr val="000000"/>
                          </a:solidFill>
                          <a:effectLst/>
                          <a:latin typeface="inherit" charset="0"/>
                        </a:rPr>
                        <a:t>é</a:t>
                      </a:r>
                      <a:r>
                        <a:rPr lang="en-US" sz="1500" dirty="0">
                          <a:solidFill>
                            <a:srgbClr val="006FE0"/>
                          </a:solidFill>
                          <a:effectLst/>
                          <a:latin typeface="inherit" charset="0"/>
                        </a:rPr>
                        <a:t> </a:t>
                      </a:r>
                      <a:r>
                        <a:rPr lang="en-US" sz="1500" dirty="0">
                          <a:solidFill>
                            <a:srgbClr val="004ED0"/>
                          </a:solidFill>
                          <a:effectLst/>
                          <a:latin typeface="inherit" charset="0"/>
                        </a:rPr>
                        <a:t>outro </a:t>
                      </a:r>
                      <a:r>
                        <a:rPr lang="en-US" sz="1500" dirty="0" err="1">
                          <a:solidFill>
                            <a:srgbClr val="000000"/>
                          </a:solidFill>
                          <a:effectLst/>
                          <a:latin typeface="inherit" charset="0"/>
                        </a:rPr>
                        <a:t>parágrafo</a:t>
                      </a:r>
                      <a:r>
                        <a:rPr lang="en-US" sz="1500" dirty="0">
                          <a:solidFill>
                            <a:srgbClr val="333333"/>
                          </a:solidFill>
                          <a:effectLst/>
                          <a:latin typeface="inherit" charset="0"/>
                        </a:rPr>
                        <a: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0000"/>
                          </a:solidFill>
                          <a:effectLst/>
                          <a:latin typeface="inherit" charset="0"/>
                        </a:rPr>
                        <a:t>p</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0000"/>
                          </a:solidFill>
                          <a:effectLst/>
                          <a:latin typeface="inherit" charset="0"/>
                        </a:rPr>
                        <a:t>body</a:t>
                      </a:r>
                      <a:r>
                        <a:rPr lang="en-US" sz="1500" dirty="0">
                          <a:solidFill>
                            <a:srgbClr val="006FE0"/>
                          </a:solidFill>
                          <a:effectLst/>
                          <a:latin typeface="inherit" charset="0"/>
                        </a:rPr>
                        <a:t>&gt;</a:t>
                      </a:r>
                      <a:endParaRPr lang="en-US" sz="1500" dirty="0">
                        <a:solidFill>
                          <a:srgbClr val="000000"/>
                        </a:solidFill>
                        <a:effectLst/>
                        <a:latin typeface="inherit" charset="0"/>
                      </a:endParaRPr>
                    </a:p>
                    <a:p>
                      <a:pPr algn="l" fontAlgn="t"/>
                      <a:r>
                        <a:rPr lang="en-US" sz="1500" dirty="0">
                          <a:solidFill>
                            <a:srgbClr val="006FE0"/>
                          </a:solidFill>
                          <a:effectLst/>
                          <a:latin typeface="inherit" charset="0"/>
                        </a:rPr>
                        <a:t>&lt;/</a:t>
                      </a:r>
                      <a:r>
                        <a:rPr lang="en-US" sz="1500" dirty="0">
                          <a:solidFill>
                            <a:srgbClr val="000000"/>
                          </a:solidFill>
                          <a:effectLst/>
                          <a:latin typeface="inherit" charset="0"/>
                        </a:rPr>
                        <a:t>html</a:t>
                      </a:r>
                      <a:r>
                        <a:rPr lang="en-US" sz="1500" dirty="0">
                          <a:solidFill>
                            <a:srgbClr val="006FE0"/>
                          </a:solidFill>
                          <a:effectLst/>
                          <a:latin typeface="inherit" charset="0"/>
                        </a:rPr>
                        <a:t>&gt;</a:t>
                      </a:r>
                      <a:endParaRPr lang="en-US" sz="1500" dirty="0">
                        <a:solidFill>
                          <a:srgbClr val="000000"/>
                        </a:solidFill>
                        <a:effectLst/>
                        <a:latin typeface="inherit" charset="0"/>
                      </a:endParaRPr>
                    </a:p>
                  </a:txBody>
                  <a:tcPr marL="42698" marR="42698" marT="21349" marB="21349">
                    <a:lnL w="38100" cap="flat" cmpd="sng" algn="ctr">
                      <a:solidFill>
                        <a:srgbClr val="6CE26C"/>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277009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DOM e a </a:t>
            </a:r>
            <a:r>
              <a:rPr lang="en-US" b="1" dirty="0" err="1"/>
              <a:t>árvore</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1760" y="1556792"/>
            <a:ext cx="3240360" cy="4732277"/>
          </a:xfrm>
          <a:prstGeom prst="rect">
            <a:avLst/>
          </a:prstGeom>
        </p:spPr>
      </p:pic>
    </p:spTree>
    <p:extLst>
      <p:ext uri="{BB962C8B-B14F-4D97-AF65-F5344CB8AC3E}">
        <p14:creationId xmlns:p14="http://schemas.microsoft.com/office/powerpoint/2010/main" val="923584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DOM e a </a:t>
            </a:r>
            <a:r>
              <a:rPr lang="en-US" b="1" dirty="0" err="1"/>
              <a:t>árvore</a:t>
            </a:r>
            <a:endParaRPr lang="en-US" dirty="0"/>
          </a:p>
        </p:txBody>
      </p:sp>
      <p:sp>
        <p:nvSpPr>
          <p:cNvPr id="3" name="Rectangle 2"/>
          <p:cNvSpPr/>
          <p:nvPr/>
        </p:nvSpPr>
        <p:spPr>
          <a:xfrm>
            <a:off x="587962" y="1628800"/>
            <a:ext cx="8304517" cy="523220"/>
          </a:xfrm>
          <a:prstGeom prst="rect">
            <a:avLst/>
          </a:prstGeom>
        </p:spPr>
        <p:txBody>
          <a:bodyPr wrap="square">
            <a:spAutoFit/>
          </a:bodyPr>
          <a:lstStyle/>
          <a:p>
            <a:r>
              <a:rPr lang="en-US">
                <a:solidFill>
                  <a:srgbClr val="333333"/>
                </a:solidFill>
                <a:latin typeface="Open Sans" charset="0"/>
              </a:rPr>
              <a:t>Existem</a:t>
            </a:r>
            <a:r>
              <a:rPr lang="en-US" dirty="0">
                <a:solidFill>
                  <a:srgbClr val="333333"/>
                </a:solidFill>
                <a:latin typeface="Open Sans" charset="0"/>
              </a:rPr>
              <a:t> </a:t>
            </a:r>
            <a:r>
              <a:rPr lang="en-US" dirty="0" err="1">
                <a:solidFill>
                  <a:srgbClr val="333333"/>
                </a:solidFill>
                <a:latin typeface="Open Sans" charset="0"/>
              </a:rPr>
              <a:t>elementos</a:t>
            </a:r>
            <a:r>
              <a:rPr lang="en-US" dirty="0">
                <a:solidFill>
                  <a:srgbClr val="333333"/>
                </a:solidFill>
                <a:latin typeface="Open Sans" charset="0"/>
              </a:rPr>
              <a:t> </a:t>
            </a:r>
            <a:r>
              <a:rPr lang="en-US" dirty="0" err="1">
                <a:solidFill>
                  <a:srgbClr val="333333"/>
                </a:solidFill>
                <a:latin typeface="Open Sans" charset="0"/>
              </a:rPr>
              <a:t>pai</a:t>
            </a:r>
            <a:r>
              <a:rPr lang="en-US" dirty="0">
                <a:solidFill>
                  <a:srgbClr val="333333"/>
                </a:solidFill>
                <a:latin typeface="Open Sans" charset="0"/>
              </a:rPr>
              <a:t> (</a:t>
            </a:r>
            <a:r>
              <a:rPr lang="en-US" b="1" dirty="0">
                <a:solidFill>
                  <a:srgbClr val="19B5FE"/>
                </a:solidFill>
                <a:latin typeface="Open Sans" charset="0"/>
              </a:rPr>
              <a:t>parent</a:t>
            </a:r>
            <a:r>
              <a:rPr lang="en-US" dirty="0">
                <a:solidFill>
                  <a:srgbClr val="333333"/>
                </a:solidFill>
                <a:latin typeface="Open Sans" charset="0"/>
              </a:rPr>
              <a:t>), </a:t>
            </a:r>
            <a:r>
              <a:rPr lang="en-US" dirty="0" err="1">
                <a:solidFill>
                  <a:srgbClr val="333333"/>
                </a:solidFill>
                <a:latin typeface="Open Sans" charset="0"/>
              </a:rPr>
              <a:t>filhos</a:t>
            </a:r>
            <a:r>
              <a:rPr lang="en-US" dirty="0">
                <a:solidFill>
                  <a:srgbClr val="333333"/>
                </a:solidFill>
                <a:latin typeface="Open Sans" charset="0"/>
              </a:rPr>
              <a:t> (</a:t>
            </a:r>
            <a:r>
              <a:rPr lang="en-US" b="1" dirty="0" err="1">
                <a:solidFill>
                  <a:srgbClr val="19B5FE"/>
                </a:solidFill>
                <a:latin typeface="Open Sans" charset="0"/>
              </a:rPr>
              <a:t>childs</a:t>
            </a:r>
            <a:r>
              <a:rPr lang="en-US" dirty="0">
                <a:solidFill>
                  <a:srgbClr val="333333"/>
                </a:solidFill>
                <a:latin typeface="Open Sans" charset="0"/>
              </a:rPr>
              <a:t>) e </a:t>
            </a:r>
            <a:r>
              <a:rPr lang="en-US" dirty="0" err="1">
                <a:solidFill>
                  <a:srgbClr val="333333"/>
                </a:solidFill>
                <a:latin typeface="Open Sans" charset="0"/>
              </a:rPr>
              <a:t>irmãos</a:t>
            </a:r>
            <a:r>
              <a:rPr lang="en-US" dirty="0">
                <a:solidFill>
                  <a:srgbClr val="333333"/>
                </a:solidFill>
                <a:latin typeface="Open Sans" charset="0"/>
              </a:rPr>
              <a:t> (</a:t>
            </a:r>
            <a:r>
              <a:rPr lang="en-US" b="1" dirty="0">
                <a:solidFill>
                  <a:srgbClr val="19B5FE"/>
                </a:solidFill>
                <a:latin typeface="Open Sans" charset="0"/>
              </a:rPr>
              <a:t>siblings</a:t>
            </a:r>
            <a:r>
              <a:rPr lang="en-US" dirty="0">
                <a:solidFill>
                  <a:srgbClr val="333333"/>
                </a:solidFill>
                <a:latin typeface="Open Sans" charset="0"/>
              </a:rPr>
              <a:t>). Estes </a:t>
            </a:r>
            <a:r>
              <a:rPr lang="en-US" dirty="0" err="1">
                <a:solidFill>
                  <a:srgbClr val="333333"/>
                </a:solidFill>
                <a:latin typeface="Open Sans" charset="0"/>
              </a:rPr>
              <a:t>elementos</a:t>
            </a:r>
            <a:r>
              <a:rPr lang="en-US" dirty="0">
                <a:solidFill>
                  <a:srgbClr val="333333"/>
                </a:solidFill>
                <a:latin typeface="Open Sans" charset="0"/>
              </a:rPr>
              <a:t> </a:t>
            </a:r>
            <a:r>
              <a:rPr lang="en-US" dirty="0" err="1">
                <a:solidFill>
                  <a:srgbClr val="333333"/>
                </a:solidFill>
                <a:latin typeface="Open Sans" charset="0"/>
              </a:rPr>
              <a:t>são</a:t>
            </a:r>
            <a:r>
              <a:rPr lang="en-US" dirty="0">
                <a:solidFill>
                  <a:srgbClr val="333333"/>
                </a:solidFill>
                <a:latin typeface="Open Sans" charset="0"/>
              </a:rPr>
              <a:t> </a:t>
            </a:r>
            <a:r>
              <a:rPr lang="en-US" dirty="0" err="1">
                <a:solidFill>
                  <a:srgbClr val="333333"/>
                </a:solidFill>
                <a:latin typeface="Open Sans" charset="0"/>
              </a:rPr>
              <a:t>caracterizados</a:t>
            </a:r>
            <a:r>
              <a:rPr lang="en-US" dirty="0">
                <a:solidFill>
                  <a:srgbClr val="333333"/>
                </a:solidFill>
                <a:latin typeface="Open Sans" charset="0"/>
              </a:rPr>
              <a:t> </a:t>
            </a:r>
            <a:r>
              <a:rPr lang="en-US" dirty="0" err="1">
                <a:solidFill>
                  <a:srgbClr val="333333"/>
                </a:solidFill>
                <a:latin typeface="Open Sans" charset="0"/>
              </a:rPr>
              <a:t>na</a:t>
            </a:r>
            <a:r>
              <a:rPr lang="en-US" dirty="0">
                <a:solidFill>
                  <a:srgbClr val="333333"/>
                </a:solidFill>
                <a:latin typeface="Open Sans" charset="0"/>
              </a:rPr>
              <a:t> forma </a:t>
            </a:r>
            <a:r>
              <a:rPr lang="en-US" dirty="0" err="1">
                <a:solidFill>
                  <a:srgbClr val="333333"/>
                </a:solidFill>
                <a:latin typeface="Open Sans" charset="0"/>
              </a:rPr>
              <a:t>como</a:t>
            </a:r>
            <a:r>
              <a:rPr lang="en-US" dirty="0">
                <a:solidFill>
                  <a:srgbClr val="333333"/>
                </a:solidFill>
                <a:latin typeface="Open Sans" charset="0"/>
              </a:rPr>
              <a:t> </a:t>
            </a:r>
            <a:r>
              <a:rPr lang="en-US" dirty="0" err="1">
                <a:solidFill>
                  <a:srgbClr val="333333"/>
                </a:solidFill>
                <a:latin typeface="Open Sans" charset="0"/>
              </a:rPr>
              <a:t>estão</a:t>
            </a:r>
            <a:r>
              <a:rPr lang="en-US" dirty="0">
                <a:solidFill>
                  <a:srgbClr val="333333"/>
                </a:solidFill>
                <a:latin typeface="Open Sans" charset="0"/>
              </a:rPr>
              <a:t> </a:t>
            </a:r>
            <a:r>
              <a:rPr lang="en-US" dirty="0" err="1">
                <a:solidFill>
                  <a:srgbClr val="333333"/>
                </a:solidFill>
                <a:latin typeface="Open Sans" charset="0"/>
              </a:rPr>
              <a:t>na</a:t>
            </a:r>
            <a:r>
              <a:rPr lang="en-US" dirty="0">
                <a:solidFill>
                  <a:srgbClr val="333333"/>
                </a:solidFill>
                <a:latin typeface="Open Sans" charset="0"/>
              </a:rPr>
              <a:t> </a:t>
            </a:r>
            <a:r>
              <a:rPr lang="en-US" dirty="0" err="1">
                <a:solidFill>
                  <a:srgbClr val="333333"/>
                </a:solidFill>
                <a:latin typeface="Open Sans" charset="0"/>
              </a:rPr>
              <a:t>árvore</a:t>
            </a:r>
            <a:r>
              <a:rPr lang="en-US" dirty="0">
                <a:solidFill>
                  <a:srgbClr val="333333"/>
                </a:solidFill>
                <a:latin typeface="Open Sans" charset="0"/>
              </a:rPr>
              <a:t>, </a:t>
            </a:r>
            <a:r>
              <a:rPr lang="en-US" dirty="0" err="1">
                <a:solidFill>
                  <a:srgbClr val="333333"/>
                </a:solidFill>
                <a:latin typeface="Open Sans" charset="0"/>
              </a:rPr>
              <a:t>veja</a:t>
            </a:r>
            <a:r>
              <a:rPr lang="en-US" dirty="0">
                <a:solidFill>
                  <a:srgbClr val="333333"/>
                </a:solidFill>
                <a:latin typeface="Open Sans" charset="0"/>
              </a:rPr>
              <a:t> o </a:t>
            </a:r>
            <a:r>
              <a:rPr lang="en-US" dirty="0" err="1">
                <a:solidFill>
                  <a:srgbClr val="333333"/>
                </a:solidFill>
                <a:latin typeface="Open Sans" charset="0"/>
              </a:rPr>
              <a:t>mesmo</a:t>
            </a:r>
            <a:r>
              <a:rPr lang="en-US" dirty="0">
                <a:solidFill>
                  <a:srgbClr val="333333"/>
                </a:solidFill>
                <a:latin typeface="Open Sans" charset="0"/>
              </a:rPr>
              <a:t> </a:t>
            </a:r>
            <a:r>
              <a:rPr lang="en-US" dirty="0" err="1">
                <a:solidFill>
                  <a:srgbClr val="333333"/>
                </a:solidFill>
                <a:latin typeface="Open Sans" charset="0"/>
              </a:rPr>
              <a:t>exemplo</a:t>
            </a:r>
            <a:r>
              <a:rPr lang="en-US" dirty="0">
                <a:solidFill>
                  <a:srgbClr val="333333"/>
                </a:solidFill>
                <a:latin typeface="Open Sans" charset="0"/>
              </a:rPr>
              <a:t> </a:t>
            </a:r>
            <a:r>
              <a:rPr lang="en-US" dirty="0" err="1">
                <a:solidFill>
                  <a:srgbClr val="333333"/>
                </a:solidFill>
                <a:latin typeface="Open Sans" charset="0"/>
              </a:rPr>
              <a:t>na</a:t>
            </a:r>
            <a:r>
              <a:rPr lang="en-US" dirty="0">
                <a:solidFill>
                  <a:srgbClr val="333333"/>
                </a:solidFill>
                <a:latin typeface="Open Sans" charset="0"/>
              </a:rPr>
              <a:t> </a:t>
            </a:r>
            <a:r>
              <a:rPr lang="en-US" dirty="0" err="1">
                <a:solidFill>
                  <a:srgbClr val="333333"/>
                </a:solidFill>
                <a:latin typeface="Open Sans" charset="0"/>
              </a:rPr>
              <a:t>imagem</a:t>
            </a:r>
            <a:r>
              <a:rPr lang="en-US" dirty="0">
                <a:solidFill>
                  <a:srgbClr val="333333"/>
                </a:solidFill>
                <a:latin typeface="Open Sans" charset="0"/>
              </a:rPr>
              <a:t> </a:t>
            </a:r>
            <a:r>
              <a:rPr lang="en-US" dirty="0" err="1">
                <a:solidFill>
                  <a:srgbClr val="333333"/>
                </a:solidFill>
                <a:latin typeface="Open Sans" charset="0"/>
              </a:rPr>
              <a:t>abaixo</a:t>
            </a:r>
            <a:r>
              <a:rPr lang="en-US" dirty="0">
                <a:solidFill>
                  <a:srgbClr val="333333"/>
                </a:solidFill>
                <a:latin typeface="Open Sans" charset="0"/>
              </a:rPr>
              <a: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2179539"/>
            <a:ext cx="5904656" cy="4559406"/>
          </a:xfrm>
          <a:prstGeom prst="rect">
            <a:avLst/>
          </a:prstGeom>
        </p:spPr>
      </p:pic>
    </p:spTree>
    <p:extLst>
      <p:ext uri="{BB962C8B-B14F-4D97-AF65-F5344CB8AC3E}">
        <p14:creationId xmlns:p14="http://schemas.microsoft.com/office/powerpoint/2010/main" val="8750902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DOM e a </a:t>
            </a:r>
            <a:r>
              <a:rPr lang="en-US" b="1" dirty="0" err="1"/>
              <a:t>árvore</a:t>
            </a:r>
            <a:endParaRPr lang="en-US" dirty="0"/>
          </a:p>
        </p:txBody>
      </p:sp>
      <p:sp>
        <p:nvSpPr>
          <p:cNvPr id="3" name="Rectangle 2"/>
          <p:cNvSpPr/>
          <p:nvPr/>
        </p:nvSpPr>
        <p:spPr>
          <a:xfrm>
            <a:off x="619674" y="1628800"/>
            <a:ext cx="3145413" cy="307777"/>
          </a:xfrm>
          <a:prstGeom prst="rect">
            <a:avLst/>
          </a:prstGeom>
        </p:spPr>
        <p:txBody>
          <a:bodyPr wrap="none">
            <a:spAutoFit/>
          </a:bodyPr>
          <a:lstStyle/>
          <a:p>
            <a:pPr fontAlgn="base"/>
            <a:r>
              <a:rPr lang="en-US" b="1" dirty="0" err="1">
                <a:solidFill>
                  <a:srgbClr val="222222"/>
                </a:solidFill>
                <a:latin typeface="Open Sans" charset="0"/>
              </a:rPr>
              <a:t>Localizando</a:t>
            </a:r>
            <a:r>
              <a:rPr lang="en-US" b="1" dirty="0">
                <a:solidFill>
                  <a:srgbClr val="222222"/>
                </a:solidFill>
                <a:latin typeface="Open Sans" charset="0"/>
              </a:rPr>
              <a:t> </a:t>
            </a:r>
            <a:r>
              <a:rPr lang="en-US" b="1" dirty="0" err="1">
                <a:solidFill>
                  <a:srgbClr val="222222"/>
                </a:solidFill>
                <a:latin typeface="Open Sans" charset="0"/>
              </a:rPr>
              <a:t>elementos</a:t>
            </a:r>
            <a:r>
              <a:rPr lang="en-US" b="1" dirty="0">
                <a:solidFill>
                  <a:srgbClr val="222222"/>
                </a:solidFill>
                <a:latin typeface="Open Sans" charset="0"/>
              </a:rPr>
              <a:t> (</a:t>
            </a:r>
            <a:r>
              <a:rPr lang="en-US" b="1" dirty="0" err="1">
                <a:solidFill>
                  <a:srgbClr val="222222"/>
                </a:solidFill>
                <a:latin typeface="Open Sans" charset="0"/>
              </a:rPr>
              <a:t>nós</a:t>
            </a:r>
            <a:r>
              <a:rPr lang="en-US" b="1" dirty="0">
                <a:solidFill>
                  <a:srgbClr val="222222"/>
                </a:solidFill>
                <a:latin typeface="Open Sans" charset="0"/>
              </a:rPr>
              <a:t>) </a:t>
            </a:r>
            <a:r>
              <a:rPr lang="en-US" b="1" dirty="0" err="1">
                <a:solidFill>
                  <a:srgbClr val="222222"/>
                </a:solidFill>
                <a:latin typeface="Open Sans" charset="0"/>
              </a:rPr>
              <a:t>na</a:t>
            </a:r>
            <a:r>
              <a:rPr lang="en-US" b="1" dirty="0">
                <a:solidFill>
                  <a:srgbClr val="222222"/>
                </a:solidFill>
                <a:latin typeface="Open Sans" charset="0"/>
              </a:rPr>
              <a:t> </a:t>
            </a:r>
            <a:r>
              <a:rPr lang="en-US" b="1" dirty="0" err="1">
                <a:solidFill>
                  <a:srgbClr val="222222"/>
                </a:solidFill>
                <a:latin typeface="Open Sans" charset="0"/>
              </a:rPr>
              <a:t>página</a:t>
            </a:r>
            <a:endParaRPr lang="en-US" b="1" dirty="0">
              <a:solidFill>
                <a:srgbClr val="222222"/>
              </a:solidFill>
              <a:latin typeface="Open Sans" charset="0"/>
            </a:endParaRPr>
          </a:p>
        </p:txBody>
      </p:sp>
      <p:sp>
        <p:nvSpPr>
          <p:cNvPr id="4" name="Rectangle 3"/>
          <p:cNvSpPr/>
          <p:nvPr/>
        </p:nvSpPr>
        <p:spPr>
          <a:xfrm>
            <a:off x="755576" y="2346177"/>
            <a:ext cx="5472608" cy="307777"/>
          </a:xfrm>
          <a:prstGeom prst="rect">
            <a:avLst/>
          </a:prstGeom>
        </p:spPr>
        <p:txBody>
          <a:bodyPr wrap="square">
            <a:spAutoFit/>
          </a:bodyPr>
          <a:lstStyle/>
          <a:p>
            <a:r>
              <a:rPr lang="en-US" dirty="0">
                <a:solidFill>
                  <a:srgbClr val="006FE0"/>
                </a:solidFill>
                <a:latin typeface="Consolas" charset="0"/>
              </a:rPr>
              <a:t>&lt;</a:t>
            </a:r>
            <a:r>
              <a:rPr lang="en-US" dirty="0">
                <a:latin typeface="Consolas" charset="0"/>
              </a:rPr>
              <a:t>p</a:t>
            </a:r>
            <a:r>
              <a:rPr lang="en-US" dirty="0">
                <a:solidFill>
                  <a:srgbClr val="006FE0"/>
                </a:solidFill>
                <a:latin typeface="Consolas" charset="0"/>
              </a:rPr>
              <a:t> </a:t>
            </a:r>
            <a:r>
              <a:rPr lang="en-US" dirty="0">
                <a:latin typeface="Consolas" charset="0"/>
              </a:rPr>
              <a:t>id</a:t>
            </a:r>
            <a:r>
              <a:rPr lang="en-US" dirty="0">
                <a:solidFill>
                  <a:srgbClr val="006FE0"/>
                </a:solidFill>
                <a:latin typeface="Consolas" charset="0"/>
              </a:rPr>
              <a:t>=</a:t>
            </a:r>
            <a:r>
              <a:rPr lang="en-US" dirty="0">
                <a:solidFill>
                  <a:srgbClr val="008000"/>
                </a:solidFill>
                <a:latin typeface="Consolas" charset="0"/>
              </a:rPr>
              <a:t>"</a:t>
            </a:r>
            <a:r>
              <a:rPr lang="en-US" dirty="0" err="1">
                <a:solidFill>
                  <a:srgbClr val="008000"/>
                </a:solidFill>
                <a:latin typeface="Consolas" charset="0"/>
              </a:rPr>
              <a:t>id_p</a:t>
            </a:r>
            <a:r>
              <a:rPr lang="en-US" dirty="0">
                <a:solidFill>
                  <a:srgbClr val="008000"/>
                </a:solidFill>
                <a:latin typeface="Consolas" charset="0"/>
              </a:rPr>
              <a:t>"</a:t>
            </a:r>
            <a:r>
              <a:rPr lang="en-US" dirty="0">
                <a:solidFill>
                  <a:srgbClr val="006FE0"/>
                </a:solidFill>
                <a:latin typeface="Consolas" charset="0"/>
              </a:rPr>
              <a:t> </a:t>
            </a:r>
            <a:r>
              <a:rPr lang="en-US" dirty="0">
                <a:latin typeface="Consolas" charset="0"/>
              </a:rPr>
              <a:t>class</a:t>
            </a:r>
            <a:r>
              <a:rPr lang="en-US" dirty="0">
                <a:solidFill>
                  <a:srgbClr val="006FE0"/>
                </a:solidFill>
                <a:latin typeface="Consolas" charset="0"/>
              </a:rPr>
              <a:t>=</a:t>
            </a:r>
            <a:r>
              <a:rPr lang="en-US" dirty="0">
                <a:solidFill>
                  <a:srgbClr val="008000"/>
                </a:solidFill>
                <a:latin typeface="Consolas" charset="0"/>
              </a:rPr>
              <a:t>"</a:t>
            </a:r>
            <a:r>
              <a:rPr lang="en-US" dirty="0" err="1">
                <a:solidFill>
                  <a:srgbClr val="008000"/>
                </a:solidFill>
                <a:latin typeface="Consolas" charset="0"/>
              </a:rPr>
              <a:t>classe_p</a:t>
            </a:r>
            <a:r>
              <a:rPr lang="en-US" dirty="0">
                <a:solidFill>
                  <a:srgbClr val="008000"/>
                </a:solidFill>
                <a:latin typeface="Consolas" charset="0"/>
              </a:rPr>
              <a:t>"</a:t>
            </a:r>
            <a:r>
              <a:rPr lang="en-US" dirty="0">
                <a:solidFill>
                  <a:srgbClr val="006FE0"/>
                </a:solidFill>
                <a:latin typeface="Consolas" charset="0"/>
              </a:rPr>
              <a:t>&gt;</a:t>
            </a:r>
            <a:r>
              <a:rPr lang="en-US" dirty="0">
                <a:solidFill>
                  <a:srgbClr val="004ED0"/>
                </a:solidFill>
                <a:latin typeface="Consolas" charset="0"/>
              </a:rPr>
              <a:t>Um </a:t>
            </a:r>
            <a:r>
              <a:rPr lang="en-US" dirty="0" err="1">
                <a:solidFill>
                  <a:srgbClr val="004ED0"/>
                </a:solidFill>
                <a:latin typeface="Consolas" charset="0"/>
              </a:rPr>
              <a:t>texto</a:t>
            </a:r>
            <a:r>
              <a:rPr lang="en-US" dirty="0">
                <a:solidFill>
                  <a:srgbClr val="004ED0"/>
                </a:solidFill>
                <a:latin typeface="Consolas" charset="0"/>
              </a:rPr>
              <a:t> </a:t>
            </a:r>
            <a:r>
              <a:rPr lang="en-US" dirty="0" err="1">
                <a:latin typeface="Consolas" charset="0"/>
              </a:rPr>
              <a:t>qualquer</a:t>
            </a:r>
            <a:r>
              <a:rPr lang="en-US" dirty="0">
                <a:solidFill>
                  <a:srgbClr val="006FE0"/>
                </a:solidFill>
                <a:latin typeface="Consolas" charset="0"/>
              </a:rPr>
              <a:t>&lt;/</a:t>
            </a:r>
            <a:r>
              <a:rPr lang="en-US" dirty="0">
                <a:latin typeface="Consolas" charset="0"/>
              </a:rPr>
              <a:t>p</a:t>
            </a:r>
            <a:r>
              <a:rPr lang="en-US" dirty="0">
                <a:solidFill>
                  <a:srgbClr val="006FE0"/>
                </a:solidFill>
                <a:latin typeface="Consolas" charset="0"/>
              </a:rPr>
              <a:t>&gt;</a:t>
            </a:r>
            <a:endParaRPr lang="en-US" dirty="0"/>
          </a:p>
        </p:txBody>
      </p:sp>
      <p:sp>
        <p:nvSpPr>
          <p:cNvPr id="5" name="Rectangle 4"/>
          <p:cNvSpPr/>
          <p:nvPr/>
        </p:nvSpPr>
        <p:spPr>
          <a:xfrm>
            <a:off x="789991" y="2909665"/>
            <a:ext cx="4160113" cy="307777"/>
          </a:xfrm>
          <a:prstGeom prst="rect">
            <a:avLst/>
          </a:prstGeom>
        </p:spPr>
        <p:txBody>
          <a:bodyPr wrap="none">
            <a:spAutoFit/>
          </a:bodyPr>
          <a:lstStyle/>
          <a:p>
            <a:r>
              <a:rPr lang="en-US" dirty="0" err="1">
                <a:latin typeface="Consolas" charset="0"/>
              </a:rPr>
              <a:t>var</a:t>
            </a:r>
            <a:r>
              <a:rPr lang="en-US" dirty="0">
                <a:solidFill>
                  <a:srgbClr val="006FE0"/>
                </a:solidFill>
                <a:latin typeface="Consolas" charset="0"/>
              </a:rPr>
              <a:t> </a:t>
            </a:r>
            <a:r>
              <a:rPr lang="en-US" dirty="0">
                <a:latin typeface="Consolas" charset="0"/>
              </a:rPr>
              <a:t>p</a:t>
            </a:r>
            <a:r>
              <a:rPr lang="en-US" dirty="0">
                <a:solidFill>
                  <a:srgbClr val="006FE0"/>
                </a:solidFill>
                <a:latin typeface="Consolas" charset="0"/>
              </a:rPr>
              <a:t> = </a:t>
            </a:r>
            <a:r>
              <a:rPr lang="en-US" dirty="0" err="1">
                <a:latin typeface="Consolas" charset="0"/>
              </a:rPr>
              <a:t>document</a:t>
            </a:r>
            <a:r>
              <a:rPr lang="en-US" dirty="0" err="1">
                <a:solidFill>
                  <a:srgbClr val="333333"/>
                </a:solidFill>
                <a:latin typeface="Consolas" charset="0"/>
              </a:rPr>
              <a:t>.</a:t>
            </a:r>
            <a:r>
              <a:rPr lang="en-US" dirty="0" err="1">
                <a:solidFill>
                  <a:srgbClr val="004ED0"/>
                </a:solidFill>
                <a:latin typeface="Consolas" charset="0"/>
              </a:rPr>
              <a:t>getElementById</a:t>
            </a:r>
            <a:r>
              <a:rPr lang="en-US" dirty="0">
                <a:solidFill>
                  <a:srgbClr val="333333"/>
                </a:solidFill>
                <a:latin typeface="Consolas" charset="0"/>
              </a:rPr>
              <a:t>(</a:t>
            </a:r>
            <a:r>
              <a:rPr lang="en-US" dirty="0">
                <a:solidFill>
                  <a:srgbClr val="008000"/>
                </a:solidFill>
                <a:latin typeface="Consolas" charset="0"/>
              </a:rPr>
              <a:t>'</a:t>
            </a:r>
            <a:r>
              <a:rPr lang="en-US" dirty="0" err="1">
                <a:solidFill>
                  <a:srgbClr val="008000"/>
                </a:solidFill>
                <a:latin typeface="Consolas" charset="0"/>
              </a:rPr>
              <a:t>id_p</a:t>
            </a:r>
            <a:r>
              <a:rPr lang="en-US" dirty="0">
                <a:solidFill>
                  <a:srgbClr val="008000"/>
                </a:solidFill>
                <a:latin typeface="Consolas" charset="0"/>
              </a:rPr>
              <a:t>'</a:t>
            </a:r>
            <a:r>
              <a:rPr lang="en-US" dirty="0">
                <a:solidFill>
                  <a:srgbClr val="333333"/>
                </a:solidFill>
                <a:latin typeface="Consolas" charset="0"/>
              </a:rPr>
              <a:t>);</a:t>
            </a:r>
            <a:endParaRPr lang="en-US" dirty="0"/>
          </a:p>
        </p:txBody>
      </p:sp>
      <p:sp>
        <p:nvSpPr>
          <p:cNvPr id="6" name="Rectangle 5"/>
          <p:cNvSpPr/>
          <p:nvPr/>
        </p:nvSpPr>
        <p:spPr>
          <a:xfrm>
            <a:off x="733736" y="3645024"/>
            <a:ext cx="6646575" cy="2246769"/>
          </a:xfrm>
          <a:prstGeom prst="rect">
            <a:avLst/>
          </a:prstGeom>
        </p:spPr>
        <p:txBody>
          <a:bodyPr wrap="square">
            <a:spAutoFit/>
          </a:bodyPr>
          <a:lstStyle/>
          <a:p>
            <a:pPr fontAlgn="base"/>
            <a:r>
              <a:rPr lang="en-US" dirty="0">
                <a:solidFill>
                  <a:srgbClr val="006FE0"/>
                </a:solidFill>
                <a:latin typeface="inherit" charset="0"/>
              </a:rPr>
              <a:t>// </a:t>
            </a:r>
            <a:r>
              <a:rPr lang="en-US" dirty="0" err="1">
                <a:latin typeface="inherit" charset="0"/>
              </a:rPr>
              <a:t>Captura</a:t>
            </a:r>
            <a:r>
              <a:rPr lang="en-US" dirty="0">
                <a:solidFill>
                  <a:srgbClr val="006FE0"/>
                </a:solidFill>
                <a:latin typeface="inherit" charset="0"/>
              </a:rPr>
              <a:t> </a:t>
            </a:r>
            <a:r>
              <a:rPr lang="en-US" dirty="0">
                <a:latin typeface="inherit" charset="0"/>
              </a:rPr>
              <a:t>o</a:t>
            </a:r>
            <a:r>
              <a:rPr lang="en-US" dirty="0">
                <a:solidFill>
                  <a:srgbClr val="006FE0"/>
                </a:solidFill>
                <a:latin typeface="inherit" charset="0"/>
              </a:rPr>
              <a:t> </a:t>
            </a:r>
            <a:r>
              <a:rPr lang="en-US" dirty="0" err="1">
                <a:solidFill>
                  <a:srgbClr val="004ED0"/>
                </a:solidFill>
                <a:latin typeface="inherit" charset="0"/>
              </a:rPr>
              <a:t>evento</a:t>
            </a:r>
            <a:r>
              <a:rPr lang="en-US" dirty="0">
                <a:solidFill>
                  <a:srgbClr val="004ED0"/>
                </a:solidFill>
                <a:latin typeface="inherit" charset="0"/>
              </a:rPr>
              <a:t> load </a:t>
            </a:r>
            <a:r>
              <a:rPr lang="en-US" dirty="0">
                <a:latin typeface="inherit" charset="0"/>
              </a:rPr>
              <a:t>da</a:t>
            </a:r>
            <a:r>
              <a:rPr lang="en-US" dirty="0">
                <a:solidFill>
                  <a:srgbClr val="006FE0"/>
                </a:solidFill>
                <a:latin typeface="inherit" charset="0"/>
              </a:rPr>
              <a:t> </a:t>
            </a:r>
            <a:r>
              <a:rPr lang="en-US" dirty="0" err="1">
                <a:latin typeface="inherit" charset="0"/>
              </a:rPr>
              <a:t>p</a:t>
            </a:r>
            <a:r>
              <a:rPr lang="en-US" dirty="0" err="1">
                <a:latin typeface="Consolas" charset="0"/>
              </a:rPr>
              <a:t>á</a:t>
            </a:r>
            <a:r>
              <a:rPr lang="en-US" dirty="0" err="1">
                <a:solidFill>
                  <a:srgbClr val="004ED0"/>
                </a:solidFill>
                <a:latin typeface="inherit" charset="0"/>
              </a:rPr>
              <a:t>gina</a:t>
            </a:r>
            <a:endParaRPr lang="en-US" dirty="0">
              <a:latin typeface="Consolas" charset="0"/>
            </a:endParaRPr>
          </a:p>
          <a:p>
            <a:pPr fontAlgn="base"/>
            <a:r>
              <a:rPr lang="en-US" dirty="0" err="1">
                <a:latin typeface="inherit" charset="0"/>
              </a:rPr>
              <a:t>window</a:t>
            </a:r>
            <a:r>
              <a:rPr lang="en-US" dirty="0" err="1">
                <a:solidFill>
                  <a:srgbClr val="333333"/>
                </a:solidFill>
                <a:latin typeface="inherit" charset="0"/>
              </a:rPr>
              <a:t>.</a:t>
            </a:r>
            <a:r>
              <a:rPr lang="en-US" dirty="0" err="1">
                <a:latin typeface="inherit" charset="0"/>
              </a:rPr>
              <a:t>onload</a:t>
            </a:r>
            <a:r>
              <a:rPr lang="en-US" dirty="0">
                <a:solidFill>
                  <a:srgbClr val="006FE0"/>
                </a:solidFill>
                <a:latin typeface="inherit" charset="0"/>
              </a:rPr>
              <a:t>=</a:t>
            </a:r>
            <a:r>
              <a:rPr lang="en-US" dirty="0">
                <a:solidFill>
                  <a:srgbClr val="800080"/>
                </a:solidFill>
                <a:latin typeface="inherit" charset="0"/>
              </a:rPr>
              <a:t>function</a:t>
            </a:r>
            <a:r>
              <a:rPr lang="en-US" dirty="0">
                <a:solidFill>
                  <a:srgbClr val="333333"/>
                </a:solidFill>
                <a:latin typeface="inherit" charset="0"/>
              </a:rPr>
              <a:t>(){</a:t>
            </a:r>
          </a:p>
          <a:p>
            <a:pPr fontAlgn="base"/>
            <a:endParaRPr lang="en-US" dirty="0">
              <a:latin typeface="Consolas" charset="0"/>
            </a:endParaRPr>
          </a:p>
          <a:p>
            <a:pPr fontAlgn="base"/>
            <a:r>
              <a:rPr lang="en-US" dirty="0">
                <a:solidFill>
                  <a:srgbClr val="006FE0"/>
                </a:solidFill>
                <a:latin typeface="inherit" charset="0"/>
              </a:rPr>
              <a:t>// </a:t>
            </a:r>
            <a:r>
              <a:rPr lang="en-US" dirty="0" err="1">
                <a:latin typeface="inherit" charset="0"/>
              </a:rPr>
              <a:t>Localiza</a:t>
            </a:r>
            <a:r>
              <a:rPr lang="en-US" dirty="0">
                <a:solidFill>
                  <a:srgbClr val="006FE0"/>
                </a:solidFill>
                <a:latin typeface="inherit" charset="0"/>
              </a:rPr>
              <a:t> </a:t>
            </a:r>
            <a:r>
              <a:rPr lang="en-US" dirty="0">
                <a:latin typeface="inherit" charset="0"/>
              </a:rPr>
              <a:t>o</a:t>
            </a:r>
            <a:r>
              <a:rPr lang="en-US" dirty="0">
                <a:solidFill>
                  <a:srgbClr val="006FE0"/>
                </a:solidFill>
                <a:latin typeface="inherit" charset="0"/>
              </a:rPr>
              <a:t> </a:t>
            </a:r>
            <a:r>
              <a:rPr lang="en-US" dirty="0" err="1">
                <a:solidFill>
                  <a:srgbClr val="004ED0"/>
                </a:solidFill>
                <a:latin typeface="inherit" charset="0"/>
              </a:rPr>
              <a:t>elemento</a:t>
            </a:r>
            <a:r>
              <a:rPr lang="en-US" dirty="0">
                <a:solidFill>
                  <a:srgbClr val="004ED0"/>
                </a:solidFill>
                <a:latin typeface="inherit" charset="0"/>
              </a:rPr>
              <a:t> com </a:t>
            </a:r>
            <a:r>
              <a:rPr lang="en-US" dirty="0">
                <a:latin typeface="inherit" charset="0"/>
              </a:rPr>
              <a:t>id</a:t>
            </a:r>
            <a:r>
              <a:rPr lang="en-US" dirty="0">
                <a:solidFill>
                  <a:srgbClr val="006FE0"/>
                </a:solidFill>
                <a:latin typeface="inherit" charset="0"/>
              </a:rPr>
              <a:t> </a:t>
            </a:r>
            <a:r>
              <a:rPr lang="en-US" dirty="0">
                <a:solidFill>
                  <a:srgbClr val="008000"/>
                </a:solidFill>
                <a:latin typeface="inherit" charset="0"/>
              </a:rPr>
              <a:t>"</a:t>
            </a:r>
            <a:r>
              <a:rPr lang="en-US" dirty="0" err="1">
                <a:solidFill>
                  <a:srgbClr val="008000"/>
                </a:solidFill>
                <a:latin typeface="inherit" charset="0"/>
              </a:rPr>
              <a:t>id_p</a:t>
            </a:r>
            <a:r>
              <a:rPr lang="en-US" dirty="0">
                <a:solidFill>
                  <a:srgbClr val="008000"/>
                </a:solidFill>
                <a:latin typeface="inherit" charset="0"/>
              </a:rPr>
              <a:t>"</a:t>
            </a:r>
            <a:endParaRPr lang="en-US" dirty="0">
              <a:latin typeface="Consolas" charset="0"/>
            </a:endParaRPr>
          </a:p>
          <a:p>
            <a:pPr fontAlgn="base"/>
            <a:r>
              <a:rPr lang="en-US" dirty="0" err="1">
                <a:latin typeface="inherit" charset="0"/>
              </a:rPr>
              <a:t>var</a:t>
            </a:r>
            <a:r>
              <a:rPr lang="en-US" dirty="0">
                <a:solidFill>
                  <a:srgbClr val="006FE0"/>
                </a:solidFill>
                <a:latin typeface="inherit" charset="0"/>
              </a:rPr>
              <a:t> </a:t>
            </a:r>
            <a:r>
              <a:rPr lang="en-US" dirty="0">
                <a:latin typeface="inherit" charset="0"/>
              </a:rPr>
              <a:t>p</a:t>
            </a:r>
            <a:r>
              <a:rPr lang="en-US" dirty="0">
                <a:solidFill>
                  <a:srgbClr val="006FE0"/>
                </a:solidFill>
                <a:latin typeface="inherit" charset="0"/>
              </a:rPr>
              <a:t> = </a:t>
            </a:r>
            <a:r>
              <a:rPr lang="en-US" dirty="0" err="1">
                <a:latin typeface="inherit" charset="0"/>
              </a:rPr>
              <a:t>document</a:t>
            </a:r>
            <a:r>
              <a:rPr lang="en-US" dirty="0" err="1">
                <a:solidFill>
                  <a:srgbClr val="333333"/>
                </a:solidFill>
                <a:latin typeface="inherit" charset="0"/>
              </a:rPr>
              <a:t>.</a:t>
            </a:r>
            <a:r>
              <a:rPr lang="en-US" dirty="0" err="1">
                <a:solidFill>
                  <a:srgbClr val="004ED0"/>
                </a:solidFill>
                <a:latin typeface="inherit" charset="0"/>
              </a:rPr>
              <a:t>getElementById</a:t>
            </a:r>
            <a:r>
              <a:rPr lang="en-US" dirty="0">
                <a:solidFill>
                  <a:srgbClr val="333333"/>
                </a:solidFill>
                <a:latin typeface="inherit" charset="0"/>
              </a:rPr>
              <a:t>(</a:t>
            </a:r>
            <a:r>
              <a:rPr lang="en-US" dirty="0">
                <a:solidFill>
                  <a:srgbClr val="008000"/>
                </a:solidFill>
                <a:latin typeface="inherit" charset="0"/>
              </a:rPr>
              <a:t>'</a:t>
            </a:r>
            <a:r>
              <a:rPr lang="en-US" dirty="0" err="1">
                <a:solidFill>
                  <a:srgbClr val="008000"/>
                </a:solidFill>
                <a:latin typeface="inherit" charset="0"/>
              </a:rPr>
              <a:t>id_p</a:t>
            </a:r>
            <a:r>
              <a:rPr lang="en-US" dirty="0">
                <a:solidFill>
                  <a:srgbClr val="008000"/>
                </a:solidFill>
                <a:latin typeface="inherit" charset="0"/>
              </a:rPr>
              <a:t>'</a:t>
            </a:r>
            <a:r>
              <a:rPr lang="en-US" dirty="0">
                <a:solidFill>
                  <a:srgbClr val="333333"/>
                </a:solidFill>
                <a:latin typeface="inherit" charset="0"/>
              </a:rPr>
              <a:t>);</a:t>
            </a:r>
          </a:p>
          <a:p>
            <a:pPr fontAlgn="base"/>
            <a:endParaRPr lang="en-US" dirty="0">
              <a:latin typeface="Consolas" charset="0"/>
            </a:endParaRPr>
          </a:p>
          <a:p>
            <a:pPr fontAlgn="base"/>
            <a:r>
              <a:rPr lang="en-US" dirty="0">
                <a:solidFill>
                  <a:srgbClr val="006FE0"/>
                </a:solidFill>
                <a:latin typeface="inherit" charset="0"/>
              </a:rPr>
              <a:t>// </a:t>
            </a:r>
            <a:r>
              <a:rPr lang="en-US" dirty="0" err="1">
                <a:latin typeface="inherit" charset="0"/>
              </a:rPr>
              <a:t>configura</a:t>
            </a:r>
            <a:r>
              <a:rPr lang="en-US" dirty="0">
                <a:solidFill>
                  <a:srgbClr val="006FE0"/>
                </a:solidFill>
                <a:latin typeface="inherit" charset="0"/>
              </a:rPr>
              <a:t> </a:t>
            </a:r>
            <a:r>
              <a:rPr lang="en-US" dirty="0">
                <a:latin typeface="inherit" charset="0"/>
              </a:rPr>
              <a:t>a</a:t>
            </a:r>
            <a:r>
              <a:rPr lang="en-US" dirty="0">
                <a:solidFill>
                  <a:srgbClr val="006FE0"/>
                </a:solidFill>
                <a:latin typeface="inherit" charset="0"/>
              </a:rPr>
              <a:t> </a:t>
            </a:r>
            <a:r>
              <a:rPr lang="en-US" dirty="0" err="1">
                <a:solidFill>
                  <a:srgbClr val="004ED0"/>
                </a:solidFill>
                <a:latin typeface="inherit" charset="0"/>
              </a:rPr>
              <a:t>propriedade</a:t>
            </a:r>
            <a:r>
              <a:rPr lang="en-US" dirty="0">
                <a:solidFill>
                  <a:srgbClr val="004ED0"/>
                </a:solidFill>
                <a:latin typeface="inherit" charset="0"/>
              </a:rPr>
              <a:t> </a:t>
            </a:r>
            <a:r>
              <a:rPr lang="en-US" dirty="0" err="1">
                <a:solidFill>
                  <a:srgbClr val="004ED0"/>
                </a:solidFill>
                <a:latin typeface="inherit" charset="0"/>
              </a:rPr>
              <a:t>backgroundColor</a:t>
            </a:r>
            <a:r>
              <a:rPr lang="en-US" dirty="0">
                <a:solidFill>
                  <a:srgbClr val="004ED0"/>
                </a:solidFill>
                <a:latin typeface="inherit" charset="0"/>
              </a:rPr>
              <a:t> do </a:t>
            </a:r>
            <a:r>
              <a:rPr lang="en-US" dirty="0" err="1">
                <a:latin typeface="inherit" charset="0"/>
              </a:rPr>
              <a:t>elemento</a:t>
            </a:r>
            <a:endParaRPr lang="en-US" dirty="0">
              <a:latin typeface="Consolas" charset="0"/>
            </a:endParaRPr>
          </a:p>
          <a:p>
            <a:pPr fontAlgn="base"/>
            <a:r>
              <a:rPr lang="en-US" dirty="0">
                <a:latin typeface="inherit" charset="0"/>
              </a:rPr>
              <a:t>  </a:t>
            </a:r>
            <a:r>
              <a:rPr lang="en-US" dirty="0" err="1">
                <a:latin typeface="inherit" charset="0"/>
              </a:rPr>
              <a:t>p</a:t>
            </a:r>
            <a:r>
              <a:rPr lang="en-US" dirty="0" err="1">
                <a:solidFill>
                  <a:srgbClr val="333333"/>
                </a:solidFill>
                <a:latin typeface="inherit" charset="0"/>
              </a:rPr>
              <a:t>.</a:t>
            </a:r>
            <a:r>
              <a:rPr lang="en-US" dirty="0" err="1">
                <a:latin typeface="inherit" charset="0"/>
              </a:rPr>
              <a:t>style</a:t>
            </a:r>
            <a:r>
              <a:rPr lang="en-US" dirty="0" err="1">
                <a:solidFill>
                  <a:srgbClr val="333333"/>
                </a:solidFill>
                <a:latin typeface="inherit" charset="0"/>
              </a:rPr>
              <a:t>.</a:t>
            </a:r>
            <a:r>
              <a:rPr lang="en-US" dirty="0" err="1">
                <a:latin typeface="inherit" charset="0"/>
              </a:rPr>
              <a:t>backgroundColor</a:t>
            </a:r>
            <a:r>
              <a:rPr lang="en-US" dirty="0">
                <a:solidFill>
                  <a:srgbClr val="006FE0"/>
                </a:solidFill>
                <a:latin typeface="inherit" charset="0"/>
              </a:rPr>
              <a:t>=</a:t>
            </a:r>
            <a:r>
              <a:rPr lang="en-US" dirty="0">
                <a:solidFill>
                  <a:srgbClr val="008000"/>
                </a:solidFill>
                <a:latin typeface="inherit" charset="0"/>
              </a:rPr>
              <a:t>'#0000FF'</a:t>
            </a:r>
            <a:r>
              <a:rPr lang="en-US" dirty="0">
                <a:solidFill>
                  <a:srgbClr val="333333"/>
                </a:solidFill>
                <a:latin typeface="inherit" charset="0"/>
              </a:rPr>
              <a:t>;</a:t>
            </a:r>
            <a:endParaRPr lang="en-US" dirty="0">
              <a:latin typeface="Consolas" charset="0"/>
            </a:endParaRPr>
          </a:p>
          <a:p>
            <a:pPr fontAlgn="base"/>
            <a:r>
              <a:rPr lang="en-US" dirty="0">
                <a:solidFill>
                  <a:srgbClr val="333333"/>
                </a:solidFill>
                <a:latin typeface="inherit" charset="0"/>
              </a:rPr>
              <a:t>}</a:t>
            </a:r>
            <a:endParaRPr lang="en-US" dirty="0">
              <a:latin typeface="Consolas" charset="0"/>
            </a:endParaRPr>
          </a:p>
          <a:p>
            <a:pPr fontAlgn="base"/>
            <a:r>
              <a:rPr lang="en-US" dirty="0">
                <a:latin typeface="Consolas" charset="0"/>
              </a:rPr>
              <a:t> </a:t>
            </a:r>
          </a:p>
        </p:txBody>
      </p:sp>
    </p:spTree>
    <p:extLst>
      <p:ext uri="{BB962C8B-B14F-4D97-AF65-F5344CB8AC3E}">
        <p14:creationId xmlns:p14="http://schemas.microsoft.com/office/powerpoint/2010/main" val="636798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DOM e a </a:t>
            </a:r>
            <a:r>
              <a:rPr lang="en-US" b="1" dirty="0" err="1"/>
              <a:t>árvore</a:t>
            </a:r>
            <a:endParaRPr lang="en-US" dirty="0"/>
          </a:p>
        </p:txBody>
      </p:sp>
      <p:sp>
        <p:nvSpPr>
          <p:cNvPr id="3" name="Rectangle 2"/>
          <p:cNvSpPr/>
          <p:nvPr/>
        </p:nvSpPr>
        <p:spPr>
          <a:xfrm>
            <a:off x="959024" y="2027587"/>
            <a:ext cx="7056784" cy="4401205"/>
          </a:xfrm>
          <a:prstGeom prst="rect">
            <a:avLst/>
          </a:prstGeom>
        </p:spPr>
        <p:txBody>
          <a:bodyPr wrap="square">
            <a:spAutoFit/>
          </a:bodyPr>
          <a:lstStyle/>
          <a:p>
            <a:pPr fontAlgn="base"/>
            <a:r>
              <a:rPr lang="en-US" dirty="0">
                <a:solidFill>
                  <a:srgbClr val="006FE0"/>
                </a:solidFill>
                <a:latin typeface="inherit" charset="0"/>
              </a:rPr>
              <a:t>&lt;!</a:t>
            </a:r>
            <a:r>
              <a:rPr lang="en-US" dirty="0">
                <a:solidFill>
                  <a:srgbClr val="004ED0"/>
                </a:solidFill>
                <a:latin typeface="inherit" charset="0"/>
              </a:rPr>
              <a:t>DOCTYPE </a:t>
            </a:r>
            <a:r>
              <a:rPr lang="en-US" dirty="0">
                <a:latin typeface="inherit" charset="0"/>
              </a:rPr>
              <a:t>html</a:t>
            </a:r>
            <a:r>
              <a:rPr lang="en-US" dirty="0">
                <a:solidFill>
                  <a:srgbClr val="006FE0"/>
                </a:solidFill>
                <a:latin typeface="inherit" charset="0"/>
              </a:rPr>
              <a:t>&gt;</a:t>
            </a:r>
            <a:endParaRPr lang="en-US" dirty="0">
              <a:latin typeface="Consolas" charset="0"/>
            </a:endParaRPr>
          </a:p>
          <a:p>
            <a:pPr fontAlgn="base"/>
            <a:r>
              <a:rPr lang="en-US" dirty="0">
                <a:solidFill>
                  <a:srgbClr val="006FE0"/>
                </a:solidFill>
                <a:latin typeface="inherit" charset="0"/>
              </a:rPr>
              <a:t>&lt;</a:t>
            </a:r>
            <a:r>
              <a:rPr lang="en-US" dirty="0">
                <a:latin typeface="inherit" charset="0"/>
              </a:rPr>
              <a:t>html</a:t>
            </a:r>
            <a:r>
              <a:rPr lang="en-US" dirty="0">
                <a:solidFill>
                  <a:srgbClr val="006FE0"/>
                </a:solidFill>
                <a:latin typeface="inherit" charset="0"/>
              </a:rPr>
              <a:t>&gt;</a:t>
            </a:r>
            <a:endParaRPr lang="en-US" dirty="0">
              <a:latin typeface="Consolas" charset="0"/>
            </a:endParaRPr>
          </a:p>
          <a:p>
            <a:pPr fontAlgn="base"/>
            <a:r>
              <a:rPr lang="en-US" dirty="0">
                <a:solidFill>
                  <a:srgbClr val="006FE0"/>
                </a:solidFill>
                <a:latin typeface="inherit" charset="0"/>
              </a:rPr>
              <a:t>&lt;</a:t>
            </a:r>
            <a:r>
              <a:rPr lang="en-US" dirty="0">
                <a:latin typeface="inherit" charset="0"/>
              </a:rPr>
              <a:t>head</a:t>
            </a:r>
            <a:r>
              <a:rPr lang="en-US" dirty="0">
                <a:solidFill>
                  <a:srgbClr val="006FE0"/>
                </a:solidFill>
                <a:latin typeface="inherit" charset="0"/>
              </a:rPr>
              <a:t>&gt;</a:t>
            </a:r>
            <a:endParaRPr lang="en-US" dirty="0">
              <a:latin typeface="Consolas" charset="0"/>
            </a:endParaRPr>
          </a:p>
          <a:p>
            <a:pPr fontAlgn="base"/>
            <a:r>
              <a:rPr lang="en-US" dirty="0">
                <a:solidFill>
                  <a:srgbClr val="006FE0"/>
                </a:solidFill>
                <a:latin typeface="inherit" charset="0"/>
              </a:rPr>
              <a:t>&lt;</a:t>
            </a:r>
            <a:r>
              <a:rPr lang="en-US" dirty="0">
                <a:solidFill>
                  <a:srgbClr val="004ED0"/>
                </a:solidFill>
                <a:latin typeface="inherit" charset="0"/>
              </a:rPr>
              <a:t>meta </a:t>
            </a:r>
            <a:r>
              <a:rPr lang="en-US" dirty="0">
                <a:latin typeface="inherit" charset="0"/>
              </a:rPr>
              <a:t>charset</a:t>
            </a:r>
            <a:r>
              <a:rPr lang="en-US" dirty="0">
                <a:solidFill>
                  <a:srgbClr val="006FE0"/>
                </a:solidFill>
                <a:latin typeface="inherit" charset="0"/>
              </a:rPr>
              <a:t>=</a:t>
            </a:r>
            <a:r>
              <a:rPr lang="en-US" dirty="0">
                <a:solidFill>
                  <a:srgbClr val="008000"/>
                </a:solidFill>
                <a:latin typeface="inherit" charset="0"/>
              </a:rPr>
              <a:t>"UTF-8"</a:t>
            </a:r>
            <a:r>
              <a:rPr lang="en-US" dirty="0">
                <a:solidFill>
                  <a:srgbClr val="006FE0"/>
                </a:solidFill>
                <a:latin typeface="inherit" charset="0"/>
              </a:rPr>
              <a:t>&gt;</a:t>
            </a:r>
            <a:endParaRPr lang="en-US" dirty="0">
              <a:latin typeface="Consolas" charset="0"/>
            </a:endParaRPr>
          </a:p>
          <a:p>
            <a:pPr fontAlgn="base"/>
            <a:r>
              <a:rPr lang="en-US" dirty="0">
                <a:solidFill>
                  <a:srgbClr val="006FE0"/>
                </a:solidFill>
                <a:latin typeface="inherit" charset="0"/>
              </a:rPr>
              <a:t>&lt;</a:t>
            </a:r>
            <a:r>
              <a:rPr lang="en-US" dirty="0">
                <a:solidFill>
                  <a:srgbClr val="004ED0"/>
                </a:solidFill>
                <a:latin typeface="inherit" charset="0"/>
              </a:rPr>
              <a:t>title</a:t>
            </a:r>
            <a:r>
              <a:rPr lang="en-US" dirty="0">
                <a:solidFill>
                  <a:srgbClr val="006FE0"/>
                </a:solidFill>
                <a:latin typeface="inherit" charset="0"/>
              </a:rPr>
              <a:t>&gt;</a:t>
            </a:r>
            <a:r>
              <a:rPr lang="en-US" dirty="0">
                <a:solidFill>
                  <a:srgbClr val="004ED0"/>
                </a:solidFill>
                <a:latin typeface="inherit" charset="0"/>
              </a:rPr>
              <a:t>Demo</a:t>
            </a:r>
            <a:r>
              <a:rPr lang="en-US" dirty="0">
                <a:solidFill>
                  <a:srgbClr val="006FE0"/>
                </a:solidFill>
                <a:latin typeface="inherit" charset="0"/>
              </a:rPr>
              <a:t>&lt;/</a:t>
            </a:r>
            <a:r>
              <a:rPr lang="en-US" dirty="0">
                <a:solidFill>
                  <a:srgbClr val="004ED0"/>
                </a:solidFill>
                <a:latin typeface="inherit" charset="0"/>
              </a:rPr>
              <a:t>title</a:t>
            </a:r>
            <a:r>
              <a:rPr lang="en-US" dirty="0">
                <a:solidFill>
                  <a:srgbClr val="006FE0"/>
                </a:solidFill>
                <a:latin typeface="inherit" charset="0"/>
              </a:rPr>
              <a:t>&gt;</a:t>
            </a:r>
            <a:endParaRPr lang="en-US" dirty="0">
              <a:latin typeface="Consolas" charset="0"/>
            </a:endParaRPr>
          </a:p>
          <a:p>
            <a:pPr fontAlgn="base"/>
            <a:r>
              <a:rPr lang="en-US" dirty="0">
                <a:solidFill>
                  <a:srgbClr val="FF0000"/>
                </a:solidFill>
                <a:latin typeface="inherit" charset="0"/>
              </a:rPr>
              <a:t>&lt;script </a:t>
            </a:r>
            <a:r>
              <a:rPr lang="en-US" dirty="0" err="1">
                <a:solidFill>
                  <a:srgbClr val="004ED0"/>
                </a:solidFill>
                <a:latin typeface="inherit" charset="0"/>
              </a:rPr>
              <a:t>src</a:t>
            </a:r>
            <a:r>
              <a:rPr lang="en-US" dirty="0">
                <a:solidFill>
                  <a:srgbClr val="006FE0"/>
                </a:solidFill>
                <a:latin typeface="inherit" charset="0"/>
              </a:rPr>
              <a:t>=</a:t>
            </a:r>
            <a:r>
              <a:rPr lang="en-US" dirty="0">
                <a:solidFill>
                  <a:srgbClr val="008000"/>
                </a:solidFill>
                <a:latin typeface="inherit" charset="0"/>
              </a:rPr>
              <a:t>"</a:t>
            </a:r>
            <a:r>
              <a:rPr lang="en-US" dirty="0" err="1">
                <a:solidFill>
                  <a:srgbClr val="008000"/>
                </a:solidFill>
                <a:latin typeface="inherit" charset="0"/>
              </a:rPr>
              <a:t>meu_arquivo_javascript.js</a:t>
            </a:r>
            <a:r>
              <a:rPr lang="en-US" dirty="0">
                <a:solidFill>
                  <a:srgbClr val="008000"/>
                </a:solidFill>
                <a:latin typeface="inherit" charset="0"/>
              </a:rPr>
              <a:t>"</a:t>
            </a:r>
            <a:r>
              <a:rPr lang="en-US" dirty="0">
                <a:solidFill>
                  <a:srgbClr val="006FE0"/>
                </a:solidFill>
                <a:latin typeface="inherit" charset="0"/>
              </a:rPr>
              <a:t>&gt;</a:t>
            </a:r>
            <a:r>
              <a:rPr lang="en-US" dirty="0">
                <a:solidFill>
                  <a:srgbClr val="FF0000"/>
                </a:solidFill>
                <a:latin typeface="inherit" charset="0"/>
              </a:rPr>
              <a:t>&lt;/script&gt;</a:t>
            </a:r>
            <a:endParaRPr lang="en-US" dirty="0">
              <a:latin typeface="Consolas" charset="0"/>
            </a:endParaRPr>
          </a:p>
          <a:p>
            <a:pPr fontAlgn="base"/>
            <a:r>
              <a:rPr lang="en-US" dirty="0">
                <a:solidFill>
                  <a:srgbClr val="006FE0"/>
                </a:solidFill>
                <a:latin typeface="inherit" charset="0"/>
              </a:rPr>
              <a:t>&lt;/</a:t>
            </a:r>
            <a:r>
              <a:rPr lang="en-US" dirty="0">
                <a:latin typeface="inherit" charset="0"/>
              </a:rPr>
              <a:t>head</a:t>
            </a:r>
            <a:r>
              <a:rPr lang="en-US" dirty="0">
                <a:solidFill>
                  <a:srgbClr val="006FE0"/>
                </a:solidFill>
                <a:latin typeface="inherit" charset="0"/>
              </a:rPr>
              <a:t>&gt;</a:t>
            </a:r>
            <a:endParaRPr lang="en-US" dirty="0">
              <a:latin typeface="Consolas" charset="0"/>
            </a:endParaRPr>
          </a:p>
          <a:p>
            <a:pPr fontAlgn="base"/>
            <a:r>
              <a:rPr lang="en-US" dirty="0">
                <a:latin typeface="Consolas" charset="0"/>
              </a:rPr>
              <a:t> </a:t>
            </a:r>
          </a:p>
          <a:p>
            <a:pPr fontAlgn="base"/>
            <a:r>
              <a:rPr lang="en-US" dirty="0">
                <a:solidFill>
                  <a:srgbClr val="006FE0"/>
                </a:solidFill>
                <a:latin typeface="inherit" charset="0"/>
              </a:rPr>
              <a:t>&lt;</a:t>
            </a:r>
            <a:r>
              <a:rPr lang="en-US" dirty="0">
                <a:latin typeface="inherit" charset="0"/>
              </a:rPr>
              <a:t>body</a:t>
            </a:r>
            <a:r>
              <a:rPr lang="en-US" dirty="0">
                <a:solidFill>
                  <a:srgbClr val="006FE0"/>
                </a:solidFill>
                <a:latin typeface="inherit" charset="0"/>
              </a:rPr>
              <a:t>&gt;</a:t>
            </a:r>
            <a:endParaRPr lang="en-US" dirty="0">
              <a:latin typeface="Consolas" charset="0"/>
            </a:endParaRPr>
          </a:p>
          <a:p>
            <a:pPr fontAlgn="base"/>
            <a:r>
              <a:rPr lang="en-US" dirty="0">
                <a:solidFill>
                  <a:srgbClr val="006FE0"/>
                </a:solidFill>
                <a:latin typeface="inherit" charset="0"/>
              </a:rPr>
              <a:t>&lt;</a:t>
            </a:r>
            <a:r>
              <a:rPr lang="en-US" dirty="0">
                <a:solidFill>
                  <a:srgbClr val="004ED0"/>
                </a:solidFill>
                <a:latin typeface="inherit" charset="0"/>
              </a:rPr>
              <a:t>h1 </a:t>
            </a:r>
            <a:r>
              <a:rPr lang="en-US" dirty="0">
                <a:latin typeface="inherit" charset="0"/>
              </a:rPr>
              <a:t>id</a:t>
            </a:r>
            <a:r>
              <a:rPr lang="en-US" dirty="0">
                <a:solidFill>
                  <a:srgbClr val="006FE0"/>
                </a:solidFill>
                <a:latin typeface="inherit" charset="0"/>
              </a:rPr>
              <a:t>=</a:t>
            </a:r>
            <a:r>
              <a:rPr lang="en-US" dirty="0">
                <a:solidFill>
                  <a:srgbClr val="008000"/>
                </a:solidFill>
                <a:latin typeface="inherit" charset="0"/>
              </a:rPr>
              <a:t>"id_h1"</a:t>
            </a:r>
            <a:r>
              <a:rPr lang="en-US" dirty="0">
                <a:solidFill>
                  <a:srgbClr val="006FE0"/>
                </a:solidFill>
                <a:latin typeface="inherit" charset="0"/>
              </a:rPr>
              <a:t> </a:t>
            </a:r>
            <a:r>
              <a:rPr lang="en-US" dirty="0">
                <a:latin typeface="inherit" charset="0"/>
              </a:rPr>
              <a:t>class</a:t>
            </a:r>
            <a:r>
              <a:rPr lang="en-US" dirty="0">
                <a:solidFill>
                  <a:srgbClr val="006FE0"/>
                </a:solidFill>
                <a:latin typeface="inherit" charset="0"/>
              </a:rPr>
              <a:t>=</a:t>
            </a:r>
            <a:r>
              <a:rPr lang="en-US" dirty="0">
                <a:solidFill>
                  <a:srgbClr val="008000"/>
                </a:solidFill>
                <a:latin typeface="inherit" charset="0"/>
              </a:rPr>
              <a:t>"classe_h1"</a:t>
            </a:r>
            <a:r>
              <a:rPr lang="en-US" dirty="0">
                <a:solidFill>
                  <a:srgbClr val="006FE0"/>
                </a:solidFill>
                <a:latin typeface="inherit" charset="0"/>
              </a:rPr>
              <a:t>&gt;</a:t>
            </a:r>
            <a:r>
              <a:rPr lang="en-US" dirty="0" err="1">
                <a:solidFill>
                  <a:srgbClr val="004ED0"/>
                </a:solidFill>
                <a:latin typeface="inherit" charset="0"/>
              </a:rPr>
              <a:t>Sou</a:t>
            </a:r>
            <a:r>
              <a:rPr lang="en-US" dirty="0">
                <a:solidFill>
                  <a:srgbClr val="004ED0"/>
                </a:solidFill>
                <a:latin typeface="inherit" charset="0"/>
              </a:rPr>
              <a:t> um </a:t>
            </a:r>
            <a:r>
              <a:rPr lang="en-US" dirty="0" err="1">
                <a:latin typeface="inherit" charset="0"/>
              </a:rPr>
              <a:t>cabe</a:t>
            </a:r>
            <a:r>
              <a:rPr lang="en-US" dirty="0" err="1">
                <a:latin typeface="Consolas" charset="0"/>
              </a:rPr>
              <a:t>ç</a:t>
            </a:r>
            <a:r>
              <a:rPr lang="en-US" dirty="0" err="1">
                <a:latin typeface="inherit" charset="0"/>
              </a:rPr>
              <a:t>alho</a:t>
            </a:r>
            <a:r>
              <a:rPr lang="en-US" dirty="0">
                <a:solidFill>
                  <a:srgbClr val="006FE0"/>
                </a:solidFill>
                <a:latin typeface="inherit" charset="0"/>
              </a:rPr>
              <a:t>!&lt;/</a:t>
            </a:r>
            <a:r>
              <a:rPr lang="en-US" dirty="0">
                <a:latin typeface="inherit" charset="0"/>
              </a:rPr>
              <a:t>h1</a:t>
            </a:r>
            <a:r>
              <a:rPr lang="en-US" dirty="0">
                <a:solidFill>
                  <a:srgbClr val="006FE0"/>
                </a:solidFill>
                <a:latin typeface="inherit" charset="0"/>
              </a:rPr>
              <a:t>&gt;</a:t>
            </a:r>
            <a:endParaRPr lang="en-US" dirty="0">
              <a:latin typeface="Consolas" charset="0"/>
            </a:endParaRPr>
          </a:p>
          <a:p>
            <a:pPr fontAlgn="base"/>
            <a:r>
              <a:rPr lang="en-US" dirty="0">
                <a:solidFill>
                  <a:srgbClr val="006FE0"/>
                </a:solidFill>
                <a:latin typeface="inherit" charset="0"/>
              </a:rPr>
              <a:t>&lt;</a:t>
            </a:r>
            <a:r>
              <a:rPr lang="en-US" dirty="0">
                <a:latin typeface="inherit" charset="0"/>
              </a:rPr>
              <a:t>p</a:t>
            </a:r>
            <a:r>
              <a:rPr lang="en-US" dirty="0">
                <a:solidFill>
                  <a:srgbClr val="006FE0"/>
                </a:solidFill>
                <a:latin typeface="inherit" charset="0"/>
              </a:rPr>
              <a:t> </a:t>
            </a:r>
            <a:r>
              <a:rPr lang="en-US" dirty="0">
                <a:latin typeface="inherit" charset="0"/>
              </a:rPr>
              <a:t>id</a:t>
            </a:r>
            <a:r>
              <a:rPr lang="en-US" dirty="0">
                <a:solidFill>
                  <a:srgbClr val="006FE0"/>
                </a:solidFill>
                <a:latin typeface="inherit" charset="0"/>
              </a:rPr>
              <a:t>=</a:t>
            </a:r>
            <a:r>
              <a:rPr lang="en-US" dirty="0">
                <a:solidFill>
                  <a:srgbClr val="008000"/>
                </a:solidFill>
                <a:latin typeface="inherit" charset="0"/>
              </a:rPr>
              <a:t>"</a:t>
            </a:r>
            <a:r>
              <a:rPr lang="en-US" dirty="0" err="1">
                <a:solidFill>
                  <a:srgbClr val="008000"/>
                </a:solidFill>
                <a:latin typeface="inherit" charset="0"/>
              </a:rPr>
              <a:t>id_p</a:t>
            </a:r>
            <a:r>
              <a:rPr lang="en-US" dirty="0">
                <a:solidFill>
                  <a:srgbClr val="008000"/>
                </a:solidFill>
                <a:latin typeface="inherit" charset="0"/>
              </a:rPr>
              <a:t>"</a:t>
            </a:r>
            <a:r>
              <a:rPr lang="en-US" dirty="0">
                <a:solidFill>
                  <a:srgbClr val="006FE0"/>
                </a:solidFill>
                <a:latin typeface="inherit" charset="0"/>
              </a:rPr>
              <a:t> </a:t>
            </a:r>
            <a:r>
              <a:rPr lang="en-US" dirty="0">
                <a:latin typeface="inherit" charset="0"/>
              </a:rPr>
              <a:t>class</a:t>
            </a:r>
            <a:r>
              <a:rPr lang="en-US" dirty="0">
                <a:solidFill>
                  <a:srgbClr val="006FE0"/>
                </a:solidFill>
                <a:latin typeface="inherit" charset="0"/>
              </a:rPr>
              <a:t>=</a:t>
            </a:r>
            <a:r>
              <a:rPr lang="en-US" dirty="0">
                <a:solidFill>
                  <a:srgbClr val="008000"/>
                </a:solidFill>
                <a:latin typeface="inherit" charset="0"/>
              </a:rPr>
              <a:t>"</a:t>
            </a:r>
            <a:r>
              <a:rPr lang="en-US" dirty="0" err="1">
                <a:solidFill>
                  <a:srgbClr val="008000"/>
                </a:solidFill>
                <a:latin typeface="inherit" charset="0"/>
              </a:rPr>
              <a:t>classe_p</a:t>
            </a:r>
            <a:r>
              <a:rPr lang="en-US" dirty="0">
                <a:solidFill>
                  <a:srgbClr val="008000"/>
                </a:solidFill>
                <a:latin typeface="inherit" charset="0"/>
              </a:rPr>
              <a:t>"</a:t>
            </a:r>
            <a:r>
              <a:rPr lang="en-US" dirty="0">
                <a:solidFill>
                  <a:srgbClr val="006FE0"/>
                </a:solidFill>
                <a:latin typeface="inherit" charset="0"/>
              </a:rPr>
              <a:t>&gt;</a:t>
            </a:r>
            <a:endParaRPr lang="en-US" dirty="0">
              <a:latin typeface="Consolas" charset="0"/>
            </a:endParaRPr>
          </a:p>
          <a:p>
            <a:pPr fontAlgn="base"/>
            <a:r>
              <a:rPr lang="en-US" dirty="0">
                <a:solidFill>
                  <a:srgbClr val="004ED0"/>
                </a:solidFill>
                <a:latin typeface="inherit" charset="0"/>
              </a:rPr>
              <a:t>Um </a:t>
            </a:r>
            <a:r>
              <a:rPr lang="en-US" dirty="0" err="1">
                <a:solidFill>
                  <a:srgbClr val="004ED0"/>
                </a:solidFill>
                <a:latin typeface="inherit" charset="0"/>
              </a:rPr>
              <a:t>texto</a:t>
            </a:r>
            <a:r>
              <a:rPr lang="en-US" dirty="0">
                <a:solidFill>
                  <a:srgbClr val="004ED0"/>
                </a:solidFill>
                <a:latin typeface="inherit" charset="0"/>
              </a:rPr>
              <a:t> </a:t>
            </a:r>
            <a:r>
              <a:rPr lang="en-US" dirty="0" err="1">
                <a:solidFill>
                  <a:srgbClr val="004ED0"/>
                </a:solidFill>
                <a:latin typeface="inherit" charset="0"/>
              </a:rPr>
              <a:t>qualquer</a:t>
            </a:r>
            <a:r>
              <a:rPr lang="en-US" dirty="0">
                <a:solidFill>
                  <a:srgbClr val="004ED0"/>
                </a:solidFill>
                <a:latin typeface="inherit" charset="0"/>
              </a:rPr>
              <a:t> </a:t>
            </a:r>
            <a:r>
              <a:rPr lang="en-US" dirty="0" err="1">
                <a:solidFill>
                  <a:srgbClr val="004ED0"/>
                </a:solidFill>
                <a:latin typeface="inherit" charset="0"/>
              </a:rPr>
              <a:t>dentro</a:t>
            </a:r>
            <a:r>
              <a:rPr lang="en-US" dirty="0">
                <a:solidFill>
                  <a:srgbClr val="004ED0"/>
                </a:solidFill>
                <a:latin typeface="inherit" charset="0"/>
              </a:rPr>
              <a:t> de </a:t>
            </a:r>
            <a:r>
              <a:rPr lang="en-US" dirty="0" err="1">
                <a:solidFill>
                  <a:srgbClr val="004ED0"/>
                </a:solidFill>
                <a:latin typeface="inherit" charset="0"/>
              </a:rPr>
              <a:t>uma</a:t>
            </a:r>
            <a:r>
              <a:rPr lang="en-US" dirty="0">
                <a:solidFill>
                  <a:srgbClr val="004ED0"/>
                </a:solidFill>
                <a:latin typeface="inherit" charset="0"/>
              </a:rPr>
              <a:t> tag de </a:t>
            </a:r>
            <a:r>
              <a:rPr lang="en-US" dirty="0" err="1">
                <a:latin typeface="inherit" charset="0"/>
              </a:rPr>
              <a:t>par</a:t>
            </a:r>
            <a:r>
              <a:rPr lang="en-US" dirty="0" err="1">
                <a:latin typeface="Consolas" charset="0"/>
              </a:rPr>
              <a:t>á</a:t>
            </a:r>
            <a:r>
              <a:rPr lang="en-US" dirty="0" err="1">
                <a:latin typeface="inherit" charset="0"/>
              </a:rPr>
              <a:t>grafo</a:t>
            </a:r>
            <a:r>
              <a:rPr lang="en-US" dirty="0">
                <a:solidFill>
                  <a:srgbClr val="333333"/>
                </a:solidFill>
                <a:latin typeface="inherit" charset="0"/>
              </a:rPr>
              <a:t>.</a:t>
            </a:r>
            <a:r>
              <a:rPr lang="en-US" dirty="0">
                <a:solidFill>
                  <a:srgbClr val="006FE0"/>
                </a:solidFill>
                <a:latin typeface="inherit" charset="0"/>
              </a:rPr>
              <a:t> </a:t>
            </a:r>
            <a:r>
              <a:rPr lang="en-US" dirty="0" err="1">
                <a:solidFill>
                  <a:srgbClr val="004ED0"/>
                </a:solidFill>
                <a:latin typeface="inherit" charset="0"/>
              </a:rPr>
              <a:t>Aqui</a:t>
            </a:r>
            <a:r>
              <a:rPr lang="en-US" dirty="0">
                <a:solidFill>
                  <a:srgbClr val="004ED0"/>
                </a:solidFill>
                <a:latin typeface="inherit" charset="0"/>
              </a:rPr>
              <a:t> </a:t>
            </a:r>
            <a:r>
              <a:rPr lang="en-US" dirty="0" err="1">
                <a:latin typeface="inherit" charset="0"/>
              </a:rPr>
              <a:t>tamb</a:t>
            </a:r>
            <a:r>
              <a:rPr lang="en-US" dirty="0" err="1">
                <a:latin typeface="Consolas" charset="0"/>
              </a:rPr>
              <a:t>é</a:t>
            </a:r>
            <a:r>
              <a:rPr lang="en-US" dirty="0" err="1">
                <a:latin typeface="inherit" charset="0"/>
              </a:rPr>
              <a:t>m</a:t>
            </a:r>
            <a:endParaRPr lang="en-US" dirty="0">
              <a:latin typeface="Consolas" charset="0"/>
            </a:endParaRPr>
          </a:p>
          <a:p>
            <a:pPr fontAlgn="base"/>
            <a:r>
              <a:rPr lang="en-US" dirty="0" err="1">
                <a:solidFill>
                  <a:srgbClr val="004ED0"/>
                </a:solidFill>
                <a:latin typeface="inherit" charset="0"/>
              </a:rPr>
              <a:t>temos</a:t>
            </a:r>
            <a:r>
              <a:rPr lang="en-US" dirty="0">
                <a:solidFill>
                  <a:srgbClr val="004ED0"/>
                </a:solidFill>
                <a:latin typeface="inherit" charset="0"/>
              </a:rPr>
              <a:t> </a:t>
            </a:r>
            <a:r>
              <a:rPr lang="en-US" dirty="0" err="1">
                <a:solidFill>
                  <a:srgbClr val="004ED0"/>
                </a:solidFill>
                <a:latin typeface="inherit" charset="0"/>
              </a:rPr>
              <a:t>outras</a:t>
            </a:r>
            <a:r>
              <a:rPr lang="en-US" dirty="0">
                <a:solidFill>
                  <a:srgbClr val="004ED0"/>
                </a:solidFill>
                <a:latin typeface="inherit" charset="0"/>
              </a:rPr>
              <a:t> </a:t>
            </a:r>
            <a:r>
              <a:rPr lang="en-US" dirty="0">
                <a:latin typeface="inherit" charset="0"/>
              </a:rPr>
              <a:t>tags</a:t>
            </a:r>
            <a:r>
              <a:rPr lang="en-US" dirty="0">
                <a:solidFill>
                  <a:srgbClr val="333333"/>
                </a:solidFill>
                <a:latin typeface="inherit" charset="0"/>
              </a:rPr>
              <a:t>,</a:t>
            </a:r>
            <a:r>
              <a:rPr lang="en-US" dirty="0">
                <a:solidFill>
                  <a:srgbClr val="006FE0"/>
                </a:solidFill>
                <a:latin typeface="inherit" charset="0"/>
              </a:rPr>
              <a:t> </a:t>
            </a:r>
            <a:r>
              <a:rPr lang="en-US" dirty="0" err="1">
                <a:latin typeface="inherit" charset="0"/>
              </a:rPr>
              <a:t>como</a:t>
            </a:r>
            <a:r>
              <a:rPr lang="en-US" dirty="0">
                <a:solidFill>
                  <a:srgbClr val="006FE0"/>
                </a:solidFill>
                <a:latin typeface="inherit" charset="0"/>
              </a:rPr>
              <a:t> &lt;</a:t>
            </a:r>
            <a:r>
              <a:rPr lang="en-US" dirty="0">
                <a:latin typeface="inherit" charset="0"/>
              </a:rPr>
              <a:t>a</a:t>
            </a:r>
            <a:r>
              <a:rPr lang="en-US" dirty="0">
                <a:solidFill>
                  <a:srgbClr val="006FE0"/>
                </a:solidFill>
                <a:latin typeface="inherit" charset="0"/>
              </a:rPr>
              <a:t> </a:t>
            </a:r>
            <a:r>
              <a:rPr lang="en-US" dirty="0" err="1">
                <a:latin typeface="inherit" charset="0"/>
              </a:rPr>
              <a:t>href</a:t>
            </a:r>
            <a:r>
              <a:rPr lang="en-US" dirty="0">
                <a:solidFill>
                  <a:srgbClr val="006FE0"/>
                </a:solidFill>
                <a:latin typeface="inherit" charset="0"/>
              </a:rPr>
              <a:t>=</a:t>
            </a:r>
            <a:r>
              <a:rPr lang="en-US" dirty="0">
                <a:solidFill>
                  <a:srgbClr val="008000"/>
                </a:solidFill>
                <a:latin typeface="inherit" charset="0"/>
              </a:rPr>
              <a:t>"#"</a:t>
            </a:r>
            <a:r>
              <a:rPr lang="en-US" dirty="0">
                <a:solidFill>
                  <a:srgbClr val="006FE0"/>
                </a:solidFill>
                <a:latin typeface="inherit" charset="0"/>
              </a:rPr>
              <a:t>&gt;</a:t>
            </a:r>
            <a:r>
              <a:rPr lang="en-US" dirty="0">
                <a:solidFill>
                  <a:srgbClr val="004ED0"/>
                </a:solidFill>
                <a:latin typeface="inherit" charset="0"/>
              </a:rPr>
              <a:t>um </a:t>
            </a:r>
            <a:r>
              <a:rPr lang="en-US" dirty="0">
                <a:latin typeface="inherit" charset="0"/>
              </a:rPr>
              <a:t>link</a:t>
            </a:r>
            <a:r>
              <a:rPr lang="en-US" dirty="0">
                <a:solidFill>
                  <a:srgbClr val="006FE0"/>
                </a:solidFill>
                <a:latin typeface="inherit" charset="0"/>
              </a:rPr>
              <a:t>&lt;/</a:t>
            </a:r>
            <a:r>
              <a:rPr lang="en-US" dirty="0">
                <a:latin typeface="inherit" charset="0"/>
              </a:rPr>
              <a:t>a</a:t>
            </a:r>
            <a:r>
              <a:rPr lang="en-US" dirty="0">
                <a:solidFill>
                  <a:srgbClr val="006FE0"/>
                </a:solidFill>
                <a:latin typeface="inherit" charset="0"/>
              </a:rPr>
              <a:t>&gt;</a:t>
            </a:r>
            <a:r>
              <a:rPr lang="en-US" dirty="0">
                <a:solidFill>
                  <a:srgbClr val="333333"/>
                </a:solidFill>
                <a:latin typeface="inherit" charset="0"/>
              </a:rPr>
              <a:t>,</a:t>
            </a:r>
            <a:r>
              <a:rPr lang="en-US" dirty="0">
                <a:solidFill>
                  <a:srgbClr val="006FE0"/>
                </a:solidFill>
                <a:latin typeface="inherit" charset="0"/>
              </a:rPr>
              <a:t> </a:t>
            </a:r>
            <a:r>
              <a:rPr lang="en-US" dirty="0" err="1">
                <a:solidFill>
                  <a:srgbClr val="004ED0"/>
                </a:solidFill>
                <a:latin typeface="inherit" charset="0"/>
              </a:rPr>
              <a:t>ou</a:t>
            </a:r>
            <a:r>
              <a:rPr lang="en-US" dirty="0">
                <a:solidFill>
                  <a:srgbClr val="004ED0"/>
                </a:solidFill>
                <a:latin typeface="inherit" charset="0"/>
              </a:rPr>
              <a:t> um </a:t>
            </a:r>
            <a:r>
              <a:rPr lang="en-US" dirty="0" err="1">
                <a:latin typeface="inherit" charset="0"/>
              </a:rPr>
              <a:t>texto</a:t>
            </a:r>
            <a:endParaRPr lang="en-US" dirty="0">
              <a:latin typeface="Consolas" charset="0"/>
            </a:endParaRPr>
          </a:p>
          <a:p>
            <a:pPr fontAlgn="base"/>
            <a:r>
              <a:rPr lang="en-US" dirty="0">
                <a:solidFill>
                  <a:srgbClr val="006FE0"/>
                </a:solidFill>
                <a:latin typeface="inherit" charset="0"/>
              </a:rPr>
              <a:t>&lt;</a:t>
            </a:r>
            <a:r>
              <a:rPr lang="en-US" dirty="0">
                <a:latin typeface="inherit" charset="0"/>
              </a:rPr>
              <a:t>b</a:t>
            </a:r>
            <a:r>
              <a:rPr lang="en-US" dirty="0">
                <a:solidFill>
                  <a:srgbClr val="006FE0"/>
                </a:solidFill>
                <a:latin typeface="inherit" charset="0"/>
              </a:rPr>
              <a:t>&gt;</a:t>
            </a:r>
            <a:r>
              <a:rPr lang="en-US" dirty="0" err="1">
                <a:solidFill>
                  <a:srgbClr val="004ED0"/>
                </a:solidFill>
                <a:latin typeface="inherit" charset="0"/>
              </a:rPr>
              <a:t>em</a:t>
            </a:r>
            <a:r>
              <a:rPr lang="en-US" dirty="0">
                <a:solidFill>
                  <a:srgbClr val="004ED0"/>
                </a:solidFill>
                <a:latin typeface="inherit" charset="0"/>
              </a:rPr>
              <a:t> </a:t>
            </a:r>
            <a:r>
              <a:rPr lang="en-US" dirty="0" err="1">
                <a:latin typeface="inherit" charset="0"/>
              </a:rPr>
              <a:t>negrito</a:t>
            </a:r>
            <a:r>
              <a:rPr lang="en-US" dirty="0">
                <a:solidFill>
                  <a:srgbClr val="006FE0"/>
                </a:solidFill>
                <a:latin typeface="inherit" charset="0"/>
              </a:rPr>
              <a:t>&lt;/</a:t>
            </a:r>
            <a:r>
              <a:rPr lang="en-US" dirty="0">
                <a:latin typeface="inherit" charset="0"/>
              </a:rPr>
              <a:t>b</a:t>
            </a:r>
            <a:r>
              <a:rPr lang="en-US" dirty="0">
                <a:solidFill>
                  <a:srgbClr val="006FE0"/>
                </a:solidFill>
                <a:latin typeface="inherit" charset="0"/>
              </a:rPr>
              <a:t>&gt;</a:t>
            </a:r>
            <a:r>
              <a:rPr lang="en-US" dirty="0">
                <a:solidFill>
                  <a:srgbClr val="333333"/>
                </a:solidFill>
                <a:latin typeface="inherit" charset="0"/>
              </a:rPr>
              <a:t>.</a:t>
            </a:r>
            <a:endParaRPr lang="en-US" dirty="0">
              <a:latin typeface="Consolas" charset="0"/>
            </a:endParaRPr>
          </a:p>
          <a:p>
            <a:pPr fontAlgn="base"/>
            <a:r>
              <a:rPr lang="en-US" dirty="0">
                <a:solidFill>
                  <a:srgbClr val="006FE0"/>
                </a:solidFill>
                <a:latin typeface="inherit" charset="0"/>
              </a:rPr>
              <a:t>&lt;/</a:t>
            </a:r>
            <a:r>
              <a:rPr lang="en-US" dirty="0">
                <a:latin typeface="inherit" charset="0"/>
              </a:rPr>
              <a:t>p</a:t>
            </a:r>
            <a:r>
              <a:rPr lang="en-US" dirty="0">
                <a:solidFill>
                  <a:srgbClr val="006FE0"/>
                </a:solidFill>
                <a:latin typeface="inherit" charset="0"/>
              </a:rPr>
              <a:t>&gt;</a:t>
            </a:r>
            <a:endParaRPr lang="en-US" dirty="0">
              <a:latin typeface="Consolas" charset="0"/>
            </a:endParaRPr>
          </a:p>
          <a:p>
            <a:pPr fontAlgn="base"/>
            <a:r>
              <a:rPr lang="en-US" dirty="0">
                <a:solidFill>
                  <a:srgbClr val="006FE0"/>
                </a:solidFill>
                <a:latin typeface="inherit" charset="0"/>
              </a:rPr>
              <a:t>&lt;</a:t>
            </a:r>
            <a:r>
              <a:rPr lang="en-US" dirty="0">
                <a:latin typeface="inherit" charset="0"/>
              </a:rPr>
              <a:t>p</a:t>
            </a:r>
            <a:r>
              <a:rPr lang="en-US" dirty="0">
                <a:solidFill>
                  <a:srgbClr val="006FE0"/>
                </a:solidFill>
                <a:latin typeface="inherit" charset="0"/>
              </a:rPr>
              <a:t> </a:t>
            </a:r>
            <a:r>
              <a:rPr lang="en-US" dirty="0">
                <a:latin typeface="inherit" charset="0"/>
              </a:rPr>
              <a:t>id</a:t>
            </a:r>
            <a:r>
              <a:rPr lang="en-US" dirty="0">
                <a:solidFill>
                  <a:srgbClr val="006FE0"/>
                </a:solidFill>
                <a:latin typeface="inherit" charset="0"/>
              </a:rPr>
              <a:t>=</a:t>
            </a:r>
            <a:r>
              <a:rPr lang="en-US" dirty="0">
                <a:solidFill>
                  <a:srgbClr val="008000"/>
                </a:solidFill>
                <a:latin typeface="inherit" charset="0"/>
              </a:rPr>
              <a:t>"id_p2"</a:t>
            </a:r>
            <a:r>
              <a:rPr lang="en-US" dirty="0">
                <a:solidFill>
                  <a:srgbClr val="006FE0"/>
                </a:solidFill>
                <a:latin typeface="inherit" charset="0"/>
              </a:rPr>
              <a:t> </a:t>
            </a:r>
            <a:r>
              <a:rPr lang="en-US" dirty="0">
                <a:latin typeface="inherit" charset="0"/>
              </a:rPr>
              <a:t>class</a:t>
            </a:r>
            <a:r>
              <a:rPr lang="en-US" dirty="0">
                <a:solidFill>
                  <a:srgbClr val="006FE0"/>
                </a:solidFill>
                <a:latin typeface="inherit" charset="0"/>
              </a:rPr>
              <a:t>=</a:t>
            </a:r>
            <a:r>
              <a:rPr lang="en-US" dirty="0">
                <a:solidFill>
                  <a:srgbClr val="008000"/>
                </a:solidFill>
                <a:latin typeface="inherit" charset="0"/>
              </a:rPr>
              <a:t>"classe_p2"</a:t>
            </a:r>
            <a:r>
              <a:rPr lang="en-US" dirty="0">
                <a:solidFill>
                  <a:srgbClr val="006FE0"/>
                </a:solidFill>
                <a:latin typeface="inherit" charset="0"/>
              </a:rPr>
              <a:t>&gt;</a:t>
            </a:r>
            <a:endParaRPr lang="en-US" dirty="0">
              <a:latin typeface="Consolas" charset="0"/>
            </a:endParaRPr>
          </a:p>
          <a:p>
            <a:pPr fontAlgn="base"/>
            <a:r>
              <a:rPr lang="en-US" dirty="0">
                <a:latin typeface="inherit" charset="0"/>
              </a:rPr>
              <a:t>Este</a:t>
            </a:r>
            <a:r>
              <a:rPr lang="en-US" dirty="0">
                <a:solidFill>
                  <a:srgbClr val="006FE0"/>
                </a:solidFill>
                <a:latin typeface="inherit" charset="0"/>
              </a:rPr>
              <a:t> </a:t>
            </a:r>
            <a:r>
              <a:rPr lang="en-US" dirty="0" err="1">
                <a:latin typeface="Consolas" charset="0"/>
              </a:rPr>
              <a:t>é</a:t>
            </a:r>
            <a:r>
              <a:rPr lang="en-US" dirty="0">
                <a:solidFill>
                  <a:srgbClr val="006FE0"/>
                </a:solidFill>
                <a:latin typeface="inherit" charset="0"/>
              </a:rPr>
              <a:t> </a:t>
            </a:r>
            <a:r>
              <a:rPr lang="en-US" dirty="0">
                <a:solidFill>
                  <a:srgbClr val="004ED0"/>
                </a:solidFill>
                <a:latin typeface="inherit" charset="0"/>
              </a:rPr>
              <a:t>outro </a:t>
            </a:r>
            <a:r>
              <a:rPr lang="en-US" dirty="0" err="1">
                <a:latin typeface="inherit" charset="0"/>
              </a:rPr>
              <a:t>par</a:t>
            </a:r>
            <a:r>
              <a:rPr lang="en-US" dirty="0" err="1">
                <a:latin typeface="Consolas" charset="0"/>
              </a:rPr>
              <a:t>á</a:t>
            </a:r>
            <a:r>
              <a:rPr lang="en-US" dirty="0" err="1">
                <a:latin typeface="inherit" charset="0"/>
              </a:rPr>
              <a:t>grafo</a:t>
            </a:r>
            <a:r>
              <a:rPr lang="en-US" dirty="0">
                <a:solidFill>
                  <a:srgbClr val="333333"/>
                </a:solidFill>
                <a:latin typeface="inherit" charset="0"/>
              </a:rPr>
              <a:t>.</a:t>
            </a:r>
            <a:endParaRPr lang="en-US" dirty="0">
              <a:latin typeface="Consolas" charset="0"/>
            </a:endParaRPr>
          </a:p>
          <a:p>
            <a:pPr fontAlgn="base"/>
            <a:r>
              <a:rPr lang="en-US" dirty="0">
                <a:solidFill>
                  <a:srgbClr val="006FE0"/>
                </a:solidFill>
                <a:latin typeface="inherit" charset="0"/>
              </a:rPr>
              <a:t>&lt;/</a:t>
            </a:r>
            <a:r>
              <a:rPr lang="en-US" dirty="0">
                <a:latin typeface="inherit" charset="0"/>
              </a:rPr>
              <a:t>p</a:t>
            </a:r>
            <a:r>
              <a:rPr lang="en-US" dirty="0">
                <a:solidFill>
                  <a:srgbClr val="006FE0"/>
                </a:solidFill>
                <a:latin typeface="inherit" charset="0"/>
              </a:rPr>
              <a:t>&gt;</a:t>
            </a:r>
            <a:endParaRPr lang="en-US" dirty="0">
              <a:latin typeface="Consolas" charset="0"/>
            </a:endParaRPr>
          </a:p>
          <a:p>
            <a:pPr fontAlgn="base"/>
            <a:r>
              <a:rPr lang="en-US" dirty="0">
                <a:solidFill>
                  <a:srgbClr val="006FE0"/>
                </a:solidFill>
                <a:latin typeface="inherit" charset="0"/>
              </a:rPr>
              <a:t>&lt;/</a:t>
            </a:r>
            <a:r>
              <a:rPr lang="en-US" dirty="0">
                <a:latin typeface="inherit" charset="0"/>
              </a:rPr>
              <a:t>body</a:t>
            </a:r>
            <a:r>
              <a:rPr lang="en-US" dirty="0">
                <a:solidFill>
                  <a:srgbClr val="006FE0"/>
                </a:solidFill>
                <a:latin typeface="inherit" charset="0"/>
              </a:rPr>
              <a:t>&gt;</a:t>
            </a:r>
            <a:endParaRPr lang="en-US" dirty="0">
              <a:latin typeface="Consolas" charset="0"/>
            </a:endParaRPr>
          </a:p>
          <a:p>
            <a:pPr fontAlgn="base"/>
            <a:r>
              <a:rPr lang="en-US" dirty="0">
                <a:solidFill>
                  <a:srgbClr val="006FE0"/>
                </a:solidFill>
                <a:latin typeface="inherit" charset="0"/>
              </a:rPr>
              <a:t>&lt;/</a:t>
            </a:r>
            <a:r>
              <a:rPr lang="en-US" dirty="0">
                <a:latin typeface="inherit" charset="0"/>
              </a:rPr>
              <a:t>html</a:t>
            </a:r>
            <a:r>
              <a:rPr lang="en-US" dirty="0">
                <a:solidFill>
                  <a:srgbClr val="006FE0"/>
                </a:solidFill>
                <a:latin typeface="inherit" charset="0"/>
              </a:rPr>
              <a:t>&gt;</a:t>
            </a:r>
            <a:endParaRPr lang="en-US" dirty="0">
              <a:latin typeface="Consolas" charset="0"/>
            </a:endParaRPr>
          </a:p>
        </p:txBody>
      </p:sp>
      <p:sp>
        <p:nvSpPr>
          <p:cNvPr id="4" name="TextBox 3"/>
          <p:cNvSpPr txBox="1"/>
          <p:nvPr/>
        </p:nvSpPr>
        <p:spPr>
          <a:xfrm>
            <a:off x="959024" y="1707502"/>
            <a:ext cx="931665" cy="307777"/>
          </a:xfrm>
          <a:prstGeom prst="rect">
            <a:avLst/>
          </a:prstGeom>
          <a:noFill/>
        </p:spPr>
        <p:txBody>
          <a:bodyPr wrap="none" rtlCol="0">
            <a:spAutoFit/>
          </a:bodyPr>
          <a:lstStyle/>
          <a:p>
            <a:r>
              <a:rPr lang="en-US" dirty="0" err="1"/>
              <a:t>Exemplo</a:t>
            </a:r>
            <a:r>
              <a:rPr lang="en-US" dirty="0"/>
              <a:t>:</a:t>
            </a:r>
          </a:p>
        </p:txBody>
      </p:sp>
    </p:spTree>
    <p:extLst>
      <p:ext uri="{BB962C8B-B14F-4D97-AF65-F5344CB8AC3E}">
        <p14:creationId xmlns:p14="http://schemas.microsoft.com/office/powerpoint/2010/main" val="6317612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DOM e a </a:t>
            </a:r>
            <a:r>
              <a:rPr lang="en-US" b="1" dirty="0" err="1"/>
              <a:t>árvore</a:t>
            </a:r>
            <a:endParaRPr lang="en-US" dirty="0"/>
          </a:p>
        </p:txBody>
      </p:sp>
      <p:sp>
        <p:nvSpPr>
          <p:cNvPr id="3" name="Rectangle 2"/>
          <p:cNvSpPr/>
          <p:nvPr/>
        </p:nvSpPr>
        <p:spPr>
          <a:xfrm>
            <a:off x="609600" y="2204864"/>
            <a:ext cx="4572000" cy="2462213"/>
          </a:xfrm>
          <a:prstGeom prst="rect">
            <a:avLst/>
          </a:prstGeom>
        </p:spPr>
        <p:txBody>
          <a:bodyPr>
            <a:spAutoFit/>
          </a:bodyPr>
          <a:lstStyle/>
          <a:p>
            <a:pPr fontAlgn="base"/>
            <a:r>
              <a:rPr lang="en-US" dirty="0" err="1">
                <a:latin typeface="inherit" charset="0"/>
              </a:rPr>
              <a:t>window</a:t>
            </a:r>
            <a:r>
              <a:rPr lang="en-US" dirty="0" err="1">
                <a:solidFill>
                  <a:srgbClr val="333333"/>
                </a:solidFill>
                <a:latin typeface="inherit" charset="0"/>
              </a:rPr>
              <a:t>.</a:t>
            </a:r>
            <a:r>
              <a:rPr lang="en-US" dirty="0" err="1">
                <a:latin typeface="inherit" charset="0"/>
              </a:rPr>
              <a:t>onload</a:t>
            </a:r>
            <a:r>
              <a:rPr lang="en-US" dirty="0">
                <a:solidFill>
                  <a:srgbClr val="006FE0"/>
                </a:solidFill>
                <a:latin typeface="inherit" charset="0"/>
              </a:rPr>
              <a:t>=</a:t>
            </a:r>
            <a:r>
              <a:rPr lang="en-US" dirty="0">
                <a:solidFill>
                  <a:srgbClr val="800080"/>
                </a:solidFill>
                <a:latin typeface="inherit" charset="0"/>
              </a:rPr>
              <a:t>function</a:t>
            </a:r>
            <a:r>
              <a:rPr lang="en-US" dirty="0">
                <a:solidFill>
                  <a:srgbClr val="333333"/>
                </a:solidFill>
                <a:latin typeface="inherit" charset="0"/>
              </a:rPr>
              <a:t>(){</a:t>
            </a:r>
          </a:p>
          <a:p>
            <a:pPr fontAlgn="base"/>
            <a:endParaRPr lang="en-US" dirty="0">
              <a:latin typeface="Consolas" charset="0"/>
            </a:endParaRPr>
          </a:p>
          <a:p>
            <a:pPr fontAlgn="base"/>
            <a:r>
              <a:rPr lang="en-US" dirty="0">
                <a:solidFill>
                  <a:srgbClr val="006FE0"/>
                </a:solidFill>
                <a:latin typeface="inherit" charset="0"/>
              </a:rPr>
              <a:t>// </a:t>
            </a:r>
            <a:r>
              <a:rPr lang="en-US" dirty="0" err="1">
                <a:latin typeface="inherit" charset="0"/>
              </a:rPr>
              <a:t>Localiza</a:t>
            </a:r>
            <a:r>
              <a:rPr lang="en-US" dirty="0">
                <a:solidFill>
                  <a:srgbClr val="006FE0"/>
                </a:solidFill>
                <a:latin typeface="inherit" charset="0"/>
              </a:rPr>
              <a:t> </a:t>
            </a:r>
            <a:r>
              <a:rPr lang="en-US" dirty="0">
                <a:latin typeface="inherit" charset="0"/>
              </a:rPr>
              <a:t>o</a:t>
            </a:r>
            <a:r>
              <a:rPr lang="en-US" dirty="0">
                <a:solidFill>
                  <a:srgbClr val="006FE0"/>
                </a:solidFill>
                <a:latin typeface="inherit" charset="0"/>
              </a:rPr>
              <a:t> </a:t>
            </a:r>
            <a:r>
              <a:rPr lang="en-US" dirty="0" err="1">
                <a:solidFill>
                  <a:srgbClr val="004ED0"/>
                </a:solidFill>
                <a:latin typeface="inherit" charset="0"/>
              </a:rPr>
              <a:t>elemento</a:t>
            </a:r>
            <a:r>
              <a:rPr lang="en-US" dirty="0">
                <a:solidFill>
                  <a:srgbClr val="004ED0"/>
                </a:solidFill>
                <a:latin typeface="inherit" charset="0"/>
              </a:rPr>
              <a:t> com id </a:t>
            </a:r>
            <a:r>
              <a:rPr lang="en-US" dirty="0" err="1">
                <a:solidFill>
                  <a:srgbClr val="004ED0"/>
                </a:solidFill>
                <a:latin typeface="inherit" charset="0"/>
              </a:rPr>
              <a:t>id_p</a:t>
            </a:r>
            <a:endParaRPr lang="en-US" dirty="0">
              <a:latin typeface="Consolas" charset="0"/>
            </a:endParaRPr>
          </a:p>
          <a:p>
            <a:pPr fontAlgn="base"/>
            <a:r>
              <a:rPr lang="en-US" dirty="0" err="1">
                <a:latin typeface="inherit" charset="0"/>
              </a:rPr>
              <a:t>var</a:t>
            </a:r>
            <a:r>
              <a:rPr lang="en-US" dirty="0">
                <a:solidFill>
                  <a:srgbClr val="006FE0"/>
                </a:solidFill>
                <a:latin typeface="inherit" charset="0"/>
              </a:rPr>
              <a:t> </a:t>
            </a:r>
            <a:r>
              <a:rPr lang="en-US" dirty="0">
                <a:latin typeface="inherit" charset="0"/>
              </a:rPr>
              <a:t>p</a:t>
            </a:r>
            <a:r>
              <a:rPr lang="en-US" dirty="0">
                <a:solidFill>
                  <a:srgbClr val="006FE0"/>
                </a:solidFill>
                <a:latin typeface="inherit" charset="0"/>
              </a:rPr>
              <a:t> = </a:t>
            </a:r>
            <a:r>
              <a:rPr lang="en-US" dirty="0" err="1">
                <a:latin typeface="inherit" charset="0"/>
              </a:rPr>
              <a:t>document</a:t>
            </a:r>
            <a:r>
              <a:rPr lang="en-US" dirty="0" err="1">
                <a:solidFill>
                  <a:srgbClr val="333333"/>
                </a:solidFill>
                <a:latin typeface="inherit" charset="0"/>
              </a:rPr>
              <a:t>.</a:t>
            </a:r>
            <a:r>
              <a:rPr lang="en-US" dirty="0" err="1">
                <a:solidFill>
                  <a:srgbClr val="004ED0"/>
                </a:solidFill>
                <a:latin typeface="inherit" charset="0"/>
              </a:rPr>
              <a:t>getElementById</a:t>
            </a:r>
            <a:r>
              <a:rPr lang="en-US" dirty="0">
                <a:solidFill>
                  <a:srgbClr val="333333"/>
                </a:solidFill>
                <a:latin typeface="inherit" charset="0"/>
              </a:rPr>
              <a:t>(</a:t>
            </a:r>
            <a:r>
              <a:rPr lang="en-US" dirty="0">
                <a:solidFill>
                  <a:srgbClr val="008000"/>
                </a:solidFill>
                <a:latin typeface="inherit" charset="0"/>
              </a:rPr>
              <a:t>'</a:t>
            </a:r>
            <a:r>
              <a:rPr lang="en-US" dirty="0" err="1">
                <a:solidFill>
                  <a:srgbClr val="008000"/>
                </a:solidFill>
                <a:latin typeface="inherit" charset="0"/>
              </a:rPr>
              <a:t>id_p</a:t>
            </a:r>
            <a:r>
              <a:rPr lang="en-US" dirty="0">
                <a:solidFill>
                  <a:srgbClr val="008000"/>
                </a:solidFill>
                <a:latin typeface="inherit" charset="0"/>
              </a:rPr>
              <a:t>'</a:t>
            </a:r>
            <a:r>
              <a:rPr lang="en-US" dirty="0">
                <a:solidFill>
                  <a:srgbClr val="333333"/>
                </a:solidFill>
                <a:latin typeface="inherit" charset="0"/>
              </a:rPr>
              <a:t>);</a:t>
            </a:r>
            <a:endParaRPr lang="en-US" dirty="0">
              <a:latin typeface="Consolas" charset="0"/>
            </a:endParaRPr>
          </a:p>
          <a:p>
            <a:pPr fontAlgn="base"/>
            <a:endParaRPr lang="en-US" dirty="0">
              <a:solidFill>
                <a:srgbClr val="006FE0"/>
              </a:solidFill>
              <a:latin typeface="inherit" charset="0"/>
            </a:endParaRPr>
          </a:p>
          <a:p>
            <a:pPr fontAlgn="base"/>
            <a:r>
              <a:rPr lang="en-US" dirty="0">
                <a:solidFill>
                  <a:srgbClr val="006FE0"/>
                </a:solidFill>
                <a:latin typeface="inherit" charset="0"/>
              </a:rPr>
              <a:t>// </a:t>
            </a:r>
            <a:r>
              <a:rPr lang="en-US" dirty="0" err="1">
                <a:solidFill>
                  <a:srgbClr val="004ED0"/>
                </a:solidFill>
                <a:latin typeface="inherit" charset="0"/>
              </a:rPr>
              <a:t>Localiza</a:t>
            </a:r>
            <a:r>
              <a:rPr lang="en-US" dirty="0">
                <a:solidFill>
                  <a:srgbClr val="004ED0"/>
                </a:solidFill>
                <a:latin typeface="inherit" charset="0"/>
              </a:rPr>
              <a:t> </a:t>
            </a:r>
            <a:r>
              <a:rPr lang="en-US" dirty="0" err="1">
                <a:solidFill>
                  <a:srgbClr val="004ED0"/>
                </a:solidFill>
                <a:latin typeface="inherit" charset="0"/>
              </a:rPr>
              <a:t>os</a:t>
            </a:r>
            <a:r>
              <a:rPr lang="en-US" dirty="0">
                <a:solidFill>
                  <a:srgbClr val="004ED0"/>
                </a:solidFill>
                <a:latin typeface="inherit" charset="0"/>
              </a:rPr>
              <a:t> </a:t>
            </a:r>
            <a:r>
              <a:rPr lang="en-US" dirty="0" err="1">
                <a:latin typeface="inherit" charset="0"/>
              </a:rPr>
              <a:t>elementos</a:t>
            </a:r>
            <a:r>
              <a:rPr lang="en-US" dirty="0">
                <a:solidFill>
                  <a:srgbClr val="006FE0"/>
                </a:solidFill>
                <a:latin typeface="inherit" charset="0"/>
              </a:rPr>
              <a:t> </a:t>
            </a:r>
            <a:r>
              <a:rPr lang="en-US" dirty="0">
                <a:solidFill>
                  <a:srgbClr val="004ED0"/>
                </a:solidFill>
                <a:latin typeface="inherit" charset="0"/>
              </a:rPr>
              <a:t>a</a:t>
            </a:r>
            <a:r>
              <a:rPr lang="en-US" dirty="0">
                <a:solidFill>
                  <a:srgbClr val="006FE0"/>
                </a:solidFill>
                <a:latin typeface="inherit" charset="0"/>
              </a:rPr>
              <a:t> </a:t>
            </a:r>
            <a:r>
              <a:rPr lang="en-US" dirty="0">
                <a:solidFill>
                  <a:srgbClr val="333333"/>
                </a:solidFill>
                <a:latin typeface="inherit" charset="0"/>
              </a:rPr>
              <a:t>(</a:t>
            </a:r>
            <a:r>
              <a:rPr lang="en-US" dirty="0">
                <a:latin typeface="inherit" charset="0"/>
              </a:rPr>
              <a:t>links</a:t>
            </a:r>
            <a:r>
              <a:rPr lang="en-US" dirty="0">
                <a:solidFill>
                  <a:srgbClr val="333333"/>
                </a:solidFill>
                <a:latin typeface="inherit" charset="0"/>
              </a:rPr>
              <a:t>)</a:t>
            </a:r>
            <a:r>
              <a:rPr lang="en-US" dirty="0">
                <a:solidFill>
                  <a:srgbClr val="006FE0"/>
                </a:solidFill>
                <a:latin typeface="inherit" charset="0"/>
              </a:rPr>
              <a:t> </a:t>
            </a:r>
            <a:r>
              <a:rPr lang="en-US" dirty="0" err="1">
                <a:solidFill>
                  <a:srgbClr val="004ED0"/>
                </a:solidFill>
                <a:latin typeface="inherit" charset="0"/>
              </a:rPr>
              <a:t>dentro</a:t>
            </a:r>
            <a:r>
              <a:rPr lang="en-US" dirty="0">
                <a:solidFill>
                  <a:srgbClr val="004ED0"/>
                </a:solidFill>
                <a:latin typeface="inherit" charset="0"/>
              </a:rPr>
              <a:t> </a:t>
            </a:r>
            <a:r>
              <a:rPr lang="en-US" dirty="0">
                <a:latin typeface="inherit" charset="0"/>
              </a:rPr>
              <a:t>do</a:t>
            </a:r>
            <a:r>
              <a:rPr lang="en-US" dirty="0">
                <a:solidFill>
                  <a:srgbClr val="006FE0"/>
                </a:solidFill>
                <a:latin typeface="inherit" charset="0"/>
              </a:rPr>
              <a:t> </a:t>
            </a:r>
            <a:r>
              <a:rPr lang="en-US" dirty="0">
                <a:latin typeface="inherit" charset="0"/>
              </a:rPr>
              <a:t>p</a:t>
            </a:r>
            <a:endParaRPr lang="en-US" dirty="0">
              <a:latin typeface="Consolas" charset="0"/>
            </a:endParaRPr>
          </a:p>
          <a:p>
            <a:pPr fontAlgn="base"/>
            <a:r>
              <a:rPr lang="en-US" dirty="0" err="1">
                <a:solidFill>
                  <a:srgbClr val="004ED0"/>
                </a:solidFill>
                <a:latin typeface="inherit" charset="0"/>
              </a:rPr>
              <a:t>var</a:t>
            </a:r>
            <a:r>
              <a:rPr lang="en-US" dirty="0">
                <a:solidFill>
                  <a:srgbClr val="004ED0"/>
                </a:solidFill>
                <a:latin typeface="inherit" charset="0"/>
              </a:rPr>
              <a:t> </a:t>
            </a:r>
            <a:r>
              <a:rPr lang="en-US" dirty="0">
                <a:latin typeface="inherit" charset="0"/>
              </a:rPr>
              <a:t>links</a:t>
            </a:r>
            <a:r>
              <a:rPr lang="en-US" dirty="0">
                <a:solidFill>
                  <a:srgbClr val="006FE0"/>
                </a:solidFill>
                <a:latin typeface="inherit" charset="0"/>
              </a:rPr>
              <a:t> = </a:t>
            </a:r>
            <a:r>
              <a:rPr lang="en-US" dirty="0" err="1">
                <a:latin typeface="inherit" charset="0"/>
              </a:rPr>
              <a:t>p</a:t>
            </a:r>
            <a:r>
              <a:rPr lang="en-US" dirty="0" err="1">
                <a:solidFill>
                  <a:srgbClr val="333333"/>
                </a:solidFill>
                <a:latin typeface="inherit" charset="0"/>
              </a:rPr>
              <a:t>.</a:t>
            </a:r>
            <a:r>
              <a:rPr lang="en-US" dirty="0" err="1">
                <a:solidFill>
                  <a:srgbClr val="004ED0"/>
                </a:solidFill>
                <a:latin typeface="inherit" charset="0"/>
              </a:rPr>
              <a:t>getElementsByTagName</a:t>
            </a:r>
            <a:r>
              <a:rPr lang="en-US" dirty="0">
                <a:solidFill>
                  <a:srgbClr val="333333"/>
                </a:solidFill>
                <a:latin typeface="inherit" charset="0"/>
              </a:rPr>
              <a:t>(</a:t>
            </a:r>
            <a:r>
              <a:rPr lang="en-US" dirty="0">
                <a:solidFill>
                  <a:srgbClr val="008000"/>
                </a:solidFill>
                <a:latin typeface="inherit" charset="0"/>
              </a:rPr>
              <a:t>'a'</a:t>
            </a:r>
            <a:r>
              <a:rPr lang="en-US" dirty="0">
                <a:solidFill>
                  <a:srgbClr val="333333"/>
                </a:solidFill>
                <a:latin typeface="inherit" charset="0"/>
              </a:rPr>
              <a:t>);</a:t>
            </a:r>
            <a:endParaRPr lang="en-US" dirty="0">
              <a:latin typeface="Consolas" charset="0"/>
            </a:endParaRPr>
          </a:p>
          <a:p>
            <a:pPr fontAlgn="base"/>
            <a:endParaRPr lang="en-US" dirty="0">
              <a:solidFill>
                <a:srgbClr val="006FE0"/>
              </a:solidFill>
              <a:latin typeface="inherit" charset="0"/>
            </a:endParaRPr>
          </a:p>
          <a:p>
            <a:pPr fontAlgn="base"/>
            <a:r>
              <a:rPr lang="en-US" dirty="0">
                <a:solidFill>
                  <a:srgbClr val="006FE0"/>
                </a:solidFill>
                <a:latin typeface="inherit" charset="0"/>
              </a:rPr>
              <a:t>// </a:t>
            </a:r>
            <a:r>
              <a:rPr lang="en-US" dirty="0" err="1">
                <a:latin typeface="inherit" charset="0"/>
              </a:rPr>
              <a:t>Alerta</a:t>
            </a:r>
            <a:r>
              <a:rPr lang="en-US" dirty="0">
                <a:solidFill>
                  <a:srgbClr val="006FE0"/>
                </a:solidFill>
                <a:latin typeface="inherit" charset="0"/>
              </a:rPr>
              <a:t> </a:t>
            </a:r>
            <a:r>
              <a:rPr lang="en-US" dirty="0">
                <a:latin typeface="inherit" charset="0"/>
              </a:rPr>
              <a:t>o</a:t>
            </a:r>
            <a:r>
              <a:rPr lang="en-US" dirty="0">
                <a:solidFill>
                  <a:srgbClr val="006FE0"/>
                </a:solidFill>
                <a:latin typeface="inherit" charset="0"/>
              </a:rPr>
              <a:t> </a:t>
            </a:r>
            <a:r>
              <a:rPr lang="en-US" dirty="0" err="1">
                <a:solidFill>
                  <a:srgbClr val="004ED0"/>
                </a:solidFill>
                <a:latin typeface="inherit" charset="0"/>
              </a:rPr>
              <a:t>atributo</a:t>
            </a:r>
            <a:r>
              <a:rPr lang="en-US" dirty="0">
                <a:solidFill>
                  <a:srgbClr val="004ED0"/>
                </a:solidFill>
                <a:latin typeface="inherit" charset="0"/>
              </a:rPr>
              <a:t> </a:t>
            </a:r>
            <a:r>
              <a:rPr lang="en-US" dirty="0" err="1">
                <a:solidFill>
                  <a:srgbClr val="004ED0"/>
                </a:solidFill>
                <a:latin typeface="inherit" charset="0"/>
              </a:rPr>
              <a:t>href</a:t>
            </a:r>
            <a:r>
              <a:rPr lang="en-US" dirty="0">
                <a:solidFill>
                  <a:srgbClr val="004ED0"/>
                </a:solidFill>
                <a:latin typeface="inherit" charset="0"/>
              </a:rPr>
              <a:t> do </a:t>
            </a:r>
            <a:r>
              <a:rPr lang="en-US" dirty="0" err="1">
                <a:solidFill>
                  <a:srgbClr val="004ED0"/>
                </a:solidFill>
                <a:latin typeface="inherit" charset="0"/>
              </a:rPr>
              <a:t>primeiro</a:t>
            </a:r>
            <a:r>
              <a:rPr lang="en-US" dirty="0">
                <a:solidFill>
                  <a:srgbClr val="004ED0"/>
                </a:solidFill>
                <a:latin typeface="inherit" charset="0"/>
              </a:rPr>
              <a:t> link</a:t>
            </a:r>
            <a:endParaRPr lang="en-US" dirty="0">
              <a:latin typeface="Consolas" charset="0"/>
            </a:endParaRPr>
          </a:p>
          <a:p>
            <a:pPr fontAlgn="base"/>
            <a:r>
              <a:rPr lang="en-US" dirty="0">
                <a:solidFill>
                  <a:srgbClr val="004ED0"/>
                </a:solidFill>
                <a:latin typeface="inherit" charset="0"/>
              </a:rPr>
              <a:t>alert</a:t>
            </a:r>
            <a:r>
              <a:rPr lang="en-US" dirty="0">
                <a:solidFill>
                  <a:srgbClr val="333333"/>
                </a:solidFill>
                <a:latin typeface="inherit" charset="0"/>
              </a:rPr>
              <a:t>(</a:t>
            </a:r>
            <a:r>
              <a:rPr lang="en-US" dirty="0">
                <a:latin typeface="inherit" charset="0"/>
              </a:rPr>
              <a:t>links</a:t>
            </a:r>
            <a:r>
              <a:rPr lang="en-US" dirty="0">
                <a:solidFill>
                  <a:srgbClr val="333333"/>
                </a:solidFill>
                <a:latin typeface="inherit" charset="0"/>
              </a:rPr>
              <a:t>[</a:t>
            </a:r>
            <a:r>
              <a:rPr lang="en-US" dirty="0">
                <a:solidFill>
                  <a:srgbClr val="CE0000"/>
                </a:solidFill>
                <a:latin typeface="inherit" charset="0"/>
              </a:rPr>
              <a:t>0</a:t>
            </a:r>
            <a:r>
              <a:rPr lang="en-US" dirty="0">
                <a:solidFill>
                  <a:srgbClr val="333333"/>
                </a:solidFill>
                <a:latin typeface="inherit" charset="0"/>
              </a:rPr>
              <a:t>].</a:t>
            </a:r>
            <a:r>
              <a:rPr lang="en-US" dirty="0" err="1">
                <a:latin typeface="inherit" charset="0"/>
              </a:rPr>
              <a:t>href</a:t>
            </a:r>
            <a:r>
              <a:rPr lang="en-US" dirty="0">
                <a:solidFill>
                  <a:srgbClr val="333333"/>
                </a:solidFill>
                <a:latin typeface="inherit" charset="0"/>
              </a:rPr>
              <a:t>);</a:t>
            </a:r>
            <a:endParaRPr lang="en-US" dirty="0">
              <a:latin typeface="Consolas" charset="0"/>
            </a:endParaRPr>
          </a:p>
          <a:p>
            <a:pPr fontAlgn="base"/>
            <a:r>
              <a:rPr lang="en-US" dirty="0">
                <a:solidFill>
                  <a:srgbClr val="333333"/>
                </a:solidFill>
                <a:latin typeface="inherit" charset="0"/>
              </a:rPr>
              <a:t>}</a:t>
            </a:r>
            <a:endParaRPr lang="en-US" dirty="0">
              <a:latin typeface="Consolas" charset="0"/>
            </a:endParaRPr>
          </a:p>
        </p:txBody>
      </p:sp>
      <p:sp>
        <p:nvSpPr>
          <p:cNvPr id="4" name="TextBox 3"/>
          <p:cNvSpPr txBox="1"/>
          <p:nvPr/>
        </p:nvSpPr>
        <p:spPr>
          <a:xfrm>
            <a:off x="609600" y="1681063"/>
            <a:ext cx="931665" cy="307777"/>
          </a:xfrm>
          <a:prstGeom prst="rect">
            <a:avLst/>
          </a:prstGeom>
          <a:noFill/>
        </p:spPr>
        <p:txBody>
          <a:bodyPr wrap="none" rtlCol="0">
            <a:spAutoFit/>
          </a:bodyPr>
          <a:lstStyle/>
          <a:p>
            <a:r>
              <a:rPr lang="en-US" dirty="0" err="1"/>
              <a:t>Exemplo</a:t>
            </a:r>
            <a:r>
              <a:rPr lang="en-US" dirty="0"/>
              <a:t>:</a:t>
            </a:r>
          </a:p>
        </p:txBody>
      </p:sp>
    </p:spTree>
    <p:extLst>
      <p:ext uri="{BB962C8B-B14F-4D97-AF65-F5344CB8AC3E}">
        <p14:creationId xmlns:p14="http://schemas.microsoft.com/office/powerpoint/2010/main" val="7878634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Contexto</a:t>
            </a:r>
            <a:r>
              <a:rPr lang="en-US" dirty="0"/>
              <a:t> no </a:t>
            </a:r>
            <a:r>
              <a:rPr lang="en-US" dirty="0" err="1"/>
              <a:t>Javascript</a:t>
            </a:r>
            <a:endParaRPr lang="en-US" dirty="0"/>
          </a:p>
        </p:txBody>
      </p:sp>
      <p:sp>
        <p:nvSpPr>
          <p:cNvPr id="3" name="Rectangle 2"/>
          <p:cNvSpPr/>
          <p:nvPr/>
        </p:nvSpPr>
        <p:spPr>
          <a:xfrm>
            <a:off x="609600" y="1628800"/>
            <a:ext cx="8066856" cy="523220"/>
          </a:xfrm>
          <a:prstGeom prst="rect">
            <a:avLst/>
          </a:prstGeom>
        </p:spPr>
        <p:txBody>
          <a:bodyPr wrap="square">
            <a:spAutoFit/>
          </a:bodyPr>
          <a:lstStyle/>
          <a:p>
            <a:r>
              <a:rPr lang="en-US"/>
              <a:t>Toda </a:t>
            </a:r>
            <a:r>
              <a:rPr lang="en-US" dirty="0" err="1"/>
              <a:t>função</a:t>
            </a:r>
            <a:r>
              <a:rPr lang="en-US" dirty="0"/>
              <a:t> </a:t>
            </a:r>
            <a:r>
              <a:rPr lang="en-US" dirty="0" err="1"/>
              <a:t>javascript</a:t>
            </a:r>
            <a:r>
              <a:rPr lang="en-US" dirty="0"/>
              <a:t> tem um </a:t>
            </a:r>
            <a:r>
              <a:rPr lang="en-US" dirty="0" err="1"/>
              <a:t>objeto</a:t>
            </a:r>
            <a:r>
              <a:rPr lang="en-US" dirty="0"/>
              <a:t> </a:t>
            </a:r>
            <a:r>
              <a:rPr lang="en-US" dirty="0" err="1"/>
              <a:t>associado</a:t>
            </a:r>
            <a:r>
              <a:rPr lang="en-US" dirty="0"/>
              <a:t> a </a:t>
            </a:r>
            <a:r>
              <a:rPr lang="en-US" dirty="0" err="1"/>
              <a:t>função</a:t>
            </a:r>
            <a:r>
              <a:rPr lang="en-US" dirty="0"/>
              <a:t>, que </a:t>
            </a:r>
            <a:r>
              <a:rPr lang="en-US" dirty="0" err="1"/>
              <a:t>é</a:t>
            </a:r>
            <a:r>
              <a:rPr lang="en-US" dirty="0"/>
              <a:t> </a:t>
            </a:r>
            <a:r>
              <a:rPr lang="en-US" dirty="0" err="1"/>
              <a:t>representada</a:t>
            </a:r>
            <a:r>
              <a:rPr lang="en-US" dirty="0"/>
              <a:t> para </a:t>
            </a:r>
            <a:r>
              <a:rPr lang="en-US" dirty="0" err="1"/>
              <a:t>palavra</a:t>
            </a:r>
            <a:r>
              <a:rPr lang="en-US" dirty="0"/>
              <a:t> this. O ECMAScript </a:t>
            </a:r>
            <a:r>
              <a:rPr lang="en-US" dirty="0" err="1"/>
              <a:t>chama</a:t>
            </a:r>
            <a:r>
              <a:rPr lang="en-US" dirty="0"/>
              <a:t> </a:t>
            </a:r>
            <a:r>
              <a:rPr lang="en-US" dirty="0" err="1"/>
              <a:t>isso</a:t>
            </a:r>
            <a:r>
              <a:rPr lang="en-US" dirty="0"/>
              <a:t> </a:t>
            </a:r>
            <a:r>
              <a:rPr lang="en-US" dirty="0" err="1"/>
              <a:t>ThisBinding</a:t>
            </a:r>
            <a:r>
              <a:rPr lang="en-US" dirty="0"/>
              <a:t>. </a:t>
            </a:r>
          </a:p>
        </p:txBody>
      </p:sp>
      <p:sp>
        <p:nvSpPr>
          <p:cNvPr id="4" name="Rectangle 3"/>
          <p:cNvSpPr/>
          <p:nvPr/>
        </p:nvSpPr>
        <p:spPr>
          <a:xfrm>
            <a:off x="609600" y="2348880"/>
            <a:ext cx="7778824" cy="738664"/>
          </a:xfrm>
          <a:prstGeom prst="rect">
            <a:avLst/>
          </a:prstGeom>
        </p:spPr>
        <p:txBody>
          <a:bodyPr wrap="square">
            <a:spAutoFit/>
          </a:bodyPr>
          <a:lstStyle/>
          <a:p>
            <a:r>
              <a:rPr lang="en-US" dirty="0"/>
              <a:t>Um </a:t>
            </a:r>
            <a:r>
              <a:rPr lang="en-US" dirty="0" err="1"/>
              <a:t>evento</a:t>
            </a:r>
            <a:r>
              <a:rPr lang="en-US" dirty="0"/>
              <a:t> que </a:t>
            </a:r>
            <a:r>
              <a:rPr lang="en-US" dirty="0" err="1"/>
              <a:t>acontece</a:t>
            </a:r>
            <a:r>
              <a:rPr lang="en-US" dirty="0"/>
              <a:t> </a:t>
            </a:r>
            <a:r>
              <a:rPr lang="en-US" dirty="0" err="1"/>
              <a:t>toda</a:t>
            </a:r>
            <a:r>
              <a:rPr lang="en-US" dirty="0"/>
              <a:t> </a:t>
            </a:r>
            <a:r>
              <a:rPr lang="en-US" dirty="0" err="1"/>
              <a:t>vez</a:t>
            </a:r>
            <a:r>
              <a:rPr lang="en-US" dirty="0"/>
              <a:t> que um </a:t>
            </a:r>
            <a:r>
              <a:rPr lang="en-US" dirty="0" err="1"/>
              <a:t>código</a:t>
            </a:r>
            <a:r>
              <a:rPr lang="en-US" dirty="0"/>
              <a:t> JavaScript </a:t>
            </a:r>
            <a:r>
              <a:rPr lang="en-US" dirty="0" err="1"/>
              <a:t>é</a:t>
            </a:r>
            <a:r>
              <a:rPr lang="en-US" dirty="0"/>
              <a:t> </a:t>
            </a:r>
            <a:r>
              <a:rPr lang="en-US" dirty="0" err="1"/>
              <a:t>executado</a:t>
            </a:r>
            <a:r>
              <a:rPr lang="en-US" dirty="0"/>
              <a:t> e um novo </a:t>
            </a:r>
            <a:r>
              <a:rPr lang="en-US" dirty="0" err="1"/>
              <a:t>contexto</a:t>
            </a:r>
            <a:r>
              <a:rPr lang="en-US" dirty="0"/>
              <a:t> de </a:t>
            </a:r>
            <a:r>
              <a:rPr lang="en-US" dirty="0" err="1"/>
              <a:t>execução</a:t>
            </a:r>
            <a:r>
              <a:rPr lang="en-US" dirty="0"/>
              <a:t> </a:t>
            </a:r>
            <a:r>
              <a:rPr lang="en-US" dirty="0" err="1"/>
              <a:t>é</a:t>
            </a:r>
            <a:r>
              <a:rPr lang="en-US" dirty="0"/>
              <a:t> </a:t>
            </a:r>
            <a:r>
              <a:rPr lang="en-US" dirty="0" err="1"/>
              <a:t>estabelecido</a:t>
            </a:r>
            <a:r>
              <a:rPr lang="en-US" dirty="0"/>
              <a:t>. O valor do this </a:t>
            </a:r>
            <a:r>
              <a:rPr lang="en-US" dirty="0" err="1"/>
              <a:t>é</a:t>
            </a:r>
            <a:r>
              <a:rPr lang="en-US" dirty="0"/>
              <a:t> </a:t>
            </a:r>
            <a:r>
              <a:rPr lang="en-US" dirty="0" err="1"/>
              <a:t>constante</a:t>
            </a:r>
            <a:r>
              <a:rPr lang="en-US" dirty="0"/>
              <a:t> e </a:t>
            </a:r>
            <a:r>
              <a:rPr lang="en-US" dirty="0" err="1"/>
              <a:t>ele</a:t>
            </a:r>
            <a:r>
              <a:rPr lang="en-US" dirty="0"/>
              <a:t> </a:t>
            </a:r>
            <a:r>
              <a:rPr lang="en-US" dirty="0" err="1"/>
              <a:t>existe</a:t>
            </a:r>
            <a:r>
              <a:rPr lang="en-US" dirty="0"/>
              <a:t> </a:t>
            </a:r>
            <a:r>
              <a:rPr lang="en-US" dirty="0" err="1"/>
              <a:t>enquanto</a:t>
            </a:r>
            <a:r>
              <a:rPr lang="en-US" dirty="0"/>
              <a:t> </a:t>
            </a:r>
            <a:r>
              <a:rPr lang="en-US" dirty="0" err="1"/>
              <a:t>este</a:t>
            </a:r>
            <a:r>
              <a:rPr lang="en-US" dirty="0"/>
              <a:t> </a:t>
            </a:r>
            <a:r>
              <a:rPr lang="en-US" dirty="0" err="1"/>
              <a:t>contexto</a:t>
            </a:r>
            <a:r>
              <a:rPr lang="en-US" dirty="0"/>
              <a:t> de </a:t>
            </a:r>
            <a:r>
              <a:rPr lang="en-US" dirty="0" err="1"/>
              <a:t>execução</a:t>
            </a:r>
            <a:r>
              <a:rPr lang="en-US" dirty="0"/>
              <a:t> </a:t>
            </a:r>
            <a:r>
              <a:rPr lang="en-US" dirty="0" err="1"/>
              <a:t>existir</a:t>
            </a:r>
            <a:r>
              <a:rPr lang="en-US" dirty="0"/>
              <a:t>.</a:t>
            </a:r>
          </a:p>
        </p:txBody>
      </p:sp>
      <p:sp>
        <p:nvSpPr>
          <p:cNvPr id="5" name="Rectangle 4"/>
          <p:cNvSpPr/>
          <p:nvPr/>
        </p:nvSpPr>
        <p:spPr>
          <a:xfrm>
            <a:off x="609600" y="3303674"/>
            <a:ext cx="2282997" cy="1169551"/>
          </a:xfrm>
          <a:prstGeom prst="rect">
            <a:avLst/>
          </a:prstGeom>
        </p:spPr>
        <p:txBody>
          <a:bodyPr wrap="none">
            <a:spAutoFit/>
          </a:bodyPr>
          <a:lstStyle/>
          <a:p>
            <a:r>
              <a:rPr lang="en-US" dirty="0"/>
              <a:t>function </a:t>
            </a:r>
            <a:r>
              <a:rPr lang="en-US" dirty="0" err="1"/>
              <a:t>myFunc</a:t>
            </a:r>
            <a:r>
              <a:rPr lang="en-US" dirty="0"/>
              <a:t> () {     </a:t>
            </a:r>
          </a:p>
          <a:p>
            <a:r>
              <a:rPr lang="en-US" dirty="0"/>
              <a:t>             </a:t>
            </a:r>
            <a:r>
              <a:rPr lang="en-US" dirty="0" err="1"/>
              <a:t>console.log</a:t>
            </a:r>
            <a:r>
              <a:rPr lang="en-US" dirty="0"/>
              <a:t>(this);  </a:t>
            </a:r>
          </a:p>
          <a:p>
            <a:r>
              <a:rPr lang="en-US" dirty="0"/>
              <a:t> }</a:t>
            </a:r>
          </a:p>
          <a:p>
            <a:endParaRPr lang="en-US" dirty="0"/>
          </a:p>
          <a:p>
            <a:r>
              <a:rPr lang="en-US" dirty="0" err="1"/>
              <a:t>myFunc</a:t>
            </a:r>
            <a:r>
              <a:rPr lang="en-US" dirty="0"/>
              <a:t>();</a:t>
            </a:r>
          </a:p>
        </p:txBody>
      </p:sp>
      <p:sp>
        <p:nvSpPr>
          <p:cNvPr id="6" name="Rectangle 5"/>
          <p:cNvSpPr/>
          <p:nvPr/>
        </p:nvSpPr>
        <p:spPr>
          <a:xfrm>
            <a:off x="467544" y="6237312"/>
            <a:ext cx="4431021" cy="307777"/>
          </a:xfrm>
          <a:prstGeom prst="rect">
            <a:avLst/>
          </a:prstGeom>
        </p:spPr>
        <p:txBody>
          <a:bodyPr wrap="none">
            <a:spAutoFit/>
          </a:bodyPr>
          <a:lstStyle/>
          <a:p>
            <a:r>
              <a:rPr lang="en-US" dirty="0"/>
              <a:t>https://</a:t>
            </a:r>
            <a:r>
              <a:rPr lang="en-US" dirty="0" err="1"/>
              <a:t>tableless.com.br</a:t>
            </a:r>
            <a:r>
              <a:rPr lang="en-US" dirty="0"/>
              <a:t>/</a:t>
            </a:r>
            <a:r>
              <a:rPr lang="en-US" dirty="0" err="1"/>
              <a:t>javascript</a:t>
            </a:r>
            <a:r>
              <a:rPr lang="en-US" dirty="0"/>
              <a:t>-</a:t>
            </a:r>
            <a:r>
              <a:rPr lang="en-US" dirty="0" err="1"/>
              <a:t>entendendo</a:t>
            </a:r>
            <a:r>
              <a:rPr lang="en-US" dirty="0"/>
              <a:t>-o-this/ </a:t>
            </a:r>
          </a:p>
        </p:txBody>
      </p:sp>
    </p:spTree>
    <p:extLst>
      <p:ext uri="{BB962C8B-B14F-4D97-AF65-F5344CB8AC3E}">
        <p14:creationId xmlns:p14="http://schemas.microsoft.com/office/powerpoint/2010/main" val="1307307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charset="0"/>
                <a:ea typeface="Times New Roman" charset="0"/>
                <a:cs typeface="Times New Roman" charset="0"/>
              </a:rPr>
              <a:t>Back to </a:t>
            </a:r>
            <a:r>
              <a:rPr lang="en-US" b="1" dirty="0" err="1">
                <a:latin typeface="Times New Roman" charset="0"/>
                <a:ea typeface="Times New Roman" charset="0"/>
                <a:cs typeface="Times New Roman" charset="0"/>
              </a:rPr>
              <a:t>javascript</a:t>
            </a:r>
            <a:endParaRPr lang="en-US" b="1" dirty="0">
              <a:latin typeface="Times New Roman" charset="0"/>
              <a:ea typeface="Times New Roman" charset="0"/>
              <a:cs typeface="Times New Roman"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697" y="2060848"/>
            <a:ext cx="7740352" cy="4228677"/>
          </a:xfrm>
          <a:prstGeom prst="rect">
            <a:avLst/>
          </a:prstGeom>
        </p:spPr>
      </p:pic>
    </p:spTree>
    <p:extLst>
      <p:ext uri="{BB962C8B-B14F-4D97-AF65-F5344CB8AC3E}">
        <p14:creationId xmlns:p14="http://schemas.microsoft.com/office/powerpoint/2010/main" val="10814104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Funções</a:t>
            </a:r>
          </a:p>
        </p:txBody>
      </p:sp>
      <p:sp>
        <p:nvSpPr>
          <p:cNvPr id="3" name="Rectangle 2"/>
          <p:cNvSpPr/>
          <p:nvPr/>
        </p:nvSpPr>
        <p:spPr>
          <a:xfrm>
            <a:off x="644961" y="2040932"/>
            <a:ext cx="1963999" cy="307777"/>
          </a:xfrm>
          <a:prstGeom prst="rect">
            <a:avLst/>
          </a:prstGeom>
        </p:spPr>
        <p:txBody>
          <a:bodyPr wrap="none">
            <a:spAutoFit/>
          </a:bodyPr>
          <a:lstStyle/>
          <a:p>
            <a:r>
              <a:rPr lang="en-US" dirty="0"/>
              <a:t>O que </a:t>
            </a:r>
            <a:r>
              <a:rPr lang="en-US" dirty="0" err="1"/>
              <a:t>é</a:t>
            </a:r>
            <a:r>
              <a:rPr lang="en-US" dirty="0"/>
              <a:t> </a:t>
            </a:r>
            <a:r>
              <a:rPr lang="en-US" dirty="0" err="1"/>
              <a:t>uma</a:t>
            </a:r>
            <a:r>
              <a:rPr lang="en-US" dirty="0"/>
              <a:t> </a:t>
            </a:r>
            <a:r>
              <a:rPr lang="en-US" dirty="0" err="1"/>
              <a:t>Função</a:t>
            </a:r>
            <a:r>
              <a:rPr lang="en-US" dirty="0"/>
              <a:t>?</a:t>
            </a:r>
          </a:p>
        </p:txBody>
      </p:sp>
      <p:sp>
        <p:nvSpPr>
          <p:cNvPr id="4" name="Rectangle 3"/>
          <p:cNvSpPr/>
          <p:nvPr/>
        </p:nvSpPr>
        <p:spPr>
          <a:xfrm>
            <a:off x="644961" y="2780928"/>
            <a:ext cx="8136904" cy="1384995"/>
          </a:xfrm>
          <a:prstGeom prst="rect">
            <a:avLst/>
          </a:prstGeom>
        </p:spPr>
        <p:txBody>
          <a:bodyPr wrap="square">
            <a:spAutoFit/>
          </a:bodyPr>
          <a:lstStyle/>
          <a:p>
            <a:r>
              <a:rPr lang="en-US" dirty="0"/>
              <a:t>Uma </a:t>
            </a:r>
            <a:r>
              <a:rPr lang="en-US" dirty="0" err="1"/>
              <a:t>função</a:t>
            </a:r>
            <a:r>
              <a:rPr lang="en-US" dirty="0"/>
              <a:t> </a:t>
            </a:r>
            <a:r>
              <a:rPr lang="en-US" dirty="0" err="1"/>
              <a:t>é</a:t>
            </a:r>
            <a:r>
              <a:rPr lang="en-US" dirty="0"/>
              <a:t> um </a:t>
            </a:r>
            <a:r>
              <a:rPr lang="en-US" dirty="0" err="1"/>
              <a:t>conjunto</a:t>
            </a:r>
            <a:r>
              <a:rPr lang="en-US" dirty="0"/>
              <a:t> de </a:t>
            </a:r>
            <a:r>
              <a:rPr lang="en-US" dirty="0" err="1"/>
              <a:t>instruções</a:t>
            </a:r>
            <a:r>
              <a:rPr lang="en-US" dirty="0"/>
              <a:t> que </a:t>
            </a:r>
            <a:r>
              <a:rPr lang="en-US" dirty="0" err="1"/>
              <a:t>podem</a:t>
            </a:r>
            <a:r>
              <a:rPr lang="en-US" dirty="0"/>
              <a:t> </a:t>
            </a:r>
            <a:r>
              <a:rPr lang="en-US" dirty="0" err="1"/>
              <a:t>ser</a:t>
            </a:r>
            <a:r>
              <a:rPr lang="en-US" dirty="0"/>
              <a:t> </a:t>
            </a:r>
            <a:r>
              <a:rPr lang="en-US" dirty="0" err="1"/>
              <a:t>executados</a:t>
            </a:r>
            <a:r>
              <a:rPr lang="en-US" dirty="0"/>
              <a:t> </a:t>
            </a:r>
            <a:r>
              <a:rPr lang="en-US" dirty="0" err="1"/>
              <a:t>sempre</a:t>
            </a:r>
            <a:r>
              <a:rPr lang="en-US" dirty="0"/>
              <a:t> a </a:t>
            </a:r>
            <a:r>
              <a:rPr lang="en-US" dirty="0" err="1"/>
              <a:t>tal</a:t>
            </a:r>
            <a:r>
              <a:rPr lang="en-US" dirty="0"/>
              <a:t> </a:t>
            </a:r>
            <a:r>
              <a:rPr lang="en-US" dirty="0" err="1"/>
              <a:t>função</a:t>
            </a:r>
            <a:r>
              <a:rPr lang="en-US" dirty="0"/>
              <a:t> for </a:t>
            </a:r>
            <a:r>
              <a:rPr lang="en-US" dirty="0" err="1"/>
              <a:t>chamada</a:t>
            </a:r>
            <a:r>
              <a:rPr lang="en-US" dirty="0"/>
              <a:t>. As </a:t>
            </a:r>
            <a:r>
              <a:rPr lang="en-US" dirty="0" err="1"/>
              <a:t>funções</a:t>
            </a:r>
            <a:r>
              <a:rPr lang="en-US" dirty="0"/>
              <a:t> </a:t>
            </a:r>
            <a:r>
              <a:rPr lang="en-US" dirty="0" err="1"/>
              <a:t>possibilitam</a:t>
            </a:r>
            <a:r>
              <a:rPr lang="en-US" dirty="0"/>
              <a:t> a </a:t>
            </a:r>
            <a:r>
              <a:rPr lang="en-US" dirty="0" err="1"/>
              <a:t>reutilização</a:t>
            </a:r>
            <a:r>
              <a:rPr lang="en-US" dirty="0"/>
              <a:t> de </a:t>
            </a:r>
            <a:r>
              <a:rPr lang="en-US" dirty="0" err="1"/>
              <a:t>código</a:t>
            </a:r>
            <a:r>
              <a:rPr lang="en-US" dirty="0"/>
              <a:t>, </a:t>
            </a:r>
            <a:r>
              <a:rPr lang="en-US" dirty="0" err="1"/>
              <a:t>já</a:t>
            </a:r>
            <a:r>
              <a:rPr lang="en-US" dirty="0"/>
              <a:t> que </a:t>
            </a:r>
            <a:r>
              <a:rPr lang="en-US" dirty="0" err="1"/>
              <a:t>você</a:t>
            </a:r>
            <a:r>
              <a:rPr lang="en-US" dirty="0"/>
              <a:t> </a:t>
            </a:r>
            <a:r>
              <a:rPr lang="en-US" dirty="0" err="1"/>
              <a:t>pode</a:t>
            </a:r>
            <a:r>
              <a:rPr lang="en-US" dirty="0"/>
              <a:t> </a:t>
            </a:r>
            <a:r>
              <a:rPr lang="en-US" dirty="0" err="1"/>
              <a:t>chamar</a:t>
            </a:r>
            <a:r>
              <a:rPr lang="en-US" dirty="0"/>
              <a:t> a </a:t>
            </a:r>
            <a:r>
              <a:rPr lang="en-US" dirty="0" err="1"/>
              <a:t>função</a:t>
            </a:r>
            <a:r>
              <a:rPr lang="en-US" dirty="0"/>
              <a:t> </a:t>
            </a:r>
            <a:r>
              <a:rPr lang="en-US" dirty="0" err="1"/>
              <a:t>várias</a:t>
            </a:r>
            <a:r>
              <a:rPr lang="en-US" dirty="0"/>
              <a:t> </a:t>
            </a:r>
            <a:r>
              <a:rPr lang="en-US" dirty="0" err="1"/>
              <a:t>vezes</a:t>
            </a:r>
            <a:r>
              <a:rPr lang="en-US" dirty="0"/>
              <a:t> de </a:t>
            </a:r>
            <a:r>
              <a:rPr lang="en-US" dirty="0" err="1"/>
              <a:t>dentro</a:t>
            </a:r>
            <a:r>
              <a:rPr lang="en-US" dirty="0"/>
              <a:t> de </a:t>
            </a:r>
            <a:r>
              <a:rPr lang="en-US" dirty="0" err="1"/>
              <a:t>seu</a:t>
            </a:r>
            <a:r>
              <a:rPr lang="en-US" dirty="0"/>
              <a:t> </a:t>
            </a:r>
            <a:r>
              <a:rPr lang="en-US" dirty="0" err="1"/>
              <a:t>código</a:t>
            </a:r>
            <a:r>
              <a:rPr lang="en-US" dirty="0"/>
              <a:t>. </a:t>
            </a:r>
          </a:p>
          <a:p>
            <a:r>
              <a:rPr lang="en-US" dirty="0"/>
              <a:t>As </a:t>
            </a:r>
            <a:r>
              <a:rPr lang="en-US" dirty="0" err="1"/>
              <a:t>funções</a:t>
            </a:r>
            <a:r>
              <a:rPr lang="en-US" dirty="0"/>
              <a:t> </a:t>
            </a:r>
            <a:r>
              <a:rPr lang="en-US" dirty="0" err="1"/>
              <a:t>podem</a:t>
            </a:r>
            <a:r>
              <a:rPr lang="en-US" dirty="0"/>
              <a:t>, </a:t>
            </a:r>
            <a:r>
              <a:rPr lang="en-US" dirty="0" err="1"/>
              <a:t>também</a:t>
            </a:r>
            <a:r>
              <a:rPr lang="en-US" dirty="0"/>
              <a:t>, </a:t>
            </a:r>
            <a:r>
              <a:rPr lang="en-US" dirty="0" err="1"/>
              <a:t>ter</a:t>
            </a:r>
            <a:r>
              <a:rPr lang="en-US" dirty="0"/>
              <a:t> </a:t>
            </a:r>
            <a:r>
              <a:rPr lang="en-US" dirty="0" err="1"/>
              <a:t>parâmetros</a:t>
            </a:r>
            <a:r>
              <a:rPr lang="en-US" dirty="0"/>
              <a:t>, que </a:t>
            </a:r>
            <a:r>
              <a:rPr lang="en-US" dirty="0" err="1"/>
              <a:t>permitem</a:t>
            </a:r>
            <a:r>
              <a:rPr lang="en-US" dirty="0"/>
              <a:t> que </a:t>
            </a:r>
            <a:r>
              <a:rPr lang="en-US" dirty="0" err="1"/>
              <a:t>você</a:t>
            </a:r>
            <a:r>
              <a:rPr lang="en-US" dirty="0"/>
              <a:t> </a:t>
            </a:r>
            <a:r>
              <a:rPr lang="en-US" dirty="0" err="1"/>
              <a:t>passe</a:t>
            </a:r>
            <a:r>
              <a:rPr lang="en-US" dirty="0"/>
              <a:t> dados para a </a:t>
            </a:r>
            <a:r>
              <a:rPr lang="en-US" dirty="0" err="1"/>
              <a:t>função.Funções</a:t>
            </a:r>
            <a:r>
              <a:rPr lang="en-US" dirty="0"/>
              <a:t> </a:t>
            </a:r>
            <a:r>
              <a:rPr lang="en-US" dirty="0" err="1"/>
              <a:t>também</a:t>
            </a:r>
            <a:r>
              <a:rPr lang="en-US" dirty="0"/>
              <a:t> </a:t>
            </a:r>
            <a:r>
              <a:rPr lang="en-US" dirty="0" err="1"/>
              <a:t>podem</a:t>
            </a:r>
            <a:r>
              <a:rPr lang="en-US" dirty="0"/>
              <a:t> </a:t>
            </a:r>
            <a:r>
              <a:rPr lang="en-US" dirty="0" err="1"/>
              <a:t>ter</a:t>
            </a:r>
            <a:r>
              <a:rPr lang="en-US" dirty="0"/>
              <a:t> um valor de </a:t>
            </a:r>
            <a:r>
              <a:rPr lang="en-US" dirty="0" err="1"/>
              <a:t>retorno</a:t>
            </a:r>
            <a:r>
              <a:rPr lang="en-US" dirty="0"/>
              <a:t>, para que </a:t>
            </a:r>
            <a:r>
              <a:rPr lang="en-US" dirty="0" err="1"/>
              <a:t>você</a:t>
            </a:r>
            <a:r>
              <a:rPr lang="en-US" dirty="0"/>
              <a:t> </a:t>
            </a:r>
            <a:r>
              <a:rPr lang="en-US" dirty="0" err="1"/>
              <a:t>possa</a:t>
            </a:r>
            <a:r>
              <a:rPr lang="en-US" dirty="0"/>
              <a:t> </a:t>
            </a:r>
            <a:r>
              <a:rPr lang="en-US" dirty="0" err="1"/>
              <a:t>retornar</a:t>
            </a:r>
            <a:r>
              <a:rPr lang="en-US" dirty="0"/>
              <a:t> </a:t>
            </a:r>
            <a:r>
              <a:rPr lang="en-US" dirty="0" err="1"/>
              <a:t>os</a:t>
            </a:r>
            <a:r>
              <a:rPr lang="en-US" dirty="0"/>
              <a:t> </a:t>
            </a:r>
            <a:r>
              <a:rPr lang="en-US" dirty="0" err="1"/>
              <a:t>resultados</a:t>
            </a:r>
            <a:r>
              <a:rPr lang="en-US" dirty="0"/>
              <a:t> de </a:t>
            </a:r>
            <a:r>
              <a:rPr lang="en-US" dirty="0" err="1"/>
              <a:t>uma</a:t>
            </a:r>
            <a:r>
              <a:rPr lang="en-US" dirty="0"/>
              <a:t> </a:t>
            </a:r>
            <a:r>
              <a:rPr lang="en-US" dirty="0" err="1"/>
              <a:t>operação</a:t>
            </a:r>
            <a:r>
              <a:rPr lang="en-US" dirty="0"/>
              <a:t> (</a:t>
            </a:r>
            <a:r>
              <a:rPr lang="en-US" dirty="0" err="1"/>
              <a:t>ou</a:t>
            </a:r>
            <a:r>
              <a:rPr lang="en-US" dirty="0"/>
              <a:t> </a:t>
            </a:r>
            <a:r>
              <a:rPr lang="en-US" dirty="0" err="1"/>
              <a:t>várias</a:t>
            </a:r>
            <a:r>
              <a:rPr lang="en-US" dirty="0"/>
              <a:t>) para o </a:t>
            </a:r>
            <a:r>
              <a:rPr lang="en-US" dirty="0" err="1"/>
              <a:t>código</a:t>
            </a:r>
            <a:r>
              <a:rPr lang="en-US" dirty="0"/>
              <a:t> que a </a:t>
            </a:r>
            <a:r>
              <a:rPr lang="en-US" dirty="0" err="1"/>
              <a:t>chamou</a:t>
            </a:r>
            <a:r>
              <a:rPr lang="en-US" dirty="0"/>
              <a:t>.</a:t>
            </a:r>
          </a:p>
        </p:txBody>
      </p:sp>
      <p:sp>
        <p:nvSpPr>
          <p:cNvPr id="5" name="Rectangle 4"/>
          <p:cNvSpPr/>
          <p:nvPr/>
        </p:nvSpPr>
        <p:spPr>
          <a:xfrm>
            <a:off x="594725" y="1496243"/>
            <a:ext cx="7770076" cy="307777"/>
          </a:xfrm>
          <a:prstGeom prst="rect">
            <a:avLst/>
          </a:prstGeom>
        </p:spPr>
        <p:txBody>
          <a:bodyPr wrap="none">
            <a:spAutoFit/>
          </a:bodyPr>
          <a:lstStyle/>
          <a:p>
            <a:r>
              <a:rPr lang="en-US" dirty="0">
                <a:solidFill>
                  <a:srgbClr val="444444"/>
                </a:solidFill>
                <a:latin typeface="Roboto" charset="0"/>
              </a:rPr>
              <a:t>JavaScript </a:t>
            </a:r>
            <a:r>
              <a:rPr lang="en-US" dirty="0" err="1">
                <a:solidFill>
                  <a:srgbClr val="444444"/>
                </a:solidFill>
                <a:latin typeface="Roboto" charset="0"/>
              </a:rPr>
              <a:t>é</a:t>
            </a:r>
            <a:r>
              <a:rPr lang="en-US" dirty="0">
                <a:solidFill>
                  <a:srgbClr val="444444"/>
                </a:solidFill>
                <a:latin typeface="Roboto" charset="0"/>
              </a:rPr>
              <a:t> </a:t>
            </a:r>
            <a:r>
              <a:rPr lang="en-US" dirty="0" err="1">
                <a:solidFill>
                  <a:srgbClr val="444444"/>
                </a:solidFill>
                <a:latin typeface="Roboto" charset="0"/>
              </a:rPr>
              <a:t>uma</a:t>
            </a:r>
            <a:r>
              <a:rPr lang="en-US" dirty="0">
                <a:solidFill>
                  <a:srgbClr val="444444"/>
                </a:solidFill>
                <a:latin typeface="Roboto" charset="0"/>
              </a:rPr>
              <a:t> </a:t>
            </a:r>
            <a:r>
              <a:rPr lang="en-US" dirty="0" err="1">
                <a:solidFill>
                  <a:srgbClr val="444444"/>
                </a:solidFill>
                <a:latin typeface="Roboto" charset="0"/>
              </a:rPr>
              <a:t>linguagem</a:t>
            </a:r>
            <a:r>
              <a:rPr lang="en-US" dirty="0">
                <a:solidFill>
                  <a:srgbClr val="444444"/>
                </a:solidFill>
                <a:latin typeface="Roboto" charset="0"/>
              </a:rPr>
              <a:t> </a:t>
            </a:r>
            <a:r>
              <a:rPr lang="en-US" dirty="0" err="1">
                <a:solidFill>
                  <a:srgbClr val="444444"/>
                </a:solidFill>
                <a:latin typeface="Roboto" charset="0"/>
              </a:rPr>
              <a:t>funcional</a:t>
            </a:r>
            <a:r>
              <a:rPr lang="en-US" dirty="0">
                <a:solidFill>
                  <a:srgbClr val="444444"/>
                </a:solidFill>
                <a:latin typeface="Roboto" charset="0"/>
              </a:rPr>
              <a:t>, </a:t>
            </a:r>
            <a:r>
              <a:rPr lang="en-US" dirty="0" err="1">
                <a:solidFill>
                  <a:srgbClr val="444444"/>
                </a:solidFill>
                <a:latin typeface="Roboto" charset="0"/>
              </a:rPr>
              <a:t>por</a:t>
            </a:r>
            <a:r>
              <a:rPr lang="en-US" dirty="0">
                <a:solidFill>
                  <a:srgbClr val="444444"/>
                </a:solidFill>
                <a:latin typeface="Roboto" charset="0"/>
              </a:rPr>
              <a:t> </a:t>
            </a:r>
            <a:r>
              <a:rPr lang="en-US" dirty="0" err="1">
                <a:solidFill>
                  <a:srgbClr val="444444"/>
                </a:solidFill>
                <a:latin typeface="Roboto" charset="0"/>
              </a:rPr>
              <a:t>isso</a:t>
            </a:r>
            <a:r>
              <a:rPr lang="en-US" dirty="0">
                <a:solidFill>
                  <a:srgbClr val="444444"/>
                </a:solidFill>
                <a:latin typeface="Roboto" charset="0"/>
              </a:rPr>
              <a:t> o </a:t>
            </a:r>
            <a:r>
              <a:rPr lang="en-US" dirty="0" err="1">
                <a:solidFill>
                  <a:srgbClr val="444444"/>
                </a:solidFill>
                <a:latin typeface="Roboto" charset="0"/>
              </a:rPr>
              <a:t>grande</a:t>
            </a:r>
            <a:r>
              <a:rPr lang="en-US" dirty="0">
                <a:solidFill>
                  <a:srgbClr val="444444"/>
                </a:solidFill>
                <a:latin typeface="Roboto" charset="0"/>
              </a:rPr>
              <a:t> </a:t>
            </a:r>
            <a:r>
              <a:rPr lang="en-US" dirty="0" err="1">
                <a:solidFill>
                  <a:srgbClr val="444444"/>
                </a:solidFill>
                <a:latin typeface="Roboto" charset="0"/>
              </a:rPr>
              <a:t>uso</a:t>
            </a:r>
            <a:r>
              <a:rPr lang="en-US" dirty="0">
                <a:solidFill>
                  <a:srgbClr val="444444"/>
                </a:solidFill>
                <a:latin typeface="Roboto" charset="0"/>
              </a:rPr>
              <a:t> de </a:t>
            </a:r>
            <a:r>
              <a:rPr lang="en-US" dirty="0" err="1">
                <a:solidFill>
                  <a:srgbClr val="444444"/>
                </a:solidFill>
                <a:latin typeface="Roboto" charset="0"/>
              </a:rPr>
              <a:t>utilização</a:t>
            </a:r>
            <a:r>
              <a:rPr lang="en-US" dirty="0">
                <a:solidFill>
                  <a:srgbClr val="444444"/>
                </a:solidFill>
                <a:latin typeface="Roboto" charset="0"/>
              </a:rPr>
              <a:t> de </a:t>
            </a:r>
            <a:r>
              <a:rPr lang="en-US" dirty="0" err="1">
                <a:solidFill>
                  <a:srgbClr val="444444"/>
                </a:solidFill>
                <a:latin typeface="Roboto" charset="0"/>
              </a:rPr>
              <a:t>funções</a:t>
            </a:r>
            <a:r>
              <a:rPr lang="en-US" dirty="0">
                <a:solidFill>
                  <a:srgbClr val="444444"/>
                </a:solidFill>
                <a:latin typeface="Roboto" charset="0"/>
              </a:rPr>
              <a:t>  para </a:t>
            </a:r>
            <a:r>
              <a:rPr lang="en-US" dirty="0" err="1">
                <a:solidFill>
                  <a:srgbClr val="444444"/>
                </a:solidFill>
                <a:latin typeface="Roboto" charset="0"/>
              </a:rPr>
              <a:t>realizar</a:t>
            </a:r>
            <a:r>
              <a:rPr lang="en-US" dirty="0">
                <a:solidFill>
                  <a:srgbClr val="444444"/>
                </a:solidFill>
                <a:latin typeface="Roboto" charset="0"/>
              </a:rPr>
              <a:t> </a:t>
            </a:r>
            <a:r>
              <a:rPr lang="en-US" dirty="0" err="1">
                <a:solidFill>
                  <a:srgbClr val="444444"/>
                </a:solidFill>
                <a:latin typeface="Roboto" charset="0"/>
              </a:rPr>
              <a:t>tarefas</a:t>
            </a:r>
            <a:endParaRPr lang="en-US" dirty="0"/>
          </a:p>
        </p:txBody>
      </p:sp>
    </p:spTree>
    <p:extLst>
      <p:ext uri="{BB962C8B-B14F-4D97-AF65-F5344CB8AC3E}">
        <p14:creationId xmlns:p14="http://schemas.microsoft.com/office/powerpoint/2010/main" val="5485726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Funções</a:t>
            </a:r>
            <a:endParaRPr lang="en-US" dirty="0"/>
          </a:p>
        </p:txBody>
      </p:sp>
      <p:sp>
        <p:nvSpPr>
          <p:cNvPr id="4" name="Rectangle 3"/>
          <p:cNvSpPr/>
          <p:nvPr/>
        </p:nvSpPr>
        <p:spPr>
          <a:xfrm>
            <a:off x="578024" y="1628800"/>
            <a:ext cx="2124299" cy="307777"/>
          </a:xfrm>
          <a:prstGeom prst="rect">
            <a:avLst/>
          </a:prstGeom>
        </p:spPr>
        <p:txBody>
          <a:bodyPr wrap="none">
            <a:spAutoFit/>
          </a:bodyPr>
          <a:lstStyle/>
          <a:p>
            <a:r>
              <a:rPr lang="en-US" dirty="0"/>
              <a:t>Como </a:t>
            </a:r>
            <a:r>
              <a:rPr lang="en-US" dirty="0" err="1"/>
              <a:t>Declarar</a:t>
            </a:r>
            <a:r>
              <a:rPr lang="en-US" dirty="0"/>
              <a:t> </a:t>
            </a:r>
            <a:r>
              <a:rPr lang="en-US" dirty="0" err="1"/>
              <a:t>Funções</a:t>
            </a:r>
            <a:endParaRPr lang="en-US" dirty="0"/>
          </a:p>
        </p:txBody>
      </p:sp>
      <p:sp>
        <p:nvSpPr>
          <p:cNvPr id="5" name="Rectangle 4"/>
          <p:cNvSpPr/>
          <p:nvPr/>
        </p:nvSpPr>
        <p:spPr>
          <a:xfrm>
            <a:off x="578024" y="2060848"/>
            <a:ext cx="7882408" cy="1815882"/>
          </a:xfrm>
          <a:prstGeom prst="rect">
            <a:avLst/>
          </a:prstGeom>
        </p:spPr>
        <p:txBody>
          <a:bodyPr wrap="square">
            <a:spAutoFit/>
          </a:bodyPr>
          <a:lstStyle/>
          <a:p>
            <a:r>
              <a:rPr lang="en-US" dirty="0"/>
              <a:t>Uma </a:t>
            </a:r>
            <a:r>
              <a:rPr lang="en-US" dirty="0" err="1"/>
              <a:t>função</a:t>
            </a:r>
            <a:r>
              <a:rPr lang="en-US" dirty="0"/>
              <a:t> </a:t>
            </a:r>
            <a:r>
              <a:rPr lang="en-US" dirty="0" err="1"/>
              <a:t>deve</a:t>
            </a:r>
            <a:r>
              <a:rPr lang="en-US" dirty="0"/>
              <a:t> </a:t>
            </a:r>
            <a:r>
              <a:rPr lang="en-US" dirty="0" err="1"/>
              <a:t>ser</a:t>
            </a:r>
            <a:r>
              <a:rPr lang="en-US" dirty="0"/>
              <a:t> </a:t>
            </a:r>
            <a:r>
              <a:rPr lang="en-US" dirty="0" err="1"/>
              <a:t>declarada</a:t>
            </a:r>
            <a:r>
              <a:rPr lang="en-US" dirty="0"/>
              <a:t> </a:t>
            </a:r>
            <a:r>
              <a:rPr lang="en-US" dirty="0" err="1"/>
              <a:t>usando</a:t>
            </a:r>
            <a:r>
              <a:rPr lang="en-US" dirty="0"/>
              <a:t> a </a:t>
            </a:r>
            <a:r>
              <a:rPr lang="en-US" dirty="0" err="1"/>
              <a:t>palavra-chave</a:t>
            </a:r>
            <a:r>
              <a:rPr lang="en-US" dirty="0"/>
              <a:t> function e, </a:t>
            </a:r>
            <a:r>
              <a:rPr lang="en-US" dirty="0" err="1"/>
              <a:t>em</a:t>
            </a:r>
            <a:r>
              <a:rPr lang="en-US" dirty="0"/>
              <a:t> </a:t>
            </a:r>
            <a:r>
              <a:rPr lang="en-US" dirty="0" err="1"/>
              <a:t>seguida</a:t>
            </a:r>
            <a:r>
              <a:rPr lang="en-US" dirty="0"/>
              <a:t>, </a:t>
            </a:r>
            <a:r>
              <a:rPr lang="en-US" dirty="0" err="1"/>
              <a:t>definindo</a:t>
            </a:r>
            <a:r>
              <a:rPr lang="en-US" dirty="0"/>
              <a:t> um </a:t>
            </a:r>
            <a:r>
              <a:rPr lang="en-US" dirty="0" err="1"/>
              <a:t>nome</a:t>
            </a:r>
            <a:r>
              <a:rPr lang="en-US" dirty="0"/>
              <a:t> (</a:t>
            </a:r>
            <a:r>
              <a:rPr lang="en-US" dirty="0" err="1"/>
              <a:t>também</a:t>
            </a:r>
            <a:r>
              <a:rPr lang="en-US" dirty="0"/>
              <a:t> </a:t>
            </a:r>
            <a:r>
              <a:rPr lang="en-US" dirty="0" err="1"/>
              <a:t>conhecido</a:t>
            </a:r>
            <a:r>
              <a:rPr lang="en-US" dirty="0"/>
              <a:t> </a:t>
            </a:r>
            <a:r>
              <a:rPr lang="en-US" dirty="0" err="1"/>
              <a:t>como</a:t>
            </a:r>
            <a:r>
              <a:rPr lang="en-US" dirty="0"/>
              <a:t> </a:t>
            </a:r>
            <a:r>
              <a:rPr lang="en-US" dirty="0" err="1"/>
              <a:t>identificador</a:t>
            </a:r>
            <a:r>
              <a:rPr lang="en-US" dirty="0"/>
              <a:t>). </a:t>
            </a:r>
          </a:p>
          <a:p>
            <a:endParaRPr lang="en-US" dirty="0"/>
          </a:p>
          <a:p>
            <a:r>
              <a:rPr lang="en-US" dirty="0"/>
              <a:t>Para </a:t>
            </a:r>
            <a:r>
              <a:rPr lang="en-US" dirty="0" err="1"/>
              <a:t>declarar</a:t>
            </a:r>
            <a:r>
              <a:rPr lang="en-US" dirty="0"/>
              <a:t> </a:t>
            </a:r>
            <a:r>
              <a:rPr lang="en-US" dirty="0" err="1"/>
              <a:t>uma</a:t>
            </a:r>
            <a:r>
              <a:rPr lang="en-US" dirty="0"/>
              <a:t> </a:t>
            </a:r>
            <a:r>
              <a:rPr lang="en-US" dirty="0" err="1"/>
              <a:t>função</a:t>
            </a:r>
            <a:r>
              <a:rPr lang="en-US" dirty="0"/>
              <a:t>:</a:t>
            </a:r>
          </a:p>
          <a:p>
            <a:endParaRPr lang="en-US" dirty="0"/>
          </a:p>
          <a:p>
            <a:r>
              <a:rPr lang="en-US" dirty="0"/>
              <a:t>1 - Nome da </a:t>
            </a:r>
            <a:r>
              <a:rPr lang="en-US" dirty="0" err="1"/>
              <a:t>Função</a:t>
            </a:r>
            <a:r>
              <a:rPr lang="en-US" dirty="0"/>
              <a:t>.</a:t>
            </a:r>
          </a:p>
          <a:p>
            <a:r>
              <a:rPr lang="en-US" dirty="0"/>
              <a:t>2 - </a:t>
            </a:r>
            <a:r>
              <a:rPr lang="en-US" dirty="0" err="1"/>
              <a:t>Lista</a:t>
            </a:r>
            <a:r>
              <a:rPr lang="en-US" dirty="0"/>
              <a:t> de </a:t>
            </a:r>
            <a:r>
              <a:rPr lang="en-US" dirty="0" err="1"/>
              <a:t>argumentos</a:t>
            </a:r>
            <a:r>
              <a:rPr lang="en-US" dirty="0"/>
              <a:t> para a </a:t>
            </a:r>
            <a:r>
              <a:rPr lang="en-US" dirty="0" err="1"/>
              <a:t>função</a:t>
            </a:r>
            <a:r>
              <a:rPr lang="en-US" dirty="0"/>
              <a:t>, entre </a:t>
            </a:r>
            <a:r>
              <a:rPr lang="en-US" dirty="0" err="1"/>
              <a:t>parênteses</a:t>
            </a:r>
            <a:r>
              <a:rPr lang="en-US" dirty="0"/>
              <a:t> e </a:t>
            </a:r>
            <a:r>
              <a:rPr lang="en-US" dirty="0" err="1"/>
              <a:t>separados</a:t>
            </a:r>
            <a:r>
              <a:rPr lang="en-US" dirty="0"/>
              <a:t> </a:t>
            </a:r>
            <a:r>
              <a:rPr lang="en-US" dirty="0" err="1"/>
              <a:t>por</a:t>
            </a:r>
            <a:r>
              <a:rPr lang="en-US" dirty="0"/>
              <a:t> </a:t>
            </a:r>
            <a:r>
              <a:rPr lang="en-US" dirty="0" err="1"/>
              <a:t>vírgulas</a:t>
            </a:r>
            <a:r>
              <a:rPr lang="en-US" dirty="0"/>
              <a:t>.</a:t>
            </a:r>
          </a:p>
          <a:p>
            <a:r>
              <a:rPr lang="en-US" dirty="0"/>
              <a:t>3 - </a:t>
            </a:r>
            <a:r>
              <a:rPr lang="en-US" dirty="0" err="1"/>
              <a:t>Declarações</a:t>
            </a:r>
            <a:r>
              <a:rPr lang="en-US" dirty="0"/>
              <a:t> JavaScript que </a:t>
            </a:r>
            <a:r>
              <a:rPr lang="en-US" dirty="0" err="1"/>
              <a:t>definem</a:t>
            </a:r>
            <a:r>
              <a:rPr lang="en-US" dirty="0"/>
              <a:t> a </a:t>
            </a:r>
            <a:r>
              <a:rPr lang="en-US" dirty="0" err="1"/>
              <a:t>função</a:t>
            </a:r>
            <a:r>
              <a:rPr lang="en-US" dirty="0"/>
              <a:t>, entre </a:t>
            </a:r>
            <a:r>
              <a:rPr lang="en-US" dirty="0" err="1"/>
              <a:t>chaves</a:t>
            </a:r>
            <a:r>
              <a:rPr lang="en-US" dirty="0"/>
              <a:t> { }.</a:t>
            </a:r>
          </a:p>
        </p:txBody>
      </p:sp>
      <p:sp>
        <p:nvSpPr>
          <p:cNvPr id="6" name="Rectangle 5"/>
          <p:cNvSpPr/>
          <p:nvPr/>
        </p:nvSpPr>
        <p:spPr>
          <a:xfrm>
            <a:off x="609600" y="4293096"/>
            <a:ext cx="3265638" cy="738664"/>
          </a:xfrm>
          <a:prstGeom prst="rect">
            <a:avLst/>
          </a:prstGeom>
        </p:spPr>
        <p:txBody>
          <a:bodyPr wrap="none">
            <a:spAutoFit/>
          </a:bodyPr>
          <a:lstStyle/>
          <a:p>
            <a:r>
              <a:rPr lang="en-US" dirty="0"/>
              <a:t>function </a:t>
            </a:r>
            <a:r>
              <a:rPr lang="en-US" dirty="0" err="1"/>
              <a:t>nomeDaFuncao</a:t>
            </a:r>
            <a:r>
              <a:rPr lang="en-US" dirty="0"/>
              <a:t>(</a:t>
            </a:r>
            <a:r>
              <a:rPr lang="en-US" dirty="0" err="1"/>
              <a:t>parametros</a:t>
            </a:r>
            <a:r>
              <a:rPr lang="en-US" dirty="0"/>
              <a:t>) {</a:t>
            </a:r>
          </a:p>
          <a:p>
            <a:r>
              <a:rPr lang="en-US" dirty="0"/>
              <a:t>	 // </a:t>
            </a:r>
            <a:r>
              <a:rPr lang="en-US" dirty="0" err="1"/>
              <a:t>instrucoes</a:t>
            </a:r>
            <a:endParaRPr lang="en-US" dirty="0"/>
          </a:p>
          <a:p>
            <a:r>
              <a:rPr lang="en-US" dirty="0"/>
              <a:t>}</a:t>
            </a:r>
          </a:p>
        </p:txBody>
      </p:sp>
    </p:spTree>
    <p:extLst>
      <p:ext uri="{BB962C8B-B14F-4D97-AF65-F5344CB8AC3E}">
        <p14:creationId xmlns:p14="http://schemas.microsoft.com/office/powerpoint/2010/main" val="15080045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Funções</a:t>
            </a:r>
            <a:endParaRPr lang="en-US" dirty="0"/>
          </a:p>
        </p:txBody>
      </p:sp>
      <p:sp>
        <p:nvSpPr>
          <p:cNvPr id="3" name="Rectangle 2"/>
          <p:cNvSpPr/>
          <p:nvPr/>
        </p:nvSpPr>
        <p:spPr>
          <a:xfrm>
            <a:off x="609600" y="1628800"/>
            <a:ext cx="4572000" cy="3323987"/>
          </a:xfrm>
          <a:prstGeom prst="rect">
            <a:avLst/>
          </a:prstGeom>
        </p:spPr>
        <p:txBody>
          <a:bodyPr>
            <a:spAutoFit/>
          </a:bodyPr>
          <a:lstStyle/>
          <a:p>
            <a:r>
              <a:rPr lang="en-US" dirty="0" err="1"/>
              <a:t>Veja</a:t>
            </a:r>
            <a:r>
              <a:rPr lang="en-US" dirty="0"/>
              <a:t> um </a:t>
            </a:r>
            <a:r>
              <a:rPr lang="en-US" dirty="0" err="1"/>
              <a:t>exemplo</a:t>
            </a:r>
            <a:r>
              <a:rPr lang="en-US" dirty="0"/>
              <a:t> </a:t>
            </a:r>
            <a:r>
              <a:rPr lang="en-US" dirty="0" err="1"/>
              <a:t>mais</a:t>
            </a:r>
            <a:r>
              <a:rPr lang="en-US" dirty="0"/>
              <a:t> </a:t>
            </a:r>
            <a:r>
              <a:rPr lang="en-US" dirty="0" err="1"/>
              <a:t>prático</a:t>
            </a:r>
            <a:r>
              <a:rPr lang="en-US" dirty="0"/>
              <a:t>:</a:t>
            </a:r>
          </a:p>
          <a:p>
            <a:endParaRPr lang="en-US" dirty="0"/>
          </a:p>
          <a:p>
            <a:r>
              <a:rPr lang="en-US" dirty="0"/>
              <a:t>/** * Soma </a:t>
            </a:r>
            <a:r>
              <a:rPr lang="en-US" dirty="0" err="1"/>
              <a:t>dois</a:t>
            </a:r>
            <a:r>
              <a:rPr lang="en-US" dirty="0"/>
              <a:t> </a:t>
            </a:r>
            <a:r>
              <a:rPr lang="en-US" dirty="0" err="1"/>
              <a:t>valores</a:t>
            </a:r>
            <a:r>
              <a:rPr lang="en-US" dirty="0"/>
              <a:t> */</a:t>
            </a:r>
          </a:p>
          <a:p>
            <a:endParaRPr lang="en-US" dirty="0"/>
          </a:p>
          <a:p>
            <a:r>
              <a:rPr lang="en-US" dirty="0"/>
              <a:t>function sum(a, b) { </a:t>
            </a:r>
          </a:p>
          <a:p>
            <a:r>
              <a:rPr lang="en-US" dirty="0"/>
              <a:t>              return a + b;</a:t>
            </a:r>
          </a:p>
          <a:p>
            <a:r>
              <a:rPr lang="en-US" dirty="0"/>
              <a:t>}</a:t>
            </a:r>
          </a:p>
          <a:p>
            <a:endParaRPr lang="en-US" dirty="0"/>
          </a:p>
          <a:p>
            <a:r>
              <a:rPr lang="en-US" dirty="0" err="1"/>
              <a:t>chamar</a:t>
            </a:r>
            <a:r>
              <a:rPr lang="en-US" dirty="0"/>
              <a:t> a </a:t>
            </a:r>
            <a:r>
              <a:rPr lang="en-US" dirty="0" err="1"/>
              <a:t>função</a:t>
            </a:r>
            <a:r>
              <a:rPr lang="en-US" dirty="0"/>
              <a:t>:</a:t>
            </a:r>
          </a:p>
          <a:p>
            <a:endParaRPr lang="en-US" dirty="0"/>
          </a:p>
          <a:p>
            <a:r>
              <a:rPr lang="en-US" dirty="0" err="1"/>
              <a:t>var</a:t>
            </a:r>
            <a:r>
              <a:rPr lang="en-US" dirty="0"/>
              <a:t> a = 1;</a:t>
            </a:r>
          </a:p>
          <a:p>
            <a:r>
              <a:rPr lang="en-US" dirty="0" err="1"/>
              <a:t>var</a:t>
            </a:r>
            <a:r>
              <a:rPr lang="en-US" dirty="0"/>
              <a:t> b = 2;</a:t>
            </a:r>
          </a:p>
          <a:p>
            <a:endParaRPr lang="en-US" dirty="0"/>
          </a:p>
          <a:p>
            <a:r>
              <a:rPr lang="en-US" dirty="0" err="1"/>
              <a:t>var</a:t>
            </a:r>
            <a:r>
              <a:rPr lang="en-US" dirty="0"/>
              <a:t> result = sum(a, b);</a:t>
            </a:r>
          </a:p>
          <a:p>
            <a:r>
              <a:rPr lang="en-US" dirty="0" err="1"/>
              <a:t>console.log</a:t>
            </a:r>
            <a:r>
              <a:rPr lang="en-US" dirty="0"/>
              <a:t>(result);</a:t>
            </a:r>
          </a:p>
        </p:txBody>
      </p:sp>
    </p:spTree>
    <p:extLst>
      <p:ext uri="{BB962C8B-B14F-4D97-AF65-F5344CB8AC3E}">
        <p14:creationId xmlns:p14="http://schemas.microsoft.com/office/powerpoint/2010/main" val="4943512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Funções</a:t>
            </a:r>
          </a:p>
        </p:txBody>
      </p:sp>
      <p:sp>
        <p:nvSpPr>
          <p:cNvPr id="3" name="Rectangle 2"/>
          <p:cNvSpPr/>
          <p:nvPr/>
        </p:nvSpPr>
        <p:spPr>
          <a:xfrm>
            <a:off x="539552" y="1628800"/>
            <a:ext cx="4602542" cy="307777"/>
          </a:xfrm>
          <a:prstGeom prst="rect">
            <a:avLst/>
          </a:prstGeom>
        </p:spPr>
        <p:txBody>
          <a:bodyPr wrap="none">
            <a:spAutoFit/>
          </a:bodyPr>
          <a:lstStyle/>
          <a:p>
            <a:r>
              <a:rPr lang="en-US" dirty="0" err="1"/>
              <a:t>Passando</a:t>
            </a:r>
            <a:r>
              <a:rPr lang="en-US" dirty="0"/>
              <a:t> </a:t>
            </a:r>
            <a:r>
              <a:rPr lang="en-US" dirty="0" err="1"/>
              <a:t>Objetos</a:t>
            </a:r>
            <a:r>
              <a:rPr lang="en-US" dirty="0"/>
              <a:t> (</a:t>
            </a:r>
            <a:r>
              <a:rPr lang="en-US" dirty="0" err="1"/>
              <a:t>Objetos</a:t>
            </a:r>
            <a:r>
              <a:rPr lang="en-US" dirty="0"/>
              <a:t> </a:t>
            </a:r>
            <a:r>
              <a:rPr lang="en-US" dirty="0" err="1"/>
              <a:t>são</a:t>
            </a:r>
            <a:r>
              <a:rPr lang="en-US" dirty="0"/>
              <a:t> </a:t>
            </a:r>
            <a:r>
              <a:rPr lang="en-US" dirty="0" err="1"/>
              <a:t>funções</a:t>
            </a:r>
            <a:r>
              <a:rPr lang="en-US" dirty="0"/>
              <a:t> </a:t>
            </a:r>
            <a:r>
              <a:rPr lang="en-US" dirty="0" err="1"/>
              <a:t>em</a:t>
            </a:r>
            <a:r>
              <a:rPr lang="en-US" dirty="0"/>
              <a:t> </a:t>
            </a:r>
            <a:r>
              <a:rPr lang="en-US" dirty="0" err="1"/>
              <a:t>Javascript</a:t>
            </a:r>
            <a:r>
              <a:rPr lang="en-US" dirty="0"/>
              <a:t>)</a:t>
            </a:r>
          </a:p>
        </p:txBody>
      </p:sp>
      <p:sp>
        <p:nvSpPr>
          <p:cNvPr id="4" name="Rectangle 3"/>
          <p:cNvSpPr/>
          <p:nvPr/>
        </p:nvSpPr>
        <p:spPr>
          <a:xfrm>
            <a:off x="609600" y="2060848"/>
            <a:ext cx="8153400" cy="3108543"/>
          </a:xfrm>
          <a:prstGeom prst="rect">
            <a:avLst/>
          </a:prstGeom>
        </p:spPr>
        <p:txBody>
          <a:bodyPr wrap="square">
            <a:spAutoFit/>
          </a:bodyPr>
          <a:lstStyle/>
          <a:p>
            <a:r>
              <a:rPr lang="en-US" dirty="0"/>
              <a:t>function </a:t>
            </a:r>
            <a:r>
              <a:rPr lang="en-US" dirty="0" err="1"/>
              <a:t>minhaFuncao</a:t>
            </a:r>
            <a:r>
              <a:rPr lang="en-US" dirty="0"/>
              <a:t>(</a:t>
            </a:r>
            <a:r>
              <a:rPr lang="en-US" dirty="0" err="1"/>
              <a:t>objeto</a:t>
            </a:r>
            <a:r>
              <a:rPr lang="en-US" dirty="0"/>
              <a:t>) { </a:t>
            </a:r>
          </a:p>
          <a:p>
            <a:r>
              <a:rPr lang="en-US" dirty="0"/>
              <a:t>     </a:t>
            </a:r>
            <a:r>
              <a:rPr lang="en-US" dirty="0" err="1"/>
              <a:t>pessoa</a:t>
            </a:r>
            <a:r>
              <a:rPr lang="en-US" dirty="0"/>
              <a:t> = "</a:t>
            </a:r>
            <a:r>
              <a:rPr lang="en-US" dirty="0" err="1"/>
              <a:t>Zé</a:t>
            </a:r>
            <a:r>
              <a:rPr lang="en-US" dirty="0"/>
              <a:t>";</a:t>
            </a:r>
          </a:p>
          <a:p>
            <a:r>
              <a:rPr lang="en-US" dirty="0"/>
              <a:t>}</a:t>
            </a:r>
          </a:p>
          <a:p>
            <a:endParaRPr lang="en-US" dirty="0"/>
          </a:p>
          <a:p>
            <a:r>
              <a:rPr lang="en-US" dirty="0" err="1"/>
              <a:t>var</a:t>
            </a:r>
            <a:r>
              <a:rPr lang="en-US" dirty="0"/>
              <a:t> </a:t>
            </a:r>
            <a:r>
              <a:rPr lang="en-US" dirty="0" err="1"/>
              <a:t>pessoa</a:t>
            </a:r>
            <a:r>
              <a:rPr lang="en-US" dirty="0"/>
              <a:t> = {</a:t>
            </a:r>
          </a:p>
          <a:p>
            <a:r>
              <a:rPr lang="en-US" dirty="0"/>
              <a:t>     </a:t>
            </a:r>
            <a:r>
              <a:rPr lang="en-US" dirty="0" err="1"/>
              <a:t>nome</a:t>
            </a:r>
            <a:r>
              <a:rPr lang="en-US" dirty="0"/>
              <a:t>: "</a:t>
            </a:r>
            <a:r>
              <a:rPr lang="en-US" dirty="0" err="1"/>
              <a:t>Zé</a:t>
            </a:r>
            <a:r>
              <a:rPr lang="en-US" dirty="0"/>
              <a:t>",</a:t>
            </a:r>
          </a:p>
          <a:p>
            <a:r>
              <a:rPr lang="en-US" dirty="0"/>
              <a:t>     </a:t>
            </a:r>
            <a:r>
              <a:rPr lang="en-US" dirty="0" err="1"/>
              <a:t>idade</a:t>
            </a:r>
            <a:r>
              <a:rPr lang="en-US" dirty="0"/>
              <a:t>: 1980</a:t>
            </a:r>
          </a:p>
          <a:p>
            <a:r>
              <a:rPr lang="en-US" dirty="0"/>
              <a:t>};</a:t>
            </a:r>
          </a:p>
          <a:p>
            <a:endParaRPr lang="en-US" dirty="0"/>
          </a:p>
          <a:p>
            <a:r>
              <a:rPr lang="en-US" dirty="0" err="1"/>
              <a:t>var</a:t>
            </a:r>
            <a:r>
              <a:rPr lang="en-US" dirty="0"/>
              <a:t> x, y;</a:t>
            </a:r>
          </a:p>
          <a:p>
            <a:r>
              <a:rPr lang="en-US" dirty="0"/>
              <a:t>x = </a:t>
            </a:r>
            <a:r>
              <a:rPr lang="en-US" dirty="0" err="1"/>
              <a:t>pessoa.nome</a:t>
            </a:r>
            <a:r>
              <a:rPr lang="en-US" dirty="0"/>
              <a:t>;     // x </a:t>
            </a:r>
            <a:r>
              <a:rPr lang="en-US" dirty="0" err="1"/>
              <a:t>recebe</a:t>
            </a:r>
            <a:r>
              <a:rPr lang="en-US" dirty="0"/>
              <a:t> o </a:t>
            </a:r>
            <a:r>
              <a:rPr lang="en-US" dirty="0" err="1"/>
              <a:t>valor"Zé"minhaFuncao</a:t>
            </a:r>
            <a:r>
              <a:rPr lang="en-US" dirty="0"/>
              <a:t>(</a:t>
            </a:r>
            <a:r>
              <a:rPr lang="en-US" dirty="0" err="1"/>
              <a:t>pessoa</a:t>
            </a:r>
            <a:r>
              <a:rPr lang="en-US" dirty="0"/>
              <a:t>);</a:t>
            </a:r>
          </a:p>
          <a:p>
            <a:endParaRPr lang="en-US" dirty="0"/>
          </a:p>
          <a:p>
            <a:r>
              <a:rPr lang="en-US" dirty="0" err="1"/>
              <a:t>minhaFuncao</a:t>
            </a:r>
            <a:r>
              <a:rPr lang="en-US" dirty="0"/>
              <a:t>(</a:t>
            </a:r>
            <a:r>
              <a:rPr lang="en-US" dirty="0" err="1"/>
              <a:t>pessoa</a:t>
            </a:r>
            <a:r>
              <a:rPr lang="en-US" dirty="0"/>
              <a:t>);</a:t>
            </a:r>
          </a:p>
          <a:p>
            <a:r>
              <a:rPr lang="en-US" dirty="0"/>
              <a:t>y = </a:t>
            </a:r>
            <a:r>
              <a:rPr lang="en-US" dirty="0" err="1"/>
              <a:t>pessoa.nome</a:t>
            </a:r>
            <a:r>
              <a:rPr lang="en-US" dirty="0"/>
              <a:t>;     // y </a:t>
            </a:r>
            <a:r>
              <a:rPr lang="en-US" dirty="0" err="1"/>
              <a:t>recebe</a:t>
            </a:r>
            <a:r>
              <a:rPr lang="en-US" dirty="0"/>
              <a:t> o valor "</a:t>
            </a:r>
            <a:r>
              <a:rPr lang="en-US" dirty="0" err="1"/>
              <a:t>Zé</a:t>
            </a:r>
            <a:r>
              <a:rPr lang="en-US" dirty="0"/>
              <a:t>"  //(a </a:t>
            </a:r>
            <a:r>
              <a:rPr lang="en-US" dirty="0" err="1"/>
              <a:t>propriedade</a:t>
            </a:r>
            <a:r>
              <a:rPr lang="en-US" dirty="0"/>
              <a:t> </a:t>
            </a:r>
            <a:r>
              <a:rPr lang="en-US" dirty="0" err="1"/>
              <a:t>pessoa.nome</a:t>
            </a:r>
            <a:r>
              <a:rPr lang="en-US" dirty="0"/>
              <a:t> </a:t>
            </a:r>
            <a:r>
              <a:rPr lang="en-US" dirty="0" err="1"/>
              <a:t>foi</a:t>
            </a:r>
            <a:r>
              <a:rPr lang="en-US" dirty="0"/>
              <a:t> </a:t>
            </a:r>
            <a:r>
              <a:rPr lang="en-US" dirty="0" err="1"/>
              <a:t>alterada</a:t>
            </a:r>
            <a:r>
              <a:rPr lang="en-US" dirty="0"/>
              <a:t> pela </a:t>
            </a:r>
            <a:r>
              <a:rPr lang="en-US" dirty="0" err="1"/>
              <a:t>função</a:t>
            </a:r>
            <a:r>
              <a:rPr lang="en-US" dirty="0"/>
              <a:t>)</a:t>
            </a:r>
          </a:p>
        </p:txBody>
      </p:sp>
    </p:spTree>
    <p:extLst>
      <p:ext uri="{BB962C8B-B14F-4D97-AF65-F5344CB8AC3E}">
        <p14:creationId xmlns:p14="http://schemas.microsoft.com/office/powerpoint/2010/main" val="20941071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Funções</a:t>
            </a:r>
          </a:p>
        </p:txBody>
      </p:sp>
      <p:sp>
        <p:nvSpPr>
          <p:cNvPr id="3" name="Rectangle 2"/>
          <p:cNvSpPr/>
          <p:nvPr/>
        </p:nvSpPr>
        <p:spPr>
          <a:xfrm>
            <a:off x="577822" y="1556792"/>
            <a:ext cx="1925527" cy="307777"/>
          </a:xfrm>
          <a:prstGeom prst="rect">
            <a:avLst/>
          </a:prstGeom>
        </p:spPr>
        <p:txBody>
          <a:bodyPr wrap="none">
            <a:spAutoFit/>
          </a:bodyPr>
          <a:lstStyle/>
          <a:p>
            <a:r>
              <a:rPr lang="en-US"/>
              <a:t>Expressão</a:t>
            </a:r>
            <a:r>
              <a:rPr lang="en-US" dirty="0"/>
              <a:t> de </a:t>
            </a:r>
            <a:r>
              <a:rPr lang="en-US" dirty="0" err="1"/>
              <a:t>Função</a:t>
            </a:r>
            <a:endParaRPr lang="en-US" dirty="0"/>
          </a:p>
        </p:txBody>
      </p:sp>
      <p:sp>
        <p:nvSpPr>
          <p:cNvPr id="4" name="Rectangle 3"/>
          <p:cNvSpPr/>
          <p:nvPr/>
        </p:nvSpPr>
        <p:spPr>
          <a:xfrm>
            <a:off x="577822" y="2197158"/>
            <a:ext cx="7666586" cy="523220"/>
          </a:xfrm>
          <a:prstGeom prst="rect">
            <a:avLst/>
          </a:prstGeom>
        </p:spPr>
        <p:txBody>
          <a:bodyPr wrap="square">
            <a:spAutoFit/>
          </a:bodyPr>
          <a:lstStyle/>
          <a:p>
            <a:r>
              <a:rPr lang="en-US"/>
              <a:t>A </a:t>
            </a:r>
            <a:r>
              <a:rPr lang="en-US" dirty="0" err="1"/>
              <a:t>Expressão</a:t>
            </a:r>
            <a:r>
              <a:rPr lang="en-US" dirty="0"/>
              <a:t> de </a:t>
            </a:r>
            <a:r>
              <a:rPr lang="en-US" dirty="0" err="1"/>
              <a:t>Função</a:t>
            </a:r>
            <a:r>
              <a:rPr lang="en-US" dirty="0"/>
              <a:t>, o </a:t>
            </a:r>
            <a:r>
              <a:rPr lang="en-US" dirty="0" err="1"/>
              <a:t>nome</a:t>
            </a:r>
            <a:r>
              <a:rPr lang="en-US" dirty="0"/>
              <a:t> </a:t>
            </a:r>
            <a:r>
              <a:rPr lang="en-US" dirty="0" err="1"/>
              <a:t>não</a:t>
            </a:r>
            <a:r>
              <a:rPr lang="en-US" dirty="0"/>
              <a:t> </a:t>
            </a:r>
            <a:r>
              <a:rPr lang="en-US" dirty="0" err="1"/>
              <a:t>é</a:t>
            </a:r>
            <a:r>
              <a:rPr lang="en-US" dirty="0"/>
              <a:t> </a:t>
            </a:r>
            <a:r>
              <a:rPr lang="en-US" dirty="0" err="1"/>
              <a:t>obrigatório</a:t>
            </a:r>
            <a:r>
              <a:rPr lang="en-US" dirty="0"/>
              <a:t> </a:t>
            </a:r>
            <a:r>
              <a:rPr lang="en-US" dirty="0" err="1"/>
              <a:t>pois</a:t>
            </a:r>
            <a:r>
              <a:rPr lang="en-US" dirty="0"/>
              <a:t>, </a:t>
            </a:r>
            <a:r>
              <a:rPr lang="en-US" dirty="0" err="1"/>
              <a:t>na</a:t>
            </a:r>
            <a:r>
              <a:rPr lang="en-US" dirty="0"/>
              <a:t> </a:t>
            </a:r>
            <a:r>
              <a:rPr lang="en-US" dirty="0" err="1"/>
              <a:t>maioria</a:t>
            </a:r>
            <a:r>
              <a:rPr lang="en-US" dirty="0"/>
              <a:t> dos </a:t>
            </a:r>
            <a:r>
              <a:rPr lang="en-US" dirty="0" err="1"/>
              <a:t>casos</a:t>
            </a:r>
            <a:r>
              <a:rPr lang="en-US" dirty="0"/>
              <a:t>, se </a:t>
            </a:r>
            <a:r>
              <a:rPr lang="en-US" dirty="0" err="1"/>
              <a:t>trata</a:t>
            </a:r>
            <a:r>
              <a:rPr lang="en-US" dirty="0"/>
              <a:t> de </a:t>
            </a:r>
            <a:r>
              <a:rPr lang="en-US" dirty="0" err="1"/>
              <a:t>uma</a:t>
            </a:r>
            <a:r>
              <a:rPr lang="en-US" dirty="0"/>
              <a:t> </a:t>
            </a:r>
            <a:r>
              <a:rPr lang="en-US" dirty="0" err="1"/>
              <a:t>função</a:t>
            </a:r>
            <a:r>
              <a:rPr lang="en-US" dirty="0"/>
              <a:t> </a:t>
            </a:r>
            <a:r>
              <a:rPr lang="en-US" dirty="0" err="1"/>
              <a:t>anônima</a:t>
            </a:r>
            <a:r>
              <a:rPr lang="en-US" dirty="0"/>
              <a:t>.</a:t>
            </a:r>
          </a:p>
        </p:txBody>
      </p:sp>
      <p:sp>
        <p:nvSpPr>
          <p:cNvPr id="5" name="Rectangle 4"/>
          <p:cNvSpPr/>
          <p:nvPr/>
        </p:nvSpPr>
        <p:spPr>
          <a:xfrm>
            <a:off x="577822" y="3052967"/>
            <a:ext cx="4572000" cy="1600438"/>
          </a:xfrm>
          <a:prstGeom prst="rect">
            <a:avLst/>
          </a:prstGeom>
        </p:spPr>
        <p:txBody>
          <a:bodyPr>
            <a:spAutoFit/>
          </a:bodyPr>
          <a:lstStyle/>
          <a:p>
            <a:r>
              <a:rPr lang="en-US" dirty="0" err="1"/>
              <a:t>Exemplo</a:t>
            </a:r>
            <a:r>
              <a:rPr lang="en-US" dirty="0"/>
              <a:t>:</a:t>
            </a:r>
          </a:p>
          <a:p>
            <a:endParaRPr lang="en-US" dirty="0"/>
          </a:p>
          <a:p>
            <a:r>
              <a:rPr lang="en-US" dirty="0" err="1"/>
              <a:t>var</a:t>
            </a:r>
            <a:r>
              <a:rPr lang="en-US" dirty="0"/>
              <a:t> </a:t>
            </a:r>
            <a:r>
              <a:rPr lang="en-US" dirty="0" err="1"/>
              <a:t>quadrado</a:t>
            </a:r>
            <a:r>
              <a:rPr lang="en-US" dirty="0"/>
              <a:t> = function(x){ 		</a:t>
            </a:r>
          </a:p>
          <a:p>
            <a:r>
              <a:rPr lang="en-US" dirty="0"/>
              <a:t>               return x * x </a:t>
            </a:r>
          </a:p>
          <a:p>
            <a:r>
              <a:rPr lang="en-US" dirty="0"/>
              <a:t>};</a:t>
            </a:r>
          </a:p>
          <a:p>
            <a:endParaRPr lang="en-US" dirty="0"/>
          </a:p>
          <a:p>
            <a:r>
              <a:rPr lang="en-US" dirty="0" err="1"/>
              <a:t>console.log</a:t>
            </a:r>
            <a:r>
              <a:rPr lang="en-US" dirty="0"/>
              <a:t>(</a:t>
            </a:r>
            <a:r>
              <a:rPr lang="en-US" dirty="0" err="1"/>
              <a:t>quadrado</a:t>
            </a:r>
            <a:r>
              <a:rPr lang="en-US" dirty="0"/>
              <a:t>(5)); //</a:t>
            </a:r>
            <a:r>
              <a:rPr lang="en-US" dirty="0" err="1"/>
              <a:t>exibe</a:t>
            </a:r>
            <a:r>
              <a:rPr lang="en-US" dirty="0"/>
              <a:t> 25</a:t>
            </a:r>
          </a:p>
        </p:txBody>
      </p:sp>
    </p:spTree>
    <p:extLst>
      <p:ext uri="{BB962C8B-B14F-4D97-AF65-F5344CB8AC3E}">
        <p14:creationId xmlns:p14="http://schemas.microsoft.com/office/powerpoint/2010/main" val="4117662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Funções</a:t>
            </a:r>
          </a:p>
        </p:txBody>
      </p:sp>
      <p:sp>
        <p:nvSpPr>
          <p:cNvPr id="3" name="Rectangle 2"/>
          <p:cNvSpPr/>
          <p:nvPr/>
        </p:nvSpPr>
        <p:spPr>
          <a:xfrm>
            <a:off x="575387" y="1628800"/>
            <a:ext cx="4572000" cy="523220"/>
          </a:xfrm>
          <a:prstGeom prst="rect">
            <a:avLst/>
          </a:prstGeom>
        </p:spPr>
        <p:txBody>
          <a:bodyPr>
            <a:spAutoFit/>
          </a:bodyPr>
          <a:lstStyle/>
          <a:p>
            <a:r>
              <a:rPr lang="en-US" dirty="0" err="1"/>
              <a:t>Qual</a:t>
            </a:r>
            <a:r>
              <a:rPr lang="en-US" dirty="0"/>
              <a:t> a </a:t>
            </a:r>
            <a:r>
              <a:rPr lang="en-US" dirty="0" err="1"/>
              <a:t>diferença</a:t>
            </a:r>
            <a:r>
              <a:rPr lang="en-US" dirty="0"/>
              <a:t> </a:t>
            </a:r>
            <a:r>
              <a:rPr lang="en-US" dirty="0" err="1"/>
              <a:t>declaração</a:t>
            </a:r>
            <a:r>
              <a:rPr lang="en-US" dirty="0"/>
              <a:t> de </a:t>
            </a:r>
            <a:r>
              <a:rPr lang="en-US" dirty="0" err="1"/>
              <a:t>função</a:t>
            </a:r>
            <a:r>
              <a:rPr lang="en-US" dirty="0"/>
              <a:t> e </a:t>
            </a:r>
            <a:r>
              <a:rPr lang="en-US" dirty="0" err="1"/>
              <a:t>Expressão</a:t>
            </a:r>
            <a:r>
              <a:rPr lang="en-US" dirty="0"/>
              <a:t> de </a:t>
            </a:r>
            <a:r>
              <a:rPr lang="en-US" dirty="0" err="1"/>
              <a:t>função</a:t>
            </a:r>
            <a:r>
              <a:rPr lang="en-US" dirty="0"/>
              <a:t> ?</a:t>
            </a:r>
          </a:p>
        </p:txBody>
      </p:sp>
      <p:sp>
        <p:nvSpPr>
          <p:cNvPr id="4" name="Rectangle 3"/>
          <p:cNvSpPr/>
          <p:nvPr/>
        </p:nvSpPr>
        <p:spPr>
          <a:xfrm>
            <a:off x="575387" y="2561620"/>
            <a:ext cx="7609522" cy="738664"/>
          </a:xfrm>
          <a:prstGeom prst="rect">
            <a:avLst/>
          </a:prstGeom>
        </p:spPr>
        <p:txBody>
          <a:bodyPr wrap="square">
            <a:spAutoFit/>
          </a:bodyPr>
          <a:lstStyle/>
          <a:p>
            <a:r>
              <a:rPr lang="en-US" dirty="0"/>
              <a:t>A </a:t>
            </a:r>
            <a:r>
              <a:rPr lang="en-US" dirty="0" err="1"/>
              <a:t>diferença</a:t>
            </a:r>
            <a:r>
              <a:rPr lang="en-US" dirty="0"/>
              <a:t> </a:t>
            </a:r>
            <a:r>
              <a:rPr lang="en-US" dirty="0" err="1"/>
              <a:t>é</a:t>
            </a:r>
            <a:r>
              <a:rPr lang="en-US" dirty="0"/>
              <a:t> que </a:t>
            </a:r>
            <a:r>
              <a:rPr lang="en-US" dirty="0" err="1"/>
              <a:t>quando</a:t>
            </a:r>
            <a:r>
              <a:rPr lang="en-US" dirty="0"/>
              <a:t> </a:t>
            </a:r>
            <a:r>
              <a:rPr lang="en-US" dirty="0" err="1"/>
              <a:t>fazemos</a:t>
            </a:r>
            <a:r>
              <a:rPr lang="en-US" dirty="0"/>
              <a:t> a </a:t>
            </a:r>
            <a:r>
              <a:rPr lang="en-US" dirty="0" err="1"/>
              <a:t>Declaração</a:t>
            </a:r>
            <a:r>
              <a:rPr lang="en-US" dirty="0"/>
              <a:t> de </a:t>
            </a:r>
            <a:r>
              <a:rPr lang="en-US" dirty="0" err="1"/>
              <a:t>Função</a:t>
            </a:r>
            <a:r>
              <a:rPr lang="en-US" dirty="0"/>
              <a:t>, </a:t>
            </a:r>
            <a:r>
              <a:rPr lang="en-US" dirty="0" err="1"/>
              <a:t>permitimos</a:t>
            </a:r>
            <a:r>
              <a:rPr lang="en-US" dirty="0"/>
              <a:t> que o parser </a:t>
            </a:r>
            <a:r>
              <a:rPr lang="en-US" dirty="0" err="1"/>
              <a:t>analise</a:t>
            </a:r>
            <a:r>
              <a:rPr lang="en-US" dirty="0"/>
              <a:t> </a:t>
            </a:r>
            <a:r>
              <a:rPr lang="en-US" dirty="0" err="1"/>
              <a:t>previamente</a:t>
            </a:r>
            <a:r>
              <a:rPr lang="en-US" dirty="0"/>
              <a:t> do que </a:t>
            </a:r>
            <a:r>
              <a:rPr lang="en-US" dirty="0" err="1"/>
              <a:t>será</a:t>
            </a:r>
            <a:r>
              <a:rPr lang="en-US" dirty="0"/>
              <a:t> </a:t>
            </a:r>
            <a:r>
              <a:rPr lang="en-US" dirty="0" err="1"/>
              <a:t>executado</a:t>
            </a:r>
            <a:r>
              <a:rPr lang="en-US" dirty="0"/>
              <a:t> </a:t>
            </a:r>
            <a:r>
              <a:rPr lang="en-US" dirty="0" err="1"/>
              <a:t>enquanto</a:t>
            </a:r>
            <a:r>
              <a:rPr lang="en-US" dirty="0"/>
              <a:t> a </a:t>
            </a:r>
            <a:r>
              <a:rPr lang="en-US" dirty="0" err="1"/>
              <a:t>Expressão</a:t>
            </a:r>
            <a:r>
              <a:rPr lang="en-US" dirty="0"/>
              <a:t> de </a:t>
            </a:r>
            <a:r>
              <a:rPr lang="en-US" dirty="0" err="1"/>
              <a:t>Função</a:t>
            </a:r>
            <a:r>
              <a:rPr lang="en-US" dirty="0"/>
              <a:t> </a:t>
            </a:r>
            <a:r>
              <a:rPr lang="en-US" dirty="0" err="1"/>
              <a:t>é</a:t>
            </a:r>
            <a:r>
              <a:rPr lang="en-US" dirty="0"/>
              <a:t> </a:t>
            </a:r>
            <a:r>
              <a:rPr lang="en-US" dirty="0" err="1"/>
              <a:t>analisada</a:t>
            </a:r>
            <a:r>
              <a:rPr lang="en-US" dirty="0"/>
              <a:t> </a:t>
            </a:r>
            <a:r>
              <a:rPr lang="en-US" dirty="0" err="1"/>
              <a:t>em</a:t>
            </a:r>
            <a:r>
              <a:rPr lang="en-US" dirty="0"/>
              <a:t> tempo de </a:t>
            </a:r>
            <a:r>
              <a:rPr lang="en-US" dirty="0" err="1"/>
              <a:t>execução</a:t>
            </a:r>
            <a:r>
              <a:rPr lang="en-US" dirty="0"/>
              <a:t>.</a:t>
            </a:r>
          </a:p>
        </p:txBody>
      </p:sp>
    </p:spTree>
    <p:extLst>
      <p:ext uri="{BB962C8B-B14F-4D97-AF65-F5344CB8AC3E}">
        <p14:creationId xmlns:p14="http://schemas.microsoft.com/office/powerpoint/2010/main" val="13635237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Funções</a:t>
            </a:r>
            <a:r>
              <a:rPr lang="en-US" dirty="0"/>
              <a:t> de Callback</a:t>
            </a:r>
          </a:p>
        </p:txBody>
      </p:sp>
      <p:sp>
        <p:nvSpPr>
          <p:cNvPr id="3" name="Rectangle 2"/>
          <p:cNvSpPr/>
          <p:nvPr/>
        </p:nvSpPr>
        <p:spPr>
          <a:xfrm>
            <a:off x="609600" y="2767191"/>
            <a:ext cx="7418784" cy="738664"/>
          </a:xfrm>
          <a:prstGeom prst="rect">
            <a:avLst/>
          </a:prstGeom>
        </p:spPr>
        <p:txBody>
          <a:bodyPr wrap="square">
            <a:spAutoFit/>
          </a:bodyPr>
          <a:lstStyle/>
          <a:p>
            <a:r>
              <a:rPr lang="en-US" b="1" dirty="0" err="1">
                <a:latin typeface="Consolas" charset="0"/>
              </a:rPr>
              <a:t>var</a:t>
            </a:r>
            <a:r>
              <a:rPr lang="en-US" b="1" dirty="0">
                <a:solidFill>
                  <a:srgbClr val="BD260D"/>
                </a:solidFill>
                <a:latin typeface="Consolas" charset="0"/>
              </a:rPr>
              <a:t> </a:t>
            </a:r>
            <a:r>
              <a:rPr lang="en-US" b="1" dirty="0" err="1">
                <a:solidFill>
                  <a:srgbClr val="BD260D"/>
                </a:solidFill>
                <a:latin typeface="Consolas" charset="0"/>
              </a:rPr>
              <a:t>callMeBackFromTheFutureEvent</a:t>
            </a:r>
            <a:r>
              <a:rPr lang="en-US" b="1" dirty="0">
                <a:solidFill>
                  <a:srgbClr val="BD260D"/>
                </a:solidFill>
                <a:latin typeface="Consolas" charset="0"/>
              </a:rPr>
              <a:t> = </a:t>
            </a:r>
            <a:r>
              <a:rPr lang="en-US" b="1" dirty="0">
                <a:latin typeface="Consolas" charset="0"/>
              </a:rPr>
              <a:t>function</a:t>
            </a:r>
            <a:r>
              <a:rPr lang="en-US" b="1" dirty="0">
                <a:solidFill>
                  <a:srgbClr val="BD260D"/>
                </a:solidFill>
                <a:latin typeface="Consolas" charset="0"/>
              </a:rPr>
              <a:t>(event) { </a:t>
            </a:r>
          </a:p>
          <a:p>
            <a:r>
              <a:rPr lang="en-US" b="1" dirty="0">
                <a:solidFill>
                  <a:srgbClr val="BD260D"/>
                </a:solidFill>
                <a:latin typeface="Consolas" charset="0"/>
              </a:rPr>
              <a:t>	alert(</a:t>
            </a:r>
            <a:r>
              <a:rPr lang="en-US" b="1" dirty="0">
                <a:solidFill>
                  <a:srgbClr val="DD1144"/>
                </a:solidFill>
                <a:latin typeface="Consolas" charset="0"/>
              </a:rPr>
              <a:t>"Here is my answer!"</a:t>
            </a:r>
            <a:r>
              <a:rPr lang="en-US" b="1" dirty="0">
                <a:solidFill>
                  <a:srgbClr val="BD260D"/>
                </a:solidFill>
                <a:latin typeface="Consolas" charset="0"/>
              </a:rPr>
              <a:t>) </a:t>
            </a:r>
          </a:p>
          <a:p>
            <a:r>
              <a:rPr lang="en-US" b="1" dirty="0">
                <a:solidFill>
                  <a:srgbClr val="BD260D"/>
                </a:solidFill>
                <a:latin typeface="Consolas" charset="0"/>
              </a:rPr>
              <a:t>}</a:t>
            </a:r>
            <a:endParaRPr lang="en-US" dirty="0"/>
          </a:p>
        </p:txBody>
      </p:sp>
      <p:sp>
        <p:nvSpPr>
          <p:cNvPr id="4" name="Rectangle 3"/>
          <p:cNvSpPr/>
          <p:nvPr/>
        </p:nvSpPr>
        <p:spPr>
          <a:xfrm>
            <a:off x="539552" y="1700808"/>
            <a:ext cx="8064896" cy="954107"/>
          </a:xfrm>
          <a:prstGeom prst="rect">
            <a:avLst/>
          </a:prstGeom>
        </p:spPr>
        <p:txBody>
          <a:bodyPr wrap="square">
            <a:spAutoFit/>
          </a:bodyPr>
          <a:lstStyle/>
          <a:p>
            <a:r>
              <a:rPr lang="en-US" i="1" dirty="0">
                <a:solidFill>
                  <a:srgbClr val="383838"/>
                </a:solidFill>
                <a:latin typeface="Georgia" charset="0"/>
              </a:rPr>
              <a:t>”</a:t>
            </a:r>
            <a:r>
              <a:rPr lang="en-US" i="1" dirty="0" err="1">
                <a:solidFill>
                  <a:srgbClr val="383838"/>
                </a:solidFill>
                <a:latin typeface="Georgia" charset="0"/>
              </a:rPr>
              <a:t>Função</a:t>
            </a:r>
            <a:r>
              <a:rPr lang="en-US" i="1" dirty="0">
                <a:solidFill>
                  <a:srgbClr val="383838"/>
                </a:solidFill>
                <a:latin typeface="Georgia" charset="0"/>
              </a:rPr>
              <a:t> de </a:t>
            </a:r>
            <a:r>
              <a:rPr lang="en-US" i="1" dirty="0" err="1">
                <a:solidFill>
                  <a:srgbClr val="383838"/>
                </a:solidFill>
                <a:latin typeface="Georgia" charset="0"/>
              </a:rPr>
              <a:t>retorno</a:t>
            </a:r>
            <a:r>
              <a:rPr lang="en-US" i="1" dirty="0">
                <a:solidFill>
                  <a:srgbClr val="383838"/>
                </a:solidFill>
                <a:latin typeface="Georgia" charset="0"/>
              </a:rPr>
              <a:t> – callback – </a:t>
            </a:r>
            <a:r>
              <a:rPr lang="en-US" i="1" dirty="0" err="1">
                <a:solidFill>
                  <a:srgbClr val="383838"/>
                </a:solidFill>
                <a:latin typeface="Georgia" charset="0"/>
              </a:rPr>
              <a:t>é</a:t>
            </a:r>
            <a:r>
              <a:rPr lang="en-US" i="1" dirty="0">
                <a:solidFill>
                  <a:srgbClr val="383838"/>
                </a:solidFill>
                <a:latin typeface="Georgia" charset="0"/>
              </a:rPr>
              <a:t> </a:t>
            </a:r>
            <a:r>
              <a:rPr lang="en-US" i="1" dirty="0" err="1">
                <a:solidFill>
                  <a:srgbClr val="383838"/>
                </a:solidFill>
                <a:latin typeface="Georgia" charset="0"/>
              </a:rPr>
              <a:t>uma</a:t>
            </a:r>
            <a:r>
              <a:rPr lang="en-US" i="1" dirty="0">
                <a:solidFill>
                  <a:srgbClr val="383838"/>
                </a:solidFill>
                <a:latin typeface="Georgia" charset="0"/>
              </a:rPr>
              <a:t> </a:t>
            </a:r>
            <a:r>
              <a:rPr lang="en-US" i="1" dirty="0" err="1">
                <a:solidFill>
                  <a:srgbClr val="383838"/>
                </a:solidFill>
                <a:latin typeface="Georgia" charset="0"/>
              </a:rPr>
              <a:t>referência</a:t>
            </a:r>
            <a:r>
              <a:rPr lang="en-US" i="1" dirty="0">
                <a:solidFill>
                  <a:srgbClr val="383838"/>
                </a:solidFill>
                <a:latin typeface="Georgia" charset="0"/>
              </a:rPr>
              <a:t> para um </a:t>
            </a:r>
            <a:r>
              <a:rPr lang="en-US" i="1" dirty="0" err="1">
                <a:solidFill>
                  <a:srgbClr val="383838"/>
                </a:solidFill>
                <a:latin typeface="Georgia" charset="0"/>
              </a:rPr>
              <a:t>código</a:t>
            </a:r>
            <a:r>
              <a:rPr lang="en-US" i="1" dirty="0">
                <a:solidFill>
                  <a:srgbClr val="383838"/>
                </a:solidFill>
                <a:latin typeface="Georgia" charset="0"/>
              </a:rPr>
              <a:t> </a:t>
            </a:r>
            <a:r>
              <a:rPr lang="en-US" i="1" dirty="0" err="1">
                <a:solidFill>
                  <a:srgbClr val="383838"/>
                </a:solidFill>
                <a:latin typeface="Georgia" charset="0"/>
              </a:rPr>
              <a:t>executável</a:t>
            </a:r>
            <a:r>
              <a:rPr lang="en-US" i="1" dirty="0">
                <a:solidFill>
                  <a:srgbClr val="383838"/>
                </a:solidFill>
                <a:latin typeface="Georgia" charset="0"/>
              </a:rPr>
              <a:t>, </a:t>
            </a:r>
            <a:r>
              <a:rPr lang="en-US" i="1" dirty="0" err="1">
                <a:solidFill>
                  <a:srgbClr val="383838"/>
                </a:solidFill>
                <a:latin typeface="Georgia" charset="0"/>
              </a:rPr>
              <a:t>ou</a:t>
            </a:r>
            <a:r>
              <a:rPr lang="en-US" i="1" dirty="0">
                <a:solidFill>
                  <a:srgbClr val="383838"/>
                </a:solidFill>
                <a:latin typeface="Georgia" charset="0"/>
              </a:rPr>
              <a:t> um </a:t>
            </a:r>
            <a:r>
              <a:rPr lang="en-US" i="1" dirty="0" err="1">
                <a:solidFill>
                  <a:srgbClr val="383838"/>
                </a:solidFill>
                <a:latin typeface="Georgia" charset="0"/>
              </a:rPr>
              <a:t>pequeno</a:t>
            </a:r>
            <a:r>
              <a:rPr lang="en-US" i="1" dirty="0">
                <a:solidFill>
                  <a:srgbClr val="383838"/>
                </a:solidFill>
                <a:latin typeface="Georgia" charset="0"/>
              </a:rPr>
              <a:t> </a:t>
            </a:r>
            <a:r>
              <a:rPr lang="en-US" i="1" dirty="0" err="1">
                <a:solidFill>
                  <a:srgbClr val="383838"/>
                </a:solidFill>
                <a:latin typeface="Georgia" charset="0"/>
              </a:rPr>
              <a:t>código</a:t>
            </a:r>
            <a:r>
              <a:rPr lang="en-US" i="1" dirty="0">
                <a:solidFill>
                  <a:srgbClr val="383838"/>
                </a:solidFill>
                <a:latin typeface="Georgia" charset="0"/>
              </a:rPr>
              <a:t> </a:t>
            </a:r>
            <a:r>
              <a:rPr lang="en-US" i="1" dirty="0" err="1">
                <a:solidFill>
                  <a:srgbClr val="383838"/>
                </a:solidFill>
                <a:latin typeface="Georgia" charset="0"/>
              </a:rPr>
              <a:t>executável</a:t>
            </a:r>
            <a:r>
              <a:rPr lang="en-US" i="1" dirty="0">
                <a:solidFill>
                  <a:srgbClr val="383838"/>
                </a:solidFill>
                <a:latin typeface="Georgia" charset="0"/>
              </a:rPr>
              <a:t>, que </a:t>
            </a:r>
            <a:r>
              <a:rPr lang="en-US" i="1" dirty="0" err="1">
                <a:solidFill>
                  <a:srgbClr val="383838"/>
                </a:solidFill>
                <a:latin typeface="Georgia" charset="0"/>
              </a:rPr>
              <a:t>é</a:t>
            </a:r>
            <a:r>
              <a:rPr lang="en-US" i="1" dirty="0">
                <a:solidFill>
                  <a:srgbClr val="383838"/>
                </a:solidFill>
                <a:latin typeface="Georgia" charset="0"/>
              </a:rPr>
              <a:t> </a:t>
            </a:r>
            <a:r>
              <a:rPr lang="en-US" i="1" dirty="0" err="1">
                <a:solidFill>
                  <a:srgbClr val="383838"/>
                </a:solidFill>
                <a:latin typeface="Georgia" charset="0"/>
              </a:rPr>
              <a:t>passado</a:t>
            </a:r>
            <a:r>
              <a:rPr lang="en-US" i="1" dirty="0">
                <a:solidFill>
                  <a:srgbClr val="383838"/>
                </a:solidFill>
                <a:latin typeface="Georgia" charset="0"/>
              </a:rPr>
              <a:t> </a:t>
            </a:r>
            <a:r>
              <a:rPr lang="en-US" i="1" dirty="0" err="1">
                <a:solidFill>
                  <a:srgbClr val="383838"/>
                </a:solidFill>
                <a:latin typeface="Georgia" charset="0"/>
              </a:rPr>
              <a:t>como</a:t>
            </a:r>
            <a:r>
              <a:rPr lang="en-US" i="1" dirty="0">
                <a:solidFill>
                  <a:srgbClr val="383838"/>
                </a:solidFill>
                <a:latin typeface="Georgia" charset="0"/>
              </a:rPr>
              <a:t> um </a:t>
            </a:r>
            <a:r>
              <a:rPr lang="en-US" i="1" dirty="0" err="1">
                <a:solidFill>
                  <a:srgbClr val="383838"/>
                </a:solidFill>
                <a:latin typeface="Georgia" charset="0"/>
              </a:rPr>
              <a:t>parâmetro</a:t>
            </a:r>
            <a:r>
              <a:rPr lang="en-US" i="1" dirty="0">
                <a:solidFill>
                  <a:srgbClr val="383838"/>
                </a:solidFill>
                <a:latin typeface="Georgia" charset="0"/>
              </a:rPr>
              <a:t> para um outro </a:t>
            </a:r>
            <a:r>
              <a:rPr lang="en-US" i="1" dirty="0" err="1">
                <a:solidFill>
                  <a:srgbClr val="383838"/>
                </a:solidFill>
                <a:latin typeface="Georgia" charset="0"/>
              </a:rPr>
              <a:t>código</a:t>
            </a:r>
            <a:r>
              <a:rPr lang="en-US" i="1" dirty="0">
                <a:solidFill>
                  <a:srgbClr val="383838"/>
                </a:solidFill>
                <a:latin typeface="Georgia" charset="0"/>
              </a:rPr>
              <a:t>.”</a:t>
            </a:r>
          </a:p>
          <a:p>
            <a:endParaRPr lang="en-US" i="1" dirty="0">
              <a:solidFill>
                <a:srgbClr val="383838"/>
              </a:solidFill>
              <a:latin typeface="Georgia" charset="0"/>
            </a:endParaRPr>
          </a:p>
          <a:p>
            <a:r>
              <a:rPr lang="en-US" i="1" dirty="0">
                <a:solidFill>
                  <a:srgbClr val="383838"/>
                </a:solidFill>
                <a:latin typeface="Georgia" charset="0"/>
              </a:rPr>
              <a:t>							</a:t>
            </a:r>
            <a:r>
              <a:rPr lang="en-US" i="1" dirty="0">
                <a:solidFill>
                  <a:srgbClr val="999999"/>
                </a:solidFill>
                <a:latin typeface="georgia" charset="0"/>
              </a:rPr>
              <a:t>Wikipedia</a:t>
            </a:r>
            <a:endParaRPr lang="en-US" dirty="0"/>
          </a:p>
        </p:txBody>
      </p:sp>
    </p:spTree>
    <p:extLst>
      <p:ext uri="{BB962C8B-B14F-4D97-AF65-F5344CB8AC3E}">
        <p14:creationId xmlns:p14="http://schemas.microsoft.com/office/powerpoint/2010/main" val="6650665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Infraestrutura</a:t>
            </a:r>
            <a:r>
              <a:rPr lang="en-US" dirty="0"/>
              <a:t> </a:t>
            </a:r>
            <a:r>
              <a:rPr lang="en-US" dirty="0" err="1"/>
              <a:t>básica</a:t>
            </a:r>
            <a:r>
              <a:rPr lang="en-US" dirty="0"/>
              <a:t> com Node/</a:t>
            </a:r>
            <a:r>
              <a:rPr lang="en-US" dirty="0" err="1"/>
              <a:t>Npm</a:t>
            </a:r>
            <a:endParaRPr lang="en-US" dirty="0"/>
          </a:p>
        </p:txBody>
      </p:sp>
      <p:sp>
        <p:nvSpPr>
          <p:cNvPr id="3" name="Rectangle 2"/>
          <p:cNvSpPr/>
          <p:nvPr/>
        </p:nvSpPr>
        <p:spPr>
          <a:xfrm>
            <a:off x="609600" y="1700808"/>
            <a:ext cx="4572000" cy="3139321"/>
          </a:xfrm>
          <a:prstGeom prst="rect">
            <a:avLst/>
          </a:prstGeom>
        </p:spPr>
        <p:txBody>
          <a:bodyPr>
            <a:spAutoFit/>
          </a:bodyPr>
          <a:lstStyle/>
          <a:p>
            <a:r>
              <a:rPr lang="en-US" sz="1600" b="1" dirty="0" err="1"/>
              <a:t>Instalar</a:t>
            </a:r>
            <a:r>
              <a:rPr lang="en-US" sz="1600" b="1" dirty="0"/>
              <a:t> </a:t>
            </a:r>
            <a:r>
              <a:rPr lang="en-US" sz="1600" b="1" dirty="0" err="1"/>
              <a:t>node.js</a:t>
            </a:r>
            <a:r>
              <a:rPr lang="en-US" sz="1600" b="1" dirty="0"/>
              <a:t> e </a:t>
            </a:r>
            <a:r>
              <a:rPr lang="en-US" sz="1600" b="1" dirty="0" err="1"/>
              <a:t>npm</a:t>
            </a:r>
            <a:r>
              <a:rPr lang="en-US" sz="1600" b="1" dirty="0"/>
              <a:t>:</a:t>
            </a:r>
          </a:p>
          <a:p>
            <a:endParaRPr lang="en-US" dirty="0"/>
          </a:p>
          <a:p>
            <a:r>
              <a:rPr lang="en-US" b="1" dirty="0"/>
              <a:t>Linux:</a:t>
            </a:r>
          </a:p>
          <a:p>
            <a:endParaRPr lang="en-US" dirty="0"/>
          </a:p>
          <a:p>
            <a:r>
              <a:rPr lang="en-US" dirty="0"/>
              <a:t>$ </a:t>
            </a:r>
            <a:r>
              <a:rPr lang="en-US" dirty="0" err="1"/>
              <a:t>sudo</a:t>
            </a:r>
            <a:r>
              <a:rPr lang="en-US" dirty="0"/>
              <a:t> apt-get install -y </a:t>
            </a:r>
            <a:r>
              <a:rPr lang="en-US" dirty="0" err="1"/>
              <a:t>nodejs</a:t>
            </a:r>
            <a:endParaRPr lang="en-US" dirty="0"/>
          </a:p>
          <a:p>
            <a:endParaRPr lang="en-US" dirty="0"/>
          </a:p>
          <a:p>
            <a:r>
              <a:rPr lang="en-US" b="1" dirty="0"/>
              <a:t>Mac:</a:t>
            </a:r>
          </a:p>
          <a:p>
            <a:endParaRPr lang="en-US" dirty="0"/>
          </a:p>
          <a:p>
            <a:r>
              <a:rPr lang="en-US" dirty="0"/>
              <a:t>$ brew install node</a:t>
            </a:r>
          </a:p>
          <a:p>
            <a:endParaRPr lang="en-US" dirty="0"/>
          </a:p>
          <a:p>
            <a:r>
              <a:rPr lang="en-US" b="1" dirty="0"/>
              <a:t>Windows:</a:t>
            </a:r>
          </a:p>
          <a:p>
            <a:endParaRPr lang="en-US" dirty="0"/>
          </a:p>
          <a:p>
            <a:r>
              <a:rPr lang="en-US" dirty="0"/>
              <a:t>--</a:t>
            </a:r>
          </a:p>
          <a:p>
            <a:endParaRPr lang="en-US" dirty="0"/>
          </a:p>
        </p:txBody>
      </p:sp>
    </p:spTree>
    <p:extLst>
      <p:ext uri="{BB962C8B-B14F-4D97-AF65-F5344CB8AC3E}">
        <p14:creationId xmlns:p14="http://schemas.microsoft.com/office/powerpoint/2010/main" val="14334446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Criar</a:t>
            </a:r>
            <a:r>
              <a:rPr lang="en-US" dirty="0"/>
              <a:t> </a:t>
            </a:r>
            <a:r>
              <a:rPr lang="en-US" dirty="0" err="1"/>
              <a:t>Projeto</a:t>
            </a:r>
            <a:endParaRPr lang="en-US" dirty="0"/>
          </a:p>
        </p:txBody>
      </p:sp>
      <p:sp>
        <p:nvSpPr>
          <p:cNvPr id="3" name="Rectangle 2"/>
          <p:cNvSpPr/>
          <p:nvPr/>
        </p:nvSpPr>
        <p:spPr>
          <a:xfrm>
            <a:off x="609600" y="1700808"/>
            <a:ext cx="3457998" cy="3323987"/>
          </a:xfrm>
          <a:prstGeom prst="rect">
            <a:avLst/>
          </a:prstGeom>
        </p:spPr>
        <p:txBody>
          <a:bodyPr wrap="none">
            <a:spAutoFit/>
          </a:bodyPr>
          <a:lstStyle/>
          <a:p>
            <a:r>
              <a:rPr lang="en-US" dirty="0" err="1"/>
              <a:t>Criar</a:t>
            </a:r>
            <a:r>
              <a:rPr lang="en-US" dirty="0"/>
              <a:t> pasta com o </a:t>
            </a:r>
            <a:r>
              <a:rPr lang="en-US" dirty="0" err="1"/>
              <a:t>nome</a:t>
            </a:r>
            <a:r>
              <a:rPr lang="en-US" dirty="0"/>
              <a:t> do </a:t>
            </a:r>
            <a:r>
              <a:rPr lang="en-US" dirty="0" err="1"/>
              <a:t>projeto</a:t>
            </a:r>
            <a:r>
              <a:rPr lang="en-US" dirty="0"/>
              <a:t>:</a:t>
            </a:r>
          </a:p>
          <a:p>
            <a:endParaRPr lang="en-US" dirty="0"/>
          </a:p>
          <a:p>
            <a:r>
              <a:rPr lang="en-US" dirty="0"/>
              <a:t>$ </a:t>
            </a:r>
            <a:r>
              <a:rPr lang="en-US" dirty="0" err="1"/>
              <a:t>mkdir</a:t>
            </a:r>
            <a:r>
              <a:rPr lang="en-US" dirty="0"/>
              <a:t> site-</a:t>
            </a:r>
            <a:r>
              <a:rPr lang="en-US" dirty="0" err="1"/>
              <a:t>exemplo</a:t>
            </a:r>
            <a:endParaRPr lang="en-US" dirty="0"/>
          </a:p>
          <a:p>
            <a:r>
              <a:rPr lang="en-US" dirty="0"/>
              <a:t>$ cd site-</a:t>
            </a:r>
            <a:r>
              <a:rPr lang="en-US" dirty="0" err="1"/>
              <a:t>exemplo</a:t>
            </a:r>
            <a:endParaRPr lang="en-US" dirty="0"/>
          </a:p>
          <a:p>
            <a:endParaRPr lang="en-US" dirty="0"/>
          </a:p>
          <a:p>
            <a:r>
              <a:rPr lang="en-US" dirty="0" err="1"/>
              <a:t>Criar</a:t>
            </a:r>
            <a:r>
              <a:rPr lang="en-US" dirty="0"/>
              <a:t> </a:t>
            </a:r>
            <a:r>
              <a:rPr lang="en-US" dirty="0" err="1"/>
              <a:t>estrutura</a:t>
            </a:r>
            <a:r>
              <a:rPr lang="en-US" dirty="0"/>
              <a:t> </a:t>
            </a:r>
            <a:r>
              <a:rPr lang="en-US" dirty="0" err="1"/>
              <a:t>básica</a:t>
            </a:r>
            <a:r>
              <a:rPr lang="en-US" dirty="0"/>
              <a:t> com </a:t>
            </a:r>
            <a:r>
              <a:rPr lang="en-US" dirty="0" err="1"/>
              <a:t>npm</a:t>
            </a:r>
            <a:r>
              <a:rPr lang="en-US" dirty="0"/>
              <a:t>:</a:t>
            </a:r>
          </a:p>
          <a:p>
            <a:endParaRPr lang="en-US" dirty="0"/>
          </a:p>
          <a:p>
            <a:r>
              <a:rPr lang="en-US" dirty="0"/>
              <a:t>$ </a:t>
            </a:r>
            <a:r>
              <a:rPr lang="en-US" dirty="0" err="1"/>
              <a:t>npm</a:t>
            </a:r>
            <a:r>
              <a:rPr lang="en-US" dirty="0"/>
              <a:t> </a:t>
            </a:r>
            <a:r>
              <a:rPr lang="en-US" dirty="0" err="1"/>
              <a:t>init</a:t>
            </a:r>
            <a:endParaRPr lang="en-US" dirty="0"/>
          </a:p>
          <a:p>
            <a:endParaRPr lang="en-US" dirty="0"/>
          </a:p>
          <a:p>
            <a:r>
              <a:rPr lang="en-US" dirty="0"/>
              <a:t>name: (test) </a:t>
            </a:r>
            <a:r>
              <a:rPr lang="en-US" dirty="0" err="1"/>
              <a:t>siteexemplo</a:t>
            </a:r>
            <a:endParaRPr lang="en-US" dirty="0"/>
          </a:p>
          <a:p>
            <a:r>
              <a:rPr lang="en-US" dirty="0"/>
              <a:t>version: (1.0.0) </a:t>
            </a:r>
          </a:p>
          <a:p>
            <a:r>
              <a:rPr lang="en-US" dirty="0"/>
              <a:t>description: site de </a:t>
            </a:r>
            <a:r>
              <a:rPr lang="en-US" dirty="0" err="1"/>
              <a:t>exemplo</a:t>
            </a:r>
            <a:r>
              <a:rPr lang="en-US" dirty="0"/>
              <a:t> de </a:t>
            </a:r>
            <a:r>
              <a:rPr lang="en-US" dirty="0" err="1"/>
              <a:t>javascript</a:t>
            </a:r>
            <a:endParaRPr lang="en-US" dirty="0"/>
          </a:p>
          <a:p>
            <a:r>
              <a:rPr lang="en-US" dirty="0" err="1"/>
              <a:t>git</a:t>
            </a:r>
            <a:r>
              <a:rPr lang="en-US" dirty="0"/>
              <a:t> repository: keywords: </a:t>
            </a:r>
          </a:p>
          <a:p>
            <a:r>
              <a:rPr lang="en-US" dirty="0"/>
              <a:t>author: Rogério </a:t>
            </a:r>
            <a:r>
              <a:rPr lang="en-US" dirty="0" err="1"/>
              <a:t>fonteslicense</a:t>
            </a:r>
            <a:r>
              <a:rPr lang="en-US" dirty="0"/>
              <a:t>: (ISC) </a:t>
            </a:r>
          </a:p>
          <a:p>
            <a:endParaRPr lang="en-US" dirty="0"/>
          </a:p>
        </p:txBody>
      </p:sp>
    </p:spTree>
    <p:extLst>
      <p:ext uri="{BB962C8B-B14F-4D97-AF65-F5344CB8AC3E}">
        <p14:creationId xmlns:p14="http://schemas.microsoft.com/office/powerpoint/2010/main" val="11670495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Exemplo</a:t>
            </a:r>
            <a:r>
              <a:rPr lang="en-US" dirty="0"/>
              <a:t> to </a:t>
            </a:r>
            <a:r>
              <a:rPr lang="en-US" dirty="0" err="1"/>
              <a:t>package.json</a:t>
            </a:r>
            <a:endParaRPr lang="en-US" dirty="0"/>
          </a:p>
        </p:txBody>
      </p:sp>
      <p:sp>
        <p:nvSpPr>
          <p:cNvPr id="3" name="Rectangle 2"/>
          <p:cNvSpPr/>
          <p:nvPr/>
        </p:nvSpPr>
        <p:spPr>
          <a:xfrm>
            <a:off x="609600" y="1700808"/>
            <a:ext cx="4572000" cy="3754874"/>
          </a:xfrm>
          <a:prstGeom prst="rect">
            <a:avLst/>
          </a:prstGeom>
        </p:spPr>
        <p:txBody>
          <a:bodyPr>
            <a:spAutoFit/>
          </a:bodyPr>
          <a:lstStyle/>
          <a:p>
            <a:r>
              <a:rPr lang="en-US" dirty="0"/>
              <a:t>About to write to </a:t>
            </a:r>
          </a:p>
          <a:p>
            <a:endParaRPr lang="en-US" dirty="0"/>
          </a:p>
          <a:p>
            <a:r>
              <a:rPr lang="en-US" dirty="0" err="1"/>
              <a:t>package.json</a:t>
            </a:r>
            <a:r>
              <a:rPr lang="en-US" dirty="0"/>
              <a:t>:{  </a:t>
            </a:r>
          </a:p>
          <a:p>
            <a:r>
              <a:rPr lang="en-US" dirty="0"/>
              <a:t>    "name": "</a:t>
            </a:r>
            <a:r>
              <a:rPr lang="en-US" dirty="0" err="1"/>
              <a:t>siteexemplo</a:t>
            </a:r>
            <a:r>
              <a:rPr lang="en-US" dirty="0"/>
              <a:t>",   </a:t>
            </a:r>
          </a:p>
          <a:p>
            <a:r>
              <a:rPr lang="en-US" dirty="0"/>
              <a:t>    "version": "1.0.0",  </a:t>
            </a:r>
          </a:p>
          <a:p>
            <a:r>
              <a:rPr lang="en-US" dirty="0"/>
              <a:t>    "description": "site de </a:t>
            </a:r>
            <a:r>
              <a:rPr lang="en-US" dirty="0" err="1"/>
              <a:t>exemplo</a:t>
            </a:r>
            <a:r>
              <a:rPr lang="en-US" dirty="0"/>
              <a:t> de </a:t>
            </a:r>
            <a:r>
              <a:rPr lang="en-US" dirty="0" err="1"/>
              <a:t>javascript</a:t>
            </a:r>
            <a:r>
              <a:rPr lang="en-US" dirty="0"/>
              <a:t>",  </a:t>
            </a:r>
          </a:p>
          <a:p>
            <a:r>
              <a:rPr lang="en-US" dirty="0"/>
              <a:t>    "main": "</a:t>
            </a:r>
            <a:r>
              <a:rPr lang="en-US" dirty="0" err="1"/>
              <a:t>index.js</a:t>
            </a:r>
            <a:r>
              <a:rPr lang="en-US" dirty="0"/>
              <a:t>",  </a:t>
            </a:r>
          </a:p>
          <a:p>
            <a:r>
              <a:rPr lang="en-US" dirty="0"/>
              <a:t>    "scripts": {    </a:t>
            </a:r>
          </a:p>
          <a:p>
            <a:r>
              <a:rPr lang="en-US" dirty="0"/>
              <a:t>         "test": "echo \"Error: no test specified\" &amp;&amp; exit 1"  </a:t>
            </a:r>
          </a:p>
          <a:p>
            <a:r>
              <a:rPr lang="en-US" dirty="0"/>
              <a:t>    }, </a:t>
            </a:r>
          </a:p>
          <a:p>
            <a:r>
              <a:rPr lang="en-US" dirty="0"/>
              <a:t>    "author": "Rogério </a:t>
            </a:r>
            <a:r>
              <a:rPr lang="en-US" dirty="0" err="1"/>
              <a:t>fontes</a:t>
            </a:r>
            <a:r>
              <a:rPr lang="en-US" dirty="0"/>
              <a:t>",  </a:t>
            </a:r>
          </a:p>
          <a:p>
            <a:r>
              <a:rPr lang="en-US" dirty="0"/>
              <a:t>    "license": "ISC",  </a:t>
            </a:r>
          </a:p>
          <a:p>
            <a:r>
              <a:rPr lang="en-US" dirty="0"/>
              <a:t>    "dependencies": {}, </a:t>
            </a:r>
          </a:p>
          <a:p>
            <a:r>
              <a:rPr lang="en-US" dirty="0"/>
              <a:t>    "</a:t>
            </a:r>
            <a:r>
              <a:rPr lang="en-US" dirty="0" err="1"/>
              <a:t>devDependencies</a:t>
            </a:r>
            <a:r>
              <a:rPr lang="en-US" dirty="0"/>
              <a:t>": {}</a:t>
            </a:r>
          </a:p>
          <a:p>
            <a:r>
              <a:rPr lang="en-US" dirty="0"/>
              <a:t>}</a:t>
            </a:r>
          </a:p>
          <a:p>
            <a:endParaRPr lang="en-US" dirty="0"/>
          </a:p>
          <a:p>
            <a:r>
              <a:rPr lang="en-US" dirty="0"/>
              <a:t>Is this ok? (yes) yes</a:t>
            </a:r>
          </a:p>
        </p:txBody>
      </p:sp>
    </p:spTree>
    <p:extLst>
      <p:ext uri="{BB962C8B-B14F-4D97-AF65-F5344CB8AC3E}">
        <p14:creationId xmlns:p14="http://schemas.microsoft.com/office/powerpoint/2010/main" val="376527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 </a:t>
            </a:r>
            <a:r>
              <a:rPr lang="en-US" dirty="0" err="1"/>
              <a:t>seu</a:t>
            </a:r>
            <a:r>
              <a:rPr lang="en-US" dirty="0"/>
              <a:t> </a:t>
            </a:r>
            <a:r>
              <a:rPr lang="en-US" dirty="0" err="1"/>
              <a:t>sou</a:t>
            </a:r>
            <a:r>
              <a:rPr lang="en-US" dirty="0"/>
              <a:t> </a:t>
            </a:r>
            <a:r>
              <a:rPr lang="en-US" dirty="0" err="1"/>
              <a:t>programador</a:t>
            </a:r>
            <a:r>
              <a:rPr lang="mr-IN" dirty="0"/>
              <a: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1688" y="1910723"/>
            <a:ext cx="3089632" cy="166840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1760" y="1951383"/>
            <a:ext cx="2700199" cy="184963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3848" y="4005064"/>
            <a:ext cx="2664296" cy="1679178"/>
          </a:xfrm>
          <a:prstGeom prst="rect">
            <a:avLst/>
          </a:prstGeom>
        </p:spPr>
      </p:pic>
    </p:spTree>
    <p:extLst>
      <p:ext uri="{BB962C8B-B14F-4D97-AF65-F5344CB8AC3E}">
        <p14:creationId xmlns:p14="http://schemas.microsoft.com/office/powerpoint/2010/main" val="20580453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Instalar</a:t>
            </a:r>
            <a:r>
              <a:rPr lang="en-US" dirty="0"/>
              <a:t> o http-server</a:t>
            </a:r>
          </a:p>
        </p:txBody>
      </p:sp>
      <p:sp>
        <p:nvSpPr>
          <p:cNvPr id="4" name="Rectangle 3"/>
          <p:cNvSpPr/>
          <p:nvPr/>
        </p:nvSpPr>
        <p:spPr>
          <a:xfrm>
            <a:off x="608856" y="1772816"/>
            <a:ext cx="4572000" cy="2677656"/>
          </a:xfrm>
          <a:prstGeom prst="rect">
            <a:avLst/>
          </a:prstGeom>
        </p:spPr>
        <p:txBody>
          <a:bodyPr>
            <a:spAutoFit/>
          </a:bodyPr>
          <a:lstStyle/>
          <a:p>
            <a:r>
              <a:rPr lang="en-US" dirty="0" err="1"/>
              <a:t>Olhar</a:t>
            </a:r>
            <a:r>
              <a:rPr lang="en-US" dirty="0"/>
              <a:t> o </a:t>
            </a:r>
            <a:r>
              <a:rPr lang="en-US" dirty="0" err="1"/>
              <a:t>pacote</a:t>
            </a:r>
            <a:r>
              <a:rPr lang="en-US" dirty="0"/>
              <a:t> para </a:t>
            </a:r>
            <a:r>
              <a:rPr lang="en-US" dirty="0" err="1"/>
              <a:t>instalar</a:t>
            </a:r>
            <a:r>
              <a:rPr lang="en-US" dirty="0"/>
              <a:t>:</a:t>
            </a:r>
          </a:p>
          <a:p>
            <a:endParaRPr lang="en-US" dirty="0"/>
          </a:p>
          <a:p>
            <a:r>
              <a:rPr lang="en-US" dirty="0">
                <a:hlinkClick r:id="rId2"/>
              </a:rPr>
              <a:t>https://www.npmjs.com/package/http-server</a:t>
            </a:r>
            <a:endParaRPr lang="en-US" dirty="0"/>
          </a:p>
          <a:p>
            <a:endParaRPr lang="en-US" dirty="0"/>
          </a:p>
          <a:p>
            <a:r>
              <a:rPr lang="en-US" b="1" dirty="0" err="1"/>
              <a:t>Instalar</a:t>
            </a:r>
            <a:r>
              <a:rPr lang="en-US" b="1" dirty="0"/>
              <a:t>:</a:t>
            </a:r>
          </a:p>
          <a:p>
            <a:endParaRPr lang="en-US" dirty="0"/>
          </a:p>
          <a:p>
            <a:r>
              <a:rPr lang="en-US" dirty="0"/>
              <a:t>$ </a:t>
            </a:r>
            <a:r>
              <a:rPr lang="en-US" dirty="0" err="1"/>
              <a:t>npm</a:t>
            </a:r>
            <a:r>
              <a:rPr lang="en-US" dirty="0"/>
              <a:t> install http-server </a:t>
            </a:r>
            <a:r>
              <a:rPr lang="mr-IN" dirty="0"/>
              <a:t>–</a:t>
            </a:r>
            <a:r>
              <a:rPr lang="en-US" dirty="0"/>
              <a:t>g</a:t>
            </a:r>
          </a:p>
          <a:p>
            <a:endParaRPr lang="en-US" dirty="0"/>
          </a:p>
          <a:p>
            <a:endParaRPr lang="en-US" dirty="0"/>
          </a:p>
          <a:p>
            <a:r>
              <a:rPr lang="en-US" dirty="0"/>
              <a:t>Para </a:t>
            </a:r>
            <a:r>
              <a:rPr lang="en-US" dirty="0" err="1"/>
              <a:t>rodar</a:t>
            </a:r>
            <a:r>
              <a:rPr lang="en-US" dirty="0"/>
              <a:t>:</a:t>
            </a:r>
          </a:p>
          <a:p>
            <a:endParaRPr lang="en-US" dirty="0"/>
          </a:p>
          <a:p>
            <a:r>
              <a:rPr lang="en-US" dirty="0"/>
              <a:t>$ http-server -a localhost -p 8000</a:t>
            </a:r>
          </a:p>
        </p:txBody>
      </p:sp>
    </p:spTree>
    <p:extLst>
      <p:ext uri="{BB962C8B-B14F-4D97-AF65-F5344CB8AC3E}">
        <p14:creationId xmlns:p14="http://schemas.microsoft.com/office/powerpoint/2010/main" val="3694540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Rodar</a:t>
            </a:r>
            <a:r>
              <a:rPr lang="en-US" dirty="0"/>
              <a:t> o http-server </a:t>
            </a:r>
            <a:r>
              <a:rPr lang="en-US" dirty="0" err="1"/>
              <a:t>na</a:t>
            </a:r>
            <a:r>
              <a:rPr lang="en-US" dirty="0"/>
              <a:t> </a:t>
            </a:r>
            <a:r>
              <a:rPr lang="en-US" dirty="0" err="1"/>
              <a:t>nossa</a:t>
            </a:r>
            <a:r>
              <a:rPr lang="en-US" dirty="0"/>
              <a:t> app</a:t>
            </a:r>
          </a:p>
        </p:txBody>
      </p:sp>
      <p:sp>
        <p:nvSpPr>
          <p:cNvPr id="3" name="TextBox 2"/>
          <p:cNvSpPr txBox="1"/>
          <p:nvPr/>
        </p:nvSpPr>
        <p:spPr>
          <a:xfrm>
            <a:off x="583771" y="1628800"/>
            <a:ext cx="5554726" cy="4832092"/>
          </a:xfrm>
          <a:prstGeom prst="rect">
            <a:avLst/>
          </a:prstGeom>
          <a:noFill/>
        </p:spPr>
        <p:txBody>
          <a:bodyPr wrap="none" rtlCol="0">
            <a:spAutoFit/>
          </a:bodyPr>
          <a:lstStyle/>
          <a:p>
            <a:r>
              <a:rPr lang="en-US" dirty="0" err="1"/>
              <a:t>Basta</a:t>
            </a:r>
            <a:r>
              <a:rPr lang="en-US" dirty="0"/>
              <a:t> </a:t>
            </a:r>
            <a:r>
              <a:rPr lang="en-US" dirty="0" err="1"/>
              <a:t>adicionar</a:t>
            </a:r>
            <a:r>
              <a:rPr lang="en-US" dirty="0"/>
              <a:t> no </a:t>
            </a:r>
            <a:r>
              <a:rPr lang="en-US" dirty="0" err="1"/>
              <a:t>package.json</a:t>
            </a:r>
            <a:r>
              <a:rPr lang="en-US" dirty="0"/>
              <a:t> o </a:t>
            </a:r>
            <a:r>
              <a:rPr lang="en-US" dirty="0" err="1"/>
              <a:t>comando</a:t>
            </a:r>
            <a:r>
              <a:rPr lang="en-US" dirty="0"/>
              <a:t> de start do http-server:</a:t>
            </a:r>
          </a:p>
          <a:p>
            <a:endParaRPr lang="en-US" dirty="0"/>
          </a:p>
          <a:p>
            <a:r>
              <a:rPr lang="en-US" dirty="0"/>
              <a:t>"start": "http-server -a localhost -p 8000",</a:t>
            </a:r>
          </a:p>
          <a:p>
            <a:endParaRPr lang="en-US" dirty="0"/>
          </a:p>
          <a:p>
            <a:r>
              <a:rPr lang="en-US" dirty="0"/>
              <a:t>O </a:t>
            </a:r>
            <a:r>
              <a:rPr lang="en-US" dirty="0" err="1"/>
              <a:t>arquivo</a:t>
            </a:r>
            <a:r>
              <a:rPr lang="en-US" dirty="0"/>
              <a:t> </a:t>
            </a:r>
            <a:r>
              <a:rPr lang="en-US" dirty="0" err="1"/>
              <a:t>completo</a:t>
            </a:r>
            <a:r>
              <a:rPr lang="en-US" dirty="0"/>
              <a:t> </a:t>
            </a:r>
            <a:r>
              <a:rPr lang="en-US" dirty="0" err="1"/>
              <a:t>deve</a:t>
            </a:r>
            <a:r>
              <a:rPr lang="en-US" dirty="0"/>
              <a:t> </a:t>
            </a:r>
            <a:r>
              <a:rPr lang="en-US" dirty="0" err="1"/>
              <a:t>ter</a:t>
            </a:r>
            <a:r>
              <a:rPr lang="en-US" dirty="0"/>
              <a:t> </a:t>
            </a:r>
            <a:r>
              <a:rPr lang="en-US" dirty="0" err="1"/>
              <a:t>essa</a:t>
            </a:r>
            <a:r>
              <a:rPr lang="en-US" dirty="0"/>
              <a:t> </a:t>
            </a:r>
            <a:r>
              <a:rPr lang="en-US" dirty="0" err="1"/>
              <a:t>estrutura</a:t>
            </a:r>
            <a:r>
              <a:rPr lang="en-US" dirty="0"/>
              <a:t>:</a:t>
            </a:r>
          </a:p>
          <a:p>
            <a:endParaRPr lang="en-US" dirty="0"/>
          </a:p>
          <a:p>
            <a:r>
              <a:rPr lang="en-US" sz="1200" dirty="0" err="1"/>
              <a:t>package.json</a:t>
            </a:r>
            <a:r>
              <a:rPr lang="en-US" sz="1200" dirty="0"/>
              <a:t>:{  </a:t>
            </a:r>
          </a:p>
          <a:p>
            <a:r>
              <a:rPr lang="en-US" sz="1200" dirty="0"/>
              <a:t>    "name": "</a:t>
            </a:r>
            <a:r>
              <a:rPr lang="en-US" sz="1200" dirty="0" err="1"/>
              <a:t>siteexemplo</a:t>
            </a:r>
            <a:r>
              <a:rPr lang="en-US" sz="1200" dirty="0"/>
              <a:t>",   </a:t>
            </a:r>
          </a:p>
          <a:p>
            <a:r>
              <a:rPr lang="en-US" sz="1200" dirty="0"/>
              <a:t>    "version": "1.0.0",  </a:t>
            </a:r>
          </a:p>
          <a:p>
            <a:r>
              <a:rPr lang="en-US" sz="1200" dirty="0"/>
              <a:t>    "description": "site de </a:t>
            </a:r>
            <a:r>
              <a:rPr lang="en-US" sz="1200" dirty="0" err="1"/>
              <a:t>exemplo</a:t>
            </a:r>
            <a:r>
              <a:rPr lang="en-US" sz="1200" dirty="0"/>
              <a:t> de </a:t>
            </a:r>
            <a:r>
              <a:rPr lang="en-US" sz="1200" dirty="0" err="1"/>
              <a:t>javascript</a:t>
            </a:r>
            <a:r>
              <a:rPr lang="en-US" sz="1200" dirty="0"/>
              <a:t>",  </a:t>
            </a:r>
          </a:p>
          <a:p>
            <a:r>
              <a:rPr lang="en-US" sz="1200" dirty="0"/>
              <a:t>    "main": "</a:t>
            </a:r>
            <a:r>
              <a:rPr lang="en-US" sz="1200" dirty="0" err="1"/>
              <a:t>index.js</a:t>
            </a:r>
            <a:r>
              <a:rPr lang="en-US" sz="1200" dirty="0"/>
              <a:t>",  </a:t>
            </a:r>
          </a:p>
          <a:p>
            <a:r>
              <a:rPr lang="en-US" sz="1200" dirty="0"/>
              <a:t>    "scripts": {    </a:t>
            </a:r>
          </a:p>
          <a:p>
            <a:r>
              <a:rPr lang="en-US" sz="1200" dirty="0"/>
              <a:t>         "start": "http-server -a localhost -p 8000",    </a:t>
            </a:r>
          </a:p>
          <a:p>
            <a:r>
              <a:rPr lang="en-US" sz="1200" dirty="0"/>
              <a:t>         "test": "echo \"Error: no test specified\" &amp;&amp; exit 1"  </a:t>
            </a:r>
          </a:p>
          <a:p>
            <a:r>
              <a:rPr lang="en-US" sz="1200" dirty="0"/>
              <a:t>    }, </a:t>
            </a:r>
          </a:p>
          <a:p>
            <a:r>
              <a:rPr lang="en-US" sz="1200" dirty="0"/>
              <a:t>    "author": "Rogério </a:t>
            </a:r>
            <a:r>
              <a:rPr lang="en-US" sz="1200" dirty="0" err="1"/>
              <a:t>fontes</a:t>
            </a:r>
            <a:r>
              <a:rPr lang="en-US" sz="1200" dirty="0"/>
              <a:t>",  </a:t>
            </a:r>
          </a:p>
          <a:p>
            <a:r>
              <a:rPr lang="en-US" sz="1200" dirty="0"/>
              <a:t>    "license": "ISC",  </a:t>
            </a:r>
          </a:p>
          <a:p>
            <a:r>
              <a:rPr lang="en-US" sz="1200" dirty="0"/>
              <a:t>    "dependencies": {}, </a:t>
            </a:r>
          </a:p>
          <a:p>
            <a:r>
              <a:rPr lang="en-US" sz="1200" dirty="0"/>
              <a:t>    "</a:t>
            </a:r>
            <a:r>
              <a:rPr lang="en-US" sz="1200" dirty="0" err="1"/>
              <a:t>devDependencies</a:t>
            </a:r>
            <a:r>
              <a:rPr lang="en-US" sz="1200" dirty="0"/>
              <a:t>": {}</a:t>
            </a:r>
          </a:p>
          <a:p>
            <a:r>
              <a:rPr lang="en-US" sz="1200" dirty="0"/>
              <a:t>}</a:t>
            </a:r>
          </a:p>
          <a:p>
            <a:endParaRPr lang="en-US" dirty="0"/>
          </a:p>
          <a:p>
            <a:r>
              <a:rPr lang="en-US" dirty="0"/>
              <a:t>Agora </a:t>
            </a:r>
            <a:r>
              <a:rPr lang="en-US" dirty="0" err="1"/>
              <a:t>podemos</a:t>
            </a:r>
            <a:r>
              <a:rPr lang="en-US" dirty="0"/>
              <a:t> </a:t>
            </a:r>
            <a:r>
              <a:rPr lang="en-US" dirty="0" err="1"/>
              <a:t>rodar</a:t>
            </a:r>
            <a:r>
              <a:rPr lang="en-US" dirty="0"/>
              <a:t> com:</a:t>
            </a:r>
          </a:p>
          <a:p>
            <a:endParaRPr lang="en-US" dirty="0"/>
          </a:p>
          <a:p>
            <a:r>
              <a:rPr lang="en-US" dirty="0"/>
              <a:t>$ </a:t>
            </a:r>
            <a:r>
              <a:rPr lang="en-US" dirty="0" err="1"/>
              <a:t>npm</a:t>
            </a:r>
            <a:r>
              <a:rPr lang="en-US" dirty="0"/>
              <a:t> start</a:t>
            </a:r>
          </a:p>
        </p:txBody>
      </p:sp>
    </p:spTree>
    <p:extLst>
      <p:ext uri="{BB962C8B-B14F-4D97-AF65-F5344CB8AC3E}">
        <p14:creationId xmlns:p14="http://schemas.microsoft.com/office/powerpoint/2010/main" val="17937912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WebStorage</a:t>
            </a:r>
            <a:r>
              <a:rPr lang="en-US" dirty="0"/>
              <a:t>	</a:t>
            </a:r>
          </a:p>
        </p:txBody>
      </p:sp>
      <p:sp>
        <p:nvSpPr>
          <p:cNvPr id="3" name="Rectangle 2"/>
          <p:cNvSpPr/>
          <p:nvPr/>
        </p:nvSpPr>
        <p:spPr>
          <a:xfrm>
            <a:off x="609600" y="1556792"/>
            <a:ext cx="6554688" cy="3323987"/>
          </a:xfrm>
          <a:prstGeom prst="rect">
            <a:avLst/>
          </a:prstGeom>
        </p:spPr>
        <p:txBody>
          <a:bodyPr wrap="square">
            <a:spAutoFit/>
          </a:bodyPr>
          <a:lstStyle/>
          <a:p>
            <a:r>
              <a:rPr lang="en-US" dirty="0">
                <a:solidFill>
                  <a:srgbClr val="212121"/>
                </a:solidFill>
                <a:latin typeface="arial" charset="0"/>
              </a:rPr>
              <a:t>Com </a:t>
            </a:r>
            <a:r>
              <a:rPr lang="en-US" dirty="0" err="1">
                <a:solidFill>
                  <a:srgbClr val="212121"/>
                </a:solidFill>
                <a:latin typeface="arial" charset="0"/>
              </a:rPr>
              <a:t>ele</a:t>
            </a:r>
            <a:r>
              <a:rPr lang="en-US" dirty="0">
                <a:solidFill>
                  <a:srgbClr val="212121"/>
                </a:solidFill>
                <a:latin typeface="arial" charset="0"/>
              </a:rPr>
              <a:t> </a:t>
            </a:r>
            <a:r>
              <a:rPr lang="en-US" dirty="0" err="1">
                <a:solidFill>
                  <a:srgbClr val="212121"/>
                </a:solidFill>
                <a:latin typeface="arial" charset="0"/>
              </a:rPr>
              <a:t>podemos</a:t>
            </a:r>
            <a:r>
              <a:rPr lang="en-US" dirty="0">
                <a:solidFill>
                  <a:srgbClr val="212121"/>
                </a:solidFill>
                <a:latin typeface="arial" charset="0"/>
              </a:rPr>
              <a:t>  </a:t>
            </a:r>
            <a:r>
              <a:rPr lang="en-US" dirty="0" err="1">
                <a:solidFill>
                  <a:srgbClr val="212121"/>
                </a:solidFill>
                <a:latin typeface="arial" charset="0"/>
              </a:rPr>
              <a:t>armazenar</a:t>
            </a:r>
            <a:r>
              <a:rPr lang="en-US" dirty="0">
                <a:solidFill>
                  <a:srgbClr val="212121"/>
                </a:solidFill>
                <a:latin typeface="arial" charset="0"/>
              </a:rPr>
              <a:t> dados </a:t>
            </a:r>
            <a:r>
              <a:rPr lang="en-US" dirty="0" err="1">
                <a:solidFill>
                  <a:srgbClr val="212121"/>
                </a:solidFill>
                <a:latin typeface="arial" charset="0"/>
              </a:rPr>
              <a:t>localmente</a:t>
            </a:r>
            <a:r>
              <a:rPr lang="en-US" dirty="0">
                <a:solidFill>
                  <a:srgbClr val="212121"/>
                </a:solidFill>
                <a:latin typeface="arial" charset="0"/>
              </a:rPr>
              <a:t> no </a:t>
            </a:r>
            <a:r>
              <a:rPr lang="en-US" dirty="0" err="1">
                <a:solidFill>
                  <a:srgbClr val="212121"/>
                </a:solidFill>
                <a:latin typeface="arial" charset="0"/>
              </a:rPr>
              <a:t>nagegador</a:t>
            </a:r>
            <a:r>
              <a:rPr lang="en-US" dirty="0">
                <a:solidFill>
                  <a:srgbClr val="212121"/>
                </a:solidFill>
                <a:latin typeface="arial" charset="0"/>
              </a:rPr>
              <a:t> do </a:t>
            </a:r>
            <a:r>
              <a:rPr lang="en-US" dirty="0" err="1">
                <a:solidFill>
                  <a:srgbClr val="212121"/>
                </a:solidFill>
                <a:latin typeface="arial" charset="0"/>
              </a:rPr>
              <a:t>usuário</a:t>
            </a:r>
            <a:r>
              <a:rPr lang="en-US" dirty="0">
                <a:solidFill>
                  <a:srgbClr val="212121"/>
                </a:solidFill>
                <a:latin typeface="arial" charset="0"/>
              </a:rPr>
              <a:t>:</a:t>
            </a:r>
          </a:p>
          <a:p>
            <a:endParaRPr lang="en-US" dirty="0">
              <a:solidFill>
                <a:srgbClr val="212121"/>
              </a:solidFill>
              <a:latin typeface="arial" charset="0"/>
            </a:endParaRPr>
          </a:p>
          <a:p>
            <a:r>
              <a:rPr lang="en-US" dirty="0" err="1">
                <a:solidFill>
                  <a:srgbClr val="212121"/>
                </a:solidFill>
                <a:latin typeface="arial" charset="0"/>
              </a:rPr>
              <a:t>Temos</a:t>
            </a:r>
            <a:r>
              <a:rPr lang="en-US" dirty="0">
                <a:solidFill>
                  <a:srgbClr val="212121"/>
                </a:solidFill>
                <a:latin typeface="arial" charset="0"/>
              </a:rPr>
              <a:t> </a:t>
            </a:r>
            <a:r>
              <a:rPr lang="en-US" dirty="0" err="1">
                <a:solidFill>
                  <a:srgbClr val="212121"/>
                </a:solidFill>
                <a:latin typeface="arial" charset="0"/>
              </a:rPr>
              <a:t>dois</a:t>
            </a:r>
            <a:r>
              <a:rPr lang="en-US" dirty="0">
                <a:solidFill>
                  <a:srgbClr val="212121"/>
                </a:solidFill>
                <a:latin typeface="arial" charset="0"/>
              </a:rPr>
              <a:t> </a:t>
            </a:r>
            <a:r>
              <a:rPr lang="en-US" dirty="0" err="1">
                <a:solidFill>
                  <a:srgbClr val="212121"/>
                </a:solidFill>
                <a:latin typeface="arial" charset="0"/>
              </a:rPr>
              <a:t>tipos</a:t>
            </a:r>
            <a:r>
              <a:rPr lang="en-US" dirty="0">
                <a:solidFill>
                  <a:srgbClr val="212121"/>
                </a:solidFill>
                <a:latin typeface="arial" charset="0"/>
              </a:rPr>
              <a:t> de </a:t>
            </a:r>
            <a:r>
              <a:rPr lang="en-US" dirty="0" err="1">
                <a:solidFill>
                  <a:srgbClr val="212121"/>
                </a:solidFill>
                <a:latin typeface="arial" charset="0"/>
              </a:rPr>
              <a:t>WebStorage</a:t>
            </a:r>
            <a:r>
              <a:rPr lang="en-US" dirty="0">
                <a:solidFill>
                  <a:srgbClr val="212121"/>
                </a:solidFill>
                <a:latin typeface="arial" charset="0"/>
              </a:rPr>
              <a:t>:</a:t>
            </a:r>
          </a:p>
          <a:p>
            <a:endParaRPr lang="en-US" dirty="0">
              <a:solidFill>
                <a:srgbClr val="212121"/>
              </a:solidFill>
              <a:latin typeface="arial" charset="0"/>
            </a:endParaRPr>
          </a:p>
          <a:p>
            <a:pPr marL="285750" indent="-285750">
              <a:buFont typeface="Arial" charset="0"/>
              <a:buChar char="•"/>
            </a:pPr>
            <a:r>
              <a:rPr lang="en-US" dirty="0" err="1"/>
              <a:t>sessionStorage</a:t>
            </a:r>
            <a:r>
              <a:rPr lang="en-US" dirty="0"/>
              <a:t>: </a:t>
            </a:r>
            <a:r>
              <a:rPr lang="pt-PT" dirty="0"/>
              <a:t>O armazenamento de sessão foi projetado para cenários onde o usuário realizará uma única transação, mas pode estar realizando múltiplas transações em diferentes janelas ao mesmo tempo.</a:t>
            </a:r>
          </a:p>
          <a:p>
            <a:pPr marL="285750" indent="-285750">
              <a:buFont typeface="Arial" charset="0"/>
              <a:buChar char="•"/>
            </a:pPr>
            <a:endParaRPr lang="en-US" dirty="0"/>
          </a:p>
          <a:p>
            <a:pPr marL="285750" indent="-285750">
              <a:buFont typeface="Arial" charset="0"/>
              <a:buChar char="•"/>
            </a:pPr>
            <a:r>
              <a:rPr lang="en-US" dirty="0" err="1"/>
              <a:t>localStorage</a:t>
            </a:r>
            <a:r>
              <a:rPr lang="en-US" dirty="0"/>
              <a:t>: </a:t>
            </a:r>
            <a:r>
              <a:rPr lang="pt-PT" dirty="0"/>
              <a:t>O armazenamento local foi projetado para armazenamento que abrange várias janelas e dura além da sessão atual. Em particular, os aplicativos da Web podem querer armazenar megabytes de dados de usuário, como documentos inteiros de autoria de usuários ou caixa de correio de um usuário, do lado do cliente por motivos de desempenho. Novamente, os cookies não lidam bem com este caso, porque eles são transmitidos com todas as solicitações.</a:t>
            </a:r>
            <a:endParaRPr lang="en-US" dirty="0"/>
          </a:p>
        </p:txBody>
      </p:sp>
    </p:spTree>
    <p:extLst>
      <p:ext uri="{BB962C8B-B14F-4D97-AF65-F5344CB8AC3E}">
        <p14:creationId xmlns:p14="http://schemas.microsoft.com/office/powerpoint/2010/main" val="12516763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Exemplo</a:t>
            </a:r>
            <a:r>
              <a:rPr lang="en-US" dirty="0"/>
              <a:t> de </a:t>
            </a:r>
            <a:r>
              <a:rPr lang="en-US" dirty="0" err="1"/>
              <a:t>localStorage</a:t>
            </a:r>
            <a:r>
              <a:rPr lang="en-US" dirty="0"/>
              <a:t>	</a:t>
            </a:r>
          </a:p>
        </p:txBody>
      </p:sp>
      <p:sp>
        <p:nvSpPr>
          <p:cNvPr id="4" name="Rectangle 3"/>
          <p:cNvSpPr/>
          <p:nvPr/>
        </p:nvSpPr>
        <p:spPr>
          <a:xfrm>
            <a:off x="609600" y="1628800"/>
            <a:ext cx="5798503" cy="1600438"/>
          </a:xfrm>
          <a:prstGeom prst="rect">
            <a:avLst/>
          </a:prstGeom>
        </p:spPr>
        <p:txBody>
          <a:bodyPr wrap="square">
            <a:spAutoFit/>
          </a:bodyPr>
          <a:lstStyle/>
          <a:p>
            <a:r>
              <a:rPr lang="en-US" dirty="0">
                <a:solidFill>
                  <a:srgbClr val="008000"/>
                </a:solidFill>
                <a:latin typeface="Consolas" charset="0"/>
              </a:rPr>
              <a:t>// </a:t>
            </a:r>
            <a:r>
              <a:rPr lang="en-US" dirty="0" err="1">
                <a:solidFill>
                  <a:srgbClr val="008000"/>
                </a:solidFill>
                <a:latin typeface="Consolas" charset="0"/>
              </a:rPr>
              <a:t>Quardando</a:t>
            </a:r>
            <a:r>
              <a:rPr lang="en-US" dirty="0">
                <a:solidFill>
                  <a:srgbClr val="008000"/>
                </a:solidFill>
                <a:latin typeface="Consolas" charset="0"/>
              </a:rPr>
              <a:t> dados:</a:t>
            </a:r>
            <a:br>
              <a:rPr lang="en-US" dirty="0">
                <a:solidFill>
                  <a:srgbClr val="008000"/>
                </a:solidFill>
                <a:latin typeface="Consolas" charset="0"/>
              </a:rPr>
            </a:br>
            <a:r>
              <a:rPr lang="en-US" dirty="0" err="1">
                <a:latin typeface="Consolas" charset="0"/>
              </a:rPr>
              <a:t>localStorage.setItem</a:t>
            </a:r>
            <a:r>
              <a:rPr lang="en-US" dirty="0">
                <a:latin typeface="Consolas" charset="0"/>
              </a:rPr>
              <a:t>(</a:t>
            </a:r>
            <a:r>
              <a:rPr lang="en-US" dirty="0">
                <a:solidFill>
                  <a:srgbClr val="A52A2A"/>
                </a:solidFill>
                <a:latin typeface="Consolas" charset="0"/>
              </a:rPr>
              <a:t>”</a:t>
            </a:r>
            <a:r>
              <a:rPr lang="en-US" dirty="0" err="1">
                <a:solidFill>
                  <a:srgbClr val="A52A2A"/>
                </a:solidFill>
                <a:latin typeface="Consolas" charset="0"/>
              </a:rPr>
              <a:t>nome</a:t>
            </a:r>
            <a:r>
              <a:rPr lang="en-US" dirty="0">
                <a:solidFill>
                  <a:srgbClr val="A52A2A"/>
                </a:solidFill>
                <a:latin typeface="Consolas" charset="0"/>
              </a:rPr>
              <a:t>"</a:t>
            </a:r>
            <a:r>
              <a:rPr lang="en-US" dirty="0">
                <a:latin typeface="Consolas" charset="0"/>
              </a:rPr>
              <a:t>, </a:t>
            </a:r>
            <a:r>
              <a:rPr lang="en-US" dirty="0">
                <a:solidFill>
                  <a:srgbClr val="A52A2A"/>
                </a:solidFill>
                <a:latin typeface="Consolas" charset="0"/>
              </a:rPr>
              <a:t>”</a:t>
            </a:r>
            <a:r>
              <a:rPr lang="en-US" dirty="0" err="1">
                <a:solidFill>
                  <a:srgbClr val="A52A2A"/>
                </a:solidFill>
                <a:latin typeface="Consolas" charset="0"/>
              </a:rPr>
              <a:t>joao</a:t>
            </a:r>
            <a:r>
              <a:rPr lang="en-US" dirty="0">
                <a:solidFill>
                  <a:srgbClr val="A52A2A"/>
                </a:solidFill>
                <a:latin typeface="Consolas" charset="0"/>
              </a:rPr>
              <a:t>"</a:t>
            </a:r>
            <a:r>
              <a:rPr lang="en-US" dirty="0">
                <a:latin typeface="Consolas" charset="0"/>
              </a:rPr>
              <a:t>);</a:t>
            </a:r>
          </a:p>
          <a:p>
            <a:endParaRPr lang="en-US" dirty="0">
              <a:latin typeface="Consolas" charset="0"/>
            </a:endParaRPr>
          </a:p>
          <a:p>
            <a:br>
              <a:rPr lang="en-US" dirty="0"/>
            </a:br>
            <a:r>
              <a:rPr lang="en-US" dirty="0">
                <a:solidFill>
                  <a:srgbClr val="008000"/>
                </a:solidFill>
                <a:latin typeface="Consolas" charset="0"/>
              </a:rPr>
              <a:t>// </a:t>
            </a:r>
            <a:r>
              <a:rPr lang="en-US" dirty="0" err="1">
                <a:solidFill>
                  <a:srgbClr val="008000"/>
                </a:solidFill>
                <a:latin typeface="Consolas" charset="0"/>
              </a:rPr>
              <a:t>Pegando</a:t>
            </a:r>
            <a:r>
              <a:rPr lang="en-US" dirty="0">
                <a:solidFill>
                  <a:srgbClr val="008000"/>
                </a:solidFill>
                <a:latin typeface="Consolas" charset="0"/>
              </a:rPr>
              <a:t> dados </a:t>
            </a:r>
            <a:r>
              <a:rPr lang="en-US" dirty="0" err="1">
                <a:solidFill>
                  <a:srgbClr val="008000"/>
                </a:solidFill>
                <a:latin typeface="Consolas" charset="0"/>
              </a:rPr>
              <a:t>gravados</a:t>
            </a:r>
            <a:r>
              <a:rPr lang="en-US" dirty="0">
                <a:solidFill>
                  <a:srgbClr val="008000"/>
                </a:solidFill>
                <a:latin typeface="Consolas" charset="0"/>
              </a:rPr>
              <a:t>:</a:t>
            </a:r>
            <a:br>
              <a:rPr lang="en-US" dirty="0">
                <a:solidFill>
                  <a:srgbClr val="008000"/>
                </a:solidFill>
                <a:latin typeface="Consolas" charset="0"/>
              </a:rPr>
            </a:br>
            <a:r>
              <a:rPr lang="en-US" dirty="0" err="1">
                <a:latin typeface="Consolas" charset="0"/>
              </a:rPr>
              <a:t>document.getElementById</a:t>
            </a:r>
            <a:r>
              <a:rPr lang="en-US" dirty="0">
                <a:latin typeface="Consolas" charset="0"/>
              </a:rPr>
              <a:t>(</a:t>
            </a:r>
            <a:r>
              <a:rPr lang="en-US" dirty="0">
                <a:solidFill>
                  <a:srgbClr val="A52A2A"/>
                </a:solidFill>
                <a:latin typeface="Consolas" charset="0"/>
              </a:rPr>
              <a:t>"</a:t>
            </a:r>
            <a:r>
              <a:rPr lang="en-US" dirty="0" err="1">
                <a:solidFill>
                  <a:srgbClr val="A52A2A"/>
                </a:solidFill>
                <a:latin typeface="Consolas" charset="0"/>
              </a:rPr>
              <a:t>resultado</a:t>
            </a:r>
            <a:r>
              <a:rPr lang="en-US" dirty="0">
                <a:solidFill>
                  <a:srgbClr val="A52A2A"/>
                </a:solidFill>
                <a:latin typeface="Consolas" charset="0"/>
              </a:rPr>
              <a:t>"</a:t>
            </a:r>
            <a:r>
              <a:rPr lang="en-US" dirty="0">
                <a:latin typeface="Consolas" charset="0"/>
              </a:rPr>
              <a:t>).</a:t>
            </a:r>
            <a:r>
              <a:rPr lang="en-US" dirty="0" err="1">
                <a:latin typeface="Consolas" charset="0"/>
              </a:rPr>
              <a:t>innerHTML</a:t>
            </a:r>
            <a:r>
              <a:rPr lang="en-US" dirty="0">
                <a:latin typeface="Consolas" charset="0"/>
              </a:rPr>
              <a:t> = </a:t>
            </a:r>
            <a:r>
              <a:rPr lang="en-US" dirty="0" err="1">
                <a:latin typeface="Consolas" charset="0"/>
              </a:rPr>
              <a:t>localStorage.getItem</a:t>
            </a:r>
            <a:r>
              <a:rPr lang="en-US" dirty="0">
                <a:latin typeface="Consolas" charset="0"/>
              </a:rPr>
              <a:t>(</a:t>
            </a:r>
            <a:r>
              <a:rPr lang="en-US" dirty="0">
                <a:solidFill>
                  <a:srgbClr val="A52A2A"/>
                </a:solidFill>
                <a:latin typeface="Consolas" charset="0"/>
              </a:rPr>
              <a:t>"</a:t>
            </a:r>
            <a:r>
              <a:rPr lang="en-US" dirty="0" err="1">
                <a:solidFill>
                  <a:srgbClr val="A52A2A"/>
                </a:solidFill>
                <a:latin typeface="Consolas" charset="0"/>
              </a:rPr>
              <a:t>nome</a:t>
            </a:r>
            <a:r>
              <a:rPr lang="en-US" dirty="0">
                <a:solidFill>
                  <a:srgbClr val="A52A2A"/>
                </a:solidFill>
                <a:latin typeface="Consolas" charset="0"/>
              </a:rPr>
              <a:t>"</a:t>
            </a:r>
            <a:r>
              <a:rPr lang="en-US" dirty="0">
                <a:latin typeface="Consolas" charset="0"/>
              </a:rPr>
              <a:t>);</a:t>
            </a:r>
            <a:endParaRPr lang="en-US" dirty="0"/>
          </a:p>
        </p:txBody>
      </p:sp>
    </p:spTree>
    <p:extLst>
      <p:ext uri="{BB962C8B-B14F-4D97-AF65-F5344CB8AC3E}">
        <p14:creationId xmlns:p14="http://schemas.microsoft.com/office/powerpoint/2010/main" val="6306690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Exemplo</a:t>
            </a:r>
            <a:r>
              <a:rPr lang="en-US" dirty="0"/>
              <a:t> de </a:t>
            </a:r>
            <a:r>
              <a:rPr lang="en-US" dirty="0" err="1"/>
              <a:t>sessionStorage</a:t>
            </a:r>
            <a:r>
              <a:rPr lang="en-US" dirty="0"/>
              <a:t>	</a:t>
            </a:r>
          </a:p>
        </p:txBody>
      </p:sp>
      <p:sp>
        <p:nvSpPr>
          <p:cNvPr id="4" name="Rectangle 3"/>
          <p:cNvSpPr/>
          <p:nvPr/>
        </p:nvSpPr>
        <p:spPr>
          <a:xfrm>
            <a:off x="609600" y="1628800"/>
            <a:ext cx="5798503" cy="1600438"/>
          </a:xfrm>
          <a:prstGeom prst="rect">
            <a:avLst/>
          </a:prstGeom>
        </p:spPr>
        <p:txBody>
          <a:bodyPr wrap="square">
            <a:spAutoFit/>
          </a:bodyPr>
          <a:lstStyle/>
          <a:p>
            <a:r>
              <a:rPr lang="en-US" dirty="0">
                <a:solidFill>
                  <a:srgbClr val="008000"/>
                </a:solidFill>
                <a:latin typeface="Consolas" charset="0"/>
              </a:rPr>
              <a:t>// </a:t>
            </a:r>
            <a:r>
              <a:rPr lang="en-US" dirty="0" err="1">
                <a:solidFill>
                  <a:srgbClr val="008000"/>
                </a:solidFill>
                <a:latin typeface="Consolas" charset="0"/>
              </a:rPr>
              <a:t>Quardando</a:t>
            </a:r>
            <a:r>
              <a:rPr lang="en-US" dirty="0">
                <a:solidFill>
                  <a:srgbClr val="008000"/>
                </a:solidFill>
                <a:latin typeface="Consolas" charset="0"/>
              </a:rPr>
              <a:t> dados:</a:t>
            </a:r>
            <a:br>
              <a:rPr lang="en-US" dirty="0">
                <a:solidFill>
                  <a:srgbClr val="008000"/>
                </a:solidFill>
                <a:latin typeface="Consolas" charset="0"/>
              </a:rPr>
            </a:br>
            <a:r>
              <a:rPr lang="en-US" dirty="0" err="1">
                <a:latin typeface="Consolas" charset="0"/>
              </a:rPr>
              <a:t>sessionStorage.setItem</a:t>
            </a:r>
            <a:r>
              <a:rPr lang="en-US" dirty="0">
                <a:latin typeface="Consolas" charset="0"/>
              </a:rPr>
              <a:t>(</a:t>
            </a:r>
            <a:r>
              <a:rPr lang="en-US" dirty="0">
                <a:solidFill>
                  <a:srgbClr val="A52A2A"/>
                </a:solidFill>
                <a:latin typeface="Consolas" charset="0"/>
              </a:rPr>
              <a:t>"</a:t>
            </a:r>
            <a:r>
              <a:rPr lang="en-US" dirty="0" err="1">
                <a:solidFill>
                  <a:srgbClr val="A52A2A"/>
                </a:solidFill>
                <a:latin typeface="Consolas" charset="0"/>
              </a:rPr>
              <a:t>nome</a:t>
            </a:r>
            <a:r>
              <a:rPr lang="en-US" dirty="0">
                <a:solidFill>
                  <a:srgbClr val="A52A2A"/>
                </a:solidFill>
                <a:latin typeface="Consolas" charset="0"/>
              </a:rPr>
              <a:t>"</a:t>
            </a:r>
            <a:r>
              <a:rPr lang="en-US" dirty="0">
                <a:latin typeface="Consolas" charset="0"/>
              </a:rPr>
              <a:t>, </a:t>
            </a:r>
            <a:r>
              <a:rPr lang="en-US" dirty="0">
                <a:solidFill>
                  <a:srgbClr val="A52A2A"/>
                </a:solidFill>
                <a:latin typeface="Consolas" charset="0"/>
              </a:rPr>
              <a:t>”Joao"</a:t>
            </a:r>
            <a:r>
              <a:rPr lang="en-US" dirty="0">
                <a:latin typeface="Consolas" charset="0"/>
              </a:rPr>
              <a:t>);</a:t>
            </a:r>
          </a:p>
          <a:p>
            <a:endParaRPr lang="en-US" dirty="0">
              <a:latin typeface="Consolas" charset="0"/>
            </a:endParaRPr>
          </a:p>
          <a:p>
            <a:br>
              <a:rPr lang="en-US" dirty="0"/>
            </a:br>
            <a:r>
              <a:rPr lang="en-US" dirty="0">
                <a:solidFill>
                  <a:srgbClr val="008000"/>
                </a:solidFill>
                <a:latin typeface="Consolas" charset="0"/>
              </a:rPr>
              <a:t>// </a:t>
            </a:r>
            <a:r>
              <a:rPr lang="en-US" dirty="0" err="1">
                <a:solidFill>
                  <a:srgbClr val="008000"/>
                </a:solidFill>
                <a:latin typeface="Consolas" charset="0"/>
              </a:rPr>
              <a:t>Pegando</a:t>
            </a:r>
            <a:r>
              <a:rPr lang="en-US" dirty="0">
                <a:solidFill>
                  <a:srgbClr val="008000"/>
                </a:solidFill>
                <a:latin typeface="Consolas" charset="0"/>
              </a:rPr>
              <a:t> dados </a:t>
            </a:r>
            <a:r>
              <a:rPr lang="en-US" dirty="0" err="1">
                <a:solidFill>
                  <a:srgbClr val="008000"/>
                </a:solidFill>
                <a:latin typeface="Consolas" charset="0"/>
              </a:rPr>
              <a:t>gravados</a:t>
            </a:r>
            <a:r>
              <a:rPr lang="en-US" dirty="0">
                <a:solidFill>
                  <a:srgbClr val="008000"/>
                </a:solidFill>
                <a:latin typeface="Consolas" charset="0"/>
              </a:rPr>
              <a:t>:</a:t>
            </a:r>
            <a:br>
              <a:rPr lang="en-US" dirty="0">
                <a:solidFill>
                  <a:srgbClr val="008000"/>
                </a:solidFill>
                <a:latin typeface="Consolas" charset="0"/>
              </a:rPr>
            </a:br>
            <a:r>
              <a:rPr lang="en-US" dirty="0" err="1">
                <a:latin typeface="Consolas" charset="0"/>
              </a:rPr>
              <a:t>document.getElementById</a:t>
            </a:r>
            <a:r>
              <a:rPr lang="en-US" dirty="0">
                <a:latin typeface="Consolas" charset="0"/>
              </a:rPr>
              <a:t>(</a:t>
            </a:r>
            <a:r>
              <a:rPr lang="en-US" dirty="0">
                <a:solidFill>
                  <a:srgbClr val="A52A2A"/>
                </a:solidFill>
                <a:latin typeface="Consolas" charset="0"/>
              </a:rPr>
              <a:t>"</a:t>
            </a:r>
            <a:r>
              <a:rPr lang="en-US" dirty="0" err="1">
                <a:solidFill>
                  <a:srgbClr val="A52A2A"/>
                </a:solidFill>
                <a:latin typeface="Consolas" charset="0"/>
              </a:rPr>
              <a:t>resultado</a:t>
            </a:r>
            <a:r>
              <a:rPr lang="en-US" dirty="0">
                <a:solidFill>
                  <a:srgbClr val="A52A2A"/>
                </a:solidFill>
                <a:latin typeface="Consolas" charset="0"/>
              </a:rPr>
              <a:t>"</a:t>
            </a:r>
            <a:r>
              <a:rPr lang="en-US" dirty="0">
                <a:latin typeface="Consolas" charset="0"/>
              </a:rPr>
              <a:t>).</a:t>
            </a:r>
            <a:r>
              <a:rPr lang="en-US" dirty="0" err="1">
                <a:latin typeface="Consolas" charset="0"/>
              </a:rPr>
              <a:t>innerHTML</a:t>
            </a:r>
            <a:r>
              <a:rPr lang="en-US" dirty="0">
                <a:latin typeface="Consolas" charset="0"/>
              </a:rPr>
              <a:t> = </a:t>
            </a:r>
            <a:r>
              <a:rPr lang="en-US" dirty="0" err="1">
                <a:latin typeface="Consolas" charset="0"/>
              </a:rPr>
              <a:t>sessionStorage.getItem</a:t>
            </a:r>
            <a:r>
              <a:rPr lang="en-US">
                <a:latin typeface="Consolas" charset="0"/>
              </a:rPr>
              <a:t>(</a:t>
            </a:r>
            <a:r>
              <a:rPr lang="en-US">
                <a:solidFill>
                  <a:srgbClr val="A52A2A"/>
                </a:solidFill>
                <a:latin typeface="Consolas" charset="0"/>
              </a:rPr>
              <a:t>”nome</a:t>
            </a:r>
            <a:r>
              <a:rPr lang="en-US" dirty="0">
                <a:solidFill>
                  <a:srgbClr val="A52A2A"/>
                </a:solidFill>
                <a:latin typeface="Consolas" charset="0"/>
              </a:rPr>
              <a:t>"</a:t>
            </a:r>
            <a:r>
              <a:rPr lang="en-US" dirty="0">
                <a:latin typeface="Consolas" charset="0"/>
              </a:rPr>
              <a:t>);</a:t>
            </a:r>
            <a:endParaRPr lang="en-US" dirty="0"/>
          </a:p>
        </p:txBody>
      </p:sp>
    </p:spTree>
    <p:extLst>
      <p:ext uri="{BB962C8B-B14F-4D97-AF65-F5344CB8AC3E}">
        <p14:creationId xmlns:p14="http://schemas.microsoft.com/office/powerpoint/2010/main" val="5799688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Expressões</a:t>
            </a:r>
            <a:r>
              <a:rPr lang="en-US" dirty="0"/>
              <a:t> </a:t>
            </a:r>
            <a:r>
              <a:rPr lang="en-US" dirty="0" err="1"/>
              <a:t>Regulares</a:t>
            </a:r>
            <a:endParaRPr lang="en-US" dirty="0"/>
          </a:p>
        </p:txBody>
      </p:sp>
    </p:spTree>
    <p:extLst>
      <p:ext uri="{BB962C8B-B14F-4D97-AF65-F5344CB8AC3E}">
        <p14:creationId xmlns:p14="http://schemas.microsoft.com/office/powerpoint/2010/main" val="7108817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28600"/>
            <a:ext cx="8223448" cy="990600"/>
          </a:xfrm>
        </p:spPr>
        <p:txBody>
          <a:bodyPr>
            <a:normAutofit/>
          </a:bodyPr>
          <a:lstStyle/>
          <a:p>
            <a:r>
              <a:rPr lang="en-US" sz="3300" dirty="0"/>
              <a:t>Controller de </a:t>
            </a:r>
            <a:r>
              <a:rPr lang="en-US" sz="3300" dirty="0" err="1"/>
              <a:t>erros</a:t>
            </a:r>
            <a:r>
              <a:rPr lang="en-US" sz="3300" dirty="0"/>
              <a:t>: Try, Catch, Finally e Throw</a:t>
            </a:r>
          </a:p>
        </p:txBody>
      </p:sp>
    </p:spTree>
    <p:extLst>
      <p:ext uri="{BB962C8B-B14F-4D97-AF65-F5344CB8AC3E}">
        <p14:creationId xmlns:p14="http://schemas.microsoft.com/office/powerpoint/2010/main" val="13386490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Eventos</a:t>
            </a:r>
            <a:endParaRPr lang="en-US" dirty="0"/>
          </a:p>
        </p:txBody>
      </p:sp>
    </p:spTree>
    <p:extLst>
      <p:ext uri="{BB962C8B-B14F-4D97-AF65-F5344CB8AC3E}">
        <p14:creationId xmlns:p14="http://schemas.microsoft.com/office/powerpoint/2010/main" val="174266468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Cookies</a:t>
            </a:r>
          </a:p>
        </p:txBody>
      </p:sp>
    </p:spTree>
    <p:extLst>
      <p:ext uri="{BB962C8B-B14F-4D97-AF65-F5344CB8AC3E}">
        <p14:creationId xmlns:p14="http://schemas.microsoft.com/office/powerpoint/2010/main" val="15833493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dirty="0"/>
              <a:t>O </a:t>
            </a:r>
            <a:r>
              <a:rPr lang="en-US" sz="3000" dirty="0" err="1"/>
              <a:t>objeto</a:t>
            </a:r>
            <a:r>
              <a:rPr lang="en-US" sz="3000" dirty="0"/>
              <a:t> </a:t>
            </a:r>
            <a:r>
              <a:rPr lang="en-US" sz="3000" dirty="0" err="1"/>
              <a:t>XMLHttpRequest</a:t>
            </a:r>
            <a:r>
              <a:rPr lang="en-US" sz="3000" dirty="0"/>
              <a:t> e a </a:t>
            </a:r>
            <a:r>
              <a:rPr lang="en-US" sz="3000" dirty="0" err="1"/>
              <a:t>técnica</a:t>
            </a:r>
            <a:r>
              <a:rPr lang="en-US" sz="3000" dirty="0"/>
              <a:t> AJAX</a:t>
            </a:r>
          </a:p>
        </p:txBody>
      </p:sp>
    </p:spTree>
    <p:extLst>
      <p:ext uri="{BB962C8B-B14F-4D97-AF65-F5344CB8AC3E}">
        <p14:creationId xmlns:p14="http://schemas.microsoft.com/office/powerpoint/2010/main" val="1883411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RestAPI</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087" y="3598364"/>
            <a:ext cx="4181475" cy="2124075"/>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6473" y="2015550"/>
            <a:ext cx="1600178" cy="86409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1273" y="1604459"/>
            <a:ext cx="1319808" cy="659904"/>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4389" y="1890540"/>
            <a:ext cx="1156333" cy="792088"/>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51018" y="1594162"/>
            <a:ext cx="1193180" cy="752004"/>
          </a:xfrm>
          <a:prstGeom prst="rect">
            <a:avLst/>
          </a:prstGeom>
        </p:spPr>
      </p:pic>
      <p:cxnSp>
        <p:nvCxnSpPr>
          <p:cNvPr id="9" name="Straight Arrow Connector 8"/>
          <p:cNvCxnSpPr/>
          <p:nvPr/>
        </p:nvCxnSpPr>
        <p:spPr>
          <a:xfrm flipH="1">
            <a:off x="6290099" y="2879646"/>
            <a:ext cx="1309997" cy="1032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2"/>
          </p:cNvCxnSpPr>
          <p:nvPr/>
        </p:nvCxnSpPr>
        <p:spPr>
          <a:xfrm flipH="1">
            <a:off x="6139325" y="2264363"/>
            <a:ext cx="461852" cy="1531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5456314" y="2203046"/>
            <a:ext cx="514073" cy="1593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343136" y="2669340"/>
            <a:ext cx="1476477" cy="1193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43808" y="4509120"/>
            <a:ext cx="836976" cy="836976"/>
          </a:xfrm>
          <a:prstGeom prst="rect">
            <a:avLst/>
          </a:prstGeom>
        </p:spPr>
      </p:pic>
      <p:cxnSp>
        <p:nvCxnSpPr>
          <p:cNvPr id="36" name="Straight Arrow Connector 35"/>
          <p:cNvCxnSpPr>
            <a:stCxn id="30" idx="3"/>
          </p:cNvCxnSpPr>
          <p:nvPr/>
        </p:nvCxnSpPr>
        <p:spPr>
          <a:xfrm>
            <a:off x="3680784" y="4927608"/>
            <a:ext cx="74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5555" y="2824012"/>
            <a:ext cx="1185640" cy="1142166"/>
          </a:xfrm>
          <a:prstGeom prst="rect">
            <a:avLst/>
          </a:prstGeom>
        </p:spPr>
      </p:pic>
      <p:pic>
        <p:nvPicPr>
          <p:cNvPr id="42" name="Picture 4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56301" y="4590936"/>
            <a:ext cx="1449745" cy="1449745"/>
          </a:xfrm>
          <a:prstGeom prst="rect">
            <a:avLst/>
          </a:prstGeom>
        </p:spPr>
      </p:pic>
      <p:cxnSp>
        <p:nvCxnSpPr>
          <p:cNvPr id="44" name="Straight Arrow Connector 43"/>
          <p:cNvCxnSpPr/>
          <p:nvPr/>
        </p:nvCxnSpPr>
        <p:spPr>
          <a:xfrm>
            <a:off x="2061361" y="3438979"/>
            <a:ext cx="1107624" cy="94568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2" idx="3"/>
            <a:endCxn id="30" idx="1"/>
          </p:cNvCxnSpPr>
          <p:nvPr/>
        </p:nvCxnSpPr>
        <p:spPr>
          <a:xfrm flipV="1">
            <a:off x="2306046" y="4927608"/>
            <a:ext cx="537762" cy="38820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91996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Classes </a:t>
            </a:r>
            <a:r>
              <a:rPr lang="en-US" dirty="0" err="1"/>
              <a:t>auxiliares</a:t>
            </a:r>
            <a:r>
              <a:rPr lang="en-US" dirty="0"/>
              <a:t> </a:t>
            </a:r>
            <a:r>
              <a:rPr lang="en-US" sz="3300" dirty="0"/>
              <a:t>(Window, Math, date)</a:t>
            </a:r>
          </a:p>
        </p:txBody>
      </p:sp>
    </p:spTree>
    <p:extLst>
      <p:ext uri="{BB962C8B-B14F-4D97-AF65-F5344CB8AC3E}">
        <p14:creationId xmlns:p14="http://schemas.microsoft.com/office/powerpoint/2010/main" val="4343803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ES6, </a:t>
            </a:r>
            <a:r>
              <a:rPr lang="en-US" dirty="0" err="1"/>
              <a:t>orientação</a:t>
            </a:r>
            <a:r>
              <a:rPr lang="en-US" dirty="0"/>
              <a:t> a </a:t>
            </a:r>
            <a:r>
              <a:rPr lang="en-US" dirty="0" err="1"/>
              <a:t>objetos</a:t>
            </a:r>
            <a:endParaRPr lang="en-US" dirty="0"/>
          </a:p>
        </p:txBody>
      </p:sp>
    </p:spTree>
    <p:extLst>
      <p:ext uri="{BB962C8B-B14F-4D97-AF65-F5344CB8AC3E}">
        <p14:creationId xmlns:p14="http://schemas.microsoft.com/office/powerpoint/2010/main" val="80490284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Padrões</a:t>
            </a:r>
            <a:r>
              <a:rPr lang="en-US" dirty="0"/>
              <a:t> de </a:t>
            </a:r>
            <a:r>
              <a:rPr lang="en-US" dirty="0" err="1"/>
              <a:t>projetos</a:t>
            </a:r>
            <a:endParaRPr lang="en-US" dirty="0"/>
          </a:p>
        </p:txBody>
      </p:sp>
    </p:spTree>
    <p:extLst>
      <p:ext uri="{BB962C8B-B14F-4D97-AF65-F5344CB8AC3E}">
        <p14:creationId xmlns:p14="http://schemas.microsoft.com/office/powerpoint/2010/main" val="10026402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Referencias</a:t>
            </a:r>
            <a:endParaRPr lang="en-US" dirty="0"/>
          </a:p>
        </p:txBody>
      </p:sp>
      <p:sp>
        <p:nvSpPr>
          <p:cNvPr id="3" name="Rectangle 2"/>
          <p:cNvSpPr/>
          <p:nvPr/>
        </p:nvSpPr>
        <p:spPr>
          <a:xfrm>
            <a:off x="609600" y="2304593"/>
            <a:ext cx="7418784" cy="523220"/>
          </a:xfrm>
          <a:prstGeom prst="rect">
            <a:avLst/>
          </a:prstGeom>
        </p:spPr>
        <p:txBody>
          <a:bodyPr wrap="square">
            <a:spAutoFit/>
          </a:bodyPr>
          <a:lstStyle/>
          <a:p>
            <a:r>
              <a:rPr lang="en-US"/>
              <a:t>https://</a:t>
            </a:r>
            <a:r>
              <a:rPr lang="en-US" dirty="0" err="1"/>
              <a:t>medium.com</a:t>
            </a:r>
            <a:r>
              <a:rPr lang="en-US" dirty="0"/>
              <a:t>/</a:t>
            </a:r>
            <a:r>
              <a:rPr lang="en-US" dirty="0" err="1"/>
              <a:t>tableless</a:t>
            </a:r>
            <a:r>
              <a:rPr lang="en-US" dirty="0"/>
              <a:t>/o-que-todo-desenvolvedor-javascript-precisa-saber-2cc33daedb86</a:t>
            </a:r>
          </a:p>
        </p:txBody>
      </p:sp>
      <p:sp>
        <p:nvSpPr>
          <p:cNvPr id="4" name="Rectangle 3"/>
          <p:cNvSpPr/>
          <p:nvPr/>
        </p:nvSpPr>
        <p:spPr>
          <a:xfrm>
            <a:off x="609600" y="2827813"/>
            <a:ext cx="7922840" cy="1600438"/>
          </a:xfrm>
          <a:prstGeom prst="rect">
            <a:avLst/>
          </a:prstGeom>
        </p:spPr>
        <p:txBody>
          <a:bodyPr wrap="square">
            <a:spAutoFit/>
          </a:bodyPr>
          <a:lstStyle/>
          <a:p>
            <a:r>
              <a:rPr lang="en-US" dirty="0"/>
              <a:t>https://</a:t>
            </a:r>
            <a:r>
              <a:rPr lang="en-US" dirty="0" err="1"/>
              <a:t>imasters.com.br</a:t>
            </a:r>
            <a:r>
              <a:rPr lang="en-US" dirty="0"/>
              <a:t>/front-end/</a:t>
            </a:r>
            <a:r>
              <a:rPr lang="en-US" dirty="0" err="1"/>
              <a:t>javascript</a:t>
            </a:r>
            <a:r>
              <a:rPr lang="en-US" dirty="0"/>
              <a:t>/7-funcoes-essenciais-em-javascript/?trace=1519021197&amp;source=</a:t>
            </a:r>
            <a:r>
              <a:rPr lang="en-US" dirty="0" err="1"/>
              <a:t>singlehttps</a:t>
            </a:r>
            <a:r>
              <a:rPr lang="en-US" dirty="0"/>
              <a:t>://</a:t>
            </a:r>
            <a:r>
              <a:rPr lang="en-US" dirty="0" err="1"/>
              <a:t>braziljs.org</a:t>
            </a:r>
            <a:r>
              <a:rPr lang="en-US" dirty="0"/>
              <a:t>/blog/</a:t>
            </a:r>
            <a:r>
              <a:rPr lang="en-US" dirty="0" err="1"/>
              <a:t>funcoes-em-javascript</a:t>
            </a:r>
            <a:r>
              <a:rPr lang="en-US" dirty="0"/>
              <a:t>/http://</a:t>
            </a:r>
            <a:r>
              <a:rPr lang="en-US" dirty="0" err="1"/>
              <a:t>webdevacademy.com.br</a:t>
            </a:r>
            <a:r>
              <a:rPr lang="en-US" dirty="0"/>
              <a:t>/</a:t>
            </a:r>
            <a:r>
              <a:rPr lang="en-US" dirty="0" err="1"/>
              <a:t>tutoriais</a:t>
            </a:r>
            <a:r>
              <a:rPr lang="en-US" dirty="0"/>
              <a:t>/</a:t>
            </a:r>
            <a:r>
              <a:rPr lang="en-US" dirty="0" err="1"/>
              <a:t>javascript</a:t>
            </a:r>
            <a:r>
              <a:rPr lang="en-US" dirty="0"/>
              <a:t>-</a:t>
            </a:r>
          </a:p>
          <a:p>
            <a:r>
              <a:rPr lang="en-US" dirty="0" err="1"/>
              <a:t>funcoes</a:t>
            </a:r>
            <a:r>
              <a:rPr lang="en-US" dirty="0"/>
              <a:t>/https://</a:t>
            </a:r>
            <a:r>
              <a:rPr lang="en-US" dirty="0" err="1"/>
              <a:t>developer.mozilla.org</a:t>
            </a:r>
            <a:r>
              <a:rPr lang="en-US" dirty="0"/>
              <a:t>/</a:t>
            </a:r>
            <a:r>
              <a:rPr lang="en-US" dirty="0" err="1"/>
              <a:t>pt</a:t>
            </a:r>
            <a:r>
              <a:rPr lang="en-US" dirty="0"/>
              <a:t>-BR/docs/Web/JavaScript/Guide/Fun%C3%A7%C3%B5eshttps://</a:t>
            </a:r>
            <a:r>
              <a:rPr lang="en-US" dirty="0" err="1"/>
              <a:t>developer.mozilla.org</a:t>
            </a:r>
            <a:r>
              <a:rPr lang="en-US" dirty="0"/>
              <a:t>/</a:t>
            </a:r>
            <a:r>
              <a:rPr lang="en-US" dirty="0" err="1"/>
              <a:t>pt</a:t>
            </a:r>
            <a:r>
              <a:rPr lang="en-US" dirty="0"/>
              <a:t>-BR/docs/Web/JavaScript/Guide/Fun%C3%A7%C3%B5eshttp://</a:t>
            </a:r>
            <a:r>
              <a:rPr lang="en-US" dirty="0" err="1"/>
              <a:t>fellowsdevel.com</a:t>
            </a:r>
            <a:r>
              <a:rPr lang="en-US" dirty="0"/>
              <a:t>/</a:t>
            </a:r>
            <a:r>
              <a:rPr lang="en-US" dirty="0" err="1"/>
              <a:t>diferenca</a:t>
            </a:r>
            <a:r>
              <a:rPr lang="en-US" dirty="0"/>
              <a:t>-entre-</a:t>
            </a:r>
            <a:r>
              <a:rPr lang="en-US" dirty="0" err="1"/>
              <a:t>declaracao</a:t>
            </a:r>
            <a:r>
              <a:rPr lang="en-US" dirty="0"/>
              <a:t>-de-</a:t>
            </a:r>
            <a:r>
              <a:rPr lang="en-US" dirty="0" err="1"/>
              <a:t>funcao</a:t>
            </a:r>
            <a:r>
              <a:rPr lang="en-US" dirty="0"/>
              <a:t>-e-</a:t>
            </a:r>
            <a:r>
              <a:rPr lang="en-US" dirty="0" err="1"/>
              <a:t>expressao</a:t>
            </a:r>
            <a:r>
              <a:rPr lang="en-US" dirty="0"/>
              <a:t>-de-</a:t>
            </a:r>
            <a:r>
              <a:rPr lang="en-US" dirty="0" err="1"/>
              <a:t>funcao</a:t>
            </a:r>
            <a:r>
              <a:rPr lang="en-US" dirty="0"/>
              <a:t>/</a:t>
            </a:r>
          </a:p>
        </p:txBody>
      </p:sp>
    </p:spTree>
    <p:extLst>
      <p:ext uri="{BB962C8B-B14F-4D97-AF65-F5344CB8AC3E}">
        <p14:creationId xmlns:p14="http://schemas.microsoft.com/office/powerpoint/2010/main" val="8870796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4"/>
        <p:cNvGrpSpPr/>
        <p:nvPr/>
      </p:nvGrpSpPr>
      <p:grpSpPr>
        <a:xfrm>
          <a:off x="0" y="0"/>
          <a:ext cx="0" cy="0"/>
          <a:chOff x="0" y="0"/>
          <a:chExt cx="0" cy="0"/>
        </a:xfrm>
      </p:grpSpPr>
      <p:pic>
        <p:nvPicPr>
          <p:cNvPr id="18" name="Imagem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789" y="1700808"/>
            <a:ext cx="795827" cy="784276"/>
          </a:xfrm>
          <a:prstGeom prst="rect">
            <a:avLst/>
          </a:prstGeom>
        </p:spPr>
      </p:pic>
      <p:sp>
        <p:nvSpPr>
          <p:cNvPr id="2" name="TextBox 1"/>
          <p:cNvSpPr txBox="1"/>
          <p:nvPr/>
        </p:nvSpPr>
        <p:spPr>
          <a:xfrm>
            <a:off x="3402156" y="3717032"/>
            <a:ext cx="1763624" cy="553998"/>
          </a:xfrm>
          <a:prstGeom prst="rect">
            <a:avLst/>
          </a:prstGeom>
          <a:noFill/>
        </p:spPr>
        <p:txBody>
          <a:bodyPr wrap="none" rtlCol="0">
            <a:spAutoFit/>
          </a:bodyPr>
          <a:lstStyle/>
          <a:p>
            <a:r>
              <a:rPr lang="en-US" sz="3000"/>
              <a:t>Obrigado</a:t>
            </a:r>
            <a:endParaRPr lang="en-US" sz="3000" dirty="0"/>
          </a:p>
        </p:txBody>
      </p:sp>
      <p:sp>
        <p:nvSpPr>
          <p:cNvPr id="3" name="Text Placeholder 2"/>
          <p:cNvSpPr>
            <a:spLocks noGrp="1"/>
          </p:cNvSpPr>
          <p:nvPr>
            <p:ph type="body" idx="1"/>
          </p:nvPr>
        </p:nvSpPr>
        <p:spPr/>
        <p:txBody>
          <a:bodyPr/>
          <a:lstStyle/>
          <a:p>
            <a:endParaRPr lang="en-US"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441" y="5877272"/>
            <a:ext cx="1747912" cy="873956"/>
          </a:xfrm>
          <a:prstGeom prst="rect">
            <a:avLst/>
          </a:prstGeom>
        </p:spPr>
      </p:pic>
      <p:sp>
        <p:nvSpPr>
          <p:cNvPr id="4" name="Rectangle 3"/>
          <p:cNvSpPr/>
          <p:nvPr/>
        </p:nvSpPr>
        <p:spPr>
          <a:xfrm>
            <a:off x="4572000" y="5851985"/>
            <a:ext cx="3744416" cy="738664"/>
          </a:xfrm>
          <a:prstGeom prst="rect">
            <a:avLst/>
          </a:prstGeom>
        </p:spPr>
        <p:txBody>
          <a:bodyPr wrap="square">
            <a:spAutoFit/>
          </a:bodyPr>
          <a:lstStyle/>
          <a:p>
            <a:r>
              <a:rPr lang="pt-BR" i="1" dirty="0">
                <a:latin typeface="Calibri" pitchFamily="34" charset="0"/>
              </a:rPr>
              <a:t>”Uma pessoa inteligente resolve um problema, um sábio o previne” </a:t>
            </a:r>
          </a:p>
          <a:p>
            <a:r>
              <a:rPr lang="pt-BR" i="1" dirty="0">
                <a:latin typeface="Calibri" pitchFamily="34" charset="0"/>
              </a:rPr>
              <a:t>		           Albert Einstein</a:t>
            </a:r>
            <a:endParaRPr lang="en-US" dirty="0"/>
          </a:p>
        </p:txBody>
      </p:sp>
    </p:spTree>
    <p:extLst>
      <p:ext uri="{BB962C8B-B14F-4D97-AF65-F5344CB8AC3E}">
        <p14:creationId xmlns:p14="http://schemas.microsoft.com/office/powerpoint/2010/main" val="1454938822"/>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Senta</a:t>
            </a:r>
            <a:r>
              <a:rPr lang="en-US" dirty="0"/>
              <a:t> que la </a:t>
            </a:r>
            <a:r>
              <a:rPr lang="en-US" dirty="0" err="1"/>
              <a:t>vem</a:t>
            </a:r>
            <a:r>
              <a:rPr lang="en-US" dirty="0"/>
              <a:t> </a:t>
            </a:r>
            <a:r>
              <a:rPr lang="en-US" dirty="0" err="1"/>
              <a:t>história</a:t>
            </a:r>
            <a:r>
              <a:rPr lang="mr-IN" dirty="0"/>
              <a:t>…</a:t>
            </a:r>
            <a:endParaRPr lang="en-US" dirty="0"/>
          </a:p>
        </p:txBody>
      </p:sp>
      <p:sp>
        <p:nvSpPr>
          <p:cNvPr id="5" name="Rectangle 4"/>
          <p:cNvSpPr/>
          <p:nvPr/>
        </p:nvSpPr>
        <p:spPr>
          <a:xfrm>
            <a:off x="609600" y="1628800"/>
            <a:ext cx="8153400" cy="2246769"/>
          </a:xfrm>
          <a:prstGeom prst="rect">
            <a:avLst/>
          </a:prstGeom>
        </p:spPr>
        <p:txBody>
          <a:bodyPr wrap="square">
            <a:spAutoFit/>
          </a:bodyPr>
          <a:lstStyle/>
          <a:p>
            <a:r>
              <a:rPr lang="en-US" sz="2000" dirty="0">
                <a:solidFill>
                  <a:srgbClr val="646464"/>
                </a:solidFill>
                <a:latin typeface="helvetica" charset="0"/>
              </a:rPr>
              <a:t>O JavaScript </a:t>
            </a:r>
            <a:r>
              <a:rPr lang="en-US" sz="2000" dirty="0" err="1">
                <a:solidFill>
                  <a:srgbClr val="646464"/>
                </a:solidFill>
                <a:latin typeface="helvetica" charset="0"/>
              </a:rPr>
              <a:t>foi</a:t>
            </a:r>
            <a:r>
              <a:rPr lang="en-US" sz="2000" dirty="0">
                <a:solidFill>
                  <a:srgbClr val="646464"/>
                </a:solidFill>
                <a:latin typeface="helvetica" charset="0"/>
              </a:rPr>
              <a:t> </a:t>
            </a:r>
            <a:r>
              <a:rPr lang="en-US" sz="2000" dirty="0" err="1">
                <a:solidFill>
                  <a:srgbClr val="646464"/>
                </a:solidFill>
                <a:latin typeface="helvetica" charset="0"/>
              </a:rPr>
              <a:t>originalmente</a:t>
            </a:r>
            <a:r>
              <a:rPr lang="en-US" sz="2000" dirty="0">
                <a:solidFill>
                  <a:srgbClr val="646464"/>
                </a:solidFill>
                <a:latin typeface="helvetica" charset="0"/>
              </a:rPr>
              <a:t> </a:t>
            </a:r>
            <a:r>
              <a:rPr lang="en-US" sz="2000" dirty="0" err="1">
                <a:solidFill>
                  <a:srgbClr val="646464"/>
                </a:solidFill>
                <a:latin typeface="helvetica" charset="0"/>
              </a:rPr>
              <a:t>desenvolvido</a:t>
            </a:r>
            <a:r>
              <a:rPr lang="en-US" sz="2000" dirty="0">
                <a:solidFill>
                  <a:srgbClr val="646464"/>
                </a:solidFill>
                <a:latin typeface="helvetica" charset="0"/>
              </a:rPr>
              <a:t> sob o </a:t>
            </a:r>
            <a:r>
              <a:rPr lang="en-US" sz="2000" dirty="0" err="1">
                <a:solidFill>
                  <a:srgbClr val="646464"/>
                </a:solidFill>
                <a:latin typeface="helvetica" charset="0"/>
              </a:rPr>
              <a:t>nome</a:t>
            </a:r>
            <a:r>
              <a:rPr lang="en-US" sz="2000" dirty="0">
                <a:solidFill>
                  <a:srgbClr val="646464"/>
                </a:solidFill>
                <a:latin typeface="helvetica" charset="0"/>
              </a:rPr>
              <a:t> de </a:t>
            </a:r>
            <a:r>
              <a:rPr lang="en-US" sz="2000" b="1" dirty="0">
                <a:solidFill>
                  <a:srgbClr val="646464"/>
                </a:solidFill>
                <a:latin typeface="helvetica" charset="0"/>
              </a:rPr>
              <a:t>Mocha</a:t>
            </a:r>
            <a:r>
              <a:rPr lang="en-US" sz="2000" dirty="0">
                <a:solidFill>
                  <a:srgbClr val="646464"/>
                </a:solidFill>
                <a:latin typeface="helvetica" charset="0"/>
              </a:rPr>
              <a:t>, </a:t>
            </a:r>
            <a:r>
              <a:rPr lang="en-US" sz="2000" dirty="0" err="1">
                <a:solidFill>
                  <a:srgbClr val="646464"/>
                </a:solidFill>
                <a:latin typeface="helvetica" charset="0"/>
              </a:rPr>
              <a:t>posteriormente</a:t>
            </a:r>
            <a:r>
              <a:rPr lang="en-US" sz="2000" dirty="0">
                <a:solidFill>
                  <a:srgbClr val="646464"/>
                </a:solidFill>
                <a:latin typeface="helvetica" charset="0"/>
              </a:rPr>
              <a:t> </a:t>
            </a:r>
            <a:r>
              <a:rPr lang="en-US" sz="2000" dirty="0" err="1">
                <a:solidFill>
                  <a:srgbClr val="646464"/>
                </a:solidFill>
                <a:latin typeface="helvetica" charset="0"/>
              </a:rPr>
              <a:t>teve</a:t>
            </a:r>
            <a:r>
              <a:rPr lang="en-US" sz="2000" dirty="0">
                <a:solidFill>
                  <a:srgbClr val="646464"/>
                </a:solidFill>
                <a:latin typeface="helvetica" charset="0"/>
              </a:rPr>
              <a:t> </a:t>
            </a:r>
            <a:r>
              <a:rPr lang="en-US" sz="2000" dirty="0" err="1">
                <a:solidFill>
                  <a:srgbClr val="646464"/>
                </a:solidFill>
                <a:latin typeface="helvetica" charset="0"/>
              </a:rPr>
              <a:t>seu</a:t>
            </a:r>
            <a:r>
              <a:rPr lang="en-US" sz="2000" dirty="0">
                <a:solidFill>
                  <a:srgbClr val="646464"/>
                </a:solidFill>
                <a:latin typeface="helvetica" charset="0"/>
              </a:rPr>
              <a:t> </a:t>
            </a:r>
            <a:r>
              <a:rPr lang="en-US" sz="2000" dirty="0" err="1">
                <a:solidFill>
                  <a:srgbClr val="646464"/>
                </a:solidFill>
                <a:latin typeface="helvetica" charset="0"/>
              </a:rPr>
              <a:t>nome</a:t>
            </a:r>
            <a:r>
              <a:rPr lang="en-US" sz="2000" dirty="0">
                <a:solidFill>
                  <a:srgbClr val="646464"/>
                </a:solidFill>
                <a:latin typeface="helvetica" charset="0"/>
              </a:rPr>
              <a:t> </a:t>
            </a:r>
            <a:r>
              <a:rPr lang="en-US" sz="2000" dirty="0" err="1">
                <a:solidFill>
                  <a:srgbClr val="646464"/>
                </a:solidFill>
                <a:latin typeface="helvetica" charset="0"/>
              </a:rPr>
              <a:t>modificado</a:t>
            </a:r>
            <a:r>
              <a:rPr lang="en-US" sz="2000" dirty="0">
                <a:solidFill>
                  <a:srgbClr val="646464"/>
                </a:solidFill>
                <a:latin typeface="helvetica" charset="0"/>
              </a:rPr>
              <a:t> para </a:t>
            </a:r>
            <a:r>
              <a:rPr lang="en-US" sz="2000" b="1" dirty="0" err="1">
                <a:solidFill>
                  <a:srgbClr val="646464"/>
                </a:solidFill>
                <a:latin typeface="helvetica" charset="0"/>
              </a:rPr>
              <a:t>LiveScript</a:t>
            </a:r>
            <a:r>
              <a:rPr lang="en-US" sz="2000" dirty="0">
                <a:solidFill>
                  <a:srgbClr val="646464"/>
                </a:solidFill>
                <a:latin typeface="helvetica" charset="0"/>
              </a:rPr>
              <a:t> e, </a:t>
            </a:r>
            <a:r>
              <a:rPr lang="en-US" sz="2000" dirty="0" err="1">
                <a:solidFill>
                  <a:srgbClr val="646464"/>
                </a:solidFill>
                <a:latin typeface="helvetica" charset="0"/>
              </a:rPr>
              <a:t>por</a:t>
            </a:r>
            <a:r>
              <a:rPr lang="en-US" sz="2000" dirty="0">
                <a:solidFill>
                  <a:srgbClr val="646464"/>
                </a:solidFill>
                <a:latin typeface="helvetica" charset="0"/>
              </a:rPr>
              <a:t> </a:t>
            </a:r>
            <a:r>
              <a:rPr lang="en-US" sz="2000" dirty="0" err="1">
                <a:solidFill>
                  <a:srgbClr val="646464"/>
                </a:solidFill>
                <a:latin typeface="helvetica" charset="0"/>
              </a:rPr>
              <a:t>fim</a:t>
            </a:r>
            <a:r>
              <a:rPr lang="en-US" sz="2000" dirty="0">
                <a:solidFill>
                  <a:srgbClr val="646464"/>
                </a:solidFill>
                <a:latin typeface="helvetica" charset="0"/>
              </a:rPr>
              <a:t>, </a:t>
            </a:r>
            <a:r>
              <a:rPr lang="en-US" sz="2000" b="1" dirty="0">
                <a:solidFill>
                  <a:srgbClr val="646464"/>
                </a:solidFill>
                <a:latin typeface="helvetica" charset="0"/>
              </a:rPr>
              <a:t>JavaScript</a:t>
            </a:r>
            <a:r>
              <a:rPr lang="en-US" sz="2000" dirty="0">
                <a:solidFill>
                  <a:srgbClr val="646464"/>
                </a:solidFill>
                <a:latin typeface="helvetica" charset="0"/>
              </a:rPr>
              <a:t>. </a:t>
            </a:r>
            <a:r>
              <a:rPr lang="en-US" sz="2000" dirty="0" err="1">
                <a:solidFill>
                  <a:srgbClr val="646464"/>
                </a:solidFill>
                <a:latin typeface="helvetica" charset="0"/>
              </a:rPr>
              <a:t>LiveScript</a:t>
            </a:r>
            <a:r>
              <a:rPr lang="en-US" sz="2000" dirty="0">
                <a:solidFill>
                  <a:srgbClr val="646464"/>
                </a:solidFill>
                <a:latin typeface="helvetica" charset="0"/>
              </a:rPr>
              <a:t> </a:t>
            </a:r>
            <a:r>
              <a:rPr lang="en-US" sz="2000" dirty="0" err="1">
                <a:solidFill>
                  <a:srgbClr val="646464"/>
                </a:solidFill>
                <a:latin typeface="helvetica" charset="0"/>
              </a:rPr>
              <a:t>foi</a:t>
            </a:r>
            <a:r>
              <a:rPr lang="en-US" sz="2000" dirty="0">
                <a:solidFill>
                  <a:srgbClr val="646464"/>
                </a:solidFill>
                <a:latin typeface="helvetica" charset="0"/>
              </a:rPr>
              <a:t> o </a:t>
            </a:r>
            <a:r>
              <a:rPr lang="en-US" sz="2000" dirty="0" err="1">
                <a:solidFill>
                  <a:srgbClr val="646464"/>
                </a:solidFill>
                <a:latin typeface="helvetica" charset="0"/>
              </a:rPr>
              <a:t>nome</a:t>
            </a:r>
            <a:r>
              <a:rPr lang="en-US" sz="2000" dirty="0">
                <a:solidFill>
                  <a:srgbClr val="646464"/>
                </a:solidFill>
                <a:latin typeface="helvetica" charset="0"/>
              </a:rPr>
              <a:t> </a:t>
            </a:r>
            <a:r>
              <a:rPr lang="en-US" sz="2000" dirty="0" err="1">
                <a:solidFill>
                  <a:srgbClr val="646464"/>
                </a:solidFill>
                <a:latin typeface="helvetica" charset="0"/>
              </a:rPr>
              <a:t>oficial</a:t>
            </a:r>
            <a:r>
              <a:rPr lang="en-US" sz="2000" dirty="0">
                <a:solidFill>
                  <a:srgbClr val="646464"/>
                </a:solidFill>
                <a:latin typeface="helvetica" charset="0"/>
              </a:rPr>
              <a:t> da </a:t>
            </a:r>
            <a:r>
              <a:rPr lang="en-US" sz="2000" dirty="0" err="1">
                <a:solidFill>
                  <a:srgbClr val="646464"/>
                </a:solidFill>
                <a:latin typeface="helvetica" charset="0"/>
              </a:rPr>
              <a:t>linguagem</a:t>
            </a:r>
            <a:r>
              <a:rPr lang="en-US" sz="2000" dirty="0">
                <a:solidFill>
                  <a:srgbClr val="646464"/>
                </a:solidFill>
                <a:latin typeface="helvetica" charset="0"/>
              </a:rPr>
              <a:t> </a:t>
            </a:r>
            <a:r>
              <a:rPr lang="en-US" sz="2000" dirty="0" err="1">
                <a:solidFill>
                  <a:srgbClr val="646464"/>
                </a:solidFill>
                <a:latin typeface="helvetica" charset="0"/>
              </a:rPr>
              <a:t>quando</a:t>
            </a:r>
            <a:r>
              <a:rPr lang="en-US" sz="2000" dirty="0">
                <a:solidFill>
                  <a:srgbClr val="646464"/>
                </a:solidFill>
                <a:latin typeface="helvetica" charset="0"/>
              </a:rPr>
              <a:t> </a:t>
            </a:r>
            <a:r>
              <a:rPr lang="en-US" sz="2000" dirty="0" err="1">
                <a:solidFill>
                  <a:srgbClr val="646464"/>
                </a:solidFill>
                <a:latin typeface="helvetica" charset="0"/>
              </a:rPr>
              <a:t>ela</a:t>
            </a:r>
            <a:r>
              <a:rPr lang="en-US" sz="2000" dirty="0">
                <a:solidFill>
                  <a:srgbClr val="646464"/>
                </a:solidFill>
                <a:latin typeface="helvetica" charset="0"/>
              </a:rPr>
              <a:t> </a:t>
            </a:r>
            <a:r>
              <a:rPr lang="en-US" sz="2000" dirty="0" err="1">
                <a:solidFill>
                  <a:srgbClr val="646464"/>
                </a:solidFill>
                <a:latin typeface="helvetica" charset="0"/>
              </a:rPr>
              <a:t>foi</a:t>
            </a:r>
            <a:r>
              <a:rPr lang="en-US" sz="2000" dirty="0">
                <a:solidFill>
                  <a:srgbClr val="646464"/>
                </a:solidFill>
                <a:latin typeface="helvetica" charset="0"/>
              </a:rPr>
              <a:t> </a:t>
            </a:r>
            <a:r>
              <a:rPr lang="en-US" sz="2000" dirty="0" err="1">
                <a:solidFill>
                  <a:srgbClr val="646464"/>
                </a:solidFill>
                <a:latin typeface="helvetica" charset="0"/>
              </a:rPr>
              <a:t>lançada</a:t>
            </a:r>
            <a:r>
              <a:rPr lang="en-US" sz="2000" dirty="0">
                <a:solidFill>
                  <a:srgbClr val="646464"/>
                </a:solidFill>
                <a:latin typeface="helvetica" charset="0"/>
              </a:rPr>
              <a:t> pela </a:t>
            </a:r>
            <a:r>
              <a:rPr lang="en-US" sz="2000" dirty="0" err="1">
                <a:solidFill>
                  <a:srgbClr val="646464"/>
                </a:solidFill>
                <a:latin typeface="helvetica" charset="0"/>
              </a:rPr>
              <a:t>primeira</a:t>
            </a:r>
            <a:r>
              <a:rPr lang="en-US" sz="2000" dirty="0">
                <a:solidFill>
                  <a:srgbClr val="646464"/>
                </a:solidFill>
                <a:latin typeface="helvetica" charset="0"/>
              </a:rPr>
              <a:t> </a:t>
            </a:r>
            <a:r>
              <a:rPr lang="en-US" sz="2000" dirty="0" err="1">
                <a:solidFill>
                  <a:srgbClr val="646464"/>
                </a:solidFill>
                <a:latin typeface="helvetica" charset="0"/>
              </a:rPr>
              <a:t>vez</a:t>
            </a:r>
            <a:r>
              <a:rPr lang="en-US" sz="2000" dirty="0">
                <a:solidFill>
                  <a:srgbClr val="646464"/>
                </a:solidFill>
                <a:latin typeface="helvetica" charset="0"/>
              </a:rPr>
              <a:t> </a:t>
            </a:r>
            <a:r>
              <a:rPr lang="en-US" sz="2000" dirty="0" err="1">
                <a:solidFill>
                  <a:srgbClr val="646464"/>
                </a:solidFill>
                <a:latin typeface="helvetica" charset="0"/>
              </a:rPr>
              <a:t>na</a:t>
            </a:r>
            <a:r>
              <a:rPr lang="en-US" sz="2000" dirty="0">
                <a:solidFill>
                  <a:srgbClr val="646464"/>
                </a:solidFill>
                <a:latin typeface="helvetica" charset="0"/>
              </a:rPr>
              <a:t> </a:t>
            </a:r>
            <a:r>
              <a:rPr lang="en-US" sz="2000" dirty="0" err="1">
                <a:solidFill>
                  <a:srgbClr val="646464"/>
                </a:solidFill>
                <a:latin typeface="helvetica" charset="0"/>
              </a:rPr>
              <a:t>versão</a:t>
            </a:r>
            <a:r>
              <a:rPr lang="en-US" sz="2000" dirty="0">
                <a:solidFill>
                  <a:srgbClr val="646464"/>
                </a:solidFill>
                <a:latin typeface="helvetica" charset="0"/>
              </a:rPr>
              <a:t> beta do </a:t>
            </a:r>
            <a:r>
              <a:rPr lang="en-US" sz="2000" dirty="0" err="1">
                <a:solidFill>
                  <a:srgbClr val="646464"/>
                </a:solidFill>
                <a:latin typeface="helvetica" charset="0"/>
              </a:rPr>
              <a:t>navegador</a:t>
            </a:r>
            <a:r>
              <a:rPr lang="en-US" sz="2000" dirty="0">
                <a:solidFill>
                  <a:srgbClr val="646464"/>
                </a:solidFill>
                <a:latin typeface="helvetica" charset="0"/>
              </a:rPr>
              <a:t> Netscape 2.0, </a:t>
            </a:r>
            <a:r>
              <a:rPr lang="en-US" sz="2000" dirty="0" err="1">
                <a:solidFill>
                  <a:srgbClr val="646464"/>
                </a:solidFill>
                <a:latin typeface="helvetica" charset="0"/>
              </a:rPr>
              <a:t>em</a:t>
            </a:r>
            <a:r>
              <a:rPr lang="en-US" sz="2000" dirty="0">
                <a:solidFill>
                  <a:srgbClr val="646464"/>
                </a:solidFill>
                <a:latin typeface="helvetica" charset="0"/>
              </a:rPr>
              <a:t> </a:t>
            </a:r>
            <a:r>
              <a:rPr lang="en-US" sz="2000" dirty="0" err="1">
                <a:solidFill>
                  <a:srgbClr val="646464"/>
                </a:solidFill>
                <a:latin typeface="helvetica" charset="0"/>
              </a:rPr>
              <a:t>setembro</a:t>
            </a:r>
            <a:r>
              <a:rPr lang="en-US" sz="2000" dirty="0">
                <a:solidFill>
                  <a:srgbClr val="646464"/>
                </a:solidFill>
                <a:latin typeface="helvetica" charset="0"/>
              </a:rPr>
              <a:t> de 1995, mas </a:t>
            </a:r>
            <a:r>
              <a:rPr lang="en-US" sz="2000" dirty="0" err="1">
                <a:solidFill>
                  <a:srgbClr val="646464"/>
                </a:solidFill>
                <a:latin typeface="helvetica" charset="0"/>
              </a:rPr>
              <a:t>teve</a:t>
            </a:r>
            <a:r>
              <a:rPr lang="en-US" sz="2000" dirty="0">
                <a:solidFill>
                  <a:srgbClr val="646464"/>
                </a:solidFill>
                <a:latin typeface="helvetica" charset="0"/>
              </a:rPr>
              <a:t> </a:t>
            </a:r>
            <a:r>
              <a:rPr lang="en-US" sz="2000" dirty="0" err="1">
                <a:solidFill>
                  <a:srgbClr val="646464"/>
                </a:solidFill>
                <a:latin typeface="helvetica" charset="0"/>
              </a:rPr>
              <a:t>seu</a:t>
            </a:r>
            <a:r>
              <a:rPr lang="en-US" sz="2000" dirty="0">
                <a:solidFill>
                  <a:srgbClr val="646464"/>
                </a:solidFill>
                <a:latin typeface="helvetica" charset="0"/>
              </a:rPr>
              <a:t> </a:t>
            </a:r>
            <a:r>
              <a:rPr lang="en-US" sz="2000" dirty="0" err="1">
                <a:solidFill>
                  <a:srgbClr val="646464"/>
                </a:solidFill>
                <a:latin typeface="helvetica" charset="0"/>
              </a:rPr>
              <a:t>nome</a:t>
            </a:r>
            <a:r>
              <a:rPr lang="en-US" sz="2000" dirty="0">
                <a:solidFill>
                  <a:srgbClr val="646464"/>
                </a:solidFill>
                <a:latin typeface="helvetica" charset="0"/>
              </a:rPr>
              <a:t> </a:t>
            </a:r>
            <a:r>
              <a:rPr lang="en-US" sz="2000" dirty="0" err="1">
                <a:solidFill>
                  <a:srgbClr val="646464"/>
                </a:solidFill>
                <a:latin typeface="helvetica" charset="0"/>
              </a:rPr>
              <a:t>alterado</a:t>
            </a:r>
            <a:r>
              <a:rPr lang="en-US" sz="2000" dirty="0">
                <a:solidFill>
                  <a:srgbClr val="646464"/>
                </a:solidFill>
                <a:latin typeface="helvetica" charset="0"/>
              </a:rPr>
              <a:t> </a:t>
            </a:r>
            <a:r>
              <a:rPr lang="en-US" sz="2000" dirty="0" err="1">
                <a:solidFill>
                  <a:srgbClr val="646464"/>
                </a:solidFill>
                <a:latin typeface="helvetica" charset="0"/>
              </a:rPr>
              <a:t>em</a:t>
            </a:r>
            <a:r>
              <a:rPr lang="en-US" sz="2000" dirty="0">
                <a:solidFill>
                  <a:srgbClr val="646464"/>
                </a:solidFill>
                <a:latin typeface="helvetica" charset="0"/>
              </a:rPr>
              <a:t> um </a:t>
            </a:r>
            <a:r>
              <a:rPr lang="en-US" sz="2000" dirty="0" err="1">
                <a:solidFill>
                  <a:srgbClr val="646464"/>
                </a:solidFill>
                <a:latin typeface="helvetica" charset="0"/>
              </a:rPr>
              <a:t>anúncio</a:t>
            </a:r>
            <a:r>
              <a:rPr lang="en-US" sz="2000" dirty="0">
                <a:solidFill>
                  <a:srgbClr val="646464"/>
                </a:solidFill>
                <a:latin typeface="helvetica" charset="0"/>
              </a:rPr>
              <a:t> </a:t>
            </a:r>
            <a:r>
              <a:rPr lang="en-US" sz="2000" dirty="0" err="1">
                <a:solidFill>
                  <a:srgbClr val="646464"/>
                </a:solidFill>
                <a:latin typeface="helvetica" charset="0"/>
              </a:rPr>
              <a:t>conjunto</a:t>
            </a:r>
            <a:r>
              <a:rPr lang="en-US" sz="2000" dirty="0">
                <a:solidFill>
                  <a:srgbClr val="646464"/>
                </a:solidFill>
                <a:latin typeface="helvetica" charset="0"/>
              </a:rPr>
              <a:t> com a Sun Microsystems, </a:t>
            </a:r>
            <a:r>
              <a:rPr lang="en-US" sz="2000" dirty="0" err="1">
                <a:solidFill>
                  <a:srgbClr val="646464"/>
                </a:solidFill>
                <a:latin typeface="helvetica" charset="0"/>
              </a:rPr>
              <a:t>em</a:t>
            </a:r>
            <a:r>
              <a:rPr lang="en-US" sz="2000" dirty="0">
                <a:solidFill>
                  <a:srgbClr val="646464"/>
                </a:solidFill>
                <a:latin typeface="helvetica" charset="0"/>
              </a:rPr>
              <a:t> </a:t>
            </a:r>
            <a:r>
              <a:rPr lang="en-US" sz="2000" dirty="0" err="1">
                <a:solidFill>
                  <a:srgbClr val="646464"/>
                </a:solidFill>
                <a:latin typeface="helvetica" charset="0"/>
              </a:rPr>
              <a:t>dezembro</a:t>
            </a:r>
            <a:r>
              <a:rPr lang="en-US" sz="2000" dirty="0">
                <a:solidFill>
                  <a:srgbClr val="646464"/>
                </a:solidFill>
                <a:latin typeface="helvetica" charset="0"/>
              </a:rPr>
              <a:t> do </a:t>
            </a:r>
            <a:r>
              <a:rPr lang="en-US" sz="2000" dirty="0" err="1">
                <a:solidFill>
                  <a:srgbClr val="646464"/>
                </a:solidFill>
                <a:latin typeface="helvetica" charset="0"/>
              </a:rPr>
              <a:t>mesmo</a:t>
            </a:r>
            <a:r>
              <a:rPr lang="en-US" sz="2000" dirty="0">
                <a:solidFill>
                  <a:srgbClr val="646464"/>
                </a:solidFill>
                <a:latin typeface="helvetica" charset="0"/>
              </a:rPr>
              <a:t> </a:t>
            </a:r>
            <a:r>
              <a:rPr lang="en-US" sz="2000" dirty="0" err="1">
                <a:solidFill>
                  <a:srgbClr val="646464"/>
                </a:solidFill>
                <a:latin typeface="helvetica" charset="0"/>
              </a:rPr>
              <a:t>ano</a:t>
            </a:r>
            <a:r>
              <a:rPr lang="en-US" sz="2000" dirty="0">
                <a:solidFill>
                  <a:srgbClr val="646464"/>
                </a:solidFill>
                <a:latin typeface="helvetica" charset="0"/>
              </a:rPr>
              <a:t>, </a:t>
            </a:r>
            <a:r>
              <a:rPr lang="en-US" sz="2000" dirty="0" err="1">
                <a:solidFill>
                  <a:srgbClr val="646464"/>
                </a:solidFill>
                <a:latin typeface="helvetica" charset="0"/>
              </a:rPr>
              <a:t>quando</a:t>
            </a:r>
            <a:r>
              <a:rPr lang="en-US" sz="2000" dirty="0">
                <a:solidFill>
                  <a:srgbClr val="646464"/>
                </a:solidFill>
                <a:latin typeface="helvetica" charset="0"/>
              </a:rPr>
              <a:t> </a:t>
            </a:r>
            <a:r>
              <a:rPr lang="en-US" sz="2000" dirty="0" err="1">
                <a:solidFill>
                  <a:srgbClr val="646464"/>
                </a:solidFill>
                <a:latin typeface="helvetica" charset="0"/>
              </a:rPr>
              <a:t>foi</a:t>
            </a:r>
            <a:r>
              <a:rPr lang="en-US" sz="2000" dirty="0">
                <a:solidFill>
                  <a:srgbClr val="646464"/>
                </a:solidFill>
                <a:latin typeface="helvetica" charset="0"/>
              </a:rPr>
              <a:t> </a:t>
            </a:r>
            <a:r>
              <a:rPr lang="en-US" sz="2000" dirty="0" err="1">
                <a:solidFill>
                  <a:srgbClr val="646464"/>
                </a:solidFill>
                <a:latin typeface="helvetica" charset="0"/>
              </a:rPr>
              <a:t>implementado</a:t>
            </a:r>
            <a:r>
              <a:rPr lang="en-US" sz="2000" dirty="0">
                <a:solidFill>
                  <a:srgbClr val="646464"/>
                </a:solidFill>
                <a:latin typeface="helvetica" charset="0"/>
              </a:rPr>
              <a:t> no </a:t>
            </a:r>
            <a:r>
              <a:rPr lang="en-US" sz="2000" dirty="0" err="1">
                <a:solidFill>
                  <a:srgbClr val="646464"/>
                </a:solidFill>
                <a:latin typeface="helvetica" charset="0"/>
              </a:rPr>
              <a:t>navegador</a:t>
            </a:r>
            <a:r>
              <a:rPr lang="en-US" sz="2000" dirty="0">
                <a:solidFill>
                  <a:srgbClr val="646464"/>
                </a:solidFill>
                <a:latin typeface="helvetica" charset="0"/>
              </a:rPr>
              <a:t> Netscape, </a:t>
            </a:r>
            <a:r>
              <a:rPr lang="en-US" sz="2000" dirty="0" err="1">
                <a:solidFill>
                  <a:srgbClr val="646464"/>
                </a:solidFill>
                <a:latin typeface="helvetica" charset="0"/>
              </a:rPr>
              <a:t>versão</a:t>
            </a:r>
            <a:r>
              <a:rPr lang="en-US" sz="2000" dirty="0">
                <a:solidFill>
                  <a:srgbClr val="646464"/>
                </a:solidFill>
                <a:latin typeface="helvetica" charset="0"/>
              </a:rPr>
              <a:t> 2.0B3.</a:t>
            </a:r>
            <a:endParaRPr lang="en-US" sz="2000" dirty="0"/>
          </a:p>
        </p:txBody>
      </p:sp>
    </p:spTree>
    <p:extLst>
      <p:ext uri="{BB962C8B-B14F-4D97-AF65-F5344CB8AC3E}">
        <p14:creationId xmlns:p14="http://schemas.microsoft.com/office/powerpoint/2010/main" val="237982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 que </a:t>
            </a:r>
            <a:r>
              <a:rPr lang="en-US" dirty="0" err="1"/>
              <a:t>é</a:t>
            </a:r>
            <a:r>
              <a:rPr lang="en-US" dirty="0"/>
              <a:t> </a:t>
            </a:r>
            <a:r>
              <a:rPr lang="en-US" dirty="0" err="1"/>
              <a:t>javascript</a:t>
            </a:r>
            <a:endParaRPr lang="en-US" dirty="0"/>
          </a:p>
        </p:txBody>
      </p:sp>
      <p:sp>
        <p:nvSpPr>
          <p:cNvPr id="3" name="Rectangle 2"/>
          <p:cNvSpPr/>
          <p:nvPr/>
        </p:nvSpPr>
        <p:spPr>
          <a:xfrm>
            <a:off x="609601" y="1484784"/>
            <a:ext cx="8153400" cy="1323439"/>
          </a:xfrm>
          <a:prstGeom prst="rect">
            <a:avLst/>
          </a:prstGeom>
        </p:spPr>
        <p:txBody>
          <a:bodyPr wrap="square">
            <a:spAutoFit/>
          </a:bodyPr>
          <a:lstStyle/>
          <a:p>
            <a:r>
              <a:rPr lang="en-US" sz="2000" dirty="0"/>
              <a:t> </a:t>
            </a:r>
            <a:r>
              <a:rPr lang="en-US" sz="2000" b="1" dirty="0"/>
              <a:t>JavaScript</a:t>
            </a:r>
            <a:r>
              <a:rPr lang="en-US" sz="2000" dirty="0"/>
              <a:t> </a:t>
            </a:r>
            <a:r>
              <a:rPr lang="en-US" sz="2000" dirty="0" err="1"/>
              <a:t>é</a:t>
            </a:r>
            <a:r>
              <a:rPr lang="en-US" sz="2000" dirty="0"/>
              <a:t> </a:t>
            </a:r>
            <a:r>
              <a:rPr lang="en-US" sz="2000" dirty="0" err="1"/>
              <a:t>uma</a:t>
            </a:r>
            <a:r>
              <a:rPr lang="en-US" sz="2000" dirty="0"/>
              <a:t> </a:t>
            </a:r>
            <a:r>
              <a:rPr lang="en-US" sz="2000" dirty="0" err="1"/>
              <a:t>linguagem</a:t>
            </a:r>
            <a:r>
              <a:rPr lang="en-US" sz="2000" dirty="0"/>
              <a:t> de script. </a:t>
            </a:r>
            <a:r>
              <a:rPr lang="en-US" sz="2000" dirty="0" err="1"/>
              <a:t>Por</a:t>
            </a:r>
            <a:r>
              <a:rPr lang="en-US" sz="2000" dirty="0"/>
              <a:t> </a:t>
            </a:r>
            <a:r>
              <a:rPr lang="en-US" sz="2000" dirty="0" err="1"/>
              <a:t>ser</a:t>
            </a:r>
            <a:r>
              <a:rPr lang="en-US" sz="2000" dirty="0"/>
              <a:t> </a:t>
            </a:r>
            <a:r>
              <a:rPr lang="en-US" sz="2000" dirty="0" err="1"/>
              <a:t>uma</a:t>
            </a:r>
            <a:r>
              <a:rPr lang="en-US" sz="2000" dirty="0"/>
              <a:t> </a:t>
            </a:r>
            <a:r>
              <a:rPr lang="en-US" sz="2000" dirty="0" err="1"/>
              <a:t>linguagem</a:t>
            </a:r>
            <a:r>
              <a:rPr lang="en-US" sz="2000" dirty="0"/>
              <a:t> de script, </a:t>
            </a:r>
            <a:r>
              <a:rPr lang="en-US" sz="2000" dirty="0" err="1"/>
              <a:t>seu</a:t>
            </a:r>
            <a:r>
              <a:rPr lang="en-US" sz="2000" dirty="0"/>
              <a:t> </a:t>
            </a:r>
            <a:r>
              <a:rPr lang="en-US" sz="2000" dirty="0" err="1"/>
              <a:t>código</a:t>
            </a:r>
            <a:r>
              <a:rPr lang="en-US" sz="2000" dirty="0"/>
              <a:t> </a:t>
            </a:r>
            <a:r>
              <a:rPr lang="en-US" sz="2000" dirty="0" err="1"/>
              <a:t>deve</a:t>
            </a:r>
            <a:r>
              <a:rPr lang="en-US" sz="2000" dirty="0"/>
              <a:t> </a:t>
            </a:r>
            <a:r>
              <a:rPr lang="en-US" sz="2000" dirty="0" err="1"/>
              <a:t>ser</a:t>
            </a:r>
            <a:r>
              <a:rPr lang="en-US" sz="2000" dirty="0"/>
              <a:t> </a:t>
            </a:r>
            <a:r>
              <a:rPr lang="en-US" sz="2000" dirty="0" err="1"/>
              <a:t>executado</a:t>
            </a:r>
            <a:r>
              <a:rPr lang="en-US" sz="2000" dirty="0"/>
              <a:t> </a:t>
            </a:r>
            <a:r>
              <a:rPr lang="en-US" sz="2000" dirty="0" err="1"/>
              <a:t>dentro</a:t>
            </a:r>
            <a:r>
              <a:rPr lang="en-US" sz="2000" dirty="0"/>
              <a:t> de um </a:t>
            </a:r>
            <a:r>
              <a:rPr lang="en-US" sz="2000" dirty="0" err="1"/>
              <a:t>interpretador</a:t>
            </a:r>
            <a:r>
              <a:rPr lang="en-US" sz="2000" dirty="0"/>
              <a:t>. O JavaScript, para </a:t>
            </a:r>
            <a:r>
              <a:rPr lang="en-US" sz="2000" dirty="0" err="1"/>
              <a:t>ser</a:t>
            </a:r>
            <a:r>
              <a:rPr lang="en-US" sz="2000" dirty="0"/>
              <a:t> </a:t>
            </a:r>
            <a:r>
              <a:rPr lang="en-US" sz="2000" dirty="0" err="1"/>
              <a:t>interpretado</a:t>
            </a:r>
            <a:r>
              <a:rPr lang="en-US" sz="2000" dirty="0"/>
              <a:t>, </a:t>
            </a:r>
            <a:r>
              <a:rPr lang="en-US" sz="2000" dirty="0" err="1"/>
              <a:t>deverá</a:t>
            </a:r>
            <a:r>
              <a:rPr lang="en-US" sz="2000" dirty="0"/>
              <a:t> </a:t>
            </a:r>
            <a:r>
              <a:rPr lang="en-US" sz="2000" dirty="0" err="1"/>
              <a:t>ser</a:t>
            </a:r>
            <a:r>
              <a:rPr lang="en-US" sz="2000" dirty="0"/>
              <a:t> </a:t>
            </a:r>
            <a:r>
              <a:rPr lang="en-US" sz="2000" dirty="0" err="1"/>
              <a:t>executado</a:t>
            </a:r>
            <a:r>
              <a:rPr lang="en-US" sz="2000" dirty="0"/>
              <a:t> </a:t>
            </a:r>
            <a:r>
              <a:rPr lang="en-US" sz="2000" dirty="0" err="1"/>
              <a:t>dentro</a:t>
            </a:r>
            <a:r>
              <a:rPr lang="en-US" sz="2000" dirty="0"/>
              <a:t> de um </a:t>
            </a:r>
            <a:r>
              <a:rPr lang="en-US" sz="2000" dirty="0" err="1"/>
              <a:t>navegador</a:t>
            </a:r>
            <a:r>
              <a:rPr lang="en-US" sz="2000" dirty="0"/>
              <a:t> (browser).</a:t>
            </a:r>
            <a:endParaRPr lang="en-US" sz="20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14591722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NULL"/></Relationships>
</file>

<file path=ppt/theme/theme1.xml><?xml version="1.0" encoding="utf-8"?>
<a:theme xmlns:a="http://schemas.openxmlformats.org/drawingml/2006/main" name="Mediano">
  <a:themeElements>
    <a:clrScheme name="Concurso">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o">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o">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1733</TotalTime>
  <Words>4185</Words>
  <Application>Microsoft Office PowerPoint</Application>
  <PresentationFormat>Apresentação na tela (4:3)</PresentationFormat>
  <Paragraphs>688</Paragraphs>
  <Slides>74</Slides>
  <Notes>15</Notes>
  <HiddenSlides>0</HiddenSlides>
  <MMClips>0</MMClips>
  <ScaleCrop>false</ScaleCrop>
  <HeadingPairs>
    <vt:vector size="6" baseType="variant">
      <vt:variant>
        <vt:lpstr>Fontes usadas</vt:lpstr>
      </vt:variant>
      <vt:variant>
        <vt:i4>16</vt:i4>
      </vt:variant>
      <vt:variant>
        <vt:lpstr>Tema</vt:lpstr>
      </vt:variant>
      <vt:variant>
        <vt:i4>1</vt:i4>
      </vt:variant>
      <vt:variant>
        <vt:lpstr>Títulos de slides</vt:lpstr>
      </vt:variant>
      <vt:variant>
        <vt:i4>74</vt:i4>
      </vt:variant>
    </vt:vector>
  </HeadingPairs>
  <TitlesOfParts>
    <vt:vector size="91" baseType="lpstr">
      <vt:lpstr>arial</vt:lpstr>
      <vt:lpstr>arial</vt:lpstr>
      <vt:lpstr>Calibri</vt:lpstr>
      <vt:lpstr>Consolas</vt:lpstr>
      <vt:lpstr>Courier New</vt:lpstr>
      <vt:lpstr>georgia</vt:lpstr>
      <vt:lpstr>georgia</vt:lpstr>
      <vt:lpstr>helvetica</vt:lpstr>
      <vt:lpstr>inherit</vt:lpstr>
      <vt:lpstr>Mangal</vt:lpstr>
      <vt:lpstr>Open Sans</vt:lpstr>
      <vt:lpstr>Roboto</vt:lpstr>
      <vt:lpstr>Times New Roman</vt:lpstr>
      <vt:lpstr>Tw Cen MT</vt:lpstr>
      <vt:lpstr>Wingdings</vt:lpstr>
      <vt:lpstr>Wingdings 2</vt:lpstr>
      <vt:lpstr>Mediano</vt:lpstr>
      <vt:lpstr>Apresentação do PowerPoint</vt:lpstr>
      <vt:lpstr>Livros Recomendados</vt:lpstr>
      <vt:lpstr>Uma dica para a Vida.</vt:lpstr>
      <vt:lpstr>Leve-up</vt:lpstr>
      <vt:lpstr>Back to javascript</vt:lpstr>
      <vt:lpstr>Mas seu sou programador…</vt:lpstr>
      <vt:lpstr>RestAPI</vt:lpstr>
      <vt:lpstr>Senta que la vem história…</vt:lpstr>
      <vt:lpstr>O que é javascript</vt:lpstr>
      <vt:lpstr>JavaScript - Uma linguagem cliente</vt:lpstr>
      <vt:lpstr>Principios do javascript</vt:lpstr>
      <vt:lpstr>Estudar on-line </vt:lpstr>
      <vt:lpstr>Show me the code..</vt:lpstr>
      <vt:lpstr>hello word, fugindo da Maldição.</vt:lpstr>
      <vt:lpstr>Melhorando o Código</vt:lpstr>
      <vt:lpstr>Melhorando o Código</vt:lpstr>
      <vt:lpstr>Melhorando o Código</vt:lpstr>
      <vt:lpstr>Variáveis </vt:lpstr>
      <vt:lpstr>Exemplos</vt:lpstr>
      <vt:lpstr>Condicionais</vt:lpstr>
      <vt:lpstr>Condicionais</vt:lpstr>
      <vt:lpstr>Condicionais</vt:lpstr>
      <vt:lpstr>Condicionais</vt:lpstr>
      <vt:lpstr>Condicionais</vt:lpstr>
      <vt:lpstr>Operadores Lógicos</vt:lpstr>
      <vt:lpstr>Condicionais</vt:lpstr>
      <vt:lpstr>Estruturas de Repetição</vt:lpstr>
      <vt:lpstr>Estruturas de Repetição</vt:lpstr>
      <vt:lpstr>Estruturas de Repetição</vt:lpstr>
      <vt:lpstr>Array</vt:lpstr>
      <vt:lpstr>Criando Funções</vt:lpstr>
      <vt:lpstr>Criando Funções</vt:lpstr>
      <vt:lpstr>Entendendo mais de Arrays</vt:lpstr>
      <vt:lpstr>Entendendo mais de Arrays</vt:lpstr>
      <vt:lpstr>Entendendo mais de Arrays</vt:lpstr>
      <vt:lpstr>Entendendo mais de Arrays</vt:lpstr>
      <vt:lpstr>Exercicio array </vt:lpstr>
      <vt:lpstr>Objetos</vt:lpstr>
      <vt:lpstr>Objetos</vt:lpstr>
      <vt:lpstr>Objetos</vt:lpstr>
      <vt:lpstr>Objetos</vt:lpstr>
      <vt:lpstr>Objetos</vt:lpstr>
      <vt:lpstr>DOM e a árvore</vt:lpstr>
      <vt:lpstr>DOM e a árvore</vt:lpstr>
      <vt:lpstr>DOM e a árvore</vt:lpstr>
      <vt:lpstr>DOM e a árvore</vt:lpstr>
      <vt:lpstr>DOM e a árvore</vt:lpstr>
      <vt:lpstr>DOM e a árvore</vt:lpstr>
      <vt:lpstr>Contexto no Javascript</vt:lpstr>
      <vt:lpstr>Funções</vt:lpstr>
      <vt:lpstr>Funções</vt:lpstr>
      <vt:lpstr>Funções</vt:lpstr>
      <vt:lpstr>Funções</vt:lpstr>
      <vt:lpstr>Funções</vt:lpstr>
      <vt:lpstr>Funções</vt:lpstr>
      <vt:lpstr>Funções de Callback</vt:lpstr>
      <vt:lpstr>Infraestrutura básica com Node/Npm</vt:lpstr>
      <vt:lpstr>Criar Projeto</vt:lpstr>
      <vt:lpstr>Exemplo to package.json</vt:lpstr>
      <vt:lpstr>Instalar o http-server</vt:lpstr>
      <vt:lpstr>Rodar o http-server na nossa app</vt:lpstr>
      <vt:lpstr>WebStorage </vt:lpstr>
      <vt:lpstr>Exemplo de localStorage </vt:lpstr>
      <vt:lpstr>Exemplo de sessionStorage </vt:lpstr>
      <vt:lpstr>Expressões Regulares</vt:lpstr>
      <vt:lpstr>Controller de erros: Try, Catch, Finally e Throw</vt:lpstr>
      <vt:lpstr>Eventos</vt:lpstr>
      <vt:lpstr>Cookies</vt:lpstr>
      <vt:lpstr>O objeto XMLHttpRequest e a técnica AJAX</vt:lpstr>
      <vt:lpstr>Classes auxiliares (Window, Math, date)</vt:lpstr>
      <vt:lpstr>ES6, orientação a objetos</vt:lpstr>
      <vt:lpstr>Padrões de projetos</vt:lpstr>
      <vt:lpstr>Referencias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luiz.lgas</dc:creator>
  <cp:lastModifiedBy>Instrutor</cp:lastModifiedBy>
  <cp:revision>486</cp:revision>
  <cp:lastPrinted>2016-05-20T11:39:13Z</cp:lastPrinted>
  <dcterms:modified xsi:type="dcterms:W3CDTF">2023-05-29T14:45:11Z</dcterms:modified>
</cp:coreProperties>
</file>