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23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90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36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7E7E7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20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72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2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932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20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02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250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272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0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1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webfon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9233" y="1892249"/>
            <a:ext cx="644271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08555">
              <a:lnSpc>
                <a:spcPct val="100000"/>
              </a:lnSpc>
              <a:spcBef>
                <a:spcPts val="100"/>
              </a:spcBef>
            </a:pPr>
            <a:r>
              <a:rPr sz="7200" spc="-20" dirty="0">
                <a:solidFill>
                  <a:srgbClr val="000000"/>
                </a:solidFill>
              </a:rPr>
              <a:t>CSS: </a:t>
            </a:r>
            <a:r>
              <a:rPr sz="7200" dirty="0">
                <a:solidFill>
                  <a:srgbClr val="000000"/>
                </a:solidFill>
              </a:rPr>
              <a:t>TÓPICOS</a:t>
            </a:r>
            <a:r>
              <a:rPr sz="7200" spc="-275" dirty="0">
                <a:solidFill>
                  <a:srgbClr val="000000"/>
                </a:solidFill>
              </a:rPr>
              <a:t> </a:t>
            </a:r>
            <a:r>
              <a:rPr sz="7200" spc="-10" dirty="0">
                <a:solidFill>
                  <a:srgbClr val="000000"/>
                </a:solidFill>
              </a:rPr>
              <a:t>EXTRAS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482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radial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circular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#1a478b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#82b2fb).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 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#80001c,</a:t>
            </a:r>
            <a:r>
              <a:rPr sz="1800" spc="-10" dirty="0">
                <a:latin typeface="Calibri"/>
                <a:cs typeface="Calibri"/>
              </a:rPr>
              <a:t> centralizado,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spc="-25" dirty="0"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60032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</a:rPr>
              <a:t>Fundo</a:t>
            </a:r>
            <a:r>
              <a:rPr sz="3400" spc="-9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listrado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6947534" cy="4326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background: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repeating-linear-</a:t>
            </a:r>
            <a:r>
              <a:rPr sz="1800" dirty="0">
                <a:latin typeface="Calibri"/>
                <a:cs typeface="Calibri"/>
              </a:rPr>
              <a:t>gradient(posição,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tamanho,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 </a:t>
            </a:r>
            <a:r>
              <a:rPr sz="1800" dirty="0">
                <a:latin typeface="Calibri"/>
                <a:cs typeface="Calibri"/>
              </a:rPr>
              <a:t>tamanho,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soma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tamanhos</a:t>
            </a:r>
            <a:r>
              <a:rPr sz="1800" spc="-10" dirty="0">
                <a:latin typeface="Calibri"/>
                <a:cs typeface="Calibri"/>
              </a:rPr>
              <a:t> anteriores);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  <a:p>
            <a:pPr marL="12700" marR="2300605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Posição: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top,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bottom,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right,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left,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45deg.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hexadecimal,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RGB,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RGBA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Tamanho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da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1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Calibri"/>
              <a:cs typeface="Calibri"/>
            </a:endParaRPr>
          </a:p>
          <a:p>
            <a:pPr marL="12700" marR="575373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 marR="1016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background: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repeating-linear-</a:t>
            </a:r>
            <a:r>
              <a:rPr sz="1400" dirty="0">
                <a:latin typeface="Courier New"/>
                <a:cs typeface="Courier New"/>
              </a:rPr>
              <a:t>gradient(to</a:t>
            </a:r>
            <a:r>
              <a:rPr sz="1400" spc="-6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bottom,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#980021,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#980021 </a:t>
            </a:r>
            <a:r>
              <a:rPr sz="1400" dirty="0">
                <a:latin typeface="Courier New"/>
                <a:cs typeface="Courier New"/>
              </a:rPr>
              <a:t>11px,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#ffffff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11px,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#ffffff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22px);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600">
              <a:latin typeface="Courier New"/>
              <a:cs typeface="Courier New"/>
            </a:endParaRPr>
          </a:p>
          <a:p>
            <a:pPr marL="13970">
              <a:lnSpc>
                <a:spcPct val="100000"/>
              </a:lnSpc>
              <a:spcBef>
                <a:spcPts val="1200"/>
              </a:spcBef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sequência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correta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posição,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inicial,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inicial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tamanho,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segunda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mais</a:t>
            </a:r>
            <a:endParaRPr sz="140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alibri"/>
                <a:cs typeface="Calibri"/>
              </a:rPr>
              <a:t>tamanho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segunda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soma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valores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anteriores.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4985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baixo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#980021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#c00931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tamanho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 </a:t>
            </a:r>
            <a:r>
              <a:rPr sz="1800" spc="-10" dirty="0">
                <a:latin typeface="Calibri"/>
                <a:cs typeface="Calibri"/>
              </a:rPr>
              <a:t>pixels.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095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 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spc="-25" dirty="0"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57480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Sombras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Na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4389120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box-</a:t>
            </a:r>
            <a:r>
              <a:rPr sz="1800" dirty="0">
                <a:latin typeface="Calibri"/>
                <a:cs typeface="Calibri"/>
              </a:rPr>
              <a:t>shadow: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vertical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horizontal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desfoque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  <a:p>
            <a:pPr marL="12700" marR="216217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Horizontal: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px.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Vertical: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Desfoque: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px.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hexadecimal,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RGB,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RGBA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box-</a:t>
            </a:r>
            <a:r>
              <a:rPr sz="1400" dirty="0">
                <a:latin typeface="Courier New"/>
                <a:cs typeface="Courier New"/>
              </a:rPr>
              <a:t>shadow: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5px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5px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15px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rgba(0,0,0,0.5);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48271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#1a478b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#82b2fb.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 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spc="-25" dirty="0"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Sombra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projetada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7px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horizontal,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7px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vertical,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2px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desfoque,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0.5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opacidade.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57480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Sombras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No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 texto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4281805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text-</a:t>
            </a:r>
            <a:r>
              <a:rPr sz="1800" dirty="0">
                <a:latin typeface="Calibri"/>
                <a:cs typeface="Calibri"/>
              </a:rPr>
              <a:t>shadow: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vertical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horizontal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desfoque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cor;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  <a:p>
            <a:pPr marL="12700" marR="205549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Horizontal: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px.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Vertical: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Desfoque: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4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px.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hexadecimal,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RGB,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RGBA.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text-</a:t>
            </a:r>
            <a:r>
              <a:rPr sz="1400" dirty="0">
                <a:latin typeface="Courier New"/>
                <a:cs typeface="Courier New"/>
              </a:rPr>
              <a:t>shadow: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2px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2px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4px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#333333;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5487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#1a478b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#82b2fb.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70485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 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spc="-25" dirty="0"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Sombra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projetada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0px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horizontal,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0px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vertical,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20px</a:t>
            </a:r>
            <a:r>
              <a:rPr sz="1800" spc="-35" dirty="0">
                <a:latin typeface="Calibri"/>
                <a:cs typeface="Calibri"/>
              </a:rPr>
              <a:t> 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desfoque,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0.75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opacidade.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20574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Sobra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projetada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no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título: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2px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horizontal,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2px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vertical,</a:t>
            </a:r>
            <a:r>
              <a:rPr sz="1800" spc="3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1px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de </a:t>
            </a:r>
            <a:r>
              <a:rPr sz="1800" dirty="0">
                <a:latin typeface="Calibri"/>
                <a:cs typeface="Calibri"/>
              </a:rPr>
              <a:t>desfoque,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0.25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opacidade.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5000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</a:rPr>
              <a:t>Cantos</a:t>
            </a:r>
            <a:r>
              <a:rPr sz="3400" spc="-18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arredondados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4792802"/>
            <a:ext cx="2155825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border-</a:t>
            </a:r>
            <a:r>
              <a:rPr sz="1400" dirty="0">
                <a:latin typeface="Courier New"/>
                <a:cs typeface="Courier New"/>
              </a:rPr>
              <a:t>radius: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15px; </a:t>
            </a:r>
            <a:r>
              <a:rPr sz="1400" dirty="0">
                <a:latin typeface="Courier New"/>
                <a:cs typeface="Courier New"/>
              </a:rPr>
              <a:t>background: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#C30C30;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2007234"/>
            <a:ext cx="5914390" cy="219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border-</a:t>
            </a:r>
            <a:r>
              <a:rPr sz="1800" dirty="0">
                <a:latin typeface="Calibri"/>
                <a:cs typeface="Calibri"/>
              </a:rPr>
              <a:t>radius: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(valor);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Valor:</a:t>
            </a:r>
            <a:r>
              <a:rPr sz="1800" b="1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valor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em 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px.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Border-</a:t>
            </a:r>
            <a:r>
              <a:rPr sz="1400" dirty="0">
                <a:latin typeface="Calibri"/>
                <a:cs typeface="Calibri"/>
              </a:rPr>
              <a:t>radius: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arredondado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igual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para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todas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lados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border-top-left-</a:t>
            </a:r>
            <a:r>
              <a:rPr sz="1400" dirty="0">
                <a:latin typeface="Calibri"/>
                <a:cs typeface="Calibri"/>
              </a:rPr>
              <a:t>radius: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arredondado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lado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superior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 border-top-right-</a:t>
            </a:r>
            <a:r>
              <a:rPr sz="1400" dirty="0">
                <a:latin typeface="Calibri"/>
                <a:cs typeface="Calibri"/>
              </a:rPr>
              <a:t>radius: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arredondado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lado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superior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 border-bottom-right-</a:t>
            </a:r>
            <a:r>
              <a:rPr sz="1400" dirty="0">
                <a:latin typeface="Calibri"/>
                <a:cs typeface="Calibri"/>
              </a:rPr>
              <a:t>radius: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arredondado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inferior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direito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 border-bottom-left-</a:t>
            </a:r>
            <a:r>
              <a:rPr sz="1400" dirty="0">
                <a:latin typeface="Calibri"/>
                <a:cs typeface="Calibri"/>
              </a:rPr>
              <a:t>radius: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canto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arredondado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lado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inferior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esquerdo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caixa.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506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#5a4e5b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#3e8a90.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#b93756,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15px.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15917" y="830021"/>
            <a:ext cx="2320925" cy="1259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REVISÃO</a:t>
            </a:r>
            <a:endParaRPr sz="4800"/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Exercício</a:t>
            </a:r>
            <a:r>
              <a:rPr spc="-145" dirty="0"/>
              <a:t> </a:t>
            </a:r>
            <a:r>
              <a:rPr spc="-20" dirty="0"/>
              <a:t>16.9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2727452"/>
            <a:ext cx="636143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imagem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centralizada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topo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Gradientes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amarelos: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#eba11e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#ecc13e.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25095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Conteúdo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 0.45,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40px,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#3e3e3e.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Conteúdo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235,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195,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65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0.85,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10" dirty="0">
                <a:latin typeface="Calibri"/>
                <a:cs typeface="Calibri"/>
              </a:rPr>
              <a:t> 40px,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branco.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366848"/>
            <a:ext cx="658177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HTML 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RGB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qualquer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propriedade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tenha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necessidade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cor,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color,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background,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8937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</a:rPr>
              <a:t>Cores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e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transparência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RGB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3855211"/>
            <a:ext cx="353822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10" dirty="0">
                <a:latin typeface="Courier New"/>
                <a:cs typeface="Courier New"/>
              </a:rPr>
              <a:t> rgb(105,55,60);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0347" y="2924557"/>
            <a:ext cx="1527678" cy="7841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848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Fontes</a:t>
            </a:r>
            <a:r>
              <a:rPr sz="3400" spc="-16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externas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sz="16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Fonts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261" y="2007234"/>
            <a:ext cx="43561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Acesse: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  <a:hlinkClick r:id="rId3"/>
              </a:rPr>
              <a:t>http://www.google.com/webfonts/.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2)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Escolha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 clique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“Quick-use”.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261" y="3653408"/>
            <a:ext cx="4039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3)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Escolha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estilos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existam.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0347" y="4076737"/>
            <a:ext cx="6838891" cy="220209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7196" y="2493268"/>
            <a:ext cx="7271324" cy="1403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284861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Fontes</a:t>
            </a:r>
            <a:r>
              <a:rPr sz="3400" spc="-16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externas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Google</a:t>
            </a:r>
            <a:r>
              <a:rPr sz="1600" b="0" spc="-4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Web</a:t>
            </a:r>
            <a:r>
              <a:rPr sz="1600" b="0" spc="-5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Fonts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34261" y="2007234"/>
            <a:ext cx="6108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4)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Copie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fornecido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&lt;head&gt;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34261" y="3927424"/>
            <a:ext cx="5351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5)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acordo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orientações,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fonte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CSS.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7196" y="4328191"/>
            <a:ext cx="4253476" cy="7208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09191" y="5296916"/>
            <a:ext cx="39636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ourier New"/>
                <a:cs typeface="Courier New"/>
              </a:rPr>
              <a:t>h1</a:t>
            </a:r>
            <a:r>
              <a:rPr sz="1400" spc="-1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family: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"Open</a:t>
            </a:r>
            <a:r>
              <a:rPr sz="1400" spc="-3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Sans",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sans-serif; font-</a:t>
            </a:r>
            <a:r>
              <a:rPr sz="1400" dirty="0">
                <a:latin typeface="Courier New"/>
                <a:cs typeface="Courier New"/>
              </a:rPr>
              <a:t>weight: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700;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font-</a:t>
            </a:r>
            <a:r>
              <a:rPr sz="1400" dirty="0">
                <a:latin typeface="Courier New"/>
                <a:cs typeface="Courier New"/>
              </a:rPr>
              <a:t>style:</a:t>
            </a:r>
            <a:r>
              <a:rPr sz="1400" spc="-3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italic;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1865122"/>
            <a:ext cx="2526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45" dirty="0"/>
              <a:t> </a:t>
            </a:r>
            <a:r>
              <a:rPr spc="-10" dirty="0"/>
              <a:t>16.10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5068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#5a4e5b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#3e8a90.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#b93756,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150,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15px.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44005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0000"/>
                </a:solidFill>
              </a:rPr>
              <a:t>Formatando</a:t>
            </a:r>
            <a:r>
              <a:rPr sz="3400" spc="-95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formulários</a:t>
            </a:r>
            <a:endParaRPr sz="3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1865122"/>
            <a:ext cx="25266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45" dirty="0"/>
              <a:t> </a:t>
            </a:r>
            <a:r>
              <a:rPr spc="-10" dirty="0"/>
              <a:t>16.11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2950590"/>
            <a:ext cx="653478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#accfe5.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 marR="12065" algn="just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largura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315px,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 </a:t>
            </a:r>
            <a:r>
              <a:rPr sz="1800" dirty="0">
                <a:latin typeface="Calibri"/>
                <a:cs typeface="Calibri"/>
              </a:rPr>
              <a:t>100px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20px, </a:t>
            </a:r>
            <a:r>
              <a:rPr sz="1800" dirty="0">
                <a:latin typeface="Calibri"/>
                <a:cs typeface="Calibri"/>
              </a:rPr>
              <a:t>padding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20px,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Source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sans-</a:t>
            </a:r>
            <a:r>
              <a:rPr sz="1800" dirty="0">
                <a:latin typeface="Calibri"/>
                <a:cs typeface="Calibri"/>
              </a:rPr>
              <a:t>serif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#a83e2a </a:t>
            </a:r>
            <a:r>
              <a:rPr sz="1800" spc="-25" dirty="0">
                <a:latin typeface="Calibri"/>
                <a:cs typeface="Calibri"/>
              </a:rPr>
              <a:t>16.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Formulário: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texto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Roboto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Slab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peso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14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#f3e4c8,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25" dirty="0">
                <a:latin typeface="Calibri"/>
                <a:cs typeface="Calibri"/>
              </a:rPr>
              <a:t> 2px </a:t>
            </a:r>
            <a:r>
              <a:rPr sz="1800" dirty="0">
                <a:latin typeface="Calibri"/>
                <a:cs typeface="Calibri"/>
              </a:rPr>
              <a:t>sólida,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borda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#f3e4c8,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#a83e2a,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raio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formulário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10px,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padding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5px.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1791080"/>
            <a:ext cx="7077709" cy="2182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161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primeira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linha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documento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antes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tag </a:t>
            </a:r>
            <a:r>
              <a:rPr sz="1800" spc="-10" dirty="0">
                <a:latin typeface="Calibri"/>
                <a:cs typeface="Calibri"/>
              </a:rPr>
              <a:t>HTML.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Doctype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 para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navegador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outros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meios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especificação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utilizar,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instrução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browser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tenha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informações </a:t>
            </a:r>
            <a:r>
              <a:rPr sz="1800" dirty="0">
                <a:latin typeface="Calibri"/>
                <a:cs typeface="Calibri"/>
              </a:rPr>
              <a:t>sobre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versão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código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marcação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foi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escrita.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&lt;!DOCTYPE</a:t>
            </a:r>
            <a:r>
              <a:rPr sz="1600" spc="-9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html!&gt;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1791080"/>
            <a:ext cx="7204709" cy="1084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atributo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necessário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saiba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linguagem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principal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documento.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&lt;html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lang="pt-</a:t>
            </a:r>
            <a:r>
              <a:rPr sz="1600" spc="-20" dirty="0">
                <a:latin typeface="Courier New"/>
                <a:cs typeface="Courier New"/>
              </a:rPr>
              <a:t>br"&gt;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1791080"/>
            <a:ext cx="7301230" cy="300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145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Meta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Tags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auxiliam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mecanismos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 busca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encontrarem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site,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isso </a:t>
            </a:r>
            <a:r>
              <a:rPr sz="1800" dirty="0">
                <a:latin typeface="Calibri"/>
                <a:cs typeface="Calibri"/>
              </a:rPr>
              <a:t>porque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elas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pequeno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resumo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sobre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será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encontrado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na </a:t>
            </a:r>
            <a:r>
              <a:rPr sz="1800" dirty="0">
                <a:latin typeface="Calibri"/>
                <a:cs typeface="Calibri"/>
              </a:rPr>
              <a:t>sua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página.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tags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&lt;head&gt;&lt;/head&gt;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Courier New"/>
              <a:cs typeface="Courier New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AUTHOR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identificar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autor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geralmente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 </a:t>
            </a:r>
            <a:r>
              <a:rPr sz="1800" dirty="0">
                <a:latin typeface="Calibri"/>
                <a:cs typeface="Calibri"/>
              </a:rPr>
              <a:t>desenvolver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empresa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desenvolvedora.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&lt;meta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name="author"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content="Fulano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</a:t>
            </a:r>
            <a:r>
              <a:rPr sz="1600" spc="-7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Tal"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1791080"/>
            <a:ext cx="7251700" cy="3401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78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CONTENT-</a:t>
            </a:r>
            <a:r>
              <a:rPr sz="1800" b="1" dirty="0">
                <a:latin typeface="Calibri"/>
                <a:cs typeface="Calibri"/>
              </a:rPr>
              <a:t>LANGUAGE: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Utilizado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declarar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linguagens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utilizadas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 </a:t>
            </a:r>
            <a:r>
              <a:rPr sz="1800" dirty="0">
                <a:latin typeface="Calibri"/>
                <a:cs typeface="Calibri"/>
              </a:rPr>
              <a:t>conteúdo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página.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atributo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é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útil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categorizar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conforme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o </a:t>
            </a:r>
            <a:r>
              <a:rPr sz="1800" spc="-10" dirty="0">
                <a:latin typeface="Calibri"/>
                <a:cs typeface="Calibri"/>
              </a:rPr>
              <a:t>idioma.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&lt;meta</a:t>
            </a:r>
            <a:r>
              <a:rPr sz="1600" spc="-3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http-equiv="content-</a:t>
            </a:r>
            <a:r>
              <a:rPr sz="1600" dirty="0">
                <a:latin typeface="Courier New"/>
                <a:cs typeface="Courier New"/>
              </a:rPr>
              <a:t>language"</a:t>
            </a:r>
            <a:r>
              <a:rPr sz="1600" spc="-2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content="pt-</a:t>
            </a:r>
            <a:r>
              <a:rPr sz="1600" dirty="0">
                <a:latin typeface="Courier New"/>
                <a:cs typeface="Courier New"/>
              </a:rPr>
              <a:t>br"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CONTENT-</a:t>
            </a:r>
            <a:r>
              <a:rPr sz="1800" b="1" dirty="0">
                <a:latin typeface="Calibri"/>
                <a:cs typeface="Calibri"/>
              </a:rPr>
              <a:t>TYPE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Define qual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conteúdo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contém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codificação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conteúdo.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Assim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fica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fácil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saber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iremos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abrir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página </a:t>
            </a:r>
            <a:r>
              <a:rPr sz="1800" dirty="0">
                <a:latin typeface="Calibri"/>
                <a:cs typeface="Calibri"/>
              </a:rPr>
              <a:t>HTML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arquivo</a:t>
            </a:r>
            <a:r>
              <a:rPr sz="1800" spc="-20" dirty="0">
                <a:latin typeface="Calibri"/>
                <a:cs typeface="Calibri"/>
              </a:rPr>
              <a:t> PDF.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&lt;meta</a:t>
            </a:r>
            <a:r>
              <a:rPr sz="1600" spc="-30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http-equiv="content-</a:t>
            </a:r>
            <a:r>
              <a:rPr sz="1600" dirty="0">
                <a:latin typeface="Courier New"/>
                <a:cs typeface="Courier New"/>
              </a:rPr>
              <a:t>type"</a:t>
            </a:r>
            <a:r>
              <a:rPr sz="1600" spc="-10" dirty="0">
                <a:latin typeface="Courier New"/>
                <a:cs typeface="Courier New"/>
              </a:rPr>
              <a:t> content="text/html;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Courier New"/>
                <a:cs typeface="Courier New"/>
              </a:rPr>
              <a:t>charset=UTF-</a:t>
            </a:r>
            <a:r>
              <a:rPr sz="1600" dirty="0">
                <a:latin typeface="Courier New"/>
                <a:cs typeface="Courier New"/>
              </a:rPr>
              <a:t>8"</a:t>
            </a:r>
            <a:r>
              <a:rPr sz="1600" spc="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/>
          <p:nvPr/>
        </p:nvSpPr>
        <p:spPr>
          <a:xfrm>
            <a:off x="1409191" y="1791080"/>
            <a:ext cx="7298055" cy="2974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289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DESCRIPTION: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Contém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descrição/resumo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sobre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página,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utilizada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por </a:t>
            </a:r>
            <a:r>
              <a:rPr sz="1800" dirty="0">
                <a:latin typeface="Calibri"/>
                <a:cs typeface="Calibri"/>
              </a:rPr>
              <a:t>alguns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mecanismos 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busca.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Courier New"/>
                <a:cs typeface="Courier New"/>
              </a:rPr>
              <a:t>&lt;meta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name="description"</a:t>
            </a:r>
            <a:r>
              <a:rPr sz="1600" spc="-5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content="Site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sobre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HTML</a:t>
            </a:r>
            <a:r>
              <a:rPr sz="1600" spc="-6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e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CSS"</a:t>
            </a:r>
            <a:r>
              <a:rPr sz="1600" spc="-45" dirty="0">
                <a:latin typeface="Courier New"/>
                <a:cs typeface="Courier New"/>
              </a:rPr>
              <a:t> </a:t>
            </a:r>
            <a:r>
              <a:rPr sz="1600" spc="-25" dirty="0">
                <a:latin typeface="Courier New"/>
                <a:cs typeface="Courier New"/>
              </a:rPr>
              <a:t>/&gt;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KEYWORDS: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palavras-</a:t>
            </a:r>
            <a:r>
              <a:rPr sz="1800" dirty="0">
                <a:latin typeface="Calibri"/>
                <a:cs typeface="Calibri"/>
              </a:rPr>
              <a:t>chaves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são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utilizadas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ajudar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indexação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sua </a:t>
            </a:r>
            <a:r>
              <a:rPr sz="1800" dirty="0">
                <a:latin typeface="Calibri"/>
                <a:cs typeface="Calibri"/>
              </a:rPr>
              <a:t>página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pelos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motores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busca,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funcionam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categorização </a:t>
            </a:r>
            <a:r>
              <a:rPr sz="1800" spc="-35" dirty="0">
                <a:latin typeface="Calibri"/>
                <a:cs typeface="Calibri"/>
              </a:rPr>
              <a:t>do </a:t>
            </a:r>
            <a:r>
              <a:rPr sz="1800" spc="-10" dirty="0">
                <a:latin typeface="Calibri"/>
                <a:cs typeface="Calibri"/>
              </a:rPr>
              <a:t>conteúdo.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ourier New"/>
                <a:cs typeface="Courier New"/>
              </a:rPr>
              <a:t>&lt;meta</a:t>
            </a:r>
            <a:r>
              <a:rPr sz="1600" spc="-8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name="keywords"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content="html,</a:t>
            </a:r>
            <a:r>
              <a:rPr sz="1600" spc="-6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web</a:t>
            </a:r>
            <a:r>
              <a:rPr sz="1600" spc="-7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design,</a:t>
            </a:r>
            <a:r>
              <a:rPr sz="1600" spc="-55" dirty="0">
                <a:latin typeface="Courier New"/>
                <a:cs typeface="Courier New"/>
              </a:rPr>
              <a:t> </a:t>
            </a:r>
            <a:r>
              <a:rPr sz="1600" spc="-10" dirty="0">
                <a:latin typeface="Courier New"/>
                <a:cs typeface="Courier New"/>
              </a:rPr>
              <a:t>css"&gt;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8937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</a:rPr>
              <a:t>Cores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e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transparência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RGB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79116"/>
            <a:ext cx="7109459" cy="2442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RGBA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funciona da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mesma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forma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RGB.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RGBA,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além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3 </a:t>
            </a:r>
            <a:r>
              <a:rPr sz="1800" dirty="0">
                <a:latin typeface="Calibri"/>
                <a:cs typeface="Calibri"/>
              </a:rPr>
              <a:t>canais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RGB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há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quarto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canal,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(Alpha)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cor. </a:t>
            </a:r>
            <a:r>
              <a:rPr sz="1800" dirty="0">
                <a:latin typeface="Calibri"/>
                <a:cs typeface="Calibri"/>
              </a:rPr>
              <a:t>Nesse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caso,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podemos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controlar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background,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borda, </a:t>
            </a:r>
            <a:r>
              <a:rPr sz="1800" dirty="0">
                <a:latin typeface="Calibri"/>
                <a:cs typeface="Calibri"/>
              </a:rPr>
              <a:t>color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qualquer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propriedade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contenha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afetar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transparência </a:t>
            </a:r>
            <a:r>
              <a:rPr sz="1800" dirty="0">
                <a:latin typeface="Calibri"/>
                <a:cs typeface="Calibri"/>
              </a:rPr>
              <a:t>dos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outros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elementos: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ourier New"/>
                <a:cs typeface="Courier New"/>
              </a:rPr>
              <a:t>background-</a:t>
            </a:r>
            <a:r>
              <a:rPr sz="1400" dirty="0">
                <a:latin typeface="Courier New"/>
                <a:cs typeface="Courier New"/>
              </a:rPr>
              <a:t>color:</a:t>
            </a:r>
            <a:r>
              <a:rPr sz="1400" spc="-2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rgba(105,55,60,</a:t>
            </a:r>
            <a:r>
              <a:rPr sz="1400" b="1" spc="-10" dirty="0">
                <a:latin typeface="Courier New"/>
                <a:cs typeface="Courier New"/>
              </a:rPr>
              <a:t>0.5</a:t>
            </a:r>
            <a:r>
              <a:rPr sz="1400" spc="-10" dirty="0">
                <a:latin typeface="Courier New"/>
                <a:cs typeface="Courier New"/>
              </a:rPr>
              <a:t>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5358129"/>
            <a:ext cx="40252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10" dirty="0">
                <a:latin typeface="Calibri"/>
                <a:cs typeface="Calibri"/>
              </a:rPr>
              <a:t> totalmente </a:t>
            </a:r>
            <a:r>
              <a:rPr sz="1400" dirty="0">
                <a:latin typeface="Calibri"/>
                <a:cs typeface="Calibri"/>
              </a:rPr>
              <a:t>visível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totalmente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invisível.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462654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solidFill>
                  <a:srgbClr val="000000"/>
                </a:solidFill>
              </a:rPr>
              <a:t>Refinando</a:t>
            </a:r>
            <a:r>
              <a:rPr sz="3400" spc="-9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o</a:t>
            </a:r>
            <a:r>
              <a:rPr sz="3400" spc="-11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código</a:t>
            </a:r>
            <a:endParaRPr sz="3400"/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762000" y="1295400"/>
            <a:ext cx="7290055" cy="4023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22680">
              <a:lnSpc>
                <a:spcPct val="100000"/>
              </a:lnSpc>
              <a:spcBef>
                <a:spcPts val="105"/>
              </a:spcBef>
            </a:pPr>
            <a:r>
              <a:rPr dirty="0"/>
              <a:t>&lt;!DOCTYPE</a:t>
            </a:r>
            <a:r>
              <a:rPr spc="-95" dirty="0"/>
              <a:t> </a:t>
            </a:r>
            <a:r>
              <a:rPr spc="-20" dirty="0"/>
              <a:t>html&gt;</a:t>
            </a:r>
          </a:p>
          <a:p>
            <a:pPr marL="1122680">
              <a:lnSpc>
                <a:spcPct val="100000"/>
              </a:lnSpc>
              <a:spcBef>
                <a:spcPts val="5"/>
              </a:spcBef>
            </a:pPr>
            <a:r>
              <a:rPr dirty="0"/>
              <a:t>&lt;html</a:t>
            </a:r>
            <a:r>
              <a:rPr spc="-10" dirty="0"/>
              <a:t> lang="pt-</a:t>
            </a:r>
            <a:r>
              <a:rPr spc="-20" dirty="0"/>
              <a:t>br"&gt;</a:t>
            </a:r>
          </a:p>
          <a:p>
            <a:pPr marL="1109980">
              <a:lnSpc>
                <a:spcPct val="100000"/>
              </a:lnSpc>
              <a:spcBef>
                <a:spcPts val="35"/>
              </a:spcBef>
            </a:pPr>
            <a:endParaRPr sz="1450" dirty="0"/>
          </a:p>
          <a:p>
            <a:pPr marL="1548765">
              <a:lnSpc>
                <a:spcPct val="100000"/>
              </a:lnSpc>
            </a:pPr>
            <a:r>
              <a:rPr spc="-10" dirty="0"/>
              <a:t>&lt;head&gt;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&lt;title&gt;Formulário</a:t>
            </a:r>
            <a:r>
              <a:rPr spc="-140" dirty="0"/>
              <a:t> </a:t>
            </a:r>
            <a:r>
              <a:rPr spc="-10" dirty="0"/>
              <a:t>Personalizado&lt;/title&gt;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&lt;meta</a:t>
            </a:r>
            <a:r>
              <a:rPr spc="-60" dirty="0"/>
              <a:t> </a:t>
            </a:r>
            <a:r>
              <a:rPr dirty="0"/>
              <a:t>name="author"</a:t>
            </a:r>
            <a:r>
              <a:rPr spc="-55" dirty="0"/>
              <a:t> </a:t>
            </a:r>
            <a:r>
              <a:rPr dirty="0"/>
              <a:t>content="Fulano</a:t>
            </a:r>
            <a:r>
              <a:rPr spc="-65" dirty="0"/>
              <a:t> </a:t>
            </a:r>
            <a:r>
              <a:rPr dirty="0"/>
              <a:t>de</a:t>
            </a:r>
            <a:r>
              <a:rPr spc="-60" dirty="0"/>
              <a:t> </a:t>
            </a:r>
            <a:r>
              <a:rPr dirty="0"/>
              <a:t>Tal"</a:t>
            </a:r>
            <a:r>
              <a:rPr spc="-55" dirty="0"/>
              <a:t> </a:t>
            </a:r>
            <a:r>
              <a:rPr spc="-25" dirty="0"/>
              <a:t>/&gt;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&lt;meta</a:t>
            </a:r>
            <a:r>
              <a:rPr spc="-40" dirty="0"/>
              <a:t> </a:t>
            </a:r>
            <a:r>
              <a:rPr spc="-20" dirty="0"/>
              <a:t>http-</a:t>
            </a:r>
            <a:r>
              <a:rPr spc="-10" dirty="0"/>
              <a:t>equiv="content-</a:t>
            </a:r>
            <a:r>
              <a:rPr dirty="0"/>
              <a:t>language"</a:t>
            </a:r>
            <a:r>
              <a:rPr spc="-35" dirty="0"/>
              <a:t> </a:t>
            </a:r>
            <a:r>
              <a:rPr spc="-10" dirty="0"/>
              <a:t>content="pt-</a:t>
            </a:r>
            <a:r>
              <a:rPr dirty="0"/>
              <a:t>br"</a:t>
            </a:r>
            <a:r>
              <a:rPr spc="-35" dirty="0"/>
              <a:t> </a:t>
            </a:r>
            <a:r>
              <a:rPr spc="-25" dirty="0"/>
              <a:t>/&gt;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&lt;meta</a:t>
            </a:r>
            <a:r>
              <a:rPr spc="-35" dirty="0"/>
              <a:t> </a:t>
            </a:r>
            <a:r>
              <a:rPr spc="-10" dirty="0"/>
              <a:t>http-equiv="content-</a:t>
            </a:r>
            <a:r>
              <a:rPr dirty="0"/>
              <a:t>type"</a:t>
            </a:r>
            <a:r>
              <a:rPr spc="-40" dirty="0"/>
              <a:t> </a:t>
            </a:r>
            <a:r>
              <a:rPr dirty="0"/>
              <a:t>content="text/html;</a:t>
            </a:r>
            <a:r>
              <a:rPr spc="-40" dirty="0"/>
              <a:t> </a:t>
            </a:r>
            <a:r>
              <a:rPr spc="-10" dirty="0"/>
              <a:t>charset=UTF-</a:t>
            </a:r>
            <a:r>
              <a:rPr dirty="0"/>
              <a:t>8"</a:t>
            </a:r>
            <a:r>
              <a:rPr spc="-35" dirty="0"/>
              <a:t> </a:t>
            </a:r>
            <a:r>
              <a:rPr spc="-25" dirty="0"/>
              <a:t>/&gt;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&lt;meta</a:t>
            </a:r>
            <a:r>
              <a:rPr spc="-50" dirty="0"/>
              <a:t> </a:t>
            </a:r>
            <a:r>
              <a:rPr dirty="0"/>
              <a:t>name="description"</a:t>
            </a:r>
            <a:r>
              <a:rPr spc="-60" dirty="0"/>
              <a:t> </a:t>
            </a:r>
            <a:r>
              <a:rPr dirty="0"/>
              <a:t>content="Site</a:t>
            </a:r>
            <a:r>
              <a:rPr spc="-60" dirty="0"/>
              <a:t> </a:t>
            </a:r>
            <a:r>
              <a:rPr dirty="0"/>
              <a:t>sobre</a:t>
            </a:r>
            <a:r>
              <a:rPr spc="-60" dirty="0"/>
              <a:t> </a:t>
            </a:r>
            <a:r>
              <a:rPr dirty="0"/>
              <a:t>HTML</a:t>
            </a:r>
            <a:r>
              <a:rPr spc="-60" dirty="0"/>
              <a:t> </a:t>
            </a:r>
            <a:r>
              <a:rPr dirty="0"/>
              <a:t>e</a:t>
            </a:r>
            <a:r>
              <a:rPr spc="-65" dirty="0"/>
              <a:t> </a:t>
            </a:r>
            <a:r>
              <a:rPr dirty="0"/>
              <a:t>CSS"</a:t>
            </a:r>
            <a:r>
              <a:rPr spc="-45" dirty="0"/>
              <a:t> </a:t>
            </a:r>
            <a:r>
              <a:rPr spc="-25" dirty="0"/>
              <a:t>/&gt;</a:t>
            </a:r>
          </a:p>
          <a:p>
            <a:pPr marL="1548765">
              <a:lnSpc>
                <a:spcPct val="100000"/>
              </a:lnSpc>
            </a:pPr>
            <a:r>
              <a:rPr dirty="0"/>
              <a:t>&lt;meta</a:t>
            </a:r>
            <a:r>
              <a:rPr spc="-65" dirty="0"/>
              <a:t> </a:t>
            </a:r>
            <a:r>
              <a:rPr dirty="0"/>
              <a:t>name="keywords"</a:t>
            </a:r>
            <a:r>
              <a:rPr spc="-75" dirty="0"/>
              <a:t> </a:t>
            </a:r>
            <a:r>
              <a:rPr dirty="0"/>
              <a:t>content="html,</a:t>
            </a:r>
            <a:r>
              <a:rPr spc="-65" dirty="0"/>
              <a:t> </a:t>
            </a:r>
            <a:r>
              <a:rPr dirty="0"/>
              <a:t>web</a:t>
            </a:r>
            <a:r>
              <a:rPr spc="-65" dirty="0"/>
              <a:t> </a:t>
            </a:r>
            <a:r>
              <a:rPr dirty="0"/>
              <a:t>design,</a:t>
            </a:r>
            <a:r>
              <a:rPr spc="-75" dirty="0"/>
              <a:t> </a:t>
            </a:r>
            <a:r>
              <a:rPr spc="-10" dirty="0"/>
              <a:t>css"&gt;</a:t>
            </a:r>
          </a:p>
          <a:p>
            <a:pPr marL="1548765">
              <a:lnSpc>
                <a:spcPct val="100000"/>
              </a:lnSpc>
            </a:pPr>
            <a:r>
              <a:rPr spc="-10" dirty="0"/>
              <a:t>&lt;/head&gt;</a:t>
            </a:r>
          </a:p>
          <a:p>
            <a:pPr marL="1109980">
              <a:lnSpc>
                <a:spcPct val="100000"/>
              </a:lnSpc>
              <a:spcBef>
                <a:spcPts val="10"/>
              </a:spcBef>
            </a:pPr>
            <a:endParaRPr sz="1500" dirty="0"/>
          </a:p>
          <a:p>
            <a:pPr marL="1122680">
              <a:lnSpc>
                <a:spcPct val="100000"/>
              </a:lnSpc>
            </a:pPr>
            <a:r>
              <a:rPr spc="-10" dirty="0"/>
              <a:t>&lt;body&gt;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9191" y="2079116"/>
            <a:ext cx="6792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Existe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possibilidade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definir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caixa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seu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conteúdo: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3889375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dirty="0">
                <a:solidFill>
                  <a:srgbClr val="000000"/>
                </a:solidFill>
              </a:rPr>
              <a:t>Cores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dirty="0">
                <a:solidFill>
                  <a:srgbClr val="000000"/>
                </a:solidFill>
              </a:rPr>
              <a:t>e</a:t>
            </a:r>
            <a:r>
              <a:rPr sz="3400" spc="-80" dirty="0">
                <a:solidFill>
                  <a:srgbClr val="000000"/>
                </a:solidFill>
              </a:rPr>
              <a:t> </a:t>
            </a:r>
            <a:r>
              <a:rPr sz="3400" spc="-10" dirty="0">
                <a:solidFill>
                  <a:srgbClr val="000000"/>
                </a:solidFill>
              </a:rPr>
              <a:t>transparência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Opacidade</a:t>
            </a:r>
            <a:r>
              <a:rPr sz="1600" b="0" spc="-2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dirty="0">
                <a:solidFill>
                  <a:srgbClr val="000000"/>
                </a:solidFill>
                <a:latin typeface="Calibri"/>
                <a:cs typeface="Calibri"/>
              </a:rPr>
              <a:t>da</a:t>
            </a:r>
            <a:r>
              <a:rPr sz="1600" b="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1600" b="0" spc="-20" dirty="0">
                <a:solidFill>
                  <a:srgbClr val="000000"/>
                </a:solidFill>
                <a:latin typeface="Calibri"/>
                <a:cs typeface="Calibri"/>
              </a:rPr>
              <a:t>caixa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9191" y="3225545"/>
            <a:ext cx="141033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 </a:t>
            </a:r>
            <a:r>
              <a:rPr sz="1400" dirty="0">
                <a:latin typeface="Courier New"/>
                <a:cs typeface="Courier New"/>
              </a:rPr>
              <a:t>opacity:</a:t>
            </a:r>
            <a:r>
              <a:rPr sz="1400" spc="-50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0.5;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0716" y="4746701"/>
            <a:ext cx="402462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totalmente </a:t>
            </a:r>
            <a:r>
              <a:rPr sz="1400" dirty="0">
                <a:latin typeface="Calibri"/>
                <a:cs typeface="Calibri"/>
              </a:rPr>
              <a:t>visível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é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totalmente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invisível.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603365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Principal: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900,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dirty="0">
                <a:latin typeface="Calibri"/>
                <a:cs typeface="Calibri"/>
              </a:rPr>
              <a:t> margem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200.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1:</a:t>
            </a:r>
            <a:r>
              <a:rPr sz="1800" b="1" spc="3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0.25,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direita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2: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padding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opacidade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0.5.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301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preto,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centralizado,</a:t>
            </a:r>
            <a:r>
              <a:rPr sz="1800" dirty="0">
                <a:latin typeface="Calibri"/>
                <a:cs typeface="Calibri"/>
              </a:rPr>
              <a:t> padding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margem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do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100.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Imagem: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opacidade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0.5.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80213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0000"/>
                </a:solidFill>
              </a:rPr>
              <a:t>Gradiente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Linear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5666105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background: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linear-</a:t>
            </a:r>
            <a:r>
              <a:rPr sz="1800" dirty="0">
                <a:latin typeface="Calibri"/>
                <a:cs typeface="Calibri"/>
              </a:rPr>
              <a:t>gradient(posição,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Posição: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top,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bottom,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right,</a:t>
            </a:r>
            <a:r>
              <a:rPr sz="1800" spc="-2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left,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45deg.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hexadecimal,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RGB,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RGBA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background: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linear-</a:t>
            </a:r>
            <a:r>
              <a:rPr sz="1400" dirty="0">
                <a:latin typeface="Courier New"/>
                <a:cs typeface="Courier New"/>
              </a:rPr>
              <a:t>gradient(45deg,</a:t>
            </a:r>
            <a:r>
              <a:rPr sz="1400" spc="-9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#980021,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#ff456e);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5"/>
              </a:spcBef>
            </a:pPr>
            <a:r>
              <a:rPr dirty="0"/>
              <a:t>Exercício</a:t>
            </a:r>
            <a:r>
              <a:rPr spc="-150" dirty="0"/>
              <a:t> </a:t>
            </a:r>
            <a:r>
              <a:rPr spc="-20" dirty="0"/>
              <a:t>16.3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2642" y="3083433"/>
            <a:ext cx="64827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Fundo: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gradiente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linear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entre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#ff6083).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Caixa: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400,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fundo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branco, verdana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#80001c,</a:t>
            </a:r>
            <a:r>
              <a:rPr sz="1800" spc="-10" dirty="0">
                <a:latin typeface="Calibri"/>
                <a:cs typeface="Calibri"/>
              </a:rPr>
              <a:t> centralizado,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padding </a:t>
            </a:r>
            <a:r>
              <a:rPr sz="1800" spc="-25" dirty="0">
                <a:latin typeface="Calibri"/>
                <a:cs typeface="Calibri"/>
              </a:rPr>
              <a:t>10.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571" y="626186"/>
            <a:ext cx="1802130" cy="788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20" dirty="0">
                <a:solidFill>
                  <a:srgbClr val="000000"/>
                </a:solidFill>
              </a:rPr>
              <a:t>Gradiente</a:t>
            </a:r>
            <a:endParaRPr sz="34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0" spc="-10" dirty="0">
                <a:solidFill>
                  <a:srgbClr val="000000"/>
                </a:solidFill>
                <a:latin typeface="Calibri"/>
                <a:cs typeface="Calibri"/>
              </a:rPr>
              <a:t>Radial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9191" y="2007234"/>
            <a:ext cx="7048500" cy="2887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background: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radial-gradient(formato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tamanho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tamanho,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7E7E7E"/>
                </a:solidFill>
                <a:latin typeface="Calibri"/>
                <a:cs typeface="Calibri"/>
              </a:rPr>
              <a:t>Valores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Formato:</a:t>
            </a:r>
            <a:r>
              <a:rPr sz="1800" spc="-7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circle,</a:t>
            </a:r>
            <a:r>
              <a:rPr sz="1800" spc="-3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7E7E7E"/>
                </a:solidFill>
                <a:latin typeface="Calibri"/>
                <a:cs typeface="Calibri"/>
              </a:rPr>
              <a:t>ellipse.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Cor: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hexadecimal,</a:t>
            </a:r>
            <a:r>
              <a:rPr sz="1800" spc="-30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7E7E7E"/>
                </a:solidFill>
                <a:latin typeface="Calibri"/>
                <a:cs typeface="Calibri"/>
              </a:rPr>
              <a:t>RGB,</a:t>
            </a:r>
            <a:r>
              <a:rPr sz="1800" spc="-45" dirty="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7E7E7E"/>
                </a:solidFill>
                <a:latin typeface="Calibri"/>
                <a:cs typeface="Calibri"/>
              </a:rPr>
              <a:t>RGBA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400" dirty="0">
                <a:latin typeface="Courier New"/>
                <a:cs typeface="Courier New"/>
              </a:rPr>
              <a:t>#caixa</a:t>
            </a:r>
            <a:r>
              <a:rPr sz="1400" spc="-40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{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width:</a:t>
            </a:r>
            <a:r>
              <a:rPr sz="1400" spc="-4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height:</a:t>
            </a:r>
            <a:r>
              <a:rPr sz="1400" spc="-55" dirty="0">
                <a:latin typeface="Courier New"/>
                <a:cs typeface="Courier New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200;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background:</a:t>
            </a:r>
            <a:r>
              <a:rPr sz="1400" spc="-8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radial-</a:t>
            </a:r>
            <a:r>
              <a:rPr sz="1400" dirty="0">
                <a:latin typeface="Courier New"/>
                <a:cs typeface="Courier New"/>
              </a:rPr>
              <a:t>gradient(ellipse</a:t>
            </a:r>
            <a:r>
              <a:rPr sz="1400" spc="-70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150px</a:t>
            </a:r>
            <a:r>
              <a:rPr sz="1400" spc="-7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50px,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dirty="0">
                <a:latin typeface="Courier New"/>
                <a:cs typeface="Courier New"/>
              </a:rPr>
              <a:t>#980021,</a:t>
            </a:r>
            <a:r>
              <a:rPr sz="1400" spc="-65" dirty="0">
                <a:latin typeface="Courier New"/>
                <a:cs typeface="Courier New"/>
              </a:rPr>
              <a:t> </a:t>
            </a:r>
            <a:r>
              <a:rPr sz="1400" spc="-10" dirty="0">
                <a:latin typeface="Courier New"/>
                <a:cs typeface="Courier New"/>
              </a:rPr>
              <a:t>#ff456e);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ourier New"/>
                <a:cs typeface="Courier New"/>
              </a:rPr>
              <a:t>}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10716" y="5591657"/>
            <a:ext cx="51390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O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i="1" dirty="0">
                <a:latin typeface="Calibri"/>
                <a:cs typeface="Calibri"/>
              </a:rPr>
              <a:t>ellipse</a:t>
            </a:r>
            <a:r>
              <a:rPr sz="1400" i="1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seguido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dois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valores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dimensão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pixels.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1694</Words>
  <Application>Microsoft Office PowerPoint</Application>
  <PresentationFormat>Apresentação na tela (4:3)</PresentationFormat>
  <Paragraphs>234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6" baseType="lpstr">
      <vt:lpstr>Calibri</vt:lpstr>
      <vt:lpstr>Courier New</vt:lpstr>
      <vt:lpstr>Tw Cen MT</vt:lpstr>
      <vt:lpstr>Tw Cen MT Condensed</vt:lpstr>
      <vt:lpstr>Wingdings 3</vt:lpstr>
      <vt:lpstr>Integral</vt:lpstr>
      <vt:lpstr>CSS: TÓPICOS EXTRAS</vt:lpstr>
      <vt:lpstr>Cores e transparência RGB</vt:lpstr>
      <vt:lpstr>Cores e transparência RGB</vt:lpstr>
      <vt:lpstr>Cores e transparência Opacidade da caixa</vt:lpstr>
      <vt:lpstr>Exercício 16.1</vt:lpstr>
      <vt:lpstr>Exercício 16.2</vt:lpstr>
      <vt:lpstr>Gradiente Linear</vt:lpstr>
      <vt:lpstr>Exercício 16.3</vt:lpstr>
      <vt:lpstr>Gradiente Radial</vt:lpstr>
      <vt:lpstr>Exercício 16.4</vt:lpstr>
      <vt:lpstr>Fundo listrado</vt:lpstr>
      <vt:lpstr>Exercício 16.5</vt:lpstr>
      <vt:lpstr>Sombras Na caixa</vt:lpstr>
      <vt:lpstr>Exercício 16.6</vt:lpstr>
      <vt:lpstr>Sombras No texto</vt:lpstr>
      <vt:lpstr>Exercício 16.7</vt:lpstr>
      <vt:lpstr>Cantos arredondados</vt:lpstr>
      <vt:lpstr>Exercício 16.8</vt:lpstr>
      <vt:lpstr>REVISÃO Exercício 16.9</vt:lpstr>
      <vt:lpstr>Fontes externas Google Web Fonts</vt:lpstr>
      <vt:lpstr>Fontes externas Google Web Fonts</vt:lpstr>
      <vt:lpstr>Exercício 16.10</vt:lpstr>
      <vt:lpstr>Formatando formulários</vt:lpstr>
      <vt:lpstr>Exercício 16.11</vt:lpstr>
      <vt:lpstr>Refinando o código</vt:lpstr>
      <vt:lpstr>Refinando o código</vt:lpstr>
      <vt:lpstr>Refinando o código</vt:lpstr>
      <vt:lpstr>Refinando o código</vt:lpstr>
      <vt:lpstr>Refinando o código</vt:lpstr>
      <vt:lpstr>Refinando o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Rafael Hoffmann</dc:creator>
  <cp:lastModifiedBy>Luis Loureiro e Silva</cp:lastModifiedBy>
  <cp:revision>1</cp:revision>
  <dcterms:created xsi:type="dcterms:W3CDTF">2023-05-05T18:50:17Z</dcterms:created>
  <dcterms:modified xsi:type="dcterms:W3CDTF">2023-05-05T18:50:20Z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2015-09-08T00:00:00Z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2023-05-05T00:00:00Z</vt:filetime>
  </property>
</Properties>
</file>