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7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43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1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57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939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6571" y="626186"/>
            <a:ext cx="6610857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61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27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9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2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2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7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9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5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14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615565"/>
            <a:ext cx="7155815" cy="232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05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Além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parágrafos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outros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elementos. </a:t>
            </a:r>
            <a:r>
              <a:rPr sz="1800" spc="-20" dirty="0">
                <a:latin typeface="Calibri"/>
                <a:cs typeface="Calibri"/>
              </a:rPr>
              <a:t>Todos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textos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parágrafo.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&lt;p&gt;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Lorem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ipsum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dolor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sit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amet,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consectetur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adipiscing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elit. </a:t>
            </a:r>
            <a:r>
              <a:rPr sz="1400" dirty="0">
                <a:latin typeface="Courier New"/>
                <a:cs typeface="Courier New"/>
              </a:rPr>
              <a:t>Praesent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nibh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gravida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ligula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mattis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sodales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ac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ipsum. </a:t>
            </a:r>
            <a:r>
              <a:rPr sz="1400" dirty="0">
                <a:latin typeface="Courier New"/>
                <a:cs typeface="Courier New"/>
              </a:rPr>
              <a:t>Pellentesque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non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lorem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nulla.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Vestibulum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varius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lacinia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libero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quis </a:t>
            </a:r>
            <a:r>
              <a:rPr sz="1400" dirty="0">
                <a:latin typeface="Courier New"/>
                <a:cs typeface="Courier New"/>
              </a:rPr>
              <a:t>faucibus.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Cras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augue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erat.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Nam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eget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mauris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quis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enim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fermentum </a:t>
            </a:r>
            <a:r>
              <a:rPr sz="1400" dirty="0">
                <a:latin typeface="Courier New"/>
                <a:cs typeface="Courier New"/>
              </a:rPr>
              <a:t>venenatis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id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lacus.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Cras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sagittis,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leo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ac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sollicitudin </a:t>
            </a:r>
            <a:r>
              <a:rPr sz="1400" dirty="0">
                <a:latin typeface="Courier New"/>
                <a:cs typeface="Courier New"/>
              </a:rPr>
              <a:t>sollicitudin,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est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dolor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molestie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eros,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tempus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eros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massa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eu </a:t>
            </a:r>
            <a:r>
              <a:rPr sz="1400" dirty="0">
                <a:latin typeface="Courier New"/>
                <a:cs typeface="Courier New"/>
              </a:rPr>
              <a:t>tortor.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Aenean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elit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turpis.&lt;/p&gt;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00164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Marcação</a:t>
            </a:r>
            <a:r>
              <a:rPr sz="3400" spc="-165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Básica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Parágrafos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725927"/>
            <a:ext cx="3589654" cy="2374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Sublinhado</a:t>
            </a:r>
            <a:r>
              <a:rPr sz="2000" b="1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outras</a:t>
            </a:r>
            <a:r>
              <a:rPr sz="2000" b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“decorações”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text-</a:t>
            </a:r>
            <a:r>
              <a:rPr sz="1800" dirty="0">
                <a:latin typeface="Calibri"/>
                <a:cs typeface="Calibri"/>
              </a:rPr>
              <a:t>decoration: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none;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(underline,</a:t>
            </a:r>
            <a:r>
              <a:rPr sz="12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overline,</a:t>
            </a:r>
            <a:r>
              <a:rPr sz="12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line-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through,</a:t>
            </a:r>
            <a:r>
              <a:rPr sz="12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Calibri"/>
                <a:cs typeface="Calibri"/>
              </a:rPr>
              <a:t>none)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Espacejamentos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  <a:spcBef>
                <a:spcPts val="60"/>
              </a:spcBef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Entre</a:t>
            </a:r>
            <a:r>
              <a:rPr sz="12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letras: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spc="-20" dirty="0">
                <a:latin typeface="Calibri"/>
                <a:cs typeface="Calibri"/>
              </a:rPr>
              <a:t>letter-</a:t>
            </a:r>
            <a:r>
              <a:rPr sz="1800" dirty="0">
                <a:latin typeface="Calibri"/>
                <a:cs typeface="Calibri"/>
              </a:rPr>
              <a:t>spacing: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5;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  <a:spcBef>
                <a:spcPts val="1485"/>
              </a:spcBef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Entre</a:t>
            </a:r>
            <a:r>
              <a:rPr sz="12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palavras: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latin typeface="Calibri"/>
                <a:cs typeface="Calibri"/>
              </a:rPr>
              <a:t>word-</a:t>
            </a:r>
            <a:r>
              <a:rPr sz="1800" dirty="0">
                <a:latin typeface="Calibri"/>
                <a:cs typeface="Calibri"/>
              </a:rPr>
              <a:t>spacing: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5;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10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005711"/>
            <a:ext cx="2527300" cy="363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Cor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do</a:t>
            </a:r>
            <a:r>
              <a:rPr sz="2000" b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Texto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color: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#FFFFFF;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Altura</a:t>
            </a:r>
            <a:r>
              <a:rPr sz="2000" b="1" spc="-8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entrelinha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line-</a:t>
            </a:r>
            <a:r>
              <a:rPr sz="1800" dirty="0">
                <a:latin typeface="Calibri"/>
                <a:cs typeface="Calibri"/>
              </a:rPr>
              <a:t>height: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1.5;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Recuo</a:t>
            </a:r>
            <a:r>
              <a:rPr sz="20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20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primeira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linha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libri"/>
                <a:cs typeface="Calibri"/>
              </a:rPr>
              <a:t>text-</a:t>
            </a:r>
            <a:r>
              <a:rPr sz="1800" dirty="0">
                <a:latin typeface="Calibri"/>
                <a:cs typeface="Calibri"/>
              </a:rPr>
              <a:t>indent: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20;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Alinhamento</a:t>
            </a:r>
            <a:r>
              <a:rPr sz="2000" b="1" spc="-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horizontal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libri"/>
                <a:cs typeface="Calibri"/>
              </a:rPr>
              <a:t>text-</a:t>
            </a:r>
            <a:r>
              <a:rPr sz="1800" dirty="0">
                <a:latin typeface="Calibri"/>
                <a:cs typeface="Calibri"/>
              </a:rPr>
              <a:t>align: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justify;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(left,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right,</a:t>
            </a:r>
            <a:r>
              <a:rPr sz="12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Calibri"/>
                <a:cs typeface="Calibri"/>
              </a:rPr>
              <a:t>center,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 justify)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10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4363" y="2007565"/>
            <a:ext cx="1801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2994152"/>
            <a:ext cx="51955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Título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#228B22,</a:t>
            </a:r>
            <a:r>
              <a:rPr sz="1800" spc="-10" dirty="0">
                <a:latin typeface="Calibri"/>
                <a:cs typeface="Calibri"/>
              </a:rPr>
              <a:t> Verdana, sublinhado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Título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#9ACD32, </a:t>
            </a: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itálico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alibri"/>
                <a:cs typeface="Calibri"/>
              </a:rPr>
              <a:t>Texto: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entrelinha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1.5,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recuo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parágrafo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latin typeface="Calibri"/>
                <a:cs typeface="Calibri"/>
              </a:rPr>
              <a:t>CSS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Cores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916427"/>
            <a:ext cx="3731260" cy="160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Cor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primeiro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plano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(foreground)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color: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#FFFFFF;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p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#76FBDD;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916427"/>
            <a:ext cx="2855595" cy="160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Cor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fundo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(background)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background-</a:t>
            </a:r>
            <a:r>
              <a:rPr sz="1800" dirty="0">
                <a:latin typeface="Calibri"/>
                <a:cs typeface="Calibri"/>
              </a:rPr>
              <a:t>color: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#76FBDD;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body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background-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10" dirty="0">
                <a:latin typeface="Courier New"/>
                <a:cs typeface="Courier New"/>
              </a:rPr>
              <a:t> #76FBDD;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7390" y="2007565"/>
            <a:ext cx="2115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3.1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2994152"/>
            <a:ext cx="406590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#76FBDD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Título: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#336C5F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alibri"/>
                <a:cs typeface="Calibri"/>
              </a:rPr>
              <a:t>Texto: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entrelinha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1.5,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#336C5F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509774"/>
            <a:ext cx="4130675" cy="1885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Imagens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fundo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(background)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background-</a:t>
            </a:r>
            <a:r>
              <a:rPr sz="1800" dirty="0">
                <a:latin typeface="Calibri"/>
                <a:cs typeface="Calibri"/>
              </a:rPr>
              <a:t>image: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url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(imagens/fundo.jpg);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E7E7E"/>
                </a:solidFill>
                <a:latin typeface="Calibri"/>
                <a:cs typeface="Calibri"/>
              </a:rPr>
              <a:t>Background</a:t>
            </a:r>
            <a:r>
              <a:rPr sz="24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7E7E7E"/>
                </a:solidFill>
                <a:latin typeface="Calibri"/>
                <a:cs typeface="Calibri"/>
              </a:rPr>
              <a:t>ladrilhado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-10" dirty="0">
                <a:latin typeface="Calibri"/>
                <a:cs typeface="Calibri"/>
              </a:rPr>
              <a:t>background-</a:t>
            </a:r>
            <a:r>
              <a:rPr sz="2000" dirty="0">
                <a:latin typeface="Calibri"/>
                <a:cs typeface="Calibri"/>
              </a:rPr>
              <a:t>repeat: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repeat-</a:t>
            </a:r>
            <a:r>
              <a:rPr sz="2000" spc="-25" dirty="0">
                <a:latin typeface="Calibri"/>
                <a:cs typeface="Calibri"/>
              </a:rPr>
              <a:t>x;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4681854"/>
            <a:ext cx="3369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499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repeat-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x</a:t>
            </a:r>
            <a:r>
              <a:rPr sz="12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(repete</a:t>
            </a:r>
            <a:r>
              <a:rPr sz="12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a imagem</a:t>
            </a:r>
            <a:r>
              <a:rPr sz="12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horizontalmente) repeat-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y</a:t>
            </a:r>
            <a:r>
              <a:rPr sz="1200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(repete</a:t>
            </a:r>
            <a:r>
              <a:rPr sz="12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a imagem</a:t>
            </a:r>
            <a:r>
              <a:rPr sz="12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verticalmente)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no-repeat</a:t>
            </a:r>
            <a:r>
              <a:rPr sz="1200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(não</a:t>
            </a:r>
            <a:r>
              <a:rPr sz="12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repete</a:t>
            </a:r>
            <a:r>
              <a:rPr sz="12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imagem,</a:t>
            </a:r>
            <a:r>
              <a:rPr sz="12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aparece</a:t>
            </a:r>
            <a:r>
              <a:rPr sz="12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só</a:t>
            </a:r>
            <a:r>
              <a:rPr sz="12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uma</a:t>
            </a:r>
            <a:r>
              <a:rPr sz="12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Calibri"/>
                <a:cs typeface="Calibri"/>
              </a:rPr>
              <a:t>vez)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7390" y="2007565"/>
            <a:ext cx="211709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3.2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3.3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3.4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3.5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4244085"/>
            <a:ext cx="196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Título: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Trebuchet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916427"/>
            <a:ext cx="2922270" cy="79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Posição</a:t>
            </a:r>
            <a:r>
              <a:rPr sz="20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background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background-</a:t>
            </a:r>
            <a:r>
              <a:rPr sz="1800" dirty="0">
                <a:latin typeface="Calibri"/>
                <a:cs typeface="Calibri"/>
              </a:rPr>
              <a:t>position: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right;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(left,</a:t>
            </a:r>
            <a:r>
              <a:rPr sz="12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right,</a:t>
            </a:r>
            <a:r>
              <a:rPr sz="12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top,</a:t>
            </a:r>
            <a:r>
              <a:rPr sz="12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bottom</a:t>
            </a:r>
            <a:r>
              <a:rPr sz="12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center)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615565"/>
            <a:ext cx="512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títulos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oferecem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hierarquia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00164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Marcação</a:t>
            </a:r>
            <a:r>
              <a:rPr sz="3400" spc="-165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Básica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Títulos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71" y="3429000"/>
            <a:ext cx="1440179" cy="252069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20135" y="3628916"/>
          <a:ext cx="1873250" cy="2232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R="12700" algn="ctr">
                        <a:lnSpc>
                          <a:spcPts val="145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&lt;h1&gt;Título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1&lt;/h1&gt;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&lt;h2&gt;Título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2&lt;/h2&gt;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&lt;h3&gt;Título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3&lt;/h3&gt;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&lt;h4&gt;Título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4&lt;/h4&gt;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&lt;h5&gt;Título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5&lt;/h5&gt;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&lt;h6&gt;Título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6&lt;/h6&gt;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733456"/>
            <a:ext cx="4725035" cy="2109470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2620645">
              <a:lnSpc>
                <a:spcPct val="100000"/>
              </a:lnSpc>
              <a:spcBef>
                <a:spcPts val="226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3.6</a:t>
            </a:r>
            <a:endParaRPr sz="3200">
              <a:latin typeface="Calibri"/>
              <a:cs typeface="Calibri"/>
            </a:endParaRPr>
          </a:p>
          <a:p>
            <a:pPr marL="2620645">
              <a:lnSpc>
                <a:spcPct val="100000"/>
              </a:lnSpc>
              <a:spcBef>
                <a:spcPts val="2160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3.7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1800" dirty="0">
                <a:latin typeface="Calibri"/>
                <a:cs typeface="Calibri"/>
              </a:rPr>
              <a:t>Título:</a:t>
            </a:r>
            <a:r>
              <a:rPr sz="1800" spc="-10" dirty="0">
                <a:latin typeface="Calibri"/>
                <a:cs typeface="Calibri"/>
              </a:rPr>
              <a:t> Trebuchet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#FFFFFF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916427"/>
            <a:ext cx="2889885" cy="79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Anexos</a:t>
            </a:r>
            <a:r>
              <a:rPr sz="2000" b="1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ao</a:t>
            </a:r>
            <a:r>
              <a:rPr sz="20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background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background-</a:t>
            </a:r>
            <a:r>
              <a:rPr sz="1800" dirty="0">
                <a:latin typeface="Calibri"/>
                <a:cs typeface="Calibri"/>
              </a:rPr>
              <a:t>attachment: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fixed;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fixed</a:t>
            </a:r>
            <a:r>
              <a:rPr sz="12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(fundo</a:t>
            </a:r>
            <a:r>
              <a:rPr sz="12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permanece</a:t>
            </a:r>
            <a:r>
              <a:rPr sz="12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onde</a:t>
            </a:r>
            <a:r>
              <a:rPr sz="12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foi</a:t>
            </a:r>
            <a:r>
              <a:rPr sz="12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colocado)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48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backgrounds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7390" y="1864563"/>
            <a:ext cx="2115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3.8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2851150"/>
            <a:ext cx="696785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201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Título:</a:t>
            </a:r>
            <a:r>
              <a:rPr sz="1800" spc="-10" dirty="0">
                <a:latin typeface="Calibri"/>
                <a:cs typeface="Calibri"/>
              </a:rPr>
              <a:t> Trebuchet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branco </a:t>
            </a:r>
            <a:r>
              <a:rPr sz="1800" spc="-25" dirty="0">
                <a:latin typeface="Calibri"/>
                <a:cs typeface="Calibri"/>
              </a:rPr>
              <a:t>Texto: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entrelinha</a:t>
            </a:r>
            <a:r>
              <a:rPr sz="1800" spc="-25" dirty="0">
                <a:latin typeface="Calibri"/>
                <a:cs typeface="Calibri"/>
              </a:rPr>
              <a:t> 1.5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repete,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fixo,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#c6c6c6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Aos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seletores h1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 p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devem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ser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adicionada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propriedade: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margin-</a:t>
            </a:r>
            <a:r>
              <a:rPr sz="1800" i="1" dirty="0">
                <a:latin typeface="Calibri"/>
                <a:cs typeface="Calibri"/>
              </a:rPr>
              <a:t>left: </a:t>
            </a:r>
            <a:r>
              <a:rPr sz="1800" i="1" spc="-20" dirty="0">
                <a:latin typeface="Calibri"/>
                <a:cs typeface="Calibri"/>
              </a:rPr>
              <a:t>440;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20" dirty="0">
                <a:latin typeface="Calibri"/>
                <a:cs typeface="Calibri"/>
              </a:rPr>
              <a:t>Ex.: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5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496062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margin-</a:t>
            </a:r>
            <a:r>
              <a:rPr sz="1800" i="1" dirty="0">
                <a:latin typeface="Calibri"/>
                <a:cs typeface="Calibri"/>
              </a:rPr>
              <a:t>left:</a:t>
            </a:r>
            <a:r>
              <a:rPr sz="1800" i="1" spc="5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440; </a:t>
            </a:r>
            <a:r>
              <a:rPr sz="1800" i="1" spc="-10" dirty="0">
                <a:latin typeface="Calibri"/>
                <a:cs typeface="Calibri"/>
              </a:rPr>
              <a:t>Font-</a:t>
            </a:r>
            <a:r>
              <a:rPr sz="1800" i="1" dirty="0">
                <a:latin typeface="Calibri"/>
                <a:cs typeface="Calibri"/>
              </a:rPr>
              <a:t>family: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verdana;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25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626186"/>
            <a:ext cx="14516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latin typeface="Calibri"/>
                <a:cs typeface="Calibri"/>
              </a:rPr>
              <a:t>CSS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Formatando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links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4516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5711"/>
            <a:ext cx="7282815" cy="288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Propriedades: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a:link (aplica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estilo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clicados)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a:visited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(aplica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estilo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já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foram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clicados)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a:hover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(aplica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estilo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quando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ponteiro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mouse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está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sobre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a:active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(aplica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estilo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enquanto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clicados)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ts val="2380"/>
              </a:lnSpc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Exemplo</a:t>
            </a:r>
            <a:r>
              <a:rPr sz="20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aplicação: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a:link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#666666;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 marR="417639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a:visited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#FFFFFF;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} </a:t>
            </a:r>
            <a:r>
              <a:rPr sz="1400" dirty="0">
                <a:latin typeface="Courier New"/>
                <a:cs typeface="Courier New"/>
              </a:rPr>
              <a:t>a:hover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#000000;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} </a:t>
            </a:r>
            <a:r>
              <a:rPr sz="1400" dirty="0">
                <a:latin typeface="Courier New"/>
                <a:cs typeface="Courier New"/>
              </a:rPr>
              <a:t>a:active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#FF0000;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5084826"/>
            <a:ext cx="1217930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7E7E7E"/>
                </a:solidFill>
                <a:latin typeface="Courier New"/>
                <a:cs typeface="Courier New"/>
              </a:rPr>
              <a:t>a:link</a:t>
            </a:r>
            <a:r>
              <a:rPr sz="1050" spc="-5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7E7E7E"/>
                </a:solidFill>
                <a:latin typeface="Courier New"/>
                <a:cs typeface="Courier New"/>
              </a:rPr>
              <a:t>{</a:t>
            </a:r>
            <a:r>
              <a:rPr sz="1050" spc="40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7E7E7E"/>
                </a:solidFill>
                <a:latin typeface="Courier New"/>
                <a:cs typeface="Courier New"/>
              </a:rPr>
              <a:t>color:</a:t>
            </a:r>
            <a:r>
              <a:rPr sz="1050" spc="-5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E7E7E"/>
                </a:solidFill>
                <a:latin typeface="Courier New"/>
                <a:cs typeface="Courier New"/>
              </a:rPr>
              <a:t>#666666;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7E7E7E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7E7E7E"/>
                </a:solidFill>
                <a:latin typeface="Courier New"/>
                <a:cs typeface="Courier New"/>
              </a:rPr>
              <a:t>a:visited</a:t>
            </a:r>
            <a:r>
              <a:rPr sz="1050" spc="-9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7E7E7E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7E7E7E"/>
                </a:solidFill>
                <a:latin typeface="Courier New"/>
                <a:cs typeface="Courier New"/>
              </a:rPr>
              <a:t>color:</a:t>
            </a:r>
            <a:r>
              <a:rPr sz="105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E7E7E"/>
                </a:solidFill>
                <a:latin typeface="Courier New"/>
                <a:cs typeface="Courier New"/>
              </a:rPr>
              <a:t>#FFFFFF;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7E7E7E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4516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5711"/>
            <a:ext cx="2899410" cy="267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Exemplo</a:t>
            </a:r>
            <a:r>
              <a:rPr sz="20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aplicação:</a:t>
            </a:r>
            <a:endParaRPr sz="2000">
              <a:latin typeface="Calibri"/>
              <a:cs typeface="Calibri"/>
            </a:endParaRPr>
          </a:p>
          <a:p>
            <a:pPr marL="12700" marR="1282065">
              <a:lnSpc>
                <a:spcPct val="100000"/>
              </a:lnSpc>
              <a:spcBef>
                <a:spcPts val="1639"/>
              </a:spcBef>
            </a:pPr>
            <a:r>
              <a:rPr sz="1400" dirty="0">
                <a:latin typeface="Courier New"/>
                <a:cs typeface="Courier New"/>
              </a:rPr>
              <a:t>a:link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r>
              <a:rPr sz="1400" spc="4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#666666;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text-</a:t>
            </a:r>
            <a:r>
              <a:rPr sz="1400" dirty="0">
                <a:latin typeface="Courier New"/>
                <a:cs typeface="Courier New"/>
              </a:rPr>
              <a:t>decoration: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none;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12820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a:hover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#000000;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text-</a:t>
            </a:r>
            <a:r>
              <a:rPr sz="1400" dirty="0">
                <a:latin typeface="Courier New"/>
                <a:cs typeface="Courier New"/>
              </a:rPr>
              <a:t>decoration: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underline;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background-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#C6C6C6;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4516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7390" y="2007565"/>
            <a:ext cx="2115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3.9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2994152"/>
            <a:ext cx="463359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#E9EFF2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Título: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Trebuchet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#336C5F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30" dirty="0">
                <a:latin typeface="Calibri"/>
                <a:cs typeface="Calibri"/>
              </a:rPr>
              <a:t>Texto: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Trebuchet </a:t>
            </a:r>
            <a:r>
              <a:rPr sz="1800" dirty="0">
                <a:latin typeface="Calibri"/>
                <a:cs typeface="Calibri"/>
              </a:rPr>
              <a:t>MS,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14,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entrelinha 1.5,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#6C7A8C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Link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normal: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#A1B1C3,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 </a:t>
            </a:r>
            <a:r>
              <a:rPr sz="1800" spc="-10" dirty="0">
                <a:latin typeface="Calibri"/>
                <a:cs typeface="Calibri"/>
              </a:rPr>
              <a:t>sublinhado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Link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visitado: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#C5D1D9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Link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mouse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cima: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#6C7A8C,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sublinhado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latin typeface="Calibri"/>
                <a:cs typeface="Calibri"/>
              </a:rPr>
              <a:t>CSS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Identificando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7234"/>
            <a:ext cx="70948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alguns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necessário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aplicar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estilos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 </a:t>
            </a:r>
            <a:r>
              <a:rPr sz="1800" spc="-10" dirty="0">
                <a:latin typeface="Calibri"/>
                <a:cs typeface="Calibri"/>
              </a:rPr>
              <a:t>grupo </a:t>
            </a:r>
            <a:r>
              <a:rPr sz="1800" dirty="0">
                <a:latin typeface="Calibri"/>
                <a:cs typeface="Calibri"/>
              </a:rPr>
              <a:t>de elementos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particular.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Definir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diferente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determinado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texto,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Para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usadas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seletores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5711"/>
            <a:ext cx="7240905" cy="252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atributo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identifica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grupo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semelhantes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Vários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Cinco </a:t>
            </a:r>
            <a:r>
              <a:rPr sz="1800" spc="-10" dirty="0">
                <a:latin typeface="Calibri"/>
                <a:cs typeface="Calibri"/>
              </a:rPr>
              <a:t>parágrafos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CLASS.</a:t>
            </a:r>
            <a:r>
              <a:rPr sz="1800" spc="-25" dirty="0">
                <a:latin typeface="Calibri"/>
                <a:cs typeface="Calibri"/>
              </a:rPr>
              <a:t> Ao </a:t>
            </a:r>
            <a:r>
              <a:rPr sz="1800" dirty="0">
                <a:latin typeface="Calibri"/>
                <a:cs typeface="Calibri"/>
              </a:rPr>
              <a:t>modificar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algum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atributo,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será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aplicado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todos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que </a:t>
            </a:r>
            <a:r>
              <a:rPr sz="1800" dirty="0">
                <a:latin typeface="Calibri"/>
                <a:cs typeface="Calibri"/>
              </a:rPr>
              <a:t>tenham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11" y="1357883"/>
            <a:ext cx="6844284" cy="4968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997" y="364058"/>
            <a:ext cx="1801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Exercício</a:t>
            </a:r>
            <a:r>
              <a:rPr sz="3200" spc="-165" dirty="0"/>
              <a:t> </a:t>
            </a:r>
            <a:r>
              <a:rPr sz="3200" spc="-50" dirty="0"/>
              <a:t>1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7234"/>
            <a:ext cx="7136130" cy="294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seletor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precedido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folha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estilos.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Exemplo</a:t>
            </a:r>
            <a:r>
              <a:rPr sz="20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aplicação: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  <a:spcBef>
                <a:spcPts val="1689"/>
              </a:spcBef>
            </a:pPr>
            <a:r>
              <a:rPr sz="1800" dirty="0">
                <a:latin typeface="Calibri"/>
                <a:cs typeface="Calibri"/>
              </a:rPr>
              <a:t>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folha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estilos</a:t>
            </a:r>
            <a:endParaRPr sz="1800">
              <a:latin typeface="Calibri"/>
              <a:cs typeface="Calibri"/>
            </a:endParaRPr>
          </a:p>
          <a:p>
            <a:pPr marL="12700" marR="5518785">
              <a:lnSpc>
                <a:spcPts val="1680"/>
              </a:lnSpc>
              <a:spcBef>
                <a:spcPts val="35"/>
              </a:spcBef>
            </a:pPr>
            <a:r>
              <a:rPr sz="1400" dirty="0">
                <a:latin typeface="Courier New"/>
                <a:cs typeface="Courier New"/>
              </a:rPr>
              <a:t>.conteudo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#666666;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  <a:p>
            <a:pPr marL="12700" marR="836930">
              <a:lnSpc>
                <a:spcPts val="1680"/>
              </a:lnSpc>
              <a:spcBef>
                <a:spcPts val="35"/>
              </a:spcBef>
            </a:pPr>
            <a:r>
              <a:rPr sz="1400" dirty="0">
                <a:latin typeface="Courier New"/>
                <a:cs typeface="Courier New"/>
              </a:rPr>
              <a:t>&lt;p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class=“conteudo”&gt;O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atributo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CLASS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identifica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um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grupo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de </a:t>
            </a:r>
            <a:r>
              <a:rPr sz="1400" dirty="0">
                <a:latin typeface="Courier New"/>
                <a:cs typeface="Courier New"/>
              </a:rPr>
              <a:t>elementos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semelhantes&lt;/p&gt;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latin typeface="Calibri"/>
                <a:cs typeface="Calibri"/>
              </a:rPr>
              <a:t>CSS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Identificando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026" y="3439414"/>
            <a:ext cx="2117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5.1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62000" y="1828800"/>
            <a:ext cx="7290055" cy="4023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Cor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fundo:</a:t>
            </a:r>
            <a:r>
              <a:rPr spc="-10" dirty="0"/>
              <a:t> </a:t>
            </a:r>
            <a:r>
              <a:rPr b="0" spc="-10" dirty="0">
                <a:latin typeface="Calibri"/>
                <a:cs typeface="Calibri"/>
              </a:rPr>
              <a:t>#FFFBE6</a:t>
            </a:r>
          </a:p>
          <a:p>
            <a:pPr marL="15875">
              <a:lnSpc>
                <a:spcPct val="100000"/>
              </a:lnSpc>
            </a:pPr>
            <a:r>
              <a:rPr dirty="0"/>
              <a:t>Título:</a:t>
            </a:r>
            <a:r>
              <a:rPr spc="-35" dirty="0"/>
              <a:t> </a:t>
            </a:r>
            <a:r>
              <a:rPr b="0" spc="-20" dirty="0">
                <a:latin typeface="Calibri"/>
                <a:cs typeface="Calibri"/>
              </a:rPr>
              <a:t>Tahoma,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#323232</a:t>
            </a:r>
          </a:p>
          <a:p>
            <a:pPr marL="15875">
              <a:lnSpc>
                <a:spcPct val="100000"/>
              </a:lnSpc>
            </a:pPr>
            <a:r>
              <a:rPr spc="-40" dirty="0"/>
              <a:t>Texto</a:t>
            </a:r>
            <a:r>
              <a:rPr spc="-25" dirty="0"/>
              <a:t> </a:t>
            </a:r>
            <a:r>
              <a:rPr dirty="0"/>
              <a:t>azul:</a:t>
            </a:r>
            <a:r>
              <a:rPr spc="-10" dirty="0"/>
              <a:t> </a:t>
            </a:r>
            <a:r>
              <a:rPr b="0" spc="-10" dirty="0">
                <a:latin typeface="Calibri"/>
                <a:cs typeface="Calibri"/>
              </a:rPr>
              <a:t>Verdana,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12,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justificado,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entrelinha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1.5,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#04BFBF</a:t>
            </a:r>
          </a:p>
          <a:p>
            <a:pPr marL="15875">
              <a:lnSpc>
                <a:spcPct val="100000"/>
              </a:lnSpc>
            </a:pPr>
            <a:r>
              <a:rPr spc="-40" dirty="0"/>
              <a:t>Texto </a:t>
            </a:r>
            <a:r>
              <a:rPr dirty="0"/>
              <a:t>vermelho:</a:t>
            </a:r>
            <a:r>
              <a:rPr spc="-35" dirty="0"/>
              <a:t> </a:t>
            </a:r>
            <a:r>
              <a:rPr b="0" spc="-20" dirty="0">
                <a:latin typeface="Calibri"/>
                <a:cs typeface="Calibri"/>
              </a:rPr>
              <a:t>Tahoma,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13,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alinhado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direita,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entrelinha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1.5,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#BF1F1F</a:t>
            </a:r>
          </a:p>
          <a:p>
            <a:pPr marL="15875">
              <a:lnSpc>
                <a:spcPct val="100000"/>
              </a:lnSpc>
            </a:pPr>
            <a:r>
              <a:rPr spc="-40" dirty="0"/>
              <a:t>Texto</a:t>
            </a:r>
            <a:r>
              <a:rPr spc="-25" dirty="0"/>
              <a:t> </a:t>
            </a:r>
            <a:r>
              <a:rPr dirty="0"/>
              <a:t>amarelo:</a:t>
            </a:r>
            <a:r>
              <a:rPr spc="360" dirty="0"/>
              <a:t> </a:t>
            </a:r>
            <a:r>
              <a:rPr b="0" spc="-20" dirty="0">
                <a:latin typeface="Calibri"/>
                <a:cs typeface="Calibri"/>
              </a:rPr>
              <a:t>Trebuchet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MS,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14,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entrelinha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1.5,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#F2BC1B</a:t>
            </a: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</a:pPr>
            <a:r>
              <a:rPr dirty="0"/>
              <a:t>Link</a:t>
            </a:r>
            <a:r>
              <a:rPr spc="-10" dirty="0"/>
              <a:t> </a:t>
            </a:r>
            <a:r>
              <a:rPr spc="-50" dirty="0"/>
              <a:t>1</a:t>
            </a:r>
          </a:p>
          <a:p>
            <a:pPr marL="15875">
              <a:lnSpc>
                <a:spcPct val="100000"/>
              </a:lnSpc>
            </a:pPr>
            <a:r>
              <a:rPr dirty="0"/>
              <a:t>Normal:</a:t>
            </a:r>
            <a:r>
              <a:rPr spc="-35" dirty="0"/>
              <a:t> </a:t>
            </a:r>
            <a:r>
              <a:rPr b="0" dirty="0">
                <a:latin typeface="Calibri"/>
                <a:cs typeface="Calibri"/>
              </a:rPr>
              <a:t>#323232,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sem</a:t>
            </a:r>
            <a:r>
              <a:rPr b="0" spc="-10" dirty="0">
                <a:latin typeface="Calibri"/>
                <a:cs typeface="Calibri"/>
              </a:rPr>
              <a:t> sublinhado</a:t>
            </a:r>
          </a:p>
          <a:p>
            <a:pPr marL="15875">
              <a:lnSpc>
                <a:spcPct val="100000"/>
              </a:lnSpc>
            </a:pPr>
            <a:r>
              <a:rPr dirty="0"/>
              <a:t>Visitado:</a:t>
            </a:r>
            <a:r>
              <a:rPr spc="-50" dirty="0"/>
              <a:t> </a:t>
            </a:r>
            <a:r>
              <a:rPr b="0" dirty="0">
                <a:latin typeface="Calibri"/>
                <a:cs typeface="Calibri"/>
              </a:rPr>
              <a:t>#CBCBCB,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sem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sublinhado</a:t>
            </a:r>
          </a:p>
          <a:p>
            <a:pPr marL="15875">
              <a:lnSpc>
                <a:spcPct val="100000"/>
              </a:lnSpc>
            </a:pPr>
            <a:r>
              <a:rPr dirty="0"/>
              <a:t>Mouse:</a:t>
            </a:r>
            <a:r>
              <a:rPr spc="-40" dirty="0"/>
              <a:t> </a:t>
            </a:r>
            <a:r>
              <a:rPr b="0" dirty="0">
                <a:latin typeface="Calibri"/>
                <a:cs typeface="Calibri"/>
              </a:rPr>
              <a:t>#7E7E7E,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sublinhado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sobrelinhado</a:t>
            </a:r>
          </a:p>
          <a:p>
            <a:pPr marL="3175"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</a:pPr>
            <a:r>
              <a:rPr dirty="0"/>
              <a:t>Link</a:t>
            </a:r>
            <a:r>
              <a:rPr spc="-10" dirty="0"/>
              <a:t> </a:t>
            </a:r>
            <a:r>
              <a:rPr spc="-50" dirty="0"/>
              <a:t>2</a:t>
            </a:r>
          </a:p>
          <a:p>
            <a:pPr marL="15875">
              <a:lnSpc>
                <a:spcPct val="100000"/>
              </a:lnSpc>
            </a:pPr>
            <a:r>
              <a:rPr dirty="0"/>
              <a:t>Normal:</a:t>
            </a:r>
            <a:r>
              <a:rPr spc="-50" dirty="0"/>
              <a:t> </a:t>
            </a:r>
            <a:r>
              <a:rPr b="0" spc="-10" dirty="0">
                <a:latin typeface="Calibri"/>
                <a:cs typeface="Calibri"/>
              </a:rPr>
              <a:t>Verdana,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#4E8DA6,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sem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sublinhado</a:t>
            </a:r>
          </a:p>
          <a:p>
            <a:pPr marL="15875">
              <a:lnSpc>
                <a:spcPct val="100000"/>
              </a:lnSpc>
            </a:pPr>
            <a:r>
              <a:rPr dirty="0"/>
              <a:t>Visitado:</a:t>
            </a:r>
            <a:r>
              <a:rPr spc="-60" dirty="0"/>
              <a:t> </a:t>
            </a:r>
            <a:r>
              <a:rPr b="0" spc="-10" dirty="0">
                <a:latin typeface="Calibri"/>
                <a:cs typeface="Calibri"/>
              </a:rPr>
              <a:t>Verdana,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#CC0000,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sem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sublinhado</a:t>
            </a:r>
          </a:p>
          <a:p>
            <a:pPr marL="15875">
              <a:lnSpc>
                <a:spcPct val="100000"/>
              </a:lnSpc>
            </a:pPr>
            <a:r>
              <a:rPr dirty="0"/>
              <a:t>Mouse:</a:t>
            </a:r>
            <a:r>
              <a:rPr spc="-40" dirty="0"/>
              <a:t> </a:t>
            </a:r>
            <a:r>
              <a:rPr b="0" spc="-10" dirty="0">
                <a:latin typeface="Calibri"/>
                <a:cs typeface="Calibri"/>
              </a:rPr>
              <a:t>Verdana,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#000088,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sublinhado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0" dirty="0">
                <a:latin typeface="Calibri"/>
                <a:cs typeface="Calibri"/>
              </a:rPr>
              <a:t> sobrelinhado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6200" y="763345"/>
            <a:ext cx="2117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5.2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645412"/>
            <a:ext cx="7197090" cy="4914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SPAN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propriedade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SPAN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10" dirty="0">
                <a:latin typeface="Calibri"/>
                <a:cs typeface="Calibri"/>
              </a:rPr>
              <a:t> pequeno </a:t>
            </a:r>
            <a:r>
              <a:rPr sz="1800" dirty="0">
                <a:latin typeface="Calibri"/>
                <a:cs typeface="Calibri"/>
              </a:rPr>
              <a:t>bloco,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texto.</a:t>
            </a:r>
            <a:endParaRPr sz="1800">
              <a:latin typeface="Calibri"/>
              <a:cs typeface="Calibri"/>
            </a:endParaRPr>
          </a:p>
          <a:p>
            <a:pPr marL="13970">
              <a:lnSpc>
                <a:spcPts val="2140"/>
              </a:lnSpc>
              <a:spcBef>
                <a:spcPts val="1330"/>
              </a:spcBef>
            </a:pPr>
            <a:r>
              <a:rPr sz="1800" dirty="0">
                <a:latin typeface="Calibri"/>
                <a:cs typeface="Calibri"/>
              </a:rPr>
              <a:t>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folha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estilos</a:t>
            </a:r>
            <a:endParaRPr sz="1800">
              <a:latin typeface="Calibri"/>
              <a:cs typeface="Calibri"/>
            </a:endParaRPr>
          </a:p>
          <a:p>
            <a:pPr marL="1397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p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#666666;</a:t>
            </a:r>
            <a:endParaRPr sz="1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.textovermelho</a:t>
            </a:r>
            <a:r>
              <a:rPr sz="1400" spc="-13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#FF0000;</a:t>
            </a:r>
            <a:endParaRPr sz="1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3970">
              <a:lnSpc>
                <a:spcPts val="2140"/>
              </a:lnSpc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2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  <a:p>
            <a:pPr marL="1397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&lt;p&gt;A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propriedade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&lt;span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class=“textovermelho”&gt;SPAN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é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um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elemento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que</a:t>
            </a:r>
            <a:endParaRPr sz="1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é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usado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para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processar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um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pequeno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bloco&lt;/span&gt;,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elemento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ou</a:t>
            </a:r>
            <a:endParaRPr sz="1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texto.&lt;/p&gt;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13970" marR="337820">
              <a:lnSpc>
                <a:spcPct val="100000"/>
              </a:lnSpc>
              <a:spcBef>
                <a:spcPts val="1060"/>
              </a:spcBef>
            </a:pP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100" spc="-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propriedade</a:t>
            </a:r>
            <a:r>
              <a:rPr sz="11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SPAN</a:t>
            </a:r>
            <a:r>
              <a:rPr sz="11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é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um</a:t>
            </a:r>
            <a:r>
              <a:rPr sz="11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elemento</a:t>
            </a:r>
            <a:r>
              <a:rPr sz="11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que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é</a:t>
            </a:r>
            <a:r>
              <a:rPr sz="11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usado</a:t>
            </a:r>
            <a:r>
              <a:rPr sz="11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para</a:t>
            </a:r>
            <a:r>
              <a:rPr sz="11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processar</a:t>
            </a:r>
            <a:r>
              <a:rPr sz="11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um</a:t>
            </a:r>
            <a:r>
              <a:rPr sz="11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pequeno</a:t>
            </a:r>
            <a:r>
              <a:rPr sz="11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bloco,</a:t>
            </a:r>
            <a:r>
              <a:rPr sz="11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elemento</a:t>
            </a:r>
            <a:r>
              <a:rPr sz="1100" spc="-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7E7E7E"/>
                </a:solidFill>
                <a:latin typeface="Verdana"/>
                <a:cs typeface="Verdana"/>
              </a:rPr>
              <a:t>ou </a:t>
            </a:r>
            <a:r>
              <a:rPr sz="1100" spc="-10" dirty="0">
                <a:solidFill>
                  <a:srgbClr val="7E7E7E"/>
                </a:solidFill>
                <a:latin typeface="Verdana"/>
                <a:cs typeface="Verdana"/>
              </a:rPr>
              <a:t>texto.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7390" y="3076397"/>
            <a:ext cx="2115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5.3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4064634"/>
            <a:ext cx="37001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40" dirty="0">
                <a:latin typeface="Calibri"/>
                <a:cs typeface="Calibri"/>
              </a:rPr>
              <a:t>Texto </a:t>
            </a:r>
            <a:r>
              <a:rPr sz="1700" b="1" dirty="0">
                <a:latin typeface="Calibri"/>
                <a:cs typeface="Calibri"/>
              </a:rPr>
              <a:t>span: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Verdana,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12,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itálico,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#3A6B7E.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5711"/>
            <a:ext cx="7095490" cy="2252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ID</a:t>
            </a:r>
            <a:endParaRPr sz="2000">
              <a:latin typeface="Calibri"/>
              <a:cs typeface="Calibri"/>
            </a:endParaRPr>
          </a:p>
          <a:p>
            <a:pPr marL="12700" marR="2600960">
              <a:lnSpc>
                <a:spcPct val="2001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atributo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identifica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único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. </a:t>
            </a:r>
            <a:r>
              <a:rPr sz="1800" dirty="0">
                <a:latin typeface="Calibri"/>
                <a:cs typeface="Calibri"/>
              </a:rPr>
              <a:t>Dois elementos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 podem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contém 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cujo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seja</a:t>
            </a:r>
            <a:r>
              <a:rPr sz="1800" spc="-25" dirty="0">
                <a:latin typeface="Calibri"/>
                <a:cs typeface="Calibri"/>
              </a:rPr>
              <a:t> “conteudo”,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poderá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outro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identificador 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página.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02692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7234"/>
            <a:ext cx="7175500" cy="273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seletor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precedido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sustenido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(#) 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folha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estilos.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Exemplo</a:t>
            </a:r>
            <a:r>
              <a:rPr sz="20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aplicação: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  <a:spcBef>
                <a:spcPts val="1689"/>
              </a:spcBef>
            </a:pPr>
            <a:r>
              <a:rPr sz="1800" dirty="0">
                <a:latin typeface="Calibri"/>
                <a:cs typeface="Calibri"/>
              </a:rPr>
              <a:t>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folha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estilos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#topo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background-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10" dirty="0">
                <a:latin typeface="Courier New"/>
                <a:cs typeface="Courier New"/>
              </a:rPr>
              <a:t> #666666;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id=“topo”&gt;O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atributo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identifica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um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elemento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único&lt;/p&gt;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476629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Estrutura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645412"/>
            <a:ext cx="7125970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DIV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agrupar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maiores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código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-10" dirty="0">
                <a:latin typeface="Calibri"/>
                <a:cs typeface="Calibri"/>
              </a:rPr>
              <a:t>formam </a:t>
            </a:r>
            <a:r>
              <a:rPr sz="1800" dirty="0">
                <a:latin typeface="Calibri"/>
                <a:cs typeface="Calibri"/>
              </a:rPr>
              <a:t>menu,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conteúdo,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7353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propriedade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cria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recipiente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posicionar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esses elementos.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548" y="3709415"/>
            <a:ext cx="3944111" cy="295960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81429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Estrutura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716" y="1719198"/>
            <a:ext cx="4389120" cy="441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folha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estilos</a:t>
            </a:r>
            <a:endParaRPr sz="1800">
              <a:latin typeface="Calibri"/>
              <a:cs typeface="Calibri"/>
            </a:endParaRPr>
          </a:p>
          <a:p>
            <a:pPr marL="12700" marR="3195955">
              <a:lnSpc>
                <a:spcPts val="1680"/>
              </a:lnSpc>
              <a:spcBef>
                <a:spcPts val="35"/>
              </a:spcBef>
            </a:pPr>
            <a:r>
              <a:rPr sz="1400" dirty="0">
                <a:latin typeface="Courier New"/>
                <a:cs typeface="Courier New"/>
              </a:rPr>
              <a:t>#topo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774;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220;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background-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10" dirty="0">
                <a:latin typeface="Courier New"/>
                <a:cs typeface="Courier New"/>
              </a:rPr>
              <a:t> #FF0000;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319595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#menu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280;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485;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background-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10" dirty="0">
                <a:latin typeface="Courier New"/>
                <a:cs typeface="Courier New"/>
              </a:rPr>
              <a:t> #CCCCCC;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(...)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2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id=“topo”&gt;Conteúdo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do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Topo&lt;/div&gt;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id=“menu”&gt;Conteúdo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do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Menu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id=“conteudo”&gt;Conteúdo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do</a:t>
            </a:r>
            <a:r>
              <a:rPr sz="1400" spc="-10" dirty="0">
                <a:latin typeface="Courier New"/>
                <a:cs typeface="Courier New"/>
              </a:rPr>
              <a:t> Site&lt;/div&gt;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id=“rodape”&gt;Conteúdo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do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Rodapé&lt;/div&gt;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63090"/>
            <a:ext cx="6534784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Cada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tem uma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“caixa”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fluxo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propriedades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dessa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caixa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manipuladas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pelo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13970">
              <a:lnSpc>
                <a:spcPts val="2140"/>
              </a:lnSpc>
            </a:pPr>
            <a:r>
              <a:rPr sz="1800" dirty="0">
                <a:latin typeface="Calibri"/>
                <a:cs typeface="Calibri"/>
              </a:rPr>
              <a:t>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folha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estilos</a:t>
            </a:r>
            <a:endParaRPr sz="1800">
              <a:latin typeface="Calibri"/>
              <a:cs typeface="Calibri"/>
            </a:endParaRPr>
          </a:p>
          <a:p>
            <a:pPr marL="1397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p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3970" marR="3745229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background-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10" dirty="0">
                <a:latin typeface="Courier New"/>
                <a:cs typeface="Courier New"/>
              </a:rPr>
              <a:t> #FF0000; font-</a:t>
            </a:r>
            <a:r>
              <a:rPr sz="1400" dirty="0">
                <a:latin typeface="Courier New"/>
                <a:cs typeface="Courier New"/>
              </a:rPr>
              <a:t>family: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verdana;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#FFFFFF;</a:t>
            </a:r>
            <a:endParaRPr sz="1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Font-</a:t>
            </a:r>
            <a:r>
              <a:rPr sz="1400" dirty="0">
                <a:latin typeface="Courier New"/>
                <a:cs typeface="Courier New"/>
              </a:rPr>
              <a:t>size:</a:t>
            </a:r>
            <a:r>
              <a:rPr sz="1400" spc="-25" dirty="0">
                <a:latin typeface="Courier New"/>
                <a:cs typeface="Courier New"/>
              </a:rPr>
              <a:t> 12;</a:t>
            </a:r>
            <a:endParaRPr sz="1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3970">
              <a:lnSpc>
                <a:spcPts val="2140"/>
              </a:lnSpc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2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  <a:p>
            <a:pPr marL="1397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&lt;p&gt;Todo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elemento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tem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uma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“caixa”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seu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fluxo.&lt;/p&gt;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975" y="5733288"/>
            <a:ext cx="3744595" cy="2774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Todo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elemento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tem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“caixa”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seu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fluxo.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511297"/>
            <a:ext cx="724408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9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Atualmente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(Cascading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Sheets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Folhas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Estilo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Cascata)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 </a:t>
            </a:r>
            <a:r>
              <a:rPr sz="1800" dirty="0">
                <a:latin typeface="Calibri"/>
                <a:cs typeface="Calibri"/>
              </a:rPr>
              <a:t>padrão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apresentação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documentos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escritos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basicamente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seja,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código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fonte,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etc.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desenvolver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para </a:t>
            </a:r>
            <a:r>
              <a:rPr sz="1800" spc="-10" dirty="0">
                <a:latin typeface="Calibri"/>
                <a:cs typeface="Calibri"/>
              </a:rPr>
              <a:t>modificá-</a:t>
            </a:r>
            <a:r>
              <a:rPr sz="1800" spc="-20" dirty="0">
                <a:latin typeface="Calibri"/>
                <a:cs typeface="Calibri"/>
              </a:rPr>
              <a:t>las.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HTML 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códigos </a:t>
            </a:r>
            <a:r>
              <a:rPr sz="1800" spc="-10" dirty="0">
                <a:latin typeface="Calibri"/>
                <a:cs typeface="Calibri"/>
              </a:rPr>
              <a:t>diferentes.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 estrutura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página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10" dirty="0">
                <a:latin typeface="Calibri"/>
                <a:cs typeface="Calibri"/>
              </a:rPr>
              <a:t>personaliza.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latin typeface="Calibri"/>
                <a:cs typeface="Calibri"/>
              </a:rPr>
              <a:t>CSS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63090"/>
            <a:ext cx="7235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Cada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caixa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possui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área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conteúdo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(content)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envolta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pelo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enchimento </a:t>
            </a:r>
            <a:r>
              <a:rPr sz="1800" dirty="0">
                <a:latin typeface="Calibri"/>
                <a:cs typeface="Calibri"/>
              </a:rPr>
              <a:t>(padding) 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borda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(border).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caixa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separada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outros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por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margem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(margin).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3282696"/>
            <a:ext cx="5763767" cy="288188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777949"/>
            <a:ext cx="725995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Content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(área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conteúdo):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fica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conteúdo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(textos,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imagens).</a:t>
            </a:r>
            <a:endParaRPr sz="1600">
              <a:latin typeface="Calibri"/>
              <a:cs typeface="Calibri"/>
            </a:endParaRPr>
          </a:p>
          <a:p>
            <a:pPr marL="12700" marR="43180">
              <a:lnSpc>
                <a:spcPct val="2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Padding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(“enchimento”):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área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mantida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entre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área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conteúdo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uma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borda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opcional. </a:t>
            </a:r>
            <a:r>
              <a:rPr sz="1600" dirty="0">
                <a:latin typeface="Calibri"/>
                <a:cs typeface="Calibri"/>
              </a:rPr>
              <a:t>Border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(borda):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linha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circunda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caixa,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também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opcional.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Margin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(margem):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quantidade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espaço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opcional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adicionado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lado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externo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borda.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3787140"/>
            <a:ext cx="5763767" cy="288188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151125"/>
            <a:ext cx="70827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As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dimensões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caixa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podem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alteradas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usando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propriedades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width</a:t>
            </a:r>
            <a:r>
              <a:rPr sz="1400" spc="-49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(largura)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height</a:t>
            </a:r>
            <a:r>
              <a:rPr sz="1400" spc="-459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(altura)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2924555"/>
            <a:ext cx="5763767" cy="288340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645412"/>
            <a:ext cx="4147820" cy="271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Padding</a:t>
            </a:r>
            <a:r>
              <a:rPr sz="2000" b="1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(Enchimento)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Propriedade: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padding:</a:t>
            </a:r>
            <a:r>
              <a:rPr sz="1400" spc="-10" dirty="0">
                <a:latin typeface="Calibri"/>
                <a:cs typeface="Calibri"/>
              </a:rPr>
              <a:t> valor;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Valores: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padding: </a:t>
            </a:r>
            <a:r>
              <a:rPr sz="1400" spc="-10" dirty="0">
                <a:latin typeface="Calibri"/>
                <a:cs typeface="Calibri"/>
              </a:rPr>
              <a:t>espaçamento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igual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todas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áreas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caixa. padding-</a:t>
            </a:r>
            <a:r>
              <a:rPr sz="1400" dirty="0">
                <a:latin typeface="Calibri"/>
                <a:cs typeface="Calibri"/>
              </a:rPr>
              <a:t>bottom: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espaçamento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embaixo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caixa; padding-</a:t>
            </a:r>
            <a:r>
              <a:rPr sz="1400" dirty="0">
                <a:latin typeface="Calibri"/>
                <a:cs typeface="Calibri"/>
              </a:rPr>
              <a:t>left: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espaçamento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esquerda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caixa; padding-</a:t>
            </a:r>
            <a:r>
              <a:rPr sz="1400" dirty="0">
                <a:latin typeface="Calibri"/>
                <a:cs typeface="Calibri"/>
              </a:rPr>
              <a:t>top: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espaçamento no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topo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0" dirty="0">
                <a:latin typeface="Calibri"/>
                <a:cs typeface="Calibri"/>
              </a:rPr>
              <a:t> caixa;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padding-</a:t>
            </a:r>
            <a:r>
              <a:rPr sz="1400" dirty="0">
                <a:latin typeface="Calibri"/>
                <a:cs typeface="Calibri"/>
              </a:rPr>
              <a:t>right: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espaçamento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376" y="4581144"/>
            <a:ext cx="1801368" cy="20253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0076" y="4581144"/>
            <a:ext cx="1839468" cy="20269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15767" y="6594144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Sem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padding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2475" y="6594144"/>
            <a:ext cx="597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Padding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509774"/>
            <a:ext cx="3507740" cy="271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Border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(Borda)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Propriedade: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alibri"/>
                <a:cs typeface="Calibri"/>
              </a:rPr>
              <a:t>border: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valor;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Valores: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border: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igual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todas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áreas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caixa. border-</a:t>
            </a:r>
            <a:r>
              <a:rPr sz="1400" dirty="0">
                <a:latin typeface="Calibri"/>
                <a:cs typeface="Calibri"/>
              </a:rPr>
              <a:t>top: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topo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0" dirty="0">
                <a:latin typeface="Calibri"/>
                <a:cs typeface="Calibri"/>
              </a:rPr>
              <a:t> caixa;</a:t>
            </a:r>
            <a:endParaRPr sz="1400">
              <a:latin typeface="Calibri"/>
              <a:cs typeface="Calibri"/>
            </a:endParaRPr>
          </a:p>
          <a:p>
            <a:pPr marL="12700" marR="56642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border-</a:t>
            </a:r>
            <a:r>
              <a:rPr sz="1400" dirty="0">
                <a:latin typeface="Calibri"/>
                <a:cs typeface="Calibri"/>
              </a:rPr>
              <a:t>right: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caixa; border-</a:t>
            </a:r>
            <a:r>
              <a:rPr sz="1400" dirty="0">
                <a:latin typeface="Calibri"/>
                <a:cs typeface="Calibri"/>
              </a:rPr>
              <a:t>bottom: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embaixo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caixa; border-</a:t>
            </a:r>
            <a:r>
              <a:rPr sz="1400" dirty="0">
                <a:latin typeface="Calibri"/>
                <a:cs typeface="Calibri"/>
              </a:rPr>
              <a:t>left: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esquerda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509774"/>
            <a:ext cx="4609465" cy="271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Cor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20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Borda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Propriedade: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alibri"/>
                <a:cs typeface="Calibri"/>
              </a:rPr>
              <a:t>border-</a:t>
            </a:r>
            <a:r>
              <a:rPr sz="1400" dirty="0">
                <a:latin typeface="Calibri"/>
                <a:cs typeface="Calibri"/>
              </a:rPr>
              <a:t>color: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valor;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Valores: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latin typeface="Calibri"/>
                <a:cs typeface="Calibri"/>
              </a:rPr>
              <a:t>border-</a:t>
            </a:r>
            <a:r>
              <a:rPr sz="1400" dirty="0">
                <a:latin typeface="Calibri"/>
                <a:cs typeface="Calibri"/>
              </a:rPr>
              <a:t>color: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todos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cantos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borda. border-top-</a:t>
            </a:r>
            <a:r>
              <a:rPr sz="1400" dirty="0">
                <a:latin typeface="Calibri"/>
                <a:cs typeface="Calibri"/>
              </a:rPr>
              <a:t>color: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 uma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superior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borda. border-right-</a:t>
            </a:r>
            <a:r>
              <a:rPr sz="1400" dirty="0">
                <a:latin typeface="Calibri"/>
                <a:cs typeface="Calibri"/>
              </a:rPr>
              <a:t>color: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0" dirty="0">
                <a:latin typeface="Calibri"/>
                <a:cs typeface="Calibri"/>
              </a:rPr>
              <a:t> borda. border-bottom-</a:t>
            </a:r>
            <a:r>
              <a:rPr sz="1400" dirty="0">
                <a:latin typeface="Calibri"/>
                <a:cs typeface="Calibri"/>
              </a:rPr>
              <a:t>color: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inferior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borda. border-left-</a:t>
            </a:r>
            <a:r>
              <a:rPr sz="1400" dirty="0">
                <a:latin typeface="Calibri"/>
                <a:cs typeface="Calibri"/>
              </a:rPr>
              <a:t>color: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esquerda da</a:t>
            </a:r>
            <a:r>
              <a:rPr sz="1400" spc="-10" dirty="0">
                <a:latin typeface="Calibri"/>
                <a:cs typeface="Calibri"/>
              </a:rPr>
              <a:t> borda.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94077"/>
            <a:ext cx="4554855" cy="4329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Estilo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Borda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Propriedade: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alibri"/>
                <a:cs typeface="Calibri"/>
              </a:rPr>
              <a:t>border-</a:t>
            </a:r>
            <a:r>
              <a:rPr sz="1400" dirty="0">
                <a:latin typeface="Calibri"/>
                <a:cs typeface="Calibri"/>
              </a:rPr>
              <a:t>style: </a:t>
            </a:r>
            <a:r>
              <a:rPr sz="1400" spc="-10" dirty="0">
                <a:latin typeface="Calibri"/>
                <a:cs typeface="Calibri"/>
              </a:rPr>
              <a:t>valor;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Valores: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latin typeface="Calibri"/>
                <a:cs typeface="Calibri"/>
              </a:rPr>
              <a:t>border-</a:t>
            </a:r>
            <a:r>
              <a:rPr sz="1400" dirty="0">
                <a:latin typeface="Calibri"/>
                <a:cs typeface="Calibri"/>
              </a:rPr>
              <a:t>style: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estilo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todos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cantos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0" dirty="0">
                <a:latin typeface="Calibri"/>
                <a:cs typeface="Calibri"/>
              </a:rPr>
              <a:t> borda. border-top-</a:t>
            </a:r>
            <a:r>
              <a:rPr sz="1400" dirty="0">
                <a:latin typeface="Calibri"/>
                <a:cs typeface="Calibri"/>
              </a:rPr>
              <a:t>style: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estilo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parte</a:t>
            </a:r>
            <a:r>
              <a:rPr sz="1400" spc="-10" dirty="0">
                <a:latin typeface="Calibri"/>
                <a:cs typeface="Calibri"/>
              </a:rPr>
              <a:t> superior. border-right-</a:t>
            </a:r>
            <a:r>
              <a:rPr sz="1400" dirty="0">
                <a:latin typeface="Calibri"/>
                <a:cs typeface="Calibri"/>
              </a:rPr>
              <a:t>style: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estilo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parte</a:t>
            </a:r>
            <a:r>
              <a:rPr sz="1400" spc="-10" dirty="0">
                <a:latin typeface="Calibri"/>
                <a:cs typeface="Calibri"/>
              </a:rPr>
              <a:t> direita. border-bottom-</a:t>
            </a:r>
            <a:r>
              <a:rPr sz="1400" dirty="0">
                <a:latin typeface="Calibri"/>
                <a:cs typeface="Calibri"/>
              </a:rPr>
              <a:t>style: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estilo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parte</a:t>
            </a:r>
            <a:r>
              <a:rPr sz="1400" spc="-10" dirty="0">
                <a:latin typeface="Calibri"/>
                <a:cs typeface="Calibri"/>
              </a:rPr>
              <a:t> inferior. border-left-</a:t>
            </a:r>
            <a:r>
              <a:rPr sz="1400" dirty="0">
                <a:latin typeface="Calibri"/>
                <a:cs typeface="Calibri"/>
              </a:rPr>
              <a:t>style: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estilo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parte</a:t>
            </a:r>
            <a:r>
              <a:rPr sz="1400" spc="-10" dirty="0">
                <a:latin typeface="Calibri"/>
                <a:cs typeface="Calibri"/>
              </a:rPr>
              <a:t> esquerda.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Valores: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none: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borda;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dotted:</a:t>
            </a:r>
            <a:r>
              <a:rPr sz="1400" spc="-10" dirty="0">
                <a:latin typeface="Calibri"/>
                <a:cs typeface="Calibri"/>
              </a:rPr>
              <a:t> pontilhada;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dashed: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tracejada;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solid: sólida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10" dirty="0">
                <a:latin typeface="Calibri"/>
                <a:cs typeface="Calibri"/>
              </a:rPr>
              <a:t> contínua;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double: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dupla.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9784" y="1629155"/>
            <a:ext cx="1962912" cy="21595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9784" y="4148328"/>
            <a:ext cx="1962912" cy="2161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9676" y="4148328"/>
            <a:ext cx="1962912" cy="21610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1629155"/>
            <a:ext cx="1962912" cy="2159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02942" y="3768344"/>
            <a:ext cx="13703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Borda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#F2BC1B,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solid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6677" y="3768344"/>
            <a:ext cx="1499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Borda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#F2BC1B,</a:t>
            </a:r>
            <a:r>
              <a:rPr sz="1100" spc="-10" dirty="0">
                <a:latin typeface="Calibri"/>
                <a:cs typeface="Calibri"/>
              </a:rPr>
              <a:t> double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2942" y="6360972"/>
            <a:ext cx="14890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Borda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#F2BC1B,</a:t>
            </a:r>
            <a:r>
              <a:rPr sz="1100" spc="-10" dirty="0">
                <a:latin typeface="Calibri"/>
                <a:cs typeface="Calibri"/>
              </a:rPr>
              <a:t> dotted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1111" y="6360972"/>
            <a:ext cx="15151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Borda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#F2BC1B,</a:t>
            </a:r>
            <a:r>
              <a:rPr sz="1100" spc="-10" dirty="0">
                <a:latin typeface="Calibri"/>
                <a:cs typeface="Calibri"/>
              </a:rPr>
              <a:t> dashed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94077"/>
            <a:ext cx="2439670" cy="256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Estilo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Borda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Formas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abreviadas: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border: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top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right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bottom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left; </a:t>
            </a:r>
            <a:r>
              <a:rPr sz="1600" dirty="0">
                <a:latin typeface="Calibri"/>
                <a:cs typeface="Calibri"/>
              </a:rPr>
              <a:t>border: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5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15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10;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12700" marR="44386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border: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style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color; </a:t>
            </a:r>
            <a:r>
              <a:rPr sz="1600" dirty="0">
                <a:latin typeface="Calibri"/>
                <a:cs typeface="Calibri"/>
              </a:rPr>
              <a:t>border: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solid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#FFFF00;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645412"/>
            <a:ext cx="4345940" cy="271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Margin</a:t>
            </a:r>
            <a:r>
              <a:rPr sz="20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(Margem)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Propriedade: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margin: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valor;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Valores: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margin: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adiciona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margem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igual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todas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áreas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caixa.</a:t>
            </a:r>
            <a:endParaRPr sz="1400">
              <a:latin typeface="Calibri"/>
              <a:cs typeface="Calibri"/>
            </a:endParaRPr>
          </a:p>
          <a:p>
            <a:pPr marL="12700" marR="56769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margin-</a:t>
            </a:r>
            <a:r>
              <a:rPr sz="1400" dirty="0">
                <a:latin typeface="Calibri"/>
                <a:cs typeface="Calibri"/>
              </a:rPr>
              <a:t>top: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adiciona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margem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topo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0" dirty="0">
                <a:latin typeface="Calibri"/>
                <a:cs typeface="Calibri"/>
              </a:rPr>
              <a:t> caixa; margin-</a:t>
            </a:r>
            <a:r>
              <a:rPr sz="1400" dirty="0">
                <a:latin typeface="Calibri"/>
                <a:cs typeface="Calibri"/>
              </a:rPr>
              <a:t>right: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adiciona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margem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caixa; margin-</a:t>
            </a:r>
            <a:r>
              <a:rPr sz="1400" dirty="0">
                <a:latin typeface="Calibri"/>
                <a:cs typeface="Calibri"/>
              </a:rPr>
              <a:t>bottom: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adiciona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margem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embaixo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caixa; margin-</a:t>
            </a:r>
            <a:r>
              <a:rPr sz="1400" dirty="0">
                <a:latin typeface="Calibri"/>
                <a:cs typeface="Calibri"/>
              </a:rPr>
              <a:t>left: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adiciona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margem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esquerda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20" y="4436364"/>
            <a:ext cx="1801368" cy="22799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8048" y="4463794"/>
            <a:ext cx="1799844" cy="22768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35123" y="6624319"/>
            <a:ext cx="706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Sem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margem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1890" y="6624319"/>
            <a:ext cx="619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Margem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50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871342"/>
            <a:ext cx="7047865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Uma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folha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estilo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consiste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regras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exibição </a:t>
            </a:r>
            <a:r>
              <a:rPr sz="1800" dirty="0">
                <a:latin typeface="Calibri"/>
                <a:cs typeface="Calibri"/>
              </a:rPr>
              <a:t>dos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conjunto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regras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possui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partes: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seletor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e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declaração.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seletor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propriedade: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valor;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836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Seletores,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declarações,</a:t>
            </a:r>
            <a:r>
              <a:rPr sz="16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6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valores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026" y="1864563"/>
            <a:ext cx="2115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6.1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3083433"/>
            <a:ext cx="27222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61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Propriedades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caixa </a:t>
            </a:r>
            <a:r>
              <a:rPr sz="1800" b="1" dirty="0">
                <a:latin typeface="Calibri"/>
                <a:cs typeface="Calibri"/>
              </a:rPr>
              <a:t>Largura: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400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Cor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#1F497D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Padding: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Borda: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#F2BC1B,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tracejada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Margem: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Calibri"/>
                <a:cs typeface="Calibri"/>
              </a:rPr>
              <a:t>Texto: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#FFFFFF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645412"/>
            <a:ext cx="5050790" cy="271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Overflow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Propriedade: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overflow: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valor;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Valores: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visible: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permite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conteúdo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estenda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além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hidden: 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conteúdo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não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cabe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caixa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cortado.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scroll: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barras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rolagem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são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adicionadas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caixa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permitir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o </a:t>
            </a:r>
            <a:r>
              <a:rPr sz="1400" dirty="0">
                <a:latin typeface="Calibri"/>
                <a:cs typeface="Calibri"/>
              </a:rPr>
              <a:t>usuário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faça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rolagem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conteúdo.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auto: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navegador </a:t>
            </a:r>
            <a:r>
              <a:rPr sz="1400" dirty="0">
                <a:latin typeface="Calibri"/>
                <a:cs typeface="Calibri"/>
              </a:rPr>
              <a:t>decide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tratar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overflow.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267" y="4605526"/>
            <a:ext cx="2016252" cy="2135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508" y="4605528"/>
            <a:ext cx="2022348" cy="20162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1844" y="4605528"/>
            <a:ext cx="2016252" cy="201625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026" y="1864563"/>
            <a:ext cx="2115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6.2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3083433"/>
            <a:ext cx="387921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3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Propriedades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caixa </a:t>
            </a:r>
            <a:r>
              <a:rPr sz="1800" b="1" dirty="0">
                <a:latin typeface="Calibri"/>
                <a:cs typeface="Calibri"/>
              </a:rPr>
              <a:t>Largura: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Altura: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Cor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#1F497D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Padding: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Borda: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#F2BC1B,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tracejada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Margem: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Calibri"/>
                <a:cs typeface="Calibri"/>
              </a:rPr>
              <a:t>Texto: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#F2BC1B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Overflow: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visible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(1), hidden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(2),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scroll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(3)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94077"/>
            <a:ext cx="7108190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Como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funciona</a:t>
            </a:r>
            <a:r>
              <a:rPr sz="20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modelo</a:t>
            </a:r>
            <a:r>
              <a:rPr sz="2000" b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caixa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Cada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quatro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áreas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(conteúdo, enchimento,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margem)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receber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eles </a:t>
            </a:r>
            <a:r>
              <a:rPr sz="1400" dirty="0">
                <a:latin typeface="Calibri"/>
                <a:cs typeface="Calibri"/>
              </a:rPr>
              <a:t>são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cumulativos.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determinar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largura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total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caixa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preciso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somar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do </a:t>
            </a:r>
            <a:r>
              <a:rPr sz="1400" spc="-10" dirty="0">
                <a:latin typeface="Calibri"/>
                <a:cs typeface="Calibri"/>
              </a:rPr>
              <a:t>conteúdo, </a:t>
            </a:r>
            <a:r>
              <a:rPr sz="1400" dirty="0">
                <a:latin typeface="Calibri"/>
                <a:cs typeface="Calibri"/>
              </a:rPr>
              <a:t>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enchimento,</a:t>
            </a:r>
            <a:r>
              <a:rPr sz="1400" dirty="0">
                <a:latin typeface="Calibri"/>
                <a:cs typeface="Calibri"/>
              </a:rPr>
              <a:t> 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borda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margem.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3429000"/>
            <a:ext cx="5760720" cy="28834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2597" y="4001515"/>
            <a:ext cx="130365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p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400;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250;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padding: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20;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border: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2;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margin: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5;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latin typeface="Calibri"/>
                <a:cs typeface="Calibri"/>
              </a:rPr>
              <a:t>CSS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026" y="3572383"/>
            <a:ext cx="2117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6.3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94077"/>
            <a:ext cx="6826250" cy="1854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Margem</a:t>
            </a:r>
            <a:r>
              <a:rPr sz="2000" b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do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corpo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página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Acrescentar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margem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elemento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body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adiciona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remove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espaços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conteúdo</a:t>
            </a:r>
            <a:r>
              <a:rPr sz="1400" spc="-25" dirty="0">
                <a:latin typeface="Calibri"/>
                <a:cs typeface="Calibri"/>
              </a:rPr>
              <a:t> da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página 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limites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janela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</a:t>
            </a:r>
            <a:r>
              <a:rPr sz="1400" spc="-10" dirty="0">
                <a:latin typeface="Calibri"/>
                <a:cs typeface="Calibri"/>
              </a:rPr>
              <a:t> navegador.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body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margin: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3933444"/>
            <a:ext cx="2232660" cy="2566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6108" y="3933444"/>
            <a:ext cx="2232660" cy="2566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99638" y="6552386"/>
            <a:ext cx="8585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Margem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padrão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8321" y="6552386"/>
            <a:ext cx="555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Margem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94077"/>
            <a:ext cx="7032625" cy="2280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Centralizando</a:t>
            </a:r>
            <a:r>
              <a:rPr sz="2000" b="1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caixa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Para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centralizar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elemento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janela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navegador, </a:t>
            </a:r>
            <a:r>
              <a:rPr sz="1400" dirty="0">
                <a:latin typeface="Calibri"/>
                <a:cs typeface="Calibri"/>
              </a:rPr>
              <a:t>aplique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largura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(width)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elemento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defina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margens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esquerda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auto.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589915" marR="451739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.centralizar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400; </a:t>
            </a:r>
            <a:r>
              <a:rPr sz="1400" spc="-10" dirty="0">
                <a:latin typeface="Courier New"/>
                <a:cs typeface="Courier New"/>
              </a:rPr>
              <a:t>margin-</a:t>
            </a:r>
            <a:r>
              <a:rPr sz="1400" dirty="0">
                <a:latin typeface="Courier New"/>
                <a:cs typeface="Courier New"/>
              </a:rPr>
              <a:t>left:</a:t>
            </a:r>
            <a:r>
              <a:rPr sz="1400" spc="-10" dirty="0">
                <a:latin typeface="Courier New"/>
                <a:cs typeface="Courier New"/>
              </a:rPr>
              <a:t> auto;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margin-</a:t>
            </a:r>
            <a:r>
              <a:rPr sz="1400" dirty="0">
                <a:latin typeface="Courier New"/>
                <a:cs typeface="Courier New"/>
              </a:rPr>
              <a:t>right: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auto;</a:t>
            </a:r>
            <a:endParaRPr sz="14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228" y="4436364"/>
            <a:ext cx="2977896" cy="220218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latin typeface="Calibri"/>
                <a:cs typeface="Calibri"/>
              </a:rPr>
              <a:t>CSS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026" y="3572383"/>
            <a:ext cx="2117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6.4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626186"/>
            <a:ext cx="661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latin typeface="Calibri"/>
                <a:cs typeface="Calibri"/>
              </a:rPr>
              <a:t>CSS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Caixas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096" y="220617"/>
            <a:ext cx="729005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9810">
              <a:lnSpc>
                <a:spcPct val="100000"/>
              </a:lnSpc>
              <a:spcBef>
                <a:spcPts val="100"/>
              </a:spcBef>
            </a:pPr>
            <a:br>
              <a:rPr lang="pt-BR" spc="-20" dirty="0"/>
            </a:br>
            <a:br>
              <a:rPr lang="pt-BR" spc="-20" dirty="0"/>
            </a:br>
            <a:r>
              <a:rPr spc="-20" dirty="0"/>
              <a:t>REVISÃO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13233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Folhas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estilos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externas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98650"/>
            <a:ext cx="729107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Uma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folha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estilo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externa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(arquivo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CSS)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documento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texto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separado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páginas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HTML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que </a:t>
            </a:r>
            <a:r>
              <a:rPr sz="1400" dirty="0">
                <a:latin typeface="Calibri"/>
                <a:cs typeface="Calibri"/>
              </a:rPr>
              <a:t>ele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controla.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página HTML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arquivo</a:t>
            </a:r>
            <a:r>
              <a:rPr sz="1400" spc="-10" dirty="0">
                <a:latin typeface="Calibri"/>
                <a:cs typeface="Calibri"/>
              </a:rPr>
              <a:t> através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link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cabeçalho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documento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ou </a:t>
            </a:r>
            <a:r>
              <a:rPr sz="1400" spc="-10" dirty="0">
                <a:latin typeface="Calibri"/>
                <a:cs typeface="Calibri"/>
              </a:rPr>
              <a:t>importando-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elemento </a:t>
            </a:r>
            <a:r>
              <a:rPr sz="1400" spc="-10" dirty="0">
                <a:latin typeface="Calibri"/>
                <a:cs typeface="Calibri"/>
              </a:rPr>
              <a:t>style.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folhas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estilo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externas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são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melhor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CSS,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porque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possível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fazer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mudanças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estilo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simplesmente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editando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único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arquivo.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Folhas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estilos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externas não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incluir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qualquer tag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HTML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nomeada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extensão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.css.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6788" y="4431919"/>
            <a:ext cx="61956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&lt;html&gt;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&lt;head&gt;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&lt;link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rel=”stylesheet”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href=”estilos.css”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type=”text/css”&gt;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&lt;title&gt;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1957196"/>
            <a:ext cx="4381500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Código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colocado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&lt;head&gt;&lt;/head&gt;: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&lt;html&gt;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&lt;head&gt;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&lt;title&gt;Título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Página&lt;/title&gt;</a:t>
            </a:r>
            <a:endParaRPr sz="1400">
              <a:latin typeface="Courier New"/>
              <a:cs typeface="Courier New"/>
            </a:endParaRPr>
          </a:p>
          <a:p>
            <a:pPr marL="12700" marR="191198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&lt;style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type=”text/css”&gt; </a:t>
            </a:r>
            <a:r>
              <a:rPr sz="1400" spc="-50" dirty="0"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#FF0000;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&lt;/style&gt;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&lt;/head&gt;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 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(seletor)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color: </a:t>
            </a:r>
            <a:r>
              <a:rPr sz="1800" spc="-10" dirty="0">
                <a:latin typeface="Calibri"/>
                <a:cs typeface="Calibri"/>
              </a:rPr>
              <a:t>(propriedade)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#FF00000: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(valor)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color: #FF0000</a:t>
            </a:r>
            <a:r>
              <a:rPr sz="1800" spc="-10" dirty="0">
                <a:latin typeface="Calibri"/>
                <a:cs typeface="Calibri"/>
              </a:rPr>
              <a:t> (declaração)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14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{</a:t>
            </a:r>
            <a:r>
              <a:rPr sz="14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color:</a:t>
            </a:r>
            <a:r>
              <a:rPr sz="14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#Ff0000;</a:t>
            </a:r>
            <a:r>
              <a:rPr sz="1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A6A6A6"/>
                </a:solidFill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8366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Seletores,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declarações,</a:t>
            </a:r>
            <a:r>
              <a:rPr sz="16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6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valores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13233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Folhas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estilos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externas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642" y="2583307"/>
            <a:ext cx="214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Fundo.png,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3132201"/>
            <a:ext cx="20542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Caixa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600</a:t>
            </a:r>
            <a:endParaRPr sz="1800">
              <a:latin typeface="Calibri"/>
              <a:cs typeface="Calibri"/>
            </a:endParaRPr>
          </a:p>
          <a:p>
            <a:pPr marL="12700" marR="4870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Padding: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10;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#05A8ED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Margem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Centralizado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642" y="5052821"/>
            <a:ext cx="30143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Texto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Tahoma,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justificado, branco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Calibri"/>
                <a:cs typeface="Calibri"/>
              </a:rPr>
              <a:t>Texto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Tahoma,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4997" y="1864563"/>
            <a:ext cx="3423285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7E7E7E"/>
                </a:solidFill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  <a:p>
            <a:pPr marL="1045844" marR="5080">
              <a:lnSpc>
                <a:spcPct val="100000"/>
              </a:lnSpc>
              <a:spcBef>
                <a:spcPts val="1815"/>
              </a:spcBef>
            </a:pPr>
            <a:r>
              <a:rPr sz="1800" b="1" dirty="0">
                <a:latin typeface="Calibri"/>
                <a:cs typeface="Calibri"/>
              </a:rPr>
              <a:t>Link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normal: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sem </a:t>
            </a:r>
            <a:r>
              <a:rPr sz="1800" spc="-10" dirty="0">
                <a:latin typeface="Calibri"/>
                <a:cs typeface="Calibri"/>
              </a:rPr>
              <a:t>sublinhado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8270" y="3406520"/>
            <a:ext cx="315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Link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mouse: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#015F9C, </a:t>
            </a:r>
            <a:r>
              <a:rPr sz="1800" spc="-10" dirty="0">
                <a:latin typeface="Calibri"/>
                <a:cs typeface="Calibri"/>
              </a:rPr>
              <a:t>sublinhado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8270" y="3955160"/>
            <a:ext cx="2621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Link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visitado: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#015F9C,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sublinhado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56349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grupos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objetos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94077"/>
            <a:ext cx="65354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É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possível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formatar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série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propriedades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comuns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vários </a:t>
            </a:r>
            <a:r>
              <a:rPr sz="2000" dirty="0">
                <a:latin typeface="Calibri"/>
                <a:cs typeface="Calibri"/>
              </a:rPr>
              <a:t>objetos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diferente.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8751" y="3225545"/>
            <a:ext cx="30060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232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#topo,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#menu,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#conteudo</a:t>
            </a:r>
            <a:r>
              <a:rPr sz="1400" spc="-50" dirty="0">
                <a:latin typeface="Courier New"/>
                <a:cs typeface="Courier New"/>
              </a:rPr>
              <a:t> { </a:t>
            </a:r>
            <a:r>
              <a:rPr sz="1400" spc="-10" dirty="0">
                <a:latin typeface="Courier New"/>
                <a:cs typeface="Courier New"/>
              </a:rPr>
              <a:t>font-</a:t>
            </a:r>
            <a:r>
              <a:rPr sz="1400" dirty="0">
                <a:latin typeface="Courier New"/>
                <a:cs typeface="Courier New"/>
              </a:rPr>
              <a:t>family: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verdana; font-</a:t>
            </a:r>
            <a:r>
              <a:rPr sz="1400" dirty="0">
                <a:latin typeface="Courier New"/>
                <a:cs typeface="Courier New"/>
              </a:rPr>
              <a:t>size:</a:t>
            </a:r>
            <a:r>
              <a:rPr sz="1400" spc="-25" dirty="0">
                <a:latin typeface="Courier New"/>
                <a:cs typeface="Courier New"/>
              </a:rPr>
              <a:t> 12;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#ffffff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h1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font-</a:t>
            </a:r>
            <a:r>
              <a:rPr sz="1400" dirty="0">
                <a:latin typeface="Courier New"/>
                <a:cs typeface="Courier New"/>
              </a:rPr>
              <a:t>family: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"Trebuchet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MS";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#D17683;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12344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Posicionando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flutuando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94077"/>
            <a:ext cx="71513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No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fluxo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são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dispostos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parte </a:t>
            </a:r>
            <a:r>
              <a:rPr sz="2000" dirty="0">
                <a:latin typeface="Calibri"/>
                <a:cs typeface="Calibri"/>
              </a:rPr>
              <a:t>superior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inferior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aparecem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origem.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8751" y="3428238"/>
            <a:ext cx="61956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ourier New"/>
                <a:cs typeface="Courier New"/>
              </a:rPr>
              <a:t>&lt;html&gt;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&lt;title&gt;Posicionando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Flutuando&lt;/title&gt;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&lt;link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rel="stylesheet"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href="estilos.css"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type="text/css"&gt;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&lt;/head&gt;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&lt;body&gt;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9701" y="4751215"/>
          <a:ext cx="3470275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marR="13335" algn="ctr">
                        <a:lnSpc>
                          <a:spcPts val="1450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&lt;div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5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id="coluna1"&gt;Coluna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1&lt;/div&gt;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13335"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&lt;div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id="coluna2"&gt;Coluna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2&lt;/div&gt;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R="13335"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&lt;div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id="coluna3"&gt;Coluna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3&lt;/div&gt;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98751" y="5561787"/>
            <a:ext cx="7727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ourier New"/>
                <a:cs typeface="Courier New"/>
              </a:rPr>
              <a:t>&lt;/body&gt;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&lt;/html&gt;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12344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Posicionando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flutuando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642" y="2583307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“topo”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2857627"/>
            <a:ext cx="23850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150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#362F2D Centralizado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642" y="3955160"/>
            <a:ext cx="2269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“menu”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5" dirty="0">
                <a:latin typeface="Calibri"/>
                <a:cs typeface="Calibri"/>
              </a:rPr>
              <a:t> 50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#94B73E Centralizado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2642" y="5327141"/>
            <a:ext cx="2385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“conteudo”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5" dirty="0">
                <a:latin typeface="Calibri"/>
                <a:cs typeface="Calibri"/>
              </a:rPr>
              <a:t> 500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#B5C0AF; Centralizado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8026" y="1864563"/>
            <a:ext cx="2451100" cy="1018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9.1</a:t>
            </a:r>
            <a:endParaRPr sz="32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1815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0" dirty="0">
                <a:latin typeface="Calibri"/>
                <a:cs typeface="Calibri"/>
              </a:rPr>
              <a:t> “rodape”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8270" y="2857627"/>
            <a:ext cx="22688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35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#4c4c4c Centralizado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8270" y="3955160"/>
            <a:ext cx="320611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Textos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#FFFFFF,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12344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Posicionando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flutuando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026" y="1864563"/>
            <a:ext cx="2115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9.2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3083433"/>
            <a:ext cx="655574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página: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fundo_campo.jpg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Calibri"/>
                <a:cs typeface="Calibri"/>
              </a:rPr>
              <a:t>Texto: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#362F2D,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“topo”:</a:t>
            </a:r>
            <a:r>
              <a:rPr sz="1800" b="1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largura: 830,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3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“menu”: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830;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3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“conteudo”: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800;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padding: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“rodape”: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830,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63576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Flutuamento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(float)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894077"/>
            <a:ext cx="730821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Move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tão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quanto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possível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esquerda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para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direita,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permitindo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conteúdo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seguinte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envolva.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float: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valor;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(left,</a:t>
            </a:r>
            <a:r>
              <a:rPr sz="12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right)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6" y="6054344"/>
            <a:ext cx="66795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100" spc="-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coluna</a:t>
            </a:r>
            <a:r>
              <a:rPr sz="1100" spc="-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1</a:t>
            </a:r>
            <a:r>
              <a:rPr sz="1100" spc="-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com</a:t>
            </a:r>
            <a:r>
              <a:rPr sz="1100" spc="-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propriedade</a:t>
            </a:r>
            <a:r>
              <a:rPr sz="11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float a</a:t>
            </a:r>
            <a:r>
              <a:rPr sz="1100" spc="-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esquerda,</a:t>
            </a:r>
            <a:r>
              <a:rPr sz="1100" spc="-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posiciona</a:t>
            </a:r>
            <a:r>
              <a:rPr sz="1100" spc="-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100" spc="-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div</a:t>
            </a:r>
            <a:r>
              <a:rPr sz="1100" spc="-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à</a:t>
            </a:r>
            <a:r>
              <a:rPr sz="11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esquerda</a:t>
            </a:r>
            <a:r>
              <a:rPr sz="1100" spc="-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100" spc="-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as</a:t>
            </a:r>
            <a:r>
              <a:rPr sz="11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divs</a:t>
            </a:r>
            <a:r>
              <a:rPr sz="1100" spc="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seguintes</a:t>
            </a:r>
            <a:r>
              <a:rPr sz="1100" spc="-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7E7E7E"/>
                </a:solidFill>
                <a:latin typeface="Verdana"/>
                <a:cs typeface="Verdana"/>
              </a:rPr>
              <a:t>a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envolvem</a:t>
            </a:r>
            <a:r>
              <a:rPr sz="1100" spc="-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E7E7E"/>
                </a:solidFill>
                <a:latin typeface="Verdana"/>
                <a:cs typeface="Verdana"/>
              </a:rPr>
              <a:t>à</a:t>
            </a:r>
            <a:r>
              <a:rPr sz="1100" spc="-10" dirty="0">
                <a:solidFill>
                  <a:srgbClr val="7E7E7E"/>
                </a:solidFill>
                <a:latin typeface="Verdana"/>
                <a:cs typeface="Verdana"/>
              </a:rPr>
              <a:t> direita.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3788664"/>
            <a:ext cx="5721096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63576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Flutuamento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(float)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026" y="1864563"/>
            <a:ext cx="2115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9.3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2583307"/>
            <a:ext cx="2385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“coluna1”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200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#362F2D </a:t>
            </a:r>
            <a:r>
              <a:rPr sz="1800" dirty="0">
                <a:latin typeface="Calibri"/>
                <a:cs typeface="Calibri"/>
              </a:rPr>
              <a:t>Float: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939" y="3955160"/>
            <a:ext cx="2385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“coluna2”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5" dirty="0">
                <a:latin typeface="Calibri"/>
                <a:cs typeface="Calibri"/>
              </a:rPr>
              <a:t> 200 </a:t>
            </a:r>
            <a:r>
              <a:rPr sz="1800" dirty="0">
                <a:latin typeface="Calibri"/>
                <a:cs typeface="Calibri"/>
              </a:rPr>
              <a:t>Cor 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#94B73E </a:t>
            </a:r>
            <a:r>
              <a:rPr sz="1800" dirty="0">
                <a:latin typeface="Calibri"/>
                <a:cs typeface="Calibri"/>
              </a:rPr>
              <a:t>Float: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939" y="5327141"/>
            <a:ext cx="2385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“coluna3”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5" dirty="0">
                <a:latin typeface="Calibri"/>
                <a:cs typeface="Calibri"/>
              </a:rPr>
              <a:t> 200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#B5C0AF; </a:t>
            </a:r>
            <a:r>
              <a:rPr sz="1800" dirty="0">
                <a:latin typeface="Calibri"/>
                <a:cs typeface="Calibri"/>
              </a:rPr>
              <a:t>Float: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63576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Flutuamento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(float)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026" y="1864563"/>
            <a:ext cx="2115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9.4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2583307"/>
            <a:ext cx="655256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“conteudo”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650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235</a:t>
            </a:r>
            <a:endParaRPr sz="1800">
              <a:latin typeface="Calibri"/>
              <a:cs typeface="Calibri"/>
            </a:endParaRPr>
          </a:p>
          <a:p>
            <a:pPr marL="12700" marR="43719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#B5C0AF Centralizado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Calibri"/>
                <a:cs typeface="Calibri"/>
              </a:rPr>
              <a:t>Texto: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#ffffff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30" dirty="0">
                <a:latin typeface="Calibri"/>
                <a:cs typeface="Calibri"/>
              </a:rPr>
              <a:t>Texto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à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direita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imagem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imagem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espaçamento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pixels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ao </a:t>
            </a:r>
            <a:r>
              <a:rPr sz="1800" b="1" spc="-10" dirty="0">
                <a:latin typeface="Calibri"/>
                <a:cs typeface="Calibri"/>
              </a:rPr>
              <a:t>redor.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84607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Desativando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6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flutuamento</a:t>
            </a:r>
            <a:r>
              <a:rPr sz="16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(clear)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3150488"/>
            <a:ext cx="7037705" cy="1650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Para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desativar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envolvimento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voltar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layout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é </a:t>
            </a:r>
            <a:r>
              <a:rPr sz="2000" dirty="0">
                <a:latin typeface="Calibri"/>
                <a:cs typeface="Calibri"/>
              </a:rPr>
              <a:t>necessário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aplicar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propriedade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clear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que </a:t>
            </a:r>
            <a:r>
              <a:rPr sz="2000" dirty="0">
                <a:latin typeface="Calibri"/>
                <a:cs typeface="Calibri"/>
              </a:rPr>
              <a:t>comece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abaixo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float.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clear: </a:t>
            </a:r>
            <a:r>
              <a:rPr sz="1800" spc="-10" dirty="0">
                <a:latin typeface="Calibri"/>
                <a:cs typeface="Calibri"/>
              </a:rPr>
              <a:t>valor;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(left,</a:t>
            </a:r>
            <a:r>
              <a:rPr sz="12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right,</a:t>
            </a:r>
            <a:r>
              <a:rPr sz="12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both)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626186"/>
            <a:ext cx="163576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latin typeface="Calibri"/>
                <a:cs typeface="Calibri"/>
              </a:rPr>
              <a:t>CSS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Flutuamento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(float)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8065" y="3292551"/>
            <a:ext cx="1473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7E7E7E"/>
                </a:solidFill>
                <a:latin typeface="Calibri"/>
                <a:cs typeface="Calibri"/>
              </a:rPr>
              <a:t>Exemplo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1719198"/>
            <a:ext cx="4381500" cy="312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Código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colocado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&lt;head&gt;&lt;/head&gt;: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 marR="191198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&lt;style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type=”text/css”&gt; </a:t>
            </a:r>
            <a:r>
              <a:rPr sz="1400" dirty="0">
                <a:latin typeface="Courier New"/>
                <a:cs typeface="Courier New"/>
              </a:rPr>
              <a:t>P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font-</a:t>
            </a:r>
            <a:r>
              <a:rPr sz="1400" dirty="0">
                <a:latin typeface="Courier New"/>
                <a:cs typeface="Courier New"/>
              </a:rPr>
              <a:t>family: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Verdana;</a:t>
            </a:r>
            <a:endParaRPr sz="1400">
              <a:latin typeface="Courier New"/>
              <a:cs typeface="Courier New"/>
            </a:endParaRPr>
          </a:p>
          <a:p>
            <a:pPr marL="12700" marR="233743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font-</a:t>
            </a:r>
            <a:r>
              <a:rPr sz="1400" dirty="0">
                <a:latin typeface="Courier New"/>
                <a:cs typeface="Courier New"/>
              </a:rPr>
              <a:t>size: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12; </a:t>
            </a:r>
            <a:r>
              <a:rPr sz="1400" spc="-10" dirty="0">
                <a:latin typeface="Courier New"/>
                <a:cs typeface="Courier New"/>
              </a:rPr>
              <a:t>font-</a:t>
            </a:r>
            <a:r>
              <a:rPr sz="1400" dirty="0">
                <a:latin typeface="Courier New"/>
                <a:cs typeface="Courier New"/>
              </a:rPr>
              <a:t>weight: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bold; </a:t>
            </a:r>
            <a:r>
              <a:rPr sz="1400" spc="-10" dirty="0">
                <a:latin typeface="Courier New"/>
                <a:cs typeface="Courier New"/>
              </a:rPr>
              <a:t>font-</a:t>
            </a:r>
            <a:r>
              <a:rPr sz="1400" dirty="0">
                <a:latin typeface="Courier New"/>
                <a:cs typeface="Courier New"/>
              </a:rPr>
              <a:t>style: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italic; line-</a:t>
            </a: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2;</a:t>
            </a:r>
            <a:endParaRPr sz="1400">
              <a:latin typeface="Courier New"/>
              <a:cs typeface="Courier New"/>
            </a:endParaRPr>
          </a:p>
          <a:p>
            <a:pPr marL="12700" marR="223075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text-</a:t>
            </a:r>
            <a:r>
              <a:rPr sz="1400" dirty="0">
                <a:latin typeface="Courier New"/>
                <a:cs typeface="Courier New"/>
              </a:rPr>
              <a:t>indent: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20; </a:t>
            </a:r>
            <a:r>
              <a:rPr sz="1400" spc="-10" dirty="0">
                <a:latin typeface="Courier New"/>
                <a:cs typeface="Courier New"/>
              </a:rPr>
              <a:t>text-</a:t>
            </a:r>
            <a:r>
              <a:rPr sz="1400" dirty="0">
                <a:latin typeface="Courier New"/>
                <a:cs typeface="Courier New"/>
              </a:rPr>
              <a:t>align: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justify; 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#FF0000;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&lt;/style&gt;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10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083" y="5516879"/>
            <a:ext cx="5687568" cy="935736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63576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Flutuamento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(float)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642" y="2583307"/>
            <a:ext cx="21786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“colunaesquerda”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450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Altra: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#362F2D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3680841"/>
            <a:ext cx="221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Posicionado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esquerda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642" y="4229176"/>
            <a:ext cx="21850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“colunadireita”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450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Altra: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#B5C0AF </a:t>
            </a:r>
            <a:r>
              <a:rPr sz="1800" dirty="0">
                <a:latin typeface="Calibri"/>
                <a:cs typeface="Calibri"/>
              </a:rPr>
              <a:t>Posicionado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direita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8026" y="1864563"/>
            <a:ext cx="3359150" cy="1842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9.5</a:t>
            </a:r>
            <a:endParaRPr sz="32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1815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0" dirty="0">
                <a:latin typeface="Calibri"/>
                <a:cs typeface="Calibri"/>
              </a:rPr>
              <a:t> “rodapé”</a:t>
            </a:r>
            <a:endParaRPr sz="18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950</a:t>
            </a:r>
            <a:endParaRPr sz="18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#94B73E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8270" y="3680841"/>
            <a:ext cx="2025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Flutuamento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anulado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8270" y="4229176"/>
            <a:ext cx="271526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Textos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#FFFFFF,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3660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Organizado</a:t>
            </a:r>
            <a:r>
              <a:rPr sz="16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todos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objetos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933143"/>
            <a:ext cx="7270750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Para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DIVs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fique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organizado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dentro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espaço </a:t>
            </a:r>
            <a:r>
              <a:rPr sz="2000" dirty="0">
                <a:latin typeface="Calibri"/>
                <a:cs typeface="Calibri"/>
              </a:rPr>
              <a:t>específico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necessário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haja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principal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dentro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qual </a:t>
            </a:r>
            <a:r>
              <a:rPr sz="2000" dirty="0">
                <a:latin typeface="Calibri"/>
                <a:cs typeface="Calibri"/>
              </a:rPr>
              <a:t>estarão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todas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outras.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Essa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principal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definirá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propriedades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como </a:t>
            </a:r>
            <a:r>
              <a:rPr sz="2000" dirty="0">
                <a:latin typeface="Calibri"/>
                <a:cs typeface="Calibri"/>
              </a:rPr>
              <a:t>largura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total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site.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301625" marR="5043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#principal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900; </a:t>
            </a:r>
            <a:r>
              <a:rPr sz="1400" spc="-10" dirty="0">
                <a:latin typeface="Courier New"/>
                <a:cs typeface="Courier New"/>
              </a:rPr>
              <a:t>margin-</a:t>
            </a:r>
            <a:r>
              <a:rPr sz="1400" dirty="0">
                <a:latin typeface="Courier New"/>
                <a:cs typeface="Courier New"/>
              </a:rPr>
              <a:t>left:</a:t>
            </a:r>
            <a:r>
              <a:rPr sz="1400" spc="-10" dirty="0">
                <a:latin typeface="Courier New"/>
                <a:cs typeface="Courier New"/>
              </a:rPr>
              <a:t> auto;</a:t>
            </a:r>
            <a:endParaRPr sz="14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margin-</a:t>
            </a:r>
            <a:r>
              <a:rPr sz="1400" dirty="0">
                <a:latin typeface="Courier New"/>
                <a:cs typeface="Courier New"/>
              </a:rPr>
              <a:t>right: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auto;</a:t>
            </a:r>
            <a:endParaRPr sz="14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id="principal"&gt;</a:t>
            </a:r>
            <a:endParaRPr sz="14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id="topo"&gt;Topo&lt;/div&gt;</a:t>
            </a:r>
            <a:endParaRPr sz="14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id="menu"&gt;Menu&lt;/div&gt;</a:t>
            </a:r>
            <a:endParaRPr sz="14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id="coluna"&gt;Conteúdo&lt;/div&gt;</a:t>
            </a:r>
            <a:endParaRPr sz="14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818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Posicionando</a:t>
            </a:r>
            <a:r>
              <a:rPr sz="16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objetos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642" y="2583307"/>
            <a:ext cx="2105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7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“tudo” </a:t>
            </a: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900 </a:t>
            </a:r>
            <a:r>
              <a:rPr sz="1800" spc="-10" dirty="0">
                <a:latin typeface="Calibri"/>
                <a:cs typeface="Calibri"/>
              </a:rPr>
              <a:t>Centralizado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fundo: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#4c4c4c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3955160"/>
            <a:ext cx="22193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“colunaesquerda”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450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Altra: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#362F2D </a:t>
            </a:r>
            <a:r>
              <a:rPr sz="1800" dirty="0">
                <a:latin typeface="Calibri"/>
                <a:cs typeface="Calibri"/>
              </a:rPr>
              <a:t>Posicionado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esquerda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642" y="5601106"/>
            <a:ext cx="2185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“colunadireita”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450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Altra: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#B5C0AF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8026" y="1864563"/>
            <a:ext cx="3143885" cy="1018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9.6</a:t>
            </a:r>
            <a:endParaRPr sz="32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1815"/>
              </a:spcBef>
            </a:pPr>
            <a:r>
              <a:rPr sz="1800" dirty="0">
                <a:latin typeface="Calibri"/>
                <a:cs typeface="Calibri"/>
              </a:rPr>
              <a:t>Posicionado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direita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8270" y="3132201"/>
            <a:ext cx="21685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0" dirty="0">
                <a:latin typeface="Calibri"/>
                <a:cs typeface="Calibri"/>
              </a:rPr>
              <a:t> “rodapé”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950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#94B73E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Flutuamento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anulado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8270" y="4778502"/>
            <a:ext cx="271526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Textos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#FFFFFF,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63576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Flutuamento</a:t>
            </a:r>
            <a:r>
              <a:rPr sz="16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(float)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642" y="2583307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“topo”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2857627"/>
            <a:ext cx="2385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200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#362F2D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642" y="3680841"/>
            <a:ext cx="2385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“menu”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220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300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#94B73E </a:t>
            </a:r>
            <a:r>
              <a:rPr sz="1800" dirty="0">
                <a:latin typeface="Calibri"/>
                <a:cs typeface="Calibri"/>
              </a:rPr>
              <a:t>Posicionado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esquerda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2642" y="5052821"/>
            <a:ext cx="28365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“conteudo”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580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#B5C0AF;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Posicionado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direita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menu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8026" y="1864563"/>
            <a:ext cx="2451100" cy="1018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9.7</a:t>
            </a:r>
            <a:endParaRPr sz="32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1815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0" dirty="0">
                <a:latin typeface="Calibri"/>
                <a:cs typeface="Calibri"/>
              </a:rPr>
              <a:t> “rodape”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8270" y="2857627"/>
            <a:ext cx="2268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#4c4c4c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8270" y="3680841"/>
            <a:ext cx="320548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Textos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#FFFFFF,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818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Posicionando</a:t>
            </a:r>
            <a:r>
              <a:rPr sz="16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objetos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583307"/>
            <a:ext cx="703199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Propriedade: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position: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valor;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Valores:</a:t>
            </a:r>
            <a:endParaRPr sz="1800">
              <a:latin typeface="Calibri"/>
              <a:cs typeface="Calibri"/>
            </a:endParaRPr>
          </a:p>
          <a:p>
            <a:pPr marL="12700" marR="9715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fixed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permanece 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posição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fixa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janela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 </a:t>
            </a:r>
            <a:r>
              <a:rPr sz="1800" dirty="0">
                <a:latin typeface="Calibri"/>
                <a:cs typeface="Calibri"/>
              </a:rPr>
              <a:t>documento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relative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referência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posicionamento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outro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objeto. </a:t>
            </a:r>
            <a:r>
              <a:rPr sz="1800" b="1" dirty="0">
                <a:latin typeface="Calibri"/>
                <a:cs typeface="Calibri"/>
              </a:rPr>
              <a:t>absolute: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referência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posicionamento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próprio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área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trabalho.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818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Posicionando</a:t>
            </a:r>
            <a:r>
              <a:rPr sz="16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objetos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799334"/>
            <a:ext cx="30607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97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Especificando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uma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posição Propriedade:</a:t>
            </a:r>
            <a:endParaRPr sz="1800">
              <a:latin typeface="Calibri"/>
              <a:cs typeface="Calibri"/>
            </a:endParaRPr>
          </a:p>
          <a:p>
            <a:pPr marL="12700" marR="177101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left:</a:t>
            </a:r>
            <a:r>
              <a:rPr sz="1800" spc="-20" dirty="0">
                <a:latin typeface="Calibri"/>
                <a:cs typeface="Calibri"/>
              </a:rPr>
              <a:t> valor </a:t>
            </a:r>
            <a:r>
              <a:rPr sz="1800" dirty="0">
                <a:latin typeface="Calibri"/>
                <a:cs typeface="Calibri"/>
              </a:rPr>
              <a:t>right: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valor </a:t>
            </a:r>
            <a:r>
              <a:rPr sz="1800" dirty="0">
                <a:latin typeface="Calibri"/>
                <a:cs typeface="Calibri"/>
              </a:rPr>
              <a:t>top:</a:t>
            </a:r>
            <a:r>
              <a:rPr sz="1800" spc="-20" dirty="0">
                <a:latin typeface="Calibri"/>
                <a:cs typeface="Calibri"/>
              </a:rPr>
              <a:t> valor </a:t>
            </a:r>
            <a:r>
              <a:rPr sz="1800" dirty="0">
                <a:latin typeface="Calibri"/>
                <a:cs typeface="Calibri"/>
              </a:rPr>
              <a:t>bottom: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Valores: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números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percentuais.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818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Posicionando</a:t>
            </a:r>
            <a:r>
              <a:rPr sz="16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objetos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642" y="2583307"/>
            <a:ext cx="21831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“conteudo”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660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#B5C0AF Centralizado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Padding: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4229176"/>
            <a:ext cx="252984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“banner”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  <a:p>
            <a:pPr marL="12700" marR="3587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#362F2D </a:t>
            </a:r>
            <a:r>
              <a:rPr sz="1800" dirty="0">
                <a:latin typeface="Calibri"/>
                <a:cs typeface="Calibri"/>
              </a:rPr>
              <a:t>Posição: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fixed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Texto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Espaço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8026" y="1864563"/>
            <a:ext cx="3905885" cy="129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9.8</a:t>
            </a:r>
            <a:endParaRPr sz="32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1815"/>
              </a:spcBef>
            </a:pPr>
            <a:r>
              <a:rPr sz="1800" b="1" spc="-10" dirty="0">
                <a:latin typeface="Calibri"/>
                <a:cs typeface="Calibri"/>
              </a:rPr>
              <a:t>Textos</a:t>
            </a:r>
            <a:endParaRPr sz="18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#FFFFFF,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818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Posicionando</a:t>
            </a:r>
            <a:r>
              <a:rPr sz="16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objetos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642" y="2583307"/>
            <a:ext cx="21831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“conteudo”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660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#B5C0AF Centralizado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Padding: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4229176"/>
            <a:ext cx="305498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“banner”</a:t>
            </a:r>
            <a:endParaRPr sz="1800">
              <a:latin typeface="Calibri"/>
              <a:cs typeface="Calibri"/>
            </a:endParaRPr>
          </a:p>
          <a:p>
            <a:pPr marL="12700" marR="88391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Largura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5" dirty="0">
                <a:latin typeface="Calibri"/>
                <a:cs typeface="Calibri"/>
              </a:rPr>
              <a:t> 300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#362F2D </a:t>
            </a:r>
            <a:r>
              <a:rPr sz="1800" dirty="0">
                <a:latin typeface="Calibri"/>
                <a:cs typeface="Calibri"/>
              </a:rPr>
              <a:t>Padding: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Posição: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relativa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caixa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principal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Topo: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Esquerda: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8026" y="1864563"/>
            <a:ext cx="3905885" cy="129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Calibri"/>
                <a:cs typeface="Calibri"/>
              </a:rPr>
              <a:t>9.9</a:t>
            </a:r>
            <a:endParaRPr sz="32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1815"/>
              </a:spcBef>
            </a:pPr>
            <a:r>
              <a:rPr sz="1800" b="1" spc="-10" dirty="0">
                <a:latin typeface="Calibri"/>
                <a:cs typeface="Calibri"/>
              </a:rPr>
              <a:t>Textos</a:t>
            </a:r>
            <a:endParaRPr sz="180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#FFFFFF,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818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Posicionando</a:t>
            </a:r>
            <a:r>
              <a:rPr sz="16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objetos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642" y="2583307"/>
            <a:ext cx="147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“conteudo”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Largura: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660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3132201"/>
            <a:ext cx="2933700" cy="332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56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#B5C0AF Centralizado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Padding: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Div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“banner”</a:t>
            </a:r>
            <a:endParaRPr sz="1800">
              <a:latin typeface="Calibri"/>
              <a:cs typeface="Calibri"/>
            </a:endParaRPr>
          </a:p>
          <a:p>
            <a:pPr marL="12700" marR="7632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Largura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altura:</a:t>
            </a:r>
            <a:r>
              <a:rPr sz="1800" spc="-25" dirty="0">
                <a:latin typeface="Calibri"/>
                <a:cs typeface="Calibri"/>
              </a:rPr>
              <a:t> 300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#362F2D </a:t>
            </a:r>
            <a:r>
              <a:rPr sz="1800" dirty="0">
                <a:latin typeface="Calibri"/>
                <a:cs typeface="Calibri"/>
              </a:rPr>
              <a:t>Padding: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Posição: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absoluta,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relação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página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Topo: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60;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Esquerda: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80;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5917" y="1864563"/>
            <a:ext cx="4008120" cy="129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7E7E7E"/>
                </a:solidFill>
                <a:latin typeface="Calibri"/>
                <a:cs typeface="Calibri"/>
              </a:rPr>
              <a:t>Exercício</a:t>
            </a:r>
            <a:r>
              <a:rPr sz="3200" b="1" spc="-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7E7E7E"/>
                </a:solidFill>
                <a:latin typeface="Calibri"/>
                <a:cs typeface="Calibri"/>
              </a:rPr>
              <a:t>9.10</a:t>
            </a:r>
            <a:endParaRPr sz="3200">
              <a:latin typeface="Calibri"/>
              <a:cs typeface="Calibri"/>
            </a:endParaRPr>
          </a:p>
          <a:p>
            <a:pPr marL="1304925">
              <a:lnSpc>
                <a:spcPct val="100000"/>
              </a:lnSpc>
              <a:spcBef>
                <a:spcPts val="1815"/>
              </a:spcBef>
            </a:pPr>
            <a:r>
              <a:rPr sz="1800" b="1" spc="-10" dirty="0">
                <a:latin typeface="Calibri"/>
                <a:cs typeface="Calibri"/>
              </a:rPr>
              <a:t>Textos</a:t>
            </a:r>
            <a:endParaRPr sz="1800">
              <a:latin typeface="Calibri"/>
              <a:cs typeface="Calibri"/>
            </a:endParaRPr>
          </a:p>
          <a:p>
            <a:pPr marL="130492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Verdana,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#FFFFFF,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433574"/>
            <a:ext cx="6880225" cy="252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Escolhe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um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tipo,</a:t>
            </a:r>
            <a:r>
              <a:rPr sz="20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ou</a:t>
            </a:r>
            <a:r>
              <a:rPr sz="20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família,</a:t>
            </a:r>
            <a:r>
              <a:rPr sz="20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fontes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 marR="489902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font-</a:t>
            </a:r>
            <a:r>
              <a:rPr sz="1800" dirty="0">
                <a:latin typeface="Calibri"/>
                <a:cs typeface="Calibri"/>
              </a:rPr>
              <a:t>family: </a:t>
            </a:r>
            <a:r>
              <a:rPr sz="1800" spc="-10" dirty="0">
                <a:latin typeface="Calibri"/>
                <a:cs typeface="Calibri"/>
              </a:rPr>
              <a:t>valor; </a:t>
            </a:r>
            <a:r>
              <a:rPr sz="1800" spc="-20" dirty="0">
                <a:latin typeface="Calibri"/>
                <a:cs typeface="Calibri"/>
              </a:rPr>
              <a:t>font-</a:t>
            </a:r>
            <a:r>
              <a:rPr sz="1800" dirty="0">
                <a:latin typeface="Calibri"/>
                <a:cs typeface="Calibri"/>
              </a:rPr>
              <a:t>family: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Verdana;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Valores: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nome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 fonte.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Ex.: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Verdana,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Arial,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Tahoma,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“Trebuchet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MS”.</a:t>
            </a:r>
            <a:r>
              <a:rPr sz="18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Se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nome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fonte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tiver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um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espaço</a:t>
            </a: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(Trebuchet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 MS)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é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preciso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usar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aspas.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10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354072"/>
            <a:ext cx="4040504" cy="323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Define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tamanho</a:t>
            </a:r>
            <a:r>
              <a:rPr sz="20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fonte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em</a:t>
            </a:r>
            <a:r>
              <a:rPr sz="2000" b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pontos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font-</a:t>
            </a:r>
            <a:r>
              <a:rPr sz="1800" dirty="0">
                <a:latin typeface="Calibri"/>
                <a:cs typeface="Calibri"/>
              </a:rPr>
              <a:t>size: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12;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Define</a:t>
            </a:r>
            <a:r>
              <a:rPr sz="2000" b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peso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2000" b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fonte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libri"/>
                <a:cs typeface="Calibri"/>
              </a:rPr>
              <a:t>font-</a:t>
            </a:r>
            <a:r>
              <a:rPr sz="1800" dirty="0">
                <a:latin typeface="Calibri"/>
                <a:cs typeface="Calibri"/>
              </a:rPr>
              <a:t>weight: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bold;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7E7E7E"/>
                </a:solidFill>
                <a:latin typeface="Calibri"/>
                <a:cs typeface="Calibri"/>
              </a:rPr>
              <a:t>(bold,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Calibri"/>
                <a:cs typeface="Calibri"/>
              </a:rPr>
              <a:t>bolder,</a:t>
            </a:r>
            <a:r>
              <a:rPr sz="12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lighter)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Define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postura</a:t>
            </a:r>
            <a:r>
              <a:rPr sz="20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do</a:t>
            </a:r>
            <a:r>
              <a:rPr sz="20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7E7E7E"/>
                </a:solidFill>
                <a:latin typeface="Calibri"/>
                <a:cs typeface="Calibri"/>
              </a:rPr>
              <a:t>texto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font-</a:t>
            </a:r>
            <a:r>
              <a:rPr sz="1800" dirty="0">
                <a:latin typeface="Calibri"/>
                <a:cs typeface="Calibri"/>
              </a:rPr>
              <a:t>style: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italic;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(italic)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7310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0000"/>
                </a:solidFill>
              </a:rPr>
              <a:t>CSS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6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4075</Words>
  <Application>Microsoft Office PowerPoint</Application>
  <PresentationFormat>Apresentação na tela (4:3)</PresentationFormat>
  <Paragraphs>774</Paragraphs>
  <Slides>78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5" baseType="lpstr">
      <vt:lpstr>Calibri</vt:lpstr>
      <vt:lpstr>Courier New</vt:lpstr>
      <vt:lpstr>Tw Cen MT</vt:lpstr>
      <vt:lpstr>Tw Cen MT Condensed</vt:lpstr>
      <vt:lpstr>Verdana</vt:lpstr>
      <vt:lpstr>Wingdings 3</vt:lpstr>
      <vt:lpstr>Integral</vt:lpstr>
      <vt:lpstr>Marcação Básica Parágrafos</vt:lpstr>
      <vt:lpstr>Marcação Básica Títulos</vt:lpstr>
      <vt:lpstr>Exercício 1</vt:lpstr>
      <vt:lpstr>CSS</vt:lpstr>
      <vt:lpstr>CSS Seletores, declarações, propriedades e valores</vt:lpstr>
      <vt:lpstr>CSS Seletores, declarações, propriedades e valores</vt:lpstr>
      <vt:lpstr>CSS Formatação de texto</vt:lpstr>
      <vt:lpstr>CSS Formatação de texto</vt:lpstr>
      <vt:lpstr>CSS Formatação de texto</vt:lpstr>
      <vt:lpstr>CSS Formatação de texto</vt:lpstr>
      <vt:lpstr>CSS Formatação de texto</vt:lpstr>
      <vt:lpstr>CSS Cores e backgrounds</vt:lpstr>
      <vt:lpstr>Apresentação do PowerPoint</vt:lpstr>
      <vt:lpstr>CSS Cores e backgrounds</vt:lpstr>
      <vt:lpstr>CSS Cores e backgrounds</vt:lpstr>
      <vt:lpstr>CSS Cores e backgrounds</vt:lpstr>
      <vt:lpstr>CSS Cores e backgrounds</vt:lpstr>
      <vt:lpstr>CSS Cores e backgrounds</vt:lpstr>
      <vt:lpstr>CSS Cores e backgrounds</vt:lpstr>
      <vt:lpstr>CSS Cores e backgrounds</vt:lpstr>
      <vt:lpstr>CSS Cores e backgrounds</vt:lpstr>
      <vt:lpstr>CSS Cores e backgrounds</vt:lpstr>
      <vt:lpstr>Apresentação do PowerPoint</vt:lpstr>
      <vt:lpstr>CSS Formatando links</vt:lpstr>
      <vt:lpstr>CSS Formatando links</vt:lpstr>
      <vt:lpstr>CSS Formatando links</vt:lpstr>
      <vt:lpstr>Apresentação do PowerPoint</vt:lpstr>
      <vt:lpstr>CSS Identificando elementos</vt:lpstr>
      <vt:lpstr>CSS Identificando elementos</vt:lpstr>
      <vt:lpstr>CSS Identificando elementos</vt:lpstr>
      <vt:lpstr>Apresentação do PowerPoint</vt:lpstr>
      <vt:lpstr>CSS Identificando elementos</vt:lpstr>
      <vt:lpstr>CSS Identificando elementos</vt:lpstr>
      <vt:lpstr>CSS Identificando elementos</vt:lpstr>
      <vt:lpstr>CSS Identificando elementos</vt:lpstr>
      <vt:lpstr>CSS Identificando elementos</vt:lpstr>
      <vt:lpstr>CSS Estrutura</vt:lpstr>
      <vt:lpstr>CSS Estrutura</vt:lpstr>
      <vt:lpstr>CSS Caixas</vt:lpstr>
      <vt:lpstr>Apresentação do PowerPoint</vt:lpstr>
      <vt:lpstr>CSS Caixas</vt:lpstr>
      <vt:lpstr>CSS Caixas</vt:lpstr>
      <vt:lpstr>CSS Caixas</vt:lpstr>
      <vt:lpstr>CSS Caixas</vt:lpstr>
      <vt:lpstr>CSS Caixas</vt:lpstr>
      <vt:lpstr>CSS Caixas</vt:lpstr>
      <vt:lpstr>CSS Caixas</vt:lpstr>
      <vt:lpstr>CSS Caixas</vt:lpstr>
      <vt:lpstr>CSS Caixas</vt:lpstr>
      <vt:lpstr>CSS Caixas</vt:lpstr>
      <vt:lpstr>CSS Caixas</vt:lpstr>
      <vt:lpstr>CSS Caixas</vt:lpstr>
      <vt:lpstr>CSS Caixas</vt:lpstr>
      <vt:lpstr>Apresentação do PowerPoint</vt:lpstr>
      <vt:lpstr>CSS Caixas</vt:lpstr>
      <vt:lpstr>CSS Caixas</vt:lpstr>
      <vt:lpstr>Apresentação do PowerPoint</vt:lpstr>
      <vt:lpstr>  REVISÃO</vt:lpstr>
      <vt:lpstr>CSS Folhas de estilos externas</vt:lpstr>
      <vt:lpstr>CSS Folhas de estilos externas</vt:lpstr>
      <vt:lpstr>CSS Formatando grupos de objetos</vt:lpstr>
      <vt:lpstr>CSS Posicionando e flutuando</vt:lpstr>
      <vt:lpstr>CSS Posicionando e flutuando</vt:lpstr>
      <vt:lpstr>CSS Posicionando e flutuando</vt:lpstr>
      <vt:lpstr>CSS Flutuamento (float)</vt:lpstr>
      <vt:lpstr>CSS Flutuamento (float)</vt:lpstr>
      <vt:lpstr>CSS Flutuamento (float)</vt:lpstr>
      <vt:lpstr>CSS Desativando o flutuamento (clear)</vt:lpstr>
      <vt:lpstr>Apresentação do PowerPoint</vt:lpstr>
      <vt:lpstr>CSS Flutuamento (float)</vt:lpstr>
      <vt:lpstr>CSS Organizado todos os objetos</vt:lpstr>
      <vt:lpstr>CSS Posicionando objetos</vt:lpstr>
      <vt:lpstr>CSS Flutuamento (float)</vt:lpstr>
      <vt:lpstr>CSS Posicionando objetos</vt:lpstr>
      <vt:lpstr>CSS Posicionando objetos</vt:lpstr>
      <vt:lpstr>CSS Posicionando objetos</vt:lpstr>
      <vt:lpstr>CSS Posicionando objetos</vt:lpstr>
      <vt:lpstr>CSS Posicionando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Hoffmann</dc:creator>
  <cp:lastModifiedBy>Luis Loureiro e Silva</cp:lastModifiedBy>
  <cp:revision>1</cp:revision>
  <dcterms:created xsi:type="dcterms:W3CDTF">2023-05-05T18:37:15Z</dcterms:created>
  <dcterms:modified xsi:type="dcterms:W3CDTF">2023-05-05T18:43:02Z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2023-05-05T00:00:00Z</vt:filetime>
  </property>
</Properties>
</file>