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5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 /><Relationship Id="rId17" Type="http://schemas.openxmlformats.org/officeDocument/2006/relationships/tableStyles" Target="tableStyles.xml" /><Relationship Id="rId1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6C4F02A-51B9-0B0F-469A-7523FCA28E1F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59D9B67-299F-068E-BDA6-18E58121C83D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4E25166-5277-345F-3183-4BE4126546FB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A6DFD30-ACBE-50A2-B620-3CF119F42FDF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DD81E9F-2083-48E1-1714-9A7D5FFA1014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CD0BC8B-A007-4A99-D135-0ED367FF99FE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27E63A4-73C7-446F-DFF6-4C004E3B8E85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DDF6E44-5348-4F95-85A2-2EB92D5B1D19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DA79CCD-AB2D-1957-E6AF-DA1CED292308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5F5EA08-9CFE-09C0-A7C8-6C0FA392BDAC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Shape 1059"/>
          <p:cNvSpPr>
            <a:spLocks noChangeArrowheads="1" noGrp="1"/>
          </p:cNvSpPr>
          <p:nvPr userDrawn="1"/>
        </p:nvSpPr>
        <p:spPr bwMode="auto">
          <a:xfrm>
            <a:off x="2396066" y="2291401"/>
            <a:ext cx="5452533" cy="41651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112" y="3116"/>
                </a:moveTo>
                <a:lnTo>
                  <a:pt x="22112" y="3116"/>
                </a:lnTo>
                <a:cubicBezTo>
                  <a:pt x="22112" y="3116"/>
                  <a:pt x="27356" y="0"/>
                  <a:pt x="30300" y="4263"/>
                </a:cubicBezTo>
                <a:lnTo>
                  <a:pt x="30300" y="4263"/>
                </a:lnTo>
                <a:cubicBezTo>
                  <a:pt x="33277" y="8577"/>
                  <a:pt x="36666" y="13779"/>
                  <a:pt x="39369" y="17410"/>
                </a:cubicBezTo>
                <a:lnTo>
                  <a:pt x="39369" y="17410"/>
                </a:lnTo>
                <a:cubicBezTo>
                  <a:pt x="41761" y="20624"/>
                  <a:pt x="43200" y="22708"/>
                  <a:pt x="40979" y="26940"/>
                </a:cubicBezTo>
                <a:lnTo>
                  <a:pt x="40979" y="26940"/>
                </a:lnTo>
                <a:cubicBezTo>
                  <a:pt x="39655" y="29461"/>
                  <a:pt x="35076" y="35072"/>
                  <a:pt x="32639" y="38623"/>
                </a:cubicBezTo>
                <a:lnTo>
                  <a:pt x="32639" y="38623"/>
                </a:lnTo>
                <a:cubicBezTo>
                  <a:pt x="30200" y="42175"/>
                  <a:pt x="26202" y="43200"/>
                  <a:pt x="23268" y="42185"/>
                </a:cubicBezTo>
                <a:lnTo>
                  <a:pt x="23268" y="42185"/>
                </a:lnTo>
                <a:cubicBezTo>
                  <a:pt x="20331" y="41168"/>
                  <a:pt x="11584" y="38623"/>
                  <a:pt x="6213" y="36974"/>
                </a:cubicBezTo>
                <a:lnTo>
                  <a:pt x="6213" y="36974"/>
                </a:lnTo>
                <a:cubicBezTo>
                  <a:pt x="1431" y="35502"/>
                  <a:pt x="0" y="32900"/>
                  <a:pt x="214" y="31157"/>
                </a:cubicBezTo>
                <a:lnTo>
                  <a:pt x="214" y="31157"/>
                </a:lnTo>
                <a:cubicBezTo>
                  <a:pt x="760" y="26703"/>
                  <a:pt x="1113" y="19920"/>
                  <a:pt x="1214" y="16042"/>
                </a:cubicBezTo>
                <a:lnTo>
                  <a:pt x="1214" y="16042"/>
                </a:lnTo>
                <a:cubicBezTo>
                  <a:pt x="1303" y="12626"/>
                  <a:pt x="4203" y="11313"/>
                  <a:pt x="6907" y="9989"/>
                </a:cubicBezTo>
                <a:lnTo>
                  <a:pt x="6907" y="9989"/>
                </a:lnTo>
                <a:cubicBezTo>
                  <a:pt x="9245" y="8843"/>
                  <a:pt x="19774" y="4261"/>
                  <a:pt x="22112" y="311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" name="Shape 1060"/>
          <p:cNvSpPr>
            <a:spLocks noChangeArrowheads="1" noGrp="1"/>
          </p:cNvSpPr>
          <p:nvPr userDrawn="1"/>
        </p:nvSpPr>
        <p:spPr bwMode="auto">
          <a:xfrm>
            <a:off x="1309514" y="1839834"/>
            <a:ext cx="4011787" cy="131432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0162" y="13104"/>
                </a:moveTo>
                <a:lnTo>
                  <a:pt x="40162" y="13104"/>
                </a:lnTo>
                <a:cubicBezTo>
                  <a:pt x="36799" y="16736"/>
                  <a:pt x="26204" y="28154"/>
                  <a:pt x="22676" y="31251"/>
                </a:cubicBezTo>
                <a:lnTo>
                  <a:pt x="22676" y="31251"/>
                </a:lnTo>
                <a:cubicBezTo>
                  <a:pt x="18513" y="34899"/>
                  <a:pt x="15093" y="37527"/>
                  <a:pt x="13136" y="38511"/>
                </a:cubicBezTo>
                <a:lnTo>
                  <a:pt x="13136" y="38511"/>
                </a:lnTo>
                <a:cubicBezTo>
                  <a:pt x="10861" y="39650"/>
                  <a:pt x="0" y="43200"/>
                  <a:pt x="422" y="38511"/>
                </a:cubicBezTo>
                <a:lnTo>
                  <a:pt x="422" y="38511"/>
                </a:lnTo>
                <a:cubicBezTo>
                  <a:pt x="750" y="34836"/>
                  <a:pt x="12785" y="17028"/>
                  <a:pt x="15584" y="14358"/>
                </a:cubicBezTo>
                <a:lnTo>
                  <a:pt x="15584" y="14358"/>
                </a:lnTo>
                <a:cubicBezTo>
                  <a:pt x="18382" y="11693"/>
                  <a:pt x="34508" y="0"/>
                  <a:pt x="36286" y="2133"/>
                </a:cubicBezTo>
                <a:lnTo>
                  <a:pt x="36286" y="2133"/>
                </a:lnTo>
                <a:cubicBezTo>
                  <a:pt x="38064" y="4272"/>
                  <a:pt x="43200" y="9825"/>
                  <a:pt x="40162" y="1310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" name="Shape 1061"/>
          <p:cNvSpPr>
            <a:spLocks noChangeArrowheads="1" noGrp="1"/>
          </p:cNvSpPr>
          <p:nvPr userDrawn="1"/>
        </p:nvSpPr>
        <p:spPr bwMode="auto">
          <a:xfrm>
            <a:off x="6567031" y="4629133"/>
            <a:ext cx="5395523" cy="2231707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42680" y="32337"/>
                  <a:pt x="42264" y="24810"/>
                  <a:pt x="41982" y="22533"/>
                </a:cubicBezTo>
                <a:lnTo>
                  <a:pt x="41982" y="22533"/>
                </a:lnTo>
                <a:cubicBezTo>
                  <a:pt x="41353" y="17445"/>
                  <a:pt x="31020" y="10782"/>
                  <a:pt x="25434" y="7567"/>
                </a:cubicBezTo>
                <a:lnTo>
                  <a:pt x="25434" y="7567"/>
                </a:lnTo>
                <a:cubicBezTo>
                  <a:pt x="20461" y="4707"/>
                  <a:pt x="15752" y="0"/>
                  <a:pt x="10688" y="12771"/>
                </a:cubicBezTo>
                <a:lnTo>
                  <a:pt x="10688" y="12771"/>
                </a:lnTo>
                <a:cubicBezTo>
                  <a:pt x="5409" y="26085"/>
                  <a:pt x="2329" y="33891"/>
                  <a:pt x="451" y="39632"/>
                </a:cubicBezTo>
                <a:lnTo>
                  <a:pt x="451" y="39632"/>
                </a:lnTo>
                <a:cubicBezTo>
                  <a:pt x="180" y="40459"/>
                  <a:pt x="44" y="41820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" name="Shape 1062"/>
          <p:cNvSpPr>
            <a:spLocks noChangeArrowheads="1" noGrp="1"/>
          </p:cNvSpPr>
          <p:nvPr userDrawn="1"/>
        </p:nvSpPr>
        <p:spPr bwMode="auto">
          <a:xfrm>
            <a:off x="389187" y="6100774"/>
            <a:ext cx="4968521" cy="75999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37750" y="34083"/>
                  <a:pt x="28707" y="20178"/>
                  <a:pt x="28707" y="20178"/>
                </a:cubicBezTo>
                <a:lnTo>
                  <a:pt x="28707" y="20178"/>
                </a:lnTo>
                <a:cubicBezTo>
                  <a:pt x="23196" y="11772"/>
                  <a:pt x="17935" y="0"/>
                  <a:pt x="14588" y="1341"/>
                </a:cubicBezTo>
                <a:lnTo>
                  <a:pt x="14588" y="1341"/>
                </a:lnTo>
                <a:cubicBezTo>
                  <a:pt x="11240" y="2673"/>
                  <a:pt x="6350" y="22671"/>
                  <a:pt x="1602" y="37718"/>
                </a:cubicBezTo>
                <a:lnTo>
                  <a:pt x="1602" y="37718"/>
                </a:lnTo>
                <a:cubicBezTo>
                  <a:pt x="1072" y="39393"/>
                  <a:pt x="536" y="41175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" name="Shape 1063"/>
          <p:cNvSpPr>
            <a:spLocks noChangeArrowheads="1" noGrp="1"/>
          </p:cNvSpPr>
          <p:nvPr userDrawn="1"/>
        </p:nvSpPr>
        <p:spPr bwMode="auto">
          <a:xfrm>
            <a:off x="0" y="3254701"/>
            <a:ext cx="2099733" cy="3343682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43200"/>
                </a:moveTo>
                <a:lnTo>
                  <a:pt x="0" y="43200"/>
                </a:lnTo>
                <a:cubicBezTo>
                  <a:pt x="10450" y="39319"/>
                  <a:pt x="26476" y="34991"/>
                  <a:pt x="31760" y="32779"/>
                </a:cubicBezTo>
                <a:lnTo>
                  <a:pt x="31760" y="32779"/>
                </a:lnTo>
                <a:cubicBezTo>
                  <a:pt x="38554" y="29929"/>
                  <a:pt x="35982" y="23868"/>
                  <a:pt x="39587" y="11934"/>
                </a:cubicBezTo>
                <a:lnTo>
                  <a:pt x="39587" y="11934"/>
                </a:lnTo>
                <a:cubicBezTo>
                  <a:pt x="43199" y="0"/>
                  <a:pt x="33409" y="2565"/>
                  <a:pt x="25082" y="2041"/>
                </a:cubicBezTo>
                <a:lnTo>
                  <a:pt x="25082" y="2041"/>
                </a:lnTo>
                <a:cubicBezTo>
                  <a:pt x="14497" y="1374"/>
                  <a:pt x="7053" y="4621"/>
                  <a:pt x="0" y="7243"/>
                </a:cubicBezTo>
                <a:lnTo>
                  <a:pt x="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4655839" y="2708919"/>
            <a:ext cx="6720746" cy="72007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 bwMode="auto">
          <a:xfrm>
            <a:off x="4595833" y="1808820"/>
            <a:ext cx="6720746" cy="720079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39"/>
            <a:ext cx="2743200" cy="5851525"/>
          </a:xfrm>
        </p:spPr>
        <p:txBody>
          <a:bodyPr vert="eaVert"/>
          <a:lstStyle>
            <a:lvl1pPr algn="ctr">
              <a:defRPr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39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609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599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09599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93370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09603" y="273049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766732" y="273051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09603" y="1435102"/>
            <a:ext cx="401108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2389717" y="612774"/>
            <a:ext cx="7315200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9"/>
          <p:cNvSpPr>
            <a:spLocks noChangeArrowheads="1" noGrp="1"/>
          </p:cNvSpPr>
          <p:nvPr userDrawn="1"/>
        </p:nvSpPr>
        <p:spPr bwMode="auto">
          <a:xfrm>
            <a:off x="4976706" y="2"/>
            <a:ext cx="3058159" cy="8937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0"/>
                </a:moveTo>
                <a:lnTo>
                  <a:pt x="0" y="0"/>
                </a:lnTo>
                <a:cubicBezTo>
                  <a:pt x="1690" y="6213"/>
                  <a:pt x="3698" y="13338"/>
                  <a:pt x="6091" y="21902"/>
                </a:cubicBezTo>
                <a:lnTo>
                  <a:pt x="6091" y="21902"/>
                </a:lnTo>
                <a:cubicBezTo>
                  <a:pt x="12043" y="43199"/>
                  <a:pt x="17573" y="35347"/>
                  <a:pt x="23417" y="30579"/>
                </a:cubicBezTo>
                <a:lnTo>
                  <a:pt x="23417" y="30579"/>
                </a:lnTo>
                <a:cubicBezTo>
                  <a:pt x="29984" y="25223"/>
                  <a:pt x="42123" y="14119"/>
                  <a:pt x="42860" y="5640"/>
                </a:cubicBezTo>
                <a:lnTo>
                  <a:pt x="42860" y="5640"/>
                </a:lnTo>
                <a:cubicBezTo>
                  <a:pt x="42960" y="4507"/>
                  <a:pt x="43072" y="2479"/>
                  <a:pt x="4320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060"/>
          <p:cNvSpPr>
            <a:spLocks noChangeArrowheads="1" noGrp="1"/>
          </p:cNvSpPr>
          <p:nvPr userDrawn="1"/>
        </p:nvSpPr>
        <p:spPr bwMode="auto">
          <a:xfrm>
            <a:off x="-24679" y="1"/>
            <a:ext cx="1399539" cy="17975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1743" y="2484"/>
                </a:moveTo>
                <a:lnTo>
                  <a:pt x="31743" y="2484"/>
                </a:lnTo>
                <a:cubicBezTo>
                  <a:pt x="30428" y="1799"/>
                  <a:pt x="28450" y="1080"/>
                  <a:pt x="26054" y="0"/>
                </a:cubicBezTo>
                <a:lnTo>
                  <a:pt x="0" y="0"/>
                </a:lnTo>
                <a:lnTo>
                  <a:pt x="0" y="34200"/>
                </a:lnTo>
                <a:lnTo>
                  <a:pt x="0" y="34200"/>
                </a:lnTo>
                <a:cubicBezTo>
                  <a:pt x="7029" y="37461"/>
                  <a:pt x="14504" y="41491"/>
                  <a:pt x="25070" y="40664"/>
                </a:cubicBezTo>
                <a:lnTo>
                  <a:pt x="25070" y="40664"/>
                </a:lnTo>
                <a:cubicBezTo>
                  <a:pt x="33399" y="40015"/>
                  <a:pt x="43200" y="43200"/>
                  <a:pt x="39593" y="28375"/>
                </a:cubicBezTo>
                <a:lnTo>
                  <a:pt x="39593" y="28375"/>
                </a:lnTo>
                <a:cubicBezTo>
                  <a:pt x="35986" y="13550"/>
                  <a:pt x="38530" y="6023"/>
                  <a:pt x="31743" y="24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Shape 1061"/>
          <p:cNvSpPr>
            <a:spLocks noChangeArrowheads="1" noGrp="1"/>
          </p:cNvSpPr>
          <p:nvPr userDrawn="1"/>
        </p:nvSpPr>
        <p:spPr bwMode="auto">
          <a:xfrm>
            <a:off x="1637457" y="1"/>
            <a:ext cx="3839633" cy="26096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2864" y="0"/>
                </a:moveTo>
                <a:lnTo>
                  <a:pt x="10583" y="0"/>
                </a:lnTo>
                <a:lnTo>
                  <a:pt x="10583" y="0"/>
                </a:lnTo>
                <a:cubicBezTo>
                  <a:pt x="9017" y="532"/>
                  <a:pt x="7515" y="1058"/>
                  <a:pt x="6214" y="1509"/>
                </a:cubicBezTo>
                <a:lnTo>
                  <a:pt x="6214" y="1509"/>
                </a:lnTo>
                <a:cubicBezTo>
                  <a:pt x="1428" y="3166"/>
                  <a:pt x="0" y="6109"/>
                  <a:pt x="212" y="8072"/>
                </a:cubicBezTo>
                <a:lnTo>
                  <a:pt x="212" y="8072"/>
                </a:lnTo>
                <a:cubicBezTo>
                  <a:pt x="758" y="13092"/>
                  <a:pt x="1111" y="20742"/>
                  <a:pt x="1212" y="25114"/>
                </a:cubicBezTo>
                <a:lnTo>
                  <a:pt x="1212" y="25114"/>
                </a:lnTo>
                <a:cubicBezTo>
                  <a:pt x="1301" y="28962"/>
                  <a:pt x="4204" y="30446"/>
                  <a:pt x="6906" y="31937"/>
                </a:cubicBezTo>
                <a:lnTo>
                  <a:pt x="6906" y="31937"/>
                </a:lnTo>
                <a:cubicBezTo>
                  <a:pt x="9246" y="33229"/>
                  <a:pt x="19775" y="38395"/>
                  <a:pt x="22112" y="39685"/>
                </a:cubicBezTo>
                <a:lnTo>
                  <a:pt x="22112" y="39685"/>
                </a:lnTo>
                <a:cubicBezTo>
                  <a:pt x="22112" y="39685"/>
                  <a:pt x="27355" y="43200"/>
                  <a:pt x="30298" y="38395"/>
                </a:cubicBezTo>
                <a:lnTo>
                  <a:pt x="30298" y="38395"/>
                </a:lnTo>
                <a:cubicBezTo>
                  <a:pt x="33277" y="33533"/>
                  <a:pt x="36665" y="27667"/>
                  <a:pt x="39367" y="23576"/>
                </a:cubicBezTo>
                <a:lnTo>
                  <a:pt x="39367" y="23576"/>
                </a:lnTo>
                <a:cubicBezTo>
                  <a:pt x="41761" y="19953"/>
                  <a:pt x="43200" y="17587"/>
                  <a:pt x="40977" y="12816"/>
                </a:cubicBezTo>
                <a:lnTo>
                  <a:pt x="40977" y="12816"/>
                </a:lnTo>
                <a:cubicBezTo>
                  <a:pt x="39697" y="10062"/>
                  <a:pt x="35347" y="3936"/>
                  <a:pt x="328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609599" y="6356351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165599" y="6356351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737599" y="6356351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>
        <a:spcBef>
          <a:spcPts val="0"/>
        </a:spcBef>
        <a:buNone/>
        <a:defRPr sz="44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Курсовой проект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Осциллограф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980037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Экран отображения</a:t>
            </a:r>
            <a:endParaRPr/>
          </a:p>
        </p:txBody>
      </p:sp>
      <p:pic>
        <p:nvPicPr>
          <p:cNvPr id="103420056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838199" y="1690687"/>
            <a:ext cx="5524499" cy="3400425"/>
          </a:xfrm>
          <a:prstGeom prst="rect">
            <a:avLst/>
          </a:prstGeom>
        </p:spPr>
      </p:pic>
      <p:pic>
        <p:nvPicPr>
          <p:cNvPr id="673684076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843203" y="1871662"/>
            <a:ext cx="4257675" cy="3038474"/>
          </a:xfrm>
          <a:prstGeom prst="rect">
            <a:avLst/>
          </a:prstGeom>
        </p:spPr>
      </p:pic>
      <p:sp>
        <p:nvSpPr>
          <p:cNvPr id="2107726064" name=""/>
          <p:cNvSpPr txBox="1"/>
          <p:nvPr/>
        </p:nvSpPr>
        <p:spPr bwMode="auto">
          <a:xfrm flipH="0" flipV="0">
            <a:off x="1397442" y="5317576"/>
            <a:ext cx="4423293" cy="9147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indent="0" algn="ctr">
              <a:lnSpc>
                <a:spcPct val="100000"/>
              </a:lnSpc>
              <a:buFont typeface="Arial"/>
              <a:buNone/>
              <a:defRPr/>
            </a:pPr>
            <a:r>
              <a:rPr lang="ru-RU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Принципиальная схема платы дисплея, с учетом внутреннего подключения кнопок</a:t>
            </a:r>
            <a:endParaRPr/>
          </a:p>
        </p:txBody>
      </p:sp>
      <p:sp>
        <p:nvSpPr>
          <p:cNvPr id="1419468225" name=""/>
          <p:cNvSpPr/>
          <p:nvPr/>
        </p:nvSpPr>
        <p:spPr bwMode="auto">
          <a:xfrm flipH="0" flipV="0">
            <a:off x="6767141" y="5132431"/>
            <a:ext cx="4410879" cy="36611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defRPr/>
            </a:pPr>
            <a:r>
              <a: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 0,96 дюймов OLED </a:t>
            </a:r>
            <a:r>
              <a:rPr lang="ru-RU"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дисплей</a:t>
            </a:r>
            <a:r>
              <a: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 12864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6285191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Трассировка платы</a:t>
            </a:r>
            <a:endParaRPr/>
          </a:p>
        </p:txBody>
      </p:sp>
      <p:pic>
        <p:nvPicPr>
          <p:cNvPr id="195231028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761824" y="1562839"/>
            <a:ext cx="4358726" cy="4697951"/>
          </a:xfrm>
          <a:prstGeom prst="rect">
            <a:avLst/>
          </a:prstGeom>
        </p:spPr>
      </p:pic>
      <p:sp>
        <p:nvSpPr>
          <p:cNvPr id="270511386" name=""/>
          <p:cNvSpPr txBox="1"/>
          <p:nvPr/>
        </p:nvSpPr>
        <p:spPr bwMode="auto">
          <a:xfrm flipH="0" flipV="0">
            <a:off x="1024415" y="3134395"/>
            <a:ext cx="4998141" cy="11890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indent="0" algn="just">
              <a:lnSpc>
                <a:spcPct val="100000"/>
              </a:lnSpc>
              <a:buFont typeface="Arial"/>
              <a:buNone/>
              <a:defRPr/>
            </a:pPr>
            <a:r>
              <a:rPr lang="ru-RU" sz="24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	Была произведена трассировка платы и создание топологии компонентов на ней.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484590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Цель курсового проекта</a:t>
            </a:r>
            <a:endParaRPr/>
          </a:p>
        </p:txBody>
      </p:sp>
      <p:sp>
        <p:nvSpPr>
          <p:cNvPr id="296746449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 algn="just">
              <a:lnSpc>
                <a:spcPct val="100000"/>
              </a:lnSpc>
              <a:buFont typeface="Arial"/>
              <a:buNone/>
              <a:defRPr/>
            </a:pPr>
            <a:r>
              <a:rPr lang="ru-RU" sz="2400"/>
              <a:t>	Цель курсового проекта заключается в изучении принципов работы цифрового осциллографа и разработке принципиальной и функциональной схемы, на основе микроконтроллера и цифровой </a:t>
            </a:r>
            <a:r>
              <a:rPr lang="en-US" sz="2400"/>
              <a:t>O</a:t>
            </a:r>
            <a:r>
              <a:rPr lang="en-US" sz="2400"/>
              <a:t>LED </a:t>
            </a:r>
            <a:r>
              <a:rPr lang="ru-RU" sz="2400"/>
              <a:t>матрицы. С возможностью отображения формы сигнала, сохранения в память и чтения сохраненного сигнала, с выводом значений на матрицу.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2227074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Осциллограф</a:t>
            </a:r>
            <a:endParaRPr/>
          </a:p>
        </p:txBody>
      </p:sp>
      <p:sp>
        <p:nvSpPr>
          <p:cNvPr id="1852236567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9" y="1825624"/>
            <a:ext cx="5312382" cy="435133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 marL="0" indent="0" algn="just">
              <a:lnSpc>
                <a:spcPct val="100000"/>
              </a:lnSpc>
              <a:buFont typeface="Arial"/>
              <a:buNone/>
              <a:defRPr/>
            </a:pPr>
            <a:r>
              <a:rPr sz="24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	Основное назначение осциллографа – предоставление пользователю  визуального отображения сигналов, поступающих на вход прибора с целью их  последующего измерения и анализа в частотной, временной и логической  области. Эти картинки можно сохранять, преобразовывать, что актуально  при последующем исследовании, сравнении.</a:t>
            </a:r>
            <a:endParaRPr/>
          </a:p>
        </p:txBody>
      </p:sp>
      <p:pic>
        <p:nvPicPr>
          <p:cNvPr id="127072750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391922" y="1525849"/>
            <a:ext cx="5467349" cy="41052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9553873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Цифровой осциллограф</a:t>
            </a:r>
            <a:endParaRPr/>
          </a:p>
        </p:txBody>
      </p:sp>
      <p:sp>
        <p:nvSpPr>
          <p:cNvPr id="1656904782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4698713" y="1825624"/>
            <a:ext cx="6655086" cy="4351338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buFont typeface="Arial"/>
              <a:buNone/>
              <a:defRPr/>
            </a:pPr>
            <a:r>
              <a:rPr sz="24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	В цифровом осциллографе </a:t>
            </a:r>
            <a:r>
              <a:rPr sz="24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входной  сигнал сначала преобразуется в цифровую форму </a:t>
            </a:r>
            <a:r>
              <a:rPr lang="ru-RU" sz="24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при помощи АЦП</a:t>
            </a:r>
            <a:r>
              <a:rPr sz="24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, а затем обрабатывается  встроенным микропроцессором, после чего отображается на  дисплее</a:t>
            </a:r>
            <a:r>
              <a:rPr lang="ru-RU" sz="24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 в виде графика, описывающего форму сигнала</a:t>
            </a:r>
            <a:r>
              <a:rPr sz="24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. Основным параметром осциллографа является его полоса пропускания (МГц) и максимально допустимое входное напряжение (В).</a:t>
            </a:r>
            <a:endParaRPr/>
          </a:p>
        </p:txBody>
      </p:sp>
      <p:pic>
        <p:nvPicPr>
          <p:cNvPr id="178817384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38199" y="1825624"/>
            <a:ext cx="3635136" cy="2607815"/>
          </a:xfrm>
          <a:prstGeom prst="rect">
            <a:avLst/>
          </a:prstGeom>
        </p:spPr>
      </p:pic>
      <p:sp>
        <p:nvSpPr>
          <p:cNvPr id="579618668" name=""/>
          <p:cNvSpPr txBox="1"/>
          <p:nvPr/>
        </p:nvSpPr>
        <p:spPr bwMode="auto">
          <a:xfrm flipH="0" flipV="0">
            <a:off x="1488314" y="4679493"/>
            <a:ext cx="2335986" cy="579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indent="0" algn="ctr">
              <a:lnSpc>
                <a:spcPct val="100000"/>
              </a:lnSpc>
              <a:buFont typeface="Arial"/>
              <a:buNone/>
              <a:defRPr/>
            </a:pPr>
            <a:r>
              <a:rPr lang="ru-RU" sz="16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Схема работы осциллографа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63197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Функциональная схема осциллографа</a:t>
            </a:r>
            <a:endParaRPr/>
          </a:p>
        </p:txBody>
      </p:sp>
      <p:pic>
        <p:nvPicPr>
          <p:cNvPr id="11263472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233402" y="1690687"/>
            <a:ext cx="5725194" cy="46771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481547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Схема преобразователя</a:t>
            </a:r>
            <a:endParaRPr/>
          </a:p>
        </p:txBody>
      </p:sp>
      <p:pic>
        <p:nvPicPr>
          <p:cNvPr id="36585961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775174" y="1858762"/>
            <a:ext cx="5981699" cy="1943100"/>
          </a:xfrm>
          <a:prstGeom prst="rect">
            <a:avLst/>
          </a:prstGeom>
        </p:spPr>
      </p:pic>
      <p:sp>
        <p:nvSpPr>
          <p:cNvPr id="634646330" name=""/>
          <p:cNvSpPr txBox="1"/>
          <p:nvPr/>
        </p:nvSpPr>
        <p:spPr bwMode="auto">
          <a:xfrm flipH="0" flipV="0">
            <a:off x="3549517" y="4022915"/>
            <a:ext cx="443409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indent="0" algn="l">
              <a:lnSpc>
                <a:spcPct val="100000"/>
              </a:lnSpc>
              <a:buFont typeface="Arial"/>
              <a:buNone/>
              <a:defRPr/>
            </a:pPr>
            <a:r>
              <a:rPr lang="ru-RU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Схема с делителем и битовым сдвигом</a:t>
            </a:r>
            <a:endParaRPr/>
          </a:p>
        </p:txBody>
      </p:sp>
      <p:sp>
        <p:nvSpPr>
          <p:cNvPr id="531773204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2780745" y="4670024"/>
            <a:ext cx="6630509" cy="150693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 algn="just">
              <a:lnSpc>
                <a:spcPct val="100000"/>
              </a:lnSpc>
              <a:buFont typeface="Arial"/>
              <a:buNone/>
              <a:defRPr/>
            </a:pPr>
            <a:r>
              <a:rPr sz="24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	</a:t>
            </a:r>
            <a:r>
              <a:rPr lang="ru-RU" sz="24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Основной задачей является – имитация работы АЦП осциллографа, в следствие особенностей среды </a:t>
            </a: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Logisim Evolution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2525376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Сохранение в память</a:t>
            </a:r>
            <a:endParaRPr/>
          </a:p>
        </p:txBody>
      </p:sp>
      <p:pic>
        <p:nvPicPr>
          <p:cNvPr id="141679191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432125" y="3343108"/>
            <a:ext cx="9420224" cy="2762249"/>
          </a:xfrm>
          <a:prstGeom prst="rect">
            <a:avLst/>
          </a:prstGeom>
        </p:spPr>
      </p:pic>
      <p:sp>
        <p:nvSpPr>
          <p:cNvPr id="1241432617" name=""/>
          <p:cNvSpPr txBox="1"/>
          <p:nvPr/>
        </p:nvSpPr>
        <p:spPr bwMode="auto">
          <a:xfrm flipH="0" flipV="0">
            <a:off x="1385821" y="1690687"/>
            <a:ext cx="9421076" cy="1554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indent="0" algn="l">
              <a:lnSpc>
                <a:spcPct val="100000"/>
              </a:lnSpc>
              <a:buFont typeface="Arial"/>
              <a:buNone/>
              <a:defRPr/>
            </a:pPr>
            <a:r>
              <a:rPr lang="ru-RU" sz="24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	Функционал блока определяет логику сохранения и чтения данных из блока памяти устройства.</a:t>
            </a:r>
            <a:r>
              <a:rPr lang="ru-RU" sz="2400"/>
              <a:t> Для организации страниц памяти применены блоки арифметических операций сложения</a:t>
            </a:r>
            <a:r>
              <a:rPr lang="en-US" sz="2400"/>
              <a:t>, </a:t>
            </a:r>
            <a:r>
              <a:rPr lang="ru-RU" sz="2400"/>
              <a:t>умножения и счетчики.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3242851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Вся схема</a:t>
            </a:r>
            <a:endParaRPr/>
          </a:p>
        </p:txBody>
      </p:sp>
      <p:pic>
        <p:nvPicPr>
          <p:cNvPr id="213781916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463470" y="1451868"/>
            <a:ext cx="6905002" cy="51514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101451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Принципиальная схема</a:t>
            </a:r>
            <a:endParaRPr/>
          </a:p>
        </p:txBody>
      </p:sp>
      <p:pic>
        <p:nvPicPr>
          <p:cNvPr id="189947006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015970" y="1690687"/>
            <a:ext cx="3461721" cy="4647459"/>
          </a:xfrm>
          <a:prstGeom prst="rect">
            <a:avLst/>
          </a:prstGeom>
        </p:spPr>
      </p:pic>
      <p:sp>
        <p:nvSpPr>
          <p:cNvPr id="73772463" name=""/>
          <p:cNvSpPr txBox="1"/>
          <p:nvPr/>
        </p:nvSpPr>
        <p:spPr bwMode="auto">
          <a:xfrm flipH="0" flipV="0">
            <a:off x="6049171" y="2505477"/>
            <a:ext cx="4349286" cy="30178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indent="0" algn="just">
              <a:lnSpc>
                <a:spcPct val="100000"/>
              </a:lnSpc>
              <a:buFont typeface="Arial"/>
              <a:buNone/>
              <a:defRPr/>
            </a:pPr>
            <a:r>
              <a:rPr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	</a:t>
            </a:r>
            <a:r>
              <a:rPr lang="ru-RU" sz="24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Для работы был применен микроконтроллер </a:t>
            </a: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Attiny45-20PU. </a:t>
            </a:r>
            <a:r>
              <a:rPr lang="ru-RU" sz="24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Дисплей с панелью управления с кнопками и узлы питания 5</a:t>
            </a: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V</a:t>
            </a:r>
            <a:r>
              <a:rPr lang="ru-RU" sz="2400"/>
              <a:t>, кнопки аппаратной перезагрузки и подключения щупа.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Tur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lassic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Standard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ONLYOFFICE/8.3.1.25</Application>
  <PresentationFormat>On-screen Show (4:3)</PresentationFormat>
  <Paragraphs>0</Paragraphs>
  <Slides>11</Slides>
  <Notes>11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</cp:revision>
  <dcterms:modified xsi:type="dcterms:W3CDTF">2025-03-18T11:49:18Z</dcterms:modified>
</cp:coreProperties>
</file>