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C4F02A-51B9-0B0F-469A-7523FCA28E1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9D9B67-299F-068E-BDA6-18E58121C83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E25166-5277-345F-3183-4BE4126546F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DFD30-ACBE-50A2-B620-3CF119F42FD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D81E9F-2083-48E1-1714-9A7D5FFA101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D0BC8B-A007-4A99-D135-0ED367FF99F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7E63A4-73C7-446F-DFF6-4C004E3B8E8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DF6E44-5348-4F95-85A2-2EB92D5B1D1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A79CCD-AB2D-1957-E6AF-DA1CED29230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F5EA08-9CFE-09C0-A7C8-6C0FA392BDA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694965" name="Прямоугольник 5"/>
          <p:cNvSpPr/>
          <p:nvPr/>
        </p:nvSpPr>
        <p:spPr bwMode="auto">
          <a:xfrm>
            <a:off x="2215803" y="523991"/>
            <a:ext cx="8069212" cy="118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Министерство образования Иркутской области</a:t>
            </a:r>
            <a:br>
              <a:rPr lang="ru-RU" b="1">
                <a:latin typeface="Times New Roman"/>
                <a:cs typeface="Times New Roman"/>
              </a:rPr>
            </a:br>
            <a:r>
              <a:rPr lang="ru-RU">
                <a:latin typeface="Times New Roman"/>
                <a:cs typeface="Times New Roman"/>
              </a:rPr>
              <a:t>Государственное бюджетное профессиональное образовательное учреждение </a:t>
            </a:r>
            <a:br>
              <a:rPr lang="ru-RU">
                <a:latin typeface="Times New Roman"/>
                <a:cs typeface="Times New Roman"/>
              </a:rPr>
            </a:br>
            <a:r>
              <a:rPr lang="ru-RU">
                <a:latin typeface="Times New Roman"/>
                <a:cs typeface="Times New Roman"/>
              </a:rPr>
              <a:t>Иркутской области</a:t>
            </a:r>
            <a:br>
              <a:rPr lang="ru-RU">
                <a:latin typeface="Times New Roman"/>
                <a:cs typeface="Times New Roman"/>
              </a:rPr>
            </a:br>
            <a:r>
              <a:rPr lang="ru-RU" b="1">
                <a:latin typeface="Times New Roman"/>
                <a:cs typeface="Times New Roman"/>
              </a:rPr>
              <a:t>«ИРКУТСКИЙ ЭНЕРГЕТИЧЕСКИЙ КОЛЛЕДЖ»</a:t>
            </a:r>
            <a:endParaRPr lang="ru-RU"/>
          </a:p>
        </p:txBody>
      </p:sp>
      <p:sp>
        <p:nvSpPr>
          <p:cNvPr id="827509047" name="Прямоугольник 6"/>
          <p:cNvSpPr/>
          <p:nvPr/>
        </p:nvSpPr>
        <p:spPr bwMode="auto">
          <a:xfrm>
            <a:off x="1672642" y="1995318"/>
            <a:ext cx="8886299" cy="106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600" b="1">
                <a:latin typeface="Times New Roman"/>
                <a:cs typeface="Times New Roman"/>
              </a:rPr>
              <a:t>Курсовой проект</a:t>
            </a:r>
            <a:endParaRPr/>
          </a:p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 </a:t>
            </a:r>
            <a:r>
              <a:rPr lang="ru-RU" sz="2800">
                <a:latin typeface="Times New Roman"/>
                <a:cs typeface="Times New Roman"/>
              </a:rPr>
              <a:t>тема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:  Цифровое устройство «Осциллограф»</a:t>
            </a:r>
            <a:endParaRPr lang="ru-RU" sz="2800" b="1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022781225" name="Прямоугольник 7"/>
          <p:cNvSpPr/>
          <p:nvPr/>
        </p:nvSpPr>
        <p:spPr bwMode="auto">
          <a:xfrm>
            <a:off x="7146342" y="4265841"/>
            <a:ext cx="3510958" cy="1737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/>
            </a:pPr>
            <a:r>
              <a:rPr lang="ru-RU" u="sng">
                <a:latin typeface="Times New Roman"/>
                <a:cs typeface="Times New Roman"/>
              </a:rPr>
              <a:t>Разработал</a:t>
            </a:r>
            <a:r>
              <a:rPr lang="ru-RU">
                <a:latin typeface="Times New Roman"/>
                <a:cs typeface="Times New Roman"/>
              </a:rPr>
              <a:t>: </a:t>
            </a:r>
            <a:endParaRPr/>
          </a:p>
          <a:p>
            <a:pPr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студент группы 3КСК-</a:t>
            </a:r>
            <a:r>
              <a:rPr lang="en-US">
                <a:latin typeface="Times New Roman"/>
                <a:cs typeface="Times New Roman"/>
              </a:rPr>
              <a:t>2</a:t>
            </a:r>
            <a:r>
              <a:rPr lang="ru-RU">
                <a:latin typeface="Times New Roman"/>
                <a:cs typeface="Times New Roman"/>
              </a:rPr>
              <a:t>2                                       </a:t>
            </a:r>
            <a:r>
              <a:rPr lang="ru-RU">
                <a:solidFill>
                  <a:schemeClr val="tx1"/>
                </a:solidFill>
                <a:latin typeface="Times New Roman"/>
                <a:cs typeface="Times New Roman"/>
              </a:rPr>
              <a:t>Валюк А.В.</a:t>
            </a:r>
            <a:r>
              <a:rPr lang="ru-RU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ru-RU">
                <a:latin typeface="Times New Roman"/>
                <a:cs typeface="Times New Roman"/>
              </a:rPr>
              <a:t>	                                                        </a:t>
            </a:r>
            <a:r>
              <a:rPr lang="ru-RU" u="sng">
                <a:latin typeface="Times New Roman"/>
                <a:cs typeface="Times New Roman"/>
              </a:rPr>
              <a:t>Руководитель КП</a:t>
            </a:r>
            <a:r>
              <a:rPr lang="ru-RU">
                <a:latin typeface="Times New Roman"/>
                <a:cs typeface="Times New Roman"/>
              </a:rPr>
              <a:t>:</a:t>
            </a:r>
            <a:endParaRPr/>
          </a:p>
          <a:p>
            <a:pPr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преподаватель ГБПОУ «ИЭК»</a:t>
            </a:r>
            <a:endParaRPr/>
          </a:p>
          <a:p>
            <a:pPr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Шекунов</a:t>
            </a:r>
            <a:r>
              <a:rPr lang="ru-RU"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Е.А</a:t>
            </a:r>
            <a:r>
              <a:rPr lang="ru-RU">
                <a:latin typeface="Times New Roman"/>
                <a:cs typeface="Times New Roman"/>
              </a:rPr>
              <a:t>.</a:t>
            </a:r>
            <a:endParaRPr/>
          </a:p>
        </p:txBody>
      </p:sp>
      <p:sp>
        <p:nvSpPr>
          <p:cNvPr id="676891665" name="TextBox 7"/>
          <p:cNvSpPr txBox="1">
            <a:spLocks noChangeArrowheads="1"/>
          </p:cNvSpPr>
          <p:nvPr/>
        </p:nvSpPr>
        <p:spPr bwMode="auto">
          <a:xfrm>
            <a:off x="4518038" y="6280389"/>
            <a:ext cx="2737209" cy="36611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bg2"/>
              </a:buClr>
              <a:buSzPct val="75000"/>
              <a:buFont typeface="Wingdings"/>
              <a:buChar char="n"/>
              <a:defRPr sz="3200">
                <a:solidFill>
                  <a:schemeClr val="tx1"/>
                </a:solidFill>
                <a:latin typeface="Times New Roman"/>
                <a:cs typeface="Times New Roman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¨"/>
              <a:defRPr sz="2800">
                <a:solidFill>
                  <a:schemeClr val="tx1"/>
                </a:solidFill>
                <a:latin typeface="Times New Roman"/>
                <a:cs typeface="Times New Roman"/>
              </a:defRPr>
            </a:lvl2pPr>
            <a:lvl3pPr marL="1143000" indent="-228600">
              <a:spcBef>
                <a:spcPts val="0"/>
              </a:spcBef>
              <a:buClr>
                <a:schemeClr val="bg2"/>
              </a:buClr>
              <a:buSzPct val="65000"/>
              <a:buFont typeface="Wingdings"/>
              <a:buChar char="n"/>
              <a:defRPr sz="2400">
                <a:solidFill>
                  <a:schemeClr val="tx1"/>
                </a:solidFill>
                <a:latin typeface="Times New Roman"/>
                <a:cs typeface="Times New Roman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¨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4pPr>
            <a:lvl5pPr marL="2057400" indent="-228600">
              <a:spcBef>
                <a:spcPts val="0"/>
              </a:spcBef>
              <a:buClr>
                <a:schemeClr val="bg2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ru-RU" sz="1800"/>
              <a:t>Иркутск, 2025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8003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Экран отображения</a:t>
            </a:r>
            <a:endParaRPr/>
          </a:p>
        </p:txBody>
      </p:sp>
      <p:pic>
        <p:nvPicPr>
          <p:cNvPr id="10342005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690687"/>
            <a:ext cx="5524499" cy="3400425"/>
          </a:xfrm>
          <a:prstGeom prst="rect">
            <a:avLst/>
          </a:prstGeom>
        </p:spPr>
      </p:pic>
      <p:pic>
        <p:nvPicPr>
          <p:cNvPr id="6736840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843203" y="1871662"/>
            <a:ext cx="4257675" cy="3038473"/>
          </a:xfrm>
          <a:prstGeom prst="rect">
            <a:avLst/>
          </a:prstGeom>
        </p:spPr>
      </p:pic>
      <p:sp>
        <p:nvSpPr>
          <p:cNvPr id="2107726064" name=""/>
          <p:cNvSpPr txBox="1"/>
          <p:nvPr/>
        </p:nvSpPr>
        <p:spPr bwMode="auto">
          <a:xfrm flipH="0" flipV="0">
            <a:off x="1397442" y="5317576"/>
            <a:ext cx="4423293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ctr">
              <a:lnSpc>
                <a:spcPct val="100000"/>
              </a:lnSpc>
              <a:buFont typeface="Arial"/>
              <a:buNone/>
              <a:defRPr/>
            </a:pPr>
            <a:r>
              <a:rPr lang="ru-RU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Принципиальная схема платы дисплея, с учетом внутреннего подключения кнопок</a:t>
            </a:r>
            <a:endParaRPr/>
          </a:p>
        </p:txBody>
      </p:sp>
      <p:sp>
        <p:nvSpPr>
          <p:cNvPr id="1419468225" name=""/>
          <p:cNvSpPr/>
          <p:nvPr/>
        </p:nvSpPr>
        <p:spPr bwMode="auto">
          <a:xfrm flipH="0" flipV="0">
            <a:off x="6767141" y="5132431"/>
            <a:ext cx="4410879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0,96 дюймов OLED 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дисплей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12864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8519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Трассировка платы</a:t>
            </a:r>
            <a:endParaRPr/>
          </a:p>
        </p:txBody>
      </p:sp>
      <p:pic>
        <p:nvPicPr>
          <p:cNvPr id="19523102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61824" y="1562839"/>
            <a:ext cx="4358726" cy="4697951"/>
          </a:xfrm>
          <a:prstGeom prst="rect">
            <a:avLst/>
          </a:prstGeom>
        </p:spPr>
      </p:pic>
      <p:sp>
        <p:nvSpPr>
          <p:cNvPr id="270511386" name=""/>
          <p:cNvSpPr txBox="1"/>
          <p:nvPr/>
        </p:nvSpPr>
        <p:spPr bwMode="auto">
          <a:xfrm flipH="0" flipV="0">
            <a:off x="1024415" y="3134395"/>
            <a:ext cx="499814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Была произведена трассировка платы и создание топологии компонентов на ней.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8459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Цель курсового проекта</a:t>
            </a:r>
            <a:endParaRPr/>
          </a:p>
        </p:txBody>
      </p:sp>
      <p:sp>
        <p:nvSpPr>
          <p:cNvPr id="29674644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lang="ru-RU" sz="2400"/>
              <a:t>	Разработать принципиальную и функциональную схемы цифрового осциллографа, на основе микроконтроллера и цифровой </a:t>
            </a:r>
            <a:r>
              <a:rPr lang="en-US" sz="2400"/>
              <a:t>O</a:t>
            </a:r>
            <a:r>
              <a:rPr lang="en-US" sz="2400"/>
              <a:t>LED </a:t>
            </a:r>
            <a:r>
              <a:rPr lang="ru-RU" sz="2400"/>
              <a:t>матрицы. С возможностью отображения формы сигнала, сохранения в память и чтения сохраненного сигнала, с выводом значений на матрицу.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2707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Осциллограф</a:t>
            </a:r>
            <a:endParaRPr/>
          </a:p>
        </p:txBody>
      </p:sp>
      <p:sp>
        <p:nvSpPr>
          <p:cNvPr id="185223656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312382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Основное назначение осциллографа – предоставление пользователю  визуального отображения сигналов, поступающих на вход прибора с целью их  последующего измерения и анализа в частотной, временной и логической  области. Эти картинки можно сохранять, преобразовывать, что актуально  при последующем исследовании, сравнении.</a:t>
            </a:r>
            <a:endParaRPr/>
          </a:p>
        </p:txBody>
      </p:sp>
      <p:pic>
        <p:nvPicPr>
          <p:cNvPr id="12707275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1922" y="1525849"/>
            <a:ext cx="5467349" cy="4105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55387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Цифровой осциллограф</a:t>
            </a:r>
            <a:endParaRPr/>
          </a:p>
        </p:txBody>
      </p:sp>
      <p:sp>
        <p:nvSpPr>
          <p:cNvPr id="165690478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698713" y="1825624"/>
            <a:ext cx="6655086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В цифровом осциллографе 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входной  сигнал сначала преобразуется в цифровую форму </a:t>
            </a: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 помощи АЦП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а затем обрабатывается  встроенным микропроцессором, после чего отображается на  дисплее</a:t>
            </a: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в виде графика, описывающего форму сигнала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 Основным параметром осциллографа является его полоса пропускания (МГц) и максимально допустимое входное напряжение (В).</a:t>
            </a:r>
            <a:endParaRPr/>
          </a:p>
        </p:txBody>
      </p:sp>
      <p:pic>
        <p:nvPicPr>
          <p:cNvPr id="17881738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1825624"/>
            <a:ext cx="3635136" cy="2607815"/>
          </a:xfrm>
          <a:prstGeom prst="rect">
            <a:avLst/>
          </a:prstGeom>
        </p:spPr>
      </p:pic>
      <p:sp>
        <p:nvSpPr>
          <p:cNvPr id="579618668" name=""/>
          <p:cNvSpPr txBox="1"/>
          <p:nvPr/>
        </p:nvSpPr>
        <p:spPr bwMode="auto">
          <a:xfrm flipH="0" flipV="0">
            <a:off x="1488314" y="4679493"/>
            <a:ext cx="2335985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ctr">
              <a:lnSpc>
                <a:spcPct val="100000"/>
              </a:lnSpc>
              <a:buFont typeface="Arial"/>
              <a:buNone/>
              <a:defRPr/>
            </a:pPr>
            <a:r>
              <a:rPr lang="ru-RU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Схема работы осциллографа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319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Функциональная схема осциллографа</a:t>
            </a:r>
            <a:endParaRPr/>
          </a:p>
        </p:txBody>
      </p:sp>
      <p:pic>
        <p:nvPicPr>
          <p:cNvPr id="1126347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33402" y="1690687"/>
            <a:ext cx="5725194" cy="4677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48154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Схема преобразователя</a:t>
            </a:r>
            <a:endParaRPr/>
          </a:p>
        </p:txBody>
      </p:sp>
      <p:pic>
        <p:nvPicPr>
          <p:cNvPr id="3658596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75174" y="1858762"/>
            <a:ext cx="5981699" cy="1943100"/>
          </a:xfrm>
          <a:prstGeom prst="rect">
            <a:avLst/>
          </a:prstGeom>
        </p:spPr>
      </p:pic>
      <p:sp>
        <p:nvSpPr>
          <p:cNvPr id="634646330" name=""/>
          <p:cNvSpPr txBox="1"/>
          <p:nvPr/>
        </p:nvSpPr>
        <p:spPr bwMode="auto">
          <a:xfrm flipH="0" flipV="0">
            <a:off x="3549517" y="4022915"/>
            <a:ext cx="44340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ru-RU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Схема с делителем и битовым сдвигом</a:t>
            </a:r>
            <a:endParaRPr/>
          </a:p>
        </p:txBody>
      </p:sp>
      <p:sp>
        <p:nvSpPr>
          <p:cNvPr id="53177320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780745" y="4670024"/>
            <a:ext cx="6630509" cy="15069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Основной задачей является – имитация работы АЦП осциллографа, в следствие особенностей среды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Logisim Evolution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52537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Сохранение в память</a:t>
            </a:r>
            <a:endParaRPr/>
          </a:p>
        </p:txBody>
      </p:sp>
      <p:pic>
        <p:nvPicPr>
          <p:cNvPr id="14167919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32125" y="3343108"/>
            <a:ext cx="9420224" cy="2762249"/>
          </a:xfrm>
          <a:prstGeom prst="rect">
            <a:avLst/>
          </a:prstGeom>
        </p:spPr>
      </p:pic>
      <p:sp>
        <p:nvSpPr>
          <p:cNvPr id="1241432617" name=""/>
          <p:cNvSpPr txBox="1"/>
          <p:nvPr/>
        </p:nvSpPr>
        <p:spPr bwMode="auto">
          <a:xfrm flipH="0" flipV="0">
            <a:off x="1385821" y="1690687"/>
            <a:ext cx="9421076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Функционал блока определяет логику сохранения и чтения данных из блока памяти устройства.</a:t>
            </a:r>
            <a:r>
              <a:rPr lang="ru-RU" sz="2400"/>
              <a:t> Для организации страниц памяти применены блоки арифметических операций сложения</a:t>
            </a:r>
            <a:r>
              <a:rPr lang="en-US" sz="2400"/>
              <a:t>, </a:t>
            </a:r>
            <a:r>
              <a:rPr lang="ru-RU" sz="2400"/>
              <a:t>умножения и счетчики.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24285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Вся схема</a:t>
            </a:r>
            <a:endParaRPr/>
          </a:p>
        </p:txBody>
      </p:sp>
      <p:pic>
        <p:nvPicPr>
          <p:cNvPr id="21378191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63470" y="1451868"/>
            <a:ext cx="6905002" cy="5151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0145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Принципиальная схема</a:t>
            </a:r>
            <a:endParaRPr/>
          </a:p>
        </p:txBody>
      </p:sp>
      <p:pic>
        <p:nvPicPr>
          <p:cNvPr id="18994700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15970" y="1690687"/>
            <a:ext cx="3461721" cy="4647459"/>
          </a:xfrm>
          <a:prstGeom prst="rect">
            <a:avLst/>
          </a:prstGeom>
        </p:spPr>
      </p:pic>
      <p:sp>
        <p:nvSpPr>
          <p:cNvPr id="73772463" name=""/>
          <p:cNvSpPr txBox="1"/>
          <p:nvPr/>
        </p:nvSpPr>
        <p:spPr bwMode="auto">
          <a:xfrm flipH="0" flipV="0">
            <a:off x="6049171" y="2505477"/>
            <a:ext cx="4349286" cy="3017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just">
              <a:lnSpc>
                <a:spcPct val="100000"/>
              </a:lnSpc>
              <a:buFont typeface="Arial"/>
              <a:buNone/>
              <a:defRPr/>
            </a:pPr>
            <a:r>
              <a:rPr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Для работы был применен микроконтроллер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Attiny45-20PU. </a:t>
            </a:r>
            <a:r>
              <a:rPr lang="ru-RU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Дисплей с панелью управления с кнопками и узлы питания 5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</a:t>
            </a:r>
            <a:r>
              <a:rPr lang="ru-RU" sz="2400"/>
              <a:t>, кнопки аппаратной перезагрузки и подключения щупа.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ONLYOFFICE/8.3.1.25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2025-03-20T08:34:04Z</dcterms:modified>
</cp:coreProperties>
</file>