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74" r:id="rId14"/>
    <p:sldId id="267" r:id="rId15"/>
    <p:sldId id="268" r:id="rId16"/>
    <p:sldId id="270" r:id="rId17"/>
    <p:sldId id="272" r:id="rId18"/>
    <p:sldId id="273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04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43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F5EA08-9CFE-09C0-A7C8-6C0FA392BDAC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1376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C4F02A-51B9-0B0F-469A-7523FCA28E1F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8138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9D9B67-299F-068E-BDA6-18E58121C83D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5290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4582-6579-B62C-BF8E-208BA8F00DB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2E1DED-346C-58DB-29B9-9572EE68D9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0468BA-5484-0067-7815-233609E2E5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3526C-36C6-89F8-7D3B-64A91C0CFA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9D9B67-299F-068E-BDA6-18E58121C83D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2819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9D9B67-299F-068E-BDA6-18E58121C83D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1561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E25166-5277-345F-3183-4BE4126546FB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2932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6DFD30-ACBE-50A2-B620-3CF119F42FDF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3877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D81E9F-2083-48E1-1714-9A7D5FFA1014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8701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CD0BC8B-A007-4A99-D135-0ED367FF99FE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768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7E63A4-73C7-446F-DFF6-4C004E3B8E85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0752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DF6E44-5348-4F95-85A2-2EB92D5B1D19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637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DA79CCD-AB2D-1957-E6AF-DA1CED292308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6772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DA79CCD-AB2D-1957-E6AF-DA1CED292308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44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Grp="1" noChangeArrowheads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Grp="1" noChangeArrowheads="1"/>
          </p:cNvSpPr>
          <p:nvPr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Grp="1" noChangeArrowheads="1"/>
          </p:cNvSpPr>
          <p:nvPr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Grp="1" noChangeArrowheads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Grp="1" noChangeArrowheads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23.04.2025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23.04.2025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23.04.2025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23.04.2025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23.04.2025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23.04.2025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23.04.2025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23.04.2025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23.04.2025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23.04.2025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23.04.2025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Grp="1" noChangeArrowheads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Grp="1" noChangeArrowheads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Grp="1" noChangeArrowheads="1"/>
          </p:cNvSpPr>
          <p:nvPr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>23.04.2025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2694965" name="Прямоугольник 5"/>
          <p:cNvSpPr/>
          <p:nvPr/>
        </p:nvSpPr>
        <p:spPr bwMode="auto">
          <a:xfrm>
            <a:off x="2215803" y="523991"/>
            <a:ext cx="8069212" cy="1189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>
                <a:latin typeface="Times New Roman"/>
                <a:cs typeface="Times New Roman"/>
              </a:rPr>
              <a:t>Министерство образования Иркутской области</a:t>
            </a:r>
            <a:br>
              <a:rPr lang="ru-RU" b="1">
                <a:latin typeface="Times New Roman"/>
                <a:cs typeface="Times New Roman"/>
              </a:rPr>
            </a:br>
            <a:r>
              <a:rPr lang="ru-RU">
                <a:latin typeface="Times New Roman"/>
                <a:cs typeface="Times New Roman"/>
              </a:rPr>
              <a:t>Государственное бюджетное профессиональное образовательное учреждение </a:t>
            </a:r>
            <a:br>
              <a:rPr lang="ru-RU">
                <a:latin typeface="Times New Roman"/>
                <a:cs typeface="Times New Roman"/>
              </a:rPr>
            </a:br>
            <a:r>
              <a:rPr lang="ru-RU">
                <a:latin typeface="Times New Roman"/>
                <a:cs typeface="Times New Roman"/>
              </a:rPr>
              <a:t>Иркутской области</a:t>
            </a:r>
            <a:br>
              <a:rPr lang="ru-RU">
                <a:latin typeface="Times New Roman"/>
                <a:cs typeface="Times New Roman"/>
              </a:rPr>
            </a:br>
            <a:r>
              <a:rPr lang="ru-RU" b="1">
                <a:latin typeface="Times New Roman"/>
                <a:cs typeface="Times New Roman"/>
              </a:rPr>
              <a:t>«ИРКУТСКИЙ ЭНЕРГЕТИЧЕСКИЙ КОЛЛЕДЖ»</a:t>
            </a:r>
            <a:endParaRPr lang="ru-RU"/>
          </a:p>
        </p:txBody>
      </p:sp>
      <p:sp>
        <p:nvSpPr>
          <p:cNvPr id="827509047" name="Прямоугольник 6"/>
          <p:cNvSpPr/>
          <p:nvPr/>
        </p:nvSpPr>
        <p:spPr bwMode="auto">
          <a:xfrm>
            <a:off x="1672642" y="1995318"/>
            <a:ext cx="8886299" cy="1067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3600" b="1">
                <a:latin typeface="Times New Roman"/>
                <a:cs typeface="Times New Roman"/>
              </a:rPr>
              <a:t>Курсовой проект</a:t>
            </a:r>
            <a:endParaRPr/>
          </a:p>
          <a:p>
            <a:pPr algn="ctr">
              <a:defRPr/>
            </a:pPr>
            <a:r>
              <a:rPr lang="ru-RU">
                <a:latin typeface="Times New Roman"/>
                <a:cs typeface="Times New Roman"/>
              </a:rPr>
              <a:t> </a:t>
            </a:r>
            <a:r>
              <a:rPr lang="ru-RU" sz="2800">
                <a:latin typeface="Times New Roman"/>
                <a:cs typeface="Times New Roman"/>
              </a:rPr>
              <a:t>тема</a:t>
            </a:r>
            <a:r>
              <a:rPr lang="ru-RU" sz="2800">
                <a:solidFill>
                  <a:schemeClr val="tx1"/>
                </a:solidFill>
                <a:latin typeface="Times New Roman"/>
                <a:cs typeface="Times New Roman"/>
              </a:rPr>
              <a:t>:  Цифровое устройство «Осциллограф»</a:t>
            </a:r>
            <a:endParaRPr lang="ru-RU" sz="2800" b="1" i="1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022781225" name="Прямоугольник 7"/>
          <p:cNvSpPr/>
          <p:nvPr/>
        </p:nvSpPr>
        <p:spPr bwMode="auto">
          <a:xfrm>
            <a:off x="7146342" y="4265841"/>
            <a:ext cx="3510958" cy="1737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None/>
              <a:defRPr/>
            </a:pPr>
            <a:r>
              <a:rPr lang="ru-RU" u="sng" dirty="0">
                <a:latin typeface="Times New Roman"/>
                <a:cs typeface="Times New Roman"/>
              </a:rPr>
              <a:t>Разработал</a:t>
            </a:r>
            <a:r>
              <a:rPr lang="ru-RU" dirty="0">
                <a:latin typeface="Times New Roman"/>
                <a:cs typeface="Times New Roman"/>
              </a:rPr>
              <a:t>: </a:t>
            </a:r>
            <a:endParaRPr dirty="0"/>
          </a:p>
          <a:p>
            <a:pPr>
              <a:buFont typeface="Arial"/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студент группы 3КСК-</a:t>
            </a:r>
            <a:r>
              <a:rPr lang="en-US" dirty="0">
                <a:latin typeface="Times New Roman"/>
                <a:cs typeface="Times New Roman"/>
              </a:rPr>
              <a:t>2</a:t>
            </a:r>
            <a:r>
              <a:rPr lang="ru-RU" dirty="0">
                <a:latin typeface="Times New Roman"/>
                <a:cs typeface="Times New Roman"/>
              </a:rPr>
              <a:t>2                                       </a:t>
            </a:r>
            <a:r>
              <a:rPr lang="ru-RU" dirty="0" err="1">
                <a:solidFill>
                  <a:schemeClr val="tx1"/>
                </a:solidFill>
                <a:latin typeface="Times New Roman"/>
                <a:cs typeface="Times New Roman"/>
              </a:rPr>
              <a:t>Валюк</a:t>
            </a:r>
            <a:r>
              <a:rPr lang="ru-RU" dirty="0">
                <a:solidFill>
                  <a:schemeClr val="tx1"/>
                </a:solidFill>
                <a:latin typeface="Times New Roman"/>
                <a:cs typeface="Times New Roman"/>
              </a:rPr>
              <a:t> А.В.</a:t>
            </a:r>
            <a:r>
              <a:rPr lang="ru-RU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lang="ru-RU" dirty="0">
                <a:latin typeface="Times New Roman"/>
                <a:cs typeface="Times New Roman"/>
              </a:rPr>
              <a:t>	                                                        </a:t>
            </a:r>
            <a:r>
              <a:rPr lang="ru-RU" u="sng" dirty="0">
                <a:latin typeface="Times New Roman"/>
                <a:cs typeface="Times New Roman"/>
              </a:rPr>
              <a:t>Руководитель КП</a:t>
            </a:r>
            <a:r>
              <a:rPr lang="ru-RU" dirty="0">
                <a:latin typeface="Times New Roman"/>
                <a:cs typeface="Times New Roman"/>
              </a:rPr>
              <a:t>:</a:t>
            </a:r>
            <a:endParaRPr dirty="0"/>
          </a:p>
          <a:p>
            <a:pPr>
              <a:buFont typeface="Arial"/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преподаватель ГБПОУ «ИЭК»</a:t>
            </a:r>
            <a:endParaRPr dirty="0"/>
          </a:p>
          <a:p>
            <a:pPr>
              <a:buFont typeface="Arial"/>
              <a:buNone/>
              <a:defRPr/>
            </a:pPr>
            <a:r>
              <a:rPr lang="ru-RU" dirty="0" err="1">
                <a:latin typeface="Times New Roman"/>
                <a:cs typeface="Times New Roman"/>
              </a:rPr>
              <a:t>Шекунов</a:t>
            </a:r>
            <a:r>
              <a:rPr lang="ru-RU" dirty="0">
                <a:latin typeface="Times New Roman"/>
                <a:cs typeface="Times New Roman"/>
              </a:rPr>
              <a:t> Е.А.</a:t>
            </a:r>
            <a:endParaRPr dirty="0"/>
          </a:p>
        </p:txBody>
      </p:sp>
      <p:sp>
        <p:nvSpPr>
          <p:cNvPr id="676891665" name="TextBox 7"/>
          <p:cNvSpPr txBox="1">
            <a:spLocks noChangeArrowheads="1"/>
          </p:cNvSpPr>
          <p:nvPr/>
        </p:nvSpPr>
        <p:spPr bwMode="auto">
          <a:xfrm>
            <a:off x="4518038" y="6280389"/>
            <a:ext cx="2737209" cy="36611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ts val="0"/>
              </a:spcBef>
              <a:buClr>
                <a:schemeClr val="bg2"/>
              </a:buClr>
              <a:buSzPct val="75000"/>
              <a:buFont typeface="Wingdings"/>
              <a:buChar char="n"/>
              <a:defRPr sz="3200">
                <a:solidFill>
                  <a:schemeClr val="tx1"/>
                </a:solidFill>
                <a:latin typeface="Times New Roman"/>
                <a:cs typeface="Times New Roman"/>
              </a:defRPr>
            </a:lvl1pPr>
            <a:lvl2pPr marL="742950" indent="-285750">
              <a:spcBef>
                <a:spcPts val="0"/>
              </a:spcBef>
              <a:buClr>
                <a:schemeClr val="accent2"/>
              </a:buClr>
              <a:buSzPct val="80000"/>
              <a:buFont typeface="Wingdings"/>
              <a:buChar char="¨"/>
              <a:defRPr sz="2800">
                <a:solidFill>
                  <a:schemeClr val="tx1"/>
                </a:solidFill>
                <a:latin typeface="Times New Roman"/>
                <a:cs typeface="Times New Roman"/>
              </a:defRPr>
            </a:lvl2pPr>
            <a:lvl3pPr marL="1143000" indent="-228600">
              <a:spcBef>
                <a:spcPts val="0"/>
              </a:spcBef>
              <a:buClr>
                <a:schemeClr val="bg2"/>
              </a:buClr>
              <a:buSzPct val="65000"/>
              <a:buFont typeface="Wingdings"/>
              <a:buChar char="n"/>
              <a:defRPr sz="2400">
                <a:solidFill>
                  <a:schemeClr val="tx1"/>
                </a:solidFill>
                <a:latin typeface="Times New Roman"/>
                <a:cs typeface="Times New Roman"/>
              </a:defRPr>
            </a:lvl3pPr>
            <a:lvl4pPr marL="1600200" indent="-228600">
              <a:spcBef>
                <a:spcPts val="0"/>
              </a:spcBef>
              <a:buClr>
                <a:schemeClr val="accent2"/>
              </a:buClr>
              <a:buSzPct val="70000"/>
              <a:buFont typeface="Wingdings"/>
              <a:buChar char="¨"/>
              <a:defRPr sz="2000">
                <a:solidFill>
                  <a:schemeClr val="tx1"/>
                </a:solidFill>
                <a:latin typeface="Times New Roman"/>
                <a:cs typeface="Times New Roman"/>
              </a:defRPr>
            </a:lvl4pPr>
            <a:lvl5pPr marL="2057400" indent="-228600">
              <a:spcBef>
                <a:spcPts val="0"/>
              </a:spcBef>
              <a:buClr>
                <a:schemeClr val="bg2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Times New Roman"/>
                <a:cs typeface="Times New Roman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Times New Roman"/>
                <a:cs typeface="Times New Roma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Times New Roman"/>
                <a:cs typeface="Times New Roma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Times New Roman"/>
                <a:cs typeface="Times New Roma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/>
              <a:buChar char="§"/>
              <a:defRPr sz="2000">
                <a:solidFill>
                  <a:schemeClr val="tx1"/>
                </a:solidFill>
                <a:latin typeface="Times New Roman"/>
                <a:cs typeface="Times New Roman"/>
              </a:defRPr>
            </a:lvl9pPr>
          </a:lstStyle>
          <a:p>
            <a:pPr algn="ctr">
              <a:buClrTx/>
              <a:buSzTx/>
              <a:buFontTx/>
              <a:buNone/>
              <a:defRPr/>
            </a:pPr>
            <a:r>
              <a:rPr lang="ru-RU" sz="1800"/>
              <a:t>Иркутск,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101451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Принципиальная схема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99470062" name="Рисунок 189947006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015970" y="1690687"/>
            <a:ext cx="3461721" cy="4647459"/>
          </a:xfrm>
          <a:prstGeom prst="rect">
            <a:avLst/>
          </a:prstGeom>
        </p:spPr>
      </p:pic>
      <p:sp>
        <p:nvSpPr>
          <p:cNvPr id="73772463" name="TextBox 73772462"/>
          <p:cNvSpPr txBox="1"/>
          <p:nvPr/>
        </p:nvSpPr>
        <p:spPr bwMode="auto">
          <a:xfrm>
            <a:off x="6049171" y="2505477"/>
            <a:ext cx="4349286" cy="256948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0" indent="450000" algn="just">
              <a:lnSpc>
                <a:spcPct val="100000"/>
              </a:lnSpc>
              <a:buFont typeface="Arial"/>
              <a:buNone/>
              <a:defRPr/>
            </a:pPr>
            <a:r>
              <a:rPr lang="ru-RU"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Для работы был применен микроконтроллер </a:t>
            </a:r>
            <a:r>
              <a:rPr lang="en-US"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Attiny85-20PU. </a:t>
            </a:r>
            <a:r>
              <a:rPr lang="ru-RU"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Дисплей с панелью управления с кнопками и узлы питания 5</a:t>
            </a:r>
            <a:r>
              <a:rPr lang="en-US"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кнопки аппаратной перезагрузки и подключения щупа.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980037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Экран отображения</a:t>
            </a:r>
            <a:endParaRPr/>
          </a:p>
        </p:txBody>
      </p:sp>
      <p:pic>
        <p:nvPicPr>
          <p:cNvPr id="1034200566" name="Рисунок 103420056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38198" y="1690687"/>
            <a:ext cx="5524499" cy="3400425"/>
          </a:xfrm>
          <a:prstGeom prst="rect">
            <a:avLst/>
          </a:prstGeom>
        </p:spPr>
      </p:pic>
      <p:pic>
        <p:nvPicPr>
          <p:cNvPr id="673684076" name="Рисунок 673684075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843203" y="1871662"/>
            <a:ext cx="4257675" cy="3038473"/>
          </a:xfrm>
          <a:prstGeom prst="rect">
            <a:avLst/>
          </a:prstGeom>
        </p:spPr>
      </p:pic>
      <p:sp>
        <p:nvSpPr>
          <p:cNvPr id="2107726064" name="TextBox 2107726063"/>
          <p:cNvSpPr txBox="1"/>
          <p:nvPr/>
        </p:nvSpPr>
        <p:spPr bwMode="auto">
          <a:xfrm>
            <a:off x="1397442" y="5317576"/>
            <a:ext cx="4423293" cy="62324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0" indent="0" algn="ctr">
              <a:lnSpc>
                <a:spcPct val="100000"/>
              </a:lnSpc>
              <a:buFont typeface="Arial"/>
              <a:buNone/>
              <a:defRPr/>
            </a:pPr>
            <a:r>
              <a:rPr lang="ru-RU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Принципиальная схема платы дисплея, с учетом внутреннего подключения кнопок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9468225" name=" 1419468224"/>
          <p:cNvSpPr/>
          <p:nvPr/>
        </p:nvSpPr>
        <p:spPr bwMode="auto">
          <a:xfrm>
            <a:off x="6767141" y="5132431"/>
            <a:ext cx="4410879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18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0,96 </a:t>
            </a:r>
            <a:r>
              <a:rPr sz="18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дюймов</a:t>
            </a:r>
            <a:r>
              <a:rPr sz="18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OLED </a:t>
            </a:r>
            <a:r>
              <a:rPr lang="ru-RU" sz="18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дисплей</a:t>
            </a:r>
            <a:r>
              <a:rPr sz="18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12864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285191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Трассировка платы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52310284" name="Рисунок 195231028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597922" y="1502454"/>
            <a:ext cx="4358726" cy="4697951"/>
          </a:xfrm>
          <a:prstGeom prst="rect">
            <a:avLst/>
          </a:prstGeom>
        </p:spPr>
      </p:pic>
      <p:sp>
        <p:nvSpPr>
          <p:cNvPr id="270511386" name="TextBox 270511385"/>
          <p:cNvSpPr txBox="1"/>
          <p:nvPr/>
        </p:nvSpPr>
        <p:spPr bwMode="auto">
          <a:xfrm>
            <a:off x="1033041" y="2651316"/>
            <a:ext cx="4998141" cy="186307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0" indent="450000" algn="just">
              <a:lnSpc>
                <a:spcPct val="100000"/>
              </a:lnSpc>
              <a:buFont typeface="Arial"/>
              <a:buNone/>
              <a:defRPr/>
            </a:pPr>
            <a:r>
              <a:rPr lang="ru-RU"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Была произведена трассировка платы и распределение топологии компонентов на ней. Дл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я создания должен быть применен двухсторонний текстолит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7180A55-6B31-2308-2FDB-BB3CC3F2ED4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2851913" name="Title 1">
            <a:extLst>
              <a:ext uri="{FF2B5EF4-FFF2-40B4-BE49-F238E27FC236}">
                <a16:creationId xmlns:a16="http://schemas.microsoft.com/office/drawing/2014/main" id="{F7E1AD6C-C4F8-38CC-AE96-B7278B946B14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Трассировка платы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05675D-E0C1-EAA2-5551-0722AB77B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328" y="1417638"/>
            <a:ext cx="5085344" cy="497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95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285191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Прототипирование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417638"/>
            <a:ext cx="4908057" cy="276078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417638"/>
            <a:ext cx="4905554" cy="275937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04593" y="4175327"/>
            <a:ext cx="49080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defRPr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рабочего прототипа с применением доступных компонентов. В среде разработки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PlatformIO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архитектуры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Espressiff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(ESP8266).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6093496" y="4175327"/>
            <a:ext cx="4908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defRPr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данных по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через конвертер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TTL &lt;=&gt; Serial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По шине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5889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расширение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</a:p>
        </p:txBody>
      </p:sp>
      <p:pic>
        <p:nvPicPr>
          <p:cNvPr id="1026" name="Picture 2" descr="interfac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496600"/>
            <a:ext cx="5187352" cy="458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796951" y="1496599"/>
            <a:ext cx="57854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defRPr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прототипом на внешнем компьютере предусмотрен консольный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туллкит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отображающий измеряемые значения.</a:t>
            </a:r>
          </a:p>
          <a:p>
            <a:pPr indent="450000" algn="just">
              <a:defRPr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графическом формате, с дополнением в виде параметрической информации сигнала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среднее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пик напряжения, степень заполнения сигнала во времени, минимальное значение, среднее квадратичное.</a:t>
            </a:r>
          </a:p>
          <a:p>
            <a:pPr indent="450000" algn="just">
              <a:defRPr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туллкит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написан с применением языка программирования –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GoLang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30" name="Picture 6" descr="Picture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951" y="4081923"/>
            <a:ext cx="5785448" cy="180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59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расширение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сериализация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09599" y="2471384"/>
            <a:ext cx="1097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defRPr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параметров в среде терминала обеспечено посредством передачи данных через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Port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инкапсуляции данных в удобный для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десериализации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обработки формат. На момент презентации применяется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– Java Script Object Notation. </a:t>
            </a:r>
          </a:p>
        </p:txBody>
      </p:sp>
      <p:grpSp>
        <p:nvGrpSpPr>
          <p:cNvPr id="32" name="Группа 31"/>
          <p:cNvGrpSpPr/>
          <p:nvPr/>
        </p:nvGrpSpPr>
        <p:grpSpPr>
          <a:xfrm>
            <a:off x="1685443" y="3697177"/>
            <a:ext cx="8821111" cy="2316757"/>
            <a:chOff x="768917" y="3602287"/>
            <a:chExt cx="8821111" cy="231675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768917" y="4026568"/>
              <a:ext cx="19656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Bare Metal ADC</a:t>
              </a:r>
              <a:endParaRPr lang="ru-RU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2988364" y="4026568"/>
              <a:ext cx="14382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Data </a:t>
              </a:r>
              <a:r>
                <a:rPr lang="en-US" dirty="0" err="1">
                  <a:solidFill>
                    <a:srgbClr val="000000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struct</a:t>
              </a:r>
              <a:endParaRPr lang="ru-RU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680422" y="4026568"/>
              <a:ext cx="8290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JSON</a:t>
              </a:r>
              <a:endParaRPr lang="ru-RU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768917" y="5549712"/>
              <a:ext cx="30267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OS Serial implementation</a:t>
              </a:r>
              <a:endParaRPr lang="ru-RU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763339" y="4026568"/>
              <a:ext cx="38266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Controller Serial implementation</a:t>
              </a:r>
              <a:endParaRPr lang="ru-RU" dirty="0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4040941" y="5549711"/>
              <a:ext cx="21499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In program </a:t>
              </a:r>
              <a:r>
                <a:rPr lang="en-US" dirty="0" err="1">
                  <a:solidFill>
                    <a:srgbClr val="000000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struct</a:t>
              </a:r>
              <a:endParaRPr lang="ru-RU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6436123" y="5549711"/>
              <a:ext cx="26052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 Rounded MT Bold" panose="020F0704030504030204" pitchFamily="34" charset="0"/>
                </a:rPr>
                <a:t>Graphical processing</a:t>
              </a:r>
              <a:endParaRPr lang="ru-RU" dirty="0"/>
            </a:p>
          </p:txBody>
        </p:sp>
        <p:cxnSp>
          <p:nvCxnSpPr>
            <p:cNvPr id="7" name="Прямая со стрелкой 6"/>
            <p:cNvCxnSpPr>
              <a:stCxn id="5" idx="3"/>
              <a:endCxn id="10" idx="1"/>
            </p:cNvCxnSpPr>
            <p:nvPr/>
          </p:nvCxnSpPr>
          <p:spPr>
            <a:xfrm>
              <a:off x="2734520" y="4211234"/>
              <a:ext cx="25384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>
              <a:stCxn id="10" idx="3"/>
              <a:endCxn id="11" idx="1"/>
            </p:cNvCxnSpPr>
            <p:nvPr/>
          </p:nvCxnSpPr>
          <p:spPr>
            <a:xfrm>
              <a:off x="4426578" y="4211234"/>
              <a:ext cx="25384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stCxn id="11" idx="3"/>
              <a:endCxn id="13" idx="1"/>
            </p:cNvCxnSpPr>
            <p:nvPr/>
          </p:nvCxnSpPr>
          <p:spPr>
            <a:xfrm>
              <a:off x="5509495" y="4211234"/>
              <a:ext cx="25384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2" idx="3"/>
              <a:endCxn id="14" idx="1"/>
            </p:cNvCxnSpPr>
            <p:nvPr/>
          </p:nvCxnSpPr>
          <p:spPr>
            <a:xfrm flipV="1">
              <a:off x="3795708" y="5734377"/>
              <a:ext cx="24523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4" idx="3"/>
              <a:endCxn id="15" idx="1"/>
            </p:cNvCxnSpPr>
            <p:nvPr/>
          </p:nvCxnSpPr>
          <p:spPr>
            <a:xfrm>
              <a:off x="6190889" y="5734377"/>
              <a:ext cx="24523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Соединительная линия уступом 27"/>
            <p:cNvCxnSpPr>
              <a:stCxn id="13" idx="2"/>
              <a:endCxn id="12" idx="0"/>
            </p:cNvCxnSpPr>
            <p:nvPr/>
          </p:nvCxnSpPr>
          <p:spPr>
            <a:xfrm rot="5400000">
              <a:off x="4402593" y="2275621"/>
              <a:ext cx="1153812" cy="539437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рямоугольник 29"/>
            <p:cNvSpPr/>
            <p:nvPr/>
          </p:nvSpPr>
          <p:spPr>
            <a:xfrm>
              <a:off x="3183216" y="4548525"/>
              <a:ext cx="38234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Канальный уровень взаимодействия </a:t>
              </a:r>
              <a:endParaRPr lang="ru-RU" dirty="0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3985476" y="3602287"/>
              <a:ext cx="19880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Микроконтроллер</a:t>
              </a:r>
              <a:endParaRPr lang="ru-RU" dirty="0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3846816" y="5180379"/>
              <a:ext cx="2265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Внешний компьютер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64598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расширение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408" y="1417638"/>
            <a:ext cx="7465182" cy="47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87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расширение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281" y="1417638"/>
            <a:ext cx="7195435" cy="496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33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52158" y="2646902"/>
            <a:ext cx="5569788" cy="1143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24017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484590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курсового проекта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746449" name="Content Placeholder 2"/>
          <p:cNvSpPr>
            <a:spLocks noGrp="1"/>
          </p:cNvSpPr>
          <p:nvPr>
            <p:ph idx="1"/>
          </p:nvPr>
        </p:nvSpPr>
        <p:spPr bwMode="auto">
          <a:xfrm>
            <a:off x="609600" y="1600201"/>
            <a:ext cx="5178726" cy="3446252"/>
          </a:xfrm>
        </p:spPr>
        <p:txBody>
          <a:bodyPr/>
          <a:lstStyle/>
          <a:p>
            <a:pPr marL="0" indent="450000" algn="just">
              <a:lnSpc>
                <a:spcPct val="100000"/>
              </a:lnSpc>
              <a:buFont typeface="Arial"/>
              <a:buNone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принципиальную и функциональную схемы цифрового осциллографа, на основе микроконтроллера и цифровой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OLED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матрицы. С возможностью отображения формы сигнала, сохранения в память и чтения сохраненного сигнала, с выводом значений на матрицу.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60" y="2141508"/>
            <a:ext cx="5624422" cy="31637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227074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разработки проекта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2236567" name="Content Placeholder 2"/>
          <p:cNvSpPr>
            <a:spLocks noGrp="1"/>
          </p:cNvSpPr>
          <p:nvPr>
            <p:ph idx="1"/>
          </p:nvPr>
        </p:nvSpPr>
        <p:spPr bwMode="auto">
          <a:xfrm>
            <a:off x="838198" y="1825624"/>
            <a:ext cx="5312382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 lnSpcReduction="1000"/>
          </a:bodyPr>
          <a:lstStyle/>
          <a:p>
            <a:pPr marL="0" indent="450000" algn="just">
              <a:lnSpc>
                <a:spcPct val="100000"/>
              </a:lnSpc>
              <a:buFont typeface="Arial"/>
              <a:buNone/>
              <a:defRPr/>
            </a:pP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Основное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назначение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осциллографа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–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предоставление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пользователю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визуального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отображения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сигналов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,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поступающих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на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вход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прибора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с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целью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их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последующего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измерения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и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анализа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в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частотной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,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временной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и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логической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области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.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Эти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картинки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можно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сохранять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,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преобразовывать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,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что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актуально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при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последующем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исследовании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,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сравнении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70727501" name="Рисунок 127072750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391922" y="1525849"/>
            <a:ext cx="5467349" cy="41052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553873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Цифровой осциллограф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6904782" name="Content Placeholder 2"/>
          <p:cNvSpPr>
            <a:spLocks noGrp="1"/>
          </p:cNvSpPr>
          <p:nvPr>
            <p:ph idx="1"/>
          </p:nvPr>
        </p:nvSpPr>
        <p:spPr bwMode="auto">
          <a:xfrm>
            <a:off x="4698713" y="1825624"/>
            <a:ext cx="6655086" cy="4351338"/>
          </a:xfrm>
        </p:spPr>
        <p:txBody>
          <a:bodyPr/>
          <a:lstStyle/>
          <a:p>
            <a:pPr marL="0" indent="450000" algn="just">
              <a:lnSpc>
                <a:spcPct val="100000"/>
              </a:lnSpc>
              <a:buFont typeface="Arial"/>
              <a:buNone/>
              <a:defRPr/>
            </a:pP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В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цифровом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осциллографе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входной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сигнал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сначала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преобразуется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в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цифровую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форму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lang="ru-RU"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при помощи АЦП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, а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затем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обрабатывается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встроенным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микропроцессором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,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после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чего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отображается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на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дисплее</a:t>
            </a:r>
            <a:r>
              <a:rPr lang="ru-RU"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в виде графика, описывающего форму сигнала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.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Основным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параметром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осциллографа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является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его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полоса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пропускания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(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Гц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) и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максимально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допустимое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входное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</a:t>
            </a:r>
            <a:r>
              <a:rPr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напряжение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(В</a:t>
            </a:r>
            <a:r>
              <a:rPr lang="ru-RU"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ольт</a:t>
            </a:r>
            <a:r>
              <a:rPr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).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88173845" name="Рисунок 178817384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38198" y="1825624"/>
            <a:ext cx="3635136" cy="2607815"/>
          </a:xfrm>
          <a:prstGeom prst="rect">
            <a:avLst/>
          </a:prstGeom>
        </p:spPr>
      </p:pic>
      <p:sp>
        <p:nvSpPr>
          <p:cNvPr id="579618668" name="TextBox 579618667"/>
          <p:cNvSpPr txBox="1"/>
          <p:nvPr/>
        </p:nvSpPr>
        <p:spPr bwMode="auto">
          <a:xfrm>
            <a:off x="1488314" y="4679493"/>
            <a:ext cx="2335985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0" indent="0" algn="ctr">
              <a:lnSpc>
                <a:spcPct val="100000"/>
              </a:lnSpc>
              <a:buFont typeface="Arial"/>
              <a:buNone/>
              <a:defRPr/>
            </a:pPr>
            <a:r>
              <a:rPr lang="ru-RU"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Схема работы осциллографа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63197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схема осциллографа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34726" name="Рисунок 11263472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233402" y="1690687"/>
            <a:ext cx="5725194" cy="46771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48154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преобразователя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5859614" name="Рисунок 36585961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775174" y="1858762"/>
            <a:ext cx="5981699" cy="1943100"/>
          </a:xfrm>
          <a:prstGeom prst="rect">
            <a:avLst/>
          </a:prstGeom>
        </p:spPr>
      </p:pic>
      <p:sp>
        <p:nvSpPr>
          <p:cNvPr id="634646330" name="TextBox 634646329"/>
          <p:cNvSpPr txBox="1"/>
          <p:nvPr/>
        </p:nvSpPr>
        <p:spPr bwMode="auto">
          <a:xfrm>
            <a:off x="3549517" y="4022915"/>
            <a:ext cx="44340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0" indent="0" algn="ctr">
              <a:lnSpc>
                <a:spcPct val="100000"/>
              </a:lnSpc>
              <a:buFont typeface="Arial"/>
              <a:buNone/>
              <a:defRPr/>
            </a:pPr>
            <a:r>
              <a:rPr lang="ru-RU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Схема с делителем и битовым сдвигом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1773204" name="Content Placeholder 2"/>
          <p:cNvSpPr>
            <a:spLocks noGrp="1"/>
          </p:cNvSpPr>
          <p:nvPr>
            <p:ph idx="1"/>
          </p:nvPr>
        </p:nvSpPr>
        <p:spPr bwMode="auto">
          <a:xfrm>
            <a:off x="2780745" y="4670024"/>
            <a:ext cx="6630509" cy="114418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450000" algn="just">
              <a:lnSpc>
                <a:spcPct val="100000"/>
              </a:lnSpc>
              <a:buFont typeface="Arial"/>
              <a:buNone/>
              <a:defRPr/>
            </a:pPr>
            <a:r>
              <a:rPr lang="ru-RU"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Основной задачей является – имитация работы АЦП осциллографа, в следствие особенностей среды </a:t>
            </a:r>
            <a:r>
              <a:rPr lang="en-US" sz="2400" b="0" i="0" u="none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Logisim</a:t>
            </a:r>
            <a:r>
              <a:rPr lang="en-US"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Evolution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52537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Сохранение в память</a:t>
            </a:r>
            <a:endParaRPr/>
          </a:p>
        </p:txBody>
      </p:sp>
      <p:pic>
        <p:nvPicPr>
          <p:cNvPr id="1416791914" name="Рисунок 141679191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432125" y="3343108"/>
            <a:ext cx="9420224" cy="2762249"/>
          </a:xfrm>
          <a:prstGeom prst="rect">
            <a:avLst/>
          </a:prstGeom>
        </p:spPr>
      </p:pic>
      <p:sp>
        <p:nvSpPr>
          <p:cNvPr id="1241432617" name="TextBox 1241432616"/>
          <p:cNvSpPr txBox="1"/>
          <p:nvPr/>
        </p:nvSpPr>
        <p:spPr bwMode="auto">
          <a:xfrm>
            <a:off x="1385821" y="1690687"/>
            <a:ext cx="9421076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0" indent="450000" algn="l">
              <a:lnSpc>
                <a:spcPct val="100000"/>
              </a:lnSpc>
              <a:buFont typeface="Arial"/>
              <a:buNone/>
              <a:defRPr/>
            </a:pPr>
            <a:r>
              <a:rPr lang="ru-RU" sz="2400" b="0" i="0" u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Функционал блока определяет логику сохранения и чтения данных из блока памяти устройства.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организации страниц памяти применены блоки арифметических операций сложения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умножения и счетчики.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242851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устройства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Evolution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235" y="1417638"/>
            <a:ext cx="7589528" cy="5262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242851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устройства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SimilIDE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39" y="2245774"/>
            <a:ext cx="5329148" cy="289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887" y="2245774"/>
            <a:ext cx="5037826" cy="2894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144544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517</Words>
  <Application>Microsoft Office PowerPoint</Application>
  <PresentationFormat>Широкоэкранный</PresentationFormat>
  <Paragraphs>67</Paragraphs>
  <Slides>19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Arial Rounded MT Bold</vt:lpstr>
      <vt:lpstr>Times New Roman</vt:lpstr>
      <vt:lpstr>Turtle</vt:lpstr>
      <vt:lpstr>Презентация PowerPoint</vt:lpstr>
      <vt:lpstr>Цель курсового проекта</vt:lpstr>
      <vt:lpstr>Теория разработки проекта</vt:lpstr>
      <vt:lpstr>Цифровой осциллограф</vt:lpstr>
      <vt:lpstr>Функциональная схема осциллографа</vt:lpstr>
      <vt:lpstr>Схема преобразователя</vt:lpstr>
      <vt:lpstr>Сохранение в память</vt:lpstr>
      <vt:lpstr>Схема устройства: Logisim Evolution</vt:lpstr>
      <vt:lpstr>Схема устройства: SimilIDE</vt:lpstr>
      <vt:lpstr>Принципиальная схема</vt:lpstr>
      <vt:lpstr>Экран отображения</vt:lpstr>
      <vt:lpstr>Трассировка платы</vt:lpstr>
      <vt:lpstr>Трассировка платы</vt:lpstr>
      <vt:lpstr>Прототипирование</vt:lpstr>
      <vt:lpstr>Программное расширение: интерфейс</vt:lpstr>
      <vt:lpstr>Программное расширение: сериализация</vt:lpstr>
      <vt:lpstr>Программное расширение: репозиторий</vt:lpstr>
      <vt:lpstr>Программное расширение: репозиторий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User</cp:lastModifiedBy>
  <cp:revision>17</cp:revision>
  <dcterms:modified xsi:type="dcterms:W3CDTF">2025-04-22T23:45:23Z</dcterms:modified>
</cp:coreProperties>
</file>