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62" r:id="rId4"/>
    <p:sldId id="272" r:id="rId5"/>
    <p:sldId id="277" r:id="rId6"/>
    <p:sldId id="263" r:id="rId7"/>
    <p:sldId id="265" r:id="rId8"/>
    <p:sldId id="271" r:id="rId9"/>
    <p:sldId id="267" r:id="rId10"/>
    <p:sldId id="278" r:id="rId11"/>
    <p:sldId id="268" r:id="rId12"/>
    <p:sldId id="269" r:id="rId13"/>
    <p:sldId id="270" r:id="rId14"/>
    <p:sldId id="276" r:id="rId15"/>
    <p:sldId id="273" r:id="rId16"/>
    <p:sldId id="275" r:id="rId17"/>
    <p:sldId id="280" r:id="rId18"/>
    <p:sldId id="274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2028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04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solidFill>
                  <a:schemeClr val="bg2"/>
                </a:solidFill>
              </a:rPr>
            </a:fld>
            <a:endParaRPr lang="en-US" alt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075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endParaRPr lang="zh-CN" altLang="zh-CN" dirty="0"/>
          </a:p>
        </p:txBody>
      </p:sp>
      <p:sp>
        <p:nvSpPr>
          <p:cNvPr id="3076" name="Rectangle 5"/>
          <p:cNvSpPr>
            <a:spLocks noGrp="1"/>
          </p:cNvSpPr>
          <p:nvPr>
            <p:ph idx="1"/>
          </p:nvPr>
        </p:nvSpPr>
        <p:spPr>
          <a:xfrm>
            <a:off x="468313" y="1989138"/>
            <a:ext cx="8486775" cy="41148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en-US" altLang="zh-CN" sz="4800" b="1" dirty="0">
                <a:solidFill>
                  <a:schemeClr val="folHlink"/>
                </a:solidFill>
              </a:rPr>
              <a:t>     </a:t>
            </a:r>
            <a:r>
              <a:rPr lang="zh-CN" altLang="en-US" sz="4800" b="1" dirty="0">
                <a:solidFill>
                  <a:schemeClr val="folHlink"/>
                </a:solidFill>
              </a:rPr>
              <a:t>数据库课程设计</a:t>
            </a:r>
            <a:endParaRPr lang="zh-CN" altLang="en-US" sz="4800" b="1" dirty="0">
              <a:solidFill>
                <a:schemeClr val="folHlink"/>
              </a:solidFill>
            </a:endParaRPr>
          </a:p>
          <a:p>
            <a:pPr eaLnBrk="1" hangingPunct="1">
              <a:buNone/>
            </a:pPr>
            <a:r>
              <a:rPr lang="zh-CN" altLang="en-US" sz="4800" b="1" dirty="0">
                <a:solidFill>
                  <a:schemeClr val="folHlink"/>
                </a:solidFill>
              </a:rPr>
              <a:t>                         </a:t>
            </a:r>
            <a:r>
              <a:rPr lang="en-US" altLang="zh-CN" b="1" dirty="0">
                <a:solidFill>
                  <a:schemeClr val="folHlink"/>
                </a:solidFill>
                <a:latin typeface="Arial" panose="020B0604020202020204" pitchFamily="34" charset="0"/>
              </a:rPr>
              <a:t>——</a:t>
            </a:r>
            <a:r>
              <a:rPr lang="en-US" altLang="zh-CN" b="1" dirty="0">
                <a:solidFill>
                  <a:schemeClr val="folHlink"/>
                </a:solidFill>
              </a:rPr>
              <a:t>2019.11</a:t>
            </a:r>
            <a:endParaRPr lang="en-US" altLang="zh-CN" b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3600" b="1" dirty="0"/>
              <a:t>四、课程设计论文的撰写</a:t>
            </a:r>
            <a:endParaRPr lang="zh-CN" altLang="en-US" sz="3600" b="1" dirty="0"/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323850" y="2349500"/>
            <a:ext cx="8343900" cy="3024188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要求清晰、规范，并</a:t>
            </a:r>
            <a:r>
              <a:rPr lang="zh-CN" altLang="en-US" sz="2400" b="1" dirty="0">
                <a:solidFill>
                  <a:schemeClr val="hlink"/>
                </a:solidFill>
              </a:rPr>
              <a:t>着重体现出自己在课程设计中的主要工作</a:t>
            </a:r>
            <a:r>
              <a:rPr lang="en-US" altLang="zh-CN" sz="2400" b="1" dirty="0">
                <a:solidFill>
                  <a:schemeClr val="folHlink"/>
                </a:solidFill>
              </a:rPr>
              <a:t>(</a:t>
            </a:r>
            <a:r>
              <a:rPr lang="zh-CN" altLang="en-US" sz="2400" b="1" dirty="0">
                <a:solidFill>
                  <a:schemeClr val="folHlink"/>
                </a:solidFill>
              </a:rPr>
              <a:t>着重于设计部分，特别是数据库的设计</a:t>
            </a:r>
            <a:r>
              <a:rPr lang="en-US" altLang="zh-CN" sz="2400" b="1" dirty="0">
                <a:solidFill>
                  <a:schemeClr val="folHlink"/>
                </a:solidFill>
              </a:rPr>
              <a:t>)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课程设计报告要求</a:t>
            </a:r>
            <a:r>
              <a:rPr lang="en-US" altLang="zh-CN" sz="2400" dirty="0"/>
              <a:t>Word</a:t>
            </a:r>
            <a:r>
              <a:rPr lang="zh-CN" altLang="en-US" sz="2400" dirty="0"/>
              <a:t>文档正文部分</a:t>
            </a:r>
            <a:r>
              <a:rPr lang="en-US" altLang="zh-CN" sz="2400" dirty="0"/>
              <a:t>30</a:t>
            </a:r>
            <a:r>
              <a:rPr lang="zh-CN" altLang="en-US" sz="2400" dirty="0"/>
              <a:t>页以上，</a:t>
            </a:r>
            <a:r>
              <a:rPr lang="zh-CN" altLang="en-US" sz="2400" b="1" dirty="0">
                <a:solidFill>
                  <a:schemeClr val="hlink"/>
                </a:solidFill>
              </a:rPr>
              <a:t>不要在课程设计中放置过多的程序代码、或过多的界面截图凑篇幅</a:t>
            </a:r>
            <a:r>
              <a:rPr lang="zh-CN" altLang="en-US" sz="2400" dirty="0"/>
              <a:t>。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3600" b="1" dirty="0"/>
              <a:t>五、提交的资料</a:t>
            </a:r>
            <a:endParaRPr lang="zh-CN" altLang="en-US" sz="3600" b="1" dirty="0"/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755650" y="1916113"/>
            <a:ext cx="7772400" cy="47529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/>
              <a:t>统一收齐以下材料、</a:t>
            </a:r>
            <a:r>
              <a:rPr lang="zh-CN" altLang="en-US" sz="2000" b="1" dirty="0">
                <a:solidFill>
                  <a:srgbClr val="C00000"/>
                </a:solidFill>
              </a:rPr>
              <a:t>刻光盘</a:t>
            </a:r>
            <a:r>
              <a:rPr lang="en-US" altLang="zh-CN" sz="2000" b="1" dirty="0">
                <a:solidFill>
                  <a:srgbClr val="C00000"/>
                </a:solidFill>
              </a:rPr>
              <a:t>2</a:t>
            </a:r>
            <a:r>
              <a:rPr lang="zh-CN" altLang="en-US" sz="2000" b="1" dirty="0">
                <a:solidFill>
                  <a:srgbClr val="C00000"/>
                </a:solidFill>
              </a:rPr>
              <a:t>张</a:t>
            </a:r>
            <a:r>
              <a:rPr lang="zh-CN" altLang="en-US" sz="2000" b="1" dirty="0"/>
              <a:t>。</a:t>
            </a:r>
            <a:endParaRPr lang="zh-CN" altLang="en-US" sz="20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/>
              <a:t>提交电子版的</a:t>
            </a:r>
            <a:r>
              <a:rPr lang="zh-CN" altLang="en-US" sz="2000" b="1" dirty="0">
                <a:solidFill>
                  <a:schemeClr val="tx2"/>
                </a:solidFill>
              </a:rPr>
              <a:t>文件夹格式参看附件</a:t>
            </a:r>
            <a:r>
              <a:rPr lang="zh-CN" altLang="en-US" sz="2000" b="1" dirty="0"/>
              <a:t>，内容包括：</a:t>
            </a:r>
            <a:endParaRPr lang="zh-CN" altLang="en-US" sz="2000" b="1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1800" b="1" dirty="0"/>
              <a:t>    课程设计报告</a:t>
            </a:r>
            <a:endParaRPr lang="en-US" altLang="zh-CN" sz="1800" b="1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1800" b="1" dirty="0"/>
              <a:t>    源程序</a:t>
            </a:r>
            <a:endParaRPr lang="zh-CN" altLang="en-US" sz="1800" b="1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1800" b="1" dirty="0"/>
              <a:t>    编译后能独立运行的程序。</a:t>
            </a:r>
            <a:endParaRPr lang="zh-CN" altLang="en-US" sz="1800" b="1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1800" b="1" dirty="0"/>
              <a:t>    必要的软件安装、配置、使用说明。</a:t>
            </a:r>
            <a:endParaRPr lang="zh-CN" altLang="en-US" sz="18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/>
              <a:t>打印的课程设计报告，需要有：</a:t>
            </a:r>
            <a:endParaRPr lang="zh-CN" altLang="en-US" sz="2000" b="1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1800" b="1" dirty="0">
                <a:solidFill>
                  <a:schemeClr val="folHlink"/>
                </a:solidFill>
              </a:rPr>
              <a:t>封面</a:t>
            </a:r>
            <a:r>
              <a:rPr lang="zh-CN" altLang="en-US" sz="1800" b="1" dirty="0"/>
              <a:t>：使用统一提供的封面，</a:t>
            </a:r>
            <a:r>
              <a:rPr lang="zh-CN" altLang="en-US" sz="1800" b="1" dirty="0">
                <a:solidFill>
                  <a:schemeClr val="hlink"/>
                </a:solidFill>
              </a:rPr>
              <a:t>单面打印</a:t>
            </a:r>
            <a:r>
              <a:rPr lang="zh-CN" altLang="en-US" sz="1800" b="1" dirty="0"/>
              <a:t>；</a:t>
            </a:r>
            <a:endParaRPr lang="en-US" altLang="zh-CN" sz="1800" b="1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1800" b="1" dirty="0"/>
              <a:t>评分表格：</a:t>
            </a:r>
            <a:r>
              <a:rPr lang="zh-CN" altLang="en-US" sz="1800" b="1" dirty="0">
                <a:solidFill>
                  <a:schemeClr val="hlink"/>
                </a:solidFill>
              </a:rPr>
              <a:t>单面打印</a:t>
            </a:r>
            <a:r>
              <a:rPr lang="zh-CN" altLang="en-US" sz="1800" b="1" dirty="0"/>
              <a:t>；</a:t>
            </a:r>
            <a:endParaRPr lang="zh-CN" altLang="en-US" sz="1800" b="1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1800" b="1" dirty="0">
                <a:solidFill>
                  <a:schemeClr val="folHlink"/>
                </a:solidFill>
              </a:rPr>
              <a:t>正文</a:t>
            </a:r>
            <a:r>
              <a:rPr lang="zh-CN" altLang="en-US" sz="1800" b="1" dirty="0"/>
              <a:t>：</a:t>
            </a:r>
            <a:r>
              <a:rPr lang="zh-CN" altLang="en-US" sz="1800" b="1" dirty="0">
                <a:solidFill>
                  <a:schemeClr val="hlink"/>
                </a:solidFill>
              </a:rPr>
              <a:t>双面打印，</a:t>
            </a:r>
            <a:r>
              <a:rPr lang="zh-CN" altLang="en-US" sz="1800" b="1" dirty="0"/>
              <a:t>页码标注于每页页脚外侧。</a:t>
            </a:r>
            <a:endParaRPr lang="en-US" altLang="zh-CN" sz="1800" b="1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1800" b="1" dirty="0"/>
              <a:t>论文完整，要有摘要、目录、参考文献、致谢等。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六、检查方式</a:t>
            </a:r>
            <a:endParaRPr lang="zh-CN" altLang="en-US" b="1" dirty="0"/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755650" y="2060575"/>
            <a:ext cx="7772400" cy="4681538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/>
              <a:t>第十八周检查、答辩。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/>
              <a:t>程序检查方式：</a:t>
            </a:r>
            <a:endParaRPr lang="zh-CN" altLang="en-US" sz="2400" b="1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2000" b="1" dirty="0"/>
              <a:t>抽查、答辩，操作演示；</a:t>
            </a:r>
            <a:endParaRPr lang="zh-CN" altLang="en-US" sz="2000" b="1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2000" b="1" dirty="0"/>
              <a:t>安装检查：注意提交必要的控件及运行环境。</a:t>
            </a:r>
            <a:endParaRPr lang="zh-CN" altLang="en-US" sz="2000" b="1" dirty="0"/>
          </a:p>
          <a:p>
            <a:pPr eaLnBrk="1" hangingPunct="1">
              <a:buNone/>
            </a:pPr>
            <a:endParaRPr lang="zh-CN" altLang="en-US" sz="800" b="1" dirty="0"/>
          </a:p>
          <a:p>
            <a:pPr eaLnBrk="1" hangingPunct="1"/>
            <a:r>
              <a:rPr lang="zh-CN" altLang="en-US" sz="2400" b="1" dirty="0"/>
              <a:t>成绩：优秀、良好、中等、及格、不及格五级；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800" b="1" dirty="0"/>
              <a:t>  </a:t>
            </a:r>
            <a:endParaRPr lang="zh-CN" altLang="en-US" sz="800" b="1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/>
              <a:t>成绩构成</a:t>
            </a:r>
            <a:endParaRPr lang="en-US" altLang="zh-CN" sz="2400" b="1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/>
              <a:t>参考评分表格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11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charRg st="11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19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charRg st="19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31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charRg st="31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53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charRg st="53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75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charRg st="75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78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843">
                                            <p:txEl>
                                              <p:charRg st="78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83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843">
                                            <p:txEl>
                                              <p:charRg st="83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六、检查方式</a:t>
            </a:r>
            <a:endParaRPr lang="zh-CN" alt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6875" y="2338388"/>
            <a:ext cx="82073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重要提醒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】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课程设计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没有“编程”部分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，成绩不及格。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需要答辩但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未参加答辩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的，成绩从“中等”起评。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七、自己独立完成</a:t>
            </a:r>
            <a:endParaRPr lang="zh-CN" altLang="en-US" b="1" dirty="0"/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xfrm>
            <a:off x="400050" y="2266950"/>
            <a:ext cx="7772400" cy="4114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30000"/>
              </a:lnSpc>
            </a:pPr>
            <a:r>
              <a:rPr lang="zh-CN" altLang="en-US" b="1" dirty="0"/>
              <a:t>切记：各人独立完成</a:t>
            </a:r>
            <a:endParaRPr lang="zh-CN" altLang="en-US" b="1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抄袭与被抄袭均按不及格记</a:t>
            </a:r>
            <a:r>
              <a:rPr lang="zh-CN" altLang="en-US" b="1" dirty="0"/>
              <a:t>；</a:t>
            </a:r>
            <a:endParaRPr lang="zh-CN" altLang="en-US" b="1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hlink"/>
                </a:solidFill>
              </a:rPr>
              <a:t>严禁网上下载，或使用其他同学的课程设计！</a:t>
            </a:r>
            <a:endParaRPr lang="zh-CN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八、几点小提示</a:t>
            </a:r>
            <a:endParaRPr lang="zh-CN" altLang="en-US" b="1" dirty="0"/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>
          <a:xfrm>
            <a:off x="755650" y="2492375"/>
            <a:ext cx="7772400" cy="4114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不要直接在</a:t>
            </a:r>
            <a:r>
              <a:rPr lang="en-US" altLang="zh-CN" b="1" dirty="0"/>
              <a:t>Word</a:t>
            </a:r>
            <a:r>
              <a:rPr lang="zh-CN" altLang="en-US" b="1" dirty="0"/>
              <a:t>里作图，</a:t>
            </a:r>
            <a:r>
              <a:rPr lang="en-US" altLang="zh-CN" b="1" dirty="0"/>
              <a:t>visio</a:t>
            </a:r>
            <a:r>
              <a:rPr lang="zh-CN" altLang="en-US" b="1" dirty="0"/>
              <a:t>是个不错的绘图工具。</a:t>
            </a:r>
            <a:endParaRPr lang="en-US" altLang="zh-CN" b="1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数据库辅助设计工具可以提高数据库开发的效率，如</a:t>
            </a:r>
            <a:r>
              <a:rPr lang="en-US" altLang="zh-CN" dirty="0"/>
              <a:t>Power Designer 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九、确定选题</a:t>
            </a:r>
            <a:endParaRPr lang="zh-CN" alt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2625" y="1989138"/>
            <a:ext cx="7705725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课程设计选题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班级登记、上报选题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确定后若需更改请与老师联系。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检查已上报的题目为准。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" name="Group 176"/>
          <p:cNvGraphicFramePr>
            <a:graphicFrameLocks noGrp="1"/>
          </p:cNvGraphicFramePr>
          <p:nvPr>
            <p:ph sz="half" idx="1"/>
          </p:nvPr>
        </p:nvGraphicFramePr>
        <p:xfrm>
          <a:off x="611188" y="4365625"/>
          <a:ext cx="7704138" cy="2019301"/>
        </p:xfrm>
        <a:graphic>
          <a:graphicData uri="http://schemas.openxmlformats.org/drawingml/2006/table">
            <a:tbl>
              <a:tblPr/>
              <a:tblGrid>
                <a:gridCol w="847725"/>
                <a:gridCol w="952500"/>
                <a:gridCol w="933450"/>
                <a:gridCol w="1227138"/>
                <a:gridCol w="1431925"/>
                <a:gridCol w="1087437"/>
                <a:gridCol w="1223963"/>
              </a:tblGrid>
              <a:tr h="573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题目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编程工具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DBMS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签名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5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十、</a:t>
            </a:r>
            <a:endParaRPr lang="zh-CN" altLang="en-US" dirty="0"/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539750" y="3068638"/>
            <a:ext cx="8208963" cy="1195387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如果其它资料与本要求不一致，以此为准！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一、课程设计题目</a:t>
            </a:r>
            <a:endParaRPr lang="zh-CN" altLang="en-US" b="1" dirty="0"/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900113" y="1989138"/>
            <a:ext cx="7772400" cy="4392612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folHlink"/>
                </a:solidFill>
              </a:rPr>
              <a:t>题目可自选</a:t>
            </a:r>
            <a:endParaRPr lang="en-US" altLang="zh-CN" sz="2800" b="1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folHlink"/>
                </a:solidFill>
              </a:rPr>
              <a:t>选适合类型的题目</a:t>
            </a:r>
            <a:endParaRPr lang="zh-CN" altLang="en-US" sz="2800" b="1" dirty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/>
              <a:t>如：</a:t>
            </a:r>
            <a:r>
              <a:rPr lang="zh-CN" altLang="en-US" sz="2400" b="1" dirty="0">
                <a:latin typeface="Arial" panose="020B0604020202020204" pitchFamily="34" charset="0"/>
              </a:rPr>
              <a:t>“图书</a:t>
            </a:r>
            <a:r>
              <a:rPr lang="zh-CN" altLang="en-US" sz="2400" b="1" dirty="0"/>
              <a:t>管理系统</a:t>
            </a:r>
            <a:r>
              <a:rPr lang="zh-CN" altLang="en-US" sz="2400" b="1" dirty="0">
                <a:latin typeface="Arial" panose="020B0604020202020204" pitchFamily="34" charset="0"/>
              </a:rPr>
              <a:t>”</a:t>
            </a:r>
            <a:r>
              <a:rPr lang="zh-CN" altLang="en-US" sz="2400" b="1" dirty="0"/>
              <a:t> 等</a:t>
            </a:r>
            <a:endParaRPr lang="zh-CN" altLang="en-US" sz="2400" b="1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/>
              <a:t>可参考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课程设计参考题目</a:t>
            </a:r>
            <a:r>
              <a:rPr lang="en-US" altLang="zh-CN" sz="2400" b="1" dirty="0"/>
              <a:t>》</a:t>
            </a:r>
            <a:endParaRPr lang="en-US" altLang="zh-CN" sz="2400" b="1" dirty="0"/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zh-CN" altLang="en-US" sz="2800" b="1" dirty="0">
                <a:solidFill>
                  <a:schemeClr val="folHlink"/>
                </a:solidFill>
              </a:rPr>
              <a:t>同班内不要选相同的题目，题目需要上报。</a:t>
            </a:r>
            <a:endParaRPr lang="zh-CN" altLang="en-US" sz="2800" b="1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/>
              <a:t>       题目相同，但编程工具不同，算不同题目。</a:t>
            </a:r>
            <a:endParaRPr lang="zh-CN" altLang="en-US" sz="28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独立完成一个题目。</a:t>
            </a:r>
            <a:endParaRPr lang="zh-CN" altLang="en-US" sz="2800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6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charRg st="6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5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charRg st="15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28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charRg st="28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4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charRg st="42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6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charRg st="62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89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charRg st="89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核心业务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278063"/>
            <a:ext cx="7772400" cy="4175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系统的设计及开发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论文的撰写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都围绕选题的“核心业务”展开。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业务背景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060575"/>
            <a:ext cx="8280400" cy="4464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以实际应用为开发背景，功能及业务逻辑进行合理的假设。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设计工作要求根据实际需求进行，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不要求所有的设计全部编成实现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可围绕最重要的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3~5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个核心业务模块展开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（需求分析、设计、实现等）。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如“汽配销售系统”中，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主要业务：进货，库存，销售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二、课程设计具体要求</a:t>
            </a:r>
            <a:endParaRPr lang="zh-CN" altLang="en-US" b="1" dirty="0"/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xfrm>
            <a:off x="755650" y="2133600"/>
            <a:ext cx="7340600" cy="4535488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zh-CN" altLang="en-US" sz="2400" b="1" dirty="0"/>
              <a:t>主要包括以下几个方面：</a:t>
            </a:r>
            <a:endParaRPr lang="zh-CN" altLang="en-US" sz="2400" b="1" dirty="0"/>
          </a:p>
          <a:p>
            <a:pPr lvl="1" eaLnBrk="1" hangingPunct="1">
              <a:lnSpc>
                <a:spcPct val="120000"/>
              </a:lnSpc>
              <a:buClr>
                <a:srgbClr val="3366FF"/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、需求分析</a:t>
            </a:r>
            <a:endParaRPr lang="en-US" altLang="zh-CN" sz="2400" b="1" dirty="0"/>
          </a:p>
          <a:p>
            <a:pPr lvl="1" eaLnBrk="1" hangingPunct="1">
              <a:lnSpc>
                <a:spcPct val="120000"/>
              </a:lnSpc>
              <a:buClr>
                <a:srgbClr val="3366FF"/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、系统的设计</a:t>
            </a:r>
            <a:endParaRPr lang="zh-CN" altLang="en-US" sz="2400" b="1" dirty="0"/>
          </a:p>
          <a:p>
            <a:pPr lvl="2" eaLnBrk="1" hangingPunct="1">
              <a:lnSpc>
                <a:spcPct val="120000"/>
              </a:lnSpc>
              <a:buClr>
                <a:schemeClr val="hlink"/>
              </a:buClr>
              <a:buChar char="n"/>
            </a:pPr>
            <a:r>
              <a:rPr lang="zh-CN" altLang="en-US" sz="2000" b="1" dirty="0"/>
              <a:t>数据库</a:t>
            </a:r>
            <a:endParaRPr lang="zh-CN" altLang="en-US" sz="2000" b="1" dirty="0"/>
          </a:p>
          <a:p>
            <a:pPr lvl="2" eaLnBrk="1" hangingPunct="1">
              <a:lnSpc>
                <a:spcPct val="120000"/>
              </a:lnSpc>
              <a:buClr>
                <a:schemeClr val="hlink"/>
              </a:buClr>
              <a:buChar char="n"/>
            </a:pPr>
            <a:r>
              <a:rPr lang="zh-CN" altLang="en-US" sz="2000" b="1" dirty="0"/>
              <a:t>程序</a:t>
            </a:r>
            <a:endParaRPr lang="zh-CN" altLang="en-US" sz="2000" b="1" dirty="0"/>
          </a:p>
          <a:p>
            <a:pPr lvl="1" eaLnBrk="1" hangingPunct="1">
              <a:lnSpc>
                <a:spcPct val="120000"/>
              </a:lnSpc>
              <a:buClr>
                <a:srgbClr val="3366FF"/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、系统的实现</a:t>
            </a:r>
            <a:endParaRPr lang="zh-CN" altLang="en-US" sz="2400" b="1" dirty="0"/>
          </a:p>
          <a:p>
            <a:pPr lvl="2" eaLnBrk="1" hangingPunct="1">
              <a:lnSpc>
                <a:spcPct val="120000"/>
              </a:lnSpc>
              <a:buClr>
                <a:schemeClr val="hlink"/>
              </a:buClr>
              <a:buChar char="n"/>
            </a:pPr>
            <a:r>
              <a:rPr lang="zh-CN" altLang="en-US" sz="2000" b="1" dirty="0"/>
              <a:t>数据库</a:t>
            </a:r>
            <a:endParaRPr lang="zh-CN" altLang="en-US" sz="2000" b="1" dirty="0"/>
          </a:p>
          <a:p>
            <a:pPr lvl="2" eaLnBrk="1" hangingPunct="1">
              <a:lnSpc>
                <a:spcPct val="120000"/>
              </a:lnSpc>
              <a:buClr>
                <a:schemeClr val="hlink"/>
              </a:buClr>
              <a:buChar char="n"/>
            </a:pPr>
            <a:r>
              <a:rPr lang="zh-CN" altLang="en-US" sz="2000" b="1" dirty="0"/>
              <a:t>程序</a:t>
            </a:r>
            <a:endParaRPr lang="zh-CN" altLang="en-US" sz="2000" b="1" dirty="0"/>
          </a:p>
          <a:p>
            <a:pPr lvl="1" eaLnBrk="1" hangingPunct="1">
              <a:lnSpc>
                <a:spcPct val="120000"/>
              </a:lnSpc>
              <a:buClr>
                <a:srgbClr val="3366FF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、课程设计报告的撰写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b="1" dirty="0"/>
              <a:t> </a:t>
            </a:r>
            <a:r>
              <a:rPr lang="zh-CN" altLang="en-US" b="1" dirty="0"/>
              <a:t>２</a:t>
            </a:r>
            <a:r>
              <a:rPr lang="en-US" altLang="zh-CN" b="1" dirty="0"/>
              <a:t>.</a:t>
            </a:r>
            <a:r>
              <a:rPr lang="zh-CN" altLang="en-US" b="1" dirty="0"/>
              <a:t>１数据库的设计</a:t>
            </a:r>
            <a:endParaRPr lang="zh-CN" altLang="en-US" b="1" dirty="0"/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611188" y="2060575"/>
            <a:ext cx="8059737" cy="4321175"/>
          </a:xfrm>
        </p:spPr>
        <p:txBody>
          <a:bodyPr vert="horz" wrap="square" lIns="91440" tIns="45720" rIns="91440" bIns="45720" anchor="t"/>
          <a:p>
            <a:pPr marL="466725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zh-CN" altLang="en-US" sz="2000" b="1" dirty="0">
                <a:solidFill>
                  <a:schemeClr val="folHlink"/>
                </a:solidFill>
              </a:rPr>
              <a:t>熟练运用本课程知识，体现自己的知识综合运用能力。</a:t>
            </a:r>
            <a:endParaRPr lang="zh-CN" altLang="en-US" sz="2000" b="1" dirty="0">
              <a:solidFill>
                <a:schemeClr val="folHlink"/>
              </a:solidFill>
            </a:endParaRPr>
          </a:p>
          <a:p>
            <a:pPr marL="466725"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  </a:t>
            </a:r>
            <a:r>
              <a:rPr lang="zh-CN" altLang="en-US" sz="2000" b="1" dirty="0">
                <a:solidFill>
                  <a:srgbClr val="FF0000"/>
                </a:solidFill>
              </a:rPr>
              <a:t>核心是数据库的概念模型设计、逻辑模型设计的内容</a:t>
            </a:r>
            <a:r>
              <a:rPr lang="zh-CN" altLang="en-US" sz="2000" dirty="0"/>
              <a:t>。如，</a:t>
            </a:r>
            <a:r>
              <a:rPr lang="en-US" altLang="zh-CN" sz="2000" dirty="0"/>
              <a:t>ER</a:t>
            </a:r>
            <a:r>
              <a:rPr lang="zh-CN" altLang="en-US" sz="2000" dirty="0"/>
              <a:t>模型、</a:t>
            </a:r>
            <a:r>
              <a:rPr lang="zh-CN" altLang="en-US" sz="2000" b="1" dirty="0">
                <a:solidFill>
                  <a:srgbClr val="C00000"/>
                </a:solidFill>
              </a:rPr>
              <a:t>规范化理论（</a:t>
            </a:r>
            <a:r>
              <a:rPr lang="en-US" altLang="zh-CN" sz="2000" b="1" dirty="0">
                <a:solidFill>
                  <a:srgbClr val="C00000"/>
                </a:solidFill>
              </a:rPr>
              <a:t>1NF</a:t>
            </a:r>
            <a:r>
              <a:rPr lang="zh-CN" altLang="en-US" sz="2000" b="1" dirty="0">
                <a:solidFill>
                  <a:srgbClr val="C00000"/>
                </a:solidFill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</a:rPr>
              <a:t>2NF</a:t>
            </a:r>
            <a:r>
              <a:rPr lang="zh-CN" altLang="en-US" sz="2000" b="1" dirty="0">
                <a:solidFill>
                  <a:srgbClr val="C00000"/>
                </a:solidFill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</a:rPr>
              <a:t>3NF</a:t>
            </a:r>
            <a:r>
              <a:rPr lang="zh-CN" altLang="en-US" sz="2000" b="1" dirty="0">
                <a:solidFill>
                  <a:srgbClr val="C00000"/>
                </a:solidFill>
              </a:rPr>
              <a:t>，函数依赖和模式分解）</a:t>
            </a:r>
            <a:r>
              <a:rPr lang="zh-CN" altLang="en-US" sz="2000" dirty="0"/>
              <a:t>等。在课程设计报告中，这部分内容作为重点。</a:t>
            </a:r>
            <a:endParaRPr lang="zh-CN" altLang="en-US" sz="2000" dirty="0"/>
          </a:p>
          <a:p>
            <a:pPr marL="466725"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folHlink"/>
                </a:solidFill>
              </a:rPr>
              <a:t>2</a:t>
            </a:r>
            <a:r>
              <a:rPr lang="zh-CN" altLang="en-US" sz="2000" b="1" dirty="0">
                <a:solidFill>
                  <a:schemeClr val="folHlink"/>
                </a:solidFill>
              </a:rPr>
              <a:t>）尽可能的学习并基本掌握一种数据库辅助设计软件的使用。</a:t>
            </a:r>
            <a:endParaRPr lang="zh-CN" altLang="en-US" sz="2000" b="1" dirty="0">
              <a:solidFill>
                <a:schemeClr val="folHlink"/>
              </a:solidFill>
            </a:endParaRPr>
          </a:p>
          <a:p>
            <a:pPr marL="466725" eaLnBrk="1" hangingPunct="1">
              <a:lnSpc>
                <a:spcPct val="150000"/>
              </a:lnSpc>
              <a:buNone/>
            </a:pPr>
            <a:r>
              <a:rPr lang="zh-CN" altLang="en-US" sz="2000" dirty="0"/>
              <a:t>		如</a:t>
            </a:r>
            <a:r>
              <a:rPr lang="en-US" altLang="zh-CN" sz="2000" dirty="0">
                <a:solidFill>
                  <a:schemeClr val="hlink"/>
                </a:solidFill>
              </a:rPr>
              <a:t>Power Designer</a:t>
            </a:r>
            <a:r>
              <a:rPr lang="zh-CN" altLang="en-US" sz="2000" dirty="0"/>
              <a:t>、</a:t>
            </a:r>
            <a:r>
              <a:rPr lang="en-US" altLang="zh-CN" sz="2000" dirty="0"/>
              <a:t>Rational Rose</a:t>
            </a:r>
            <a:r>
              <a:rPr lang="zh-CN" altLang="en-US" sz="2000" dirty="0"/>
              <a:t>等，在进行数据库设计时使用辅助软件设计。</a:t>
            </a:r>
            <a:endParaRPr lang="zh-CN" altLang="en-US" sz="2000" dirty="0"/>
          </a:p>
          <a:p>
            <a:pPr marL="466725"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folHlink"/>
                </a:solidFill>
              </a:rPr>
              <a:t>3</a:t>
            </a:r>
            <a:r>
              <a:rPr lang="zh-CN" altLang="en-US" sz="2000" b="1" dirty="0">
                <a:solidFill>
                  <a:schemeClr val="folHlink"/>
                </a:solidFill>
              </a:rPr>
              <a:t>）后台的数据库管理系统采用</a:t>
            </a:r>
            <a:r>
              <a:rPr lang="en-US" altLang="zh-CN" sz="2000" b="1" dirty="0">
                <a:solidFill>
                  <a:srgbClr val="C00000"/>
                </a:solidFill>
              </a:rPr>
              <a:t>SQL Server</a:t>
            </a:r>
            <a:r>
              <a:rPr lang="zh-CN" altLang="en-US" sz="2000" b="1" dirty="0"/>
              <a:t>，或</a:t>
            </a:r>
            <a:r>
              <a:rPr lang="en-US" altLang="zh-CN" sz="2000" b="1" dirty="0">
                <a:solidFill>
                  <a:srgbClr val="C00000"/>
                </a:solidFill>
              </a:rPr>
              <a:t>My SQL</a:t>
            </a:r>
            <a:r>
              <a:rPr lang="zh-CN" altLang="en-US" sz="2000" b="1" dirty="0"/>
              <a:t>（二选一）</a:t>
            </a:r>
            <a:r>
              <a:rPr lang="zh-CN" altLang="en-US" sz="2000" b="1" dirty="0">
                <a:solidFill>
                  <a:schemeClr val="folHlink"/>
                </a:solidFill>
              </a:rPr>
              <a:t>。</a:t>
            </a:r>
            <a:endParaRPr lang="zh-CN" altLang="en-US" sz="2000" b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２</a:t>
            </a:r>
            <a:r>
              <a:rPr lang="en-US" altLang="zh-CN" b="1" dirty="0"/>
              <a:t>.</a:t>
            </a:r>
            <a:r>
              <a:rPr lang="zh-CN" altLang="en-US" b="1" dirty="0"/>
              <a:t>２软件结构的设计</a:t>
            </a:r>
            <a:endParaRPr lang="zh-CN" altLang="en-US" b="1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844675"/>
            <a:ext cx="7772400" cy="48688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软件工程的技术、建模和开发方法等：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本课程所学原理、方法、内容等：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尽可能用上。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需求分析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业务流程图、数据流图、数据字典、用例图、用例规约等。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结构化（或面向对象）的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软件设计方法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结构化（或面向对象）的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软件开发方法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sz="3600" b="1" dirty="0"/>
              <a:t> </a:t>
            </a:r>
            <a:r>
              <a:rPr lang="zh-CN" altLang="en-US" sz="3600" b="1" dirty="0"/>
              <a:t>三、软件架构及开发工具</a:t>
            </a:r>
            <a:endParaRPr lang="zh-CN" altLang="en-US" sz="3600" b="1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2133600"/>
            <a:ext cx="8061325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软件架构不限：</a:t>
            </a:r>
            <a:r>
              <a:rPr kumimoji="0" lang="zh-CN" alt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可开发成</a:t>
            </a:r>
            <a:r>
              <a:rPr kumimoji="0" lang="zh-CN" alt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单机模式</a:t>
            </a:r>
            <a:r>
              <a:rPr kumimoji="0" lang="zh-CN" alt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 </a:t>
            </a:r>
            <a:r>
              <a:rPr kumimoji="0" lang="en-GB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C/S</a:t>
            </a:r>
            <a:r>
              <a:rPr kumimoji="0" lang="zh-CN" alt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</a:t>
            </a:r>
            <a:r>
              <a:rPr kumimoji="0" lang="zh-CN" alt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或 </a:t>
            </a:r>
            <a:r>
              <a:rPr kumimoji="0" lang="en-GB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</a:t>
            </a:r>
            <a:r>
              <a:rPr kumimoji="0" lang="zh-CN" alt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多层模式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</a:t>
            </a:r>
            <a:r>
              <a:rPr kumimoji="0" lang="zh-CN" alt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编程工具不限：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可合理选择任何自己熟悉的开发工具。 常用的开发工具，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C/S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:Power Builder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VB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VC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Delphi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常用的开发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B/S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系统的工具有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ASP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JSP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ASP .NET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DBMS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只能使用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Server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 SQL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3600" b="1" dirty="0"/>
              <a:t>四、课程设计论文的撰写</a:t>
            </a:r>
            <a:endParaRPr lang="zh-CN" altLang="en-US" sz="3600" b="1" dirty="0"/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xfrm>
            <a:off x="468313" y="2205038"/>
            <a:ext cx="8343900" cy="403225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25000"/>
              </a:lnSpc>
            </a:pPr>
            <a:r>
              <a:rPr lang="zh-CN" altLang="en-US" sz="2400" dirty="0"/>
              <a:t>设计报告中，</a:t>
            </a:r>
            <a:r>
              <a:rPr lang="zh-CN" altLang="en-US" sz="2400" b="1" dirty="0">
                <a:solidFill>
                  <a:srgbClr val="FF0000"/>
                </a:solidFill>
              </a:rPr>
              <a:t>要包括应用程序的设计与实现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/>
              <a:t>格式要求：严格参照</a:t>
            </a:r>
            <a:r>
              <a:rPr lang="en-US" altLang="zh-CN" sz="2400" dirty="0">
                <a:solidFill>
                  <a:srgbClr val="FF0000"/>
                </a:solidFill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</a:rPr>
              <a:t>本科生毕业设计手册</a:t>
            </a:r>
            <a:r>
              <a:rPr lang="en-US" altLang="zh-CN" sz="2400" dirty="0">
                <a:solidFill>
                  <a:srgbClr val="FF0000"/>
                </a:solidFill>
              </a:rPr>
              <a:t>》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/>
              <a:t>要求按照</a:t>
            </a:r>
            <a:r>
              <a:rPr lang="zh-CN" altLang="en-US" sz="2400" b="1" dirty="0">
                <a:solidFill>
                  <a:schemeClr val="folHlink"/>
                </a:solidFill>
              </a:rPr>
              <a:t>软件工程的规范撰写设计文档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2400" dirty="0"/>
              <a:t>     设计报告章节可按软件开发各个阶段来划分。</a:t>
            </a:r>
            <a:endParaRPr lang="zh-CN" altLang="en-US" sz="2400" dirty="0"/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2400" dirty="0"/>
              <a:t>     如需求分析、概要设计、详细设计、系统实现</a:t>
            </a:r>
            <a:r>
              <a:rPr lang="en-US" altLang="zh-CN" sz="2400" dirty="0"/>
              <a:t>...</a:t>
            </a:r>
            <a:r>
              <a:rPr lang="zh-CN" altLang="en-US" sz="2400" dirty="0"/>
              <a:t>、参考文献等部分；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论文（项目）围绕选题的核心业务展开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2400" dirty="0"/>
              <a:t>     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1750</Words>
  <Application>WPS 演示</Application>
  <PresentationFormat>全屏显示(4:3)</PresentationFormat>
  <Paragraphs>189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Tahoma</vt:lpstr>
      <vt:lpstr>微软雅黑</vt:lpstr>
      <vt:lpstr>Arial Unicode MS</vt:lpstr>
      <vt:lpstr>Blends</vt:lpstr>
      <vt:lpstr>PowerPoint 演示文稿</vt:lpstr>
      <vt:lpstr>一、课程设计题目</vt:lpstr>
      <vt:lpstr>核心业务</vt:lpstr>
      <vt:lpstr>业务背景</vt:lpstr>
      <vt:lpstr>二、课程设计具体要求</vt:lpstr>
      <vt:lpstr> ２.１数据库的设计</vt:lpstr>
      <vt:lpstr>２.２软件结构的设计</vt:lpstr>
      <vt:lpstr> 三、软件架构及开发工具</vt:lpstr>
      <vt:lpstr>四、课程设计论文的撰写</vt:lpstr>
      <vt:lpstr>四、课程设计论文的撰写</vt:lpstr>
      <vt:lpstr>五、提交的资料</vt:lpstr>
      <vt:lpstr>六、检查方式</vt:lpstr>
      <vt:lpstr>六、检查方式</vt:lpstr>
      <vt:lpstr>七、自己独立完成</vt:lpstr>
      <vt:lpstr>八、几点小提示</vt:lpstr>
      <vt:lpstr>九、确定选题</vt:lpstr>
      <vt:lpstr>十、</vt:lpstr>
    </vt:vector>
  </TitlesOfParts>
  <Company>hgfh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PAD图 </dc:title>
  <dc:creator>hhh</dc:creator>
  <cp:lastModifiedBy>something just like this</cp:lastModifiedBy>
  <cp:revision>211</cp:revision>
  <dcterms:created xsi:type="dcterms:W3CDTF">2006-10-27T15:23:00Z</dcterms:created>
  <dcterms:modified xsi:type="dcterms:W3CDTF">2019-12-30T16:29:05Z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2052-11.1.0.9292</vt:lpwstr>
  </property>
</Properties>
</file>