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325" r:id="rId5"/>
    <p:sldId id="326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260" r:id="rId18"/>
    <p:sldId id="261" r:id="rId19"/>
    <p:sldId id="262" r:id="rId20"/>
    <p:sldId id="263" r:id="rId21"/>
    <p:sldId id="264" r:id="rId22"/>
    <p:sldId id="327" r:id="rId23"/>
    <p:sldId id="308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309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7" r:id="rId46"/>
    <p:sldId id="285" r:id="rId47"/>
    <p:sldId id="286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05" r:id="rId66"/>
    <p:sldId id="306" r:id="rId67"/>
    <p:sldId id="307" r:id="rId68"/>
    <p:sldId id="324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AD7"/>
    <a:srgbClr val="000099"/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585" autoAdjust="0"/>
  </p:normalViewPr>
  <p:slideViewPr>
    <p:cSldViewPr>
      <p:cViewPr varScale="1">
        <p:scale>
          <a:sx n="67" d="100"/>
          <a:sy n="67" d="100"/>
        </p:scale>
        <p:origin x="12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5" Type="http://schemas.openxmlformats.org/officeDocument/2006/relationships/image" Target="../media/image105.emf"/><Relationship Id="rId10" Type="http://schemas.openxmlformats.org/officeDocument/2006/relationships/image" Target="../media/image110.e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5.emf"/><Relationship Id="rId7" Type="http://schemas.openxmlformats.org/officeDocument/2006/relationships/image" Target="../media/image56.png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10" Type="http://schemas.openxmlformats.org/officeDocument/2006/relationships/image" Target="../media/image121.emf"/><Relationship Id="rId4" Type="http://schemas.openxmlformats.org/officeDocument/2006/relationships/image" Target="../media/image116.emf"/><Relationship Id="rId9" Type="http://schemas.openxmlformats.org/officeDocument/2006/relationships/image" Target="../media/image12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2" Type="http://schemas.openxmlformats.org/officeDocument/2006/relationships/image" Target="../media/image134.emf"/><Relationship Id="rId1" Type="http://schemas.openxmlformats.org/officeDocument/2006/relationships/image" Target="../media/image133.png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image" Target="../media/image164.emf"/><Relationship Id="rId18" Type="http://schemas.openxmlformats.org/officeDocument/2006/relationships/image" Target="../media/image16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17" Type="http://schemas.openxmlformats.org/officeDocument/2006/relationships/image" Target="../media/image168.emf"/><Relationship Id="rId2" Type="http://schemas.openxmlformats.org/officeDocument/2006/relationships/image" Target="../media/image153.emf"/><Relationship Id="rId16" Type="http://schemas.openxmlformats.org/officeDocument/2006/relationships/image" Target="../media/image167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5" Type="http://schemas.openxmlformats.org/officeDocument/2006/relationships/image" Target="../media/image156.emf"/><Relationship Id="rId15" Type="http://schemas.openxmlformats.org/officeDocument/2006/relationships/image" Target="../media/image166.emf"/><Relationship Id="rId10" Type="http://schemas.openxmlformats.org/officeDocument/2006/relationships/image" Target="../media/image161.emf"/><Relationship Id="rId19" Type="http://schemas.openxmlformats.org/officeDocument/2006/relationships/image" Target="../media/image170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Relationship Id="rId14" Type="http://schemas.openxmlformats.org/officeDocument/2006/relationships/image" Target="../media/image16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5" Type="http://schemas.openxmlformats.org/officeDocument/2006/relationships/image" Target="../media/image16.wmf"/><Relationship Id="rId4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Relationship Id="rId9" Type="http://schemas.openxmlformats.org/officeDocument/2006/relationships/image" Target="../media/image187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image" Target="../media/image56.png"/><Relationship Id="rId7" Type="http://schemas.openxmlformats.org/officeDocument/2006/relationships/image" Target="../media/image193.emf"/><Relationship Id="rId2" Type="http://schemas.openxmlformats.org/officeDocument/2006/relationships/image" Target="../media/image189.emf"/><Relationship Id="rId1" Type="http://schemas.openxmlformats.org/officeDocument/2006/relationships/image" Target="../media/image188.png"/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10" Type="http://schemas.openxmlformats.org/officeDocument/2006/relationships/image" Target="../media/image204.emf"/><Relationship Id="rId4" Type="http://schemas.openxmlformats.org/officeDocument/2006/relationships/image" Target="../media/image198.emf"/><Relationship Id="rId9" Type="http://schemas.openxmlformats.org/officeDocument/2006/relationships/image" Target="../media/image203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image" Target="../media/image217.emf"/><Relationship Id="rId3" Type="http://schemas.openxmlformats.org/officeDocument/2006/relationships/image" Target="../media/image207.emf"/><Relationship Id="rId7" Type="http://schemas.openxmlformats.org/officeDocument/2006/relationships/image" Target="../media/image211.emf"/><Relationship Id="rId12" Type="http://schemas.openxmlformats.org/officeDocument/2006/relationships/image" Target="../media/image216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6" Type="http://schemas.openxmlformats.org/officeDocument/2006/relationships/image" Target="../media/image210.emf"/><Relationship Id="rId11" Type="http://schemas.openxmlformats.org/officeDocument/2006/relationships/image" Target="../media/image215.emf"/><Relationship Id="rId5" Type="http://schemas.openxmlformats.org/officeDocument/2006/relationships/image" Target="../media/image209.emf"/><Relationship Id="rId10" Type="http://schemas.openxmlformats.org/officeDocument/2006/relationships/image" Target="../media/image214.emf"/><Relationship Id="rId4" Type="http://schemas.openxmlformats.org/officeDocument/2006/relationships/image" Target="../media/image208.emf"/><Relationship Id="rId9" Type="http://schemas.openxmlformats.org/officeDocument/2006/relationships/image" Target="../media/image213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56.png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56.png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5" Type="http://schemas.openxmlformats.org/officeDocument/2006/relationships/image" Target="../media/image228.emf"/><Relationship Id="rId4" Type="http://schemas.openxmlformats.org/officeDocument/2006/relationships/image" Target="../media/image22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5" Type="http://schemas.openxmlformats.org/officeDocument/2006/relationships/image" Target="../media/image233.emf"/><Relationship Id="rId4" Type="http://schemas.openxmlformats.org/officeDocument/2006/relationships/image" Target="../media/image2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image" Target="../media/image247.emf"/><Relationship Id="rId18" Type="http://schemas.openxmlformats.org/officeDocument/2006/relationships/image" Target="../media/image252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12" Type="http://schemas.openxmlformats.org/officeDocument/2006/relationships/image" Target="../media/image246.emf"/><Relationship Id="rId17" Type="http://schemas.openxmlformats.org/officeDocument/2006/relationships/image" Target="../media/image251.emf"/><Relationship Id="rId2" Type="http://schemas.openxmlformats.org/officeDocument/2006/relationships/image" Target="../media/image236.emf"/><Relationship Id="rId16" Type="http://schemas.openxmlformats.org/officeDocument/2006/relationships/image" Target="../media/image250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11" Type="http://schemas.openxmlformats.org/officeDocument/2006/relationships/image" Target="../media/image245.emf"/><Relationship Id="rId5" Type="http://schemas.openxmlformats.org/officeDocument/2006/relationships/image" Target="../media/image239.emf"/><Relationship Id="rId15" Type="http://schemas.openxmlformats.org/officeDocument/2006/relationships/image" Target="../media/image249.emf"/><Relationship Id="rId10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Relationship Id="rId14" Type="http://schemas.openxmlformats.org/officeDocument/2006/relationships/image" Target="../media/image24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emf"/><Relationship Id="rId2" Type="http://schemas.openxmlformats.org/officeDocument/2006/relationships/image" Target="../media/image254.emf"/><Relationship Id="rId1" Type="http://schemas.openxmlformats.org/officeDocument/2006/relationships/image" Target="../media/image253.emf"/><Relationship Id="rId5" Type="http://schemas.openxmlformats.org/officeDocument/2006/relationships/image" Target="../media/image257.wmf"/><Relationship Id="rId4" Type="http://schemas.openxmlformats.org/officeDocument/2006/relationships/image" Target="../media/image256.png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10" Type="http://schemas.openxmlformats.org/officeDocument/2006/relationships/image" Target="../media/image272.emf"/><Relationship Id="rId4" Type="http://schemas.openxmlformats.org/officeDocument/2006/relationships/image" Target="../media/image266.emf"/><Relationship Id="rId9" Type="http://schemas.openxmlformats.org/officeDocument/2006/relationships/image" Target="../media/image27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3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emf"/><Relationship Id="rId1" Type="http://schemas.openxmlformats.org/officeDocument/2006/relationships/image" Target="../media/image274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3" Type="http://schemas.openxmlformats.org/officeDocument/2006/relationships/image" Target="../media/image278.emf"/><Relationship Id="rId7" Type="http://schemas.openxmlformats.org/officeDocument/2006/relationships/image" Target="../media/image282.emf"/><Relationship Id="rId2" Type="http://schemas.openxmlformats.org/officeDocument/2006/relationships/image" Target="../media/image277.emf"/><Relationship Id="rId1" Type="http://schemas.openxmlformats.org/officeDocument/2006/relationships/image" Target="../media/image276.emf"/><Relationship Id="rId6" Type="http://schemas.openxmlformats.org/officeDocument/2006/relationships/image" Target="../media/image281.emf"/><Relationship Id="rId11" Type="http://schemas.openxmlformats.org/officeDocument/2006/relationships/image" Target="../media/image286.emf"/><Relationship Id="rId5" Type="http://schemas.openxmlformats.org/officeDocument/2006/relationships/image" Target="../media/image280.emf"/><Relationship Id="rId10" Type="http://schemas.openxmlformats.org/officeDocument/2006/relationships/image" Target="../media/image285.emf"/><Relationship Id="rId4" Type="http://schemas.openxmlformats.org/officeDocument/2006/relationships/image" Target="../media/image279.emf"/><Relationship Id="rId9" Type="http://schemas.openxmlformats.org/officeDocument/2006/relationships/image" Target="../media/image284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Relationship Id="rId5" Type="http://schemas.openxmlformats.org/officeDocument/2006/relationships/image" Target="../media/image291.emf"/><Relationship Id="rId4" Type="http://schemas.openxmlformats.org/officeDocument/2006/relationships/image" Target="../media/image290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3" Type="http://schemas.openxmlformats.org/officeDocument/2006/relationships/image" Target="../media/image294.emf"/><Relationship Id="rId7" Type="http://schemas.openxmlformats.org/officeDocument/2006/relationships/image" Target="../media/image298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Relationship Id="rId6" Type="http://schemas.openxmlformats.org/officeDocument/2006/relationships/image" Target="../media/image297.emf"/><Relationship Id="rId5" Type="http://schemas.openxmlformats.org/officeDocument/2006/relationships/image" Target="../media/image296.emf"/><Relationship Id="rId4" Type="http://schemas.openxmlformats.org/officeDocument/2006/relationships/image" Target="../media/image295.emf"/><Relationship Id="rId9" Type="http://schemas.openxmlformats.org/officeDocument/2006/relationships/image" Target="../media/image300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3" Type="http://schemas.openxmlformats.org/officeDocument/2006/relationships/image" Target="../media/image303.emf"/><Relationship Id="rId7" Type="http://schemas.openxmlformats.org/officeDocument/2006/relationships/image" Target="../media/image307.emf"/><Relationship Id="rId2" Type="http://schemas.openxmlformats.org/officeDocument/2006/relationships/image" Target="../media/image302.emf"/><Relationship Id="rId1" Type="http://schemas.openxmlformats.org/officeDocument/2006/relationships/image" Target="../media/image301.emf"/><Relationship Id="rId6" Type="http://schemas.openxmlformats.org/officeDocument/2006/relationships/image" Target="../media/image306.emf"/><Relationship Id="rId5" Type="http://schemas.openxmlformats.org/officeDocument/2006/relationships/image" Target="../media/image305.emf"/><Relationship Id="rId10" Type="http://schemas.openxmlformats.org/officeDocument/2006/relationships/image" Target="../media/image310.emf"/><Relationship Id="rId4" Type="http://schemas.openxmlformats.org/officeDocument/2006/relationships/image" Target="../media/image304.emf"/><Relationship Id="rId9" Type="http://schemas.openxmlformats.org/officeDocument/2006/relationships/image" Target="../media/image30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3" Type="http://schemas.openxmlformats.org/officeDocument/2006/relationships/image" Target="../media/image313.emf"/><Relationship Id="rId7" Type="http://schemas.openxmlformats.org/officeDocument/2006/relationships/image" Target="../media/image317.emf"/><Relationship Id="rId2" Type="http://schemas.openxmlformats.org/officeDocument/2006/relationships/image" Target="../media/image312.e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5" Type="http://schemas.openxmlformats.org/officeDocument/2006/relationships/image" Target="../media/image315.emf"/><Relationship Id="rId10" Type="http://schemas.openxmlformats.org/officeDocument/2006/relationships/image" Target="../media/image320.emf"/><Relationship Id="rId4" Type="http://schemas.openxmlformats.org/officeDocument/2006/relationships/image" Target="../media/image314.emf"/><Relationship Id="rId9" Type="http://schemas.openxmlformats.org/officeDocument/2006/relationships/image" Target="../media/image319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13" Type="http://schemas.openxmlformats.org/officeDocument/2006/relationships/image" Target="../media/image333.emf"/><Relationship Id="rId3" Type="http://schemas.openxmlformats.org/officeDocument/2006/relationships/image" Target="../media/image323.emf"/><Relationship Id="rId7" Type="http://schemas.openxmlformats.org/officeDocument/2006/relationships/image" Target="../media/image327.emf"/><Relationship Id="rId12" Type="http://schemas.openxmlformats.org/officeDocument/2006/relationships/image" Target="../media/image332.emf"/><Relationship Id="rId17" Type="http://schemas.openxmlformats.org/officeDocument/2006/relationships/image" Target="../media/image337.emf"/><Relationship Id="rId2" Type="http://schemas.openxmlformats.org/officeDocument/2006/relationships/image" Target="../media/image322.emf"/><Relationship Id="rId16" Type="http://schemas.openxmlformats.org/officeDocument/2006/relationships/image" Target="../media/image336.emf"/><Relationship Id="rId1" Type="http://schemas.openxmlformats.org/officeDocument/2006/relationships/image" Target="../media/image321.emf"/><Relationship Id="rId6" Type="http://schemas.openxmlformats.org/officeDocument/2006/relationships/image" Target="../media/image326.emf"/><Relationship Id="rId11" Type="http://schemas.openxmlformats.org/officeDocument/2006/relationships/image" Target="../media/image331.emf"/><Relationship Id="rId5" Type="http://schemas.openxmlformats.org/officeDocument/2006/relationships/image" Target="../media/image325.emf"/><Relationship Id="rId15" Type="http://schemas.openxmlformats.org/officeDocument/2006/relationships/image" Target="../media/image335.emf"/><Relationship Id="rId10" Type="http://schemas.openxmlformats.org/officeDocument/2006/relationships/image" Target="../media/image330.emf"/><Relationship Id="rId4" Type="http://schemas.openxmlformats.org/officeDocument/2006/relationships/image" Target="../media/image324.emf"/><Relationship Id="rId9" Type="http://schemas.openxmlformats.org/officeDocument/2006/relationships/image" Target="../media/image329.emf"/><Relationship Id="rId14" Type="http://schemas.openxmlformats.org/officeDocument/2006/relationships/image" Target="../media/image334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image" Target="../media/image350.emf"/><Relationship Id="rId3" Type="http://schemas.openxmlformats.org/officeDocument/2006/relationships/image" Target="../media/image340.emf"/><Relationship Id="rId7" Type="http://schemas.openxmlformats.org/officeDocument/2006/relationships/image" Target="../media/image344.wmf"/><Relationship Id="rId12" Type="http://schemas.openxmlformats.org/officeDocument/2006/relationships/image" Target="../media/image349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6" Type="http://schemas.openxmlformats.org/officeDocument/2006/relationships/image" Target="../media/image343.emf"/><Relationship Id="rId11" Type="http://schemas.openxmlformats.org/officeDocument/2006/relationships/image" Target="../media/image348.emf"/><Relationship Id="rId5" Type="http://schemas.openxmlformats.org/officeDocument/2006/relationships/image" Target="../media/image342.emf"/><Relationship Id="rId10" Type="http://schemas.openxmlformats.org/officeDocument/2006/relationships/image" Target="../media/image347.emf"/><Relationship Id="rId4" Type="http://schemas.openxmlformats.org/officeDocument/2006/relationships/image" Target="../media/image341.emf"/><Relationship Id="rId9" Type="http://schemas.openxmlformats.org/officeDocument/2006/relationships/image" Target="../media/image34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emf"/><Relationship Id="rId7" Type="http://schemas.openxmlformats.org/officeDocument/2006/relationships/image" Target="../media/image357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6" Type="http://schemas.openxmlformats.org/officeDocument/2006/relationships/image" Target="../media/image356.emf"/><Relationship Id="rId5" Type="http://schemas.openxmlformats.org/officeDocument/2006/relationships/image" Target="../media/image355.emf"/><Relationship Id="rId4" Type="http://schemas.openxmlformats.org/officeDocument/2006/relationships/image" Target="../media/image354.e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emf"/><Relationship Id="rId13" Type="http://schemas.openxmlformats.org/officeDocument/2006/relationships/image" Target="../media/image370.emf"/><Relationship Id="rId3" Type="http://schemas.openxmlformats.org/officeDocument/2006/relationships/image" Target="../media/image360.emf"/><Relationship Id="rId7" Type="http://schemas.openxmlformats.org/officeDocument/2006/relationships/image" Target="../media/image364.emf"/><Relationship Id="rId12" Type="http://schemas.openxmlformats.org/officeDocument/2006/relationships/image" Target="../media/image369.emf"/><Relationship Id="rId2" Type="http://schemas.openxmlformats.org/officeDocument/2006/relationships/image" Target="../media/image359.wmf"/><Relationship Id="rId1" Type="http://schemas.openxmlformats.org/officeDocument/2006/relationships/image" Target="../media/image358.emf"/><Relationship Id="rId6" Type="http://schemas.openxmlformats.org/officeDocument/2006/relationships/image" Target="../media/image363.emf"/><Relationship Id="rId11" Type="http://schemas.openxmlformats.org/officeDocument/2006/relationships/image" Target="../media/image368.emf"/><Relationship Id="rId5" Type="http://schemas.openxmlformats.org/officeDocument/2006/relationships/image" Target="../media/image362.emf"/><Relationship Id="rId10" Type="http://schemas.openxmlformats.org/officeDocument/2006/relationships/image" Target="../media/image367.emf"/><Relationship Id="rId4" Type="http://schemas.openxmlformats.org/officeDocument/2006/relationships/image" Target="../media/image361.emf"/><Relationship Id="rId9" Type="http://schemas.openxmlformats.org/officeDocument/2006/relationships/image" Target="../media/image366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3" Type="http://schemas.openxmlformats.org/officeDocument/2006/relationships/image" Target="../media/image373.emf"/><Relationship Id="rId7" Type="http://schemas.openxmlformats.org/officeDocument/2006/relationships/image" Target="../media/image377.emf"/><Relationship Id="rId2" Type="http://schemas.openxmlformats.org/officeDocument/2006/relationships/image" Target="../media/image372.emf"/><Relationship Id="rId1" Type="http://schemas.openxmlformats.org/officeDocument/2006/relationships/image" Target="../media/image371.emf"/><Relationship Id="rId6" Type="http://schemas.openxmlformats.org/officeDocument/2006/relationships/image" Target="../media/image376.emf"/><Relationship Id="rId5" Type="http://schemas.openxmlformats.org/officeDocument/2006/relationships/image" Target="../media/image375.emf"/><Relationship Id="rId4" Type="http://schemas.openxmlformats.org/officeDocument/2006/relationships/image" Target="../media/image374.emf"/><Relationship Id="rId9" Type="http://schemas.openxmlformats.org/officeDocument/2006/relationships/image" Target="../media/image379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emf"/><Relationship Id="rId3" Type="http://schemas.openxmlformats.org/officeDocument/2006/relationships/image" Target="../media/image382.emf"/><Relationship Id="rId7" Type="http://schemas.openxmlformats.org/officeDocument/2006/relationships/image" Target="../media/image386.emf"/><Relationship Id="rId2" Type="http://schemas.openxmlformats.org/officeDocument/2006/relationships/image" Target="../media/image381.emf"/><Relationship Id="rId1" Type="http://schemas.openxmlformats.org/officeDocument/2006/relationships/image" Target="../media/image380.emf"/><Relationship Id="rId6" Type="http://schemas.openxmlformats.org/officeDocument/2006/relationships/image" Target="../media/image385.wmf"/><Relationship Id="rId11" Type="http://schemas.openxmlformats.org/officeDocument/2006/relationships/image" Target="../media/image390.emf"/><Relationship Id="rId5" Type="http://schemas.openxmlformats.org/officeDocument/2006/relationships/image" Target="../media/image384.emf"/><Relationship Id="rId10" Type="http://schemas.openxmlformats.org/officeDocument/2006/relationships/image" Target="../media/image389.emf"/><Relationship Id="rId4" Type="http://schemas.openxmlformats.org/officeDocument/2006/relationships/image" Target="../media/image383.emf"/><Relationship Id="rId9" Type="http://schemas.openxmlformats.org/officeDocument/2006/relationships/image" Target="../media/image388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emf"/><Relationship Id="rId1" Type="http://schemas.openxmlformats.org/officeDocument/2006/relationships/image" Target="../media/image391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wmf"/><Relationship Id="rId1" Type="http://schemas.openxmlformats.org/officeDocument/2006/relationships/image" Target="../media/image39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0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29.wmf"/><Relationship Id="rId5" Type="http://schemas.openxmlformats.org/officeDocument/2006/relationships/image" Target="../media/image7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4.emf"/><Relationship Id="rId4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19.wmf"/><Relationship Id="rId2" Type="http://schemas.openxmlformats.org/officeDocument/2006/relationships/image" Target="../media/image37.emf"/><Relationship Id="rId1" Type="http://schemas.openxmlformats.org/officeDocument/2006/relationships/image" Target="../media/image26.emf"/><Relationship Id="rId6" Type="http://schemas.openxmlformats.org/officeDocument/2006/relationships/image" Target="../media/image23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7AB1CF-8976-44B9-8F92-0114956DC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6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A45E60-B8C8-416A-8B4A-87BA04FDC92D}" type="slidenum">
              <a:rPr lang="en-US" altLang="zh-CN" sz="1200"/>
              <a:pPr eaLnBrk="1" hangingPunct="1"/>
              <a:t>31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5620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524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1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721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352C23C-7D47-447B-8942-E6246E275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6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309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64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748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00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9584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04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655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09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w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11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e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44.emf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png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0.png"/><Relationship Id="rId1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58.bin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6.png"/><Relationship Id="rId4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48.png"/><Relationship Id="rId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8.emf"/><Relationship Id="rId17" Type="http://schemas.openxmlformats.org/officeDocument/2006/relationships/image" Target="../media/image71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7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8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99.e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6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7.emf"/><Relationship Id="rId8" Type="http://schemas.openxmlformats.org/officeDocument/2006/relationships/image" Target="../media/image8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0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56.png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oleObject" Target="../embeddings/oleObject102.bin"/><Relationship Id="rId21" Type="http://schemas.openxmlformats.org/officeDocument/2006/relationships/image" Target="../media/image109.e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5.emf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6.bin"/><Relationship Id="rId24" Type="http://schemas.openxmlformats.org/officeDocument/2006/relationships/oleObject" Target="../embeddings/oleObject112.bin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10" Type="http://schemas.openxmlformats.org/officeDocument/2006/relationships/image" Target="../media/image104.emf"/><Relationship Id="rId19" Type="http://schemas.openxmlformats.org/officeDocument/2006/relationships/image" Target="../media/image108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1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1.bin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7.emf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9.emf"/><Relationship Id="rId20" Type="http://schemas.openxmlformats.org/officeDocument/2006/relationships/image" Target="../media/image122.gi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6.emf"/><Relationship Id="rId19" Type="http://schemas.openxmlformats.org/officeDocument/2006/relationships/image" Target="../media/image120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8.emf"/><Relationship Id="rId22" Type="http://schemas.openxmlformats.org/officeDocument/2006/relationships/image" Target="../media/image121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7.emf"/><Relationship Id="rId18" Type="http://schemas.openxmlformats.org/officeDocument/2006/relationships/oleObject" Target="../embeddings/oleObject129.bin"/><Relationship Id="rId3" Type="http://schemas.openxmlformats.org/officeDocument/2006/relationships/audio" Target="../media/audio1.wav"/><Relationship Id="rId21" Type="http://schemas.openxmlformats.org/officeDocument/2006/relationships/image" Target="../media/image130.emf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2.gif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5" Type="http://schemas.openxmlformats.org/officeDocument/2006/relationships/image" Target="../media/image128.emf"/><Relationship Id="rId23" Type="http://schemas.openxmlformats.org/officeDocument/2006/relationships/image" Target="../media/image131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29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0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3.png"/><Relationship Id="rId11" Type="http://schemas.openxmlformats.org/officeDocument/2006/relationships/oleObject" Target="../embeddings/oleObject135.bin"/><Relationship Id="rId5" Type="http://schemas.openxmlformats.org/officeDocument/2006/relationships/image" Target="../media/image134.emf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2.png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39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50.emf"/><Relationship Id="rId3" Type="http://schemas.openxmlformats.org/officeDocument/2006/relationships/oleObject" Target="../embeddings/oleObject141.bin"/><Relationship Id="rId21" Type="http://schemas.openxmlformats.org/officeDocument/2006/relationships/image" Target="../media/image151.emf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emf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6.emf"/><Relationship Id="rId19" Type="http://schemas.openxmlformats.org/officeDocument/2006/relationships/image" Target="../media/image2.png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8.e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9.emf"/><Relationship Id="rId26" Type="http://schemas.openxmlformats.org/officeDocument/2006/relationships/image" Target="../media/image163.emf"/><Relationship Id="rId39" Type="http://schemas.openxmlformats.org/officeDocument/2006/relationships/oleObject" Target="../embeddings/oleObject168.bin"/><Relationship Id="rId21" Type="http://schemas.openxmlformats.org/officeDocument/2006/relationships/oleObject" Target="../embeddings/oleObject159.bin"/><Relationship Id="rId34" Type="http://schemas.openxmlformats.org/officeDocument/2006/relationships/image" Target="../media/image167.emf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33" Type="http://schemas.openxmlformats.org/officeDocument/2006/relationships/oleObject" Target="../embeddings/oleObject165.bin"/><Relationship Id="rId38" Type="http://schemas.openxmlformats.org/officeDocument/2006/relationships/image" Target="../media/image169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2.emf"/><Relationship Id="rId32" Type="http://schemas.openxmlformats.org/officeDocument/2006/relationships/image" Target="../media/image166.emf"/><Relationship Id="rId37" Type="http://schemas.openxmlformats.org/officeDocument/2006/relationships/oleObject" Target="../embeddings/oleObject167.bin"/><Relationship Id="rId40" Type="http://schemas.openxmlformats.org/officeDocument/2006/relationships/image" Target="../media/image170.e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64.emf"/><Relationship Id="rId36" Type="http://schemas.openxmlformats.org/officeDocument/2006/relationships/image" Target="../media/image168.emf"/><Relationship Id="rId10" Type="http://schemas.openxmlformats.org/officeDocument/2006/relationships/image" Target="../media/image155.e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7.emf"/><Relationship Id="rId22" Type="http://schemas.openxmlformats.org/officeDocument/2006/relationships/image" Target="../media/image161.e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65.emf"/><Relationship Id="rId35" Type="http://schemas.openxmlformats.org/officeDocument/2006/relationships/oleObject" Target="../embeddings/oleObject166.bin"/><Relationship Id="rId8" Type="http://schemas.openxmlformats.org/officeDocument/2006/relationships/image" Target="../media/image154.emf"/><Relationship Id="rId3" Type="http://schemas.openxmlformats.org/officeDocument/2006/relationships/oleObject" Target="../embeddings/oleObject15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7.emf"/><Relationship Id="rId3" Type="http://schemas.openxmlformats.org/officeDocument/2006/relationships/oleObject" Target="../embeddings/oleObject171.bin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7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6.emf"/><Relationship Id="rId5" Type="http://schemas.openxmlformats.org/officeDocument/2006/relationships/image" Target="../media/image56.png"/><Relationship Id="rId15" Type="http://schemas.openxmlformats.org/officeDocument/2006/relationships/image" Target="../media/image178.emf"/><Relationship Id="rId10" Type="http://schemas.openxmlformats.org/officeDocument/2006/relationships/oleObject" Target="../embeddings/oleObject174.bin"/><Relationship Id="rId4" Type="http://schemas.openxmlformats.org/officeDocument/2006/relationships/image" Target="../media/image173.emf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7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7.e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3.emf"/><Relationship Id="rId19" Type="http://schemas.openxmlformats.org/officeDocument/2006/relationships/image" Target="../media/image56.png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92.emf"/><Relationship Id="rId3" Type="http://schemas.openxmlformats.org/officeDocument/2006/relationships/oleObject" Target="../embeddings/oleObject186.bin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1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87.bin"/><Relationship Id="rId11" Type="http://schemas.openxmlformats.org/officeDocument/2006/relationships/image" Target="../media/image191.emf"/><Relationship Id="rId5" Type="http://schemas.openxmlformats.org/officeDocument/2006/relationships/image" Target="../media/image188.png"/><Relationship Id="rId15" Type="http://schemas.openxmlformats.org/officeDocument/2006/relationships/image" Target="../media/image193.emf"/><Relationship Id="rId10" Type="http://schemas.openxmlformats.org/officeDocument/2006/relationships/oleObject" Target="../embeddings/oleObject188.bin"/><Relationship Id="rId4" Type="http://schemas.openxmlformats.org/officeDocument/2006/relationships/image" Target="../media/image189.emf"/><Relationship Id="rId9" Type="http://schemas.openxmlformats.org/officeDocument/2006/relationships/image" Target="../media/image133.png"/><Relationship Id="rId14" Type="http://schemas.openxmlformats.org/officeDocument/2006/relationships/oleObject" Target="../embeddings/oleObject19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99.emf"/><Relationship Id="rId18" Type="http://schemas.openxmlformats.org/officeDocument/2006/relationships/oleObject" Target="../embeddings/oleObject199.bin"/><Relationship Id="rId3" Type="http://schemas.openxmlformats.org/officeDocument/2006/relationships/audio" Target="../media/audio1.wav"/><Relationship Id="rId21" Type="http://schemas.openxmlformats.org/officeDocument/2006/relationships/image" Target="../media/image203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20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23" Type="http://schemas.openxmlformats.org/officeDocument/2006/relationships/image" Target="../media/image204.emf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202.e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09.emf"/><Relationship Id="rId18" Type="http://schemas.openxmlformats.org/officeDocument/2006/relationships/oleObject" Target="../embeddings/oleObject209.bin"/><Relationship Id="rId26" Type="http://schemas.openxmlformats.org/officeDocument/2006/relationships/oleObject" Target="../embeddings/oleObject213.bin"/><Relationship Id="rId3" Type="http://schemas.openxmlformats.org/officeDocument/2006/relationships/audio" Target="../media/audio1.wav"/><Relationship Id="rId21" Type="http://schemas.openxmlformats.org/officeDocument/2006/relationships/image" Target="../media/image213.emf"/><Relationship Id="rId7" Type="http://schemas.openxmlformats.org/officeDocument/2006/relationships/image" Target="../media/image206.e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211.emf"/><Relationship Id="rId25" Type="http://schemas.openxmlformats.org/officeDocument/2006/relationships/image" Target="../media/image2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29" Type="http://schemas.openxmlformats.org/officeDocument/2006/relationships/image" Target="../media/image217.emf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208.emf"/><Relationship Id="rId24" Type="http://schemas.openxmlformats.org/officeDocument/2006/relationships/oleObject" Target="../embeddings/oleObject212.bin"/><Relationship Id="rId5" Type="http://schemas.openxmlformats.org/officeDocument/2006/relationships/image" Target="../media/image205.emf"/><Relationship Id="rId15" Type="http://schemas.openxmlformats.org/officeDocument/2006/relationships/image" Target="../media/image210.emf"/><Relationship Id="rId23" Type="http://schemas.openxmlformats.org/officeDocument/2006/relationships/image" Target="../media/image214.emf"/><Relationship Id="rId28" Type="http://schemas.openxmlformats.org/officeDocument/2006/relationships/oleObject" Target="../embeddings/oleObject214.bin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212.e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07.e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21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png"/><Relationship Id="rId5" Type="http://schemas.openxmlformats.org/officeDocument/2006/relationships/image" Target="../media/image56.png"/><Relationship Id="rId4" Type="http://schemas.openxmlformats.org/officeDocument/2006/relationships/image" Target="../media/image21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oleObject" Target="../embeddings/oleObject217.bin"/><Relationship Id="rId7" Type="http://schemas.openxmlformats.org/officeDocument/2006/relationships/image" Target="../media/image2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133.png"/><Relationship Id="rId5" Type="http://schemas.openxmlformats.org/officeDocument/2006/relationships/image" Target="../media/image56.png"/><Relationship Id="rId10" Type="http://schemas.openxmlformats.org/officeDocument/2006/relationships/image" Target="../media/image223.png"/><Relationship Id="rId4" Type="http://schemas.openxmlformats.org/officeDocument/2006/relationships/image" Target="../media/image220.emf"/><Relationship Id="rId9" Type="http://schemas.openxmlformats.org/officeDocument/2006/relationships/image" Target="../media/image22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2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27.emf"/><Relationship Id="rId4" Type="http://schemas.openxmlformats.org/officeDocument/2006/relationships/image" Target="../media/image224.emf"/><Relationship Id="rId9" Type="http://schemas.openxmlformats.org/officeDocument/2006/relationships/oleObject" Target="../embeddings/oleObject22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32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37.bin"/><Relationship Id="rId26" Type="http://schemas.openxmlformats.org/officeDocument/2006/relationships/oleObject" Target="../embeddings/oleObject241.bin"/><Relationship Id="rId39" Type="http://schemas.openxmlformats.org/officeDocument/2006/relationships/image" Target="../media/image252.emf"/><Relationship Id="rId21" Type="http://schemas.openxmlformats.org/officeDocument/2006/relationships/image" Target="../media/image243.emf"/><Relationship Id="rId34" Type="http://schemas.openxmlformats.org/officeDocument/2006/relationships/oleObject" Target="../embeddings/oleObject245.bin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241.emf"/><Relationship Id="rId25" Type="http://schemas.openxmlformats.org/officeDocument/2006/relationships/image" Target="../media/image245.emf"/><Relationship Id="rId33" Type="http://schemas.openxmlformats.org/officeDocument/2006/relationships/image" Target="../media/image249.emf"/><Relationship Id="rId38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29" Type="http://schemas.openxmlformats.org/officeDocument/2006/relationships/image" Target="../media/image247.emf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38.emf"/><Relationship Id="rId24" Type="http://schemas.openxmlformats.org/officeDocument/2006/relationships/oleObject" Target="../embeddings/oleObject240.bin"/><Relationship Id="rId32" Type="http://schemas.openxmlformats.org/officeDocument/2006/relationships/oleObject" Target="../embeddings/oleObject244.bin"/><Relationship Id="rId37" Type="http://schemas.openxmlformats.org/officeDocument/2006/relationships/image" Target="../media/image251.emf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23" Type="http://schemas.openxmlformats.org/officeDocument/2006/relationships/image" Target="../media/image244.emf"/><Relationship Id="rId28" Type="http://schemas.openxmlformats.org/officeDocument/2006/relationships/oleObject" Target="../embeddings/oleObject242.bin"/><Relationship Id="rId36" Type="http://schemas.openxmlformats.org/officeDocument/2006/relationships/oleObject" Target="../embeddings/oleObject246.bin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42.emf"/><Relationship Id="rId31" Type="http://schemas.openxmlformats.org/officeDocument/2006/relationships/image" Target="../media/image248.e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39.bin"/><Relationship Id="rId27" Type="http://schemas.openxmlformats.org/officeDocument/2006/relationships/image" Target="../media/image246.emf"/><Relationship Id="rId30" Type="http://schemas.openxmlformats.org/officeDocument/2006/relationships/oleObject" Target="../embeddings/oleObject243.bin"/><Relationship Id="rId35" Type="http://schemas.openxmlformats.org/officeDocument/2006/relationships/image" Target="../media/image250.emf"/><Relationship Id="rId8" Type="http://schemas.openxmlformats.org/officeDocument/2006/relationships/oleObject" Target="../embeddings/oleObject232.bin"/><Relationship Id="rId3" Type="http://schemas.openxmlformats.org/officeDocument/2006/relationships/audio" Target="../media/audio1.wav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13" Type="http://schemas.openxmlformats.org/officeDocument/2006/relationships/image" Target="../media/image257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49.bin"/><Relationship Id="rId12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3.emf"/><Relationship Id="rId11" Type="http://schemas.openxmlformats.org/officeDocument/2006/relationships/image" Target="../media/image256.png"/><Relationship Id="rId5" Type="http://schemas.openxmlformats.org/officeDocument/2006/relationships/oleObject" Target="../embeddings/oleObject248.bin"/><Relationship Id="rId15" Type="http://schemas.openxmlformats.org/officeDocument/2006/relationships/image" Target="../media/image258.png"/><Relationship Id="rId10" Type="http://schemas.openxmlformats.org/officeDocument/2006/relationships/image" Target="../media/image255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50.bin"/><Relationship Id="rId14" Type="http://schemas.openxmlformats.org/officeDocument/2006/relationships/oleObject" Target="../embeddings/oleObject25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6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59.e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261.emf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25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70.emf"/><Relationship Id="rId3" Type="http://schemas.openxmlformats.org/officeDocument/2006/relationships/oleObject" Target="../embeddings/oleObject258.bin"/><Relationship Id="rId21" Type="http://schemas.openxmlformats.org/officeDocument/2006/relationships/image" Target="../media/image133.png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7.emf"/><Relationship Id="rId1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9.emf"/><Relationship Id="rId20" Type="http://schemas.openxmlformats.org/officeDocument/2006/relationships/image" Target="../media/image271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4.bin"/><Relationship Id="rId23" Type="http://schemas.openxmlformats.org/officeDocument/2006/relationships/image" Target="../media/image272.emf"/><Relationship Id="rId10" Type="http://schemas.openxmlformats.org/officeDocument/2006/relationships/image" Target="../media/image266.emf"/><Relationship Id="rId19" Type="http://schemas.openxmlformats.org/officeDocument/2006/relationships/oleObject" Target="../embeddings/oleObject266.bin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8.emf"/><Relationship Id="rId22" Type="http://schemas.openxmlformats.org/officeDocument/2006/relationships/oleObject" Target="../embeddings/oleObject26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33.png"/><Relationship Id="rId4" Type="http://schemas.openxmlformats.org/officeDocument/2006/relationships/image" Target="../media/image27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70.bin"/><Relationship Id="rId5" Type="http://schemas.openxmlformats.org/officeDocument/2006/relationships/image" Target="../media/image274.emf"/><Relationship Id="rId4" Type="http://schemas.openxmlformats.org/officeDocument/2006/relationships/oleObject" Target="../embeddings/oleObject26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83.e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80.emf"/><Relationship Id="rId17" Type="http://schemas.openxmlformats.org/officeDocument/2006/relationships/oleObject" Target="../embeddings/oleObject27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82.emf"/><Relationship Id="rId20" Type="http://schemas.openxmlformats.org/officeDocument/2006/relationships/image" Target="../media/image284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77.e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86.e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10" Type="http://schemas.openxmlformats.org/officeDocument/2006/relationships/image" Target="../media/image279.e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76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81.emf"/><Relationship Id="rId22" Type="http://schemas.openxmlformats.org/officeDocument/2006/relationships/image" Target="../media/image285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9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88.e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0" Type="http://schemas.openxmlformats.org/officeDocument/2006/relationships/image" Target="../media/image290.emf"/><Relationship Id="rId4" Type="http://schemas.openxmlformats.org/officeDocument/2006/relationships/image" Target="../media/image287.emf"/><Relationship Id="rId9" Type="http://schemas.openxmlformats.org/officeDocument/2006/relationships/oleObject" Target="../embeddings/oleObject28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13" Type="http://schemas.openxmlformats.org/officeDocument/2006/relationships/oleObject" Target="../embeddings/oleObject292.bin"/><Relationship Id="rId18" Type="http://schemas.openxmlformats.org/officeDocument/2006/relationships/oleObject" Target="../embeddings/oleObject294.bin"/><Relationship Id="rId3" Type="http://schemas.openxmlformats.org/officeDocument/2006/relationships/oleObject" Target="../embeddings/oleObject287.bin"/><Relationship Id="rId21" Type="http://schemas.openxmlformats.org/officeDocument/2006/relationships/image" Target="../media/image300.emf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96.emf"/><Relationship Id="rId17" Type="http://schemas.openxmlformats.org/officeDocument/2006/relationships/image" Target="../media/image298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5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93.e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5" Type="http://schemas.openxmlformats.org/officeDocument/2006/relationships/image" Target="../media/image122.gif"/><Relationship Id="rId10" Type="http://schemas.openxmlformats.org/officeDocument/2006/relationships/image" Target="../media/image295.emf"/><Relationship Id="rId19" Type="http://schemas.openxmlformats.org/officeDocument/2006/relationships/image" Target="../media/image299.emf"/><Relationship Id="rId4" Type="http://schemas.openxmlformats.org/officeDocument/2006/relationships/image" Target="../media/image292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97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e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308.e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305.e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7.emf"/><Relationship Id="rId20" Type="http://schemas.openxmlformats.org/officeDocument/2006/relationships/image" Target="../media/image309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02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304.e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301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306.emf"/><Relationship Id="rId22" Type="http://schemas.openxmlformats.org/officeDocument/2006/relationships/image" Target="../media/image3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18.e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315.e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7.emf"/><Relationship Id="rId20" Type="http://schemas.openxmlformats.org/officeDocument/2006/relationships/image" Target="../media/image319.e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12.emf"/><Relationship Id="rId11" Type="http://schemas.openxmlformats.org/officeDocument/2006/relationships/oleObject" Target="../embeddings/oleObject310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10" Type="http://schemas.openxmlformats.org/officeDocument/2006/relationships/image" Target="../media/image314.emf"/><Relationship Id="rId19" Type="http://schemas.openxmlformats.org/officeDocument/2006/relationships/oleObject" Target="../embeddings/oleObject314.bin"/><Relationship Id="rId4" Type="http://schemas.openxmlformats.org/officeDocument/2006/relationships/image" Target="../media/image311.e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16.emf"/><Relationship Id="rId22" Type="http://schemas.openxmlformats.org/officeDocument/2006/relationships/image" Target="../media/image320.emf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1.bin"/><Relationship Id="rId18" Type="http://schemas.openxmlformats.org/officeDocument/2006/relationships/image" Target="../media/image328.emf"/><Relationship Id="rId26" Type="http://schemas.openxmlformats.org/officeDocument/2006/relationships/image" Target="../media/image332.emf"/><Relationship Id="rId3" Type="http://schemas.openxmlformats.org/officeDocument/2006/relationships/oleObject" Target="../embeddings/oleObject316.bin"/><Relationship Id="rId21" Type="http://schemas.openxmlformats.org/officeDocument/2006/relationships/oleObject" Target="../embeddings/oleObject325.bin"/><Relationship Id="rId34" Type="http://schemas.openxmlformats.org/officeDocument/2006/relationships/image" Target="../media/image336.emf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325.emf"/><Relationship Id="rId17" Type="http://schemas.openxmlformats.org/officeDocument/2006/relationships/oleObject" Target="../embeddings/oleObject323.bin"/><Relationship Id="rId25" Type="http://schemas.openxmlformats.org/officeDocument/2006/relationships/oleObject" Target="../embeddings/oleObject327.bin"/><Relationship Id="rId3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emf"/><Relationship Id="rId20" Type="http://schemas.openxmlformats.org/officeDocument/2006/relationships/image" Target="../media/image329.emf"/><Relationship Id="rId29" Type="http://schemas.openxmlformats.org/officeDocument/2006/relationships/oleObject" Target="../embeddings/oleObject329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2.emf"/><Relationship Id="rId11" Type="http://schemas.openxmlformats.org/officeDocument/2006/relationships/oleObject" Target="../embeddings/oleObject320.bin"/><Relationship Id="rId24" Type="http://schemas.openxmlformats.org/officeDocument/2006/relationships/image" Target="../media/image331.emf"/><Relationship Id="rId32" Type="http://schemas.openxmlformats.org/officeDocument/2006/relationships/image" Target="../media/image335.emf"/><Relationship Id="rId5" Type="http://schemas.openxmlformats.org/officeDocument/2006/relationships/oleObject" Target="../embeddings/oleObject317.bin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6.bin"/><Relationship Id="rId28" Type="http://schemas.openxmlformats.org/officeDocument/2006/relationships/image" Target="../media/image333.emf"/><Relationship Id="rId36" Type="http://schemas.openxmlformats.org/officeDocument/2006/relationships/image" Target="../media/image337.emf"/><Relationship Id="rId10" Type="http://schemas.openxmlformats.org/officeDocument/2006/relationships/image" Target="../media/image324.emf"/><Relationship Id="rId19" Type="http://schemas.openxmlformats.org/officeDocument/2006/relationships/oleObject" Target="../embeddings/oleObject324.bin"/><Relationship Id="rId31" Type="http://schemas.openxmlformats.org/officeDocument/2006/relationships/oleObject" Target="../embeddings/oleObject330.bin"/><Relationship Id="rId4" Type="http://schemas.openxmlformats.org/officeDocument/2006/relationships/image" Target="../media/image321.emf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26.emf"/><Relationship Id="rId22" Type="http://schemas.openxmlformats.org/officeDocument/2006/relationships/image" Target="../media/image330.emf"/><Relationship Id="rId27" Type="http://schemas.openxmlformats.org/officeDocument/2006/relationships/oleObject" Target="../embeddings/oleObject328.bin"/><Relationship Id="rId30" Type="http://schemas.openxmlformats.org/officeDocument/2006/relationships/image" Target="../media/image334.emf"/><Relationship Id="rId35" Type="http://schemas.openxmlformats.org/officeDocument/2006/relationships/oleObject" Target="../embeddings/oleObject332.bin"/><Relationship Id="rId8" Type="http://schemas.openxmlformats.org/officeDocument/2006/relationships/image" Target="../media/image323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345.emf"/><Relationship Id="rId26" Type="http://schemas.openxmlformats.org/officeDocument/2006/relationships/image" Target="../media/image349.emf"/><Relationship Id="rId3" Type="http://schemas.openxmlformats.org/officeDocument/2006/relationships/oleObject" Target="../embeddings/oleObject333.bin"/><Relationship Id="rId21" Type="http://schemas.openxmlformats.org/officeDocument/2006/relationships/oleObject" Target="../embeddings/oleObject342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42.emf"/><Relationship Id="rId17" Type="http://schemas.openxmlformats.org/officeDocument/2006/relationships/oleObject" Target="../embeddings/oleObject340.bin"/><Relationship Id="rId25" Type="http://schemas.openxmlformats.org/officeDocument/2006/relationships/oleObject" Target="../embeddings/oleObject34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4.wmf"/><Relationship Id="rId20" Type="http://schemas.openxmlformats.org/officeDocument/2006/relationships/image" Target="../media/image346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39.emf"/><Relationship Id="rId11" Type="http://schemas.openxmlformats.org/officeDocument/2006/relationships/oleObject" Target="../embeddings/oleObject337.bin"/><Relationship Id="rId24" Type="http://schemas.openxmlformats.org/officeDocument/2006/relationships/image" Target="../media/image348.e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23" Type="http://schemas.openxmlformats.org/officeDocument/2006/relationships/oleObject" Target="../embeddings/oleObject343.bin"/><Relationship Id="rId28" Type="http://schemas.openxmlformats.org/officeDocument/2006/relationships/image" Target="../media/image350.emf"/><Relationship Id="rId10" Type="http://schemas.openxmlformats.org/officeDocument/2006/relationships/image" Target="../media/image341.e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38.e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43.emf"/><Relationship Id="rId22" Type="http://schemas.openxmlformats.org/officeDocument/2006/relationships/image" Target="../media/image347.emf"/><Relationship Id="rId27" Type="http://schemas.openxmlformats.org/officeDocument/2006/relationships/oleObject" Target="../embeddings/oleObject34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355.emf"/><Relationship Id="rId3" Type="http://schemas.openxmlformats.org/officeDocument/2006/relationships/oleObject" Target="../embeddings/oleObject346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350.bin"/><Relationship Id="rId17" Type="http://schemas.openxmlformats.org/officeDocument/2006/relationships/image" Target="../media/image35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2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52.emf"/><Relationship Id="rId11" Type="http://schemas.openxmlformats.org/officeDocument/2006/relationships/image" Target="../media/image354.emf"/><Relationship Id="rId5" Type="http://schemas.openxmlformats.org/officeDocument/2006/relationships/oleObject" Target="../embeddings/oleObject347.bin"/><Relationship Id="rId15" Type="http://schemas.openxmlformats.org/officeDocument/2006/relationships/image" Target="../media/image356.emf"/><Relationship Id="rId10" Type="http://schemas.openxmlformats.org/officeDocument/2006/relationships/oleObject" Target="../embeddings/oleObject349.bin"/><Relationship Id="rId4" Type="http://schemas.openxmlformats.org/officeDocument/2006/relationships/image" Target="../media/image351.emf"/><Relationship Id="rId9" Type="http://schemas.openxmlformats.org/officeDocument/2006/relationships/image" Target="../media/image353.emf"/><Relationship Id="rId14" Type="http://schemas.openxmlformats.org/officeDocument/2006/relationships/oleObject" Target="../embeddings/oleObject35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oleObject" Target="../embeddings/oleObject358.bin"/><Relationship Id="rId18" Type="http://schemas.openxmlformats.org/officeDocument/2006/relationships/oleObject" Target="../embeddings/oleObject360.bin"/><Relationship Id="rId26" Type="http://schemas.openxmlformats.org/officeDocument/2006/relationships/oleObject" Target="../embeddings/oleObject364.bin"/><Relationship Id="rId3" Type="http://schemas.openxmlformats.org/officeDocument/2006/relationships/oleObject" Target="../embeddings/oleObject353.bin"/><Relationship Id="rId21" Type="http://schemas.openxmlformats.org/officeDocument/2006/relationships/image" Target="../media/image366.emf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62.emf"/><Relationship Id="rId17" Type="http://schemas.openxmlformats.org/officeDocument/2006/relationships/image" Target="../media/image364.emf"/><Relationship Id="rId25" Type="http://schemas.openxmlformats.org/officeDocument/2006/relationships/image" Target="../media/image36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9.bin"/><Relationship Id="rId20" Type="http://schemas.openxmlformats.org/officeDocument/2006/relationships/oleObject" Target="../embeddings/oleObject361.bin"/><Relationship Id="rId29" Type="http://schemas.openxmlformats.org/officeDocument/2006/relationships/image" Target="../media/image370.e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57.bin"/><Relationship Id="rId24" Type="http://schemas.openxmlformats.org/officeDocument/2006/relationships/oleObject" Target="../embeddings/oleObject363.bin"/><Relationship Id="rId5" Type="http://schemas.openxmlformats.org/officeDocument/2006/relationships/oleObject" Target="../embeddings/oleObject354.bin"/><Relationship Id="rId15" Type="http://schemas.openxmlformats.org/officeDocument/2006/relationships/image" Target="../media/image56.png"/><Relationship Id="rId23" Type="http://schemas.openxmlformats.org/officeDocument/2006/relationships/image" Target="../media/image367.emf"/><Relationship Id="rId28" Type="http://schemas.openxmlformats.org/officeDocument/2006/relationships/oleObject" Target="../embeddings/oleObject365.bin"/><Relationship Id="rId10" Type="http://schemas.openxmlformats.org/officeDocument/2006/relationships/image" Target="../media/image361.emf"/><Relationship Id="rId19" Type="http://schemas.openxmlformats.org/officeDocument/2006/relationships/image" Target="../media/image365.emf"/><Relationship Id="rId4" Type="http://schemas.openxmlformats.org/officeDocument/2006/relationships/image" Target="../media/image358.e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63.emf"/><Relationship Id="rId22" Type="http://schemas.openxmlformats.org/officeDocument/2006/relationships/oleObject" Target="../embeddings/oleObject362.bin"/><Relationship Id="rId27" Type="http://schemas.openxmlformats.org/officeDocument/2006/relationships/image" Target="../media/image369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13" Type="http://schemas.openxmlformats.org/officeDocument/2006/relationships/image" Target="../media/image375.emf"/><Relationship Id="rId18" Type="http://schemas.openxmlformats.org/officeDocument/2006/relationships/oleObject" Target="../embeddings/oleObject373.bin"/><Relationship Id="rId3" Type="http://schemas.openxmlformats.org/officeDocument/2006/relationships/image" Target="../media/image133.png"/><Relationship Id="rId21" Type="http://schemas.openxmlformats.org/officeDocument/2006/relationships/image" Target="../media/image379.emf"/><Relationship Id="rId7" Type="http://schemas.openxmlformats.org/officeDocument/2006/relationships/image" Target="../media/image372.emf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37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2.bin"/><Relationship Id="rId20" Type="http://schemas.openxmlformats.org/officeDocument/2006/relationships/oleObject" Target="../embeddings/oleObject374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367.bin"/><Relationship Id="rId11" Type="http://schemas.openxmlformats.org/officeDocument/2006/relationships/image" Target="../media/image374.emf"/><Relationship Id="rId5" Type="http://schemas.openxmlformats.org/officeDocument/2006/relationships/image" Target="../media/image371.emf"/><Relationship Id="rId15" Type="http://schemas.openxmlformats.org/officeDocument/2006/relationships/image" Target="../media/image376.emf"/><Relationship Id="rId10" Type="http://schemas.openxmlformats.org/officeDocument/2006/relationships/oleObject" Target="../embeddings/oleObject369.bin"/><Relationship Id="rId19" Type="http://schemas.openxmlformats.org/officeDocument/2006/relationships/image" Target="../media/image378.emf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373.emf"/><Relationship Id="rId14" Type="http://schemas.openxmlformats.org/officeDocument/2006/relationships/oleObject" Target="../embeddings/oleObject371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emf"/><Relationship Id="rId13" Type="http://schemas.openxmlformats.org/officeDocument/2006/relationships/image" Target="../media/image384.emf"/><Relationship Id="rId18" Type="http://schemas.openxmlformats.org/officeDocument/2006/relationships/oleObject" Target="../embeddings/oleObject382.bin"/><Relationship Id="rId3" Type="http://schemas.openxmlformats.org/officeDocument/2006/relationships/oleObject" Target="../embeddings/oleObject375.bin"/><Relationship Id="rId21" Type="http://schemas.openxmlformats.org/officeDocument/2006/relationships/image" Target="../media/image388.emf"/><Relationship Id="rId7" Type="http://schemas.openxmlformats.org/officeDocument/2006/relationships/oleObject" Target="../embeddings/oleObject377.bin"/><Relationship Id="rId12" Type="http://schemas.openxmlformats.org/officeDocument/2006/relationships/oleObject" Target="../embeddings/oleObject379.bin"/><Relationship Id="rId17" Type="http://schemas.openxmlformats.org/officeDocument/2006/relationships/image" Target="../media/image386.emf"/><Relationship Id="rId25" Type="http://schemas.openxmlformats.org/officeDocument/2006/relationships/image" Target="../media/image390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81.bin"/><Relationship Id="rId20" Type="http://schemas.openxmlformats.org/officeDocument/2006/relationships/oleObject" Target="../embeddings/oleObject383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81.emf"/><Relationship Id="rId11" Type="http://schemas.openxmlformats.org/officeDocument/2006/relationships/image" Target="../media/image56.png"/><Relationship Id="rId24" Type="http://schemas.openxmlformats.org/officeDocument/2006/relationships/oleObject" Target="../embeddings/oleObject385.bin"/><Relationship Id="rId5" Type="http://schemas.openxmlformats.org/officeDocument/2006/relationships/oleObject" Target="../embeddings/oleObject376.bin"/><Relationship Id="rId15" Type="http://schemas.openxmlformats.org/officeDocument/2006/relationships/image" Target="../media/image385.wmf"/><Relationship Id="rId23" Type="http://schemas.openxmlformats.org/officeDocument/2006/relationships/image" Target="../media/image389.emf"/><Relationship Id="rId10" Type="http://schemas.openxmlformats.org/officeDocument/2006/relationships/image" Target="../media/image383.emf"/><Relationship Id="rId19" Type="http://schemas.openxmlformats.org/officeDocument/2006/relationships/image" Target="../media/image387.emf"/><Relationship Id="rId4" Type="http://schemas.openxmlformats.org/officeDocument/2006/relationships/image" Target="../media/image380.emf"/><Relationship Id="rId9" Type="http://schemas.openxmlformats.org/officeDocument/2006/relationships/oleObject" Target="../embeddings/oleObject378.bin"/><Relationship Id="rId14" Type="http://schemas.openxmlformats.org/officeDocument/2006/relationships/oleObject" Target="../embeddings/oleObject380.bin"/><Relationship Id="rId22" Type="http://schemas.openxmlformats.org/officeDocument/2006/relationships/oleObject" Target="../embeddings/oleObject384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92.emf"/><Relationship Id="rId5" Type="http://schemas.openxmlformats.org/officeDocument/2006/relationships/oleObject" Target="../embeddings/oleObject387.bin"/><Relationship Id="rId4" Type="http://schemas.openxmlformats.org/officeDocument/2006/relationships/image" Target="../media/image39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jpeg"/><Relationship Id="rId7" Type="http://schemas.openxmlformats.org/officeDocument/2006/relationships/image" Target="../media/image3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389.bin"/><Relationship Id="rId5" Type="http://schemas.openxmlformats.org/officeDocument/2006/relationships/image" Target="../media/image393.wmf"/><Relationship Id="rId4" Type="http://schemas.openxmlformats.org/officeDocument/2006/relationships/oleObject" Target="../embeddings/oleObject3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109"/>
          <p:cNvGrpSpPr>
            <a:grpSpLocks/>
          </p:cNvGrpSpPr>
          <p:nvPr/>
        </p:nvGrpSpPr>
        <p:grpSpPr bwMode="auto">
          <a:xfrm>
            <a:off x="533400" y="404664"/>
            <a:ext cx="8610600" cy="4622804"/>
            <a:chOff x="336" y="210"/>
            <a:chExt cx="5424" cy="2912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336" y="210"/>
              <a:ext cx="4896" cy="7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/>
            <a:lstStyle/>
            <a:p>
              <a:pPr algn="ctr">
                <a:buFontTx/>
                <a:buNone/>
                <a:defRPr/>
              </a:pPr>
              <a:r>
                <a:rPr kumimoji="1" lang="zh-CN" altLang="en-US" sz="4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第</a:t>
              </a:r>
              <a:r>
                <a:rPr kumimoji="1" lang="en-US" altLang="zh-CN" sz="4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华文新魏" panose="02010800040101010101" pitchFamily="2" charset="-122"/>
                  <a:sym typeface="+mn-ea"/>
                </a:rPr>
                <a:t>4</a:t>
              </a:r>
              <a:r>
                <a:rPr kumimoji="1" lang="zh-CN" altLang="en-US" sz="4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章  电路的暂态分析</a:t>
              </a:r>
            </a:p>
          </p:txBody>
        </p:sp>
        <p:sp>
          <p:nvSpPr>
            <p:cNvPr id="3076" name="Rectangle 4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624" y="1434"/>
              <a:ext cx="51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4.1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换路定则与电压和电流初始值的确定</a:t>
              </a:r>
            </a:p>
          </p:txBody>
        </p:sp>
        <p:sp>
          <p:nvSpPr>
            <p:cNvPr id="3077" name="Rectangle 5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624" y="1888"/>
              <a:ext cx="32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4.2  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RC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电路的响应</a:t>
              </a:r>
            </a:p>
          </p:txBody>
        </p:sp>
        <p:sp>
          <p:nvSpPr>
            <p:cNvPr id="3078" name="Rectangle 6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624" y="2341"/>
              <a:ext cx="48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4.3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一阶线性电路暂态分析的三要素法</a:t>
              </a:r>
            </a:p>
          </p:txBody>
        </p:sp>
        <p:sp>
          <p:nvSpPr>
            <p:cNvPr id="3180" name="Rectangle 108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624" y="2795"/>
              <a:ext cx="369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4.4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微分电路和积分电路</a:t>
              </a:r>
            </a:p>
          </p:txBody>
        </p:sp>
      </p:grpSp>
      <p:sp>
        <p:nvSpPr>
          <p:cNvPr id="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71600" y="1628081"/>
            <a:ext cx="518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4.0  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电容、电感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03DA95-F8FC-487B-B093-ADE1793BBF2A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47700" y="609600"/>
            <a:ext cx="361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电容的功率和能量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44513" y="213360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电容的储能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4108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9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0" name="AutoShape 1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1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876800" y="511175"/>
            <a:ext cx="2438400" cy="2155825"/>
            <a:chOff x="3840" y="288"/>
            <a:chExt cx="1536" cy="1358"/>
          </a:xfrm>
        </p:grpSpPr>
        <p:graphicFrame>
          <p:nvGraphicFramePr>
            <p:cNvPr id="4104" name="Object 23"/>
            <p:cNvGraphicFramePr>
              <a:graphicFrameLocks noChangeAspect="1"/>
            </p:cNvGraphicFramePr>
            <p:nvPr/>
          </p:nvGraphicFramePr>
          <p:xfrm>
            <a:off x="4144" y="1200"/>
            <a:ext cx="100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2" name="公式" r:id="rId3" imgW="819194" imgH="323920" progId="Equation.3">
                    <p:embed/>
                  </p:oleObj>
                </mc:Choice>
                <mc:Fallback>
                  <p:oleObj name="公式" r:id="rId3" imgW="819194" imgH="32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1200"/>
                          <a:ext cx="1008" cy="446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8" name="Group 41"/>
            <p:cNvGrpSpPr>
              <a:grpSpLocks/>
            </p:cNvGrpSpPr>
            <p:nvPr/>
          </p:nvGrpSpPr>
          <p:grpSpPr bwMode="auto">
            <a:xfrm>
              <a:off x="3840" y="288"/>
              <a:ext cx="1536" cy="862"/>
              <a:chOff x="3840" y="288"/>
              <a:chExt cx="1536" cy="862"/>
            </a:xfrm>
          </p:grpSpPr>
          <p:grpSp>
            <p:nvGrpSpPr>
              <p:cNvPr id="4129" name="Group 25"/>
              <p:cNvGrpSpPr>
                <a:grpSpLocks/>
              </p:cNvGrpSpPr>
              <p:nvPr/>
            </p:nvGrpSpPr>
            <p:grpSpPr bwMode="auto">
              <a:xfrm>
                <a:off x="3909" y="288"/>
                <a:ext cx="1467" cy="595"/>
                <a:chOff x="2256" y="2645"/>
                <a:chExt cx="1919" cy="977"/>
              </a:xfrm>
            </p:grpSpPr>
            <p:sp>
              <p:nvSpPr>
                <p:cNvPr id="41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053" y="2645"/>
                  <a:ext cx="293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C</a:t>
                  </a:r>
                  <a:endPara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4136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2347" y="3360"/>
                  <a:ext cx="773" cy="0"/>
                </a:xfrm>
                <a:prstGeom prst="line">
                  <a:avLst/>
                </a:prstGeom>
                <a:noFill/>
                <a:ln w="444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7" name="Line 28"/>
                <p:cNvSpPr>
                  <a:spLocks noChangeShapeType="1"/>
                </p:cNvSpPr>
                <p:nvPr/>
              </p:nvSpPr>
              <p:spPr bwMode="auto">
                <a:xfrm>
                  <a:off x="3264" y="3360"/>
                  <a:ext cx="820" cy="0"/>
                </a:xfrm>
                <a:prstGeom prst="line">
                  <a:avLst/>
                </a:prstGeom>
                <a:noFill/>
                <a:ln w="444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8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3319"/>
                  <a:ext cx="91" cy="91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9" name="Oval 30"/>
                <p:cNvSpPr>
                  <a:spLocks noChangeArrowheads="1"/>
                </p:cNvSpPr>
                <p:nvPr/>
              </p:nvSpPr>
              <p:spPr bwMode="auto">
                <a:xfrm>
                  <a:off x="4084" y="3319"/>
                  <a:ext cx="91" cy="91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140" name="Group 31"/>
                <p:cNvGrpSpPr>
                  <a:grpSpLocks/>
                </p:cNvGrpSpPr>
                <p:nvPr/>
              </p:nvGrpSpPr>
              <p:grpSpPr bwMode="auto">
                <a:xfrm>
                  <a:off x="3120" y="3083"/>
                  <a:ext cx="144" cy="539"/>
                  <a:chOff x="3053" y="3083"/>
                  <a:chExt cx="211" cy="576"/>
                </a:xfrm>
              </p:grpSpPr>
              <p:sp>
                <p:nvSpPr>
                  <p:cNvPr id="414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053" y="3083"/>
                    <a:ext cx="0" cy="576"/>
                  </a:xfrm>
                  <a:prstGeom prst="line">
                    <a:avLst/>
                  </a:prstGeom>
                  <a:noFill/>
                  <a:ln w="50800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14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083"/>
                    <a:ext cx="0" cy="576"/>
                  </a:xfrm>
                  <a:prstGeom prst="line">
                    <a:avLst/>
                  </a:prstGeom>
                  <a:noFill/>
                  <a:ln w="50800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130" name="Text Box 34"/>
              <p:cNvSpPr txBox="1">
                <a:spLocks noChangeArrowheads="1"/>
              </p:cNvSpPr>
              <p:nvPr/>
            </p:nvSpPr>
            <p:spPr bwMode="auto">
              <a:xfrm>
                <a:off x="3840" y="785"/>
                <a:ext cx="27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＋</a:t>
                </a:r>
                <a:endPara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31" name="Text Box 35"/>
              <p:cNvSpPr txBox="1">
                <a:spLocks noChangeArrowheads="1"/>
              </p:cNvSpPr>
              <p:nvPr/>
            </p:nvSpPr>
            <p:spPr bwMode="auto">
              <a:xfrm>
                <a:off x="5089" y="785"/>
                <a:ext cx="27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－</a:t>
                </a:r>
                <a:endPara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32" name="Text Box 36"/>
              <p:cNvSpPr txBox="1">
                <a:spLocks noChangeArrowheads="1"/>
              </p:cNvSpPr>
              <p:nvPr/>
            </p:nvSpPr>
            <p:spPr bwMode="auto">
              <a:xfrm>
                <a:off x="4465" y="808"/>
                <a:ext cx="2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33" name="Text Box 37"/>
              <p:cNvSpPr txBox="1">
                <a:spLocks noChangeArrowheads="1"/>
              </p:cNvSpPr>
              <p:nvPr/>
            </p:nvSpPr>
            <p:spPr bwMode="auto">
              <a:xfrm>
                <a:off x="4059" y="359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34" name="Line 38"/>
              <p:cNvSpPr>
                <a:spLocks noChangeShapeType="1"/>
              </p:cNvSpPr>
              <p:nvPr/>
            </p:nvSpPr>
            <p:spPr bwMode="auto">
              <a:xfrm>
                <a:off x="4023" y="665"/>
                <a:ext cx="33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33400" y="1143000"/>
            <a:ext cx="3357563" cy="817563"/>
            <a:chOff x="621" y="720"/>
            <a:chExt cx="2115" cy="515"/>
          </a:xfrm>
        </p:grpSpPr>
        <p:sp>
          <p:nvSpPr>
            <p:cNvPr id="4127" name="Text Box 8"/>
            <p:cNvSpPr txBox="1">
              <a:spLocks noChangeArrowheads="1"/>
            </p:cNvSpPr>
            <p:nvPr/>
          </p:nvSpPr>
          <p:spPr bwMode="auto">
            <a:xfrm>
              <a:off x="621" y="864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功率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4103" name="Object 43"/>
            <p:cNvGraphicFramePr>
              <a:graphicFrameLocks noChangeAspect="1"/>
            </p:cNvGraphicFramePr>
            <p:nvPr/>
          </p:nvGraphicFramePr>
          <p:xfrm>
            <a:off x="1488" y="720"/>
            <a:ext cx="1248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3" name="公式" r:id="rId5" imgW="952087" imgH="393529" progId="Equation.3">
                    <p:embed/>
                  </p:oleObj>
                </mc:Choice>
                <mc:Fallback>
                  <p:oleObj name="公式" r:id="rId5" imgW="95208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720"/>
                          <a:ext cx="1248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838200" y="2590800"/>
            <a:ext cx="1647825" cy="457200"/>
            <a:chOff x="576" y="1663"/>
            <a:chExt cx="1038" cy="288"/>
          </a:xfrm>
        </p:grpSpPr>
        <p:graphicFrame>
          <p:nvGraphicFramePr>
            <p:cNvPr id="4102" name="Object 46"/>
            <p:cNvGraphicFramePr>
              <a:graphicFrameLocks noChangeAspect="1"/>
            </p:cNvGraphicFramePr>
            <p:nvPr/>
          </p:nvGraphicFramePr>
          <p:xfrm>
            <a:off x="576" y="1680"/>
            <a:ext cx="5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4" name="公式" r:id="rId7" imgW="508000" imgH="228600" progId="Equation.3">
                    <p:embed/>
                  </p:oleObj>
                </mc:Choice>
                <mc:Fallback>
                  <p:oleObj name="公式" r:id="rId7" imgW="50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80"/>
                          <a:ext cx="57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Rectangle 48"/>
            <p:cNvSpPr>
              <a:spLocks noChangeArrowheads="1"/>
            </p:cNvSpPr>
            <p:nvPr/>
          </p:nvSpPr>
          <p:spPr bwMode="auto">
            <a:xfrm>
              <a:off x="1112" y="166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  <a:cs typeface="Times New Roman" panose="02020603050405020304" pitchFamily="18" charset="0"/>
                </a:rPr>
                <a:t>内：</a:t>
              </a:r>
            </a:p>
          </p:txBody>
        </p:sp>
      </p:grpSp>
      <p:graphicFrame>
        <p:nvGraphicFramePr>
          <p:cNvPr id="13362" name="Object 50"/>
          <p:cNvGraphicFramePr>
            <a:graphicFrameLocks noChangeAspect="1"/>
          </p:cNvGraphicFramePr>
          <p:nvPr/>
        </p:nvGraphicFramePr>
        <p:xfrm>
          <a:off x="762000" y="2905125"/>
          <a:ext cx="7391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5" name="公式" r:id="rId9" imgW="3733800" imgH="635000" progId="Equation.3">
                  <p:embed/>
                </p:oleObj>
              </mc:Choice>
              <mc:Fallback>
                <p:oleObj name="公式" r:id="rId9" imgW="3733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05125"/>
                        <a:ext cx="7391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609600" y="4232275"/>
            <a:ext cx="6172200" cy="492125"/>
            <a:chOff x="480" y="2666"/>
            <a:chExt cx="3888" cy="310"/>
          </a:xfrm>
        </p:grpSpPr>
        <p:graphicFrame>
          <p:nvGraphicFramePr>
            <p:cNvPr id="4101" name="Object 51"/>
            <p:cNvGraphicFramePr>
              <a:graphicFrameLocks noChangeAspect="1"/>
            </p:cNvGraphicFramePr>
            <p:nvPr/>
          </p:nvGraphicFramePr>
          <p:xfrm>
            <a:off x="2245" y="2692"/>
            <a:ext cx="212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6" name="Equation" r:id="rId11" imgW="1333440" imgH="190440" progId="Equation.3">
                    <p:embed/>
                  </p:oleObj>
                </mc:Choice>
                <mc:Fallback>
                  <p:oleObj name="Equation" r:id="rId11" imgW="1333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692"/>
                          <a:ext cx="212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5" name="Text Box 53"/>
            <p:cNvSpPr txBox="1">
              <a:spLocks noChangeArrowheads="1"/>
            </p:cNvSpPr>
            <p:nvPr/>
          </p:nvSpPr>
          <p:spPr bwMode="auto">
            <a:xfrm>
              <a:off x="480" y="2666"/>
              <a:ext cx="19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电容充电，</a:t>
              </a:r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增加时，</a:t>
              </a:r>
            </a:p>
          </p:txBody>
        </p:sp>
      </p:grp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3200400" y="46482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9900"/>
                </a:solidFill>
                <a:ea typeface="楷体_GB2312" pitchFamily="49" charset="-122"/>
              </a:rPr>
              <a:t>吸收能量，储藏电场能量</a:t>
            </a:r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609600" y="5181600"/>
            <a:ext cx="6096000" cy="533400"/>
            <a:chOff x="480" y="3360"/>
            <a:chExt cx="3840" cy="336"/>
          </a:xfrm>
        </p:grpSpPr>
        <p:sp>
          <p:nvSpPr>
            <p:cNvPr id="4124" name="Text Box 56"/>
            <p:cNvSpPr txBox="1">
              <a:spLocks noChangeArrowheads="1"/>
            </p:cNvSpPr>
            <p:nvPr/>
          </p:nvSpPr>
          <p:spPr bwMode="auto">
            <a:xfrm>
              <a:off x="480" y="3360"/>
              <a:ext cx="19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电容放电，</a:t>
              </a:r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减小时，</a:t>
              </a:r>
            </a:p>
          </p:txBody>
        </p:sp>
        <p:graphicFrame>
          <p:nvGraphicFramePr>
            <p:cNvPr id="4100" name="Object 57"/>
            <p:cNvGraphicFramePr>
              <a:graphicFrameLocks noChangeAspect="1"/>
            </p:cNvGraphicFramePr>
            <p:nvPr/>
          </p:nvGraphicFramePr>
          <p:xfrm>
            <a:off x="2256" y="3387"/>
            <a:ext cx="206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7" name="Equation" r:id="rId13" imgW="1333440" imgH="190440" progId="Equation.3">
                    <p:embed/>
                  </p:oleObj>
                </mc:Choice>
                <mc:Fallback>
                  <p:oleObj name="Equation" r:id="rId13" imgW="1333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387"/>
                          <a:ext cx="206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5372100" y="55626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9900"/>
                </a:solidFill>
                <a:ea typeface="楷体_GB2312" pitchFamily="49" charset="-122"/>
              </a:rPr>
              <a:t>释放能量</a:t>
            </a:r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7543800" y="4495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储能元件</a:t>
            </a: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7543800" y="495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能量交换</a:t>
            </a:r>
          </a:p>
        </p:txBody>
      </p: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6477000" y="4267200"/>
            <a:ext cx="1066800" cy="1371600"/>
            <a:chOff x="4176" y="2688"/>
            <a:chExt cx="672" cy="864"/>
          </a:xfrm>
        </p:grpSpPr>
        <p:sp>
          <p:nvSpPr>
            <p:cNvPr id="4123" name="AutoShape 62"/>
            <p:cNvSpPr>
              <a:spLocks noChangeArrowheads="1"/>
            </p:cNvSpPr>
            <p:nvPr/>
          </p:nvSpPr>
          <p:spPr bwMode="auto">
            <a:xfrm>
              <a:off x="4512" y="3024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9" name="Object 65"/>
            <p:cNvGraphicFramePr>
              <a:graphicFrameLocks noChangeAspect="1"/>
            </p:cNvGraphicFramePr>
            <p:nvPr/>
          </p:nvGraphicFramePr>
          <p:xfrm>
            <a:off x="4176" y="2688"/>
            <a:ext cx="37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38" name="公式" r:id="rId15" imgW="164957" imgH="253780" progId="Equation.3">
                    <p:embed/>
                  </p:oleObj>
                </mc:Choice>
                <mc:Fallback>
                  <p:oleObj name="公式" r:id="rId15" imgW="164957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88"/>
                          <a:ext cx="37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6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27" grpId="0"/>
      <p:bldP spid="13366" grpId="0"/>
      <p:bldP spid="13372" grpId="0"/>
      <p:bldP spid="13375" grpId="0"/>
      <p:bldP spid="133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4E0DED-D2C0-4B1B-B723-679C887464C1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663592" y="637094"/>
            <a:ext cx="5242141" cy="584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§4-0 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电感元件 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Inductor</a:t>
            </a:r>
            <a:r>
              <a:rPr kumimoji="1" lang="en-US" altLang="zh-CN" sz="3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47688" y="1447800"/>
            <a:ext cx="166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电感线圈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52450" y="1989138"/>
            <a:ext cx="43243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把金属导线绕在一骨架上，当电流通过线圈时，将产生磁通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因此电感是一种能够储存磁能的部件。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5330825" y="2681288"/>
          <a:ext cx="28384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Visio" r:id="rId3" imgW="1610563" imgH="953658" progId="Visio.Drawing.6">
                  <p:embed/>
                </p:oleObj>
              </mc:Choice>
              <mc:Fallback>
                <p:oleObj name="Visio" r:id="rId3" imgW="1610563" imgH="95365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2681288"/>
                        <a:ext cx="283845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2819400"/>
            <a:ext cx="3657600" cy="958850"/>
            <a:chOff x="2245" y="709"/>
            <a:chExt cx="2630" cy="680"/>
          </a:xfrm>
        </p:grpSpPr>
        <p:sp>
          <p:nvSpPr>
            <p:cNvPr id="5150" name="Line 12"/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151" name="Freeform 13"/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  <a:gd name="T6" fmla="*/ 0 60000 65536"/>
                <a:gd name="T7" fmla="*/ 0 60000 65536"/>
                <a:gd name="T8" fmla="*/ 0 60000 65536"/>
                <a:gd name="T9" fmla="*/ 0 w 2540"/>
                <a:gd name="T10" fmla="*/ 0 h 196"/>
                <a:gd name="T11" fmla="*/ 2540 w 2540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2" name="Freeform 14"/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  <a:gd name="T6" fmla="*/ 0 60000 65536"/>
                <a:gd name="T7" fmla="*/ 0 60000 65536"/>
                <a:gd name="T8" fmla="*/ 0 60000 65536"/>
                <a:gd name="T9" fmla="*/ 0 w 2585"/>
                <a:gd name="T10" fmla="*/ 0 h 295"/>
                <a:gd name="T11" fmla="*/ 2585 w 2585"/>
                <a:gd name="T12" fmla="*/ 295 h 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562600" y="2166938"/>
            <a:ext cx="2459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</a:t>
            </a:r>
            <a:r>
              <a:rPr kumimoji="1" lang="zh-CN" altLang="en-US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 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17538" y="3657600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、 定义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55650" y="4572000"/>
            <a:ext cx="7702550" cy="473075"/>
            <a:chOff x="247" y="2928"/>
            <a:chExt cx="4852" cy="298"/>
          </a:xfrm>
        </p:grpSpPr>
        <p:sp>
          <p:nvSpPr>
            <p:cNvPr id="5148" name="Text Box 22"/>
            <p:cNvSpPr txBox="1">
              <a:spLocks noChangeArrowheads="1"/>
            </p:cNvSpPr>
            <p:nvPr/>
          </p:nvSpPr>
          <p:spPr bwMode="auto">
            <a:xfrm>
              <a:off x="247" y="2928"/>
              <a:ext cx="1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理想电感元件：</a:t>
              </a:r>
            </a:p>
          </p:txBody>
        </p:sp>
        <p:sp>
          <p:nvSpPr>
            <p:cNvPr id="5149" name="Rectangle 24"/>
            <p:cNvSpPr>
              <a:spLocks noChangeArrowheads="1"/>
            </p:cNvSpPr>
            <p:nvPr/>
          </p:nvSpPr>
          <p:spPr bwMode="auto">
            <a:xfrm>
              <a:off x="1610" y="2935"/>
              <a:ext cx="3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由无阻导线绕制的，储存磁能的元件。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5131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32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AutoShape 31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AutoShape 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838200" y="4114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理想的、线性电感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762000" y="5181600"/>
            <a:ext cx="78438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实际电感器除了可以储存磁能以外，通以电流时还会消耗一定电能，因此可等效为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一个理想电感和一个电阻的串联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876800" y="3824288"/>
            <a:ext cx="3048000" cy="533400"/>
            <a:chOff x="2928" y="2016"/>
            <a:chExt cx="1920" cy="336"/>
          </a:xfrm>
        </p:grpSpPr>
        <p:grpSp>
          <p:nvGrpSpPr>
            <p:cNvPr id="5144" name="Group 40"/>
            <p:cNvGrpSpPr>
              <a:grpSpLocks/>
            </p:cNvGrpSpPr>
            <p:nvPr/>
          </p:nvGrpSpPr>
          <p:grpSpPr bwMode="auto">
            <a:xfrm>
              <a:off x="2928" y="2024"/>
              <a:ext cx="533" cy="328"/>
              <a:chOff x="2928" y="2024"/>
              <a:chExt cx="533" cy="328"/>
            </a:xfrm>
          </p:grpSpPr>
          <p:sp>
            <p:nvSpPr>
              <p:cNvPr id="5146" name="Text Box 5"/>
              <p:cNvSpPr txBox="1">
                <a:spLocks noChangeArrowheads="1"/>
              </p:cNvSpPr>
              <p:nvPr/>
            </p:nvSpPr>
            <p:spPr bwMode="auto">
              <a:xfrm>
                <a:off x="2928" y="2024"/>
                <a:ext cx="533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hlink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 </a:t>
                </a:r>
              </a:p>
            </p:txBody>
          </p:sp>
          <p:sp>
            <p:nvSpPr>
              <p:cNvPr id="5147" name="Line 38"/>
              <p:cNvSpPr>
                <a:spLocks noChangeShapeType="1"/>
              </p:cNvSpPr>
              <p:nvPr/>
            </p:nvSpPr>
            <p:spPr bwMode="auto">
              <a:xfrm flipV="1">
                <a:off x="3296" y="2035"/>
                <a:ext cx="0" cy="254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45" name="Line 45"/>
            <p:cNvSpPr>
              <a:spLocks noChangeShapeType="1"/>
            </p:cNvSpPr>
            <p:nvPr/>
          </p:nvSpPr>
          <p:spPr bwMode="auto">
            <a:xfrm>
              <a:off x="4848" y="2016"/>
              <a:ext cx="0" cy="24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7620000" y="1600200"/>
            <a:ext cx="914400" cy="533400"/>
            <a:chOff x="4800" y="1008"/>
            <a:chExt cx="576" cy="336"/>
          </a:xfrm>
        </p:grpSpPr>
        <p:sp>
          <p:nvSpPr>
            <p:cNvPr id="5142" name="AutoShape 52"/>
            <p:cNvSpPr>
              <a:spLocks noChangeArrowheads="1"/>
            </p:cNvSpPr>
            <p:nvPr/>
          </p:nvSpPr>
          <p:spPr bwMode="auto">
            <a:xfrm>
              <a:off x="4800" y="1008"/>
              <a:ext cx="528" cy="336"/>
            </a:xfrm>
            <a:prstGeom prst="wedgeEllipseCallout">
              <a:avLst>
                <a:gd name="adj1" fmla="val -66477"/>
                <a:gd name="adj2" fmla="val 8452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143" name="Text Box 50"/>
            <p:cNvSpPr txBox="1">
              <a:spLocks noChangeArrowheads="1"/>
            </p:cNvSpPr>
            <p:nvPr/>
          </p:nvSpPr>
          <p:spPr bwMode="auto">
            <a:xfrm>
              <a:off x="4800" y="100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磁通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562600" y="1600200"/>
            <a:ext cx="1143000" cy="533400"/>
            <a:chOff x="3504" y="1008"/>
            <a:chExt cx="720" cy="336"/>
          </a:xfrm>
        </p:grpSpPr>
        <p:sp>
          <p:nvSpPr>
            <p:cNvPr id="5140" name="AutoShape 54"/>
            <p:cNvSpPr>
              <a:spLocks noChangeArrowheads="1"/>
            </p:cNvSpPr>
            <p:nvPr/>
          </p:nvSpPr>
          <p:spPr bwMode="auto">
            <a:xfrm>
              <a:off x="3504" y="1008"/>
              <a:ext cx="720" cy="336"/>
            </a:xfrm>
            <a:prstGeom prst="wedgeEllipseCallout">
              <a:avLst>
                <a:gd name="adj1" fmla="val 18889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141" name="Text Box 51"/>
            <p:cNvSpPr txBox="1">
              <a:spLocks noChangeArrowheads="1"/>
            </p:cNvSpPr>
            <p:nvPr/>
          </p:nvSpPr>
          <p:spPr bwMode="auto">
            <a:xfrm>
              <a:off x="3504" y="1008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磁通链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47" grpId="0"/>
      <p:bldP spid="18449" grpId="0"/>
      <p:bldP spid="18450" grpId="0"/>
      <p:bldP spid="18453" grpId="0"/>
      <p:bldP spid="18467" grpId="0"/>
      <p:bldP spid="184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624ED9-A5F1-4D4A-9D83-796FE08F2F0E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95400" y="2203450"/>
          <a:ext cx="3616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0" name="Equation" r:id="rId3" imgW="1790772" imgH="323920" progId="Equation.DSMT4">
                  <p:embed/>
                </p:oleObj>
              </mc:Choice>
              <mc:Fallback>
                <p:oleObj name="Equation" r:id="rId3" imgW="1790772" imgH="32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3450"/>
                        <a:ext cx="36163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62600" y="517525"/>
            <a:ext cx="2232025" cy="2682875"/>
            <a:chOff x="3878" y="1026"/>
            <a:chExt cx="1406" cy="1690"/>
          </a:xfrm>
        </p:grpSpPr>
        <p:grpSp>
          <p:nvGrpSpPr>
            <p:cNvPr id="6181" name="Group 8"/>
            <p:cNvGrpSpPr>
              <a:grpSpLocks/>
            </p:cNvGrpSpPr>
            <p:nvPr/>
          </p:nvGrpSpPr>
          <p:grpSpPr bwMode="auto">
            <a:xfrm>
              <a:off x="3878" y="1209"/>
              <a:ext cx="1406" cy="1507"/>
              <a:chOff x="336" y="1872"/>
              <a:chExt cx="1056" cy="1104"/>
            </a:xfrm>
          </p:grpSpPr>
          <p:sp>
            <p:nvSpPr>
              <p:cNvPr id="6188" name="Line 9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9" name="Line 10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82" name="Text Box 11"/>
            <p:cNvSpPr txBox="1">
              <a:spLocks noChangeArrowheads="1"/>
            </p:cNvSpPr>
            <p:nvPr/>
          </p:nvSpPr>
          <p:spPr bwMode="auto">
            <a:xfrm>
              <a:off x="4377" y="1026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6183" name="Text Box 12"/>
            <p:cNvSpPr txBox="1">
              <a:spLocks noChangeArrowheads="1"/>
            </p:cNvSpPr>
            <p:nvPr/>
          </p:nvSpPr>
          <p:spPr bwMode="auto">
            <a:xfrm>
              <a:off x="5035" y="212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84" name="Text Box 13"/>
            <p:cNvSpPr txBox="1">
              <a:spLocks noChangeArrowheads="1"/>
            </p:cNvSpPr>
            <p:nvPr/>
          </p:nvSpPr>
          <p:spPr bwMode="auto">
            <a:xfrm>
              <a:off x="4411" y="214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185" name="Freeform 14"/>
            <p:cNvSpPr>
              <a:spLocks/>
            </p:cNvSpPr>
            <p:nvPr/>
          </p:nvSpPr>
          <p:spPr bwMode="auto">
            <a:xfrm>
              <a:off x="4596" y="1978"/>
              <a:ext cx="55" cy="117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  <a:gd name="T6" fmla="*/ 0 60000 65536"/>
                <a:gd name="T7" fmla="*/ 0 60000 65536"/>
                <a:gd name="T8" fmla="*/ 0 60000 65536"/>
                <a:gd name="T9" fmla="*/ 0 w 55"/>
                <a:gd name="T10" fmla="*/ 0 h 117"/>
                <a:gd name="T11" fmla="*/ 55 w 55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6" name="Text Box 15"/>
            <p:cNvSpPr txBox="1">
              <a:spLocks noChangeArrowheads="1"/>
            </p:cNvSpPr>
            <p:nvPr/>
          </p:nvSpPr>
          <p:spPr bwMode="auto">
            <a:xfrm>
              <a:off x="4641" y="175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6187" name="Line 16"/>
            <p:cNvSpPr>
              <a:spLocks noChangeShapeType="1"/>
            </p:cNvSpPr>
            <p:nvPr/>
          </p:nvSpPr>
          <p:spPr bwMode="auto">
            <a:xfrm flipV="1">
              <a:off x="3969" y="1616"/>
              <a:ext cx="998" cy="8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5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6" name="AutoShape 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7" name="AutoShape 32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8" name="AutoShape 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295400" y="938213"/>
            <a:ext cx="3009900" cy="1347787"/>
            <a:chOff x="1200" y="624"/>
            <a:chExt cx="1896" cy="849"/>
          </a:xfrm>
        </p:grpSpPr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1872" y="624"/>
              <a:ext cx="4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  <p:grpSp>
          <p:nvGrpSpPr>
            <p:cNvPr id="6173" name="Group 40"/>
            <p:cNvGrpSpPr>
              <a:grpSpLocks/>
            </p:cNvGrpSpPr>
            <p:nvPr/>
          </p:nvGrpSpPr>
          <p:grpSpPr bwMode="auto">
            <a:xfrm>
              <a:off x="1200" y="672"/>
              <a:ext cx="1896" cy="801"/>
              <a:chOff x="1512" y="2304"/>
              <a:chExt cx="1896" cy="801"/>
            </a:xfrm>
          </p:grpSpPr>
          <p:graphicFrame>
            <p:nvGraphicFramePr>
              <p:cNvPr id="6152" name="Object 18"/>
              <p:cNvGraphicFramePr>
                <a:graphicFrameLocks noChangeAspect="1"/>
              </p:cNvGraphicFramePr>
              <p:nvPr/>
            </p:nvGraphicFramePr>
            <p:xfrm>
              <a:off x="1531" y="2538"/>
              <a:ext cx="187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81" name="Visio" r:id="rId5" imgW="886592" imgH="116832" progId="Visio.Drawing.6">
                      <p:embed/>
                    </p:oleObj>
                  </mc:Choice>
                  <mc:Fallback>
                    <p:oleObj name="Visio" r:id="rId5" imgW="886592" imgH="116832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1" y="2538"/>
                            <a:ext cx="187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74" name="Group 37"/>
              <p:cNvGrpSpPr>
                <a:grpSpLocks/>
              </p:cNvGrpSpPr>
              <p:nvPr/>
            </p:nvGrpSpPr>
            <p:grpSpPr bwMode="auto">
              <a:xfrm>
                <a:off x="1680" y="2304"/>
                <a:ext cx="384" cy="327"/>
                <a:chOff x="1680" y="2352"/>
                <a:chExt cx="384" cy="327"/>
              </a:xfrm>
            </p:grpSpPr>
            <p:sp>
              <p:nvSpPr>
                <p:cNvPr id="61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80" y="2352"/>
                  <a:ext cx="34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i</a:t>
                  </a:r>
                </a:p>
              </p:txBody>
            </p:sp>
            <p:sp>
              <p:nvSpPr>
                <p:cNvPr id="6180" name="Line 36"/>
                <p:cNvSpPr>
                  <a:spLocks noChangeShapeType="1"/>
                </p:cNvSpPr>
                <p:nvPr/>
              </p:nvSpPr>
              <p:spPr bwMode="auto">
                <a:xfrm>
                  <a:off x="1680" y="2640"/>
                  <a:ext cx="384" cy="0"/>
                </a:xfrm>
                <a:prstGeom prst="line">
                  <a:avLst/>
                </a:prstGeom>
                <a:noFill/>
                <a:ln w="22225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6175" name="Group 39"/>
              <p:cNvGrpSpPr>
                <a:grpSpLocks/>
              </p:cNvGrpSpPr>
              <p:nvPr/>
            </p:nvGrpSpPr>
            <p:grpSpPr bwMode="auto">
              <a:xfrm>
                <a:off x="1512" y="2738"/>
                <a:ext cx="1896" cy="367"/>
                <a:chOff x="1512" y="2738"/>
                <a:chExt cx="1896" cy="367"/>
              </a:xfrm>
            </p:grpSpPr>
            <p:sp>
              <p:nvSpPr>
                <p:cNvPr id="61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512" y="2778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 dirty="0">
                      <a:solidFill>
                        <a:srgbClr val="000099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+</a:t>
                  </a:r>
                </a:p>
              </p:txBody>
            </p:sp>
            <p:sp>
              <p:nvSpPr>
                <p:cNvPr id="61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048" y="2738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99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-</a:t>
                  </a:r>
                </a:p>
              </p:txBody>
            </p:sp>
            <p:sp>
              <p:nvSpPr>
                <p:cNvPr id="61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46" y="276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 dirty="0">
                      <a:solidFill>
                        <a:srgbClr val="000099"/>
                      </a:solidFill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</p:grpSp>
        </p:grpSp>
      </p:grp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4610100" y="685800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线性电感</a:t>
            </a:r>
          </a:p>
        </p:txBody>
      </p:sp>
      <p:sp>
        <p:nvSpPr>
          <p:cNvPr id="6162" name="Rectangle 4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99" name="Object 43"/>
          <p:cNvGraphicFramePr>
            <a:graphicFrameLocks noChangeAspect="1"/>
          </p:cNvGraphicFramePr>
          <p:nvPr/>
        </p:nvGraphicFramePr>
        <p:xfrm>
          <a:off x="1295400" y="3841750"/>
          <a:ext cx="129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2" name="公式" r:id="rId7" imgW="736600" imgH="457200" progId="Equation.3">
                  <p:embed/>
                </p:oleObj>
              </mc:Choice>
              <mc:Fallback>
                <p:oleObj name="公式" r:id="rId7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41750"/>
                        <a:ext cx="129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819400" y="3444875"/>
            <a:ext cx="6199188" cy="1889125"/>
            <a:chOff x="1776" y="2170"/>
            <a:chExt cx="3905" cy="1190"/>
          </a:xfrm>
        </p:grpSpPr>
        <p:grpSp>
          <p:nvGrpSpPr>
            <p:cNvPr id="6164" name="Group 59"/>
            <p:cNvGrpSpPr>
              <a:grpSpLocks/>
            </p:cNvGrpSpPr>
            <p:nvPr/>
          </p:nvGrpSpPr>
          <p:grpSpPr bwMode="auto">
            <a:xfrm>
              <a:off x="1799" y="2170"/>
              <a:ext cx="1439" cy="288"/>
              <a:chOff x="1930" y="1978"/>
              <a:chExt cx="1439" cy="288"/>
            </a:xfrm>
          </p:grpSpPr>
          <p:graphicFrame>
            <p:nvGraphicFramePr>
              <p:cNvPr id="6151" name="Object 48"/>
              <p:cNvGraphicFramePr>
                <a:graphicFrameLocks noChangeAspect="1"/>
              </p:cNvGraphicFramePr>
              <p:nvPr/>
            </p:nvGraphicFramePr>
            <p:xfrm>
              <a:off x="1930" y="2051"/>
              <a:ext cx="18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83" name="公式" r:id="rId9" imgW="152268" imgH="164957" progId="Equation.3">
                      <p:embed/>
                    </p:oleObj>
                  </mc:Choice>
                  <mc:Fallback>
                    <p:oleObj name="公式" r:id="rId9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" y="2051"/>
                            <a:ext cx="18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1" name="Rectangle 49"/>
              <p:cNvSpPr>
                <a:spLocks noChangeArrowheads="1"/>
              </p:cNvSpPr>
              <p:nvPr/>
            </p:nvSpPr>
            <p:spPr bwMode="auto">
              <a:xfrm>
                <a:off x="2053" y="1978"/>
                <a:ext cx="13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磁导率 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H/m</a:t>
                </a:r>
              </a:p>
            </p:txBody>
          </p:sp>
        </p:grpSp>
        <p:grpSp>
          <p:nvGrpSpPr>
            <p:cNvPr id="6165" name="Group 50"/>
            <p:cNvGrpSpPr>
              <a:grpSpLocks/>
            </p:cNvGrpSpPr>
            <p:nvPr/>
          </p:nvGrpSpPr>
          <p:grpSpPr bwMode="auto">
            <a:xfrm>
              <a:off x="1810" y="2496"/>
              <a:ext cx="1901" cy="288"/>
              <a:chOff x="2576" y="2495"/>
              <a:chExt cx="1901" cy="288"/>
            </a:xfrm>
          </p:grpSpPr>
          <p:graphicFrame>
            <p:nvGraphicFramePr>
              <p:cNvPr id="6150" name="Object 51"/>
              <p:cNvGraphicFramePr>
                <a:graphicFrameLocks noChangeAspect="1"/>
              </p:cNvGraphicFramePr>
              <p:nvPr/>
            </p:nvGraphicFramePr>
            <p:xfrm>
              <a:off x="2576" y="2544"/>
              <a:ext cx="16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84" name="公式" r:id="rId11" imgW="152202" imgH="177569" progId="Equation.3">
                      <p:embed/>
                    </p:oleObj>
                  </mc:Choice>
                  <mc:Fallback>
                    <p:oleObj name="公式" r:id="rId11" imgW="152202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6" y="2544"/>
                            <a:ext cx="16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Rectangle 52"/>
              <p:cNvSpPr>
                <a:spLocks noChangeArrowheads="1"/>
              </p:cNvSpPr>
              <p:nvPr/>
            </p:nvSpPr>
            <p:spPr bwMode="auto">
              <a:xfrm>
                <a:off x="2688" y="2495"/>
                <a:ext cx="17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线圈的截面积 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="1" baseline="30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6166" name="Group 60"/>
            <p:cNvGrpSpPr>
              <a:grpSpLocks/>
            </p:cNvGrpSpPr>
            <p:nvPr/>
          </p:nvGrpSpPr>
          <p:grpSpPr bwMode="auto">
            <a:xfrm>
              <a:off x="1796" y="2794"/>
              <a:ext cx="1658" cy="288"/>
              <a:chOff x="1927" y="2602"/>
              <a:chExt cx="1658" cy="288"/>
            </a:xfrm>
          </p:grpSpPr>
          <p:graphicFrame>
            <p:nvGraphicFramePr>
              <p:cNvPr id="6149" name="Object 54"/>
              <p:cNvGraphicFramePr>
                <a:graphicFrameLocks noChangeAspect="1"/>
              </p:cNvGraphicFramePr>
              <p:nvPr/>
            </p:nvGraphicFramePr>
            <p:xfrm>
              <a:off x="1927" y="2643"/>
              <a:ext cx="11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85" name="公式" r:id="rId13" imgW="88669" imgH="177338" progId="Equation.3">
                      <p:embed/>
                    </p:oleObj>
                  </mc:Choice>
                  <mc:Fallback>
                    <p:oleObj name="公式" r:id="rId13" imgW="88669" imgH="1773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2643"/>
                            <a:ext cx="117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9" name="Rectangle 55"/>
              <p:cNvSpPr>
                <a:spLocks noChangeArrowheads="1"/>
              </p:cNvSpPr>
              <p:nvPr/>
            </p:nvSpPr>
            <p:spPr bwMode="auto">
              <a:xfrm>
                <a:off x="2053" y="2602"/>
                <a:ext cx="15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6858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线圈的长度 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6167" name="Group 63"/>
            <p:cNvGrpSpPr>
              <a:grpSpLocks/>
            </p:cNvGrpSpPr>
            <p:nvPr/>
          </p:nvGrpSpPr>
          <p:grpSpPr bwMode="auto">
            <a:xfrm>
              <a:off x="1776" y="3072"/>
              <a:ext cx="3905" cy="288"/>
              <a:chOff x="1776" y="3072"/>
              <a:chExt cx="3905" cy="288"/>
            </a:xfrm>
          </p:grpSpPr>
          <p:graphicFrame>
            <p:nvGraphicFramePr>
              <p:cNvPr id="6148" name="Object 57"/>
              <p:cNvGraphicFramePr>
                <a:graphicFrameLocks noChangeAspect="1"/>
              </p:cNvGraphicFramePr>
              <p:nvPr/>
            </p:nvGraphicFramePr>
            <p:xfrm>
              <a:off x="1776" y="3095"/>
              <a:ext cx="176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486" name="公式" r:id="rId15" imgW="139579" imgH="164957" progId="Equation.3">
                      <p:embed/>
                    </p:oleObj>
                  </mc:Choice>
                  <mc:Fallback>
                    <p:oleObj name="公式" r:id="rId15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095"/>
                            <a:ext cx="176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8" name="Rectangle 58"/>
              <p:cNvSpPr>
                <a:spLocks noChangeArrowheads="1"/>
              </p:cNvSpPr>
              <p:nvPr/>
            </p:nvSpPr>
            <p:spPr bwMode="auto">
              <a:xfrm>
                <a:off x="1887" y="3072"/>
                <a:ext cx="37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电感 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H(</a:t>
                </a:r>
                <a:r>
                  <a:rPr lang="zh-CN" altLang="en-US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亨利）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mH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（毫亨）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H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微亨）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44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E2C9C2-7A53-4B1D-961E-4B6A68297085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71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AutoShape 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76800" y="2343150"/>
            <a:ext cx="3048000" cy="533400"/>
            <a:chOff x="2928" y="2016"/>
            <a:chExt cx="1920" cy="336"/>
          </a:xfrm>
        </p:grpSpPr>
        <p:grpSp>
          <p:nvGrpSpPr>
            <p:cNvPr id="7215" name="Group 17"/>
            <p:cNvGrpSpPr>
              <a:grpSpLocks/>
            </p:cNvGrpSpPr>
            <p:nvPr/>
          </p:nvGrpSpPr>
          <p:grpSpPr bwMode="auto">
            <a:xfrm>
              <a:off x="2928" y="2024"/>
              <a:ext cx="533" cy="328"/>
              <a:chOff x="2928" y="2024"/>
              <a:chExt cx="533" cy="328"/>
            </a:xfrm>
          </p:grpSpPr>
          <p:sp>
            <p:nvSpPr>
              <p:cNvPr id="7217" name="Text Box 18"/>
              <p:cNvSpPr txBox="1">
                <a:spLocks noChangeArrowheads="1"/>
              </p:cNvSpPr>
              <p:nvPr/>
            </p:nvSpPr>
            <p:spPr bwMode="auto">
              <a:xfrm>
                <a:off x="2928" y="2024"/>
                <a:ext cx="533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 </a:t>
                </a:r>
              </a:p>
            </p:txBody>
          </p:sp>
          <p:sp>
            <p:nvSpPr>
              <p:cNvPr id="7218" name="Line 19"/>
              <p:cNvSpPr>
                <a:spLocks noChangeShapeType="1"/>
              </p:cNvSpPr>
              <p:nvPr/>
            </p:nvSpPr>
            <p:spPr bwMode="auto">
              <a:xfrm flipV="1">
                <a:off x="3296" y="2035"/>
                <a:ext cx="0" cy="254"/>
              </a:xfrm>
              <a:prstGeom prst="line">
                <a:avLst/>
              </a:prstGeom>
              <a:noFill/>
              <a:ln w="25400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7216" name="Line 20"/>
            <p:cNvSpPr>
              <a:spLocks noChangeShapeType="1"/>
            </p:cNvSpPr>
            <p:nvPr/>
          </p:nvSpPr>
          <p:spPr bwMode="auto">
            <a:xfrm>
              <a:off x="4848" y="2016"/>
              <a:ext cx="0" cy="24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33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86197"/>
              </p:ext>
            </p:extLst>
          </p:nvPr>
        </p:nvGraphicFramePr>
        <p:xfrm>
          <a:off x="5330825" y="1192213"/>
          <a:ext cx="28384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Visio" r:id="rId3" imgW="1610563" imgH="953658" progId="Visio.Drawing.6">
                  <p:embed/>
                </p:oleObj>
              </mc:Choice>
              <mc:Fallback>
                <p:oleObj name="Visio" r:id="rId3" imgW="1610563" imgH="95365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825" y="1192213"/>
                        <a:ext cx="283845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791200" y="2584450"/>
            <a:ext cx="1905000" cy="582613"/>
            <a:chOff x="3504" y="2112"/>
            <a:chExt cx="1200" cy="367"/>
          </a:xfrm>
        </p:grpSpPr>
        <p:sp>
          <p:nvSpPr>
            <p:cNvPr id="7212" name="Text Box 27"/>
            <p:cNvSpPr txBox="1">
              <a:spLocks noChangeArrowheads="1"/>
            </p:cNvSpPr>
            <p:nvPr/>
          </p:nvSpPr>
          <p:spPr bwMode="auto">
            <a:xfrm>
              <a:off x="3504" y="2152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213" name="Text Box 28"/>
            <p:cNvSpPr txBox="1">
              <a:spLocks noChangeArrowheads="1"/>
            </p:cNvSpPr>
            <p:nvPr/>
          </p:nvSpPr>
          <p:spPr bwMode="auto">
            <a:xfrm>
              <a:off x="4513" y="2112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7214" name="Text Box 29"/>
            <p:cNvSpPr txBox="1">
              <a:spLocks noChangeArrowheads="1"/>
            </p:cNvSpPr>
            <p:nvPr/>
          </p:nvSpPr>
          <p:spPr bwMode="auto">
            <a:xfrm>
              <a:off x="3983" y="211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562600" y="685800"/>
            <a:ext cx="2459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</a:t>
            </a:r>
            <a:r>
              <a:rPr kumimoji="1" lang="zh-CN" altLang="en-US" sz="2800" b="1" i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 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953000" y="1338263"/>
            <a:ext cx="3657600" cy="958850"/>
            <a:chOff x="2245" y="709"/>
            <a:chExt cx="2630" cy="680"/>
          </a:xfrm>
        </p:grpSpPr>
        <p:sp>
          <p:nvSpPr>
            <p:cNvPr id="7209" name="Line 13"/>
            <p:cNvSpPr>
              <a:spLocks noChangeShapeType="1"/>
            </p:cNvSpPr>
            <p:nvPr/>
          </p:nvSpPr>
          <p:spPr bwMode="auto">
            <a:xfrm>
              <a:off x="2245" y="1026"/>
              <a:ext cx="2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210" name="Freeform 14"/>
            <p:cNvSpPr>
              <a:spLocks/>
            </p:cNvSpPr>
            <p:nvPr/>
          </p:nvSpPr>
          <p:spPr bwMode="auto">
            <a:xfrm>
              <a:off x="2290" y="709"/>
              <a:ext cx="2540" cy="196"/>
            </a:xfrm>
            <a:custGeom>
              <a:avLst/>
              <a:gdLst>
                <a:gd name="T0" fmla="*/ 0 w 2540"/>
                <a:gd name="T1" fmla="*/ 0 h 196"/>
                <a:gd name="T2" fmla="*/ 771 w 2540"/>
                <a:gd name="T3" fmla="*/ 181 h 196"/>
                <a:gd name="T4" fmla="*/ 2540 w 2540"/>
                <a:gd name="T5" fmla="*/ 91 h 196"/>
                <a:gd name="T6" fmla="*/ 0 60000 65536"/>
                <a:gd name="T7" fmla="*/ 0 60000 65536"/>
                <a:gd name="T8" fmla="*/ 0 60000 65536"/>
                <a:gd name="T9" fmla="*/ 0 w 2540"/>
                <a:gd name="T10" fmla="*/ 0 h 196"/>
                <a:gd name="T11" fmla="*/ 2540 w 2540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0" h="196">
                  <a:moveTo>
                    <a:pt x="0" y="0"/>
                  </a:moveTo>
                  <a:cubicBezTo>
                    <a:pt x="174" y="83"/>
                    <a:pt x="348" y="166"/>
                    <a:pt x="771" y="181"/>
                  </a:cubicBezTo>
                  <a:cubicBezTo>
                    <a:pt x="1194" y="196"/>
                    <a:pt x="2238" y="106"/>
                    <a:pt x="2540" y="9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211" name="Freeform 15"/>
            <p:cNvSpPr>
              <a:spLocks/>
            </p:cNvSpPr>
            <p:nvPr/>
          </p:nvSpPr>
          <p:spPr bwMode="auto">
            <a:xfrm>
              <a:off x="2290" y="1094"/>
              <a:ext cx="2585" cy="295"/>
            </a:xfrm>
            <a:custGeom>
              <a:avLst/>
              <a:gdLst>
                <a:gd name="T0" fmla="*/ 0 w 2585"/>
                <a:gd name="T1" fmla="*/ 295 h 295"/>
                <a:gd name="T2" fmla="*/ 1134 w 2585"/>
                <a:gd name="T3" fmla="*/ 23 h 295"/>
                <a:gd name="T4" fmla="*/ 2585 w 2585"/>
                <a:gd name="T5" fmla="*/ 159 h 295"/>
                <a:gd name="T6" fmla="*/ 0 60000 65536"/>
                <a:gd name="T7" fmla="*/ 0 60000 65536"/>
                <a:gd name="T8" fmla="*/ 0 60000 65536"/>
                <a:gd name="T9" fmla="*/ 0 w 2585"/>
                <a:gd name="T10" fmla="*/ 0 h 295"/>
                <a:gd name="T11" fmla="*/ 2585 w 2585"/>
                <a:gd name="T12" fmla="*/ 295 h 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5" h="295">
                  <a:moveTo>
                    <a:pt x="0" y="295"/>
                  </a:moveTo>
                  <a:cubicBezTo>
                    <a:pt x="351" y="170"/>
                    <a:pt x="703" y="46"/>
                    <a:pt x="1134" y="23"/>
                  </a:cubicBezTo>
                  <a:cubicBezTo>
                    <a:pt x="1565" y="0"/>
                    <a:pt x="2351" y="136"/>
                    <a:pt x="2585" y="15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dash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379413" y="762000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 线性电感的电压、电流关系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762000" y="1371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变化</a:t>
            </a:r>
            <a:r>
              <a:rPr lang="zh-CN" altLang="en-US" sz="2400" b="1" i="1">
                <a:latin typeface="宋体" panose="02010600030101010101" pitchFamily="2" charset="-122"/>
              </a:rPr>
              <a:t>→</a:t>
            </a:r>
            <a:r>
              <a:rPr lang="el-GR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zh-CN" altLang="el-GR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变化</a:t>
            </a:r>
            <a:r>
              <a:rPr lang="zh-CN" altLang="en-US" sz="2400" b="1" i="1">
                <a:latin typeface="宋体" panose="02010600030101010101" pitchFamily="2" charset="-122"/>
              </a:rPr>
              <a:t>→</a:t>
            </a:r>
            <a:r>
              <a:rPr lang="el-GR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zh-CN" altLang="el-GR" sz="2400" b="1">
                <a:ea typeface="楷体_GB2312" pitchFamily="49" charset="-122"/>
              </a:rPr>
              <a:t>变化</a:t>
            </a:r>
            <a:r>
              <a:rPr lang="el-GR" altLang="zh-CN" sz="2400" b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l-GR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l-GR" sz="2400" b="1" i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el-GR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20725" y="25146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l-GR" sz="2400" b="1">
                <a:solidFill>
                  <a:srgbClr val="008000"/>
                </a:solidFill>
                <a:ea typeface="楷体_GB2312" pitchFamily="49" charset="-122"/>
              </a:rPr>
              <a:t>关联方向下：</a:t>
            </a:r>
            <a:endParaRPr lang="zh-CN" altLang="en-US" sz="2400" b="1">
              <a:solidFill>
                <a:srgbClr val="008000"/>
              </a:solidFill>
              <a:ea typeface="楷体_GB2312" pitchFamily="49" charset="-122"/>
            </a:endParaRP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066800" y="3071813"/>
            <a:ext cx="3009900" cy="1347787"/>
            <a:chOff x="1200" y="624"/>
            <a:chExt cx="1896" cy="849"/>
          </a:xfrm>
        </p:grpSpPr>
        <p:sp>
          <p:nvSpPr>
            <p:cNvPr id="7200" name="Text Box 38"/>
            <p:cNvSpPr txBox="1">
              <a:spLocks noChangeArrowheads="1"/>
            </p:cNvSpPr>
            <p:nvPr/>
          </p:nvSpPr>
          <p:spPr bwMode="auto">
            <a:xfrm>
              <a:off x="1872" y="624"/>
              <a:ext cx="4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  <p:grpSp>
          <p:nvGrpSpPr>
            <p:cNvPr id="7201" name="Group 39"/>
            <p:cNvGrpSpPr>
              <a:grpSpLocks/>
            </p:cNvGrpSpPr>
            <p:nvPr/>
          </p:nvGrpSpPr>
          <p:grpSpPr bwMode="auto">
            <a:xfrm>
              <a:off x="1200" y="672"/>
              <a:ext cx="1896" cy="801"/>
              <a:chOff x="1512" y="2304"/>
              <a:chExt cx="1896" cy="801"/>
            </a:xfrm>
          </p:grpSpPr>
          <p:graphicFrame>
            <p:nvGraphicFramePr>
              <p:cNvPr id="7174" name="Object 40"/>
              <p:cNvGraphicFramePr>
                <a:graphicFrameLocks noChangeAspect="1"/>
              </p:cNvGraphicFramePr>
              <p:nvPr/>
            </p:nvGraphicFramePr>
            <p:xfrm>
              <a:off x="1531" y="2538"/>
              <a:ext cx="1877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53" name="Visio" r:id="rId5" imgW="886592" imgH="116832" progId="Visio.Drawing.6">
                      <p:embed/>
                    </p:oleObj>
                  </mc:Choice>
                  <mc:Fallback>
                    <p:oleObj name="Visio" r:id="rId5" imgW="886592" imgH="116832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1" y="2538"/>
                            <a:ext cx="1877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202" name="Group 41"/>
              <p:cNvGrpSpPr>
                <a:grpSpLocks/>
              </p:cNvGrpSpPr>
              <p:nvPr/>
            </p:nvGrpSpPr>
            <p:grpSpPr bwMode="auto">
              <a:xfrm>
                <a:off x="1680" y="2304"/>
                <a:ext cx="384" cy="327"/>
                <a:chOff x="1680" y="2352"/>
                <a:chExt cx="384" cy="327"/>
              </a:xfrm>
            </p:grpSpPr>
            <p:sp>
              <p:nvSpPr>
                <p:cNvPr id="720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680" y="2352"/>
                  <a:ext cx="34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 i="1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仿宋_GB2312" pitchFamily="49" charset="-122"/>
                      <a:sym typeface="Symbol" panose="05050102010706020507" pitchFamily="18" charset="2"/>
                    </a:rPr>
                    <a:t>i</a:t>
                  </a:r>
                </a:p>
              </p:txBody>
            </p:sp>
            <p:sp>
              <p:nvSpPr>
                <p:cNvPr id="7208" name="Line 43"/>
                <p:cNvSpPr>
                  <a:spLocks noChangeShapeType="1"/>
                </p:cNvSpPr>
                <p:nvPr/>
              </p:nvSpPr>
              <p:spPr bwMode="auto">
                <a:xfrm>
                  <a:off x="1680" y="2640"/>
                  <a:ext cx="384" cy="0"/>
                </a:xfrm>
                <a:prstGeom prst="line">
                  <a:avLst/>
                </a:prstGeom>
                <a:noFill/>
                <a:ln w="22225">
                  <a:solidFill>
                    <a:srgbClr val="00808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7203" name="Group 44"/>
              <p:cNvGrpSpPr>
                <a:grpSpLocks/>
              </p:cNvGrpSpPr>
              <p:nvPr/>
            </p:nvGrpSpPr>
            <p:grpSpPr bwMode="auto">
              <a:xfrm>
                <a:off x="1512" y="2738"/>
                <a:ext cx="1896" cy="367"/>
                <a:chOff x="1512" y="2738"/>
                <a:chExt cx="1896" cy="367"/>
              </a:xfrm>
            </p:grpSpPr>
            <p:sp>
              <p:nvSpPr>
                <p:cNvPr id="720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512" y="2778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99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+</a:t>
                  </a:r>
                </a:p>
              </p:txBody>
            </p:sp>
            <p:sp>
              <p:nvSpPr>
                <p:cNvPr id="720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048" y="2738"/>
                  <a:ext cx="36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000099"/>
                      </a:solidFill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-</a:t>
                  </a:r>
                </a:p>
              </p:txBody>
            </p:sp>
            <p:sp>
              <p:nvSpPr>
                <p:cNvPr id="720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46" y="276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solidFill>
                        <a:srgbClr val="000099"/>
                      </a:solidFill>
                      <a:latin typeface="Times New Roman" panose="02020603050405020304" pitchFamily="18" charset="0"/>
                    </a:rPr>
                    <a:t>u</a:t>
                  </a:r>
                </a:p>
              </p:txBody>
            </p:sp>
          </p:grpSp>
        </p:grpSp>
      </p:grpSp>
      <p:graphicFrame>
        <p:nvGraphicFramePr>
          <p:cNvPr id="33841" name="Object 49"/>
          <p:cNvGraphicFramePr>
            <a:graphicFrameLocks noChangeAspect="1"/>
          </p:cNvGraphicFramePr>
          <p:nvPr/>
        </p:nvGraphicFramePr>
        <p:xfrm>
          <a:off x="4648200" y="3333750"/>
          <a:ext cx="2895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4" name="Equation" r:id="rId7" imgW="1381175" imgH="323920" progId="Equation.DSMT4">
                  <p:embed/>
                </p:oleObj>
              </mc:Choice>
              <mc:Fallback>
                <p:oleObj name="Equation" r:id="rId7" imgW="1381175" imgH="32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33750"/>
                        <a:ext cx="2895600" cy="7810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8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762000" y="4419600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l-GR" sz="2400" b="1">
                <a:solidFill>
                  <a:srgbClr val="000099"/>
                </a:solidFill>
                <a:ea typeface="楷体_GB2312" pitchFamily="49" charset="-122"/>
              </a:rPr>
              <a:t>非关联方向下：</a:t>
            </a:r>
            <a:endParaRPr lang="zh-CN" altLang="en-US" sz="2400" b="1">
              <a:solidFill>
                <a:srgbClr val="000099"/>
              </a:solidFill>
              <a:ea typeface="楷体_GB2312" pitchFamily="49" charset="-122"/>
            </a:endParaRPr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04900" y="4876800"/>
            <a:ext cx="3009900" cy="1347788"/>
            <a:chOff x="696" y="3087"/>
            <a:chExt cx="1896" cy="849"/>
          </a:xfrm>
        </p:grpSpPr>
        <p:sp>
          <p:nvSpPr>
            <p:cNvPr id="7192" name="Text Box 53"/>
            <p:cNvSpPr txBox="1">
              <a:spLocks noChangeArrowheads="1"/>
            </p:cNvSpPr>
            <p:nvPr/>
          </p:nvSpPr>
          <p:spPr bwMode="auto">
            <a:xfrm>
              <a:off x="1368" y="3087"/>
              <a:ext cx="4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  <p:grpSp>
          <p:nvGrpSpPr>
            <p:cNvPr id="7193" name="Group 56"/>
            <p:cNvGrpSpPr>
              <a:grpSpLocks/>
            </p:cNvGrpSpPr>
            <p:nvPr/>
          </p:nvGrpSpPr>
          <p:grpSpPr bwMode="auto">
            <a:xfrm>
              <a:off x="864" y="3135"/>
              <a:ext cx="384" cy="327"/>
              <a:chOff x="1680" y="2352"/>
              <a:chExt cx="384" cy="327"/>
            </a:xfrm>
          </p:grpSpPr>
          <p:sp>
            <p:nvSpPr>
              <p:cNvPr id="7198" name="Text Box 57"/>
              <p:cNvSpPr txBox="1">
                <a:spLocks noChangeArrowheads="1"/>
              </p:cNvSpPr>
              <p:nvPr/>
            </p:nvSpPr>
            <p:spPr bwMode="auto">
              <a:xfrm>
                <a:off x="1680" y="2352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</a:t>
                </a:r>
              </a:p>
            </p:txBody>
          </p:sp>
          <p:sp>
            <p:nvSpPr>
              <p:cNvPr id="7199" name="Line 58"/>
              <p:cNvSpPr>
                <a:spLocks noChangeShapeType="1"/>
              </p:cNvSpPr>
              <p:nvPr/>
            </p:nvSpPr>
            <p:spPr bwMode="auto">
              <a:xfrm>
                <a:off x="1680" y="2640"/>
                <a:ext cx="384" cy="0"/>
              </a:xfrm>
              <a:prstGeom prst="line">
                <a:avLst/>
              </a:prstGeom>
              <a:noFill/>
              <a:ln w="22225">
                <a:solidFill>
                  <a:srgbClr val="0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aphicFrame>
          <p:nvGraphicFramePr>
            <p:cNvPr id="7173" name="Object 55"/>
            <p:cNvGraphicFramePr>
              <a:graphicFrameLocks noChangeAspect="1"/>
            </p:cNvGraphicFramePr>
            <p:nvPr/>
          </p:nvGraphicFramePr>
          <p:xfrm>
            <a:off x="715" y="3369"/>
            <a:ext cx="187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55" name="Visio" r:id="rId9" imgW="886592" imgH="116832" progId="Visio.Drawing.6">
                    <p:embed/>
                  </p:oleObj>
                </mc:Choice>
                <mc:Fallback>
                  <p:oleObj name="Visio" r:id="rId9" imgW="886592" imgH="11683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3369"/>
                          <a:ext cx="187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4" name="Group 65"/>
            <p:cNvGrpSpPr>
              <a:grpSpLocks/>
            </p:cNvGrpSpPr>
            <p:nvPr/>
          </p:nvGrpSpPr>
          <p:grpSpPr bwMode="auto">
            <a:xfrm>
              <a:off x="696" y="3576"/>
              <a:ext cx="1848" cy="360"/>
              <a:chOff x="696" y="3576"/>
              <a:chExt cx="1848" cy="360"/>
            </a:xfrm>
          </p:grpSpPr>
          <p:sp>
            <p:nvSpPr>
              <p:cNvPr id="7195" name="Text Box 60"/>
              <p:cNvSpPr txBox="1">
                <a:spLocks noChangeArrowheads="1"/>
              </p:cNvSpPr>
              <p:nvPr/>
            </p:nvSpPr>
            <p:spPr bwMode="auto">
              <a:xfrm>
                <a:off x="2184" y="3609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7196" name="Text Box 61"/>
              <p:cNvSpPr txBox="1">
                <a:spLocks noChangeArrowheads="1"/>
              </p:cNvSpPr>
              <p:nvPr/>
            </p:nvSpPr>
            <p:spPr bwMode="auto">
              <a:xfrm>
                <a:off x="696" y="3576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</a:p>
            </p:txBody>
          </p:sp>
          <p:sp>
            <p:nvSpPr>
              <p:cNvPr id="7197" name="Text Box 62"/>
              <p:cNvSpPr txBox="1">
                <a:spLocks noChangeArrowheads="1"/>
              </p:cNvSpPr>
              <p:nvPr/>
            </p:nvSpPr>
            <p:spPr bwMode="auto">
              <a:xfrm>
                <a:off x="1430" y="359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u</a:t>
                </a:r>
              </a:p>
            </p:txBody>
          </p:sp>
        </p:grpSp>
      </p:grpSp>
      <p:graphicFrame>
        <p:nvGraphicFramePr>
          <p:cNvPr id="33859" name="Object 67"/>
          <p:cNvGraphicFramePr>
            <a:graphicFrameLocks noChangeAspect="1"/>
          </p:cNvGraphicFramePr>
          <p:nvPr/>
        </p:nvGraphicFramePr>
        <p:xfrm>
          <a:off x="5468938" y="5029200"/>
          <a:ext cx="1330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6" name="公式" r:id="rId10" imgW="571437" imgH="323920" progId="Equation.3">
                  <p:embed/>
                </p:oleObj>
              </mc:Choice>
              <mc:Fallback>
                <p:oleObj name="公式" r:id="rId10" imgW="571437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5029200"/>
                        <a:ext cx="1330325" cy="823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60" name="Text Box 68"/>
          <p:cNvSpPr txBox="1">
            <a:spLocks noChangeArrowheads="1"/>
          </p:cNvSpPr>
          <p:nvPr/>
        </p:nvSpPr>
        <p:spPr bwMode="auto">
          <a:xfrm>
            <a:off x="746125" y="19050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由电磁感应定律：</a:t>
            </a:r>
          </a:p>
        </p:txBody>
      </p:sp>
    </p:spTree>
    <p:extLst>
      <p:ext uri="{BB962C8B-B14F-4D97-AF65-F5344CB8AC3E}">
        <p14:creationId xmlns:p14="http://schemas.microsoft.com/office/powerpoint/2010/main" val="51390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/>
      <p:bldP spid="33824" grpId="0" autoUpdateAnimBg="0"/>
      <p:bldP spid="33825" grpId="0"/>
      <p:bldP spid="33827" grpId="0"/>
      <p:bldP spid="33842" grpId="0"/>
      <p:bldP spid="338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473892-998B-4AE9-861A-062F2981C811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82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AutoShape 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762000" y="1905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讨论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760413" y="3001963"/>
            <a:ext cx="807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为常数，即直流电路中，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。电感相当于短路；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762000" y="2133600"/>
            <a:ext cx="6337300" cy="773113"/>
            <a:chOff x="480" y="1344"/>
            <a:chExt cx="3992" cy="487"/>
          </a:xfrm>
        </p:grpSpPr>
        <p:sp>
          <p:nvSpPr>
            <p:cNvPr id="8231" name="Rectangle 25"/>
            <p:cNvSpPr>
              <a:spLocks noChangeArrowheads="1"/>
            </p:cNvSpPr>
            <p:nvPr/>
          </p:nvSpPr>
          <p:spPr bwMode="auto">
            <a:xfrm>
              <a:off x="480" y="1488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arenBoth"/>
              </a:pP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的大小和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的变化率成正比；</a:t>
              </a:r>
              <a:endPara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8" name="Object 26"/>
            <p:cNvGraphicFramePr>
              <a:graphicFrameLocks noChangeAspect="1"/>
            </p:cNvGraphicFramePr>
            <p:nvPr/>
          </p:nvGraphicFramePr>
          <p:xfrm>
            <a:off x="3592" y="1344"/>
            <a:ext cx="880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6" name="公式" r:id="rId3" imgW="710891" imgH="393529" progId="Equation.3">
                    <p:embed/>
                  </p:oleObj>
                </mc:Choice>
                <mc:Fallback>
                  <p:oleObj name="公式" r:id="rId3" imgW="7108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1344"/>
                          <a:ext cx="880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62000" y="3581400"/>
            <a:ext cx="313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时刻的电流为：</a:t>
            </a:r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1060450" y="4740275"/>
            <a:ext cx="7473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称为初始时刻，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称为电感电流的初始值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反映电感初始时刻的储能状况，也称为</a:t>
            </a:r>
            <a:r>
              <a:rPr kumimoji="1"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初始状态。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2020" name="Object 36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4073525"/>
          <a:ext cx="6781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7" name="Equation" r:id="rId5" imgW="7086625" imgH="1028717" progId="Equation.DSMT4">
                  <p:embed/>
                </p:oleObj>
              </mc:Choice>
              <mc:Fallback>
                <p:oleObj name="Equation" r:id="rId5" imgW="7086625" imgH="1028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3525"/>
                        <a:ext cx="67818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1219200" y="633413"/>
            <a:ext cx="5791200" cy="1347787"/>
            <a:chOff x="768" y="399"/>
            <a:chExt cx="3648" cy="849"/>
          </a:xfrm>
        </p:grpSpPr>
        <p:grpSp>
          <p:nvGrpSpPr>
            <p:cNvPr id="8221" name="Group 9"/>
            <p:cNvGrpSpPr>
              <a:grpSpLocks/>
            </p:cNvGrpSpPr>
            <p:nvPr/>
          </p:nvGrpSpPr>
          <p:grpSpPr bwMode="auto">
            <a:xfrm>
              <a:off x="768" y="399"/>
              <a:ext cx="1896" cy="849"/>
              <a:chOff x="1200" y="624"/>
              <a:chExt cx="1896" cy="849"/>
            </a:xfrm>
          </p:grpSpPr>
          <p:sp>
            <p:nvSpPr>
              <p:cNvPr id="8222" name="Text Box 10"/>
              <p:cNvSpPr txBox="1">
                <a:spLocks noChangeArrowheads="1"/>
              </p:cNvSpPr>
              <p:nvPr/>
            </p:nvSpPr>
            <p:spPr bwMode="auto">
              <a:xfrm>
                <a:off x="1872" y="624"/>
                <a:ext cx="47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L</a:t>
                </a:r>
              </a:p>
            </p:txBody>
          </p:sp>
          <p:grpSp>
            <p:nvGrpSpPr>
              <p:cNvPr id="8223" name="Group 11"/>
              <p:cNvGrpSpPr>
                <a:grpSpLocks/>
              </p:cNvGrpSpPr>
              <p:nvPr/>
            </p:nvGrpSpPr>
            <p:grpSpPr bwMode="auto">
              <a:xfrm>
                <a:off x="1200" y="672"/>
                <a:ext cx="1896" cy="801"/>
                <a:chOff x="1512" y="2304"/>
                <a:chExt cx="1896" cy="801"/>
              </a:xfrm>
            </p:grpSpPr>
            <p:graphicFrame>
              <p:nvGraphicFramePr>
                <p:cNvPr id="8197" name="Object 12"/>
                <p:cNvGraphicFramePr>
                  <a:graphicFrameLocks noChangeAspect="1"/>
                </p:cNvGraphicFramePr>
                <p:nvPr/>
              </p:nvGraphicFramePr>
              <p:xfrm>
                <a:off x="1531" y="2538"/>
                <a:ext cx="1877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478" name="Visio" r:id="rId7" imgW="886592" imgH="116832" progId="Visio.Drawing.6">
                        <p:embed/>
                      </p:oleObj>
                    </mc:Choice>
                    <mc:Fallback>
                      <p:oleObj name="Visio" r:id="rId7" imgW="886592" imgH="116832" progId="Visio.Drawing.6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1" y="2538"/>
                              <a:ext cx="1877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8224" name="Group 13"/>
                <p:cNvGrpSpPr>
                  <a:grpSpLocks/>
                </p:cNvGrpSpPr>
                <p:nvPr/>
              </p:nvGrpSpPr>
              <p:grpSpPr bwMode="auto">
                <a:xfrm>
                  <a:off x="1680" y="2304"/>
                  <a:ext cx="384" cy="327"/>
                  <a:chOff x="1680" y="2352"/>
                  <a:chExt cx="384" cy="327"/>
                </a:xfrm>
              </p:grpSpPr>
              <p:sp>
                <p:nvSpPr>
                  <p:cNvPr id="822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352"/>
                    <a:ext cx="342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 i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i</a:t>
                    </a:r>
                  </a:p>
                </p:txBody>
              </p:sp>
              <p:sp>
                <p:nvSpPr>
                  <p:cNvPr id="823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640"/>
                    <a:ext cx="38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808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grpSp>
              <p:nvGrpSpPr>
                <p:cNvPr id="8225" name="Group 16"/>
                <p:cNvGrpSpPr>
                  <a:grpSpLocks/>
                </p:cNvGrpSpPr>
                <p:nvPr/>
              </p:nvGrpSpPr>
              <p:grpSpPr bwMode="auto">
                <a:xfrm>
                  <a:off x="1512" y="2738"/>
                  <a:ext cx="1896" cy="367"/>
                  <a:chOff x="1512" y="2738"/>
                  <a:chExt cx="1896" cy="367"/>
                </a:xfrm>
              </p:grpSpPr>
              <p:sp>
                <p:nvSpPr>
                  <p:cNvPr id="822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2" y="2778"/>
                    <a:ext cx="36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822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" y="2738"/>
                    <a:ext cx="360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-</a:t>
                    </a:r>
                  </a:p>
                </p:txBody>
              </p:sp>
              <p:sp>
                <p:nvSpPr>
                  <p:cNvPr id="822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2760"/>
                    <a:ext cx="22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i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rPr>
                      <a:t>u</a:t>
                    </a:r>
                  </a:p>
                </p:txBody>
              </p:sp>
            </p:grpSp>
          </p:grpSp>
        </p:grpSp>
        <p:graphicFrame>
          <p:nvGraphicFramePr>
            <p:cNvPr id="8196" name="Object 46"/>
            <p:cNvGraphicFramePr>
              <a:graphicFrameLocks noChangeAspect="1"/>
            </p:cNvGraphicFramePr>
            <p:nvPr/>
          </p:nvGraphicFramePr>
          <p:xfrm>
            <a:off x="3312" y="576"/>
            <a:ext cx="1104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9" name="公式" r:id="rId9" imgW="857290" imgH="323920" progId="Equation.3">
                    <p:embed/>
                  </p:oleObj>
                </mc:Choice>
                <mc:Fallback>
                  <p:oleObj name="公式" r:id="rId9" imgW="857290" imgH="32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576"/>
                          <a:ext cx="1104" cy="46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990600" y="5505450"/>
            <a:ext cx="7062788" cy="739775"/>
            <a:chOff x="641" y="2880"/>
            <a:chExt cx="4449" cy="466"/>
          </a:xfrm>
        </p:grpSpPr>
        <p:grpSp>
          <p:nvGrpSpPr>
            <p:cNvPr id="8218" name="Group 64"/>
            <p:cNvGrpSpPr>
              <a:grpSpLocks/>
            </p:cNvGrpSpPr>
            <p:nvPr/>
          </p:nvGrpSpPr>
          <p:grpSpPr bwMode="auto">
            <a:xfrm>
              <a:off x="641" y="2976"/>
              <a:ext cx="3038" cy="288"/>
              <a:chOff x="641" y="2976"/>
              <a:chExt cx="3038" cy="288"/>
            </a:xfrm>
          </p:grpSpPr>
          <p:sp>
            <p:nvSpPr>
              <p:cNvPr id="8219" name="Rectangle 31" descr="斜纹布"/>
              <p:cNvSpPr>
                <a:spLocks noChangeArrowheads="1"/>
              </p:cNvSpPr>
              <p:nvPr/>
            </p:nvSpPr>
            <p:spPr bwMode="auto">
              <a:xfrm>
                <a:off x="641" y="2976"/>
                <a:ext cx="824" cy="28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latin typeface="宋体" panose="02010600030101010101" pitchFamily="2" charset="-122"/>
                    <a:ea typeface="楷体_GB2312" pitchFamily="49" charset="-122"/>
                    <a:cs typeface="Times New Roman" panose="02020603050405020304" pitchFamily="18" charset="0"/>
                  </a:rPr>
                  <a:t>若把</a:t>
                </a:r>
                <a:r>
                  <a:rPr lang="en-US" altLang="zh-CN" sz="2400" b="1" i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=0</a:t>
                </a:r>
              </a:p>
            </p:txBody>
          </p:sp>
          <p:sp>
            <p:nvSpPr>
              <p:cNvPr id="8220" name="Rectangle 32" descr="斜纹布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2239" cy="28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latin typeface="宋体" panose="02010600030101010101" pitchFamily="2" charset="-122"/>
                    <a:ea typeface="楷体_GB2312" pitchFamily="49" charset="-122"/>
                    <a:cs typeface="Times New Roman" panose="02020603050405020304" pitchFamily="18" charset="0"/>
                  </a:rPr>
                  <a:t>时刻作为时间起点，则有</a:t>
                </a:r>
                <a:endParaRPr lang="zh-CN" altLang="en-US" sz="2400" b="1"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195" name="Object 65"/>
            <p:cNvGraphicFramePr>
              <a:graphicFrameLocks noChangeAspect="1"/>
            </p:cNvGraphicFramePr>
            <p:nvPr/>
          </p:nvGraphicFramePr>
          <p:xfrm>
            <a:off x="3648" y="2880"/>
            <a:ext cx="144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80" name="公式" r:id="rId11" imgW="1152600" imgH="323920" progId="Equation.3">
                    <p:embed/>
                  </p:oleObj>
                </mc:Choice>
                <mc:Fallback>
                  <p:oleObj name="公式" r:id="rId11" imgW="1152600" imgH="32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80"/>
                          <a:ext cx="1442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7239000" y="3429000"/>
            <a:ext cx="1447800" cy="457200"/>
            <a:chOff x="4392" y="2640"/>
            <a:chExt cx="848" cy="288"/>
          </a:xfrm>
        </p:grpSpPr>
        <p:sp>
          <p:nvSpPr>
            <p:cNvPr id="8216" name="AutoShape 70"/>
            <p:cNvSpPr>
              <a:spLocks noChangeArrowheads="1"/>
            </p:cNvSpPr>
            <p:nvPr/>
          </p:nvSpPr>
          <p:spPr bwMode="auto">
            <a:xfrm>
              <a:off x="4424" y="2640"/>
              <a:ext cx="816" cy="288"/>
            </a:xfrm>
            <a:prstGeom prst="wedgeRoundRectCallout">
              <a:avLst>
                <a:gd name="adj1" fmla="val -54046"/>
                <a:gd name="adj2" fmla="val 10451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8217" name="Rectangle 71"/>
            <p:cNvSpPr>
              <a:spLocks noChangeArrowheads="1"/>
            </p:cNvSpPr>
            <p:nvPr/>
          </p:nvSpPr>
          <p:spPr bwMode="auto">
            <a:xfrm>
              <a:off x="4392" y="2640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记忆元件</a:t>
              </a:r>
            </a:p>
          </p:txBody>
        </p:sp>
      </p:grpSp>
      <p:grpSp>
        <p:nvGrpSpPr>
          <p:cNvPr id="11" name="Group 93"/>
          <p:cNvGrpSpPr>
            <a:grpSpLocks/>
          </p:cNvGrpSpPr>
          <p:nvPr/>
        </p:nvGrpSpPr>
        <p:grpSpPr bwMode="auto">
          <a:xfrm>
            <a:off x="7445375" y="2357438"/>
            <a:ext cx="1447800" cy="461962"/>
            <a:chOff x="4392" y="2640"/>
            <a:chExt cx="848" cy="291"/>
          </a:xfrm>
        </p:grpSpPr>
        <p:sp>
          <p:nvSpPr>
            <p:cNvPr id="8214" name="AutoShape 90"/>
            <p:cNvSpPr>
              <a:spLocks noChangeArrowheads="1"/>
            </p:cNvSpPr>
            <p:nvPr/>
          </p:nvSpPr>
          <p:spPr bwMode="auto">
            <a:xfrm>
              <a:off x="4424" y="2640"/>
              <a:ext cx="816" cy="288"/>
            </a:xfrm>
            <a:prstGeom prst="wedgeRoundRectCallout">
              <a:avLst>
                <a:gd name="adj1" fmla="val -54046"/>
                <a:gd name="adj2" fmla="val 10451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8215" name="Rectangle 89"/>
            <p:cNvSpPr>
              <a:spLocks noChangeArrowheads="1"/>
            </p:cNvSpPr>
            <p:nvPr/>
          </p:nvSpPr>
          <p:spPr bwMode="auto">
            <a:xfrm>
              <a:off x="4392" y="2640"/>
              <a:ext cx="8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动态元件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7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/>
      <p:bldP spid="42011" grpId="0"/>
      <p:bldP spid="420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99F95D-7417-4A67-A308-587D4FE84CF8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9226" name="Rectangle 15" descr="斜纹布"/>
          <p:cNvSpPr>
            <a:spLocks noChangeArrowheads="1"/>
          </p:cNvSpPr>
          <p:nvPr/>
        </p:nvSpPr>
        <p:spPr bwMode="auto">
          <a:xfrm>
            <a:off x="3863975" y="2224088"/>
            <a:ext cx="209550" cy="2143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D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/>
          </a:p>
        </p:txBody>
      </p:sp>
      <p:sp>
        <p:nvSpPr>
          <p:cNvPr id="9227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8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AutoShape 1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257800" y="762000"/>
            <a:ext cx="2895600" cy="2046288"/>
            <a:chOff x="720" y="399"/>
            <a:chExt cx="1824" cy="1289"/>
          </a:xfrm>
        </p:grpSpPr>
        <p:grpSp>
          <p:nvGrpSpPr>
            <p:cNvPr id="9249" name="Group 24"/>
            <p:cNvGrpSpPr>
              <a:grpSpLocks/>
            </p:cNvGrpSpPr>
            <p:nvPr/>
          </p:nvGrpSpPr>
          <p:grpSpPr bwMode="auto">
            <a:xfrm>
              <a:off x="720" y="399"/>
              <a:ext cx="1824" cy="820"/>
              <a:chOff x="1200" y="624"/>
              <a:chExt cx="1896" cy="869"/>
            </a:xfrm>
          </p:grpSpPr>
          <p:sp>
            <p:nvSpPr>
              <p:cNvPr id="9263" name="Text Box 25"/>
              <p:cNvSpPr txBox="1">
                <a:spLocks noChangeArrowheads="1"/>
              </p:cNvSpPr>
              <p:nvPr/>
            </p:nvSpPr>
            <p:spPr bwMode="auto">
              <a:xfrm>
                <a:off x="1872" y="624"/>
                <a:ext cx="471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L</a:t>
                </a:r>
              </a:p>
            </p:txBody>
          </p:sp>
          <p:grpSp>
            <p:nvGrpSpPr>
              <p:cNvPr id="9264" name="Group 26"/>
              <p:cNvGrpSpPr>
                <a:grpSpLocks/>
              </p:cNvGrpSpPr>
              <p:nvPr/>
            </p:nvGrpSpPr>
            <p:grpSpPr bwMode="auto">
              <a:xfrm>
                <a:off x="1200" y="672"/>
                <a:ext cx="1896" cy="821"/>
                <a:chOff x="1512" y="2304"/>
                <a:chExt cx="1896" cy="821"/>
              </a:xfrm>
            </p:grpSpPr>
            <p:graphicFrame>
              <p:nvGraphicFramePr>
                <p:cNvPr id="9224" name="Object 27"/>
                <p:cNvGraphicFramePr>
                  <a:graphicFrameLocks noChangeAspect="1"/>
                </p:cNvGraphicFramePr>
                <p:nvPr/>
              </p:nvGraphicFramePr>
              <p:xfrm>
                <a:off x="1531" y="2538"/>
                <a:ext cx="1877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552" name="Visio" r:id="rId3" imgW="886592" imgH="116832" progId="Visio.Drawing.6">
                        <p:embed/>
                      </p:oleObj>
                    </mc:Choice>
                    <mc:Fallback>
                      <p:oleObj name="Visio" r:id="rId3" imgW="886592" imgH="116832" progId="Visio.Drawing.6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31" y="2538"/>
                              <a:ext cx="1877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 algn="ctr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265" name="Group 28"/>
                <p:cNvGrpSpPr>
                  <a:grpSpLocks/>
                </p:cNvGrpSpPr>
                <p:nvPr/>
              </p:nvGrpSpPr>
              <p:grpSpPr bwMode="auto">
                <a:xfrm>
                  <a:off x="1680" y="2304"/>
                  <a:ext cx="384" cy="346"/>
                  <a:chOff x="1680" y="2352"/>
                  <a:chExt cx="384" cy="346"/>
                </a:xfrm>
              </p:grpSpPr>
              <p:sp>
                <p:nvSpPr>
                  <p:cNvPr id="927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2352"/>
                    <a:ext cx="342" cy="3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 i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仿宋_GB2312" pitchFamily="49" charset="-122"/>
                        <a:sym typeface="Symbol" panose="05050102010706020507" pitchFamily="18" charset="2"/>
                      </a:rPr>
                      <a:t>i</a:t>
                    </a:r>
                  </a:p>
                </p:txBody>
              </p:sp>
              <p:sp>
                <p:nvSpPr>
                  <p:cNvPr id="927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640"/>
                    <a:ext cx="384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00808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grpSp>
              <p:nvGrpSpPr>
                <p:cNvPr id="9266" name="Group 31"/>
                <p:cNvGrpSpPr>
                  <a:grpSpLocks/>
                </p:cNvGrpSpPr>
                <p:nvPr/>
              </p:nvGrpSpPr>
              <p:grpSpPr bwMode="auto">
                <a:xfrm>
                  <a:off x="1512" y="2738"/>
                  <a:ext cx="1896" cy="387"/>
                  <a:chOff x="1512" y="2738"/>
                  <a:chExt cx="1896" cy="387"/>
                </a:xfrm>
              </p:grpSpPr>
              <p:sp>
                <p:nvSpPr>
                  <p:cNvPr id="9267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2" y="2778"/>
                    <a:ext cx="360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+</a:t>
                    </a:r>
                  </a:p>
                </p:txBody>
              </p:sp>
              <p:sp>
                <p:nvSpPr>
                  <p:cNvPr id="9268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" y="2738"/>
                    <a:ext cx="360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-</a:t>
                    </a:r>
                  </a:p>
                </p:txBody>
              </p:sp>
              <p:sp>
                <p:nvSpPr>
                  <p:cNvPr id="926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2760"/>
                    <a:ext cx="232" cy="3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400" b="1" i="1">
                        <a:solidFill>
                          <a:srgbClr val="000099"/>
                        </a:solidFill>
                        <a:latin typeface="Times New Roman" panose="02020603050405020304" pitchFamily="18" charset="0"/>
                      </a:rPr>
                      <a:t>u</a:t>
                    </a:r>
                  </a:p>
                </p:txBody>
              </p:sp>
            </p:grpSp>
          </p:grpSp>
        </p:grpSp>
        <p:grpSp>
          <p:nvGrpSpPr>
            <p:cNvPr id="9250" name="Group 37"/>
            <p:cNvGrpSpPr>
              <a:grpSpLocks noChangeAspect="1"/>
            </p:cNvGrpSpPr>
            <p:nvPr/>
          </p:nvGrpSpPr>
          <p:grpSpPr bwMode="auto">
            <a:xfrm>
              <a:off x="1056" y="1191"/>
              <a:ext cx="1104" cy="497"/>
              <a:chOff x="3264" y="567"/>
              <a:chExt cx="1104" cy="497"/>
            </a:xfrm>
          </p:grpSpPr>
          <p:sp>
            <p:nvSpPr>
              <p:cNvPr id="9251" name="AutoShape 36"/>
              <p:cNvSpPr>
                <a:spLocks noChangeAspect="1" noChangeArrowheads="1" noTextEdit="1"/>
              </p:cNvSpPr>
              <p:nvPr/>
            </p:nvSpPr>
            <p:spPr bwMode="auto">
              <a:xfrm>
                <a:off x="3264" y="576"/>
                <a:ext cx="1104" cy="468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252" name="Line 38"/>
              <p:cNvSpPr>
                <a:spLocks noChangeShapeType="1"/>
              </p:cNvSpPr>
              <p:nvPr/>
            </p:nvSpPr>
            <p:spPr bwMode="auto">
              <a:xfrm>
                <a:off x="3569" y="818"/>
                <a:ext cx="26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253" name="Line 39"/>
              <p:cNvSpPr>
                <a:spLocks noChangeShapeType="1"/>
              </p:cNvSpPr>
              <p:nvPr/>
            </p:nvSpPr>
            <p:spPr bwMode="auto">
              <a:xfrm>
                <a:off x="4164" y="818"/>
                <a:ext cx="1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254" name="Rectangle 40"/>
              <p:cNvSpPr>
                <a:spLocks noChangeArrowheads="1"/>
              </p:cNvSpPr>
              <p:nvPr/>
            </p:nvSpPr>
            <p:spPr bwMode="auto">
              <a:xfrm>
                <a:off x="4176" y="843"/>
                <a:ext cx="14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dt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55" name="Rectangle 41"/>
              <p:cNvSpPr>
                <a:spLocks noChangeArrowheads="1"/>
              </p:cNvSpPr>
              <p:nvPr/>
            </p:nvSpPr>
            <p:spPr bwMode="auto">
              <a:xfrm>
                <a:off x="4179" y="588"/>
                <a:ext cx="14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di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56" name="Rectangle 42"/>
              <p:cNvSpPr>
                <a:spLocks noChangeArrowheads="1"/>
              </p:cNvSpPr>
              <p:nvPr/>
            </p:nvSpPr>
            <p:spPr bwMode="auto">
              <a:xfrm>
                <a:off x="4033" y="702"/>
                <a:ext cx="10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57" name="Rectangle 43"/>
              <p:cNvSpPr>
                <a:spLocks noChangeArrowheads="1"/>
              </p:cNvSpPr>
              <p:nvPr/>
            </p:nvSpPr>
            <p:spPr bwMode="auto">
              <a:xfrm>
                <a:off x="3630" y="843"/>
                <a:ext cx="14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dt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58" name="Rectangle 44"/>
              <p:cNvSpPr>
                <a:spLocks noChangeArrowheads="1"/>
              </p:cNvSpPr>
              <p:nvPr/>
            </p:nvSpPr>
            <p:spPr bwMode="auto">
              <a:xfrm>
                <a:off x="3582" y="588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59" name="Rectangle 45"/>
              <p:cNvSpPr>
                <a:spLocks noChangeArrowheads="1"/>
              </p:cNvSpPr>
              <p:nvPr/>
            </p:nvSpPr>
            <p:spPr bwMode="auto">
              <a:xfrm>
                <a:off x="3286" y="702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60" name="Rectangle 46"/>
              <p:cNvSpPr>
                <a:spLocks noChangeArrowheads="1"/>
              </p:cNvSpPr>
              <p:nvPr/>
            </p:nvSpPr>
            <p:spPr bwMode="auto">
              <a:xfrm>
                <a:off x="3886" y="681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>
                    <a:solidFill>
                      <a:srgbClr val="000099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61" name="Rectangle 47"/>
              <p:cNvSpPr>
                <a:spLocks noChangeArrowheads="1"/>
              </p:cNvSpPr>
              <p:nvPr/>
            </p:nvSpPr>
            <p:spPr bwMode="auto">
              <a:xfrm>
                <a:off x="3425" y="681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>
                    <a:solidFill>
                      <a:srgbClr val="000099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  <p:sp>
            <p:nvSpPr>
              <p:cNvPr id="9262" name="Rectangle 48"/>
              <p:cNvSpPr>
                <a:spLocks noChangeArrowheads="1"/>
              </p:cNvSpPr>
              <p:nvPr/>
            </p:nvSpPr>
            <p:spPr bwMode="auto">
              <a:xfrm>
                <a:off x="3672" y="567"/>
                <a:ext cx="12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i="1">
                    <a:solidFill>
                      <a:srgbClr val="000099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zh-CN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304800" y="762000"/>
            <a:ext cx="361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电感的功率和储能</a:t>
            </a: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33400" y="1447800"/>
            <a:ext cx="3352800" cy="763588"/>
            <a:chOff x="336" y="912"/>
            <a:chExt cx="2112" cy="481"/>
          </a:xfrm>
        </p:grpSpPr>
        <p:sp>
          <p:nvSpPr>
            <p:cNvPr id="9248" name="Text Box 51"/>
            <p:cNvSpPr txBox="1">
              <a:spLocks noChangeArrowheads="1"/>
            </p:cNvSpPr>
            <p:nvPr/>
          </p:nvSpPr>
          <p:spPr bwMode="auto">
            <a:xfrm>
              <a:off x="336" y="100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功率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:</a:t>
              </a:r>
            </a:p>
          </p:txBody>
        </p:sp>
        <p:graphicFrame>
          <p:nvGraphicFramePr>
            <p:cNvPr id="9223" name="Object 52"/>
            <p:cNvGraphicFramePr>
              <a:graphicFrameLocks noChangeAspect="1"/>
            </p:cNvGraphicFramePr>
            <p:nvPr/>
          </p:nvGraphicFramePr>
          <p:xfrm>
            <a:off x="1284" y="912"/>
            <a:ext cx="1164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3" name="公式" r:id="rId5" imgW="885929" imgH="323920" progId="Equation.3">
                    <p:embed/>
                  </p:oleObj>
                </mc:Choice>
                <mc:Fallback>
                  <p:oleObj name="公式" r:id="rId5" imgW="885929" imgH="32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912"/>
                          <a:ext cx="1164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544513" y="2133600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电感的储能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24631" name="Object 55"/>
          <p:cNvGraphicFramePr>
            <a:graphicFrameLocks noChangeAspect="1"/>
          </p:cNvGraphicFramePr>
          <p:nvPr/>
        </p:nvGraphicFramePr>
        <p:xfrm>
          <a:off x="811213" y="2879725"/>
          <a:ext cx="68135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4" name="公式" r:id="rId7" imgW="3441700" imgH="660400" progId="Equation.3">
                  <p:embed/>
                </p:oleObj>
              </mc:Choice>
              <mc:Fallback>
                <p:oleObj name="公式" r:id="rId7" imgW="3441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879725"/>
                        <a:ext cx="68135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762000" y="4225925"/>
            <a:ext cx="5108575" cy="498475"/>
            <a:chOff x="480" y="2662"/>
            <a:chExt cx="3218" cy="314"/>
          </a:xfrm>
        </p:grpSpPr>
        <p:graphicFrame>
          <p:nvGraphicFramePr>
            <p:cNvPr id="9222" name="Object 57"/>
            <p:cNvGraphicFramePr>
              <a:graphicFrameLocks noChangeAspect="1"/>
            </p:cNvGraphicFramePr>
            <p:nvPr/>
          </p:nvGraphicFramePr>
          <p:xfrm>
            <a:off x="2112" y="2662"/>
            <a:ext cx="158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5" name="公式" r:id="rId9" imgW="1231366" imgH="241195" progId="Equation.3">
                    <p:embed/>
                  </p:oleObj>
                </mc:Choice>
                <mc:Fallback>
                  <p:oleObj name="公式" r:id="rId9" imgW="123136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662"/>
                          <a:ext cx="158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Text Box 58"/>
            <p:cNvSpPr txBox="1">
              <a:spLocks noChangeArrowheads="1"/>
            </p:cNvSpPr>
            <p:nvPr/>
          </p:nvSpPr>
          <p:spPr bwMode="auto">
            <a:xfrm>
              <a:off x="480" y="2688"/>
              <a:ext cx="18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当线圈中</a:t>
              </a:r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  </a:t>
              </a: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增加时，</a:t>
              </a:r>
            </a:p>
          </p:txBody>
        </p:sp>
      </p:grp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2362200" y="46482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9900"/>
                </a:solidFill>
                <a:ea typeface="楷体_GB2312" pitchFamily="49" charset="-122"/>
              </a:rPr>
              <a:t>吸收能量，储藏磁场能量</a:t>
            </a:r>
          </a:p>
        </p:txBody>
      </p: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762000" y="5181600"/>
            <a:ext cx="5576888" cy="469900"/>
            <a:chOff x="480" y="3264"/>
            <a:chExt cx="3513" cy="296"/>
          </a:xfrm>
        </p:grpSpPr>
        <p:sp>
          <p:nvSpPr>
            <p:cNvPr id="9246" name="Text Box 61"/>
            <p:cNvSpPr txBox="1">
              <a:spLocks noChangeArrowheads="1"/>
            </p:cNvSpPr>
            <p:nvPr/>
          </p:nvSpPr>
          <p:spPr bwMode="auto">
            <a:xfrm>
              <a:off x="480" y="3264"/>
              <a:ext cx="21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当线圈中电流</a:t>
              </a:r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减小时，</a:t>
              </a:r>
            </a:p>
          </p:txBody>
        </p:sp>
        <p:graphicFrame>
          <p:nvGraphicFramePr>
            <p:cNvPr id="9221" name="Object 62"/>
            <p:cNvGraphicFramePr>
              <a:graphicFrameLocks noChangeAspect="1"/>
            </p:cNvGraphicFramePr>
            <p:nvPr/>
          </p:nvGraphicFramePr>
          <p:xfrm>
            <a:off x="2496" y="3264"/>
            <a:ext cx="149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6" name="公式" r:id="rId11" imgW="1231366" imgH="241195" progId="Equation.3">
                    <p:embed/>
                  </p:oleObj>
                </mc:Choice>
                <mc:Fallback>
                  <p:oleObj name="公式" r:id="rId11" imgW="123136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264"/>
                          <a:ext cx="149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7391400" y="4495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储能元件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7391400" y="49530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能量交换</a:t>
            </a:r>
          </a:p>
        </p:txBody>
      </p: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6324600" y="4267200"/>
            <a:ext cx="1143000" cy="1371600"/>
            <a:chOff x="3984" y="2784"/>
            <a:chExt cx="720" cy="864"/>
          </a:xfrm>
        </p:grpSpPr>
        <p:sp>
          <p:nvSpPr>
            <p:cNvPr id="9245" name="AutoShape 66"/>
            <p:cNvSpPr>
              <a:spLocks noChangeArrowheads="1"/>
            </p:cNvSpPr>
            <p:nvPr/>
          </p:nvSpPr>
          <p:spPr bwMode="auto">
            <a:xfrm>
              <a:off x="4368" y="3120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0" name="Object 67"/>
            <p:cNvGraphicFramePr>
              <a:graphicFrameLocks noChangeAspect="1"/>
            </p:cNvGraphicFramePr>
            <p:nvPr/>
          </p:nvGraphicFramePr>
          <p:xfrm>
            <a:off x="3984" y="2784"/>
            <a:ext cx="37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7" name="公式" r:id="rId13" imgW="164957" imgH="253780" progId="Equation.3">
                    <p:embed/>
                  </p:oleObj>
                </mc:Choice>
                <mc:Fallback>
                  <p:oleObj name="公式" r:id="rId13" imgW="164957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84"/>
                          <a:ext cx="37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838200" y="2590800"/>
            <a:ext cx="1647825" cy="457200"/>
            <a:chOff x="576" y="1663"/>
            <a:chExt cx="1038" cy="288"/>
          </a:xfrm>
        </p:grpSpPr>
        <p:graphicFrame>
          <p:nvGraphicFramePr>
            <p:cNvPr id="9219" name="Object 69"/>
            <p:cNvGraphicFramePr>
              <a:graphicFrameLocks noChangeAspect="1"/>
            </p:cNvGraphicFramePr>
            <p:nvPr/>
          </p:nvGraphicFramePr>
          <p:xfrm>
            <a:off x="576" y="1680"/>
            <a:ext cx="5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58" name="公式" r:id="rId15" imgW="508000" imgH="228600" progId="Equation.3">
                    <p:embed/>
                  </p:oleObj>
                </mc:Choice>
                <mc:Fallback>
                  <p:oleObj name="公式" r:id="rId15" imgW="508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80"/>
                          <a:ext cx="57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Rectangle 70"/>
            <p:cNvSpPr>
              <a:spLocks noChangeArrowheads="1"/>
            </p:cNvSpPr>
            <p:nvPr/>
          </p:nvSpPr>
          <p:spPr bwMode="auto">
            <a:xfrm>
              <a:off x="1112" y="166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  <a:cs typeface="Times New Roman" panose="02020603050405020304" pitchFamily="18" charset="0"/>
                </a:rPr>
                <a:t>内：</a:t>
              </a:r>
            </a:p>
          </p:txBody>
        </p:sp>
      </p:grpSp>
      <p:sp>
        <p:nvSpPr>
          <p:cNvPr id="24649" name="Text Box 73"/>
          <p:cNvSpPr txBox="1">
            <a:spLocks noChangeArrowheads="1"/>
          </p:cNvSpPr>
          <p:nvPr/>
        </p:nvSpPr>
        <p:spPr bwMode="auto">
          <a:xfrm>
            <a:off x="4495800" y="56388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9900"/>
                </a:solidFill>
                <a:ea typeface="楷体_GB2312" pitchFamily="49" charset="-122"/>
              </a:rPr>
              <a:t>释放能量</a:t>
            </a:r>
          </a:p>
        </p:txBody>
      </p:sp>
    </p:spTree>
    <p:extLst>
      <p:ext uri="{BB962C8B-B14F-4D97-AF65-F5344CB8AC3E}">
        <p14:creationId xmlns:p14="http://schemas.microsoft.com/office/powerpoint/2010/main" val="20538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autoUpdateAnimBg="0"/>
      <p:bldP spid="24630" grpId="0"/>
      <p:bldP spid="24635" grpId="0"/>
      <p:bldP spid="24639" grpId="0"/>
      <p:bldP spid="24640" grpId="0"/>
      <p:bldP spid="246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DC2BA3-7B7C-44E4-B1F7-343DF67533AF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35038" y="1743075"/>
            <a:ext cx="7142162" cy="3286125"/>
            <a:chOff x="589" y="1098"/>
            <a:chExt cx="4499" cy="2070"/>
          </a:xfrm>
        </p:grpSpPr>
        <p:grpSp>
          <p:nvGrpSpPr>
            <p:cNvPr id="10251" name="Group 3"/>
            <p:cNvGrpSpPr>
              <a:grpSpLocks/>
            </p:cNvGrpSpPr>
            <p:nvPr/>
          </p:nvGrpSpPr>
          <p:grpSpPr bwMode="auto">
            <a:xfrm>
              <a:off x="624" y="1098"/>
              <a:ext cx="4464" cy="2070"/>
              <a:chOff x="480" y="624"/>
              <a:chExt cx="4464" cy="2064"/>
            </a:xfrm>
          </p:grpSpPr>
          <p:sp>
            <p:nvSpPr>
              <p:cNvPr id="10259" name="Rectangle 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4464" cy="20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0" name="Line 5"/>
              <p:cNvSpPr>
                <a:spLocks noChangeShapeType="1"/>
              </p:cNvSpPr>
              <p:nvPr/>
            </p:nvSpPr>
            <p:spPr bwMode="auto">
              <a:xfrm>
                <a:off x="480" y="912"/>
                <a:ext cx="44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1" name="Line 6"/>
              <p:cNvSpPr>
                <a:spLocks noChangeShapeType="1"/>
              </p:cNvSpPr>
              <p:nvPr/>
            </p:nvSpPr>
            <p:spPr bwMode="auto">
              <a:xfrm>
                <a:off x="480" y="1584"/>
                <a:ext cx="44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7"/>
              <p:cNvSpPr>
                <a:spLocks noChangeShapeType="1"/>
              </p:cNvSpPr>
              <p:nvPr/>
            </p:nvSpPr>
            <p:spPr bwMode="auto">
              <a:xfrm>
                <a:off x="1440" y="624"/>
                <a:ext cx="0" cy="20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3" name="Line 8"/>
              <p:cNvSpPr>
                <a:spLocks noChangeShapeType="1"/>
              </p:cNvSpPr>
              <p:nvPr/>
            </p:nvSpPr>
            <p:spPr bwMode="auto">
              <a:xfrm>
                <a:off x="3072" y="624"/>
                <a:ext cx="0" cy="20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52" name="Text Box 9"/>
            <p:cNvSpPr txBox="1">
              <a:spLocks noChangeArrowheads="1"/>
            </p:cNvSpPr>
            <p:nvPr/>
          </p:nvSpPr>
          <p:spPr bwMode="auto">
            <a:xfrm>
              <a:off x="1940" y="1130"/>
              <a:ext cx="7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 电容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0253" name="Text Box 10"/>
            <p:cNvSpPr txBox="1">
              <a:spLocks noChangeArrowheads="1"/>
            </p:cNvSpPr>
            <p:nvPr/>
          </p:nvSpPr>
          <p:spPr bwMode="auto">
            <a:xfrm>
              <a:off x="3797" y="1130"/>
              <a:ext cx="6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电感</a:t>
              </a:r>
              <a:r>
                <a: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L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254" name="Text Box 11"/>
            <p:cNvSpPr txBox="1">
              <a:spLocks noChangeArrowheads="1"/>
            </p:cNvSpPr>
            <p:nvPr/>
          </p:nvSpPr>
          <p:spPr bwMode="auto">
            <a:xfrm>
              <a:off x="852" y="1610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变量</a:t>
              </a:r>
            </a:p>
          </p:txBody>
        </p:sp>
        <p:sp>
          <p:nvSpPr>
            <p:cNvPr id="10255" name="Text Box 12"/>
            <p:cNvSpPr txBox="1">
              <a:spLocks noChangeArrowheads="1"/>
            </p:cNvSpPr>
            <p:nvPr/>
          </p:nvSpPr>
          <p:spPr bwMode="auto">
            <a:xfrm>
              <a:off x="3547" y="1432"/>
              <a:ext cx="1061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电流  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磁链  </a:t>
              </a:r>
              <a:r>
                <a:rPr kumimoji="1" lang="zh-CN" altLang="en-US" sz="2400" b="1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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589" y="2320"/>
              <a:ext cx="99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关系式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（关联方向）</a:t>
              </a:r>
            </a:p>
          </p:txBody>
        </p:sp>
        <p:sp>
          <p:nvSpPr>
            <p:cNvPr id="10257" name="Text Box 14"/>
            <p:cNvSpPr txBox="1">
              <a:spLocks noChangeArrowheads="1"/>
            </p:cNvSpPr>
            <p:nvPr/>
          </p:nvSpPr>
          <p:spPr bwMode="auto">
            <a:xfrm>
              <a:off x="1957" y="1418"/>
              <a:ext cx="79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电压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电荷 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42" name="Object 21"/>
            <p:cNvGraphicFramePr>
              <a:graphicFrameLocks noChangeAspect="1"/>
            </p:cNvGraphicFramePr>
            <p:nvPr/>
          </p:nvGraphicFramePr>
          <p:xfrm>
            <a:off x="3296" y="2096"/>
            <a:ext cx="1678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6" name="Equation" r:id="rId3" imgW="1228791" imgH="952596" progId="Equation.3">
                    <p:embed/>
                  </p:oleObj>
                </mc:Choice>
                <mc:Fallback>
                  <p:oleObj name="Equation" r:id="rId3" imgW="1228791" imgH="9525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096"/>
                          <a:ext cx="1678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23"/>
            <p:cNvGraphicFramePr>
              <a:graphicFrameLocks noChangeAspect="1"/>
            </p:cNvGraphicFramePr>
            <p:nvPr/>
          </p:nvGraphicFramePr>
          <p:xfrm>
            <a:off x="1618" y="2096"/>
            <a:ext cx="1496" cy="10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name="公式" r:id="rId5" imgW="1276344" imgH="876204" progId="Equation.3">
                    <p:embed/>
                  </p:oleObj>
                </mc:Choice>
                <mc:Fallback>
                  <p:oleObj name="公式" r:id="rId5" imgW="1276344" imgH="8762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2096"/>
                          <a:ext cx="1496" cy="10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27"/>
            <p:cNvSpPr txBox="1">
              <a:spLocks noChangeArrowheads="1"/>
            </p:cNvSpPr>
            <p:nvPr/>
          </p:nvSpPr>
          <p:spPr bwMode="auto">
            <a:xfrm>
              <a:off x="768" y="1104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元件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 </a:t>
              </a:r>
              <a:endParaRPr kumimoji="1" lang="zh-CN" altLang="en-US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246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85750" y="404813"/>
            <a:ext cx="85344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4.1</a:t>
            </a:r>
            <a:r>
              <a:rPr kumimoji="1"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换路定则与电压和电流初始值的确定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1066800"/>
            <a:ext cx="68580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一、电路中产生暂态过程的原因</a:t>
            </a:r>
            <a:endParaRPr kumimoji="1" lang="zh-CN" altLang="en-US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Text Box 4" descr="蓝色砂纸"/>
          <p:cNvSpPr txBox="1">
            <a:spLocks noChangeArrowheads="1"/>
          </p:cNvSpPr>
          <p:nvPr/>
        </p:nvSpPr>
        <p:spPr bwMode="auto">
          <a:xfrm>
            <a:off x="2057400" y="51054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电流</a:t>
            </a:r>
            <a:r>
              <a:rPr lang="zh-CN" altLang="en-US" sz="2800" b="1">
                <a:solidFill>
                  <a:srgbClr val="CC0000"/>
                </a:solidFill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</a:rPr>
              <a:t>i </a:t>
            </a:r>
            <a:r>
              <a:rPr lang="zh-CN" altLang="en-US" sz="2800" b="1"/>
              <a:t>随电压 </a:t>
            </a:r>
            <a:r>
              <a:rPr lang="en-US" altLang="zh-CN" sz="3200" b="1" i="1">
                <a:solidFill>
                  <a:srgbClr val="CC0000"/>
                </a:solidFill>
              </a:rPr>
              <a:t>u </a:t>
            </a:r>
            <a:r>
              <a:rPr lang="zh-CN" altLang="en-US" sz="2800" b="1"/>
              <a:t>比例变化。</a:t>
            </a:r>
            <a:endParaRPr lang="zh-CN" altLang="en-US" sz="2800" b="1" i="1">
              <a:solidFill>
                <a:srgbClr val="CC0000"/>
              </a:solidFill>
            </a:endParaRPr>
          </a:p>
        </p:txBody>
      </p:sp>
      <p:sp>
        <p:nvSpPr>
          <p:cNvPr id="6149" name="Text Box 5" descr="蓝色砂纸"/>
          <p:cNvSpPr txBox="1">
            <a:spLocks noChangeArrowheads="1"/>
          </p:cNvSpPr>
          <p:nvPr/>
        </p:nvSpPr>
        <p:spPr bwMode="auto">
          <a:xfrm>
            <a:off x="914400" y="5119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/>
              <a:t>合</a:t>
            </a:r>
            <a:r>
              <a:rPr lang="en-US" altLang="zh-CN" sz="2800" b="1"/>
              <a:t>S</a:t>
            </a:r>
            <a:r>
              <a:rPr lang="zh-CN" altLang="zh-CN" sz="2800" b="1"/>
              <a:t>后：  </a:t>
            </a:r>
          </a:p>
        </p:txBody>
      </p:sp>
      <p:sp>
        <p:nvSpPr>
          <p:cNvPr id="1032" name="Text Box 6" descr="蓝色砂纸"/>
          <p:cNvSpPr txBox="1">
            <a:spLocks noChangeArrowheads="1"/>
          </p:cNvSpPr>
          <p:nvPr/>
        </p:nvSpPr>
        <p:spPr bwMode="auto">
          <a:xfrm>
            <a:off x="3352800" y="51355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19113" y="5638800"/>
            <a:ext cx="8229600" cy="60483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sym typeface="+mn-ea"/>
              </a:rPr>
              <a:t>所以电阻电路不存在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暂态</a:t>
            </a:r>
            <a:r>
              <a:rPr kumimoji="1" lang="zh-CN" altLang="en-US" sz="2800" b="1">
                <a:solidFill>
                  <a:srgbClr val="CC0000"/>
                </a:solidFill>
                <a:sym typeface="+mn-ea"/>
              </a:rPr>
              <a:t>过程 </a:t>
            </a:r>
            <a:r>
              <a:rPr kumimoji="1" lang="en-US" altLang="zh-CN" sz="2800" b="1">
                <a:sym typeface="+mn-ea"/>
              </a:rPr>
              <a:t>(</a:t>
            </a:r>
            <a:r>
              <a:rPr kumimoji="1" lang="en-US" altLang="zh-CN" sz="2800" b="1" i="1">
                <a:sym typeface="+mn-ea"/>
              </a:rPr>
              <a:t>R</a:t>
            </a:r>
            <a:r>
              <a:rPr kumimoji="1" lang="zh-CN" altLang="en-US" sz="2800" b="1">
                <a:sym typeface="+mn-ea"/>
              </a:rPr>
              <a:t>耗能元件</a:t>
            </a:r>
            <a:r>
              <a:rPr kumimoji="1" lang="en-US" altLang="zh-CN" sz="2800" b="1">
                <a:sym typeface="+mn-ea"/>
              </a:rPr>
              <a:t>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8638" y="3962402"/>
            <a:ext cx="6923085" cy="1122363"/>
            <a:chOff x="333" y="2496"/>
            <a:chExt cx="4361" cy="707"/>
          </a:xfrm>
        </p:grpSpPr>
        <p:sp>
          <p:nvSpPr>
            <p:cNvPr id="1075" name="Text Box 9"/>
            <p:cNvSpPr txBox="1">
              <a:spLocks noChangeArrowheads="1"/>
            </p:cNvSpPr>
            <p:nvPr/>
          </p:nvSpPr>
          <p:spPr bwMode="auto">
            <a:xfrm>
              <a:off x="333" y="2496"/>
              <a:ext cx="119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/>
                <a:t>图</a:t>
              </a:r>
              <a:r>
                <a:rPr lang="zh-CN" altLang="zh-CN" sz="2800" b="1"/>
                <a:t>(</a:t>
              </a:r>
              <a:r>
                <a:rPr lang="en-US" altLang="zh-CN" sz="2800" b="1"/>
                <a:t>a)</a:t>
              </a:r>
              <a:r>
                <a:rPr lang="zh-CN" altLang="en-US" sz="2800" b="1"/>
                <a:t>：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solidFill>
                    <a:schemeClr val="bg1"/>
                  </a:solidFill>
                </a:rPr>
                <a:t>     </a:t>
              </a:r>
              <a:r>
                <a:rPr lang="zh-CN" altLang="en-US" sz="2800" b="1"/>
                <a:t>合</a:t>
              </a:r>
              <a:r>
                <a:rPr lang="en-US" altLang="zh-CN" sz="2800" b="1"/>
                <a:t>S</a:t>
              </a:r>
              <a:r>
                <a:rPr lang="zh-CN" altLang="en-US" sz="2800" b="1"/>
                <a:t>前：</a:t>
              </a:r>
              <a:endParaRPr lang="zh-CN" altLang="zh-CN" sz="2800"/>
            </a:p>
          </p:txBody>
        </p:sp>
        <p:graphicFrame>
          <p:nvGraphicFramePr>
            <p:cNvPr id="10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238735"/>
                </p:ext>
              </p:extLst>
            </p:nvPr>
          </p:nvGraphicFramePr>
          <p:xfrm>
            <a:off x="1342" y="2795"/>
            <a:ext cx="335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r:id="rId5" imgW="1755360" imgH="204480" progId="Equation.3">
                    <p:embed/>
                  </p:oleObj>
                </mc:Choice>
                <mc:Fallback>
                  <p:oleObj r:id="rId5" imgW="1755360" imgH="204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" y="2795"/>
                          <a:ext cx="335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33400" y="1676400"/>
            <a:ext cx="17907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例：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34000" y="2133600"/>
            <a:ext cx="2471738" cy="1730375"/>
            <a:chOff x="3360" y="1344"/>
            <a:chExt cx="1557" cy="1090"/>
          </a:xfrm>
        </p:grpSpPr>
        <p:sp>
          <p:nvSpPr>
            <p:cNvPr id="1068" name="Line 13"/>
            <p:cNvSpPr>
              <a:spLocks noChangeShapeType="1"/>
            </p:cNvSpPr>
            <p:nvPr/>
          </p:nvSpPr>
          <p:spPr bwMode="auto">
            <a:xfrm>
              <a:off x="3603" y="211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Line 14"/>
            <p:cNvSpPr>
              <a:spLocks noChangeShapeType="1"/>
            </p:cNvSpPr>
            <p:nvPr/>
          </p:nvSpPr>
          <p:spPr bwMode="auto">
            <a:xfrm flipV="1">
              <a:off x="3600" y="1488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Line 15"/>
            <p:cNvSpPr>
              <a:spLocks noChangeShapeType="1"/>
            </p:cNvSpPr>
            <p:nvPr/>
          </p:nvSpPr>
          <p:spPr bwMode="auto">
            <a:xfrm>
              <a:off x="3602" y="1776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730" y="2064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t</a:t>
              </a:r>
            </a:p>
          </p:txBody>
        </p:sp>
        <p:sp>
          <p:nvSpPr>
            <p:cNvPr id="1072" name="Rectangle 17"/>
            <p:cNvSpPr>
              <a:spLocks noChangeArrowheads="1"/>
            </p:cNvSpPr>
            <p:nvPr/>
          </p:nvSpPr>
          <p:spPr bwMode="auto">
            <a:xfrm>
              <a:off x="3663" y="134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073" name="Text Box 18"/>
            <p:cNvSpPr txBox="1">
              <a:spLocks noChangeArrowheads="1"/>
            </p:cNvSpPr>
            <p:nvPr/>
          </p:nvSpPr>
          <p:spPr bwMode="auto">
            <a:xfrm>
              <a:off x="3360" y="19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  <p:sp>
          <p:nvSpPr>
            <p:cNvPr id="1074" name="Rectangle 19"/>
            <p:cNvSpPr>
              <a:spLocks noChangeArrowheads="1"/>
            </p:cNvSpPr>
            <p:nvPr/>
          </p:nvSpPr>
          <p:spPr bwMode="auto">
            <a:xfrm>
              <a:off x="4032" y="2107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 b="1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19200" y="1676400"/>
            <a:ext cx="3886200" cy="2546350"/>
            <a:chOff x="768" y="1056"/>
            <a:chExt cx="2448" cy="1604"/>
          </a:xfrm>
        </p:grpSpPr>
        <p:grpSp>
          <p:nvGrpSpPr>
            <p:cNvPr id="1039" name="Group 21"/>
            <p:cNvGrpSpPr>
              <a:grpSpLocks/>
            </p:cNvGrpSpPr>
            <p:nvPr/>
          </p:nvGrpSpPr>
          <p:grpSpPr bwMode="auto">
            <a:xfrm>
              <a:off x="768" y="1056"/>
              <a:ext cx="2448" cy="1604"/>
              <a:chOff x="768" y="1056"/>
              <a:chExt cx="2448" cy="1604"/>
            </a:xfrm>
          </p:grpSpPr>
          <p:sp>
            <p:nvSpPr>
              <p:cNvPr id="1042" name="Text Box 22"/>
              <p:cNvSpPr txBox="1">
                <a:spLocks noChangeArrowheads="1"/>
              </p:cNvSpPr>
              <p:nvPr/>
            </p:nvSpPr>
            <p:spPr bwMode="auto">
              <a:xfrm>
                <a:off x="1812" y="2333"/>
                <a:ext cx="3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zh-CN" sz="2800" b="1"/>
                  <a:t>(</a:t>
                </a:r>
                <a:r>
                  <a:rPr lang="en-US" altLang="zh-CN" sz="2800" b="1"/>
                  <a:t>a)</a:t>
                </a:r>
              </a:p>
            </p:txBody>
          </p:sp>
          <p:sp>
            <p:nvSpPr>
              <p:cNvPr id="1043" name="Oval 23"/>
              <p:cNvSpPr>
                <a:spLocks noChangeArrowheads="1"/>
              </p:cNvSpPr>
              <p:nvPr/>
            </p:nvSpPr>
            <p:spPr bwMode="auto">
              <a:xfrm>
                <a:off x="1367" y="1431"/>
                <a:ext cx="60" cy="6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zh-CN" altLang="zh-CN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44" name="Line 24"/>
              <p:cNvSpPr>
                <a:spLocks noChangeShapeType="1"/>
              </p:cNvSpPr>
              <p:nvPr/>
            </p:nvSpPr>
            <p:spPr bwMode="auto">
              <a:xfrm flipV="1">
                <a:off x="1404" y="1277"/>
                <a:ext cx="275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Text Box 25"/>
              <p:cNvSpPr txBox="1">
                <a:spLocks noChangeArrowheads="1"/>
              </p:cNvSpPr>
              <p:nvPr/>
            </p:nvSpPr>
            <p:spPr bwMode="auto">
              <a:xfrm>
                <a:off x="1430" y="10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S</a:t>
                </a:r>
              </a:p>
            </p:txBody>
          </p:sp>
          <p:sp>
            <p:nvSpPr>
              <p:cNvPr id="1046" name="Line 26"/>
              <p:cNvSpPr>
                <a:spLocks noChangeShapeType="1"/>
              </p:cNvSpPr>
              <p:nvPr/>
            </p:nvSpPr>
            <p:spPr bwMode="auto">
              <a:xfrm rot="-5400000">
                <a:off x="2510" y="1146"/>
                <a:ext cx="0" cy="6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1791" y="1348"/>
                <a:ext cx="0" cy="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Oval 28"/>
              <p:cNvSpPr>
                <a:spLocks noChangeArrowheads="1"/>
              </p:cNvSpPr>
              <p:nvPr/>
            </p:nvSpPr>
            <p:spPr bwMode="auto">
              <a:xfrm>
                <a:off x="1063" y="1758"/>
                <a:ext cx="238" cy="27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9" name="Line 29"/>
              <p:cNvSpPr>
                <a:spLocks noChangeShapeType="1"/>
              </p:cNvSpPr>
              <p:nvPr/>
            </p:nvSpPr>
            <p:spPr bwMode="auto">
              <a:xfrm>
                <a:off x="1182" y="1469"/>
                <a:ext cx="0" cy="8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Text Box 30"/>
              <p:cNvSpPr txBox="1">
                <a:spLocks noChangeArrowheads="1"/>
              </p:cNvSpPr>
              <p:nvPr/>
            </p:nvSpPr>
            <p:spPr bwMode="auto">
              <a:xfrm>
                <a:off x="952" y="1553"/>
                <a:ext cx="239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  <a:endParaRPr lang="en-US" altLang="zh-CN">
                  <a:solidFill>
                    <a:srgbClr val="FF00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6175" name="Text Box 31"/>
              <p:cNvSpPr txBox="1">
                <a:spLocks noChangeArrowheads="1"/>
              </p:cNvSpPr>
              <p:nvPr/>
            </p:nvSpPr>
            <p:spPr bwMode="auto">
              <a:xfrm>
                <a:off x="768" y="1728"/>
                <a:ext cx="27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052" name="Line 32"/>
              <p:cNvSpPr>
                <a:spLocks noChangeShapeType="1"/>
              </p:cNvSpPr>
              <p:nvPr/>
            </p:nvSpPr>
            <p:spPr bwMode="auto">
              <a:xfrm>
                <a:off x="1167" y="1474"/>
                <a:ext cx="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Line 33"/>
              <p:cNvSpPr>
                <a:spLocks noChangeShapeType="1"/>
              </p:cNvSpPr>
              <p:nvPr/>
            </p:nvSpPr>
            <p:spPr bwMode="auto">
              <a:xfrm>
                <a:off x="2406" y="2037"/>
                <a:ext cx="0" cy="3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Line 34"/>
              <p:cNvSpPr>
                <a:spLocks noChangeShapeType="1"/>
              </p:cNvSpPr>
              <p:nvPr/>
            </p:nvSpPr>
            <p:spPr bwMode="auto">
              <a:xfrm flipV="1">
                <a:off x="2406" y="1457"/>
                <a:ext cx="0" cy="2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Rectangle 35"/>
              <p:cNvSpPr>
                <a:spLocks noChangeArrowheads="1"/>
              </p:cNvSpPr>
              <p:nvPr/>
            </p:nvSpPr>
            <p:spPr bwMode="auto">
              <a:xfrm>
                <a:off x="2786" y="1763"/>
                <a:ext cx="112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56" name="Line 36"/>
              <p:cNvSpPr>
                <a:spLocks noChangeShapeType="1"/>
              </p:cNvSpPr>
              <p:nvPr/>
            </p:nvSpPr>
            <p:spPr bwMode="auto">
              <a:xfrm>
                <a:off x="2843" y="2036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Line 37"/>
              <p:cNvSpPr>
                <a:spLocks noChangeShapeType="1"/>
              </p:cNvSpPr>
              <p:nvPr/>
            </p:nvSpPr>
            <p:spPr bwMode="auto">
              <a:xfrm flipV="1">
                <a:off x="2843" y="1460"/>
                <a:ext cx="0" cy="3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Line 38"/>
              <p:cNvSpPr>
                <a:spLocks noChangeShapeType="1"/>
              </p:cNvSpPr>
              <p:nvPr/>
            </p:nvSpPr>
            <p:spPr bwMode="auto">
              <a:xfrm>
                <a:off x="1181" y="2352"/>
                <a:ext cx="16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Text Box 39"/>
              <p:cNvSpPr txBox="1">
                <a:spLocks noChangeArrowheads="1"/>
              </p:cNvSpPr>
              <p:nvPr/>
            </p:nvSpPr>
            <p:spPr bwMode="auto">
              <a:xfrm>
                <a:off x="2476" y="17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</p:txBody>
          </p:sp>
          <p:sp>
            <p:nvSpPr>
              <p:cNvPr id="1060" name="Text Box 40"/>
              <p:cNvSpPr txBox="1">
                <a:spLocks noChangeArrowheads="1"/>
              </p:cNvSpPr>
              <p:nvPr/>
            </p:nvSpPr>
            <p:spPr bwMode="auto">
              <a:xfrm>
                <a:off x="2016" y="172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6185" name="Text Box 41"/>
              <p:cNvSpPr txBox="1">
                <a:spLocks noChangeArrowheads="1"/>
              </p:cNvSpPr>
              <p:nvPr/>
            </p:nvSpPr>
            <p:spPr bwMode="auto">
              <a:xfrm>
                <a:off x="2874" y="1651"/>
                <a:ext cx="342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32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sz="3200" b="1" baseline="-25000">
                    <a:solidFill>
                      <a:srgbClr val="FF0000"/>
                    </a:solidFill>
                    <a:sym typeface="+mn-ea"/>
                  </a:rPr>
                  <a:t>2</a:t>
                </a:r>
                <a:endParaRPr kumimoji="1" lang="en-US" altLang="zh-CN" sz="3200" b="1">
                  <a:solidFill>
                    <a:srgbClr val="FF0000"/>
                  </a:solidFill>
                  <a:sym typeface="+mn-ea"/>
                </a:endParaRPr>
              </a:p>
            </p:txBody>
          </p:sp>
          <p:sp>
            <p:nvSpPr>
              <p:cNvPr id="1062" name="Line 42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63" name="AutoShape 43"/>
              <p:cNvCxnSpPr>
                <a:cxnSpLocks noChangeShapeType="1"/>
              </p:cNvCxnSpPr>
              <p:nvPr/>
            </p:nvCxnSpPr>
            <p:spPr bwMode="auto">
              <a:xfrm>
                <a:off x="1360" y="1294"/>
                <a:ext cx="237" cy="266"/>
              </a:xfrm>
              <a:prstGeom prst="curvedConnector3">
                <a:avLst>
                  <a:gd name="adj1" fmla="val 87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64" name="Text Box 45"/>
              <p:cNvSpPr txBox="1">
                <a:spLocks noChangeArrowheads="1"/>
              </p:cNvSpPr>
              <p:nvPr/>
            </p:nvSpPr>
            <p:spPr bwMode="auto">
              <a:xfrm>
                <a:off x="2924" y="1488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065" name="Text Box 46"/>
              <p:cNvSpPr txBox="1">
                <a:spLocks noChangeArrowheads="1"/>
              </p:cNvSpPr>
              <p:nvPr/>
            </p:nvSpPr>
            <p:spPr bwMode="auto">
              <a:xfrm>
                <a:off x="2967" y="1891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1066" name="Rectangle 47"/>
              <p:cNvSpPr>
                <a:spLocks noChangeArrowheads="1"/>
              </p:cNvSpPr>
              <p:nvPr/>
            </p:nvSpPr>
            <p:spPr bwMode="auto">
              <a:xfrm>
                <a:off x="2352" y="1750"/>
                <a:ext cx="112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67" name="Rectangle 48"/>
              <p:cNvSpPr>
                <a:spLocks noChangeArrowheads="1"/>
              </p:cNvSpPr>
              <p:nvPr/>
            </p:nvSpPr>
            <p:spPr bwMode="auto">
              <a:xfrm rot="16200000" flipV="1">
                <a:off x="2000" y="1330"/>
                <a:ext cx="112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40" name="Oval 49"/>
            <p:cNvSpPr>
              <a:spLocks noChangeArrowheads="1"/>
            </p:cNvSpPr>
            <p:nvPr/>
          </p:nvSpPr>
          <p:spPr bwMode="auto">
            <a:xfrm flipV="1">
              <a:off x="2352" y="2304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50"/>
            <p:cNvSpPr>
              <a:spLocks noChangeArrowheads="1"/>
            </p:cNvSpPr>
            <p:nvPr/>
          </p:nvSpPr>
          <p:spPr bwMode="auto">
            <a:xfrm flipV="1">
              <a:off x="2352" y="141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8" name="TextBox 50"/>
          <p:cNvSpPr txBox="1">
            <a:spLocks noChangeArrowheads="1"/>
          </p:cNvSpPr>
          <p:nvPr/>
        </p:nvSpPr>
        <p:spPr bwMode="auto">
          <a:xfrm>
            <a:off x="2714625" y="1714500"/>
            <a:ext cx="26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</a:rPr>
              <a:t>i</a:t>
            </a:r>
            <a:endParaRPr lang="zh-CN" altLang="en-US" b="1" i="1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8" grpId="0"/>
      <p:bldP spid="6149" grpId="0"/>
      <p:bldP spid="6151" grpId="0"/>
      <p:bldP spid="61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1038" y="3484563"/>
            <a:ext cx="3810000" cy="725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None/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图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(b)</a:t>
            </a:r>
            <a:r>
              <a:rPr kumimoji="1" lang="en-US" altLang="zh-CN" sz="3200" b="1">
                <a:solidFill>
                  <a:schemeClr val="bg1"/>
                </a:solidFill>
                <a:sym typeface="+mn-ea"/>
              </a:rPr>
              <a:t>  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endParaRPr kumimoji="1" lang="en-US" altLang="zh-CN" sz="3200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12800" y="4800600"/>
            <a:ext cx="5846763" cy="688975"/>
            <a:chOff x="533" y="3024"/>
            <a:chExt cx="3683" cy="434"/>
          </a:xfrm>
        </p:grpSpPr>
        <p:sp>
          <p:nvSpPr>
            <p:cNvPr id="7173" name="Text Box 5" descr="蓝色砂纸"/>
            <p:cNvSpPr txBox="1">
              <a:spLocks noChangeArrowheads="1"/>
            </p:cNvSpPr>
            <p:nvPr/>
          </p:nvSpPr>
          <p:spPr bwMode="auto">
            <a:xfrm>
              <a:off x="533" y="3075"/>
              <a:ext cx="108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sym typeface="+mn-ea"/>
                </a:rPr>
                <a:t>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合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后：</a:t>
              </a:r>
              <a:endPara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7174" name="Text Box 6" descr="蓝色砂纸"/>
            <p:cNvSpPr txBox="1">
              <a:spLocks noChangeArrowheads="1"/>
            </p:cNvSpPr>
            <p:nvPr/>
          </p:nvSpPr>
          <p:spPr bwMode="auto">
            <a:xfrm>
              <a:off x="1536" y="3024"/>
              <a:ext cx="2680" cy="3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  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由零逐渐增加到</a:t>
              </a: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aphicFrame>
          <p:nvGraphicFramePr>
            <p:cNvPr id="2053" name="Object 7"/>
            <p:cNvGraphicFramePr>
              <a:graphicFrameLocks noChangeAspect="1"/>
            </p:cNvGraphicFramePr>
            <p:nvPr/>
          </p:nvGraphicFramePr>
          <p:xfrm>
            <a:off x="1512" y="3026"/>
            <a:ext cx="4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r:id="rId3" imgW="178200" imgH="200160" progId="Equation.3">
                    <p:embed/>
                  </p:oleObj>
                </mc:Choice>
                <mc:Fallback>
                  <p:oleObj r:id="rId3" imgW="178200" imgH="200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026"/>
                          <a:ext cx="4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84213" y="5472113"/>
            <a:ext cx="56562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所以电容电路存在暂态过程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zh-CN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4578350" y="2235200"/>
            <a:ext cx="584200" cy="57943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endParaRPr kumimoji="1"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grpSp>
        <p:nvGrpSpPr>
          <p:cNvPr id="2059" name="Group 11"/>
          <p:cNvGrpSpPr>
            <a:grpSpLocks/>
          </p:cNvGrpSpPr>
          <p:nvPr/>
        </p:nvGrpSpPr>
        <p:grpSpPr bwMode="auto">
          <a:xfrm>
            <a:off x="1042988" y="836613"/>
            <a:ext cx="3511550" cy="2470150"/>
            <a:chOff x="720" y="1008"/>
            <a:chExt cx="2212" cy="1556"/>
          </a:xfrm>
        </p:grpSpPr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801" y="1353"/>
              <a:ext cx="279" cy="8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+</a:t>
              </a:r>
              <a:endParaRPr kumimoji="1"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-</a:t>
              </a:r>
            </a:p>
          </p:txBody>
        </p:sp>
        <p:grpSp>
          <p:nvGrpSpPr>
            <p:cNvPr id="2078" name="Group 13"/>
            <p:cNvGrpSpPr>
              <a:grpSpLocks/>
            </p:cNvGrpSpPr>
            <p:nvPr/>
          </p:nvGrpSpPr>
          <p:grpSpPr bwMode="auto">
            <a:xfrm>
              <a:off x="1776" y="1296"/>
              <a:ext cx="946" cy="156"/>
              <a:chOff x="1151" y="1104"/>
              <a:chExt cx="576" cy="96"/>
            </a:xfrm>
          </p:grpSpPr>
          <p:sp>
            <p:nvSpPr>
              <p:cNvPr id="2100" name="Rectangle 14"/>
              <p:cNvSpPr>
                <a:spLocks noChangeArrowheads="1"/>
              </p:cNvSpPr>
              <p:nvPr/>
            </p:nvSpPr>
            <p:spPr bwMode="auto">
              <a:xfrm rot="-5400000">
                <a:off x="1392" y="1056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/>
              </a:p>
            </p:txBody>
          </p:sp>
          <p:sp>
            <p:nvSpPr>
              <p:cNvPr id="2101" name="Line 15"/>
              <p:cNvSpPr>
                <a:spLocks noChangeShapeType="1"/>
              </p:cNvSpPr>
              <p:nvPr/>
            </p:nvSpPr>
            <p:spPr bwMode="auto">
              <a:xfrm rot="-5400000">
                <a:off x="1631" y="105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2" name="Line 16"/>
              <p:cNvSpPr>
                <a:spLocks noChangeShapeType="1"/>
              </p:cNvSpPr>
              <p:nvPr/>
            </p:nvSpPr>
            <p:spPr bwMode="auto">
              <a:xfrm rot="16200000" flipV="1">
                <a:off x="1247" y="1055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9" name="Line 17"/>
            <p:cNvSpPr>
              <a:spLocks noChangeShapeType="1"/>
            </p:cNvSpPr>
            <p:nvPr/>
          </p:nvSpPr>
          <p:spPr bwMode="auto">
            <a:xfrm>
              <a:off x="2565" y="1785"/>
              <a:ext cx="27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Line 18"/>
            <p:cNvSpPr>
              <a:spLocks noChangeShapeType="1"/>
            </p:cNvSpPr>
            <p:nvPr/>
          </p:nvSpPr>
          <p:spPr bwMode="auto">
            <a:xfrm>
              <a:off x="2565" y="1891"/>
              <a:ext cx="27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19"/>
            <p:cNvSpPr>
              <a:spLocks noChangeShapeType="1"/>
            </p:cNvSpPr>
            <p:nvPr/>
          </p:nvSpPr>
          <p:spPr bwMode="auto">
            <a:xfrm flipH="1">
              <a:off x="2701" y="1380"/>
              <a:ext cx="2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0"/>
            <p:cNvSpPr>
              <a:spLocks noChangeShapeType="1"/>
            </p:cNvSpPr>
            <p:nvPr/>
          </p:nvSpPr>
          <p:spPr bwMode="auto">
            <a:xfrm>
              <a:off x="2704" y="1908"/>
              <a:ext cx="0" cy="3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Oval 21"/>
            <p:cNvSpPr>
              <a:spLocks noChangeArrowheads="1"/>
            </p:cNvSpPr>
            <p:nvPr/>
          </p:nvSpPr>
          <p:spPr bwMode="auto">
            <a:xfrm>
              <a:off x="1488" y="1329"/>
              <a:ext cx="69" cy="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84" name="Line 22"/>
            <p:cNvSpPr>
              <a:spLocks noChangeShapeType="1"/>
            </p:cNvSpPr>
            <p:nvPr/>
          </p:nvSpPr>
          <p:spPr bwMode="auto">
            <a:xfrm flipV="1">
              <a:off x="1531" y="1171"/>
              <a:ext cx="322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23"/>
            <p:cNvSpPr>
              <a:spLocks noChangeShapeType="1"/>
            </p:cNvSpPr>
            <p:nvPr/>
          </p:nvSpPr>
          <p:spPr bwMode="auto">
            <a:xfrm>
              <a:off x="1062" y="1364"/>
              <a:ext cx="4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Text Box 24"/>
            <p:cNvSpPr txBox="1">
              <a:spLocks noChangeArrowheads="1"/>
            </p:cNvSpPr>
            <p:nvPr/>
          </p:nvSpPr>
          <p:spPr bwMode="auto">
            <a:xfrm>
              <a:off x="2338" y="16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1769" y="1593"/>
              <a:ext cx="28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2088" name="Text Box 26"/>
            <p:cNvSpPr txBox="1">
              <a:spLocks noChangeArrowheads="1"/>
            </p:cNvSpPr>
            <p:nvPr/>
          </p:nvSpPr>
          <p:spPr bwMode="auto">
            <a:xfrm>
              <a:off x="1723" y="2237"/>
              <a:ext cx="3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800" b="1"/>
                <a:t>(</a:t>
              </a:r>
              <a:r>
                <a:rPr lang="en-US" altLang="zh-CN" sz="2800" b="1"/>
                <a:t>b)</a:t>
              </a:r>
              <a:endParaRPr lang="en-US" altLang="zh-CN" b="1"/>
            </a:p>
          </p:txBody>
        </p:sp>
        <p:sp>
          <p:nvSpPr>
            <p:cNvPr id="2089" name="Line 27"/>
            <p:cNvSpPr>
              <a:spLocks noChangeShapeType="1"/>
            </p:cNvSpPr>
            <p:nvPr/>
          </p:nvSpPr>
          <p:spPr bwMode="auto">
            <a:xfrm>
              <a:off x="1584" y="120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90" name="AutoShape 28"/>
            <p:cNvCxnSpPr>
              <a:cxnSpLocks noChangeShapeType="1"/>
            </p:cNvCxnSpPr>
            <p:nvPr/>
          </p:nvCxnSpPr>
          <p:spPr bwMode="auto">
            <a:xfrm>
              <a:off x="1503" y="1584"/>
              <a:ext cx="548" cy="386"/>
            </a:xfrm>
            <a:prstGeom prst="curvedConnector3">
              <a:avLst>
                <a:gd name="adj1" fmla="val 12619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7" name="Text Box 29"/>
            <p:cNvSpPr txBox="1">
              <a:spLocks noChangeArrowheads="1"/>
            </p:cNvSpPr>
            <p:nvPr/>
          </p:nvSpPr>
          <p:spPr bwMode="auto">
            <a:xfrm>
              <a:off x="720" y="1632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U</a:t>
              </a:r>
            </a:p>
          </p:txBody>
        </p:sp>
        <p:sp>
          <p:nvSpPr>
            <p:cNvPr id="2092" name="Oval 30"/>
            <p:cNvSpPr>
              <a:spLocks noChangeArrowheads="1"/>
            </p:cNvSpPr>
            <p:nvPr/>
          </p:nvSpPr>
          <p:spPr bwMode="auto">
            <a:xfrm>
              <a:off x="932" y="1654"/>
              <a:ext cx="278" cy="2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3" name="Line 31"/>
            <p:cNvSpPr>
              <a:spLocks noChangeShapeType="1"/>
            </p:cNvSpPr>
            <p:nvPr/>
          </p:nvSpPr>
          <p:spPr bwMode="auto">
            <a:xfrm flipH="1">
              <a:off x="1071" y="1373"/>
              <a:ext cx="0" cy="8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32"/>
            <p:cNvSpPr>
              <a:spLocks noChangeShapeType="1"/>
            </p:cNvSpPr>
            <p:nvPr/>
          </p:nvSpPr>
          <p:spPr bwMode="auto">
            <a:xfrm flipV="1">
              <a:off x="1062" y="2227"/>
              <a:ext cx="1651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95" name="Group 33"/>
            <p:cNvGrpSpPr>
              <a:grpSpLocks/>
            </p:cNvGrpSpPr>
            <p:nvPr/>
          </p:nvGrpSpPr>
          <p:grpSpPr bwMode="auto">
            <a:xfrm>
              <a:off x="2688" y="1497"/>
              <a:ext cx="244" cy="644"/>
              <a:chOff x="5996" y="729"/>
              <a:chExt cx="244" cy="644"/>
            </a:xfrm>
          </p:grpSpPr>
          <p:sp>
            <p:nvSpPr>
              <p:cNvPr id="2098" name="Text Box 34"/>
              <p:cNvSpPr txBox="1">
                <a:spLocks noChangeArrowheads="1"/>
              </p:cNvSpPr>
              <p:nvPr/>
            </p:nvSpPr>
            <p:spPr bwMode="auto">
              <a:xfrm>
                <a:off x="5996" y="729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+</a:t>
                </a:r>
              </a:p>
            </p:txBody>
          </p:sp>
          <p:sp>
            <p:nvSpPr>
              <p:cNvPr id="2099" name="Text Box 35"/>
              <p:cNvSpPr txBox="1">
                <a:spLocks noChangeArrowheads="1"/>
              </p:cNvSpPr>
              <p:nvPr/>
            </p:nvSpPr>
            <p:spPr bwMode="auto">
              <a:xfrm>
                <a:off x="6039" y="1008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/>
                  <a:t>-</a:t>
                </a:r>
              </a:p>
            </p:txBody>
          </p:sp>
        </p:grpSp>
        <p:sp>
          <p:nvSpPr>
            <p:cNvPr id="2096" name="Text Box 36"/>
            <p:cNvSpPr txBox="1">
              <a:spLocks noChangeArrowheads="1"/>
            </p:cNvSpPr>
            <p:nvPr/>
          </p:nvSpPr>
          <p:spPr bwMode="auto">
            <a:xfrm>
              <a:off x="1344" y="10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S</a:t>
              </a:r>
            </a:p>
          </p:txBody>
        </p:sp>
        <p:sp>
          <p:nvSpPr>
            <p:cNvPr id="2097" name="Text Box 37"/>
            <p:cNvSpPr txBox="1">
              <a:spLocks noChangeArrowheads="1"/>
            </p:cNvSpPr>
            <p:nvPr/>
          </p:nvSpPr>
          <p:spPr bwMode="auto">
            <a:xfrm>
              <a:off x="2198" y="10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062038" y="4152900"/>
            <a:ext cx="3984625" cy="723900"/>
            <a:chOff x="669" y="2616"/>
            <a:chExt cx="2510" cy="456"/>
          </a:xfrm>
        </p:grpSpPr>
        <p:graphicFrame>
          <p:nvGraphicFramePr>
            <p:cNvPr id="2051" name="Object 39" descr="10%"/>
            <p:cNvGraphicFramePr>
              <a:graphicFrameLocks noChangeAspect="1"/>
            </p:cNvGraphicFramePr>
            <p:nvPr/>
          </p:nvGraphicFramePr>
          <p:xfrm>
            <a:off x="1499" y="2670"/>
            <a:ext cx="82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r:id="rId5" imgW="421560" imgH="200160" progId="Equation.3">
                    <p:embed/>
                  </p:oleObj>
                </mc:Choice>
                <mc:Fallback>
                  <p:oleObj r:id="rId5" imgW="421560" imgH="200160" progId="Equation.3">
                    <p:embed/>
                    <p:pic>
                      <p:nvPicPr>
                        <p:cNvPr id="0" name="Object 39" descr="10%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670"/>
                          <a:ext cx="82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5" name="Group 40"/>
            <p:cNvGrpSpPr>
              <a:grpSpLocks/>
            </p:cNvGrpSpPr>
            <p:nvPr/>
          </p:nvGrpSpPr>
          <p:grpSpPr bwMode="auto">
            <a:xfrm>
              <a:off x="669" y="2616"/>
              <a:ext cx="2510" cy="445"/>
              <a:chOff x="669" y="2616"/>
              <a:chExt cx="2510" cy="445"/>
            </a:xfrm>
          </p:grpSpPr>
          <p:graphicFrame>
            <p:nvGraphicFramePr>
              <p:cNvPr id="2052" name="Object 41" descr="10%"/>
              <p:cNvGraphicFramePr>
                <a:graphicFrameLocks noChangeAspect="1"/>
              </p:cNvGraphicFramePr>
              <p:nvPr/>
            </p:nvGraphicFramePr>
            <p:xfrm>
              <a:off x="2386" y="2675"/>
              <a:ext cx="793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" r:id="rId7" imgW="395280" imgH="200160" progId="Equation.3">
                      <p:embed/>
                    </p:oleObj>
                  </mc:Choice>
                  <mc:Fallback>
                    <p:oleObj r:id="rId7" imgW="395280" imgH="200160" progId="Equation.3">
                      <p:embed/>
                      <p:pic>
                        <p:nvPicPr>
                          <p:cNvPr id="0" name="Object 41" descr="10%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6" y="2675"/>
                            <a:ext cx="793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0" name="Rectangle 42"/>
              <p:cNvSpPr>
                <a:spLocks noChangeArrowheads="1"/>
              </p:cNvSpPr>
              <p:nvPr/>
            </p:nvSpPr>
            <p:spPr bwMode="auto">
              <a:xfrm>
                <a:off x="669" y="2616"/>
                <a:ext cx="1203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buFontTx/>
                  <a:buNone/>
                  <a:defRPr/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合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S</a:t>
                </a:r>
                <a:r>
                  <a:rPr kumimoji="1"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前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:</a:t>
                </a:r>
                <a:endPara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795963" y="2133600"/>
            <a:ext cx="2590800" cy="457200"/>
            <a:chOff x="720" y="3120"/>
            <a:chExt cx="1632" cy="288"/>
          </a:xfrm>
        </p:grpSpPr>
        <p:sp>
          <p:nvSpPr>
            <p:cNvPr id="2073" name="Line 44"/>
            <p:cNvSpPr>
              <a:spLocks noChangeShapeType="1"/>
            </p:cNvSpPr>
            <p:nvPr/>
          </p:nvSpPr>
          <p:spPr bwMode="auto">
            <a:xfrm>
              <a:off x="960" y="32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Text Box 45"/>
            <p:cNvSpPr txBox="1">
              <a:spLocks noChangeArrowheads="1"/>
            </p:cNvSpPr>
            <p:nvPr/>
          </p:nvSpPr>
          <p:spPr bwMode="auto">
            <a:xfrm>
              <a:off x="720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7214" name="AutoShape 46"/>
          <p:cNvSpPr>
            <a:spLocks noChangeArrowheads="1"/>
          </p:cNvSpPr>
          <p:nvPr/>
        </p:nvSpPr>
        <p:spPr bwMode="auto">
          <a:xfrm>
            <a:off x="6472238" y="1187450"/>
            <a:ext cx="1443037" cy="819150"/>
          </a:xfrm>
          <a:prstGeom prst="wedgeEllipseCallout">
            <a:avLst>
              <a:gd name="adj1" fmla="val -21690"/>
              <a:gd name="adj2" fmla="val 128542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暂态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7915275" y="250190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6" name="Freeform 48"/>
          <p:cNvSpPr>
            <a:spLocks noChangeArrowheads="1"/>
          </p:cNvSpPr>
          <p:nvPr/>
        </p:nvSpPr>
        <p:spPr bwMode="auto">
          <a:xfrm>
            <a:off x="6192838" y="2417763"/>
            <a:ext cx="1944687" cy="865187"/>
          </a:xfrm>
          <a:custGeom>
            <a:avLst/>
            <a:gdLst>
              <a:gd name="T0" fmla="*/ 0 w 1296"/>
              <a:gd name="T1" fmla="*/ 1670867315 h 448"/>
              <a:gd name="T2" fmla="*/ 972687130 w 1296"/>
              <a:gd name="T3" fmla="*/ 417717312 h 448"/>
              <a:gd name="T4" fmla="*/ 1945374260 w 1296"/>
              <a:gd name="T5" fmla="*/ 59674727 h 448"/>
              <a:gd name="T6" fmla="*/ 2147483647 w 1296"/>
              <a:gd name="T7" fmla="*/ 59674727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448"/>
              <a:gd name="T14" fmla="*/ 1296 w 129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448">
                <a:moveTo>
                  <a:pt x="0" y="448"/>
                </a:moveTo>
                <a:cubicBezTo>
                  <a:pt x="144" y="316"/>
                  <a:pt x="288" y="184"/>
                  <a:pt x="432" y="112"/>
                </a:cubicBezTo>
                <a:cubicBezTo>
                  <a:pt x="576" y="40"/>
                  <a:pt x="720" y="32"/>
                  <a:pt x="864" y="16"/>
                </a:cubicBezTo>
                <a:cubicBezTo>
                  <a:pt x="1008" y="0"/>
                  <a:pt x="1224" y="16"/>
                  <a:pt x="1296" y="1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 flipH="1">
            <a:off x="5329238" y="328295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8" name="AutoShape 50" descr="75%"/>
          <p:cNvSpPr>
            <a:spLocks noChangeArrowheads="1"/>
          </p:cNvSpPr>
          <p:nvPr/>
        </p:nvSpPr>
        <p:spPr bwMode="auto">
          <a:xfrm>
            <a:off x="6548438" y="3844925"/>
            <a:ext cx="1447800" cy="723900"/>
          </a:xfrm>
          <a:prstGeom prst="wedgeEllipseCallout">
            <a:avLst>
              <a:gd name="adj1" fmla="val -117764"/>
              <a:gd name="adj2" fmla="val -109468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稳态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651500" y="1484313"/>
            <a:ext cx="2886075" cy="2225675"/>
            <a:chOff x="3558" y="960"/>
            <a:chExt cx="1818" cy="1402"/>
          </a:xfrm>
        </p:grpSpPr>
        <p:sp>
          <p:nvSpPr>
            <p:cNvPr id="2068" name="Rectangle 52"/>
            <p:cNvSpPr>
              <a:spLocks noChangeArrowheads="1"/>
            </p:cNvSpPr>
            <p:nvPr/>
          </p:nvSpPr>
          <p:spPr bwMode="auto">
            <a:xfrm>
              <a:off x="3660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o</a:t>
              </a:r>
            </a:p>
          </p:txBody>
        </p:sp>
        <p:grpSp>
          <p:nvGrpSpPr>
            <p:cNvPr id="2069" name="Group 53"/>
            <p:cNvGrpSpPr>
              <a:grpSpLocks/>
            </p:cNvGrpSpPr>
            <p:nvPr/>
          </p:nvGrpSpPr>
          <p:grpSpPr bwMode="auto">
            <a:xfrm>
              <a:off x="3558" y="960"/>
              <a:ext cx="1818" cy="1402"/>
              <a:chOff x="3558" y="960"/>
              <a:chExt cx="1818" cy="1402"/>
            </a:xfrm>
          </p:grpSpPr>
          <p:sp>
            <p:nvSpPr>
              <p:cNvPr id="2070" name="Text Box 54"/>
              <p:cNvSpPr txBox="1">
                <a:spLocks noChangeArrowheads="1"/>
              </p:cNvSpPr>
              <p:nvPr/>
            </p:nvSpPr>
            <p:spPr bwMode="auto">
              <a:xfrm>
                <a:off x="5088" y="203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/>
                  <a:t>t</a:t>
                </a:r>
              </a:p>
            </p:txBody>
          </p:sp>
          <p:sp>
            <p:nvSpPr>
              <p:cNvPr id="2071" name="Line 55"/>
              <p:cNvSpPr>
                <a:spLocks noChangeShapeType="1"/>
              </p:cNvSpPr>
              <p:nvPr/>
            </p:nvSpPr>
            <p:spPr bwMode="auto">
              <a:xfrm>
                <a:off x="3888" y="2086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Line 56"/>
              <p:cNvSpPr>
                <a:spLocks noChangeShapeType="1"/>
              </p:cNvSpPr>
              <p:nvPr/>
            </p:nvSpPr>
            <p:spPr bwMode="auto">
              <a:xfrm flipV="1">
                <a:off x="3888" y="1114"/>
                <a:ext cx="0" cy="9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0" name="Object 57"/>
              <p:cNvGraphicFramePr>
                <a:graphicFrameLocks noChangeAspect="1"/>
              </p:cNvGraphicFramePr>
              <p:nvPr/>
            </p:nvGraphicFramePr>
            <p:xfrm>
              <a:off x="3558" y="960"/>
              <a:ext cx="29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6" r:id="rId10" imgW="190500" imgH="228600" progId="Equation.3">
                      <p:embed/>
                    </p:oleObj>
                  </mc:Choice>
                  <mc:Fallback>
                    <p:oleObj r:id="rId10" imgW="190500" imgH="22860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8" y="960"/>
                            <a:ext cx="29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214" grpId="0" animBg="1"/>
      <p:bldP spid="7215" grpId="0" animBg="1"/>
      <p:bldP spid="7217" grpId="0" animBg="1"/>
      <p:bldP spid="72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砂纸"/>
          <p:cNvSpPr txBox="1">
            <a:spLocks noChangeArrowheads="1"/>
          </p:cNvSpPr>
          <p:nvPr/>
        </p:nvSpPr>
        <p:spPr bwMode="auto">
          <a:xfrm>
            <a:off x="90488" y="381000"/>
            <a:ext cx="5921375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1.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产生暂态过程的</a:t>
            </a:r>
            <a:r>
              <a:rPr kumimoji="1" lang="zh-CN" altLang="en-US" sz="28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必要条件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：</a:t>
            </a:r>
            <a:endParaRPr kumimoji="1" lang="zh-CN" altLang="en-US" sz="2800" b="1">
              <a:solidFill>
                <a:srgbClr val="CC0000"/>
              </a:solidFill>
              <a:sym typeface="+mn-e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5330825"/>
            <a:ext cx="3657600" cy="1027113"/>
            <a:chOff x="384" y="3358"/>
            <a:chExt cx="2304" cy="647"/>
          </a:xfrm>
        </p:grpSpPr>
        <p:sp>
          <p:nvSpPr>
            <p:cNvPr id="3102" name="Text Box 4"/>
            <p:cNvSpPr txBox="1">
              <a:spLocks noChangeArrowheads="1"/>
            </p:cNvSpPr>
            <p:nvPr/>
          </p:nvSpPr>
          <p:spPr bwMode="auto">
            <a:xfrm>
              <a:off x="384" y="3514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∵</a:t>
              </a:r>
              <a:r>
                <a:rPr lang="en-US" altLang="zh-CN" b="1" i="1">
                  <a:solidFill>
                    <a:srgbClr val="FF3300"/>
                  </a:solidFill>
                </a:rPr>
                <a:t> </a:t>
              </a:r>
              <a:r>
                <a:rPr lang="en-US" altLang="zh-CN" b="1" i="1"/>
                <a:t>L</a:t>
              </a:r>
              <a:r>
                <a:rPr lang="zh-CN" altLang="en-US" b="1"/>
                <a:t>储能：</a:t>
              </a:r>
            </a:p>
          </p:txBody>
        </p:sp>
        <p:graphicFrame>
          <p:nvGraphicFramePr>
            <p:cNvPr id="3078" name="Object 5"/>
            <p:cNvGraphicFramePr>
              <a:graphicFrameLocks noChangeAspect="1"/>
            </p:cNvGraphicFramePr>
            <p:nvPr/>
          </p:nvGraphicFramePr>
          <p:xfrm>
            <a:off x="1510" y="3358"/>
            <a:ext cx="1178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r:id="rId4" imgW="664920" imgH="361080" progId="Equation.3">
                    <p:embed/>
                  </p:oleObj>
                </mc:Choice>
                <mc:Fallback>
                  <p:oleObj r:id="rId4" imgW="664920" imgH="3610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3358"/>
                          <a:ext cx="1178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14325" y="1981200"/>
            <a:ext cx="541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CC0000"/>
                </a:solidFill>
                <a:sym typeface="+mn-ea"/>
              </a:rPr>
              <a:t>2.</a:t>
            </a:r>
            <a:r>
              <a:rPr kumimoji="1"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sym typeface="+mn-ea"/>
              </a:rPr>
              <a:t>换路</a:t>
            </a:r>
            <a:r>
              <a:rPr kumimoji="1"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  <a:sym typeface="+mn-ea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电路状态的改变。如：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0" y="2420938"/>
            <a:ext cx="5940425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r>
              <a:rPr kumimoji="1"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电路接通、切断、 短路、电压改变或参数改变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618038" y="4706938"/>
            <a:ext cx="4525962" cy="628650"/>
            <a:chOff x="2909" y="2928"/>
            <a:chExt cx="1795" cy="396"/>
          </a:xfrm>
        </p:grpSpPr>
        <p:sp>
          <p:nvSpPr>
            <p:cNvPr id="3097" name="Rectangle 9" descr="40%"/>
            <p:cNvSpPr>
              <a:spLocks noChangeArrowheads="1"/>
            </p:cNvSpPr>
            <p:nvPr/>
          </p:nvSpPr>
          <p:spPr bwMode="auto">
            <a:xfrm>
              <a:off x="2911" y="2929"/>
              <a:ext cx="1793" cy="39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401" y="3034"/>
              <a:ext cx="682" cy="2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sz="2700" b="1" dirty="0">
                  <a:solidFill>
                    <a:srgbClr val="100694"/>
                  </a:solidFill>
                  <a:latin typeface="宋体" panose="02010600030101010101" pitchFamily="2" charset="-122"/>
                  <a:sym typeface="+mn-ea"/>
                </a:rPr>
                <a:t>不能突变</a:t>
              </a:r>
              <a:endParaRPr kumimoji="1" lang="zh-CN" altLang="en-US" b="1" dirty="0">
                <a:solidFill>
                  <a:srgbClr val="1006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287" y="3113"/>
              <a:ext cx="93" cy="2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200" b="1" i="1" dirty="0">
                  <a:solidFill>
                    <a:srgbClr val="100694"/>
                  </a:solidFill>
                  <a:sym typeface="+mn-ea"/>
                </a:rPr>
                <a:t>C</a:t>
              </a:r>
              <a:endParaRPr kumimoji="1" lang="en-US" altLang="zh-CN" b="1" dirty="0">
                <a:solidFill>
                  <a:srgbClr val="1006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215" y="2958"/>
              <a:ext cx="11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3300" b="1" i="1" dirty="0">
                  <a:solidFill>
                    <a:srgbClr val="100694"/>
                  </a:solidFill>
                  <a:sym typeface="+mn-ea"/>
                </a:rPr>
                <a:t>u</a:t>
              </a:r>
              <a:endParaRPr kumimoji="1" lang="en-US" altLang="zh-CN" b="1" dirty="0">
                <a:solidFill>
                  <a:srgbClr val="1006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09" y="2928"/>
              <a:ext cx="179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3300">
                  <a:solidFill>
                    <a:srgbClr val="000000"/>
                  </a:solidFill>
                  <a:latin typeface="Symbol" panose="05050102010706020507" pitchFamily="18" charset="2"/>
                  <a:sym typeface="+mn-ea"/>
                </a:rPr>
                <a:t>\</a:t>
              </a:r>
              <a:endPara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</p:grpSp>
      <p:graphicFrame>
        <p:nvGraphicFramePr>
          <p:cNvPr id="8206" name="Object 14" descr="40%"/>
          <p:cNvGraphicFramePr>
            <a:graphicFrameLocks noChangeAspect="1"/>
          </p:cNvGraphicFramePr>
          <p:nvPr/>
        </p:nvGraphicFramePr>
        <p:xfrm>
          <a:off x="4714875" y="5500688"/>
          <a:ext cx="25717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r:id="rId7" imgW="768960" imgH="187200" progId="Equation.3">
                  <p:embed/>
                </p:oleObj>
              </mc:Choice>
              <mc:Fallback>
                <p:oleObj r:id="rId7" imgW="768960" imgH="187200" progId="Equation.3">
                  <p:embed/>
                  <p:pic>
                    <p:nvPicPr>
                      <p:cNvPr id="0" name="Object 14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500688"/>
                        <a:ext cx="2571750" cy="615950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 descr="40%"/>
          <p:cNvSpPr>
            <a:spLocks noChangeArrowheads="1"/>
          </p:cNvSpPr>
          <p:nvPr/>
        </p:nvSpPr>
        <p:spPr bwMode="auto">
          <a:xfrm>
            <a:off x="844550" y="4340225"/>
            <a:ext cx="3962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" y="4581525"/>
            <a:ext cx="3505200" cy="904875"/>
            <a:chOff x="384" y="2886"/>
            <a:chExt cx="2208" cy="570"/>
          </a:xfrm>
        </p:grpSpPr>
        <p:sp>
          <p:nvSpPr>
            <p:cNvPr id="3096" name="Text Box 17"/>
            <p:cNvSpPr txBox="1">
              <a:spLocks noChangeArrowheads="1"/>
            </p:cNvSpPr>
            <p:nvPr/>
          </p:nvSpPr>
          <p:spPr bwMode="auto">
            <a:xfrm>
              <a:off x="384" y="297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∵ </a:t>
              </a:r>
              <a:r>
                <a:rPr lang="en-US" altLang="zh-CN" b="1" i="1"/>
                <a:t>C </a:t>
              </a:r>
              <a:r>
                <a:rPr lang="zh-CN" altLang="en-US" b="1"/>
                <a:t>储能：</a:t>
              </a:r>
            </a:p>
          </p:txBody>
        </p:sp>
        <p:graphicFrame>
          <p:nvGraphicFramePr>
            <p:cNvPr id="3077" name="Object 18"/>
            <p:cNvGraphicFramePr>
              <a:graphicFrameLocks noChangeAspect="1"/>
            </p:cNvGraphicFramePr>
            <p:nvPr/>
          </p:nvGraphicFramePr>
          <p:xfrm>
            <a:off x="1517" y="2886"/>
            <a:ext cx="1075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r:id="rId10" imgW="699480" imgH="352440" progId="Equation.3">
                    <p:embed/>
                  </p:oleObj>
                </mc:Choice>
                <mc:Fallback>
                  <p:oleObj r:id="rId10" imgW="699480" imgH="352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886"/>
                          <a:ext cx="1075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04800" y="2968625"/>
            <a:ext cx="8370888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3.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产生暂态过程的原因：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sym typeface="+mn-ea"/>
              </a:rPr>
              <a:t>    </a:t>
            </a:r>
            <a:r>
              <a:rPr kumimoji="1" lang="zh-CN" altLang="en-US" sz="2800" b="1">
                <a:sym typeface="+mn-ea"/>
              </a:rPr>
              <a:t>由于储能元件所具有的能量不能跃变而造成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650875" y="3976688"/>
            <a:ext cx="78089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在换路瞬间储能元件的能量也不能跃变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940425" y="1300163"/>
            <a:ext cx="2963863" cy="1617662"/>
            <a:chOff x="3744" y="1116"/>
            <a:chExt cx="1867" cy="1019"/>
          </a:xfrm>
        </p:grpSpPr>
        <p:sp>
          <p:nvSpPr>
            <p:cNvPr id="3090" name="AutoShape 22" descr="40%"/>
            <p:cNvSpPr>
              <a:spLocks noChangeArrowheads="1"/>
            </p:cNvSpPr>
            <p:nvPr/>
          </p:nvSpPr>
          <p:spPr bwMode="auto">
            <a:xfrm>
              <a:off x="3744" y="1387"/>
              <a:ext cx="1824" cy="495"/>
            </a:xfrm>
            <a:prstGeom prst="cloudCallout">
              <a:avLst>
                <a:gd name="adj1" fmla="val -57181"/>
                <a:gd name="adj2" fmla="val 93176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3091" name="Text Box 23"/>
            <p:cNvSpPr txBox="1">
              <a:spLocks noChangeArrowheads="1"/>
            </p:cNvSpPr>
            <p:nvPr/>
          </p:nvSpPr>
          <p:spPr bwMode="auto">
            <a:xfrm>
              <a:off x="4030" y="1118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3300"/>
                  </a:solidFill>
                </a:rPr>
                <a:t>若</a:t>
              </a:r>
            </a:p>
          </p:txBody>
        </p:sp>
        <p:graphicFrame>
          <p:nvGraphicFramePr>
            <p:cNvPr id="3075" name="Object 24"/>
            <p:cNvGraphicFramePr>
              <a:graphicFrameLocks noChangeAspect="1"/>
            </p:cNvGraphicFramePr>
            <p:nvPr/>
          </p:nvGraphicFramePr>
          <p:xfrm>
            <a:off x="4288" y="1156"/>
            <a:ext cx="3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r:id="rId13" imgW="151920" imgH="117360" progId="Equation.3">
                    <p:embed/>
                  </p:oleObj>
                </mc:Choice>
                <mc:Fallback>
                  <p:oleObj r:id="rId13" imgW="151920" imgH="117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156"/>
                          <a:ext cx="32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" name="Text Box 25"/>
            <p:cNvSpPr txBox="1">
              <a:spLocks noChangeArrowheads="1"/>
            </p:cNvSpPr>
            <p:nvPr/>
          </p:nvSpPr>
          <p:spPr bwMode="auto">
            <a:xfrm>
              <a:off x="4530" y="1116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3300"/>
                  </a:solidFill>
                </a:rPr>
                <a:t>发生突变，</a:t>
              </a:r>
            </a:p>
          </p:txBody>
        </p:sp>
        <p:graphicFrame>
          <p:nvGraphicFramePr>
            <p:cNvPr id="3076" name="Object 26"/>
            <p:cNvGraphicFramePr>
              <a:graphicFrameLocks noChangeAspect="1"/>
            </p:cNvGraphicFramePr>
            <p:nvPr/>
          </p:nvGraphicFramePr>
          <p:xfrm>
            <a:off x="4080" y="1333"/>
            <a:ext cx="1434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r:id="rId15" imgW="838800" imgH="352440" progId="Equation.3">
                    <p:embed/>
                  </p:oleObj>
                </mc:Choice>
                <mc:Fallback>
                  <p:oleObj r:id="rId15" imgW="838800" imgH="3524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333"/>
                          <a:ext cx="1434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Text Box 27"/>
            <p:cNvSpPr txBox="1">
              <a:spLocks noChangeArrowheads="1"/>
            </p:cNvSpPr>
            <p:nvPr/>
          </p:nvSpPr>
          <p:spPr bwMode="auto">
            <a:xfrm>
              <a:off x="4581" y="1847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0000"/>
                  </a:solidFill>
                </a:rPr>
                <a:t>不可能！</a:t>
              </a:r>
            </a:p>
          </p:txBody>
        </p:sp>
        <p:sp>
          <p:nvSpPr>
            <p:cNvPr id="3094" name="Text Box 28"/>
            <p:cNvSpPr txBox="1">
              <a:spLocks noChangeArrowheads="1"/>
            </p:cNvSpPr>
            <p:nvPr/>
          </p:nvSpPr>
          <p:spPr bwMode="auto">
            <a:xfrm>
              <a:off x="3816" y="183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0000"/>
                  </a:solidFill>
                </a:rPr>
                <a:t>一般电路</a:t>
              </a:r>
            </a:p>
          </p:txBody>
        </p:sp>
        <p:sp>
          <p:nvSpPr>
            <p:cNvPr id="3095" name="Text Box 29"/>
            <p:cNvSpPr txBox="1">
              <a:spLocks noChangeArrowheads="1"/>
            </p:cNvSpPr>
            <p:nvPr/>
          </p:nvSpPr>
          <p:spPr bwMode="auto">
            <a:xfrm>
              <a:off x="3840" y="1453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3300"/>
                  </a:solidFill>
                </a:rPr>
                <a:t>则</a:t>
              </a:r>
            </a:p>
          </p:txBody>
        </p:sp>
      </p:grp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762000" y="914400"/>
            <a:ext cx="58674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(1)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电路中含有储能元件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内因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(2)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电路发生换路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外因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7" grpId="0" animBg="1"/>
      <p:bldP spid="8211" grpId="0"/>
      <p:bldP spid="8212" grpId="0"/>
      <p:bldP spid="8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蓝色砂纸"/>
          <p:cNvSpPr txBox="1">
            <a:spLocks noChangeArrowheads="1"/>
          </p:cNvSpPr>
          <p:nvPr/>
        </p:nvSpPr>
        <p:spPr bwMode="auto">
          <a:xfrm>
            <a:off x="381000" y="3808413"/>
            <a:ext cx="868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CC0000"/>
                </a:solidFill>
              </a:rPr>
              <a:t> </a:t>
            </a:r>
            <a:r>
              <a:rPr lang="zh-CN" altLang="en-US" sz="2800" b="1">
                <a:solidFill>
                  <a:srgbClr val="CC0000"/>
                </a:solidFill>
              </a:rPr>
              <a:t>稳定状态：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         </a:t>
            </a:r>
            <a:r>
              <a:rPr lang="zh-CN" altLang="en-US" b="1"/>
              <a:t>在指定条件下电路中电压、电流已达到稳定值。</a:t>
            </a:r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4849813"/>
            <a:ext cx="8915400" cy="1189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sym typeface="+mn-ea"/>
              </a:rPr>
              <a:t>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暂态过程：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chemeClr val="accent2"/>
                </a:solidFill>
                <a:sym typeface="+mn-ea"/>
              </a:rPr>
              <a:t>           </a:t>
            </a:r>
            <a:r>
              <a:rPr kumimoji="1"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电路从一种稳态变化到另一种稳态的过渡过程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  <a:endParaRPr kumimoji="1" lang="zh-CN" altLang="en-US" sz="3200" b="1">
              <a:solidFill>
                <a:srgbClr val="000000"/>
              </a:solidFill>
              <a:sym typeface="+mn-ea"/>
            </a:endParaRPr>
          </a:p>
        </p:txBody>
      </p:sp>
      <p:grpSp>
        <p:nvGrpSpPr>
          <p:cNvPr id="51204" name="Group 65"/>
          <p:cNvGrpSpPr>
            <a:grpSpLocks/>
          </p:cNvGrpSpPr>
          <p:nvPr/>
        </p:nvGrpSpPr>
        <p:grpSpPr bwMode="auto">
          <a:xfrm>
            <a:off x="228600" y="785813"/>
            <a:ext cx="8382000" cy="2873375"/>
            <a:chOff x="144" y="768"/>
            <a:chExt cx="5280" cy="1810"/>
          </a:xfrm>
        </p:grpSpPr>
        <p:sp>
          <p:nvSpPr>
            <p:cNvPr id="4098" name="Rectangle 2"/>
            <p:cNvSpPr>
              <a:spLocks noChangeArrowheads="1"/>
            </p:cNvSpPr>
            <p:nvPr/>
          </p:nvSpPr>
          <p:spPr bwMode="auto">
            <a:xfrm>
              <a:off x="288" y="768"/>
              <a:ext cx="1536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latinLnBrk="1">
                <a:spcBef>
                  <a:spcPct val="2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教学要求：</a:t>
              </a: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44" y="1040"/>
              <a:ext cx="5280" cy="15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latinLnBrk="1">
                <a:lnSpc>
                  <a:spcPct val="110000"/>
                </a:lnSpc>
                <a:buFontTx/>
                <a:buNone/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      1.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理解电路的暂态和稳态、零输入响应、零状</a:t>
              </a:r>
            </a:p>
            <a:p>
              <a:pPr latinLnBrk="1"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          态响应、全响应的概念，以及时间常数的物</a:t>
              </a:r>
            </a:p>
            <a:p>
              <a:pPr latinLnBrk="1"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          理意义。</a:t>
              </a:r>
            </a:p>
            <a:p>
              <a:pPr latinLnBrk="1"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2.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掌握换路定则及初始值的求法。</a:t>
              </a:r>
            </a:p>
            <a:p>
              <a:pPr latinLnBrk="1"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    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3.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掌握一阶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RC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线性电路分析的三要素法。</a:t>
              </a:r>
            </a:p>
          </p:txBody>
        </p:sp>
      </p:grp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447675" y="3681413"/>
            <a:ext cx="8391525" cy="182562"/>
            <a:chOff x="384" y="2496"/>
            <a:chExt cx="5286" cy="115"/>
          </a:xfrm>
        </p:grpSpPr>
        <p:pic>
          <p:nvPicPr>
            <p:cNvPr id="51206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8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9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0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1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2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3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4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5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6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7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8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9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0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1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2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3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4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5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6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7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8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29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0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1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2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3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4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5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6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7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8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39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0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1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2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3" name="Picture 4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4" name="Picture 4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5" name="Picture 4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6" name="Picture 4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7" name="Picture 4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8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9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0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" y="2502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51" name="Group 53"/>
            <p:cNvGrpSpPr>
              <a:grpSpLocks/>
            </p:cNvGrpSpPr>
            <p:nvPr/>
          </p:nvGrpSpPr>
          <p:grpSpPr bwMode="auto">
            <a:xfrm>
              <a:off x="384" y="2496"/>
              <a:ext cx="582" cy="102"/>
              <a:chOff x="4698" y="720"/>
              <a:chExt cx="582" cy="102"/>
            </a:xfrm>
          </p:grpSpPr>
          <p:pic>
            <p:nvPicPr>
              <p:cNvPr id="51257" name="Picture 5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58" name="Picture 5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59" name="Picture 5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60" name="Picture 5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61" name="Picture 5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62" name="Picture 5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252" name="Group 60"/>
            <p:cNvGrpSpPr>
              <a:grpSpLocks/>
            </p:cNvGrpSpPr>
            <p:nvPr/>
          </p:nvGrpSpPr>
          <p:grpSpPr bwMode="auto">
            <a:xfrm>
              <a:off x="5280" y="2509"/>
              <a:ext cx="390" cy="102"/>
              <a:chOff x="5280" y="2496"/>
              <a:chExt cx="390" cy="102"/>
            </a:xfrm>
          </p:grpSpPr>
          <p:pic>
            <p:nvPicPr>
              <p:cNvPr id="51253" name="Picture 6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0" y="2496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54" name="Picture 6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6" y="2496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55" name="Picture 6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6" y="2496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56" name="Picture 6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8" y="2496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50950" y="3886200"/>
            <a:ext cx="5149850" cy="609600"/>
            <a:chOff x="788" y="2448"/>
            <a:chExt cx="3244" cy="384"/>
          </a:xfrm>
        </p:grpSpPr>
        <p:sp>
          <p:nvSpPr>
            <p:cNvPr id="9219" name="Text Box 3" descr="蓝色砂纸"/>
            <p:cNvSpPr txBox="1">
              <a:spLocks noChangeArrowheads="1"/>
            </p:cNvSpPr>
            <p:nvPr/>
          </p:nvSpPr>
          <p:spPr bwMode="auto">
            <a:xfrm>
              <a:off x="788" y="2448"/>
              <a:ext cx="141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电容电路</a:t>
              </a:r>
              <a:r>
                <a:rPr kumimoji="1" lang="zh-CN" altLang="en-US" sz="2800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：</a:t>
              </a:r>
            </a:p>
          </p:txBody>
        </p:sp>
        <p:graphicFrame>
          <p:nvGraphicFramePr>
            <p:cNvPr id="4099" name="Object 4"/>
            <p:cNvGraphicFramePr>
              <a:graphicFrameLocks noChangeAspect="1"/>
            </p:cNvGraphicFramePr>
            <p:nvPr/>
          </p:nvGraphicFramePr>
          <p:xfrm>
            <a:off x="1952" y="2477"/>
            <a:ext cx="208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0" r:id="rId3" imgW="951480" imgH="200160" progId="Equation.3">
                    <p:embed/>
                  </p:oleObj>
                </mc:Choice>
                <mc:Fallback>
                  <p:oleObj r:id="rId3" imgW="951480" imgH="200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2477"/>
                          <a:ext cx="208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Text Box 5" descr="40%"/>
          <p:cNvSpPr txBox="1">
            <a:spLocks noChangeArrowheads="1"/>
          </p:cNvSpPr>
          <p:nvPr/>
        </p:nvSpPr>
        <p:spPr bwMode="auto">
          <a:xfrm>
            <a:off x="685800" y="4648200"/>
            <a:ext cx="7848600" cy="1127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注：换路定则仅用于</a:t>
            </a:r>
            <a:r>
              <a:rPr lang="zh-CN" altLang="en-US" sz="2800" b="1" u="sng">
                <a:solidFill>
                  <a:srgbClr val="FF3300"/>
                </a:solidFill>
              </a:rPr>
              <a:t>换路瞬间</a:t>
            </a:r>
            <a:r>
              <a:rPr lang="zh-CN" altLang="en-US" sz="2800" b="1">
                <a:solidFill>
                  <a:srgbClr val="FF3300"/>
                </a:solidFill>
              </a:rPr>
              <a:t>来确定暂态过程中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        </a:t>
            </a:r>
            <a:r>
              <a:rPr lang="en-US" altLang="zh-CN" sz="2800" b="1" i="1">
                <a:solidFill>
                  <a:srgbClr val="FF3300"/>
                </a:solidFill>
              </a:rPr>
              <a:t>u</a:t>
            </a:r>
            <a:r>
              <a:rPr lang="en-US" altLang="zh-CN" sz="2800" b="1" i="1" baseline="-25000">
                <a:solidFill>
                  <a:srgbClr val="FF3300"/>
                </a:solidFill>
              </a:rPr>
              <a:t>C</a:t>
            </a:r>
            <a:r>
              <a:rPr lang="zh-CN" altLang="en-US" sz="2800" b="1">
                <a:solidFill>
                  <a:srgbClr val="FF3300"/>
                </a:solidFill>
              </a:rPr>
              <a:t>、 </a:t>
            </a:r>
            <a:r>
              <a:rPr lang="en-US" altLang="zh-CN" sz="2800" b="1" i="1">
                <a:solidFill>
                  <a:srgbClr val="FF3300"/>
                </a:solidFill>
              </a:rPr>
              <a:t>i</a:t>
            </a:r>
            <a:r>
              <a:rPr lang="en-US" altLang="zh-CN" sz="2800" b="1" i="1" baseline="-25000">
                <a:solidFill>
                  <a:srgbClr val="FF3300"/>
                </a:solidFill>
              </a:rPr>
              <a:t>L</a:t>
            </a:r>
            <a:r>
              <a:rPr lang="zh-CN" altLang="en-US" sz="2800" b="1">
                <a:solidFill>
                  <a:srgbClr val="FF3300"/>
                </a:solidFill>
              </a:rPr>
              <a:t>初始值 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" y="1524000"/>
            <a:ext cx="8001000" cy="2286000"/>
            <a:chOff x="-4368" y="1680"/>
            <a:chExt cx="5760" cy="1440"/>
          </a:xfrm>
        </p:grpSpPr>
        <p:sp>
          <p:nvSpPr>
            <p:cNvPr id="4133" name="Rectangle 7"/>
            <p:cNvSpPr>
              <a:spLocks noChangeArrowheads="1"/>
            </p:cNvSpPr>
            <p:nvPr/>
          </p:nvSpPr>
          <p:spPr bwMode="auto">
            <a:xfrm>
              <a:off x="-4368" y="1680"/>
              <a:ext cx="5760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4" name="Text Box 8"/>
            <p:cNvSpPr txBox="1">
              <a:spLocks noChangeArrowheads="1"/>
            </p:cNvSpPr>
            <p:nvPr/>
          </p:nvSpPr>
          <p:spPr bwMode="auto">
            <a:xfrm>
              <a:off x="-4320" y="1776"/>
              <a:ext cx="5520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/>
                <a:t> </a:t>
              </a:r>
              <a:r>
                <a:rPr lang="zh-CN" altLang="en-US" sz="2800" b="1" dirty="0"/>
                <a:t>设：</a:t>
              </a:r>
              <a:r>
                <a:rPr lang="en-US" altLang="zh-CN" sz="2800" b="1" i="1" dirty="0"/>
                <a:t>t=</a:t>
              </a:r>
              <a:r>
                <a:rPr lang="en-US" altLang="zh-CN" sz="2800" b="1" dirty="0"/>
                <a:t>0 </a:t>
              </a:r>
              <a:r>
                <a:rPr lang="en-US" altLang="zh-CN" sz="2800" b="1" dirty="0">
                  <a:sym typeface="Symbol" panose="05050102010706020507" pitchFamily="18" charset="2"/>
                </a:rPr>
                <a:t>— </a:t>
              </a:r>
              <a:r>
                <a:rPr lang="zh-CN" altLang="en-US" sz="2800" b="1" dirty="0">
                  <a:sym typeface="Symbol" panose="05050102010706020507" pitchFamily="18" charset="2"/>
                </a:rPr>
                <a:t>表示换路瞬间 </a:t>
              </a:r>
              <a:r>
                <a:rPr lang="en-US" altLang="zh-CN" sz="2800" b="1" dirty="0">
                  <a:sym typeface="Symbol" panose="05050102010706020507" pitchFamily="18" charset="2"/>
                </a:rPr>
                <a:t>(</a:t>
              </a:r>
              <a:r>
                <a:rPr lang="zh-CN" altLang="en-US" sz="2800" b="1" dirty="0">
                  <a:sym typeface="Symbol" panose="05050102010706020507" pitchFamily="18" charset="2"/>
                </a:rPr>
                <a:t>定为计时起点</a:t>
              </a:r>
              <a:r>
                <a:rPr lang="en-US" altLang="zh-CN" sz="2800" b="1" dirty="0"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ym typeface="Symbol" panose="05050102010706020507" pitchFamily="18" charset="2"/>
                </a:rPr>
                <a:t>         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t</a:t>
              </a:r>
              <a:r>
                <a:rPr lang="en-US" altLang="zh-CN" sz="2800" b="1" dirty="0">
                  <a:sym typeface="Symbol" panose="05050102010706020507" pitchFamily="18" charset="2"/>
                </a:rPr>
                <a:t>=0</a:t>
              </a:r>
              <a:r>
                <a:rPr lang="en-US" altLang="zh-CN" sz="32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-</a:t>
              </a:r>
              <a:r>
                <a:rPr lang="en-US" altLang="zh-CN" sz="2800" b="1" dirty="0">
                  <a:sym typeface="Symbol" panose="05050102010706020507" pitchFamily="18" charset="2"/>
                </a:rPr>
                <a:t>— </a:t>
              </a:r>
              <a:r>
                <a:rPr lang="zh-CN" altLang="en-US" sz="2800" b="1" dirty="0">
                  <a:sym typeface="Symbol" panose="05050102010706020507" pitchFamily="18" charset="2"/>
                </a:rPr>
                <a:t>表示换路</a:t>
              </a:r>
              <a:r>
                <a:rPr lang="zh-CN" altLang="en-US" sz="28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前</a:t>
              </a:r>
              <a:r>
                <a:rPr lang="zh-CN" altLang="en-US" sz="2800" b="1" dirty="0">
                  <a:sym typeface="Symbol" panose="05050102010706020507" pitchFamily="18" charset="2"/>
                </a:rPr>
                <a:t>的终了瞬间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ym typeface="Symbol" panose="05050102010706020507" pitchFamily="18" charset="2"/>
                </a:rPr>
                <a:t>         </a:t>
              </a:r>
              <a:r>
                <a:rPr lang="en-US" altLang="zh-CN" sz="2800" b="1" i="1" dirty="0">
                  <a:sym typeface="Symbol" panose="05050102010706020507" pitchFamily="18" charset="2"/>
                </a:rPr>
                <a:t>t</a:t>
              </a:r>
              <a:r>
                <a:rPr lang="en-US" altLang="zh-CN" sz="2800" b="1" dirty="0">
                  <a:sym typeface="Symbol" panose="05050102010706020507" pitchFamily="18" charset="2"/>
                </a:rPr>
                <a:t>=0</a:t>
              </a:r>
              <a:r>
                <a:rPr lang="en-US" altLang="zh-CN" sz="3200" b="1" baseline="-25000" dirty="0">
                  <a:solidFill>
                    <a:srgbClr val="FF0000"/>
                  </a:solidFill>
                  <a:sym typeface="Symbol" panose="05050102010706020507" pitchFamily="18" charset="2"/>
                </a:rPr>
                <a:t>+</a:t>
              </a:r>
              <a:r>
                <a:rPr lang="en-US" altLang="zh-CN" sz="2800" b="1" dirty="0">
                  <a:sym typeface="Symbol" panose="05050102010706020507" pitchFamily="18" charset="2"/>
                </a:rPr>
                <a:t>—</a:t>
              </a:r>
              <a:r>
                <a:rPr lang="zh-CN" altLang="en-US" sz="2800" b="1" dirty="0">
                  <a:sym typeface="Symbol" panose="05050102010706020507" pitchFamily="18" charset="2"/>
                </a:rPr>
                <a:t>表示换路</a:t>
              </a:r>
              <a:r>
                <a:rPr lang="zh-CN" altLang="en-US" sz="28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后</a:t>
              </a:r>
              <a:r>
                <a:rPr lang="zh-CN" altLang="en-US" sz="2800" b="1" dirty="0">
                  <a:sym typeface="Symbol" panose="05050102010706020507" pitchFamily="18" charset="2"/>
                </a:rPr>
                <a:t>的初始瞬间（初始值）</a:t>
              </a:r>
              <a:endParaRPr lang="zh-CN" altLang="zh-CN" sz="2800" b="1" dirty="0">
                <a:sym typeface="Symbol" panose="05050102010706020507" pitchFamily="18" charset="2"/>
              </a:endParaRPr>
            </a:p>
          </p:txBody>
        </p:sp>
      </p:grp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685800"/>
            <a:ext cx="29718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二、换路定则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50950" y="3336925"/>
            <a:ext cx="4997450" cy="549275"/>
            <a:chOff x="788" y="2112"/>
            <a:chExt cx="3148" cy="336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788" y="2112"/>
              <a:ext cx="1496" cy="3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电感电路：</a:t>
              </a:r>
            </a:p>
          </p:txBody>
        </p:sp>
        <p:graphicFrame>
          <p:nvGraphicFramePr>
            <p:cNvPr id="4098" name="Object 12"/>
            <p:cNvGraphicFramePr>
              <a:graphicFrameLocks noChangeAspect="1"/>
            </p:cNvGraphicFramePr>
            <p:nvPr/>
          </p:nvGraphicFramePr>
          <p:xfrm>
            <a:off x="2018" y="2112"/>
            <a:ext cx="19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1" r:id="rId6" imgW="860400" imgH="187200" progId="Equation.3">
                    <p:embed/>
                  </p:oleObj>
                </mc:Choice>
                <mc:Fallback>
                  <p:oleObj r:id="rId6" imgW="860400" imgH="18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112"/>
                          <a:ext cx="19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5" name="Group 13"/>
          <p:cNvGrpSpPr>
            <a:grpSpLocks/>
          </p:cNvGrpSpPr>
          <p:nvPr/>
        </p:nvGrpSpPr>
        <p:grpSpPr bwMode="auto">
          <a:xfrm>
            <a:off x="523875" y="1352550"/>
            <a:ext cx="3362325" cy="171450"/>
            <a:chOff x="240" y="576"/>
            <a:chExt cx="2118" cy="108"/>
          </a:xfrm>
        </p:grpSpPr>
        <p:pic>
          <p:nvPicPr>
            <p:cNvPr id="4109" name="Picture 14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576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5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76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16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576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2" name="Picture 17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576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3" name="Group 18"/>
            <p:cNvGrpSpPr>
              <a:grpSpLocks/>
            </p:cNvGrpSpPr>
            <p:nvPr/>
          </p:nvGrpSpPr>
          <p:grpSpPr bwMode="auto">
            <a:xfrm>
              <a:off x="240" y="576"/>
              <a:ext cx="876" cy="108"/>
              <a:chOff x="858" y="672"/>
              <a:chExt cx="876" cy="108"/>
            </a:xfrm>
          </p:grpSpPr>
          <p:pic>
            <p:nvPicPr>
              <p:cNvPr id="4123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4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5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6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7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8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9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0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1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114" name="Picture 28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576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5" name="Picture 29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6" name="Picture 30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7" name="Picture 31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8" name="Picture 32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9" name="Picture 33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0" name="Picture 34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1" name="Picture 35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2" name="Picture 36" descr="Green and Black Diamo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57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oup 37"/>
          <p:cNvGrpSpPr>
            <a:grpSpLocks/>
          </p:cNvGrpSpPr>
          <p:nvPr/>
        </p:nvGrpSpPr>
        <p:grpSpPr bwMode="auto">
          <a:xfrm>
            <a:off x="6553200" y="152400"/>
            <a:ext cx="1752600" cy="1143000"/>
            <a:chOff x="3936" y="96"/>
            <a:chExt cx="1152" cy="768"/>
          </a:xfrm>
        </p:grpSpPr>
        <p:sp>
          <p:nvSpPr>
            <p:cNvPr id="4107" name="AutoShape 38"/>
            <p:cNvSpPr>
              <a:spLocks noChangeArrowheads="1"/>
            </p:cNvSpPr>
            <p:nvPr/>
          </p:nvSpPr>
          <p:spPr bwMode="auto">
            <a:xfrm>
              <a:off x="3936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AutoShape 39"/>
            <p:cNvSpPr>
              <a:spLocks noChangeArrowheads="1"/>
            </p:cNvSpPr>
            <p:nvPr/>
          </p:nvSpPr>
          <p:spPr bwMode="auto">
            <a:xfrm>
              <a:off x="4608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6" name="直接箭头连接符 5"/>
          <p:cNvCxnSpPr/>
          <p:nvPr/>
        </p:nvCxnSpPr>
        <p:spPr bwMode="auto">
          <a:xfrm>
            <a:off x="2809875" y="332656"/>
            <a:ext cx="343852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>
            <a:off x="4499992" y="188640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>
            <a:off x="4139952" y="188640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4860032" y="188640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226717" y="10182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81000" y="52092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0-      0+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6413" y="381000"/>
            <a:ext cx="46418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三、初始值的确定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685925"/>
            <a:ext cx="30305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求解要点：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82613" y="3798888"/>
            <a:ext cx="5789612" cy="1203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None/>
              <a:defRPr/>
            </a:pPr>
            <a:endParaRPr kumimoji="1"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(2)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其它电量初始值的求法。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" y="1143000"/>
            <a:ext cx="78486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初始值：电路中各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 baseline="26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时的数值。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33400" y="2203450"/>
            <a:ext cx="5407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zh-CN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</a:t>
            </a:r>
            <a:r>
              <a:rPr kumimoji="1"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( 0</a:t>
            </a:r>
            <a:r>
              <a:rPr kumimoji="1"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、</a:t>
            </a:r>
            <a:r>
              <a:rPr kumimoji="1"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( 0</a:t>
            </a:r>
            <a:r>
              <a:rPr kumimoji="1" lang="en-US" altLang="zh-CN" sz="28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的求法。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157288" y="2838450"/>
            <a:ext cx="65357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1)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先由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-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的电路求出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–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–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157288" y="3414713"/>
            <a:ext cx="7518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2)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根据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换路定则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求出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( 0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( 0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 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82613" y="4284663"/>
            <a:ext cx="8382000" cy="1160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1)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由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的等效电路求其它电量的初始值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；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74675" y="5421313"/>
            <a:ext cx="7958138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 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的电压方程中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=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( 0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   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        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时的电流方程中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=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( 0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 </a:t>
            </a:r>
          </a:p>
        </p:txBody>
      </p:sp>
      <p:grpSp>
        <p:nvGrpSpPr>
          <p:cNvPr id="55307" name="Group 11"/>
          <p:cNvGrpSpPr>
            <a:grpSpLocks/>
          </p:cNvGrpSpPr>
          <p:nvPr/>
        </p:nvGrpSpPr>
        <p:grpSpPr bwMode="auto">
          <a:xfrm>
            <a:off x="276225" y="914400"/>
            <a:ext cx="7953375" cy="171450"/>
            <a:chOff x="144" y="528"/>
            <a:chExt cx="5010" cy="108"/>
          </a:xfrm>
        </p:grpSpPr>
        <p:pic>
          <p:nvPicPr>
            <p:cNvPr id="55308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9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0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1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5312" name="Group 16"/>
            <p:cNvGrpSpPr>
              <a:grpSpLocks/>
            </p:cNvGrpSpPr>
            <p:nvPr/>
          </p:nvGrpSpPr>
          <p:grpSpPr bwMode="auto">
            <a:xfrm>
              <a:off x="144" y="528"/>
              <a:ext cx="876" cy="108"/>
              <a:chOff x="858" y="672"/>
              <a:chExt cx="876" cy="108"/>
            </a:xfrm>
          </p:grpSpPr>
          <p:pic>
            <p:nvPicPr>
              <p:cNvPr id="55352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3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4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5" name="Picture 2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6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7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8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59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60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5313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4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5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6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7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8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9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0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1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2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3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4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5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6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7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8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29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0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1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2" name="Picture 4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3" name="Picture 4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4" name="Picture 4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5" name="Picture 4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6" name="Picture 4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7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8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39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0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1" name="Picture 5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2" name="Picture 5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3" name="Picture 5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4" name="Picture 5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5" name="Picture 5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6" name="Picture 5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7" name="Picture 6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8" name="Picture 6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49" name="Picture 6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50" name="Picture 6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51" name="Picture 6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  <p:bldP spid="10245" grpId="0"/>
      <p:bldP spid="10246" grpId="0"/>
      <p:bldP spid="10247" grpId="0"/>
      <p:bldP spid="10248" grpId="0"/>
      <p:bldP spid="10249" grpId="0"/>
      <p:bldP spid="102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57200" y="1412875"/>
            <a:ext cx="86868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若储能元件没有储能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换路瞬间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的等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效电路中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，可视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电容元件短路，电感元件开路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81000" y="2387600"/>
            <a:ext cx="8763000" cy="345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2.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若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32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-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换路瞬间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等效电路中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),  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电容元件可用一理想电压源替代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其电压为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);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若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32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-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等效电路中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电感元件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可用一理想电流源替代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，其电流为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此时，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t=0+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电路就是一直流电路，可按要求求出所需要电量。</a:t>
            </a: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468313" y="620713"/>
            <a:ext cx="3816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rgbClr val="000099"/>
                </a:solidFill>
              </a:rPr>
              <a:t>注意：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685800" y="642938"/>
            <a:ext cx="77438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ea typeface="华文隶书" panose="02010800040101010101" pitchFamily="2" charset="-122"/>
              </a:rPr>
              <a:t>四、过渡过程稳态解的求法：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600" b="1" dirty="0">
                <a:ea typeface="华文隶书" panose="02010800040101010101" pitchFamily="2" charset="-122"/>
              </a:rPr>
              <a:t>画出</a:t>
            </a:r>
            <a:r>
              <a:rPr lang="zh-CN" altLang="en-US" sz="3600" b="1" dirty="0" smtClean="0">
                <a:solidFill>
                  <a:srgbClr val="CC0000"/>
                </a:solidFill>
                <a:ea typeface="华文隶书" panose="02010800040101010101" pitchFamily="2" charset="-122"/>
              </a:rPr>
              <a:t>电路稳态</a:t>
            </a:r>
            <a:r>
              <a:rPr lang="zh-CN" altLang="en-US" sz="3600" b="1" dirty="0">
                <a:solidFill>
                  <a:srgbClr val="CC0000"/>
                </a:solidFill>
                <a:ea typeface="华文隶书" panose="02010800040101010101" pitchFamily="2" charset="-122"/>
              </a:rPr>
              <a:t>时的等效电路</a:t>
            </a:r>
            <a:r>
              <a:rPr lang="zh-CN" altLang="en-US" sz="3600" b="1" dirty="0">
                <a:ea typeface="华文隶书" panose="02010800040101010101" pitchFamily="2" charset="-122"/>
              </a:rPr>
              <a:t>，此时，</a:t>
            </a:r>
            <a:r>
              <a:rPr lang="zh-CN" altLang="en-US" sz="3600" b="1" dirty="0">
                <a:solidFill>
                  <a:srgbClr val="CC0000"/>
                </a:solidFill>
                <a:ea typeface="华文隶书" panose="02010800040101010101" pitchFamily="2" charset="-122"/>
              </a:rPr>
              <a:t>电容视为开路，电感视为短路</a:t>
            </a:r>
            <a:r>
              <a:rPr lang="zh-CN" altLang="en-US" sz="3600" b="1" dirty="0">
                <a:ea typeface="华文隶书" panose="02010800040101010101" pitchFamily="2" charset="-122"/>
              </a:rPr>
              <a:t>；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600" b="1" dirty="0">
                <a:ea typeface="华文隶书" panose="02010800040101010101" pitchFamily="2" charset="-122"/>
              </a:rPr>
              <a:t>计算稳态值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313786"/>
              </p:ext>
            </p:extLst>
          </p:nvPr>
        </p:nvGraphicFramePr>
        <p:xfrm>
          <a:off x="3707904" y="2960323"/>
          <a:ext cx="9239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r:id="rId3" imgW="368140" imgH="203112" progId="Equation.3">
                  <p:embed/>
                </p:oleObj>
              </mc:Choice>
              <mc:Fallback>
                <p:oleObj r:id="rId3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960323"/>
                        <a:ext cx="9239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471269" y="3936925"/>
            <a:ext cx="2590800" cy="457200"/>
            <a:chOff x="720" y="3120"/>
            <a:chExt cx="1632" cy="288"/>
          </a:xfrm>
        </p:grpSpPr>
        <p:sp>
          <p:nvSpPr>
            <p:cNvPr id="6" name="Line 44"/>
            <p:cNvSpPr>
              <a:spLocks noChangeShapeType="1"/>
            </p:cNvSpPr>
            <p:nvPr/>
          </p:nvSpPr>
          <p:spPr bwMode="auto">
            <a:xfrm>
              <a:off x="960" y="32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45"/>
            <p:cNvSpPr txBox="1">
              <a:spLocks noChangeArrowheads="1"/>
            </p:cNvSpPr>
            <p:nvPr/>
          </p:nvSpPr>
          <p:spPr bwMode="auto">
            <a:xfrm>
              <a:off x="720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</a:p>
          </p:txBody>
        </p:sp>
      </p:grpSp>
      <p:sp>
        <p:nvSpPr>
          <p:cNvPr id="8" name="AutoShape 46"/>
          <p:cNvSpPr>
            <a:spLocks noChangeArrowheads="1"/>
          </p:cNvSpPr>
          <p:nvPr/>
        </p:nvSpPr>
        <p:spPr bwMode="auto">
          <a:xfrm>
            <a:off x="6147544" y="2990775"/>
            <a:ext cx="1443037" cy="819150"/>
          </a:xfrm>
          <a:prstGeom prst="wedgeEllipseCallout">
            <a:avLst>
              <a:gd name="adj1" fmla="val -21690"/>
              <a:gd name="adj2" fmla="val 128542"/>
            </a:avLst>
          </a:prstGeom>
          <a:solidFill>
            <a:srgbClr val="FFFFFF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3300"/>
                </a:solidFill>
                <a:ea typeface="楷体_GB2312" pitchFamily="49" charset="-122"/>
              </a:rPr>
              <a:t>暂态</a:t>
            </a:r>
            <a:endParaRPr lang="zh-CN" altLang="en-US" sz="3200" b="1">
              <a:solidFill>
                <a:srgbClr val="FF3300"/>
              </a:solidFill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590581" y="4305225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48"/>
          <p:cNvSpPr>
            <a:spLocks noChangeArrowheads="1"/>
          </p:cNvSpPr>
          <p:nvPr/>
        </p:nvSpPr>
        <p:spPr bwMode="auto">
          <a:xfrm>
            <a:off x="5868144" y="4221088"/>
            <a:ext cx="1944687" cy="865187"/>
          </a:xfrm>
          <a:custGeom>
            <a:avLst/>
            <a:gdLst>
              <a:gd name="T0" fmla="*/ 0 w 1296"/>
              <a:gd name="T1" fmla="*/ 1670867315 h 448"/>
              <a:gd name="T2" fmla="*/ 972687130 w 1296"/>
              <a:gd name="T3" fmla="*/ 417717312 h 448"/>
              <a:gd name="T4" fmla="*/ 1945374260 w 1296"/>
              <a:gd name="T5" fmla="*/ 59674727 h 448"/>
              <a:gd name="T6" fmla="*/ 2147483647 w 1296"/>
              <a:gd name="T7" fmla="*/ 59674727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448"/>
              <a:gd name="T14" fmla="*/ 1296 w 129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448">
                <a:moveTo>
                  <a:pt x="0" y="448"/>
                </a:moveTo>
                <a:cubicBezTo>
                  <a:pt x="144" y="316"/>
                  <a:pt x="288" y="184"/>
                  <a:pt x="432" y="112"/>
                </a:cubicBezTo>
                <a:cubicBezTo>
                  <a:pt x="576" y="40"/>
                  <a:pt x="720" y="32"/>
                  <a:pt x="864" y="16"/>
                </a:cubicBezTo>
                <a:cubicBezTo>
                  <a:pt x="1008" y="0"/>
                  <a:pt x="1224" y="16"/>
                  <a:pt x="1296" y="16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H="1">
            <a:off x="5004544" y="5086275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50" descr="75%"/>
          <p:cNvSpPr>
            <a:spLocks noChangeArrowheads="1"/>
          </p:cNvSpPr>
          <p:nvPr/>
        </p:nvSpPr>
        <p:spPr bwMode="auto">
          <a:xfrm>
            <a:off x="6223744" y="5648250"/>
            <a:ext cx="1447800" cy="723900"/>
          </a:xfrm>
          <a:prstGeom prst="wedgeEllipseCallout">
            <a:avLst>
              <a:gd name="adj1" fmla="val -73221"/>
              <a:gd name="adj2" fmla="val -116116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稳态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326806" y="3287638"/>
            <a:ext cx="2886075" cy="2225675"/>
            <a:chOff x="3558" y="960"/>
            <a:chExt cx="1818" cy="1402"/>
          </a:xfrm>
        </p:grpSpPr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3660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o</a:t>
              </a:r>
            </a:p>
          </p:txBody>
        </p:sp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3558" y="960"/>
              <a:ext cx="1818" cy="1402"/>
              <a:chOff x="3558" y="960"/>
              <a:chExt cx="1818" cy="1402"/>
            </a:xfrm>
          </p:grpSpPr>
          <p:sp>
            <p:nvSpPr>
              <p:cNvPr id="16" name="Text Box 54"/>
              <p:cNvSpPr txBox="1">
                <a:spLocks noChangeArrowheads="1"/>
              </p:cNvSpPr>
              <p:nvPr/>
            </p:nvSpPr>
            <p:spPr bwMode="auto">
              <a:xfrm>
                <a:off x="5088" y="203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/>
                  <a:t>t</a:t>
                </a:r>
              </a:p>
            </p:txBody>
          </p:sp>
          <p:sp>
            <p:nvSpPr>
              <p:cNvPr id="17" name="Line 55"/>
              <p:cNvSpPr>
                <a:spLocks noChangeShapeType="1"/>
              </p:cNvSpPr>
              <p:nvPr/>
            </p:nvSpPr>
            <p:spPr bwMode="auto">
              <a:xfrm>
                <a:off x="3888" y="2086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56"/>
              <p:cNvSpPr>
                <a:spLocks noChangeShapeType="1"/>
              </p:cNvSpPr>
              <p:nvPr/>
            </p:nvSpPr>
            <p:spPr bwMode="auto">
              <a:xfrm flipV="1">
                <a:off x="3888" y="1114"/>
                <a:ext cx="0" cy="9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" name="Object 57"/>
              <p:cNvGraphicFramePr>
                <a:graphicFrameLocks noChangeAspect="1"/>
              </p:cNvGraphicFramePr>
              <p:nvPr/>
            </p:nvGraphicFramePr>
            <p:xfrm>
              <a:off x="3558" y="960"/>
              <a:ext cx="29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4" r:id="rId6" imgW="190500" imgH="228600" progId="Equation.3">
                      <p:embed/>
                    </p:oleObj>
                  </mc:Choice>
                  <mc:Fallback>
                    <p:oleObj r:id="rId6" imgW="1905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8" y="960"/>
                            <a:ext cx="29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" name="AutoShape 50" descr="75%"/>
          <p:cNvSpPr>
            <a:spLocks noChangeArrowheads="1"/>
          </p:cNvSpPr>
          <p:nvPr/>
        </p:nvSpPr>
        <p:spPr bwMode="auto">
          <a:xfrm>
            <a:off x="7653933" y="2510050"/>
            <a:ext cx="1447800" cy="723900"/>
          </a:xfrm>
          <a:prstGeom prst="wedgeEllipseCallout">
            <a:avLst>
              <a:gd name="adj1" fmla="val -50617"/>
              <a:gd name="adj2" fmla="val 172415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稳态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370013" y="457200"/>
            <a:ext cx="4040187" cy="914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rgbClr val="10069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暂态过程初始值的确定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457200"/>
            <a:ext cx="13716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．</a:t>
            </a:r>
          </a:p>
        </p:txBody>
      </p:sp>
      <p:sp>
        <p:nvSpPr>
          <p:cNvPr id="6152" name="Text Box 4" descr="蓝色砂纸"/>
          <p:cNvSpPr txBox="1">
            <a:spLocks noChangeArrowheads="1"/>
          </p:cNvSpPr>
          <p:nvPr/>
        </p:nvSpPr>
        <p:spPr bwMode="auto">
          <a:xfrm>
            <a:off x="533400" y="5126038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 b="1">
              <a:solidFill>
                <a:schemeClr val="bg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9913" y="3611563"/>
            <a:ext cx="6330950" cy="674687"/>
            <a:chOff x="359" y="2275"/>
            <a:chExt cx="3988" cy="425"/>
          </a:xfrm>
        </p:grpSpPr>
        <p:sp>
          <p:nvSpPr>
            <p:cNvPr id="11270" name="Text Box 6" descr="蓝色砂纸"/>
            <p:cNvSpPr txBox="1">
              <a:spLocks noChangeArrowheads="1"/>
            </p:cNvSpPr>
            <p:nvPr/>
          </p:nvSpPr>
          <p:spPr bwMode="auto">
            <a:xfrm>
              <a:off x="359" y="2275"/>
              <a:ext cx="60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解：</a:t>
              </a:r>
            </a:p>
          </p:txBody>
        </p:sp>
        <p:sp>
          <p:nvSpPr>
            <p:cNvPr id="11271" name="Text Box 7" descr="蓝色砂纸"/>
            <p:cNvSpPr txBox="1">
              <a:spLocks noChangeArrowheads="1"/>
            </p:cNvSpPr>
            <p:nvPr/>
          </p:nvSpPr>
          <p:spPr bwMode="auto">
            <a:xfrm>
              <a:off x="791" y="2314"/>
              <a:ext cx="203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(1)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由换路前电路求</a:t>
              </a:r>
            </a:p>
          </p:txBody>
        </p:sp>
        <p:graphicFrame>
          <p:nvGraphicFramePr>
            <p:cNvPr id="6149" name="Object 8"/>
            <p:cNvGraphicFramePr>
              <a:graphicFrameLocks noChangeAspect="1"/>
            </p:cNvGraphicFramePr>
            <p:nvPr/>
          </p:nvGraphicFramePr>
          <p:xfrm>
            <a:off x="2788" y="2305"/>
            <a:ext cx="1559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r:id="rId3" imgW="873360" imgH="200160" progId="Equation.3">
                    <p:embed/>
                  </p:oleObj>
                </mc:Choice>
                <mc:Fallback>
                  <p:oleObj r:id="rId3" imgW="87336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305"/>
                          <a:ext cx="1559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50950" y="4346575"/>
            <a:ext cx="6064250" cy="606425"/>
            <a:chOff x="788" y="2738"/>
            <a:chExt cx="3820" cy="382"/>
          </a:xfrm>
        </p:grpSpPr>
        <p:sp>
          <p:nvSpPr>
            <p:cNvPr id="11274" name="Text Box 10" descr="蓝色砂纸"/>
            <p:cNvSpPr txBox="1">
              <a:spLocks noChangeArrowheads="1"/>
            </p:cNvSpPr>
            <p:nvPr/>
          </p:nvSpPr>
          <p:spPr bwMode="auto">
            <a:xfrm>
              <a:off x="788" y="2738"/>
              <a:ext cx="150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由已知条件知</a:t>
              </a:r>
            </a:p>
          </p:txBody>
        </p:sp>
        <p:graphicFrame>
          <p:nvGraphicFramePr>
            <p:cNvPr id="6148" name="Object 11"/>
            <p:cNvGraphicFramePr>
              <a:graphicFrameLocks noChangeAspect="1"/>
            </p:cNvGraphicFramePr>
            <p:nvPr/>
          </p:nvGraphicFramePr>
          <p:xfrm>
            <a:off x="2352" y="2760"/>
            <a:ext cx="2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r:id="rId5" imgW="1277640" imgH="200160" progId="Equation.3">
                    <p:embed/>
                  </p:oleObj>
                </mc:Choice>
                <mc:Fallback>
                  <p:oleObj r:id="rId5" imgW="1277640" imgH="200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60"/>
                          <a:ext cx="2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19200" y="5029200"/>
            <a:ext cx="5943600" cy="1196975"/>
            <a:chOff x="768" y="3168"/>
            <a:chExt cx="3744" cy="754"/>
          </a:xfrm>
        </p:grpSpPr>
        <p:sp>
          <p:nvSpPr>
            <p:cNvPr id="11277" name="Text Box 13" descr="蓝色砂纸"/>
            <p:cNvSpPr txBox="1">
              <a:spLocks noChangeArrowheads="1"/>
            </p:cNvSpPr>
            <p:nvPr/>
          </p:nvSpPr>
          <p:spPr bwMode="auto">
            <a:xfrm>
              <a:off x="768" y="3181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根据换路定则得：</a:t>
              </a:r>
            </a:p>
          </p:txBody>
        </p:sp>
        <p:graphicFrame>
          <p:nvGraphicFramePr>
            <p:cNvPr id="6146" name="Object 14"/>
            <p:cNvGraphicFramePr>
              <a:graphicFrameLocks noChangeAspect="1"/>
            </p:cNvGraphicFramePr>
            <p:nvPr/>
          </p:nvGraphicFramePr>
          <p:xfrm>
            <a:off x="2688" y="3168"/>
            <a:ext cx="18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r:id="rId7" imgW="1160280" imgH="200160" progId="Equation.3">
                    <p:embed/>
                  </p:oleObj>
                </mc:Choice>
                <mc:Fallback>
                  <p:oleObj r:id="rId7" imgW="1160280" imgH="200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68"/>
                          <a:ext cx="182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15"/>
            <p:cNvGraphicFramePr>
              <a:graphicFrameLocks noChangeAspect="1"/>
            </p:cNvGraphicFramePr>
            <p:nvPr/>
          </p:nvGraphicFramePr>
          <p:xfrm>
            <a:off x="2737" y="3552"/>
            <a:ext cx="172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3" r:id="rId9" imgW="1068840" imgH="187200" progId="Equation.3">
                    <p:embed/>
                  </p:oleObj>
                </mc:Choice>
                <mc:Fallback>
                  <p:oleObj r:id="rId9" imgW="1068840" imgH="18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552"/>
                          <a:ext cx="172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0" name="Text Box 16" descr="蓝色砂纸"/>
          <p:cNvSpPr txBox="1">
            <a:spLocks noChangeArrowheads="1"/>
          </p:cNvSpPr>
          <p:nvPr/>
        </p:nvSpPr>
        <p:spPr bwMode="auto">
          <a:xfrm>
            <a:off x="4572000" y="1212850"/>
            <a:ext cx="4343400" cy="2143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已知：换路前电路处稳态，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zh-CN" alt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、</a:t>
            </a:r>
            <a:r>
              <a:rPr kumimoji="1" lang="en-US" altLang="zh-CN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 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均未储能。</a:t>
            </a: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试求：电路中各电压和电流的初始值。</a:t>
            </a:r>
          </a:p>
        </p:txBody>
      </p:sp>
      <p:grpSp>
        <p:nvGrpSpPr>
          <p:cNvPr id="6157" name="Group 17"/>
          <p:cNvGrpSpPr>
            <a:grpSpLocks/>
          </p:cNvGrpSpPr>
          <p:nvPr/>
        </p:nvGrpSpPr>
        <p:grpSpPr bwMode="auto">
          <a:xfrm>
            <a:off x="914400" y="842963"/>
            <a:ext cx="3633788" cy="2767012"/>
            <a:chOff x="576" y="531"/>
            <a:chExt cx="2289" cy="1743"/>
          </a:xfrm>
        </p:grpSpPr>
        <p:grpSp>
          <p:nvGrpSpPr>
            <p:cNvPr id="6158" name="Group 18"/>
            <p:cNvGrpSpPr>
              <a:grpSpLocks/>
            </p:cNvGrpSpPr>
            <p:nvPr/>
          </p:nvGrpSpPr>
          <p:grpSpPr bwMode="auto">
            <a:xfrm>
              <a:off x="576" y="531"/>
              <a:ext cx="2289" cy="1743"/>
              <a:chOff x="576" y="531"/>
              <a:chExt cx="2289" cy="1743"/>
            </a:xfrm>
          </p:grpSpPr>
          <p:sp>
            <p:nvSpPr>
              <p:cNvPr id="11283" name="Text Box 19"/>
              <p:cNvSpPr txBox="1">
                <a:spLocks noChangeArrowheads="1"/>
              </p:cNvSpPr>
              <p:nvPr/>
            </p:nvSpPr>
            <p:spPr bwMode="auto">
              <a:xfrm>
                <a:off x="1200" y="531"/>
                <a:ext cx="241" cy="381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11284" name="Text Box 20"/>
              <p:cNvSpPr txBox="1">
                <a:spLocks noChangeArrowheads="1"/>
              </p:cNvSpPr>
              <p:nvPr/>
            </p:nvSpPr>
            <p:spPr bwMode="auto">
              <a:xfrm>
                <a:off x="1550" y="1893"/>
                <a:ext cx="41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(a)</a:t>
                </a:r>
              </a:p>
            </p:txBody>
          </p:sp>
          <p:sp>
            <p:nvSpPr>
              <p:cNvPr id="6163" name="Rectangle 21"/>
              <p:cNvSpPr>
                <a:spLocks noChangeArrowheads="1"/>
              </p:cNvSpPr>
              <p:nvPr/>
            </p:nvSpPr>
            <p:spPr bwMode="auto">
              <a:xfrm rot="-5400000">
                <a:off x="2161" y="904"/>
                <a:ext cx="108" cy="2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</a:pPr>
                <a:endParaRPr lang="zh-CN" altLang="zh-CN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6164" name="Line 22"/>
              <p:cNvSpPr>
                <a:spLocks noChangeShapeType="1"/>
              </p:cNvSpPr>
              <p:nvPr/>
            </p:nvSpPr>
            <p:spPr bwMode="auto">
              <a:xfrm rot="-5400000">
                <a:off x="2425" y="905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2006" y="905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Line 24"/>
              <p:cNvSpPr>
                <a:spLocks noChangeShapeType="1"/>
              </p:cNvSpPr>
              <p:nvPr/>
            </p:nvSpPr>
            <p:spPr bwMode="auto">
              <a:xfrm rot="5400000">
                <a:off x="1658" y="1013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25"/>
              <p:cNvSpPr>
                <a:spLocks noChangeShapeType="1"/>
              </p:cNvSpPr>
              <p:nvPr/>
            </p:nvSpPr>
            <p:spPr bwMode="auto">
              <a:xfrm rot="5400000">
                <a:off x="1579" y="1013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Line 26"/>
              <p:cNvSpPr>
                <a:spLocks noChangeShapeType="1"/>
              </p:cNvSpPr>
              <p:nvPr/>
            </p:nvSpPr>
            <p:spPr bwMode="auto">
              <a:xfrm rot="5400000">
                <a:off x="1842" y="919"/>
                <a:ext cx="0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Line 27"/>
              <p:cNvSpPr>
                <a:spLocks noChangeShapeType="1"/>
              </p:cNvSpPr>
              <p:nvPr/>
            </p:nvSpPr>
            <p:spPr bwMode="auto">
              <a:xfrm rot="5400000">
                <a:off x="1609" y="918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Oval 28"/>
              <p:cNvSpPr>
                <a:spLocks noChangeArrowheads="1"/>
              </p:cNvSpPr>
              <p:nvPr/>
            </p:nvSpPr>
            <p:spPr bwMode="auto">
              <a:xfrm>
                <a:off x="1181" y="984"/>
                <a:ext cx="52" cy="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71" name="Line 29"/>
              <p:cNvSpPr>
                <a:spLocks noChangeShapeType="1"/>
              </p:cNvSpPr>
              <p:nvPr/>
            </p:nvSpPr>
            <p:spPr bwMode="auto">
              <a:xfrm flipV="1">
                <a:off x="1213" y="863"/>
                <a:ext cx="243" cy="1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6172" name="AutoShape 30"/>
              <p:cNvCxnSpPr>
                <a:cxnSpLocks noChangeShapeType="1"/>
              </p:cNvCxnSpPr>
              <p:nvPr/>
            </p:nvCxnSpPr>
            <p:spPr bwMode="auto">
              <a:xfrm>
                <a:off x="1155" y="869"/>
                <a:ext cx="209" cy="210"/>
              </a:xfrm>
              <a:prstGeom prst="curvedConnector3">
                <a:avLst>
                  <a:gd name="adj1" fmla="val 87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73" name="Line 31"/>
              <p:cNvSpPr>
                <a:spLocks noChangeShapeType="1"/>
              </p:cNvSpPr>
              <p:nvPr/>
            </p:nvSpPr>
            <p:spPr bwMode="auto">
              <a:xfrm>
                <a:off x="919" y="1011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Line 32"/>
              <p:cNvSpPr>
                <a:spLocks noChangeShapeType="1"/>
              </p:cNvSpPr>
              <p:nvPr/>
            </p:nvSpPr>
            <p:spPr bwMode="auto">
              <a:xfrm>
                <a:off x="919" y="1956"/>
                <a:ext cx="16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Text Box 33"/>
              <p:cNvSpPr txBox="1">
                <a:spLocks noChangeArrowheads="1"/>
              </p:cNvSpPr>
              <p:nvPr/>
            </p:nvSpPr>
            <p:spPr bwMode="auto">
              <a:xfrm>
                <a:off x="1584" y="576"/>
                <a:ext cx="210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1298" name="Text Box 34"/>
              <p:cNvSpPr txBox="1">
                <a:spLocks noChangeArrowheads="1"/>
              </p:cNvSpPr>
              <p:nvPr/>
            </p:nvSpPr>
            <p:spPr bwMode="auto">
              <a:xfrm>
                <a:off x="2655" y="1327"/>
                <a:ext cx="210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  <a:defRPr/>
                </a:pPr>
                <a:endParaRPr kumimoji="1" lang="zh-CN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177" name="Rectangle 35"/>
              <p:cNvSpPr>
                <a:spLocks noChangeArrowheads="1"/>
              </p:cNvSpPr>
              <p:nvPr/>
            </p:nvSpPr>
            <p:spPr bwMode="auto">
              <a:xfrm>
                <a:off x="576" y="1300"/>
                <a:ext cx="334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 </a:t>
                </a:r>
              </a:p>
            </p:txBody>
          </p:sp>
          <p:sp>
            <p:nvSpPr>
              <p:cNvPr id="11300" name="Rectangle 36"/>
              <p:cNvSpPr>
                <a:spLocks noChangeArrowheads="1"/>
              </p:cNvSpPr>
              <p:nvPr/>
            </p:nvSpPr>
            <p:spPr bwMode="auto">
              <a:xfrm>
                <a:off x="2025" y="597"/>
                <a:ext cx="341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1301" name="Rectangle 37"/>
              <p:cNvSpPr>
                <a:spLocks noChangeArrowheads="1"/>
              </p:cNvSpPr>
              <p:nvPr/>
            </p:nvSpPr>
            <p:spPr bwMode="auto">
              <a:xfrm>
                <a:off x="1524" y="1280"/>
                <a:ext cx="341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sz="2800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1302" name="Rectangle 38"/>
              <p:cNvSpPr>
                <a:spLocks noChangeArrowheads="1"/>
              </p:cNvSpPr>
              <p:nvPr/>
            </p:nvSpPr>
            <p:spPr bwMode="auto">
              <a:xfrm>
                <a:off x="1130" y="975"/>
                <a:ext cx="418" cy="38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t</a:t>
                </a:r>
                <a:r>
                  <a:rPr kumimoji="1"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=0</a:t>
                </a:r>
              </a:p>
            </p:txBody>
          </p:sp>
          <p:sp>
            <p:nvSpPr>
              <p:cNvPr id="6181" name="Line 39"/>
              <p:cNvSpPr>
                <a:spLocks noChangeShapeType="1"/>
              </p:cNvSpPr>
              <p:nvPr/>
            </p:nvSpPr>
            <p:spPr bwMode="auto">
              <a:xfrm flipH="1">
                <a:off x="2517" y="1396"/>
                <a:ext cx="52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Line 40"/>
              <p:cNvSpPr>
                <a:spLocks noChangeShapeType="1"/>
              </p:cNvSpPr>
              <p:nvPr/>
            </p:nvSpPr>
            <p:spPr bwMode="auto">
              <a:xfrm flipH="1">
                <a:off x="2517" y="1268"/>
                <a:ext cx="65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3" name="Line 41"/>
              <p:cNvSpPr>
                <a:spLocks noChangeShapeType="1"/>
              </p:cNvSpPr>
              <p:nvPr/>
            </p:nvSpPr>
            <p:spPr bwMode="auto">
              <a:xfrm flipH="1">
                <a:off x="2517" y="1531"/>
                <a:ext cx="52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4" name="Group 42"/>
              <p:cNvGrpSpPr>
                <a:grpSpLocks/>
              </p:cNvGrpSpPr>
              <p:nvPr/>
            </p:nvGrpSpPr>
            <p:grpSpPr bwMode="auto">
              <a:xfrm>
                <a:off x="2563" y="1268"/>
                <a:ext cx="47" cy="405"/>
                <a:chOff x="2563" y="1268"/>
                <a:chExt cx="74" cy="405"/>
              </a:xfrm>
            </p:grpSpPr>
            <p:sp>
              <p:nvSpPr>
                <p:cNvPr id="6195" name="Freeform 43"/>
                <p:cNvSpPr>
                  <a:spLocks noChangeArrowheads="1"/>
                </p:cNvSpPr>
                <p:nvPr/>
              </p:nvSpPr>
              <p:spPr bwMode="auto">
                <a:xfrm>
                  <a:off x="2563" y="1268"/>
                  <a:ext cx="74" cy="135"/>
                </a:xfrm>
                <a:custGeom>
                  <a:avLst/>
                  <a:gdLst>
                    <a:gd name="T0" fmla="*/ 0 w 140"/>
                    <a:gd name="T1" fmla="*/ 0 h 198"/>
                    <a:gd name="T2" fmla="*/ 33 w 140"/>
                    <a:gd name="T3" fmla="*/ 28 h 198"/>
                    <a:gd name="T4" fmla="*/ 33 w 140"/>
                    <a:gd name="T5" fmla="*/ 67 h 198"/>
                    <a:gd name="T6" fmla="*/ 0 w 140"/>
                    <a:gd name="T7" fmla="*/ 92 h 19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198"/>
                    <a:gd name="T14" fmla="*/ 140 w 140"/>
                    <a:gd name="T15" fmla="*/ 198 h 19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198">
                      <a:moveTo>
                        <a:pt x="0" y="0"/>
                      </a:moveTo>
                      <a:cubicBezTo>
                        <a:pt x="50" y="18"/>
                        <a:pt x="100" y="36"/>
                        <a:pt x="120" y="60"/>
                      </a:cubicBezTo>
                      <a:cubicBezTo>
                        <a:pt x="140" y="84"/>
                        <a:pt x="140" y="121"/>
                        <a:pt x="120" y="144"/>
                      </a:cubicBezTo>
                      <a:cubicBezTo>
                        <a:pt x="100" y="167"/>
                        <a:pt x="20" y="189"/>
                        <a:pt x="0" y="198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6" name="Freeform 44"/>
                <p:cNvSpPr>
                  <a:spLocks noChangeArrowheads="1"/>
                </p:cNvSpPr>
                <p:nvPr/>
              </p:nvSpPr>
              <p:spPr bwMode="auto">
                <a:xfrm>
                  <a:off x="2563" y="1403"/>
                  <a:ext cx="74" cy="135"/>
                </a:xfrm>
                <a:custGeom>
                  <a:avLst/>
                  <a:gdLst>
                    <a:gd name="T0" fmla="*/ 0 w 140"/>
                    <a:gd name="T1" fmla="*/ 0 h 198"/>
                    <a:gd name="T2" fmla="*/ 33 w 140"/>
                    <a:gd name="T3" fmla="*/ 28 h 198"/>
                    <a:gd name="T4" fmla="*/ 33 w 140"/>
                    <a:gd name="T5" fmla="*/ 67 h 198"/>
                    <a:gd name="T6" fmla="*/ 0 w 140"/>
                    <a:gd name="T7" fmla="*/ 92 h 19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198"/>
                    <a:gd name="T14" fmla="*/ 140 w 140"/>
                    <a:gd name="T15" fmla="*/ 198 h 19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198">
                      <a:moveTo>
                        <a:pt x="0" y="0"/>
                      </a:moveTo>
                      <a:cubicBezTo>
                        <a:pt x="50" y="18"/>
                        <a:pt x="100" y="36"/>
                        <a:pt x="120" y="60"/>
                      </a:cubicBezTo>
                      <a:cubicBezTo>
                        <a:pt x="140" y="84"/>
                        <a:pt x="140" y="121"/>
                        <a:pt x="120" y="144"/>
                      </a:cubicBezTo>
                      <a:cubicBezTo>
                        <a:pt x="100" y="167"/>
                        <a:pt x="20" y="189"/>
                        <a:pt x="0" y="198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197" name="Freeform 45"/>
                <p:cNvSpPr>
                  <a:spLocks noChangeArrowheads="1"/>
                </p:cNvSpPr>
                <p:nvPr/>
              </p:nvSpPr>
              <p:spPr bwMode="auto">
                <a:xfrm>
                  <a:off x="2563" y="1538"/>
                  <a:ext cx="74" cy="135"/>
                </a:xfrm>
                <a:custGeom>
                  <a:avLst/>
                  <a:gdLst>
                    <a:gd name="T0" fmla="*/ 0 w 140"/>
                    <a:gd name="T1" fmla="*/ 0 h 198"/>
                    <a:gd name="T2" fmla="*/ 33 w 140"/>
                    <a:gd name="T3" fmla="*/ 28 h 198"/>
                    <a:gd name="T4" fmla="*/ 33 w 140"/>
                    <a:gd name="T5" fmla="*/ 67 h 198"/>
                    <a:gd name="T6" fmla="*/ 0 w 140"/>
                    <a:gd name="T7" fmla="*/ 92 h 19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198"/>
                    <a:gd name="T14" fmla="*/ 140 w 140"/>
                    <a:gd name="T15" fmla="*/ 198 h 19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198">
                      <a:moveTo>
                        <a:pt x="0" y="0"/>
                      </a:moveTo>
                      <a:cubicBezTo>
                        <a:pt x="50" y="18"/>
                        <a:pt x="100" y="36"/>
                        <a:pt x="120" y="60"/>
                      </a:cubicBezTo>
                      <a:cubicBezTo>
                        <a:pt x="140" y="84"/>
                        <a:pt x="140" y="121"/>
                        <a:pt x="120" y="144"/>
                      </a:cubicBezTo>
                      <a:cubicBezTo>
                        <a:pt x="100" y="167"/>
                        <a:pt x="20" y="189"/>
                        <a:pt x="0" y="198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6185" name="Line 46"/>
              <p:cNvSpPr>
                <a:spLocks noChangeShapeType="1"/>
              </p:cNvSpPr>
              <p:nvPr/>
            </p:nvSpPr>
            <p:spPr bwMode="auto">
              <a:xfrm flipH="1">
                <a:off x="2517" y="1666"/>
                <a:ext cx="52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6" name="Line 47"/>
              <p:cNvSpPr>
                <a:spLocks noChangeShapeType="1"/>
              </p:cNvSpPr>
              <p:nvPr/>
            </p:nvSpPr>
            <p:spPr bwMode="auto">
              <a:xfrm>
                <a:off x="2517" y="165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7" name="Line 48"/>
              <p:cNvSpPr>
                <a:spLocks noChangeShapeType="1"/>
              </p:cNvSpPr>
              <p:nvPr/>
            </p:nvSpPr>
            <p:spPr bwMode="auto">
              <a:xfrm>
                <a:off x="2517" y="1018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8" name="Oval 49"/>
              <p:cNvSpPr>
                <a:spLocks noChangeArrowheads="1"/>
              </p:cNvSpPr>
              <p:nvPr/>
            </p:nvSpPr>
            <p:spPr bwMode="auto">
              <a:xfrm>
                <a:off x="821" y="1375"/>
                <a:ext cx="209" cy="2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89" name="Line 50"/>
              <p:cNvSpPr>
                <a:spLocks noChangeShapeType="1"/>
              </p:cNvSpPr>
              <p:nvPr/>
            </p:nvSpPr>
            <p:spPr bwMode="auto">
              <a:xfrm>
                <a:off x="925" y="998"/>
                <a:ext cx="0" cy="9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0" name="Text Box 51"/>
              <p:cNvSpPr txBox="1">
                <a:spLocks noChangeArrowheads="1"/>
              </p:cNvSpPr>
              <p:nvPr/>
            </p:nvSpPr>
            <p:spPr bwMode="auto">
              <a:xfrm>
                <a:off x="716" y="1042"/>
                <a:ext cx="209" cy="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  <a:endParaRPr lang="en-US" altLang="zh-CN" sz="2800">
                  <a:solidFill>
                    <a:srgbClr val="FF3300"/>
                  </a:solidFill>
                </a:endParaRPr>
              </a:p>
              <a:p>
                <a:pPr algn="ctr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6191" name="Rectangle 52"/>
              <p:cNvSpPr>
                <a:spLocks noChangeArrowheads="1"/>
              </p:cNvSpPr>
              <p:nvPr/>
            </p:nvSpPr>
            <p:spPr bwMode="auto">
              <a:xfrm>
                <a:off x="1842" y="1376"/>
                <a:ext cx="105" cy="2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</a:pPr>
                <a:endParaRPr lang="zh-CN" altLang="zh-CN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6192" name="Line 53"/>
              <p:cNvSpPr>
                <a:spLocks noChangeShapeType="1"/>
              </p:cNvSpPr>
              <p:nvPr/>
            </p:nvSpPr>
            <p:spPr bwMode="auto">
              <a:xfrm>
                <a:off x="1895" y="1591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3" name="Line 54"/>
              <p:cNvSpPr>
                <a:spLocks noChangeShapeType="1"/>
              </p:cNvSpPr>
              <p:nvPr/>
            </p:nvSpPr>
            <p:spPr bwMode="auto">
              <a:xfrm flipV="1">
                <a:off x="1895" y="998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9" name="Rectangle 55"/>
              <p:cNvSpPr>
                <a:spLocks noChangeArrowheads="1"/>
              </p:cNvSpPr>
              <p:nvPr/>
            </p:nvSpPr>
            <p:spPr bwMode="auto">
              <a:xfrm>
                <a:off x="2291" y="1257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L</a:t>
                </a:r>
              </a:p>
            </p:txBody>
          </p:sp>
        </p:grpSp>
        <p:sp>
          <p:nvSpPr>
            <p:cNvPr id="6159" name="Oval 56"/>
            <p:cNvSpPr>
              <a:spLocks noChangeArrowheads="1"/>
            </p:cNvSpPr>
            <p:nvPr/>
          </p:nvSpPr>
          <p:spPr bwMode="auto">
            <a:xfrm flipV="1">
              <a:off x="1843" y="189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Oval 57"/>
            <p:cNvSpPr>
              <a:spLocks noChangeArrowheads="1"/>
            </p:cNvSpPr>
            <p:nvPr/>
          </p:nvSpPr>
          <p:spPr bwMode="auto">
            <a:xfrm flipV="1">
              <a:off x="1843" y="960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228600"/>
            <a:ext cx="5183188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暂态过程初始值的确定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00" y="228600"/>
            <a:ext cx="13716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1:</a:t>
            </a:r>
          </a:p>
        </p:txBody>
      </p:sp>
      <p:sp>
        <p:nvSpPr>
          <p:cNvPr id="7179" name="Text Box 4" descr="蓝色砂纸"/>
          <p:cNvSpPr txBox="1">
            <a:spLocks noChangeArrowheads="1"/>
          </p:cNvSpPr>
          <p:nvPr/>
        </p:nvSpPr>
        <p:spPr bwMode="auto">
          <a:xfrm>
            <a:off x="533400" y="5002213"/>
            <a:ext cx="121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3200" b="1">
              <a:solidFill>
                <a:schemeClr val="bg1"/>
              </a:solidFill>
            </a:endParaRPr>
          </a:p>
        </p:txBody>
      </p:sp>
      <p:sp>
        <p:nvSpPr>
          <p:cNvPr id="7180" name="Rectangle 5"/>
          <p:cNvSpPr>
            <a:spLocks noChangeArrowheads="1"/>
          </p:cNvSpPr>
          <p:nvPr/>
        </p:nvSpPr>
        <p:spPr bwMode="auto">
          <a:xfrm>
            <a:off x="0" y="41910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1" name="Rectangle 6"/>
          <p:cNvSpPr>
            <a:spLocks noChangeArrowheads="1"/>
          </p:cNvSpPr>
          <p:nvPr/>
        </p:nvSpPr>
        <p:spPr bwMode="auto">
          <a:xfrm>
            <a:off x="4343400" y="598488"/>
            <a:ext cx="4495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06488" y="3752850"/>
            <a:ext cx="8037512" cy="1123950"/>
            <a:chOff x="697" y="2364"/>
            <a:chExt cx="5063" cy="708"/>
          </a:xfrm>
        </p:grpSpPr>
        <p:graphicFrame>
          <p:nvGraphicFramePr>
            <p:cNvPr id="7175" name="Object 8"/>
            <p:cNvGraphicFramePr>
              <a:graphicFrameLocks noChangeAspect="1"/>
            </p:cNvGraphicFramePr>
            <p:nvPr/>
          </p:nvGraphicFramePr>
          <p:xfrm>
            <a:off x="697" y="2364"/>
            <a:ext cx="113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4" r:id="rId3" imgW="638640" imgH="200160" progId="Equation.3">
                    <p:embed/>
                  </p:oleObj>
                </mc:Choice>
                <mc:Fallback>
                  <p:oleObj r:id="rId3" imgW="63864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364"/>
                          <a:ext cx="113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753" y="2364"/>
              <a:ext cx="400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sym typeface="+mn-ea"/>
                </a:rPr>
                <a:t>,  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换路瞬间，电容元件可视为短路。</a:t>
              </a:r>
            </a:p>
          </p:txBody>
        </p:sp>
        <p:graphicFrame>
          <p:nvGraphicFramePr>
            <p:cNvPr id="7176" name="Object 10"/>
            <p:cNvGraphicFramePr>
              <a:graphicFrameLocks noChangeAspect="1"/>
            </p:cNvGraphicFramePr>
            <p:nvPr/>
          </p:nvGraphicFramePr>
          <p:xfrm>
            <a:off x="697" y="2715"/>
            <a:ext cx="105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5" r:id="rId5" imgW="595440" imgH="187200" progId="Equation.3">
                    <p:embed/>
                  </p:oleObj>
                </mc:Choice>
                <mc:Fallback>
                  <p:oleObj r:id="rId5" imgW="595440" imgH="18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715"/>
                          <a:ext cx="105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1657" y="2719"/>
              <a:ext cx="410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sym typeface="+mn-ea"/>
                </a:rPr>
                <a:t>,  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换路瞬间，电感元件可视为开路。</a:t>
              </a:r>
            </a:p>
          </p:txBody>
        </p:sp>
      </p:grp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41275" y="4221163"/>
            <a:ext cx="90678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16000" y="4725988"/>
            <a:ext cx="5321300" cy="1035050"/>
            <a:chOff x="707" y="2977"/>
            <a:chExt cx="3352" cy="652"/>
          </a:xfrm>
        </p:grpSpPr>
        <p:graphicFrame>
          <p:nvGraphicFramePr>
            <p:cNvPr id="7173" name="Object 14"/>
            <p:cNvGraphicFramePr>
              <a:graphicFrameLocks noChangeAspect="1"/>
            </p:cNvGraphicFramePr>
            <p:nvPr/>
          </p:nvGraphicFramePr>
          <p:xfrm>
            <a:off x="707" y="2977"/>
            <a:ext cx="1787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6" r:id="rId7" imgW="1186200" imgH="387000" progId="Equation.3">
                    <p:embed/>
                  </p:oleObj>
                </mc:Choice>
                <mc:Fallback>
                  <p:oleObj r:id="rId7" imgW="1186200" imgH="387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2977"/>
                          <a:ext cx="1787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15"/>
            <p:cNvGraphicFramePr>
              <a:graphicFrameLocks noChangeAspect="1"/>
            </p:cNvGraphicFramePr>
            <p:nvPr/>
          </p:nvGraphicFramePr>
          <p:xfrm>
            <a:off x="2688" y="3113"/>
            <a:ext cx="137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7" r:id="rId9" imgW="686520" imgH="200160" progId="Equation.3">
                    <p:embed/>
                  </p:oleObj>
                </mc:Choice>
                <mc:Fallback>
                  <p:oleObj r:id="rId9" imgW="686520" imgH="200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13"/>
                          <a:ext cx="137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5" name="Rectangle 16"/>
          <p:cNvSpPr>
            <a:spLocks noChangeArrowheads="1"/>
          </p:cNvSpPr>
          <p:nvPr/>
        </p:nvSpPr>
        <p:spPr bwMode="auto">
          <a:xfrm>
            <a:off x="990600" y="6329363"/>
            <a:ext cx="37433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6629400" y="5562600"/>
          <a:ext cx="175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r:id="rId11" imgW="617040" imgH="187200" progId="Equation.3">
                  <p:embed/>
                </p:oleObj>
              </mc:Choice>
              <mc:Fallback>
                <p:oleObj r:id="rId11" imgW="617040" imgH="18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562600"/>
                        <a:ext cx="1752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066800" y="5618163"/>
            <a:ext cx="4957763" cy="630237"/>
            <a:chOff x="739" y="3539"/>
            <a:chExt cx="3123" cy="397"/>
          </a:xfrm>
        </p:grpSpPr>
        <p:graphicFrame>
          <p:nvGraphicFramePr>
            <p:cNvPr id="7171" name="Object 19"/>
            <p:cNvGraphicFramePr>
              <a:graphicFrameLocks noChangeAspect="1"/>
            </p:cNvGraphicFramePr>
            <p:nvPr/>
          </p:nvGraphicFramePr>
          <p:xfrm>
            <a:off x="739" y="3596"/>
            <a:ext cx="170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9" r:id="rId13" imgW="1173240" imgH="187200" progId="Equation.3">
                    <p:embed/>
                  </p:oleObj>
                </mc:Choice>
                <mc:Fallback>
                  <p:oleObj r:id="rId13" imgW="1173240" imgH="18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3596"/>
                          <a:ext cx="170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20"/>
            <p:cNvGraphicFramePr>
              <a:graphicFrameLocks noChangeAspect="1"/>
            </p:cNvGraphicFramePr>
            <p:nvPr/>
          </p:nvGraphicFramePr>
          <p:xfrm>
            <a:off x="2736" y="3539"/>
            <a:ext cx="112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0" r:id="rId15" imgW="721440" imgH="187200" progId="Equation.3">
                    <p:embed/>
                  </p:oleObj>
                </mc:Choice>
                <mc:Fallback>
                  <p:oleObj r:id="rId15" imgW="721440" imgH="18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539"/>
                          <a:ext cx="112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9" name="AutoShape 21" descr="花束"/>
          <p:cNvSpPr>
            <a:spLocks noChangeArrowheads="1"/>
          </p:cNvSpPr>
          <p:nvPr/>
        </p:nvSpPr>
        <p:spPr bwMode="auto">
          <a:xfrm>
            <a:off x="6372225" y="4797425"/>
            <a:ext cx="2663825" cy="576263"/>
          </a:xfrm>
          <a:prstGeom prst="wedgeRoundRectCallout">
            <a:avLst>
              <a:gd name="adj1" fmla="val -71810"/>
              <a:gd name="adj2" fmla="val 116667"/>
              <a:gd name="adj3" fmla="val 16667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i</a:t>
            </a:r>
            <a:r>
              <a:rPr lang="en-US" altLang="zh-CN" sz="2800" b="1" i="1" baseline="-25000">
                <a:solidFill>
                  <a:srgbClr val="FF3300"/>
                </a:solidFill>
              </a:rPr>
              <a:t>C</a:t>
            </a:r>
            <a:r>
              <a:rPr lang="en-US" altLang="zh-CN" b="1" i="1">
                <a:solidFill>
                  <a:srgbClr val="FF3300"/>
                </a:solidFill>
              </a:rPr>
              <a:t> </a:t>
            </a:r>
            <a:r>
              <a:rPr lang="zh-CN" altLang="en-US" b="1" i="1">
                <a:solidFill>
                  <a:srgbClr val="FF3300"/>
                </a:solidFill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</a:rPr>
              <a:t>u</a:t>
            </a:r>
            <a:r>
              <a:rPr lang="en-US" altLang="zh-CN" sz="2800" b="1" i="1" baseline="-25000">
                <a:solidFill>
                  <a:srgbClr val="FF3300"/>
                </a:solidFill>
              </a:rPr>
              <a:t>L</a:t>
            </a:r>
            <a:r>
              <a:rPr lang="en-US" altLang="zh-CN" b="1" i="1" baseline="-25000">
                <a:solidFill>
                  <a:srgbClr val="FF3300"/>
                </a:solidFill>
              </a:rPr>
              <a:t> </a:t>
            </a:r>
            <a:r>
              <a:rPr lang="zh-CN" altLang="en-US" b="1">
                <a:solidFill>
                  <a:srgbClr val="FF3300"/>
                </a:solidFill>
              </a:rPr>
              <a:t>产生突变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38175" y="3278188"/>
            <a:ext cx="820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</a:rPr>
              <a:t>(2) </a:t>
            </a:r>
            <a:r>
              <a:rPr lang="zh-CN" altLang="en-US" sz="2800" b="1">
                <a:solidFill>
                  <a:srgbClr val="000099"/>
                </a:solidFill>
              </a:rPr>
              <a:t>由</a:t>
            </a:r>
            <a:r>
              <a:rPr lang="en-US" altLang="zh-CN" sz="2800" b="1" i="1">
                <a:solidFill>
                  <a:srgbClr val="000099"/>
                </a:solidFill>
              </a:rPr>
              <a:t>t</a:t>
            </a:r>
            <a:r>
              <a:rPr lang="en-US" altLang="zh-CN" sz="2800" b="1">
                <a:solidFill>
                  <a:srgbClr val="000099"/>
                </a:solidFill>
              </a:rPr>
              <a:t>=0</a:t>
            </a:r>
            <a:r>
              <a:rPr lang="en-US" altLang="zh-CN" sz="2800" b="1" baseline="-25000">
                <a:solidFill>
                  <a:srgbClr val="000099"/>
                </a:solidFill>
              </a:rPr>
              <a:t>+</a:t>
            </a:r>
            <a:r>
              <a:rPr lang="zh-CN" altLang="en-US" sz="2800" b="1">
                <a:solidFill>
                  <a:srgbClr val="000099"/>
                </a:solidFill>
              </a:rPr>
              <a:t>电路，求其余各电流、电压的初始值</a:t>
            </a:r>
          </a:p>
        </p:txBody>
      </p:sp>
      <p:grpSp>
        <p:nvGrpSpPr>
          <p:cNvPr id="7189" name="Group 23"/>
          <p:cNvGrpSpPr>
            <a:grpSpLocks/>
          </p:cNvGrpSpPr>
          <p:nvPr/>
        </p:nvGrpSpPr>
        <p:grpSpPr bwMode="auto">
          <a:xfrm>
            <a:off x="838200" y="735013"/>
            <a:ext cx="3541713" cy="2617787"/>
            <a:chOff x="528" y="463"/>
            <a:chExt cx="2231" cy="1649"/>
          </a:xfrm>
        </p:grpSpPr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1440" y="1824"/>
              <a:ext cx="41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endParaRPr kumimoji="1" lang="zh-CN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7235" name="Group 25"/>
            <p:cNvGrpSpPr>
              <a:grpSpLocks/>
            </p:cNvGrpSpPr>
            <p:nvPr/>
          </p:nvGrpSpPr>
          <p:grpSpPr bwMode="auto">
            <a:xfrm>
              <a:off x="528" y="463"/>
              <a:ext cx="2231" cy="1601"/>
              <a:chOff x="528" y="463"/>
              <a:chExt cx="2231" cy="1601"/>
            </a:xfrm>
          </p:grpSpPr>
          <p:sp>
            <p:nvSpPr>
              <p:cNvPr id="12314" name="Text Box 26"/>
              <p:cNvSpPr txBox="1">
                <a:spLocks noChangeArrowheads="1"/>
              </p:cNvSpPr>
              <p:nvPr/>
            </p:nvSpPr>
            <p:spPr bwMode="auto">
              <a:xfrm>
                <a:off x="1104" y="463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7239" name="Rectangle 27"/>
              <p:cNvSpPr>
                <a:spLocks noChangeArrowheads="1"/>
              </p:cNvSpPr>
              <p:nvPr/>
            </p:nvSpPr>
            <p:spPr bwMode="auto">
              <a:xfrm rot="-5400000">
                <a:off x="2098" y="736"/>
                <a:ext cx="108" cy="20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240" name="Line 28"/>
              <p:cNvSpPr>
                <a:spLocks noChangeShapeType="1"/>
              </p:cNvSpPr>
              <p:nvPr/>
            </p:nvSpPr>
            <p:spPr bwMode="auto">
              <a:xfrm rot="-5400000">
                <a:off x="2362" y="737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1" name="Line 29"/>
              <p:cNvSpPr>
                <a:spLocks noChangeShapeType="1"/>
              </p:cNvSpPr>
              <p:nvPr/>
            </p:nvSpPr>
            <p:spPr bwMode="auto">
              <a:xfrm rot="16200000" flipV="1">
                <a:off x="1943" y="737"/>
                <a:ext cx="0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2" name="Line 30"/>
              <p:cNvSpPr>
                <a:spLocks noChangeShapeType="1"/>
              </p:cNvSpPr>
              <p:nvPr/>
            </p:nvSpPr>
            <p:spPr bwMode="auto">
              <a:xfrm rot="5400000">
                <a:off x="1595" y="845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3" name="Line 31"/>
              <p:cNvSpPr>
                <a:spLocks noChangeShapeType="1"/>
              </p:cNvSpPr>
              <p:nvPr/>
            </p:nvSpPr>
            <p:spPr bwMode="auto">
              <a:xfrm rot="5400000">
                <a:off x="1516" y="845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4" name="Line 32"/>
              <p:cNvSpPr>
                <a:spLocks noChangeShapeType="1"/>
              </p:cNvSpPr>
              <p:nvPr/>
            </p:nvSpPr>
            <p:spPr bwMode="auto">
              <a:xfrm rot="5400000">
                <a:off x="1779" y="751"/>
                <a:ext cx="0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5" name="Line 33"/>
              <p:cNvSpPr>
                <a:spLocks noChangeShapeType="1"/>
              </p:cNvSpPr>
              <p:nvPr/>
            </p:nvSpPr>
            <p:spPr bwMode="auto">
              <a:xfrm rot="5400000">
                <a:off x="1516" y="750"/>
                <a:ext cx="0" cy="1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6" name="Oval 34"/>
              <p:cNvSpPr>
                <a:spLocks noChangeArrowheads="1"/>
              </p:cNvSpPr>
              <p:nvPr/>
            </p:nvSpPr>
            <p:spPr bwMode="auto">
              <a:xfrm>
                <a:off x="1118" y="816"/>
                <a:ext cx="52" cy="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47" name="Line 35"/>
              <p:cNvSpPr>
                <a:spLocks noChangeShapeType="1"/>
              </p:cNvSpPr>
              <p:nvPr/>
            </p:nvSpPr>
            <p:spPr bwMode="auto">
              <a:xfrm flipV="1">
                <a:off x="1150" y="695"/>
                <a:ext cx="243" cy="1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248" name="AutoShape 36"/>
              <p:cNvCxnSpPr>
                <a:cxnSpLocks noChangeShapeType="1"/>
              </p:cNvCxnSpPr>
              <p:nvPr/>
            </p:nvCxnSpPr>
            <p:spPr bwMode="auto">
              <a:xfrm>
                <a:off x="1135" y="701"/>
                <a:ext cx="209" cy="210"/>
              </a:xfrm>
              <a:prstGeom prst="curvedConnector3">
                <a:avLst>
                  <a:gd name="adj1" fmla="val 875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49" name="Line 37"/>
              <p:cNvSpPr>
                <a:spLocks noChangeShapeType="1"/>
              </p:cNvSpPr>
              <p:nvPr/>
            </p:nvSpPr>
            <p:spPr bwMode="auto">
              <a:xfrm>
                <a:off x="856" y="843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0" name="Line 38"/>
              <p:cNvSpPr>
                <a:spLocks noChangeShapeType="1"/>
              </p:cNvSpPr>
              <p:nvPr/>
            </p:nvSpPr>
            <p:spPr bwMode="auto">
              <a:xfrm>
                <a:off x="854" y="1788"/>
                <a:ext cx="16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Text Box 39"/>
              <p:cNvSpPr txBox="1">
                <a:spLocks noChangeArrowheads="1"/>
              </p:cNvSpPr>
              <p:nvPr/>
            </p:nvSpPr>
            <p:spPr bwMode="auto">
              <a:xfrm>
                <a:off x="1543" y="496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252" name="Rectangle 40"/>
              <p:cNvSpPr>
                <a:spLocks noChangeArrowheads="1"/>
              </p:cNvSpPr>
              <p:nvPr/>
            </p:nvSpPr>
            <p:spPr bwMode="auto">
              <a:xfrm>
                <a:off x="528" y="1178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 </a:t>
                </a:r>
              </a:p>
            </p:txBody>
          </p:sp>
          <p:sp>
            <p:nvSpPr>
              <p:cNvPr id="12329" name="Rectangle 41"/>
              <p:cNvSpPr>
                <a:spLocks noChangeArrowheads="1"/>
              </p:cNvSpPr>
              <p:nvPr/>
            </p:nvSpPr>
            <p:spPr bwMode="auto">
              <a:xfrm>
                <a:off x="1978" y="47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2330" name="Rectangle 42"/>
              <p:cNvSpPr>
                <a:spLocks noChangeArrowheads="1"/>
              </p:cNvSpPr>
              <p:nvPr/>
            </p:nvSpPr>
            <p:spPr bwMode="auto">
              <a:xfrm>
                <a:off x="1477" y="115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2331" name="Rectangle 43"/>
              <p:cNvSpPr>
                <a:spLocks noChangeArrowheads="1"/>
              </p:cNvSpPr>
              <p:nvPr/>
            </p:nvSpPr>
            <p:spPr bwMode="auto">
              <a:xfrm>
                <a:off x="1084" y="853"/>
                <a:ext cx="38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t=0</a:t>
                </a:r>
              </a:p>
            </p:txBody>
          </p:sp>
          <p:sp>
            <p:nvSpPr>
              <p:cNvPr id="7256" name="Freeform 44"/>
              <p:cNvSpPr>
                <a:spLocks noChangeArrowheads="1"/>
              </p:cNvSpPr>
              <p:nvPr/>
            </p:nvSpPr>
            <p:spPr bwMode="auto">
              <a:xfrm>
                <a:off x="2500" y="1100"/>
                <a:ext cx="74" cy="135"/>
              </a:xfrm>
              <a:custGeom>
                <a:avLst/>
                <a:gdLst>
                  <a:gd name="T0" fmla="*/ 0 w 140"/>
                  <a:gd name="T1" fmla="*/ 0 h 198"/>
                  <a:gd name="T2" fmla="*/ 33 w 140"/>
                  <a:gd name="T3" fmla="*/ 28 h 198"/>
                  <a:gd name="T4" fmla="*/ 33 w 140"/>
                  <a:gd name="T5" fmla="*/ 67 h 198"/>
                  <a:gd name="T6" fmla="*/ 0 w 140"/>
                  <a:gd name="T7" fmla="*/ 92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57" name="Line 45"/>
              <p:cNvSpPr>
                <a:spLocks noChangeShapeType="1"/>
              </p:cNvSpPr>
              <p:nvPr/>
            </p:nvSpPr>
            <p:spPr bwMode="auto">
              <a:xfrm flipH="1">
                <a:off x="2454" y="1228"/>
                <a:ext cx="52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8" name="Line 46"/>
              <p:cNvSpPr>
                <a:spLocks noChangeShapeType="1"/>
              </p:cNvSpPr>
              <p:nvPr/>
            </p:nvSpPr>
            <p:spPr bwMode="auto">
              <a:xfrm flipH="1">
                <a:off x="2454" y="1100"/>
                <a:ext cx="65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9" name="Freeform 47"/>
              <p:cNvSpPr>
                <a:spLocks noChangeArrowheads="1"/>
              </p:cNvSpPr>
              <p:nvPr/>
            </p:nvSpPr>
            <p:spPr bwMode="auto">
              <a:xfrm>
                <a:off x="2500" y="1235"/>
                <a:ext cx="74" cy="135"/>
              </a:xfrm>
              <a:custGeom>
                <a:avLst/>
                <a:gdLst>
                  <a:gd name="T0" fmla="*/ 0 w 140"/>
                  <a:gd name="T1" fmla="*/ 0 h 198"/>
                  <a:gd name="T2" fmla="*/ 33 w 140"/>
                  <a:gd name="T3" fmla="*/ 28 h 198"/>
                  <a:gd name="T4" fmla="*/ 33 w 140"/>
                  <a:gd name="T5" fmla="*/ 67 h 198"/>
                  <a:gd name="T6" fmla="*/ 0 w 140"/>
                  <a:gd name="T7" fmla="*/ 92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60" name="Line 48"/>
              <p:cNvSpPr>
                <a:spLocks noChangeShapeType="1"/>
              </p:cNvSpPr>
              <p:nvPr/>
            </p:nvSpPr>
            <p:spPr bwMode="auto">
              <a:xfrm flipH="1">
                <a:off x="2454" y="1363"/>
                <a:ext cx="52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1" name="Freeform 49"/>
              <p:cNvSpPr>
                <a:spLocks noChangeArrowheads="1"/>
              </p:cNvSpPr>
              <p:nvPr/>
            </p:nvSpPr>
            <p:spPr bwMode="auto">
              <a:xfrm>
                <a:off x="2500" y="1370"/>
                <a:ext cx="74" cy="135"/>
              </a:xfrm>
              <a:custGeom>
                <a:avLst/>
                <a:gdLst>
                  <a:gd name="T0" fmla="*/ 0 w 140"/>
                  <a:gd name="T1" fmla="*/ 0 h 198"/>
                  <a:gd name="T2" fmla="*/ 33 w 140"/>
                  <a:gd name="T3" fmla="*/ 28 h 198"/>
                  <a:gd name="T4" fmla="*/ 33 w 140"/>
                  <a:gd name="T5" fmla="*/ 67 h 198"/>
                  <a:gd name="T6" fmla="*/ 0 w 140"/>
                  <a:gd name="T7" fmla="*/ 92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198"/>
                  <a:gd name="T14" fmla="*/ 140 w 140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198">
                    <a:moveTo>
                      <a:pt x="0" y="0"/>
                    </a:moveTo>
                    <a:cubicBezTo>
                      <a:pt x="50" y="18"/>
                      <a:pt x="100" y="36"/>
                      <a:pt x="120" y="60"/>
                    </a:cubicBezTo>
                    <a:cubicBezTo>
                      <a:pt x="140" y="84"/>
                      <a:pt x="140" y="121"/>
                      <a:pt x="120" y="144"/>
                    </a:cubicBezTo>
                    <a:cubicBezTo>
                      <a:pt x="100" y="167"/>
                      <a:pt x="20" y="189"/>
                      <a:pt x="0" y="19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62" name="Line 50"/>
              <p:cNvSpPr>
                <a:spLocks noChangeShapeType="1"/>
              </p:cNvSpPr>
              <p:nvPr/>
            </p:nvSpPr>
            <p:spPr bwMode="auto">
              <a:xfrm flipH="1">
                <a:off x="2454" y="1498"/>
                <a:ext cx="52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3" name="Line 51"/>
              <p:cNvSpPr>
                <a:spLocks noChangeShapeType="1"/>
              </p:cNvSpPr>
              <p:nvPr/>
            </p:nvSpPr>
            <p:spPr bwMode="auto">
              <a:xfrm>
                <a:off x="2454" y="1491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4" name="Line 52"/>
              <p:cNvSpPr>
                <a:spLocks noChangeShapeType="1"/>
              </p:cNvSpPr>
              <p:nvPr/>
            </p:nvSpPr>
            <p:spPr bwMode="auto">
              <a:xfrm>
                <a:off x="2454" y="850"/>
                <a:ext cx="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5" name="Oval 53"/>
              <p:cNvSpPr>
                <a:spLocks noChangeArrowheads="1"/>
              </p:cNvSpPr>
              <p:nvPr/>
            </p:nvSpPr>
            <p:spPr bwMode="auto">
              <a:xfrm>
                <a:off x="758" y="1207"/>
                <a:ext cx="209" cy="2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66" name="Line 54"/>
              <p:cNvSpPr>
                <a:spLocks noChangeShapeType="1"/>
              </p:cNvSpPr>
              <p:nvPr/>
            </p:nvSpPr>
            <p:spPr bwMode="auto">
              <a:xfrm>
                <a:off x="862" y="830"/>
                <a:ext cx="0" cy="9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67" name="Text Box 55"/>
              <p:cNvSpPr txBox="1">
                <a:spLocks noChangeArrowheads="1"/>
              </p:cNvSpPr>
              <p:nvPr/>
            </p:nvSpPr>
            <p:spPr bwMode="auto">
              <a:xfrm>
                <a:off x="653" y="977"/>
                <a:ext cx="209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  <a:endParaRPr lang="en-US" altLang="zh-CN">
                  <a:solidFill>
                    <a:srgbClr val="FF3300"/>
                  </a:solidFill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7268" name="Rectangle 56"/>
              <p:cNvSpPr>
                <a:spLocks noChangeArrowheads="1"/>
              </p:cNvSpPr>
              <p:nvPr/>
            </p:nvSpPr>
            <p:spPr bwMode="auto">
              <a:xfrm>
                <a:off x="1779" y="1208"/>
                <a:ext cx="105" cy="2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269" name="Line 57"/>
              <p:cNvSpPr>
                <a:spLocks noChangeShapeType="1"/>
              </p:cNvSpPr>
              <p:nvPr/>
            </p:nvSpPr>
            <p:spPr bwMode="auto">
              <a:xfrm>
                <a:off x="1832" y="1423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0" name="Line 58"/>
              <p:cNvSpPr>
                <a:spLocks noChangeShapeType="1"/>
              </p:cNvSpPr>
              <p:nvPr/>
            </p:nvSpPr>
            <p:spPr bwMode="auto">
              <a:xfrm flipV="1">
                <a:off x="1832" y="830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7" name="Text Box 59"/>
              <p:cNvSpPr txBox="1">
                <a:spLocks noChangeArrowheads="1"/>
              </p:cNvSpPr>
              <p:nvPr/>
            </p:nvSpPr>
            <p:spPr bwMode="auto">
              <a:xfrm>
                <a:off x="2549" y="1205"/>
                <a:ext cx="21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12348" name="Rectangle 6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77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(a) </a:t>
                </a:r>
                <a:r>
                  <a:rPr kumimoji="1" lang="zh-CN" altLang="en-US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电路</a:t>
                </a:r>
              </a:p>
            </p:txBody>
          </p:sp>
        </p:grpSp>
        <p:sp>
          <p:nvSpPr>
            <p:cNvPr id="7236" name="Oval 61"/>
            <p:cNvSpPr>
              <a:spLocks noChangeArrowheads="1"/>
            </p:cNvSpPr>
            <p:nvPr/>
          </p:nvSpPr>
          <p:spPr bwMode="auto">
            <a:xfrm flipV="1">
              <a:off x="1795" y="1728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37" name="Oval 62"/>
            <p:cNvSpPr>
              <a:spLocks noChangeArrowheads="1"/>
            </p:cNvSpPr>
            <p:nvPr/>
          </p:nvSpPr>
          <p:spPr bwMode="auto">
            <a:xfrm flipV="1">
              <a:off x="1795" y="787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90" name="Group 63"/>
          <p:cNvGrpSpPr>
            <a:grpSpLocks/>
          </p:cNvGrpSpPr>
          <p:nvPr/>
        </p:nvGrpSpPr>
        <p:grpSpPr bwMode="auto">
          <a:xfrm>
            <a:off x="4521200" y="400050"/>
            <a:ext cx="4775200" cy="2876550"/>
            <a:chOff x="2848" y="252"/>
            <a:chExt cx="3008" cy="1812"/>
          </a:xfrm>
        </p:grpSpPr>
        <p:sp>
          <p:nvSpPr>
            <p:cNvPr id="7191" name="Rectangle 64"/>
            <p:cNvSpPr>
              <a:spLocks noChangeArrowheads="1"/>
            </p:cNvSpPr>
            <p:nvPr/>
          </p:nvSpPr>
          <p:spPr bwMode="auto">
            <a:xfrm>
              <a:off x="5115" y="605"/>
              <a:ext cx="7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</a:rPr>
                <a:t>i</a:t>
              </a:r>
              <a:r>
                <a:rPr lang="en-US" altLang="zh-CN" b="1" i="1" baseline="-25000">
                  <a:solidFill>
                    <a:srgbClr val="FF0000"/>
                  </a:solidFill>
                </a:rPr>
                <a:t>L</a:t>
              </a:r>
              <a:r>
                <a:rPr lang="en-US" altLang="zh-CN" b="1">
                  <a:solidFill>
                    <a:srgbClr val="FF0000"/>
                  </a:solidFill>
                </a:rPr>
                <a:t>(0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+ </a:t>
              </a:r>
              <a:r>
                <a:rPr lang="en-US" altLang="zh-CN" b="1">
                  <a:solidFill>
                    <a:srgbClr val="FF0000"/>
                  </a:solidFill>
                </a:rPr>
                <a:t>)</a:t>
              </a:r>
            </a:p>
          </p:txBody>
        </p:sp>
        <p:grpSp>
          <p:nvGrpSpPr>
            <p:cNvPr id="7192" name="Group 65"/>
            <p:cNvGrpSpPr>
              <a:grpSpLocks/>
            </p:cNvGrpSpPr>
            <p:nvPr/>
          </p:nvGrpSpPr>
          <p:grpSpPr bwMode="auto">
            <a:xfrm>
              <a:off x="2848" y="252"/>
              <a:ext cx="2765" cy="1812"/>
              <a:chOff x="2848" y="252"/>
              <a:chExt cx="2765" cy="1812"/>
            </a:xfrm>
          </p:grpSpPr>
          <p:sp>
            <p:nvSpPr>
              <p:cNvPr id="7195" name="Line 66"/>
              <p:cNvSpPr>
                <a:spLocks noChangeShapeType="1"/>
              </p:cNvSpPr>
              <p:nvPr/>
            </p:nvSpPr>
            <p:spPr bwMode="auto">
              <a:xfrm>
                <a:off x="3247" y="674"/>
                <a:ext cx="309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Line 67"/>
              <p:cNvSpPr>
                <a:spLocks noChangeShapeType="1"/>
              </p:cNvSpPr>
              <p:nvPr/>
            </p:nvSpPr>
            <p:spPr bwMode="auto">
              <a:xfrm flipV="1">
                <a:off x="3600" y="681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7" name="Line 68"/>
              <p:cNvSpPr>
                <a:spLocks noChangeShapeType="1"/>
              </p:cNvSpPr>
              <p:nvPr/>
            </p:nvSpPr>
            <p:spPr bwMode="auto">
              <a:xfrm>
                <a:off x="3245" y="1763"/>
                <a:ext cx="1749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Oval 69"/>
              <p:cNvSpPr>
                <a:spLocks noChangeArrowheads="1"/>
              </p:cNvSpPr>
              <p:nvPr/>
            </p:nvSpPr>
            <p:spPr bwMode="auto">
              <a:xfrm>
                <a:off x="3118" y="1111"/>
                <a:ext cx="274" cy="24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9" name="Line 70"/>
              <p:cNvSpPr>
                <a:spLocks noChangeShapeType="1"/>
              </p:cNvSpPr>
              <p:nvPr/>
            </p:nvSpPr>
            <p:spPr bwMode="auto">
              <a:xfrm>
                <a:off x="3256" y="681"/>
                <a:ext cx="0" cy="10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0" name="Group 71"/>
              <p:cNvGrpSpPr>
                <a:grpSpLocks/>
              </p:cNvGrpSpPr>
              <p:nvPr/>
            </p:nvGrpSpPr>
            <p:grpSpPr bwMode="auto">
              <a:xfrm>
                <a:off x="4055" y="674"/>
                <a:ext cx="120" cy="1104"/>
                <a:chOff x="2784" y="912"/>
                <a:chExt cx="96" cy="864"/>
              </a:xfrm>
            </p:grpSpPr>
            <p:sp>
              <p:nvSpPr>
                <p:cNvPr id="7231" name="Rectangle 72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232" name="Line 73"/>
                <p:cNvSpPr>
                  <a:spLocks noChangeShapeType="1"/>
                </p:cNvSpPr>
                <p:nvPr/>
              </p:nvSpPr>
              <p:spPr bwMode="auto">
                <a:xfrm>
                  <a:off x="2832" y="14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32" y="9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01" name="Group 75"/>
              <p:cNvGrpSpPr>
                <a:grpSpLocks/>
              </p:cNvGrpSpPr>
              <p:nvPr/>
            </p:nvGrpSpPr>
            <p:grpSpPr bwMode="auto">
              <a:xfrm rot="-5400000">
                <a:off x="4397" y="140"/>
                <a:ext cx="123" cy="1080"/>
                <a:chOff x="2784" y="912"/>
                <a:chExt cx="96" cy="864"/>
              </a:xfrm>
            </p:grpSpPr>
            <p:sp>
              <p:nvSpPr>
                <p:cNvPr id="7228" name="Rectangle 76"/>
                <p:cNvSpPr>
                  <a:spLocks noChangeArrowheads="1"/>
                </p:cNvSpPr>
                <p:nvPr/>
              </p:nvSpPr>
              <p:spPr bwMode="auto">
                <a:xfrm>
                  <a:off x="2784" y="1248"/>
                  <a:ext cx="96" cy="1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229" name="Line 77"/>
                <p:cNvSpPr>
                  <a:spLocks noChangeShapeType="1"/>
                </p:cNvSpPr>
                <p:nvPr/>
              </p:nvSpPr>
              <p:spPr bwMode="auto">
                <a:xfrm>
                  <a:off x="2832" y="1440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0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832" y="912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2" name="Line 79"/>
              <p:cNvSpPr>
                <a:spLocks noChangeShapeType="1"/>
              </p:cNvSpPr>
              <p:nvPr/>
            </p:nvSpPr>
            <p:spPr bwMode="auto">
              <a:xfrm>
                <a:off x="3227" y="60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3" name="Line 80"/>
              <p:cNvSpPr>
                <a:spLocks noChangeShapeType="1"/>
              </p:cNvSpPr>
              <p:nvPr/>
            </p:nvSpPr>
            <p:spPr bwMode="auto">
              <a:xfrm flipV="1">
                <a:off x="4986" y="674"/>
                <a:ext cx="0" cy="2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4" name="Group 81"/>
              <p:cNvGrpSpPr>
                <a:grpSpLocks/>
              </p:cNvGrpSpPr>
              <p:nvPr/>
            </p:nvGrpSpPr>
            <p:grpSpPr bwMode="auto">
              <a:xfrm flipV="1">
                <a:off x="4957" y="1471"/>
                <a:ext cx="58" cy="306"/>
                <a:chOff x="4134" y="1710"/>
                <a:chExt cx="47" cy="239"/>
              </a:xfrm>
            </p:grpSpPr>
            <p:sp>
              <p:nvSpPr>
                <p:cNvPr id="7226" name="Oval 82"/>
                <p:cNvSpPr>
                  <a:spLocks noChangeArrowheads="1"/>
                </p:cNvSpPr>
                <p:nvPr/>
              </p:nvSpPr>
              <p:spPr bwMode="auto">
                <a:xfrm>
                  <a:off x="4134" y="1902"/>
                  <a:ext cx="47" cy="4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27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158" y="171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5" name="Line 84"/>
              <p:cNvSpPr>
                <a:spLocks noChangeShapeType="1"/>
              </p:cNvSpPr>
              <p:nvPr/>
            </p:nvSpPr>
            <p:spPr bwMode="auto">
              <a:xfrm>
                <a:off x="5107" y="707"/>
                <a:ext cx="0" cy="26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Line 85"/>
              <p:cNvSpPr>
                <a:spLocks noChangeShapeType="1"/>
              </p:cNvSpPr>
              <p:nvPr/>
            </p:nvSpPr>
            <p:spPr bwMode="auto">
              <a:xfrm flipH="1">
                <a:off x="4018" y="755"/>
                <a:ext cx="0" cy="3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Oval 86"/>
              <p:cNvSpPr>
                <a:spLocks noChangeArrowheads="1"/>
              </p:cNvSpPr>
              <p:nvPr/>
            </p:nvSpPr>
            <p:spPr bwMode="auto">
              <a:xfrm>
                <a:off x="3551" y="662"/>
                <a:ext cx="51" cy="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8" name="Oval 87"/>
              <p:cNvSpPr>
                <a:spLocks noChangeArrowheads="1"/>
              </p:cNvSpPr>
              <p:nvPr/>
            </p:nvSpPr>
            <p:spPr bwMode="auto">
              <a:xfrm>
                <a:off x="4966" y="917"/>
                <a:ext cx="50" cy="4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9" name="Rectangle 88"/>
              <p:cNvSpPr>
                <a:spLocks noChangeArrowheads="1"/>
              </p:cNvSpPr>
              <p:nvPr/>
            </p:nvSpPr>
            <p:spPr bwMode="auto">
              <a:xfrm>
                <a:off x="2848" y="1093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U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 </a:t>
                </a:r>
              </a:p>
            </p:txBody>
          </p:sp>
          <p:sp>
            <p:nvSpPr>
              <p:cNvPr id="7210" name="Rectangle 89"/>
              <p:cNvSpPr>
                <a:spLocks noChangeArrowheads="1"/>
              </p:cNvSpPr>
              <p:nvPr/>
            </p:nvSpPr>
            <p:spPr bwMode="auto">
              <a:xfrm>
                <a:off x="2942" y="252"/>
                <a:ext cx="67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C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(0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+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7211" name="Rectangle 90"/>
              <p:cNvSpPr>
                <a:spLocks noChangeArrowheads="1"/>
              </p:cNvSpPr>
              <p:nvPr/>
            </p:nvSpPr>
            <p:spPr bwMode="auto">
              <a:xfrm>
                <a:off x="3490" y="275"/>
                <a:ext cx="7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i="1" baseline="-2500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b="1" baseline="-250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>
                    <a:solidFill>
                      <a:srgbClr val="FF0000"/>
                    </a:solidFill>
                  </a:rPr>
                  <a:t>(0</a:t>
                </a:r>
                <a:r>
                  <a:rPr lang="en-US" altLang="zh-CN" sz="2800" b="1" baseline="-2500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800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7212" name="Rectangle 91"/>
              <p:cNvSpPr>
                <a:spLocks noChangeArrowheads="1"/>
              </p:cNvSpPr>
              <p:nvPr/>
            </p:nvSpPr>
            <p:spPr bwMode="auto">
              <a:xfrm>
                <a:off x="4930" y="1065"/>
                <a:ext cx="6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i="1" baseline="-25000">
                    <a:solidFill>
                      <a:srgbClr val="FF0000"/>
                    </a:solidFill>
                  </a:rPr>
                  <a:t>L</a:t>
                </a:r>
                <a:r>
                  <a:rPr lang="en-US" altLang="zh-CN" sz="2800" b="1">
                    <a:solidFill>
                      <a:srgbClr val="FF0000"/>
                    </a:solidFill>
                  </a:rPr>
                  <a:t>(0</a:t>
                </a:r>
                <a:r>
                  <a:rPr lang="en-US" altLang="zh-CN" sz="2800" b="1" baseline="-25000">
                    <a:solidFill>
                      <a:srgbClr val="FF0000"/>
                    </a:solidFill>
                  </a:rPr>
                  <a:t>+</a:t>
                </a:r>
                <a:r>
                  <a:rPr lang="en-US" altLang="zh-CN" sz="2800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7213" name="Text Box 92"/>
              <p:cNvSpPr txBox="1">
                <a:spLocks noChangeArrowheads="1"/>
              </p:cNvSpPr>
              <p:nvPr/>
            </p:nvSpPr>
            <p:spPr bwMode="auto">
              <a:xfrm>
                <a:off x="4827" y="1157"/>
                <a:ext cx="1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_</a:t>
                </a:r>
              </a:p>
            </p:txBody>
          </p:sp>
          <p:sp>
            <p:nvSpPr>
              <p:cNvPr id="7214" name="Rectangle 93"/>
              <p:cNvSpPr>
                <a:spLocks noChangeArrowheads="1"/>
              </p:cNvSpPr>
              <p:nvPr/>
            </p:nvSpPr>
            <p:spPr bwMode="auto">
              <a:xfrm>
                <a:off x="4235" y="280"/>
                <a:ext cx="6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(0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+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7215" name="Rectangle 94"/>
              <p:cNvSpPr>
                <a:spLocks noChangeArrowheads="1"/>
              </p:cNvSpPr>
              <p:nvPr/>
            </p:nvSpPr>
            <p:spPr bwMode="auto">
              <a:xfrm>
                <a:off x="4181" y="1045"/>
                <a:ext cx="6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(0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+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7216" name="Rectangle 95"/>
              <p:cNvSpPr>
                <a:spLocks noChangeArrowheads="1"/>
              </p:cNvSpPr>
              <p:nvPr/>
            </p:nvSpPr>
            <p:spPr bwMode="auto">
              <a:xfrm>
                <a:off x="3448" y="720"/>
                <a:ext cx="7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(0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+ 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2384" name="Rectangle 96"/>
              <p:cNvSpPr>
                <a:spLocks noChangeArrowheads="1"/>
              </p:cNvSpPr>
              <p:nvPr/>
            </p:nvSpPr>
            <p:spPr bwMode="auto">
              <a:xfrm>
                <a:off x="4335" y="693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7218" name="Rectangle 97"/>
              <p:cNvSpPr>
                <a:spLocks noChangeArrowheads="1"/>
              </p:cNvSpPr>
              <p:nvPr/>
            </p:nvSpPr>
            <p:spPr bwMode="auto">
              <a:xfrm>
                <a:off x="3828" y="125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sp>
            <p:nvSpPr>
              <p:cNvPr id="7219" name="Text Box 98"/>
              <p:cNvSpPr txBox="1">
                <a:spLocks noChangeArrowheads="1"/>
              </p:cNvSpPr>
              <p:nvPr/>
            </p:nvSpPr>
            <p:spPr bwMode="auto">
              <a:xfrm>
                <a:off x="4820" y="851"/>
                <a:ext cx="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20" name="Text Box 99"/>
              <p:cNvSpPr txBox="1">
                <a:spLocks noChangeArrowheads="1"/>
              </p:cNvSpPr>
              <p:nvPr/>
            </p:nvSpPr>
            <p:spPr bwMode="auto">
              <a:xfrm>
                <a:off x="4177" y="8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21" name="Text Box 100"/>
              <p:cNvSpPr txBox="1">
                <a:spLocks noChangeArrowheads="1"/>
              </p:cNvSpPr>
              <p:nvPr/>
            </p:nvSpPr>
            <p:spPr bwMode="auto">
              <a:xfrm>
                <a:off x="4139" y="437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7222" name="Text Box 101"/>
              <p:cNvSpPr txBox="1">
                <a:spLocks noChangeArrowheads="1"/>
              </p:cNvSpPr>
              <p:nvPr/>
            </p:nvSpPr>
            <p:spPr bwMode="auto">
              <a:xfrm>
                <a:off x="4659" y="365"/>
                <a:ext cx="1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_</a:t>
                </a:r>
              </a:p>
            </p:txBody>
          </p:sp>
          <p:sp>
            <p:nvSpPr>
              <p:cNvPr id="7223" name="Text Box 102"/>
              <p:cNvSpPr txBox="1">
                <a:spLocks noChangeArrowheads="1"/>
              </p:cNvSpPr>
              <p:nvPr/>
            </p:nvSpPr>
            <p:spPr bwMode="auto">
              <a:xfrm>
                <a:off x="4190" y="1159"/>
                <a:ext cx="1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_</a:t>
                </a:r>
              </a:p>
            </p:txBody>
          </p:sp>
          <p:sp>
            <p:nvSpPr>
              <p:cNvPr id="7224" name="Text Box 103"/>
              <p:cNvSpPr txBox="1">
                <a:spLocks noChangeArrowheads="1"/>
              </p:cNvSpPr>
              <p:nvPr/>
            </p:nvSpPr>
            <p:spPr bwMode="auto">
              <a:xfrm>
                <a:off x="2982" y="894"/>
                <a:ext cx="274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12392" name="Rectangle 104"/>
              <p:cNvSpPr>
                <a:spLocks noChangeArrowheads="1"/>
              </p:cNvSpPr>
              <p:nvPr/>
            </p:nvSpPr>
            <p:spPr bwMode="auto">
              <a:xfrm>
                <a:off x="3354" y="1776"/>
                <a:ext cx="163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(b) </a:t>
                </a:r>
                <a:r>
                  <a:rPr kumimoji="1" lang="en-US" altLang="zh-CN" b="1" i="1" dirty="0">
                    <a:sym typeface="+mn-ea"/>
                  </a:rPr>
                  <a:t>t </a:t>
                </a:r>
                <a:r>
                  <a:rPr kumimoji="1" lang="en-US" altLang="zh-CN" b="1" dirty="0">
                    <a:sym typeface="+mn-ea"/>
                  </a:rPr>
                  <a:t>= 0+</a:t>
                </a:r>
                <a:r>
                  <a:rPr kumimoji="1" lang="zh-CN" altLang="en-US" b="1" dirty="0">
                    <a:sym typeface="+mn-ea"/>
                  </a:rPr>
                  <a:t>等效电路</a:t>
                </a:r>
              </a:p>
            </p:txBody>
          </p:sp>
        </p:grpSp>
        <p:sp>
          <p:nvSpPr>
            <p:cNvPr id="7193" name="Oval 105"/>
            <p:cNvSpPr>
              <a:spLocks noChangeArrowheads="1"/>
            </p:cNvSpPr>
            <p:nvPr/>
          </p:nvSpPr>
          <p:spPr bwMode="auto">
            <a:xfrm flipV="1">
              <a:off x="4080" y="1728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4" name="Oval 106"/>
            <p:cNvSpPr>
              <a:spLocks noChangeArrowheads="1"/>
            </p:cNvSpPr>
            <p:nvPr/>
          </p:nvSpPr>
          <p:spPr bwMode="auto">
            <a:xfrm flipV="1">
              <a:off x="4080" y="64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/>
      <p:bldP spid="123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260350"/>
            <a:ext cx="1268413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43000" y="273050"/>
            <a:ext cx="7162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换路前电路处于稳态。</a:t>
            </a:r>
          </a:p>
          <a:p>
            <a:pPr>
              <a:buFontTx/>
              <a:buNone/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试求图示电路中各个电压和电流的初始值。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3695700"/>
            <a:ext cx="6172200" cy="528638"/>
            <a:chOff x="288" y="2328"/>
            <a:chExt cx="3888" cy="333"/>
          </a:xfrm>
        </p:grpSpPr>
        <p:sp>
          <p:nvSpPr>
            <p:cNvPr id="8320" name="Text Box 5"/>
            <p:cNvSpPr txBox="1">
              <a:spLocks noChangeArrowheads="1"/>
            </p:cNvSpPr>
            <p:nvPr/>
          </p:nvSpPr>
          <p:spPr bwMode="auto">
            <a:xfrm>
              <a:off x="288" y="232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</a:rPr>
                <a:t>解：</a:t>
              </a:r>
            </a:p>
          </p:txBody>
        </p:sp>
        <p:sp>
          <p:nvSpPr>
            <p:cNvPr id="8321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3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</a:rPr>
                <a:t>(1) </a:t>
              </a:r>
              <a:r>
                <a:rPr lang="zh-CN" altLang="en-US" sz="2800" b="1">
                  <a:solidFill>
                    <a:srgbClr val="000099"/>
                  </a:solidFill>
                </a:rPr>
                <a:t>由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t </a:t>
              </a:r>
              <a:r>
                <a:rPr lang="en-US" altLang="zh-CN" sz="2800" b="1">
                  <a:solidFill>
                    <a:srgbClr val="000099"/>
                  </a:solidFill>
                </a:rPr>
                <a:t>= 0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-</a:t>
              </a:r>
              <a:r>
                <a:rPr lang="zh-CN" altLang="en-US" sz="2800" b="1">
                  <a:solidFill>
                    <a:srgbClr val="000099"/>
                  </a:solidFill>
                </a:rPr>
                <a:t>电路求 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u</a:t>
              </a:r>
              <a:r>
                <a:rPr lang="en-US" altLang="zh-CN" sz="2800" b="1" i="1" baseline="-25000">
                  <a:solidFill>
                    <a:srgbClr val="000099"/>
                  </a:solidFill>
                </a:rPr>
                <a:t>C</a:t>
              </a:r>
              <a:r>
                <a:rPr lang="en-US" altLang="zh-CN" sz="2800" b="1">
                  <a:solidFill>
                    <a:srgbClr val="000099"/>
                  </a:solidFill>
                </a:rPr>
                <a:t>(0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–</a:t>
              </a:r>
              <a:r>
                <a:rPr lang="en-US" altLang="zh-CN" sz="2800" b="1">
                  <a:solidFill>
                    <a:srgbClr val="000099"/>
                  </a:solidFill>
                </a:rPr>
                <a:t>)</a:t>
              </a:r>
              <a:r>
                <a:rPr lang="zh-CN" altLang="en-US" sz="2800" b="1">
                  <a:solidFill>
                    <a:srgbClr val="000099"/>
                  </a:solidFill>
                </a:rPr>
                <a:t>、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rgbClr val="000099"/>
                  </a:solidFill>
                </a:rPr>
                <a:t>L </a:t>
              </a:r>
              <a:r>
                <a:rPr lang="en-US" altLang="zh-CN" sz="2800" b="1">
                  <a:solidFill>
                    <a:srgbClr val="000099"/>
                  </a:solidFill>
                </a:rPr>
                <a:t>(0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–</a:t>
              </a:r>
              <a:r>
                <a:rPr lang="en-US" altLang="zh-CN" sz="2800" b="1">
                  <a:solidFill>
                    <a:srgbClr val="000099"/>
                  </a:solidFill>
                </a:rPr>
                <a:t>) </a:t>
              </a:r>
            </a:p>
          </p:txBody>
        </p:sp>
      </p:grp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032125" y="5049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6613525" y="4897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822325" y="4237038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30288" y="4130675"/>
            <a:ext cx="7327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换路前电路已处于稳态：</a:t>
            </a:r>
            <a:r>
              <a:rPr lang="zh-CN" altLang="en-US" sz="2800" b="1">
                <a:solidFill>
                  <a:srgbClr val="000099"/>
                </a:solidFill>
              </a:rPr>
              <a:t>电容元件视为开路；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                                            电感元件视为短路。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96950" y="5013325"/>
            <a:ext cx="341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</a:t>
            </a:r>
            <a:r>
              <a:rPr lang="en-US" altLang="zh-CN" sz="2800" b="1" i="1"/>
              <a:t>t </a:t>
            </a:r>
            <a:r>
              <a:rPr lang="en-US" altLang="zh-CN" sz="2800" b="1"/>
              <a:t>= 0</a:t>
            </a:r>
            <a:r>
              <a:rPr lang="en-US" altLang="zh-CN" sz="2800" b="1" baseline="-25000"/>
              <a:t>-</a:t>
            </a:r>
            <a:r>
              <a:rPr lang="zh-CN" altLang="en-US" sz="2800" b="1"/>
              <a:t>电路可求得：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990600" y="5446713"/>
          <a:ext cx="77073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r:id="rId3" imgW="3133080" imgH="561240" progId="Equation.3">
                  <p:embed/>
                </p:oleObj>
              </mc:Choice>
              <mc:Fallback>
                <p:oleObj r:id="rId3" imgW="3133080" imgH="561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46713"/>
                        <a:ext cx="77073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8496300" y="2057400"/>
            <a:ext cx="5715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4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6119813" y="1563688"/>
            <a:ext cx="2262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448300" y="1524000"/>
            <a:ext cx="5715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 flipV="1">
            <a:off x="8410575" y="1577975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Oval 17"/>
          <p:cNvSpPr>
            <a:spLocks noChangeArrowheads="1"/>
          </p:cNvSpPr>
          <p:nvPr/>
        </p:nvSpPr>
        <p:spPr bwMode="auto">
          <a:xfrm>
            <a:off x="5086350" y="2192338"/>
            <a:ext cx="473075" cy="5191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>
            <a:off x="5318125" y="1541463"/>
            <a:ext cx="0" cy="1871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4953000" y="1730375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8210" name="Rectangle 20"/>
          <p:cNvSpPr>
            <a:spLocks noChangeArrowheads="1"/>
          </p:cNvSpPr>
          <p:nvPr/>
        </p:nvSpPr>
        <p:spPr bwMode="auto">
          <a:xfrm>
            <a:off x="5029200" y="2392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_</a:t>
            </a:r>
          </a:p>
        </p:txBody>
      </p:sp>
      <p:sp>
        <p:nvSpPr>
          <p:cNvPr id="8211" name="Rectangle 21"/>
          <p:cNvSpPr>
            <a:spLocks noChangeArrowheads="1"/>
          </p:cNvSpPr>
          <p:nvPr/>
        </p:nvSpPr>
        <p:spPr bwMode="auto">
          <a:xfrm>
            <a:off x="5662613" y="1462088"/>
            <a:ext cx="442912" cy="1635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732463" y="1066800"/>
            <a:ext cx="3873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R</a:t>
            </a:r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 flipH="1" flipV="1">
            <a:off x="7421563" y="2376488"/>
            <a:ext cx="0" cy="290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 flipV="1">
            <a:off x="7439025" y="3048000"/>
            <a:ext cx="1588" cy="33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 flipV="1">
            <a:off x="5318125" y="3394075"/>
            <a:ext cx="306387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5327650" y="1558925"/>
            <a:ext cx="3349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8410575" y="1577975"/>
            <a:ext cx="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7467600" y="1676400"/>
            <a:ext cx="4889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492875" y="2347913"/>
            <a:ext cx="4889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6324600" y="1828800"/>
            <a:ext cx="0" cy="5048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21" name="Group 31"/>
          <p:cNvGrpSpPr>
            <a:grpSpLocks/>
          </p:cNvGrpSpPr>
          <p:nvPr/>
        </p:nvGrpSpPr>
        <p:grpSpPr bwMode="auto">
          <a:xfrm>
            <a:off x="5486400" y="2133600"/>
            <a:ext cx="557213" cy="762000"/>
            <a:chOff x="2880" y="1344"/>
            <a:chExt cx="351" cy="480"/>
          </a:xfrm>
        </p:grpSpPr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2934" y="1344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U</a:t>
              </a:r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2880" y="1536"/>
              <a:ext cx="35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8V</a:t>
              </a:r>
              <a:endParaRPr kumimoji="1" lang="en-US" altLang="zh-CN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</p:grpSp>
      <p:sp>
        <p:nvSpPr>
          <p:cNvPr id="8222" name="Oval 34"/>
          <p:cNvSpPr>
            <a:spLocks noChangeArrowheads="1"/>
          </p:cNvSpPr>
          <p:nvPr/>
        </p:nvSpPr>
        <p:spPr bwMode="auto">
          <a:xfrm flipV="1">
            <a:off x="7377113" y="1535113"/>
            <a:ext cx="77787" cy="80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3" name="Oval 35"/>
          <p:cNvSpPr>
            <a:spLocks noChangeArrowheads="1"/>
          </p:cNvSpPr>
          <p:nvPr/>
        </p:nvSpPr>
        <p:spPr bwMode="auto">
          <a:xfrm flipV="1">
            <a:off x="8348663" y="3348038"/>
            <a:ext cx="76200" cy="80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4" name="Oval 36"/>
          <p:cNvSpPr>
            <a:spLocks noChangeArrowheads="1"/>
          </p:cNvSpPr>
          <p:nvPr/>
        </p:nvSpPr>
        <p:spPr bwMode="auto">
          <a:xfrm flipV="1">
            <a:off x="8372475" y="1535113"/>
            <a:ext cx="76200" cy="80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5" name="Rectangle 37"/>
          <p:cNvSpPr>
            <a:spLocks noChangeArrowheads="1"/>
          </p:cNvSpPr>
          <p:nvPr/>
        </p:nvSpPr>
        <p:spPr bwMode="auto">
          <a:xfrm rot="5400000" flipV="1">
            <a:off x="8174038" y="2041525"/>
            <a:ext cx="476250" cy="158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983538" y="2328863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045325" y="23622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8228" name="Line 40"/>
          <p:cNvSpPr>
            <a:spLocks noChangeShapeType="1"/>
          </p:cNvSpPr>
          <p:nvPr/>
        </p:nvSpPr>
        <p:spPr bwMode="auto">
          <a:xfrm flipH="1" flipV="1">
            <a:off x="7427913" y="1530350"/>
            <a:ext cx="0" cy="414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H="1" flipV="1">
            <a:off x="6410325" y="3048000"/>
            <a:ext cx="0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 flipH="1" flipV="1">
            <a:off x="6416675" y="23034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 flipH="1" flipV="1">
            <a:off x="6416675" y="1555750"/>
            <a:ext cx="0" cy="806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2" name="Rectangle 44"/>
          <p:cNvSpPr>
            <a:spLocks noChangeArrowheads="1"/>
          </p:cNvSpPr>
          <p:nvPr/>
        </p:nvSpPr>
        <p:spPr bwMode="auto">
          <a:xfrm rot="5400000" flipH="1">
            <a:off x="6200776" y="2744787"/>
            <a:ext cx="442912" cy="1635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6492875" y="2743200"/>
            <a:ext cx="5715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4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919788" y="1676400"/>
            <a:ext cx="4032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</a:t>
            </a:r>
            <a:endParaRPr kumimoji="1" lang="en-US" altLang="zh-CN" sz="2800" b="1" i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7496175" y="2043113"/>
            <a:ext cx="5715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4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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36" name="Line 48"/>
          <p:cNvSpPr>
            <a:spLocks noChangeShapeType="1"/>
          </p:cNvSpPr>
          <p:nvPr/>
        </p:nvSpPr>
        <p:spPr bwMode="auto">
          <a:xfrm>
            <a:off x="7232650" y="1905000"/>
            <a:ext cx="0" cy="5048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6769100" y="1752600"/>
            <a:ext cx="6223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</a:p>
        </p:txBody>
      </p:sp>
      <p:sp>
        <p:nvSpPr>
          <p:cNvPr id="8238" name="Text Box 50"/>
          <p:cNvSpPr txBox="1">
            <a:spLocks noChangeArrowheads="1"/>
          </p:cNvSpPr>
          <p:nvPr/>
        </p:nvSpPr>
        <p:spPr bwMode="auto">
          <a:xfrm>
            <a:off x="70453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_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6858000" y="2514600"/>
            <a:ext cx="644525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</a:p>
        </p:txBody>
      </p:sp>
      <p:sp>
        <p:nvSpPr>
          <p:cNvPr id="8240" name="Line 52"/>
          <p:cNvSpPr>
            <a:spLocks noChangeShapeType="1"/>
          </p:cNvSpPr>
          <p:nvPr/>
        </p:nvSpPr>
        <p:spPr bwMode="auto">
          <a:xfrm flipV="1">
            <a:off x="8397875" y="2362200"/>
            <a:ext cx="0" cy="327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1" name="Text Box 53"/>
          <p:cNvSpPr txBox="1">
            <a:spLocks noChangeArrowheads="1"/>
          </p:cNvSpPr>
          <p:nvPr/>
        </p:nvSpPr>
        <p:spPr bwMode="auto">
          <a:xfrm>
            <a:off x="7959725" y="2819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3300"/>
                </a:solidFill>
              </a:rPr>
              <a:t>_</a:t>
            </a: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7951788" y="2590800"/>
            <a:ext cx="541337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</a:p>
        </p:txBody>
      </p:sp>
      <p:sp>
        <p:nvSpPr>
          <p:cNvPr id="8243" name="Rectangle 55"/>
          <p:cNvSpPr>
            <a:spLocks noChangeArrowheads="1"/>
          </p:cNvSpPr>
          <p:nvPr/>
        </p:nvSpPr>
        <p:spPr bwMode="auto">
          <a:xfrm rot="5400000" flipH="1">
            <a:off x="7204076" y="2081212"/>
            <a:ext cx="442912" cy="1635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44" name="Line 56"/>
          <p:cNvSpPr>
            <a:spLocks noChangeShapeType="1"/>
          </p:cNvSpPr>
          <p:nvPr/>
        </p:nvSpPr>
        <p:spPr bwMode="auto">
          <a:xfrm>
            <a:off x="8231188" y="1828800"/>
            <a:ext cx="0" cy="5048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7883525" y="1676400"/>
            <a:ext cx="4064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8502650" y="1676400"/>
            <a:ext cx="4889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3</a:t>
            </a:r>
            <a:endParaRPr kumimoji="1" lang="en-US" altLang="zh-CN" b="1" i="1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8247" name="Oval 59"/>
          <p:cNvSpPr>
            <a:spLocks noChangeArrowheads="1"/>
          </p:cNvSpPr>
          <p:nvPr/>
        </p:nvSpPr>
        <p:spPr bwMode="auto">
          <a:xfrm flipV="1">
            <a:off x="6364288" y="1524000"/>
            <a:ext cx="77787" cy="8096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48" name="Oval 60"/>
          <p:cNvSpPr>
            <a:spLocks noChangeArrowheads="1"/>
          </p:cNvSpPr>
          <p:nvPr/>
        </p:nvSpPr>
        <p:spPr bwMode="auto">
          <a:xfrm flipV="1">
            <a:off x="7383463" y="3352800"/>
            <a:ext cx="77787" cy="8096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49" name="Oval 61"/>
          <p:cNvSpPr>
            <a:spLocks noChangeArrowheads="1"/>
          </p:cNvSpPr>
          <p:nvPr/>
        </p:nvSpPr>
        <p:spPr bwMode="auto">
          <a:xfrm flipV="1">
            <a:off x="6372225" y="3341688"/>
            <a:ext cx="77788" cy="809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50" name="Oval 62"/>
          <p:cNvSpPr>
            <a:spLocks noChangeArrowheads="1"/>
          </p:cNvSpPr>
          <p:nvPr/>
        </p:nvSpPr>
        <p:spPr bwMode="auto">
          <a:xfrm flipV="1">
            <a:off x="7367588" y="2667000"/>
            <a:ext cx="90487" cy="936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51" name="Oval 63"/>
          <p:cNvSpPr>
            <a:spLocks noChangeArrowheads="1"/>
          </p:cNvSpPr>
          <p:nvPr/>
        </p:nvSpPr>
        <p:spPr bwMode="auto">
          <a:xfrm flipV="1">
            <a:off x="7373938" y="2971800"/>
            <a:ext cx="90487" cy="936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8458200" y="2667000"/>
            <a:ext cx="3698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L</a:t>
            </a:r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7391400" y="2625725"/>
            <a:ext cx="387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宋体" panose="02010600030101010101" pitchFamily="2" charset="-122"/>
              </a:rPr>
              <a:t>C</a:t>
            </a:r>
          </a:p>
        </p:txBody>
      </p:sp>
      <p:sp>
        <p:nvSpPr>
          <p:cNvPr id="8254" name="Rectangle 66"/>
          <p:cNvSpPr>
            <a:spLocks noChangeArrowheads="1"/>
          </p:cNvSpPr>
          <p:nvPr/>
        </p:nvSpPr>
        <p:spPr bwMode="auto">
          <a:xfrm>
            <a:off x="5653088" y="3429000"/>
            <a:ext cx="211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 dirty="0"/>
              <a:t>t </a:t>
            </a:r>
            <a:r>
              <a:rPr lang="en-US" altLang="zh-CN" b="1" dirty="0"/>
              <a:t>= 0 </a:t>
            </a:r>
            <a:r>
              <a:rPr lang="en-US" altLang="zh-CN" b="1" baseline="-25000" dirty="0"/>
              <a:t>-</a:t>
            </a:r>
            <a:r>
              <a:rPr lang="zh-CN" altLang="en-US" b="1" dirty="0"/>
              <a:t>等效电路</a:t>
            </a:r>
          </a:p>
        </p:txBody>
      </p:sp>
      <p:grpSp>
        <p:nvGrpSpPr>
          <p:cNvPr id="8255" name="Group 67"/>
          <p:cNvGrpSpPr>
            <a:grpSpLocks/>
          </p:cNvGrpSpPr>
          <p:nvPr/>
        </p:nvGrpSpPr>
        <p:grpSpPr bwMode="auto">
          <a:xfrm>
            <a:off x="8394700" y="2514600"/>
            <a:ext cx="1588" cy="881063"/>
            <a:chOff x="5279" y="1584"/>
            <a:chExt cx="1" cy="555"/>
          </a:xfrm>
        </p:grpSpPr>
        <p:sp>
          <p:nvSpPr>
            <p:cNvPr id="8316" name="Line 68"/>
            <p:cNvSpPr>
              <a:spLocks noChangeShapeType="1"/>
            </p:cNvSpPr>
            <p:nvPr/>
          </p:nvSpPr>
          <p:spPr bwMode="auto">
            <a:xfrm flipV="1">
              <a:off x="5279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Line 69"/>
            <p:cNvSpPr>
              <a:spLocks noChangeShapeType="1"/>
            </p:cNvSpPr>
            <p:nvPr/>
          </p:nvSpPr>
          <p:spPr bwMode="auto">
            <a:xfrm>
              <a:off x="5280" y="1584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56" name="Group 70"/>
          <p:cNvGrpSpPr>
            <a:grpSpLocks/>
          </p:cNvGrpSpPr>
          <p:nvPr/>
        </p:nvGrpSpPr>
        <p:grpSpPr bwMode="auto">
          <a:xfrm>
            <a:off x="457200" y="1066800"/>
            <a:ext cx="4572000" cy="2362200"/>
            <a:chOff x="288" y="672"/>
            <a:chExt cx="2880" cy="1488"/>
          </a:xfrm>
        </p:grpSpPr>
        <p:sp>
          <p:nvSpPr>
            <p:cNvPr id="8257" name="Line 71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pSp>
          <p:nvGrpSpPr>
            <p:cNvPr id="8259" name="Group 73"/>
            <p:cNvGrpSpPr>
              <a:grpSpLocks/>
            </p:cNvGrpSpPr>
            <p:nvPr/>
          </p:nvGrpSpPr>
          <p:grpSpPr bwMode="auto">
            <a:xfrm>
              <a:off x="2761" y="1676"/>
              <a:ext cx="71" cy="291"/>
              <a:chOff x="2160" y="1198"/>
              <a:chExt cx="97" cy="246"/>
            </a:xfrm>
          </p:grpSpPr>
          <p:sp>
            <p:nvSpPr>
              <p:cNvPr id="8313" name="Arc 74"/>
              <p:cNvSpPr>
                <a:spLocks noChangeArrowheads="1"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w 21825"/>
                  <a:gd name="T7" fmla="*/ 0 h 43200"/>
                  <a:gd name="T8" fmla="*/ 0 w 21825"/>
                  <a:gd name="T9" fmla="*/ 0 h 43200"/>
                  <a:gd name="T10" fmla="*/ 0 w 21825"/>
                  <a:gd name="T11" fmla="*/ 0 h 43200"/>
                  <a:gd name="T12" fmla="*/ 0 w 21825"/>
                  <a:gd name="T13" fmla="*/ 0 h 43200"/>
                  <a:gd name="T14" fmla="*/ 0 w 21825"/>
                  <a:gd name="T15" fmla="*/ 0 h 43200"/>
                  <a:gd name="T16" fmla="*/ 0 w 21825"/>
                  <a:gd name="T17" fmla="*/ 0 h 43200"/>
                  <a:gd name="T18" fmla="*/ 0 w 21825"/>
                  <a:gd name="T19" fmla="*/ 0 h 43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825"/>
                  <a:gd name="T31" fmla="*/ 0 h 43200"/>
                  <a:gd name="T32" fmla="*/ 21825 w 21825"/>
                  <a:gd name="T33" fmla="*/ 43200 h 43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825" h="43200" fill="none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14" name="Arc 75"/>
              <p:cNvSpPr>
                <a:spLocks noChangeArrowheads="1"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w 21825"/>
                  <a:gd name="T7" fmla="*/ 0 h 43200"/>
                  <a:gd name="T8" fmla="*/ 0 w 21825"/>
                  <a:gd name="T9" fmla="*/ 0 h 43200"/>
                  <a:gd name="T10" fmla="*/ 0 w 21825"/>
                  <a:gd name="T11" fmla="*/ 0 h 43200"/>
                  <a:gd name="T12" fmla="*/ 0 w 21825"/>
                  <a:gd name="T13" fmla="*/ 0 h 43200"/>
                  <a:gd name="T14" fmla="*/ 0 w 21825"/>
                  <a:gd name="T15" fmla="*/ 0 h 43200"/>
                  <a:gd name="T16" fmla="*/ 0 w 21825"/>
                  <a:gd name="T17" fmla="*/ 0 h 43200"/>
                  <a:gd name="T18" fmla="*/ 0 w 21825"/>
                  <a:gd name="T19" fmla="*/ 0 h 43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825"/>
                  <a:gd name="T31" fmla="*/ 0 h 43200"/>
                  <a:gd name="T32" fmla="*/ 21825 w 21825"/>
                  <a:gd name="T33" fmla="*/ 43200 h 43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825" h="43200" fill="none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15" name="Arc 76"/>
              <p:cNvSpPr>
                <a:spLocks noChangeArrowheads="1"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w 21825"/>
                  <a:gd name="T7" fmla="*/ 0 h 43200"/>
                  <a:gd name="T8" fmla="*/ 0 w 21825"/>
                  <a:gd name="T9" fmla="*/ 0 h 43200"/>
                  <a:gd name="T10" fmla="*/ 0 w 21825"/>
                  <a:gd name="T11" fmla="*/ 0 h 43200"/>
                  <a:gd name="T12" fmla="*/ 0 w 21825"/>
                  <a:gd name="T13" fmla="*/ 0 h 43200"/>
                  <a:gd name="T14" fmla="*/ 0 w 21825"/>
                  <a:gd name="T15" fmla="*/ 0 h 43200"/>
                  <a:gd name="T16" fmla="*/ 0 w 21825"/>
                  <a:gd name="T17" fmla="*/ 0 h 43200"/>
                  <a:gd name="T18" fmla="*/ 0 w 21825"/>
                  <a:gd name="T19" fmla="*/ 0 h 43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825"/>
                  <a:gd name="T31" fmla="*/ 0 h 43200"/>
                  <a:gd name="T32" fmla="*/ 21825 w 21825"/>
                  <a:gd name="T33" fmla="*/ 43200 h 43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825" h="43200" fill="none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60" name="Line 77"/>
            <p:cNvSpPr>
              <a:spLocks noChangeShapeType="1"/>
            </p:cNvSpPr>
            <p:nvPr/>
          </p:nvSpPr>
          <p:spPr bwMode="auto">
            <a:xfrm flipV="1">
              <a:off x="2780" y="970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1" name="Line 78"/>
            <p:cNvSpPr>
              <a:spLocks noChangeShapeType="1"/>
            </p:cNvSpPr>
            <p:nvPr/>
          </p:nvSpPr>
          <p:spPr bwMode="auto">
            <a:xfrm flipV="1">
              <a:off x="2761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Oval 79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63" name="Line 80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4" name="Rectangle 81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8265" name="Rectangle 82"/>
            <p:cNvSpPr>
              <a:spLocks noChangeArrowheads="1"/>
            </p:cNvSpPr>
            <p:nvPr/>
          </p:nvSpPr>
          <p:spPr bwMode="auto">
            <a:xfrm>
              <a:off x="288" y="15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8266" name="Rectangle 83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96" name="Rectangle 84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R</a:t>
              </a:r>
            </a:p>
          </p:txBody>
        </p:sp>
        <p:sp>
          <p:nvSpPr>
            <p:cNvPr id="8268" name="Line 85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9" name="Line 86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87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88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89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90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03" name="Rectangle 91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3404" name="Rectangle 92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76" name="Line 93"/>
            <p:cNvSpPr>
              <a:spLocks noChangeShapeType="1"/>
            </p:cNvSpPr>
            <p:nvPr/>
          </p:nvSpPr>
          <p:spPr bwMode="auto">
            <a:xfrm>
              <a:off x="1137" y="1683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77" name="Group 94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13407" name="Rectangle 95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3408" name="Rectangle 96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8V</a:t>
                </a:r>
                <a:endParaRPr kumimoji="1" lang="en-US" altLang="zh-CN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8278" name="Rectangle 97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410" name="Rectangle 98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t 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=0</a:t>
              </a:r>
            </a:p>
          </p:txBody>
        </p:sp>
        <p:sp>
          <p:nvSpPr>
            <p:cNvPr id="8280" name="Text Box 99"/>
            <p:cNvSpPr txBox="1">
              <a:spLocks noChangeArrowheads="1"/>
            </p:cNvSpPr>
            <p:nvPr/>
          </p:nvSpPr>
          <p:spPr bwMode="auto">
            <a:xfrm>
              <a:off x="2511" y="146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8281" name="Text Box 100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8282" name="Line 101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83" name="Group 102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8309" name="Line 103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10" name="Line 104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84" name="Line 105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5" name="Line 106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6" name="Line 107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87" name="Oval 108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88" name="Rectangle 109"/>
            <p:cNvSpPr>
              <a:spLocks noChangeArrowheads="1"/>
            </p:cNvSpPr>
            <p:nvPr/>
          </p:nvSpPr>
          <p:spPr bwMode="auto">
            <a:xfrm rot="5400000" flipH="1">
              <a:off x="1120" y="1727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89" name="Line 110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3" name="Rectangle 111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3424" name="Rectangle 112"/>
            <p:cNvSpPr>
              <a:spLocks noChangeArrowheads="1"/>
            </p:cNvSpPr>
            <p:nvPr/>
          </p:nvSpPr>
          <p:spPr bwMode="auto">
            <a:xfrm>
              <a:off x="874" y="1644"/>
              <a:ext cx="25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3425" name="Rectangle 113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293" name="Line 114"/>
            <p:cNvSpPr>
              <a:spLocks noChangeShapeType="1"/>
            </p:cNvSpPr>
            <p:nvPr/>
          </p:nvSpPr>
          <p:spPr bwMode="auto">
            <a:xfrm>
              <a:off x="1894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27" name="Rectangle 115"/>
            <p:cNvSpPr>
              <a:spLocks noChangeArrowheads="1"/>
            </p:cNvSpPr>
            <p:nvPr/>
          </p:nvSpPr>
          <p:spPr bwMode="auto">
            <a:xfrm>
              <a:off x="1675" y="1104"/>
              <a:ext cx="279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8295" name="Text Box 116"/>
            <p:cNvSpPr txBox="1">
              <a:spLocks noChangeArrowheads="1"/>
            </p:cNvSpPr>
            <p:nvPr/>
          </p:nvSpPr>
          <p:spPr bwMode="auto">
            <a:xfrm>
              <a:off x="1670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3429" name="Rectangle 117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r>
                <a:rPr kumimoji="1" lang="en-US" altLang="zh-CN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8297" name="Line 118"/>
            <p:cNvSpPr>
              <a:spLocks noChangeShapeType="1"/>
            </p:cNvSpPr>
            <p:nvPr/>
          </p:nvSpPr>
          <p:spPr bwMode="auto">
            <a:xfrm flipV="1">
              <a:off x="2772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" name="Text Box 119"/>
            <p:cNvSpPr txBox="1">
              <a:spLocks noChangeArrowheads="1"/>
            </p:cNvSpPr>
            <p:nvPr/>
          </p:nvSpPr>
          <p:spPr bwMode="auto">
            <a:xfrm>
              <a:off x="2496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3432" name="Rectangle 120"/>
            <p:cNvSpPr>
              <a:spLocks noChangeArrowheads="1"/>
            </p:cNvSpPr>
            <p:nvPr/>
          </p:nvSpPr>
          <p:spPr bwMode="auto">
            <a:xfrm>
              <a:off x="2491" y="1632"/>
              <a:ext cx="34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r>
                <a:rPr kumimoji="1" lang="en-US" altLang="zh-CN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</a:t>
              </a:r>
            </a:p>
          </p:txBody>
        </p:sp>
        <p:sp>
          <p:nvSpPr>
            <p:cNvPr id="8300" name="Rectangle 121"/>
            <p:cNvSpPr>
              <a:spLocks noChangeArrowheads="1"/>
            </p:cNvSpPr>
            <p:nvPr/>
          </p:nvSpPr>
          <p:spPr bwMode="auto">
            <a:xfrm rot="5400000" flipH="1">
              <a:off x="1874" y="130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01" name="Line 122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35" name="Rectangle 123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</a:t>
              </a:r>
            </a:p>
          </p:txBody>
        </p:sp>
        <p:sp>
          <p:nvSpPr>
            <p:cNvPr id="13436" name="Rectangle 124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3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3437" name="Rectangle 125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8305" name="Oval 126"/>
            <p:cNvSpPr>
              <a:spLocks noChangeArrowheads="1"/>
            </p:cNvSpPr>
            <p:nvPr/>
          </p:nvSpPr>
          <p:spPr bwMode="auto">
            <a:xfrm flipV="1">
              <a:off x="1219" y="9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06" name="Oval 127"/>
            <p:cNvSpPr>
              <a:spLocks noChangeArrowheads="1"/>
            </p:cNvSpPr>
            <p:nvPr/>
          </p:nvSpPr>
          <p:spPr bwMode="auto">
            <a:xfrm flipV="1">
              <a:off x="1968" y="9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07" name="Oval 128"/>
            <p:cNvSpPr>
              <a:spLocks noChangeArrowheads="1"/>
            </p:cNvSpPr>
            <p:nvPr/>
          </p:nvSpPr>
          <p:spPr bwMode="auto">
            <a:xfrm flipV="1">
              <a:off x="1968" y="208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08" name="Oval 129"/>
            <p:cNvSpPr>
              <a:spLocks noChangeArrowheads="1"/>
            </p:cNvSpPr>
            <p:nvPr/>
          </p:nvSpPr>
          <p:spPr bwMode="auto">
            <a:xfrm flipV="1">
              <a:off x="1200" y="208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1196975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476375" y="4286250"/>
          <a:ext cx="4924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r:id="rId3" imgW="1777320" imgH="200160" progId="Equation.3">
                  <p:embed/>
                </p:oleObj>
              </mc:Choice>
              <mc:Fallback>
                <p:oleObj r:id="rId3" imgW="1777320" imgH="200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86250"/>
                        <a:ext cx="49244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43000" y="273050"/>
            <a:ext cx="7162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换路前电路处于稳态。</a:t>
            </a:r>
          </a:p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试求图示电路中各个电压和电流的初始值。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320675" y="37480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解：</a:t>
            </a:r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066800" y="3733800"/>
          <a:ext cx="24288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r:id="rId5" imgW="929880" imgH="187200" progId="Equation.3">
                  <p:embed/>
                </p:oleObj>
              </mc:Choice>
              <mc:Fallback>
                <p:oleObj r:id="rId5" imgW="929880" imgH="18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24288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7"/>
          <p:cNvGrpSpPr>
            <a:grpSpLocks/>
          </p:cNvGrpSpPr>
          <p:nvPr/>
        </p:nvGrpSpPr>
        <p:grpSpPr bwMode="auto">
          <a:xfrm>
            <a:off x="4953000" y="1143000"/>
            <a:ext cx="4114800" cy="2819400"/>
            <a:chOff x="3120" y="720"/>
            <a:chExt cx="2592" cy="1776"/>
          </a:xfrm>
        </p:grpSpPr>
        <p:grpSp>
          <p:nvGrpSpPr>
            <p:cNvPr id="9290" name="Group 8"/>
            <p:cNvGrpSpPr>
              <a:grpSpLocks/>
            </p:cNvGrpSpPr>
            <p:nvPr/>
          </p:nvGrpSpPr>
          <p:grpSpPr bwMode="auto">
            <a:xfrm>
              <a:off x="3120" y="720"/>
              <a:ext cx="2592" cy="1491"/>
              <a:chOff x="3120" y="720"/>
              <a:chExt cx="2592" cy="1491"/>
            </a:xfrm>
          </p:grpSpPr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352" y="1344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9293" name="Line 10"/>
              <p:cNvSpPr>
                <a:spLocks noChangeShapeType="1"/>
              </p:cNvSpPr>
              <p:nvPr/>
            </p:nvSpPr>
            <p:spPr bwMode="auto">
              <a:xfrm>
                <a:off x="3855" y="1033"/>
                <a:ext cx="14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3432" y="1008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grpSp>
            <p:nvGrpSpPr>
              <p:cNvPr id="9295" name="Group 12"/>
              <p:cNvGrpSpPr>
                <a:grpSpLocks/>
              </p:cNvGrpSpPr>
              <p:nvPr/>
            </p:nvGrpSpPr>
            <p:grpSpPr bwMode="auto">
              <a:xfrm>
                <a:off x="5279" y="1724"/>
                <a:ext cx="71" cy="291"/>
                <a:chOff x="2160" y="1198"/>
                <a:chExt cx="97" cy="246"/>
              </a:xfrm>
            </p:grpSpPr>
            <p:sp>
              <p:nvSpPr>
                <p:cNvPr id="9348" name="Arc 13"/>
                <p:cNvSpPr>
                  <a:spLocks noChangeArrowheads="1"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49" name="Arc 14"/>
                <p:cNvSpPr>
                  <a:spLocks noChangeArrowheads="1"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350" name="Arc 15"/>
                <p:cNvSpPr>
                  <a:spLocks noChangeArrowheads="1"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9296" name="Line 16"/>
              <p:cNvSpPr>
                <a:spLocks noChangeShapeType="1"/>
              </p:cNvSpPr>
              <p:nvPr/>
            </p:nvSpPr>
            <p:spPr bwMode="auto">
              <a:xfrm flipV="1">
                <a:off x="5298" y="1042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7" name="Line 17"/>
              <p:cNvSpPr>
                <a:spLocks noChangeShapeType="1"/>
              </p:cNvSpPr>
              <p:nvPr/>
            </p:nvSpPr>
            <p:spPr bwMode="auto">
              <a:xfrm flipV="1">
                <a:off x="5279" y="2015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8" name="Oval 18"/>
              <p:cNvSpPr>
                <a:spLocks noChangeArrowheads="1"/>
              </p:cNvSpPr>
              <p:nvPr/>
            </p:nvSpPr>
            <p:spPr bwMode="auto">
              <a:xfrm>
                <a:off x="3204" y="1429"/>
                <a:ext cx="298" cy="3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99" name="Line 19"/>
              <p:cNvSpPr>
                <a:spLocks noChangeShapeType="1"/>
              </p:cNvSpPr>
              <p:nvPr/>
            </p:nvSpPr>
            <p:spPr bwMode="auto">
              <a:xfrm>
                <a:off x="3350" y="1019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0" name="Rectangle 20"/>
              <p:cNvSpPr>
                <a:spLocks noChangeArrowheads="1"/>
              </p:cNvSpPr>
              <p:nvPr/>
            </p:nvSpPr>
            <p:spPr bwMode="auto">
              <a:xfrm>
                <a:off x="3120" y="1138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9301" name="Rectangle 21"/>
              <p:cNvSpPr>
                <a:spLocks noChangeArrowheads="1"/>
              </p:cNvSpPr>
              <p:nvPr/>
            </p:nvSpPr>
            <p:spPr bwMode="auto">
              <a:xfrm>
                <a:off x="3168" y="155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9302" name="Rectangle 22"/>
              <p:cNvSpPr>
                <a:spLocks noChangeArrowheads="1"/>
              </p:cNvSpPr>
              <p:nvPr/>
            </p:nvSpPr>
            <p:spPr bwMode="auto">
              <a:xfrm>
                <a:off x="3567" y="969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9" name="Rectangle 23"/>
              <p:cNvSpPr>
                <a:spLocks noChangeArrowheads="1"/>
              </p:cNvSpPr>
              <p:nvPr/>
            </p:nvSpPr>
            <p:spPr bwMode="auto">
              <a:xfrm>
                <a:off x="3611" y="720"/>
                <a:ext cx="24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9304" name="Line 24"/>
              <p:cNvSpPr>
                <a:spLocks noChangeShapeType="1"/>
              </p:cNvSpPr>
              <p:nvPr/>
            </p:nvSpPr>
            <p:spPr bwMode="auto">
              <a:xfrm flipH="1" flipV="1">
                <a:off x="4675" y="1545"/>
                <a:ext cx="0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5" name="Line 25"/>
              <p:cNvSpPr>
                <a:spLocks noChangeShapeType="1"/>
              </p:cNvSpPr>
              <p:nvPr/>
            </p:nvSpPr>
            <p:spPr bwMode="auto">
              <a:xfrm flipV="1">
                <a:off x="4686" y="1968"/>
                <a:ext cx="1" cy="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6" name="Line 26"/>
              <p:cNvSpPr>
                <a:spLocks noChangeShapeType="1"/>
              </p:cNvSpPr>
              <p:nvPr/>
            </p:nvSpPr>
            <p:spPr bwMode="auto">
              <a:xfrm flipV="1">
                <a:off x="3350" y="2186"/>
                <a:ext cx="1950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7" name="Line 27"/>
              <p:cNvSpPr>
                <a:spLocks noChangeShapeType="1"/>
              </p:cNvSpPr>
              <p:nvPr/>
            </p:nvSpPr>
            <p:spPr bwMode="auto">
              <a:xfrm>
                <a:off x="3356" y="1030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8" name="Line 28"/>
              <p:cNvSpPr>
                <a:spLocks noChangeShapeType="1"/>
              </p:cNvSpPr>
              <p:nvPr/>
            </p:nvSpPr>
            <p:spPr bwMode="auto">
              <a:xfrm>
                <a:off x="5298" y="1042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4366" name="Rectangle 30"/>
              <p:cNvSpPr>
                <a:spLocks noChangeArrowheads="1"/>
              </p:cNvSpPr>
              <p:nvPr/>
            </p:nvSpPr>
            <p:spPr bwMode="auto">
              <a:xfrm>
                <a:off x="4090" y="1527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9311" name="Line 31"/>
              <p:cNvSpPr>
                <a:spLocks noChangeShapeType="1"/>
              </p:cNvSpPr>
              <p:nvPr/>
            </p:nvSpPr>
            <p:spPr bwMode="auto">
              <a:xfrm>
                <a:off x="3984" y="1200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12" name="Group 32"/>
              <p:cNvGrpSpPr>
                <a:grpSpLocks/>
              </p:cNvGrpSpPr>
              <p:nvPr/>
            </p:nvGrpSpPr>
            <p:grpSpPr bwMode="auto">
              <a:xfrm>
                <a:off x="3456" y="1392"/>
                <a:ext cx="351" cy="480"/>
                <a:chOff x="2880" y="1344"/>
                <a:chExt cx="351" cy="480"/>
              </a:xfrm>
            </p:grpSpPr>
            <p:sp>
              <p:nvSpPr>
                <p:cNvPr id="14369" name="Rectangle 33"/>
                <p:cNvSpPr>
                  <a:spLocks noChangeArrowheads="1"/>
                </p:cNvSpPr>
                <p:nvPr/>
              </p:nvSpPr>
              <p:spPr bwMode="auto">
                <a:xfrm>
                  <a:off x="2934" y="1344"/>
                  <a:ext cx="25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4370" name="Rectangle 34"/>
                <p:cNvSpPr>
                  <a:spLocks noChangeArrowheads="1"/>
                </p:cNvSpPr>
                <p:nvPr/>
              </p:nvSpPr>
              <p:spPr bwMode="auto">
                <a:xfrm>
                  <a:off x="2880" y="1536"/>
                  <a:ext cx="35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buFontTx/>
                    <a:buNone/>
                    <a:defRPr/>
                  </a:pPr>
                  <a:r>
                    <a:rPr kumimoji="1"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+mn-ea"/>
                    </a:rPr>
                    <a:t>8V</a:t>
                  </a:r>
                  <a:endPara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endParaRPr>
                </a:p>
              </p:txBody>
            </p:sp>
          </p:grpSp>
          <p:sp>
            <p:nvSpPr>
              <p:cNvPr id="9313" name="Oval 35"/>
              <p:cNvSpPr>
                <a:spLocks noChangeArrowheads="1"/>
              </p:cNvSpPr>
              <p:nvPr/>
            </p:nvSpPr>
            <p:spPr bwMode="auto">
              <a:xfrm flipV="1">
                <a:off x="4647" y="1015"/>
                <a:ext cx="49" cy="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14" name="Oval 36"/>
              <p:cNvSpPr>
                <a:spLocks noChangeArrowheads="1"/>
              </p:cNvSpPr>
              <p:nvPr/>
            </p:nvSpPr>
            <p:spPr bwMode="auto">
              <a:xfrm flipV="1">
                <a:off x="4020" y="1248"/>
                <a:ext cx="57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15" name="Rectangle 37"/>
              <p:cNvSpPr>
                <a:spLocks noChangeArrowheads="1"/>
              </p:cNvSpPr>
              <p:nvPr/>
            </p:nvSpPr>
            <p:spPr bwMode="auto">
              <a:xfrm rot="5400000" flipV="1">
                <a:off x="5149" y="1334"/>
                <a:ext cx="300" cy="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16" name="Text Box 38"/>
              <p:cNvSpPr txBox="1">
                <a:spLocks noChangeArrowheads="1"/>
              </p:cNvSpPr>
              <p:nvPr/>
            </p:nvSpPr>
            <p:spPr bwMode="auto">
              <a:xfrm>
                <a:off x="5029" y="151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9317" name="Text Box 39"/>
              <p:cNvSpPr txBox="1">
                <a:spLocks noChangeArrowheads="1"/>
              </p:cNvSpPr>
              <p:nvPr/>
            </p:nvSpPr>
            <p:spPr bwMode="auto">
              <a:xfrm>
                <a:off x="4438" y="153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9318" name="Line 40"/>
              <p:cNvSpPr>
                <a:spLocks noChangeShapeType="1"/>
              </p:cNvSpPr>
              <p:nvPr/>
            </p:nvSpPr>
            <p:spPr bwMode="auto">
              <a:xfrm flipH="1" flipV="1">
                <a:off x="4679" y="1012"/>
                <a:ext cx="0" cy="2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1"/>
              <p:cNvSpPr>
                <a:spLocks noChangeShapeType="1"/>
              </p:cNvSpPr>
              <p:nvPr/>
            </p:nvSpPr>
            <p:spPr bwMode="auto">
              <a:xfrm flipH="1" flipV="1">
                <a:off x="4038" y="1968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" name="Line 42"/>
              <p:cNvSpPr>
                <a:spLocks noChangeShapeType="1"/>
              </p:cNvSpPr>
              <p:nvPr/>
            </p:nvSpPr>
            <p:spPr bwMode="auto">
              <a:xfrm flipH="1" flipV="1">
                <a:off x="4042" y="1499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" name="Line 43"/>
              <p:cNvSpPr>
                <a:spLocks noChangeShapeType="1"/>
              </p:cNvSpPr>
              <p:nvPr/>
            </p:nvSpPr>
            <p:spPr bwMode="auto">
              <a:xfrm flipH="1" flipV="1">
                <a:off x="4042" y="102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" name="Oval 44"/>
              <p:cNvSpPr>
                <a:spLocks noChangeArrowheads="1"/>
              </p:cNvSpPr>
              <p:nvPr/>
            </p:nvSpPr>
            <p:spPr bwMode="auto">
              <a:xfrm flipV="1">
                <a:off x="4015" y="1440"/>
                <a:ext cx="57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23" name="Rectangle 45"/>
              <p:cNvSpPr>
                <a:spLocks noChangeArrowheads="1"/>
              </p:cNvSpPr>
              <p:nvPr/>
            </p:nvSpPr>
            <p:spPr bwMode="auto">
              <a:xfrm rot="5400000" flipH="1">
                <a:off x="3904" y="1775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82" name="Rectangle 46"/>
              <p:cNvSpPr>
                <a:spLocks noChangeArrowheads="1"/>
              </p:cNvSpPr>
              <p:nvPr/>
            </p:nvSpPr>
            <p:spPr bwMode="auto">
              <a:xfrm>
                <a:off x="4090" y="1776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4383" name="Rectangle 47"/>
              <p:cNvSpPr>
                <a:spLocks noChangeArrowheads="1"/>
              </p:cNvSpPr>
              <p:nvPr/>
            </p:nvSpPr>
            <p:spPr bwMode="auto">
              <a:xfrm>
                <a:off x="3729" y="1104"/>
                <a:ext cx="25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4384" name="Rectangle 48"/>
              <p:cNvSpPr>
                <a:spLocks noChangeArrowheads="1"/>
              </p:cNvSpPr>
              <p:nvPr/>
            </p:nvSpPr>
            <p:spPr bwMode="auto">
              <a:xfrm>
                <a:off x="4722" y="1335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9327" name="Line 49"/>
              <p:cNvSpPr>
                <a:spLocks noChangeShapeType="1"/>
              </p:cNvSpPr>
              <p:nvPr/>
            </p:nvSpPr>
            <p:spPr bwMode="auto">
              <a:xfrm>
                <a:off x="4556" y="1248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Rectangle 50"/>
              <p:cNvSpPr>
                <a:spLocks noChangeArrowheads="1"/>
              </p:cNvSpPr>
              <p:nvPr/>
            </p:nvSpPr>
            <p:spPr bwMode="auto">
              <a:xfrm>
                <a:off x="4337" y="1152"/>
                <a:ext cx="24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sz="28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9329" name="Text Box 51"/>
              <p:cNvSpPr txBox="1">
                <a:spLocks noChangeArrowheads="1"/>
              </p:cNvSpPr>
              <p:nvPr/>
            </p:nvSpPr>
            <p:spPr bwMode="auto">
              <a:xfrm>
                <a:off x="4438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388" name="Rectangle 52"/>
              <p:cNvSpPr>
                <a:spLocks noChangeArrowheads="1"/>
              </p:cNvSpPr>
              <p:nvPr/>
            </p:nvSpPr>
            <p:spPr bwMode="auto">
              <a:xfrm>
                <a:off x="4385" y="1680"/>
                <a:ext cx="34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sz="28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9331" name="Line 53"/>
              <p:cNvSpPr>
                <a:spLocks noChangeShapeType="1"/>
              </p:cNvSpPr>
              <p:nvPr/>
            </p:nvSpPr>
            <p:spPr bwMode="auto">
              <a:xfrm flipV="1">
                <a:off x="5290" y="1536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32" name="Text Box 54"/>
              <p:cNvSpPr txBox="1">
                <a:spLocks noChangeArrowheads="1"/>
              </p:cNvSpPr>
              <p:nvPr/>
            </p:nvSpPr>
            <p:spPr bwMode="auto">
              <a:xfrm>
                <a:off x="5014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391" name="Rectangle 55"/>
              <p:cNvSpPr>
                <a:spLocks noChangeArrowheads="1"/>
              </p:cNvSpPr>
              <p:nvPr/>
            </p:nvSpPr>
            <p:spPr bwMode="auto">
              <a:xfrm>
                <a:off x="5009" y="1680"/>
                <a:ext cx="34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9334" name="Rectangle 56"/>
              <p:cNvSpPr>
                <a:spLocks noChangeArrowheads="1"/>
              </p:cNvSpPr>
              <p:nvPr/>
            </p:nvSpPr>
            <p:spPr bwMode="auto">
              <a:xfrm rot="5400000" flipH="1">
                <a:off x="4536" y="1357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35" name="Line 57"/>
              <p:cNvSpPr>
                <a:spLocks noChangeShapeType="1"/>
              </p:cNvSpPr>
              <p:nvPr/>
            </p:nvSpPr>
            <p:spPr bwMode="auto">
              <a:xfrm>
                <a:off x="5185" y="1200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Rectangle 58"/>
              <p:cNvSpPr>
                <a:spLocks noChangeArrowheads="1"/>
              </p:cNvSpPr>
              <p:nvPr/>
            </p:nvSpPr>
            <p:spPr bwMode="auto">
              <a:xfrm>
                <a:off x="4966" y="1104"/>
                <a:ext cx="25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4395" name="Rectangle 59"/>
              <p:cNvSpPr>
                <a:spLocks noChangeArrowheads="1"/>
              </p:cNvSpPr>
              <p:nvPr/>
            </p:nvSpPr>
            <p:spPr bwMode="auto">
              <a:xfrm>
                <a:off x="5356" y="1104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3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9338" name="Oval 60"/>
              <p:cNvSpPr>
                <a:spLocks noChangeArrowheads="1"/>
              </p:cNvSpPr>
              <p:nvPr/>
            </p:nvSpPr>
            <p:spPr bwMode="auto">
              <a:xfrm flipV="1">
                <a:off x="4009" y="1008"/>
                <a:ext cx="49" cy="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39" name="Oval 61"/>
              <p:cNvSpPr>
                <a:spLocks noChangeArrowheads="1"/>
              </p:cNvSpPr>
              <p:nvPr/>
            </p:nvSpPr>
            <p:spPr bwMode="auto">
              <a:xfrm flipV="1">
                <a:off x="4651" y="2160"/>
                <a:ext cx="49" cy="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40" name="Oval 62"/>
              <p:cNvSpPr>
                <a:spLocks noChangeArrowheads="1"/>
              </p:cNvSpPr>
              <p:nvPr/>
            </p:nvSpPr>
            <p:spPr bwMode="auto">
              <a:xfrm flipV="1">
                <a:off x="4014" y="2153"/>
                <a:ext cx="49" cy="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41" name="Line 63"/>
              <p:cNvSpPr>
                <a:spLocks noChangeShapeType="1"/>
              </p:cNvSpPr>
              <p:nvPr/>
            </p:nvSpPr>
            <p:spPr bwMode="auto">
              <a:xfrm>
                <a:off x="4032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42" name="Oval 64"/>
              <p:cNvSpPr>
                <a:spLocks noChangeArrowheads="1"/>
              </p:cNvSpPr>
              <p:nvPr/>
            </p:nvSpPr>
            <p:spPr bwMode="auto">
              <a:xfrm flipV="1">
                <a:off x="4641" y="1728"/>
                <a:ext cx="57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43" name="Oval 65"/>
              <p:cNvSpPr>
                <a:spLocks noChangeArrowheads="1"/>
              </p:cNvSpPr>
              <p:nvPr/>
            </p:nvSpPr>
            <p:spPr bwMode="auto">
              <a:xfrm flipV="1">
                <a:off x="4645" y="1920"/>
                <a:ext cx="57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02" name="Rectangle 66"/>
              <p:cNvSpPr>
                <a:spLocks noChangeArrowheads="1"/>
              </p:cNvSpPr>
              <p:nvPr/>
            </p:nvSpPr>
            <p:spPr bwMode="auto">
              <a:xfrm>
                <a:off x="5328" y="172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14403" name="Rectangle 67"/>
              <p:cNvSpPr>
                <a:spLocks noChangeArrowheads="1"/>
              </p:cNvSpPr>
              <p:nvPr/>
            </p:nvSpPr>
            <p:spPr bwMode="auto">
              <a:xfrm>
                <a:off x="4656" y="170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9291" name="Rectangle 68"/>
            <p:cNvSpPr>
              <a:spLocks noChangeArrowheads="1"/>
            </p:cNvSpPr>
            <p:nvPr/>
          </p:nvSpPr>
          <p:spPr bwMode="auto">
            <a:xfrm>
              <a:off x="3607" y="2208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t </a:t>
              </a:r>
              <a:r>
                <a:rPr lang="en-US" altLang="zh-CN" b="1"/>
                <a:t>= 0 </a:t>
              </a:r>
              <a:r>
                <a:rPr lang="en-US" altLang="zh-CN" b="1" baseline="-25000"/>
                <a:t>-</a:t>
              </a:r>
              <a:r>
                <a:rPr lang="zh-CN" altLang="en-US" b="1"/>
                <a:t>等效电路</a:t>
              </a:r>
            </a:p>
          </p:txBody>
        </p:sp>
      </p:grp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990600" y="48006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由换路定则：</a:t>
            </a:r>
          </a:p>
        </p:txBody>
      </p:sp>
      <p:graphicFrame>
        <p:nvGraphicFramePr>
          <p:cNvPr id="14406" name="Object 70"/>
          <p:cNvGraphicFramePr>
            <a:graphicFrameLocks noChangeAspect="1"/>
          </p:cNvGraphicFramePr>
          <p:nvPr/>
        </p:nvGraphicFramePr>
        <p:xfrm>
          <a:off x="2863850" y="5799138"/>
          <a:ext cx="36464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r:id="rId7" imgW="1290600" imgH="200160" progId="Equation.3">
                  <p:embed/>
                </p:oleObj>
              </mc:Choice>
              <mc:Fallback>
                <p:oleObj r:id="rId7" imgW="1290600" imgH="20016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799138"/>
                        <a:ext cx="36464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" name="Object 71"/>
          <p:cNvGraphicFramePr>
            <a:graphicFrameLocks noChangeAspect="1"/>
          </p:cNvGraphicFramePr>
          <p:nvPr/>
        </p:nvGraphicFramePr>
        <p:xfrm>
          <a:off x="2971800" y="5233988"/>
          <a:ext cx="3276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r:id="rId9" imgW="1186200" imgH="187200" progId="Equation.3">
                  <p:embed/>
                </p:oleObj>
              </mc:Choice>
              <mc:Fallback>
                <p:oleObj r:id="rId9" imgW="1186200" imgH="187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33988"/>
                        <a:ext cx="3276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" name="Group 72"/>
          <p:cNvGrpSpPr>
            <a:grpSpLocks/>
          </p:cNvGrpSpPr>
          <p:nvPr/>
        </p:nvGrpSpPr>
        <p:grpSpPr bwMode="auto">
          <a:xfrm>
            <a:off x="381000" y="1143000"/>
            <a:ext cx="4572000" cy="2366963"/>
            <a:chOff x="240" y="720"/>
            <a:chExt cx="2880" cy="1491"/>
          </a:xfrm>
        </p:grpSpPr>
        <p:sp>
          <p:nvSpPr>
            <p:cNvPr id="9228" name="Line 73"/>
            <p:cNvSpPr>
              <a:spLocks noChangeShapeType="1"/>
            </p:cNvSpPr>
            <p:nvPr/>
          </p:nvSpPr>
          <p:spPr bwMode="auto">
            <a:xfrm>
              <a:off x="960" y="1033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624" y="1065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pSp>
          <p:nvGrpSpPr>
            <p:cNvPr id="9230" name="Group 75"/>
            <p:cNvGrpSpPr>
              <a:grpSpLocks/>
            </p:cNvGrpSpPr>
            <p:nvPr/>
          </p:nvGrpSpPr>
          <p:grpSpPr bwMode="auto">
            <a:xfrm>
              <a:off x="2713" y="1724"/>
              <a:ext cx="71" cy="291"/>
              <a:chOff x="2160" y="1198"/>
              <a:chExt cx="97" cy="246"/>
            </a:xfrm>
          </p:grpSpPr>
          <p:sp>
            <p:nvSpPr>
              <p:cNvPr id="9287" name="Arc 76"/>
              <p:cNvSpPr>
                <a:spLocks noChangeArrowheads="1"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w 21825"/>
                  <a:gd name="T7" fmla="*/ 0 h 43200"/>
                  <a:gd name="T8" fmla="*/ 0 w 21825"/>
                  <a:gd name="T9" fmla="*/ 0 h 43200"/>
                  <a:gd name="T10" fmla="*/ 0 w 21825"/>
                  <a:gd name="T11" fmla="*/ 0 h 43200"/>
                  <a:gd name="T12" fmla="*/ 0 w 21825"/>
                  <a:gd name="T13" fmla="*/ 0 h 43200"/>
                  <a:gd name="T14" fmla="*/ 0 w 21825"/>
                  <a:gd name="T15" fmla="*/ 0 h 43200"/>
                  <a:gd name="T16" fmla="*/ 0 w 21825"/>
                  <a:gd name="T17" fmla="*/ 0 h 43200"/>
                  <a:gd name="T18" fmla="*/ 0 w 21825"/>
                  <a:gd name="T19" fmla="*/ 0 h 43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825"/>
                  <a:gd name="T31" fmla="*/ 0 h 43200"/>
                  <a:gd name="T32" fmla="*/ 21825 w 21825"/>
                  <a:gd name="T33" fmla="*/ 43200 h 43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825" h="43200" fill="none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88" name="Arc 77"/>
              <p:cNvSpPr>
                <a:spLocks noChangeArrowheads="1"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w 21825"/>
                  <a:gd name="T7" fmla="*/ 0 h 43200"/>
                  <a:gd name="T8" fmla="*/ 0 w 21825"/>
                  <a:gd name="T9" fmla="*/ 0 h 43200"/>
                  <a:gd name="T10" fmla="*/ 0 w 21825"/>
                  <a:gd name="T11" fmla="*/ 0 h 43200"/>
                  <a:gd name="T12" fmla="*/ 0 w 21825"/>
                  <a:gd name="T13" fmla="*/ 0 h 43200"/>
                  <a:gd name="T14" fmla="*/ 0 w 21825"/>
                  <a:gd name="T15" fmla="*/ 0 h 43200"/>
                  <a:gd name="T16" fmla="*/ 0 w 21825"/>
                  <a:gd name="T17" fmla="*/ 0 h 43200"/>
                  <a:gd name="T18" fmla="*/ 0 w 21825"/>
                  <a:gd name="T19" fmla="*/ 0 h 43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825"/>
                  <a:gd name="T31" fmla="*/ 0 h 43200"/>
                  <a:gd name="T32" fmla="*/ 21825 w 21825"/>
                  <a:gd name="T33" fmla="*/ 43200 h 43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825" h="43200" fill="none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89" name="Arc 78"/>
              <p:cNvSpPr>
                <a:spLocks noChangeArrowheads="1"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w 21825"/>
                  <a:gd name="T7" fmla="*/ 0 h 43200"/>
                  <a:gd name="T8" fmla="*/ 0 w 21825"/>
                  <a:gd name="T9" fmla="*/ 0 h 43200"/>
                  <a:gd name="T10" fmla="*/ 0 w 21825"/>
                  <a:gd name="T11" fmla="*/ 0 h 43200"/>
                  <a:gd name="T12" fmla="*/ 0 w 21825"/>
                  <a:gd name="T13" fmla="*/ 0 h 43200"/>
                  <a:gd name="T14" fmla="*/ 0 w 21825"/>
                  <a:gd name="T15" fmla="*/ 0 h 43200"/>
                  <a:gd name="T16" fmla="*/ 0 w 21825"/>
                  <a:gd name="T17" fmla="*/ 0 h 43200"/>
                  <a:gd name="T18" fmla="*/ 0 w 21825"/>
                  <a:gd name="T19" fmla="*/ 0 h 432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825"/>
                  <a:gd name="T31" fmla="*/ 0 h 43200"/>
                  <a:gd name="T32" fmla="*/ 21825 w 21825"/>
                  <a:gd name="T33" fmla="*/ 43200 h 432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825" h="43200" fill="none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31" name="Line 79"/>
            <p:cNvSpPr>
              <a:spLocks noChangeShapeType="1"/>
            </p:cNvSpPr>
            <p:nvPr/>
          </p:nvSpPr>
          <p:spPr bwMode="auto">
            <a:xfrm flipV="1">
              <a:off x="2732" y="1042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80"/>
            <p:cNvSpPr>
              <a:spLocks noChangeShapeType="1"/>
            </p:cNvSpPr>
            <p:nvPr/>
          </p:nvSpPr>
          <p:spPr bwMode="auto">
            <a:xfrm flipV="1">
              <a:off x="2713" y="2015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Oval 81"/>
            <p:cNvSpPr>
              <a:spLocks noChangeArrowheads="1"/>
            </p:cNvSpPr>
            <p:nvPr/>
          </p:nvSpPr>
          <p:spPr bwMode="auto">
            <a:xfrm>
              <a:off x="309" y="1429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Line 82"/>
            <p:cNvSpPr>
              <a:spLocks noChangeShapeType="1"/>
            </p:cNvSpPr>
            <p:nvPr/>
          </p:nvSpPr>
          <p:spPr bwMode="auto">
            <a:xfrm>
              <a:off x="455" y="1019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83"/>
            <p:cNvSpPr>
              <a:spLocks noChangeArrowheads="1"/>
            </p:cNvSpPr>
            <p:nvPr/>
          </p:nvSpPr>
          <p:spPr bwMode="auto">
            <a:xfrm>
              <a:off x="240" y="113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9236" name="Rectangle 84"/>
            <p:cNvSpPr>
              <a:spLocks noChangeArrowheads="1"/>
            </p:cNvSpPr>
            <p:nvPr/>
          </p:nvSpPr>
          <p:spPr bwMode="auto">
            <a:xfrm>
              <a:off x="240" y="155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9237" name="Rectangle 85"/>
            <p:cNvSpPr>
              <a:spLocks noChangeArrowheads="1"/>
            </p:cNvSpPr>
            <p:nvPr/>
          </p:nvSpPr>
          <p:spPr bwMode="auto">
            <a:xfrm>
              <a:off x="672" y="96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716" y="720"/>
              <a:ext cx="2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R</a:t>
              </a:r>
            </a:p>
          </p:txBody>
        </p:sp>
        <p:sp>
          <p:nvSpPr>
            <p:cNvPr id="9239" name="Line 87"/>
            <p:cNvSpPr>
              <a:spLocks noChangeShapeType="1"/>
            </p:cNvSpPr>
            <p:nvPr/>
          </p:nvSpPr>
          <p:spPr bwMode="auto">
            <a:xfrm flipH="1" flipV="1">
              <a:off x="1965" y="1545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88"/>
            <p:cNvSpPr>
              <a:spLocks noChangeShapeType="1"/>
            </p:cNvSpPr>
            <p:nvPr/>
          </p:nvSpPr>
          <p:spPr bwMode="auto">
            <a:xfrm flipV="1">
              <a:off x="1964" y="1902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89"/>
            <p:cNvSpPr>
              <a:spLocks noChangeShapeType="1"/>
            </p:cNvSpPr>
            <p:nvPr/>
          </p:nvSpPr>
          <p:spPr bwMode="auto">
            <a:xfrm flipV="1">
              <a:off x="455" y="2186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90"/>
            <p:cNvSpPr>
              <a:spLocks noChangeShapeType="1"/>
            </p:cNvSpPr>
            <p:nvPr/>
          </p:nvSpPr>
          <p:spPr bwMode="auto">
            <a:xfrm>
              <a:off x="461" y="1030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91"/>
            <p:cNvSpPr>
              <a:spLocks noChangeShapeType="1"/>
            </p:cNvSpPr>
            <p:nvPr/>
          </p:nvSpPr>
          <p:spPr bwMode="auto">
            <a:xfrm>
              <a:off x="1066" y="124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92"/>
            <p:cNvSpPr>
              <a:spLocks noChangeShapeType="1"/>
            </p:cNvSpPr>
            <p:nvPr/>
          </p:nvSpPr>
          <p:spPr bwMode="auto">
            <a:xfrm>
              <a:off x="2732" y="1042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Rectangle 93"/>
            <p:cNvSpPr>
              <a:spLocks noChangeArrowheads="1"/>
            </p:cNvSpPr>
            <p:nvPr/>
          </p:nvSpPr>
          <p:spPr bwMode="auto">
            <a:xfrm>
              <a:off x="2016" y="1104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4430" name="Rectangle 94"/>
            <p:cNvSpPr>
              <a:spLocks noChangeArrowheads="1"/>
            </p:cNvSpPr>
            <p:nvPr/>
          </p:nvSpPr>
          <p:spPr bwMode="auto">
            <a:xfrm>
              <a:off x="1258" y="1527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9247" name="Line 95"/>
            <p:cNvSpPr>
              <a:spLocks noChangeShapeType="1"/>
            </p:cNvSpPr>
            <p:nvPr/>
          </p:nvSpPr>
          <p:spPr bwMode="auto">
            <a:xfrm>
              <a:off x="1089" y="1731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8" name="Group 96"/>
            <p:cNvGrpSpPr>
              <a:grpSpLocks/>
            </p:cNvGrpSpPr>
            <p:nvPr/>
          </p:nvGrpSpPr>
          <p:grpSpPr bwMode="auto">
            <a:xfrm>
              <a:off x="594" y="1344"/>
              <a:ext cx="351" cy="480"/>
              <a:chOff x="48" y="1341"/>
              <a:chExt cx="351" cy="480"/>
            </a:xfrm>
          </p:grpSpPr>
          <p:sp>
            <p:nvSpPr>
              <p:cNvPr id="14433" name="Rectangle 97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4434" name="Rectangle 98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8V</a:t>
                </a:r>
                <a:endParaRPr kumimoji="1" lang="en-US" altLang="zh-CN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9249" name="Oval 99"/>
            <p:cNvSpPr>
              <a:spLocks noChangeArrowheads="1"/>
            </p:cNvSpPr>
            <p:nvPr/>
          </p:nvSpPr>
          <p:spPr bwMode="auto">
            <a:xfrm flipV="1">
              <a:off x="1937" y="1015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0" name="Oval 100"/>
            <p:cNvSpPr>
              <a:spLocks noChangeArrowheads="1"/>
            </p:cNvSpPr>
            <p:nvPr/>
          </p:nvSpPr>
          <p:spPr bwMode="auto">
            <a:xfrm flipV="1">
              <a:off x="1188" y="1248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1" name="Rectangle 101"/>
            <p:cNvSpPr>
              <a:spLocks noChangeArrowheads="1"/>
            </p:cNvSpPr>
            <p:nvPr/>
          </p:nvSpPr>
          <p:spPr bwMode="auto">
            <a:xfrm rot="5400000" flipV="1">
              <a:off x="2583" y="1334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38" name="Rectangle 102"/>
            <p:cNvSpPr>
              <a:spLocks noChangeArrowheads="1"/>
            </p:cNvSpPr>
            <p:nvPr/>
          </p:nvSpPr>
          <p:spPr bwMode="auto">
            <a:xfrm>
              <a:off x="1258" y="1152"/>
              <a:ext cx="42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t 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=0</a:t>
              </a:r>
            </a:p>
          </p:txBody>
        </p:sp>
        <p:sp>
          <p:nvSpPr>
            <p:cNvPr id="9253" name="Text Box 103"/>
            <p:cNvSpPr txBox="1">
              <a:spLocks noChangeArrowheads="1"/>
            </p:cNvSpPr>
            <p:nvPr/>
          </p:nvSpPr>
          <p:spPr bwMode="auto">
            <a:xfrm>
              <a:off x="2463" y="1515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9254" name="Text Box 104"/>
            <p:cNvSpPr txBox="1">
              <a:spLocks noChangeArrowheads="1"/>
            </p:cNvSpPr>
            <p:nvPr/>
          </p:nvSpPr>
          <p:spPr bwMode="auto">
            <a:xfrm>
              <a:off x="1622" y="1525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9255" name="Line 105"/>
            <p:cNvSpPr>
              <a:spLocks noChangeShapeType="1"/>
            </p:cNvSpPr>
            <p:nvPr/>
          </p:nvSpPr>
          <p:spPr bwMode="auto">
            <a:xfrm flipH="1" flipV="1">
              <a:off x="1969" y="1012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56" name="Group 106"/>
            <p:cNvGrpSpPr>
              <a:grpSpLocks/>
            </p:cNvGrpSpPr>
            <p:nvPr/>
          </p:nvGrpSpPr>
          <p:grpSpPr bwMode="auto">
            <a:xfrm>
              <a:off x="1866" y="1808"/>
              <a:ext cx="206" cy="94"/>
              <a:chOff x="3641" y="1598"/>
              <a:chExt cx="206" cy="94"/>
            </a:xfrm>
          </p:grpSpPr>
          <p:sp>
            <p:nvSpPr>
              <p:cNvPr id="9283" name="Line 107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4" name="Line 108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57" name="Line 109"/>
            <p:cNvSpPr>
              <a:spLocks noChangeShapeType="1"/>
            </p:cNvSpPr>
            <p:nvPr/>
          </p:nvSpPr>
          <p:spPr bwMode="auto">
            <a:xfrm flipH="1" flipV="1">
              <a:off x="1206" y="1968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110"/>
            <p:cNvSpPr>
              <a:spLocks noChangeShapeType="1"/>
            </p:cNvSpPr>
            <p:nvPr/>
          </p:nvSpPr>
          <p:spPr bwMode="auto">
            <a:xfrm flipH="1" flipV="1">
              <a:off x="1210" y="1499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11"/>
            <p:cNvSpPr>
              <a:spLocks noChangeShapeType="1"/>
            </p:cNvSpPr>
            <p:nvPr/>
          </p:nvSpPr>
          <p:spPr bwMode="auto">
            <a:xfrm flipH="1" flipV="1">
              <a:off x="1210" y="10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Oval 112"/>
            <p:cNvSpPr>
              <a:spLocks noChangeArrowheads="1"/>
            </p:cNvSpPr>
            <p:nvPr/>
          </p:nvSpPr>
          <p:spPr bwMode="auto">
            <a:xfrm flipV="1">
              <a:off x="1183" y="1440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1" name="Rectangle 113"/>
            <p:cNvSpPr>
              <a:spLocks noChangeArrowheads="1"/>
            </p:cNvSpPr>
            <p:nvPr/>
          </p:nvSpPr>
          <p:spPr bwMode="auto">
            <a:xfrm rot="5400000" flipH="1">
              <a:off x="1072" y="1775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2" name="Line 114"/>
            <p:cNvSpPr>
              <a:spLocks noChangeShapeType="1"/>
            </p:cNvSpPr>
            <p:nvPr/>
          </p:nvSpPr>
          <p:spPr bwMode="auto">
            <a:xfrm flipH="1">
              <a:off x="1018" y="1296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1" name="Rectangle 115"/>
            <p:cNvSpPr>
              <a:spLocks noChangeArrowheads="1"/>
            </p:cNvSpPr>
            <p:nvPr/>
          </p:nvSpPr>
          <p:spPr bwMode="auto">
            <a:xfrm>
              <a:off x="1258" y="1776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4452" name="Rectangle 116"/>
            <p:cNvSpPr>
              <a:spLocks noChangeArrowheads="1"/>
            </p:cNvSpPr>
            <p:nvPr/>
          </p:nvSpPr>
          <p:spPr bwMode="auto">
            <a:xfrm>
              <a:off x="826" y="1692"/>
              <a:ext cx="25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4453" name="Rectangle 117"/>
            <p:cNvSpPr>
              <a:spLocks noChangeArrowheads="1"/>
            </p:cNvSpPr>
            <p:nvPr/>
          </p:nvSpPr>
          <p:spPr bwMode="auto">
            <a:xfrm>
              <a:off x="2034" y="1335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9266" name="Line 118"/>
            <p:cNvSpPr>
              <a:spLocks noChangeShapeType="1"/>
            </p:cNvSpPr>
            <p:nvPr/>
          </p:nvSpPr>
          <p:spPr bwMode="auto">
            <a:xfrm>
              <a:off x="1846" y="1248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Rectangle 119"/>
            <p:cNvSpPr>
              <a:spLocks noChangeArrowheads="1"/>
            </p:cNvSpPr>
            <p:nvPr/>
          </p:nvSpPr>
          <p:spPr bwMode="auto">
            <a:xfrm>
              <a:off x="1627" y="1152"/>
              <a:ext cx="24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9268" name="Text Box 120"/>
            <p:cNvSpPr txBox="1">
              <a:spLocks noChangeArrowheads="1"/>
            </p:cNvSpPr>
            <p:nvPr/>
          </p:nvSpPr>
          <p:spPr bwMode="auto">
            <a:xfrm>
              <a:off x="1622" y="177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4457" name="Rectangle 121"/>
            <p:cNvSpPr>
              <a:spLocks noChangeArrowheads="1"/>
            </p:cNvSpPr>
            <p:nvPr/>
          </p:nvSpPr>
          <p:spPr bwMode="auto">
            <a:xfrm>
              <a:off x="1584" y="1680"/>
              <a:ext cx="34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9270" name="Line 122"/>
            <p:cNvSpPr>
              <a:spLocks noChangeShapeType="1"/>
            </p:cNvSpPr>
            <p:nvPr/>
          </p:nvSpPr>
          <p:spPr bwMode="auto">
            <a:xfrm flipV="1">
              <a:off x="2724" y="1536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Text Box 123"/>
            <p:cNvSpPr txBox="1">
              <a:spLocks noChangeArrowheads="1"/>
            </p:cNvSpPr>
            <p:nvPr/>
          </p:nvSpPr>
          <p:spPr bwMode="auto">
            <a:xfrm>
              <a:off x="2448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4460" name="Rectangle 124"/>
            <p:cNvSpPr>
              <a:spLocks noChangeArrowheads="1"/>
            </p:cNvSpPr>
            <p:nvPr/>
          </p:nvSpPr>
          <p:spPr bwMode="auto">
            <a:xfrm>
              <a:off x="2443" y="1680"/>
              <a:ext cx="34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r>
                <a:rPr kumimoji="1" lang="en-US" altLang="zh-CN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</a:t>
              </a:r>
            </a:p>
          </p:txBody>
        </p:sp>
        <p:sp>
          <p:nvSpPr>
            <p:cNvPr id="9273" name="Rectangle 125"/>
            <p:cNvSpPr>
              <a:spLocks noChangeArrowheads="1"/>
            </p:cNvSpPr>
            <p:nvPr/>
          </p:nvSpPr>
          <p:spPr bwMode="auto">
            <a:xfrm rot="5400000" flipH="1">
              <a:off x="1826" y="1357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4" name="Line 126"/>
            <p:cNvSpPr>
              <a:spLocks noChangeShapeType="1"/>
            </p:cNvSpPr>
            <p:nvPr/>
          </p:nvSpPr>
          <p:spPr bwMode="auto">
            <a:xfrm>
              <a:off x="2619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63" name="Rectangle 127"/>
            <p:cNvSpPr>
              <a:spLocks noChangeArrowheads="1"/>
            </p:cNvSpPr>
            <p:nvPr/>
          </p:nvSpPr>
          <p:spPr bwMode="auto">
            <a:xfrm>
              <a:off x="2400" y="1104"/>
              <a:ext cx="25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</a:t>
              </a:r>
            </a:p>
          </p:txBody>
        </p:sp>
        <p:sp>
          <p:nvSpPr>
            <p:cNvPr id="14464" name="Rectangle 128"/>
            <p:cNvSpPr>
              <a:spLocks noChangeArrowheads="1"/>
            </p:cNvSpPr>
            <p:nvPr/>
          </p:nvSpPr>
          <p:spPr bwMode="auto">
            <a:xfrm>
              <a:off x="2742" y="1104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3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4465" name="Rectangle 129"/>
            <p:cNvSpPr>
              <a:spLocks noChangeArrowheads="1"/>
            </p:cNvSpPr>
            <p:nvPr/>
          </p:nvSpPr>
          <p:spPr bwMode="auto">
            <a:xfrm>
              <a:off x="2760" y="1335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9278" name="Oval 130"/>
            <p:cNvSpPr>
              <a:spLocks noChangeArrowheads="1"/>
            </p:cNvSpPr>
            <p:nvPr/>
          </p:nvSpPr>
          <p:spPr bwMode="auto">
            <a:xfrm flipV="1">
              <a:off x="1177" y="1008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9" name="Oval 131"/>
            <p:cNvSpPr>
              <a:spLocks noChangeArrowheads="1"/>
            </p:cNvSpPr>
            <p:nvPr/>
          </p:nvSpPr>
          <p:spPr bwMode="auto">
            <a:xfrm flipV="1">
              <a:off x="1941" y="2160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80" name="Oval 132"/>
            <p:cNvSpPr>
              <a:spLocks noChangeArrowheads="1"/>
            </p:cNvSpPr>
            <p:nvPr/>
          </p:nvSpPr>
          <p:spPr bwMode="auto">
            <a:xfrm flipV="1">
              <a:off x="1182" y="2153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69" name="Rectangle 133"/>
            <p:cNvSpPr>
              <a:spLocks noChangeArrowheads="1"/>
            </p:cNvSpPr>
            <p:nvPr/>
          </p:nvSpPr>
          <p:spPr bwMode="auto">
            <a:xfrm>
              <a:off x="2016" y="17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C</a:t>
              </a:r>
            </a:p>
          </p:txBody>
        </p:sp>
        <p:sp>
          <p:nvSpPr>
            <p:cNvPr id="14470" name="Rectangle 134"/>
            <p:cNvSpPr>
              <a:spLocks noChangeArrowheads="1"/>
            </p:cNvSpPr>
            <p:nvPr/>
          </p:nvSpPr>
          <p:spPr bwMode="auto">
            <a:xfrm>
              <a:off x="2764" y="17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L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2192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228600"/>
            <a:ext cx="7162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换路前电路处稳态。</a:t>
            </a:r>
          </a:p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试求图示电路中各个电压和电流的初始值。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6875" y="3832225"/>
            <a:ext cx="608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解：</a:t>
            </a:r>
            <a:r>
              <a:rPr lang="en-US" altLang="zh-CN" sz="2800" b="1">
                <a:solidFill>
                  <a:srgbClr val="000099"/>
                </a:solidFill>
              </a:rPr>
              <a:t>(2) </a:t>
            </a:r>
            <a:r>
              <a:rPr lang="zh-CN" altLang="en-US" sz="2800" b="1">
                <a:solidFill>
                  <a:srgbClr val="000099"/>
                </a:solidFill>
              </a:rPr>
              <a:t>由</a:t>
            </a:r>
            <a:r>
              <a:rPr lang="en-US" altLang="zh-CN" sz="2800" b="1" i="1">
                <a:solidFill>
                  <a:srgbClr val="000099"/>
                </a:solidFill>
              </a:rPr>
              <a:t>t </a:t>
            </a:r>
            <a:r>
              <a:rPr lang="en-US" altLang="zh-CN" sz="2800" b="1">
                <a:solidFill>
                  <a:srgbClr val="000099"/>
                </a:solidFill>
              </a:rPr>
              <a:t>= 0</a:t>
            </a:r>
            <a:r>
              <a:rPr lang="en-US" altLang="zh-CN" sz="2800" b="1" baseline="-25000">
                <a:solidFill>
                  <a:srgbClr val="000099"/>
                </a:solidFill>
              </a:rPr>
              <a:t>+</a:t>
            </a:r>
            <a:r>
              <a:rPr lang="zh-CN" altLang="en-US" sz="2800" b="1">
                <a:solidFill>
                  <a:srgbClr val="000099"/>
                </a:solidFill>
              </a:rPr>
              <a:t>电路求 </a:t>
            </a:r>
            <a:r>
              <a:rPr lang="en-US" altLang="zh-CN" sz="2800" b="1" i="1">
                <a:solidFill>
                  <a:srgbClr val="000099"/>
                </a:solidFill>
              </a:rPr>
              <a:t>i</a:t>
            </a:r>
            <a:r>
              <a:rPr lang="en-US" altLang="zh-CN" sz="2800" b="1" i="1" baseline="-25000">
                <a:solidFill>
                  <a:srgbClr val="000099"/>
                </a:solidFill>
              </a:rPr>
              <a:t>C</a:t>
            </a:r>
            <a:r>
              <a:rPr lang="en-US" altLang="zh-CN" sz="2800" b="1">
                <a:solidFill>
                  <a:srgbClr val="000099"/>
                </a:solidFill>
              </a:rPr>
              <a:t>(0</a:t>
            </a:r>
            <a:r>
              <a:rPr lang="en-US" altLang="zh-CN" sz="2800" b="1" baseline="-25000">
                <a:solidFill>
                  <a:srgbClr val="000099"/>
                </a:solidFill>
              </a:rPr>
              <a:t>+</a:t>
            </a:r>
            <a:r>
              <a:rPr lang="en-US" altLang="zh-CN" sz="2800" b="1">
                <a:solidFill>
                  <a:srgbClr val="000099"/>
                </a:solidFill>
              </a:rPr>
              <a:t>)</a:t>
            </a:r>
            <a:r>
              <a:rPr lang="zh-CN" altLang="en-US" sz="2800" b="1">
                <a:solidFill>
                  <a:srgbClr val="000099"/>
                </a:solidFill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</a:rPr>
              <a:t>L </a:t>
            </a:r>
            <a:r>
              <a:rPr lang="en-US" altLang="zh-CN" sz="2800" b="1">
                <a:solidFill>
                  <a:srgbClr val="000099"/>
                </a:solidFill>
              </a:rPr>
              <a:t>(0</a:t>
            </a:r>
            <a:r>
              <a:rPr lang="en-US" altLang="zh-CN" sz="2800" b="1" baseline="-25000">
                <a:solidFill>
                  <a:srgbClr val="000099"/>
                </a:solidFill>
              </a:rPr>
              <a:t>+</a:t>
            </a:r>
            <a:r>
              <a:rPr lang="en-US" altLang="zh-CN" sz="2800" b="1">
                <a:solidFill>
                  <a:srgbClr val="000099"/>
                </a:solidFill>
              </a:rPr>
              <a:t>)</a:t>
            </a:r>
          </a:p>
        </p:txBody>
      </p:sp>
      <p:sp>
        <p:nvSpPr>
          <p:cNvPr id="15365" name="AutoShape 5" descr="80%"/>
          <p:cNvSpPr>
            <a:spLocks noChangeArrowheads="1"/>
          </p:cNvSpPr>
          <p:nvPr/>
        </p:nvSpPr>
        <p:spPr bwMode="auto">
          <a:xfrm>
            <a:off x="6153150" y="3733800"/>
            <a:ext cx="1390650" cy="609600"/>
          </a:xfrm>
          <a:prstGeom prst="wedgeEllipseCallout">
            <a:avLst>
              <a:gd name="adj1" fmla="val 21917"/>
              <a:gd name="adj2" fmla="val -202606"/>
            </a:avLst>
          </a:prstGeom>
          <a:pattFill prst="pct80">
            <a:fgClr>
              <a:srgbClr val="00FF00"/>
            </a:fgClr>
            <a:bgClr>
              <a:srgbClr val="FFFFFF"/>
            </a:bgClr>
          </a:pattFill>
          <a:ln w="38100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275" y="4343400"/>
            <a:ext cx="7196138" cy="1122363"/>
            <a:chOff x="586" y="2736"/>
            <a:chExt cx="4533" cy="707"/>
          </a:xfrm>
        </p:grpSpPr>
        <p:sp>
          <p:nvSpPr>
            <p:cNvPr id="10370" name="Rectangle 7"/>
            <p:cNvSpPr>
              <a:spLocks noChangeArrowheads="1"/>
            </p:cNvSpPr>
            <p:nvPr/>
          </p:nvSpPr>
          <p:spPr bwMode="auto">
            <a:xfrm>
              <a:off x="586" y="2736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由图可列出</a:t>
              </a:r>
            </a:p>
          </p:txBody>
        </p:sp>
        <p:graphicFrame>
          <p:nvGraphicFramePr>
            <p:cNvPr id="10244" name="Object 8"/>
            <p:cNvGraphicFramePr>
              <a:graphicFrameLocks noChangeAspect="1"/>
            </p:cNvGraphicFramePr>
            <p:nvPr/>
          </p:nvGraphicFramePr>
          <p:xfrm>
            <a:off x="1900" y="2736"/>
            <a:ext cx="321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9" r:id="rId3" imgW="1811880" imgH="200160" progId="Equation.3">
                    <p:embed/>
                  </p:oleObj>
                </mc:Choice>
                <mc:Fallback>
                  <p:oleObj r:id="rId3" imgW="181188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736"/>
                          <a:ext cx="321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9"/>
            <p:cNvGraphicFramePr>
              <a:graphicFrameLocks noChangeAspect="1"/>
            </p:cNvGraphicFramePr>
            <p:nvPr/>
          </p:nvGraphicFramePr>
          <p:xfrm>
            <a:off x="1968" y="3059"/>
            <a:ext cx="23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0" r:id="rId5" imgW="1277640" imgH="200160" progId="Equation.3">
                    <p:embed/>
                  </p:oleObj>
                </mc:Choice>
                <mc:Fallback>
                  <p:oleObj r:id="rId5" imgW="1277640" imgH="200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059"/>
                          <a:ext cx="23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90600" y="5334000"/>
            <a:ext cx="6019800" cy="1211263"/>
            <a:chOff x="624" y="3360"/>
            <a:chExt cx="3792" cy="763"/>
          </a:xfrm>
        </p:grpSpPr>
        <p:sp>
          <p:nvSpPr>
            <p:cNvPr id="10369" name="Rectangle 11"/>
            <p:cNvSpPr>
              <a:spLocks noChangeArrowheads="1"/>
            </p:cNvSpPr>
            <p:nvPr/>
          </p:nvSpPr>
          <p:spPr bwMode="auto">
            <a:xfrm>
              <a:off x="624" y="336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带入数据</a:t>
              </a:r>
            </a:p>
          </p:txBody>
        </p:sp>
        <p:graphicFrame>
          <p:nvGraphicFramePr>
            <p:cNvPr id="10242" name="Object 12"/>
            <p:cNvGraphicFramePr>
              <a:graphicFrameLocks noChangeAspect="1"/>
            </p:cNvGraphicFramePr>
            <p:nvPr/>
          </p:nvGraphicFramePr>
          <p:xfrm>
            <a:off x="1989" y="3408"/>
            <a:ext cx="242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1" r:id="rId7" imgW="1334160" imgH="200160" progId="Equation.3">
                    <p:embed/>
                  </p:oleObj>
                </mc:Choice>
                <mc:Fallback>
                  <p:oleObj r:id="rId7" imgW="1334160" imgH="200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3408"/>
                          <a:ext cx="242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3"/>
            <p:cNvGraphicFramePr>
              <a:graphicFrameLocks noChangeAspect="1"/>
            </p:cNvGraphicFramePr>
            <p:nvPr/>
          </p:nvGraphicFramePr>
          <p:xfrm>
            <a:off x="1968" y="3739"/>
            <a:ext cx="17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2" r:id="rId9" imgW="986400" imgH="200160" progId="Equation.3">
                    <p:embed/>
                  </p:oleObj>
                </mc:Choice>
                <mc:Fallback>
                  <p:oleObj r:id="rId9" imgW="986400" imgH="200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739"/>
                          <a:ext cx="17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4" name="AutoShape 14" descr="80%"/>
          <p:cNvSpPr>
            <a:spLocks noChangeArrowheads="1"/>
          </p:cNvSpPr>
          <p:nvPr/>
        </p:nvSpPr>
        <p:spPr bwMode="auto">
          <a:xfrm>
            <a:off x="7658100" y="3810000"/>
            <a:ext cx="1257300" cy="609600"/>
          </a:xfrm>
          <a:prstGeom prst="wedgeEllipseCallout">
            <a:avLst>
              <a:gd name="adj1" fmla="val -9722"/>
              <a:gd name="adj2" fmla="val -189583"/>
            </a:avLst>
          </a:prstGeom>
          <a:pattFill prst="pct80">
            <a:fgClr>
              <a:srgbClr val="FFCC00"/>
            </a:fgClr>
            <a:bgClr>
              <a:srgbClr val="FFFFFF"/>
            </a:bgClr>
          </a:pattFill>
          <a:ln w="38100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</a:p>
        </p:txBody>
      </p:sp>
      <p:grpSp>
        <p:nvGrpSpPr>
          <p:cNvPr id="10253" name="Group 15"/>
          <p:cNvGrpSpPr>
            <a:grpSpLocks/>
          </p:cNvGrpSpPr>
          <p:nvPr/>
        </p:nvGrpSpPr>
        <p:grpSpPr bwMode="auto">
          <a:xfrm>
            <a:off x="228600" y="1062038"/>
            <a:ext cx="4572000" cy="2366962"/>
            <a:chOff x="144" y="669"/>
            <a:chExt cx="2880" cy="1491"/>
          </a:xfrm>
        </p:grpSpPr>
        <p:grpSp>
          <p:nvGrpSpPr>
            <p:cNvPr id="10306" name="Group 16"/>
            <p:cNvGrpSpPr>
              <a:grpSpLocks/>
            </p:cNvGrpSpPr>
            <p:nvPr/>
          </p:nvGrpSpPr>
          <p:grpSpPr bwMode="auto">
            <a:xfrm>
              <a:off x="144" y="669"/>
              <a:ext cx="2880" cy="1478"/>
              <a:chOff x="144" y="669"/>
              <a:chExt cx="2880" cy="1478"/>
            </a:xfrm>
          </p:grpSpPr>
          <p:sp>
            <p:nvSpPr>
              <p:cNvPr id="15377" name="Rectangle 17"/>
              <p:cNvSpPr>
                <a:spLocks noChangeArrowheads="1"/>
              </p:cNvSpPr>
              <p:nvPr/>
            </p:nvSpPr>
            <p:spPr bwMode="auto">
              <a:xfrm>
                <a:off x="1920" y="168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0312" name="Line 18"/>
              <p:cNvSpPr>
                <a:spLocks noChangeShapeType="1"/>
              </p:cNvSpPr>
              <p:nvPr/>
            </p:nvSpPr>
            <p:spPr bwMode="auto">
              <a:xfrm>
                <a:off x="864" y="982"/>
                <a:ext cx="17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Rectangle 19"/>
              <p:cNvSpPr>
                <a:spLocks noChangeArrowheads="1"/>
              </p:cNvSpPr>
              <p:nvPr/>
            </p:nvSpPr>
            <p:spPr bwMode="auto">
              <a:xfrm>
                <a:off x="528" y="1014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grpSp>
            <p:nvGrpSpPr>
              <p:cNvPr id="10314" name="Group 20"/>
              <p:cNvGrpSpPr>
                <a:grpSpLocks/>
              </p:cNvGrpSpPr>
              <p:nvPr/>
            </p:nvGrpSpPr>
            <p:grpSpPr bwMode="auto">
              <a:xfrm>
                <a:off x="2617" y="1673"/>
                <a:ext cx="71" cy="291"/>
                <a:chOff x="2160" y="1198"/>
                <a:chExt cx="97" cy="246"/>
              </a:xfrm>
            </p:grpSpPr>
            <p:sp>
              <p:nvSpPr>
                <p:cNvPr id="10366" name="Arc 21"/>
                <p:cNvSpPr>
                  <a:spLocks noChangeArrowheads="1"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67" name="Arc 22"/>
                <p:cNvSpPr>
                  <a:spLocks noChangeArrowheads="1"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68" name="Arc 23"/>
                <p:cNvSpPr>
                  <a:spLocks noChangeArrowheads="1"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315" name="Line 24"/>
              <p:cNvSpPr>
                <a:spLocks noChangeShapeType="1"/>
              </p:cNvSpPr>
              <p:nvPr/>
            </p:nvSpPr>
            <p:spPr bwMode="auto">
              <a:xfrm flipV="1">
                <a:off x="2636" y="991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6" name="Line 25"/>
              <p:cNvSpPr>
                <a:spLocks noChangeShapeType="1"/>
              </p:cNvSpPr>
              <p:nvPr/>
            </p:nvSpPr>
            <p:spPr bwMode="auto">
              <a:xfrm flipV="1">
                <a:off x="2617" y="1964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Oval 26"/>
              <p:cNvSpPr>
                <a:spLocks noChangeArrowheads="1"/>
              </p:cNvSpPr>
              <p:nvPr/>
            </p:nvSpPr>
            <p:spPr bwMode="auto">
              <a:xfrm>
                <a:off x="213" y="1378"/>
                <a:ext cx="298" cy="3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18" name="Line 27"/>
              <p:cNvSpPr>
                <a:spLocks noChangeShapeType="1"/>
              </p:cNvSpPr>
              <p:nvPr/>
            </p:nvSpPr>
            <p:spPr bwMode="auto">
              <a:xfrm>
                <a:off x="359" y="968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9" name="Rectangle 28"/>
              <p:cNvSpPr>
                <a:spLocks noChangeArrowheads="1"/>
              </p:cNvSpPr>
              <p:nvPr/>
            </p:nvSpPr>
            <p:spPr bwMode="auto">
              <a:xfrm>
                <a:off x="144" y="108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0320" name="Rectangle 29"/>
              <p:cNvSpPr>
                <a:spLocks noChangeArrowheads="1"/>
              </p:cNvSpPr>
              <p:nvPr/>
            </p:nvSpPr>
            <p:spPr bwMode="auto">
              <a:xfrm>
                <a:off x="144" y="150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0321" name="Rectangle 30"/>
              <p:cNvSpPr>
                <a:spLocks noChangeArrowheads="1"/>
              </p:cNvSpPr>
              <p:nvPr/>
            </p:nvSpPr>
            <p:spPr bwMode="auto">
              <a:xfrm>
                <a:off x="576" y="918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1" name="Rectangle 31"/>
              <p:cNvSpPr>
                <a:spLocks noChangeArrowheads="1"/>
              </p:cNvSpPr>
              <p:nvPr/>
            </p:nvSpPr>
            <p:spPr bwMode="auto">
              <a:xfrm>
                <a:off x="620" y="669"/>
                <a:ext cx="24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0323" name="Line 32"/>
              <p:cNvSpPr>
                <a:spLocks noChangeShapeType="1"/>
              </p:cNvSpPr>
              <p:nvPr/>
            </p:nvSpPr>
            <p:spPr bwMode="auto">
              <a:xfrm flipH="1" flipV="1">
                <a:off x="1869" y="1536"/>
                <a:ext cx="0" cy="21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4" name="Line 33"/>
              <p:cNvSpPr>
                <a:spLocks noChangeShapeType="1"/>
              </p:cNvSpPr>
              <p:nvPr/>
            </p:nvSpPr>
            <p:spPr bwMode="auto">
              <a:xfrm flipV="1">
                <a:off x="1868" y="1851"/>
                <a:ext cx="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5" name="Line 34"/>
              <p:cNvSpPr>
                <a:spLocks noChangeShapeType="1"/>
              </p:cNvSpPr>
              <p:nvPr/>
            </p:nvSpPr>
            <p:spPr bwMode="auto">
              <a:xfrm flipV="1">
                <a:off x="359" y="2135"/>
                <a:ext cx="22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6" name="Line 35"/>
              <p:cNvSpPr>
                <a:spLocks noChangeShapeType="1"/>
              </p:cNvSpPr>
              <p:nvPr/>
            </p:nvSpPr>
            <p:spPr bwMode="auto">
              <a:xfrm>
                <a:off x="365" y="979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7" name="Line 36"/>
              <p:cNvSpPr>
                <a:spLocks noChangeShapeType="1"/>
              </p:cNvSpPr>
              <p:nvPr/>
            </p:nvSpPr>
            <p:spPr bwMode="auto">
              <a:xfrm>
                <a:off x="970" y="1197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8" name="Line 37"/>
              <p:cNvSpPr>
                <a:spLocks noChangeShapeType="1"/>
              </p:cNvSpPr>
              <p:nvPr/>
            </p:nvSpPr>
            <p:spPr bwMode="auto">
              <a:xfrm>
                <a:off x="2636" y="991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8" name="Rectangle 38"/>
              <p:cNvSpPr>
                <a:spLocks noChangeArrowheads="1"/>
              </p:cNvSpPr>
              <p:nvPr/>
            </p:nvSpPr>
            <p:spPr bwMode="auto">
              <a:xfrm>
                <a:off x="1920" y="1053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5399" name="Rectangle 39"/>
              <p:cNvSpPr>
                <a:spLocks noChangeArrowheads="1"/>
              </p:cNvSpPr>
              <p:nvPr/>
            </p:nvSpPr>
            <p:spPr bwMode="auto">
              <a:xfrm>
                <a:off x="1162" y="1476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331" name="Line 40"/>
              <p:cNvSpPr>
                <a:spLocks noChangeShapeType="1"/>
              </p:cNvSpPr>
              <p:nvPr/>
            </p:nvSpPr>
            <p:spPr bwMode="auto">
              <a:xfrm>
                <a:off x="993" y="1680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32" name="Group 41"/>
              <p:cNvGrpSpPr>
                <a:grpSpLocks/>
              </p:cNvGrpSpPr>
              <p:nvPr/>
            </p:nvGrpSpPr>
            <p:grpSpPr bwMode="auto">
              <a:xfrm>
                <a:off x="498" y="1293"/>
                <a:ext cx="351" cy="480"/>
                <a:chOff x="48" y="1341"/>
                <a:chExt cx="351" cy="480"/>
              </a:xfrm>
            </p:grpSpPr>
            <p:sp>
              <p:nvSpPr>
                <p:cNvPr id="15402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" y="1341"/>
                  <a:ext cx="25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5403" name="Rectangle 43"/>
                <p:cNvSpPr>
                  <a:spLocks noChangeArrowheads="1"/>
                </p:cNvSpPr>
                <p:nvPr/>
              </p:nvSpPr>
              <p:spPr bwMode="auto">
                <a:xfrm>
                  <a:off x="48" y="1533"/>
                  <a:ext cx="35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buFontTx/>
                    <a:buNone/>
                    <a:defRPr/>
                  </a:pPr>
                  <a:r>
                    <a:rPr kumimoji="1"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+mn-ea"/>
                    </a:rPr>
                    <a:t>8V</a:t>
                  </a:r>
                  <a:endPara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endParaRPr>
                </a:p>
              </p:txBody>
            </p:sp>
          </p:grpSp>
          <p:sp>
            <p:nvSpPr>
              <p:cNvPr id="10333" name="Oval 44"/>
              <p:cNvSpPr>
                <a:spLocks noChangeArrowheads="1"/>
              </p:cNvSpPr>
              <p:nvPr/>
            </p:nvSpPr>
            <p:spPr bwMode="auto">
              <a:xfrm flipV="1">
                <a:off x="1092" y="1197"/>
                <a:ext cx="57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34" name="Rectangle 45"/>
              <p:cNvSpPr>
                <a:spLocks noChangeArrowheads="1"/>
              </p:cNvSpPr>
              <p:nvPr/>
            </p:nvSpPr>
            <p:spPr bwMode="auto">
              <a:xfrm rot="5400000" flipV="1">
                <a:off x="2487" y="1283"/>
                <a:ext cx="300" cy="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6" name="Rectangle 46"/>
              <p:cNvSpPr>
                <a:spLocks noChangeArrowheads="1"/>
              </p:cNvSpPr>
              <p:nvPr/>
            </p:nvSpPr>
            <p:spPr bwMode="auto">
              <a:xfrm>
                <a:off x="1162" y="1101"/>
                <a:ext cx="42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t 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=0</a:t>
                </a:r>
              </a:p>
            </p:txBody>
          </p:sp>
          <p:sp>
            <p:nvSpPr>
              <p:cNvPr id="10336" name="Text Box 47"/>
              <p:cNvSpPr txBox="1">
                <a:spLocks noChangeArrowheads="1"/>
              </p:cNvSpPr>
              <p:nvPr/>
            </p:nvSpPr>
            <p:spPr bwMode="auto">
              <a:xfrm>
                <a:off x="2367" y="146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0337" name="Text Box 48"/>
              <p:cNvSpPr txBox="1">
                <a:spLocks noChangeArrowheads="1"/>
              </p:cNvSpPr>
              <p:nvPr/>
            </p:nvSpPr>
            <p:spPr bwMode="auto">
              <a:xfrm>
                <a:off x="1526" y="147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0338" name="Line 49"/>
              <p:cNvSpPr>
                <a:spLocks noChangeShapeType="1"/>
              </p:cNvSpPr>
              <p:nvPr/>
            </p:nvSpPr>
            <p:spPr bwMode="auto">
              <a:xfrm flipH="1" flipV="1">
                <a:off x="1873" y="983"/>
                <a:ext cx="0" cy="26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39" name="Group 50"/>
              <p:cNvGrpSpPr>
                <a:grpSpLocks/>
              </p:cNvGrpSpPr>
              <p:nvPr/>
            </p:nvGrpSpPr>
            <p:grpSpPr bwMode="auto">
              <a:xfrm>
                <a:off x="1770" y="1757"/>
                <a:ext cx="206" cy="94"/>
                <a:chOff x="3641" y="1598"/>
                <a:chExt cx="206" cy="94"/>
              </a:xfrm>
            </p:grpSpPr>
            <p:sp>
              <p:nvSpPr>
                <p:cNvPr id="10362" name="Line 51"/>
                <p:cNvSpPr>
                  <a:spLocks noChangeShapeType="1"/>
                </p:cNvSpPr>
                <p:nvPr/>
              </p:nvSpPr>
              <p:spPr bwMode="auto">
                <a:xfrm>
                  <a:off x="3641" y="1692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3" name="Line 52"/>
                <p:cNvSpPr>
                  <a:spLocks noChangeShapeType="1"/>
                </p:cNvSpPr>
                <p:nvPr/>
              </p:nvSpPr>
              <p:spPr bwMode="auto">
                <a:xfrm>
                  <a:off x="3648" y="1598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40" name="Line 53"/>
              <p:cNvSpPr>
                <a:spLocks noChangeShapeType="1"/>
              </p:cNvSpPr>
              <p:nvPr/>
            </p:nvSpPr>
            <p:spPr bwMode="auto">
              <a:xfrm flipH="1" flipV="1">
                <a:off x="1110" y="1917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1" name="Line 54"/>
              <p:cNvSpPr>
                <a:spLocks noChangeShapeType="1"/>
              </p:cNvSpPr>
              <p:nvPr/>
            </p:nvSpPr>
            <p:spPr bwMode="auto">
              <a:xfrm flipH="1" flipV="1">
                <a:off x="1114" y="1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2" name="Line 55"/>
              <p:cNvSpPr>
                <a:spLocks noChangeShapeType="1"/>
              </p:cNvSpPr>
              <p:nvPr/>
            </p:nvSpPr>
            <p:spPr bwMode="auto">
              <a:xfrm flipH="1" flipV="1">
                <a:off x="1114" y="977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" name="Oval 56"/>
              <p:cNvSpPr>
                <a:spLocks noChangeArrowheads="1"/>
              </p:cNvSpPr>
              <p:nvPr/>
            </p:nvSpPr>
            <p:spPr bwMode="auto">
              <a:xfrm flipV="1">
                <a:off x="1087" y="1389"/>
                <a:ext cx="57" cy="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4" name="Rectangle 57"/>
              <p:cNvSpPr>
                <a:spLocks noChangeArrowheads="1"/>
              </p:cNvSpPr>
              <p:nvPr/>
            </p:nvSpPr>
            <p:spPr bwMode="auto">
              <a:xfrm rot="5400000" flipH="1">
                <a:off x="976" y="1724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45" name="Line 58"/>
              <p:cNvSpPr>
                <a:spLocks noChangeShapeType="1"/>
              </p:cNvSpPr>
              <p:nvPr/>
            </p:nvSpPr>
            <p:spPr bwMode="auto">
              <a:xfrm flipH="1">
                <a:off x="922" y="1245"/>
                <a:ext cx="24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9" name="Rectangle 59"/>
              <p:cNvSpPr>
                <a:spLocks noChangeArrowheads="1"/>
              </p:cNvSpPr>
              <p:nvPr/>
            </p:nvSpPr>
            <p:spPr bwMode="auto">
              <a:xfrm>
                <a:off x="1162" y="1725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5420" name="Rectangle 60"/>
              <p:cNvSpPr>
                <a:spLocks noChangeArrowheads="1"/>
              </p:cNvSpPr>
              <p:nvPr/>
            </p:nvSpPr>
            <p:spPr bwMode="auto">
              <a:xfrm>
                <a:off x="730" y="1641"/>
                <a:ext cx="25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5421" name="Rectangle 61"/>
              <p:cNvSpPr>
                <a:spLocks noChangeArrowheads="1"/>
              </p:cNvSpPr>
              <p:nvPr/>
            </p:nvSpPr>
            <p:spPr bwMode="auto">
              <a:xfrm>
                <a:off x="1938" y="1284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349" name="Line 62"/>
              <p:cNvSpPr>
                <a:spLocks noChangeShapeType="1"/>
              </p:cNvSpPr>
              <p:nvPr/>
            </p:nvSpPr>
            <p:spPr bwMode="auto">
              <a:xfrm>
                <a:off x="1750" y="1197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3" name="Rectangle 63"/>
              <p:cNvSpPr>
                <a:spLocks noChangeArrowheads="1"/>
              </p:cNvSpPr>
              <p:nvPr/>
            </p:nvSpPr>
            <p:spPr bwMode="auto">
              <a:xfrm>
                <a:off x="1440" y="1152"/>
                <a:ext cx="33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0351" name="Text Box 64"/>
              <p:cNvSpPr txBox="1">
                <a:spLocks noChangeArrowheads="1"/>
              </p:cNvSpPr>
              <p:nvPr/>
            </p:nvSpPr>
            <p:spPr bwMode="auto">
              <a:xfrm>
                <a:off x="1526" y="17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5425" name="Rectangle 65"/>
              <p:cNvSpPr>
                <a:spLocks noChangeArrowheads="1"/>
              </p:cNvSpPr>
              <p:nvPr/>
            </p:nvSpPr>
            <p:spPr bwMode="auto">
              <a:xfrm>
                <a:off x="1488" y="1629"/>
                <a:ext cx="432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0353" name="Line 66"/>
              <p:cNvSpPr>
                <a:spLocks noChangeShapeType="1"/>
              </p:cNvSpPr>
              <p:nvPr/>
            </p:nvSpPr>
            <p:spPr bwMode="auto">
              <a:xfrm flipV="1">
                <a:off x="2628" y="1485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" name="Text Box 67"/>
              <p:cNvSpPr txBox="1">
                <a:spLocks noChangeArrowheads="1"/>
              </p:cNvSpPr>
              <p:nvPr/>
            </p:nvSpPr>
            <p:spPr bwMode="auto">
              <a:xfrm>
                <a:off x="2352" y="177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5428" name="Rectangle 68"/>
              <p:cNvSpPr>
                <a:spLocks noChangeArrowheads="1"/>
              </p:cNvSpPr>
              <p:nvPr/>
            </p:nvSpPr>
            <p:spPr bwMode="auto">
              <a:xfrm>
                <a:off x="2347" y="1629"/>
                <a:ext cx="34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0356" name="Rectangle 69"/>
              <p:cNvSpPr>
                <a:spLocks noChangeArrowheads="1"/>
              </p:cNvSpPr>
              <p:nvPr/>
            </p:nvSpPr>
            <p:spPr bwMode="auto">
              <a:xfrm rot="5400000" flipH="1">
                <a:off x="1730" y="1328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57" name="Line 70"/>
              <p:cNvSpPr>
                <a:spLocks noChangeShapeType="1"/>
              </p:cNvSpPr>
              <p:nvPr/>
            </p:nvSpPr>
            <p:spPr bwMode="auto">
              <a:xfrm>
                <a:off x="2523" y="1149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Rectangle 71"/>
              <p:cNvSpPr>
                <a:spLocks noChangeArrowheads="1"/>
              </p:cNvSpPr>
              <p:nvPr/>
            </p:nvSpPr>
            <p:spPr bwMode="auto">
              <a:xfrm>
                <a:off x="2304" y="1053"/>
                <a:ext cx="25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5432" name="Rectangle 72"/>
              <p:cNvSpPr>
                <a:spLocks noChangeArrowheads="1"/>
              </p:cNvSpPr>
              <p:nvPr/>
            </p:nvSpPr>
            <p:spPr bwMode="auto">
              <a:xfrm>
                <a:off x="2646" y="1053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3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5433" name="Rectangle 73"/>
              <p:cNvSpPr>
                <a:spLocks noChangeArrowheads="1"/>
              </p:cNvSpPr>
              <p:nvPr/>
            </p:nvSpPr>
            <p:spPr bwMode="auto">
              <a:xfrm>
                <a:off x="2664" y="1284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5434" name="Rectangle 74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L</a:t>
                </a:r>
              </a:p>
            </p:txBody>
          </p:sp>
        </p:grpSp>
        <p:sp>
          <p:nvSpPr>
            <p:cNvPr id="10307" name="Oval 75"/>
            <p:cNvSpPr>
              <a:spLocks noChangeArrowheads="1"/>
            </p:cNvSpPr>
            <p:nvPr/>
          </p:nvSpPr>
          <p:spPr bwMode="auto">
            <a:xfrm flipV="1">
              <a:off x="1056" y="208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8" name="Oval 76"/>
            <p:cNvSpPr>
              <a:spLocks noChangeArrowheads="1"/>
            </p:cNvSpPr>
            <p:nvPr/>
          </p:nvSpPr>
          <p:spPr bwMode="auto">
            <a:xfrm flipV="1">
              <a:off x="1075" y="9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Oval 77"/>
            <p:cNvSpPr>
              <a:spLocks noChangeArrowheads="1"/>
            </p:cNvSpPr>
            <p:nvPr/>
          </p:nvSpPr>
          <p:spPr bwMode="auto">
            <a:xfrm flipV="1">
              <a:off x="1824" y="9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0" name="Oval 78"/>
            <p:cNvSpPr>
              <a:spLocks noChangeArrowheads="1"/>
            </p:cNvSpPr>
            <p:nvPr/>
          </p:nvSpPr>
          <p:spPr bwMode="auto">
            <a:xfrm flipV="1">
              <a:off x="1824" y="208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254" name="Group 79"/>
          <p:cNvGrpSpPr>
            <a:grpSpLocks/>
          </p:cNvGrpSpPr>
          <p:nvPr/>
        </p:nvGrpSpPr>
        <p:grpSpPr bwMode="auto">
          <a:xfrm>
            <a:off x="4724400" y="990600"/>
            <a:ext cx="4191000" cy="2895600"/>
            <a:chOff x="2976" y="624"/>
            <a:chExt cx="2640" cy="1824"/>
          </a:xfrm>
        </p:grpSpPr>
        <p:grpSp>
          <p:nvGrpSpPr>
            <p:cNvPr id="10255" name="Group 80"/>
            <p:cNvGrpSpPr>
              <a:grpSpLocks/>
            </p:cNvGrpSpPr>
            <p:nvPr/>
          </p:nvGrpSpPr>
          <p:grpSpPr bwMode="auto">
            <a:xfrm>
              <a:off x="2976" y="624"/>
              <a:ext cx="2640" cy="1824"/>
              <a:chOff x="2976" y="624"/>
              <a:chExt cx="2640" cy="1824"/>
            </a:xfrm>
          </p:grpSpPr>
          <p:sp>
            <p:nvSpPr>
              <p:cNvPr id="10260" name="Rectangle 81"/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15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/>
                  <a:t>t </a:t>
                </a:r>
                <a:r>
                  <a:rPr lang="en-US" altLang="zh-CN" b="1" dirty="0"/>
                  <a:t>= 0+</a:t>
                </a:r>
                <a:r>
                  <a:rPr lang="zh-CN" altLang="en-US" b="1" dirty="0"/>
                  <a:t>时等效电路</a:t>
                </a:r>
              </a:p>
            </p:txBody>
          </p:sp>
          <p:grpSp>
            <p:nvGrpSpPr>
              <p:cNvPr id="10261" name="Group 82"/>
              <p:cNvGrpSpPr>
                <a:grpSpLocks/>
              </p:cNvGrpSpPr>
              <p:nvPr/>
            </p:nvGrpSpPr>
            <p:grpSpPr bwMode="auto">
              <a:xfrm>
                <a:off x="5040" y="1680"/>
                <a:ext cx="322" cy="301"/>
                <a:chOff x="4311" y="3759"/>
                <a:chExt cx="322" cy="301"/>
              </a:xfrm>
            </p:grpSpPr>
            <p:sp>
              <p:nvSpPr>
                <p:cNvPr id="10304" name="Oval 83"/>
                <p:cNvSpPr>
                  <a:spLocks noChangeArrowheads="1"/>
                </p:cNvSpPr>
                <p:nvPr/>
              </p:nvSpPr>
              <p:spPr bwMode="auto">
                <a:xfrm>
                  <a:off x="4311" y="3759"/>
                  <a:ext cx="310" cy="301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05" name="Line 84"/>
                <p:cNvSpPr>
                  <a:spLocks noChangeShapeType="1"/>
                </p:cNvSpPr>
                <p:nvPr/>
              </p:nvSpPr>
              <p:spPr bwMode="auto">
                <a:xfrm>
                  <a:off x="4323" y="3903"/>
                  <a:ext cx="31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62" name="Oval 85"/>
              <p:cNvSpPr>
                <a:spLocks noChangeArrowheads="1"/>
              </p:cNvSpPr>
              <p:nvPr/>
            </p:nvSpPr>
            <p:spPr bwMode="auto">
              <a:xfrm>
                <a:off x="4368" y="1632"/>
                <a:ext cx="317" cy="299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3" name="Text Box 86"/>
              <p:cNvSpPr txBox="1">
                <a:spLocks noChangeArrowheads="1"/>
              </p:cNvSpPr>
              <p:nvPr/>
            </p:nvSpPr>
            <p:spPr bwMode="auto">
              <a:xfrm>
                <a:off x="4080" y="168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4V</a:t>
                </a:r>
                <a:endParaRPr lang="en-US" altLang="zh-CN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10264" name="Text Box 87"/>
              <p:cNvSpPr txBox="1">
                <a:spLocks noChangeArrowheads="1"/>
              </p:cNvSpPr>
              <p:nvPr/>
            </p:nvSpPr>
            <p:spPr bwMode="auto">
              <a:xfrm>
                <a:off x="4689" y="1632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1A</a:t>
                </a:r>
                <a:endParaRPr lang="en-US" altLang="zh-CN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15448" name="Rectangle 88"/>
              <p:cNvSpPr>
                <a:spLocks noChangeArrowheads="1"/>
              </p:cNvSpPr>
              <p:nvPr/>
            </p:nvSpPr>
            <p:spPr bwMode="auto">
              <a:xfrm>
                <a:off x="5256" y="1296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266" name="Line 89"/>
              <p:cNvSpPr>
                <a:spLocks noChangeShapeType="1"/>
              </p:cNvSpPr>
              <p:nvPr/>
            </p:nvSpPr>
            <p:spPr bwMode="auto">
              <a:xfrm>
                <a:off x="3711" y="985"/>
                <a:ext cx="152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0" name="Rectangle 90"/>
              <p:cNvSpPr>
                <a:spLocks noChangeArrowheads="1"/>
              </p:cNvSpPr>
              <p:nvPr/>
            </p:nvSpPr>
            <p:spPr bwMode="auto">
              <a:xfrm>
                <a:off x="3288" y="960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268" name="Line 91"/>
              <p:cNvSpPr>
                <a:spLocks noChangeShapeType="1"/>
              </p:cNvSpPr>
              <p:nvPr/>
            </p:nvSpPr>
            <p:spPr bwMode="auto">
              <a:xfrm flipV="1">
                <a:off x="5202" y="994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92"/>
              <p:cNvSpPr>
                <a:spLocks noChangeShapeType="1"/>
              </p:cNvSpPr>
              <p:nvPr/>
            </p:nvSpPr>
            <p:spPr bwMode="auto">
              <a:xfrm flipV="1">
                <a:off x="5183" y="1967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Oval 93"/>
              <p:cNvSpPr>
                <a:spLocks noChangeArrowheads="1"/>
              </p:cNvSpPr>
              <p:nvPr/>
            </p:nvSpPr>
            <p:spPr bwMode="auto">
              <a:xfrm>
                <a:off x="3060" y="1381"/>
                <a:ext cx="298" cy="3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1" name="Line 94"/>
              <p:cNvSpPr>
                <a:spLocks noChangeShapeType="1"/>
              </p:cNvSpPr>
              <p:nvPr/>
            </p:nvSpPr>
            <p:spPr bwMode="auto">
              <a:xfrm>
                <a:off x="3206" y="971"/>
                <a:ext cx="0" cy="117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Rectangle 95"/>
              <p:cNvSpPr>
                <a:spLocks noChangeArrowheads="1"/>
              </p:cNvSpPr>
              <p:nvPr/>
            </p:nvSpPr>
            <p:spPr bwMode="auto">
              <a:xfrm>
                <a:off x="2976" y="109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0273" name="Rectangle 96"/>
              <p:cNvSpPr>
                <a:spLocks noChangeArrowheads="1"/>
              </p:cNvSpPr>
              <p:nvPr/>
            </p:nvSpPr>
            <p:spPr bwMode="auto">
              <a:xfrm>
                <a:off x="3024" y="150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0274" name="Rectangle 97"/>
              <p:cNvSpPr>
                <a:spLocks noChangeArrowheads="1"/>
              </p:cNvSpPr>
              <p:nvPr/>
            </p:nvSpPr>
            <p:spPr bwMode="auto">
              <a:xfrm>
                <a:off x="3423" y="921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58" name="Rectangle 98"/>
              <p:cNvSpPr>
                <a:spLocks noChangeArrowheads="1"/>
              </p:cNvSpPr>
              <p:nvPr/>
            </p:nvSpPr>
            <p:spPr bwMode="auto">
              <a:xfrm>
                <a:off x="3467" y="672"/>
                <a:ext cx="24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0276" name="Line 99"/>
              <p:cNvSpPr>
                <a:spLocks noChangeShapeType="1"/>
              </p:cNvSpPr>
              <p:nvPr/>
            </p:nvSpPr>
            <p:spPr bwMode="auto">
              <a:xfrm flipV="1">
                <a:off x="4542" y="1488"/>
                <a:ext cx="3" cy="6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7" name="Line 100"/>
              <p:cNvSpPr>
                <a:spLocks noChangeShapeType="1"/>
              </p:cNvSpPr>
              <p:nvPr/>
            </p:nvSpPr>
            <p:spPr bwMode="auto">
              <a:xfrm flipV="1">
                <a:off x="3206" y="2138"/>
                <a:ext cx="197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8" name="Line 101"/>
              <p:cNvSpPr>
                <a:spLocks noChangeShapeType="1"/>
              </p:cNvSpPr>
              <p:nvPr/>
            </p:nvSpPr>
            <p:spPr bwMode="auto">
              <a:xfrm>
                <a:off x="3212" y="982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9" name="Line 102"/>
              <p:cNvSpPr>
                <a:spLocks noChangeShapeType="1"/>
              </p:cNvSpPr>
              <p:nvPr/>
            </p:nvSpPr>
            <p:spPr bwMode="auto">
              <a:xfrm>
                <a:off x="5202" y="994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Rectangle 103"/>
              <p:cNvSpPr>
                <a:spLocks noChangeArrowheads="1"/>
              </p:cNvSpPr>
              <p:nvPr/>
            </p:nvSpPr>
            <p:spPr bwMode="auto">
              <a:xfrm>
                <a:off x="4560" y="1056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5464" name="Rectangle 104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grpSp>
            <p:nvGrpSpPr>
              <p:cNvPr id="10282" name="Group 105"/>
              <p:cNvGrpSpPr>
                <a:grpSpLocks/>
              </p:cNvGrpSpPr>
              <p:nvPr/>
            </p:nvGrpSpPr>
            <p:grpSpPr bwMode="auto">
              <a:xfrm>
                <a:off x="3312" y="1344"/>
                <a:ext cx="351" cy="480"/>
                <a:chOff x="2880" y="1344"/>
                <a:chExt cx="351" cy="480"/>
              </a:xfrm>
            </p:grpSpPr>
            <p:sp>
              <p:nvSpPr>
                <p:cNvPr id="1546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34" y="1344"/>
                  <a:ext cx="255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54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880" y="1536"/>
                  <a:ext cx="35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buFontTx/>
                    <a:buNone/>
                    <a:defRPr/>
                  </a:pPr>
                  <a:r>
                    <a:rPr kumimoji="1"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+mn-ea"/>
                    </a:rPr>
                    <a:t>8V</a:t>
                  </a:r>
                  <a:endPara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endParaRPr>
                </a:p>
              </p:txBody>
            </p:sp>
          </p:grpSp>
          <p:sp>
            <p:nvSpPr>
              <p:cNvPr id="10283" name="Rectangle 108"/>
              <p:cNvSpPr>
                <a:spLocks noChangeArrowheads="1"/>
              </p:cNvSpPr>
              <p:nvPr/>
            </p:nvSpPr>
            <p:spPr bwMode="auto">
              <a:xfrm rot="5400000" flipV="1">
                <a:off x="5053" y="1286"/>
                <a:ext cx="300" cy="1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84" name="Text Box 109"/>
              <p:cNvSpPr txBox="1">
                <a:spLocks noChangeArrowheads="1"/>
              </p:cNvSpPr>
              <p:nvPr/>
            </p:nvSpPr>
            <p:spPr bwMode="auto">
              <a:xfrm>
                <a:off x="4272" y="144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0285" name="Line 110"/>
              <p:cNvSpPr>
                <a:spLocks noChangeShapeType="1"/>
              </p:cNvSpPr>
              <p:nvPr/>
            </p:nvSpPr>
            <p:spPr bwMode="auto">
              <a:xfrm flipH="1" flipV="1">
                <a:off x="4535" y="964"/>
                <a:ext cx="0" cy="2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6" name="Line 111"/>
              <p:cNvSpPr>
                <a:spLocks noChangeShapeType="1"/>
              </p:cNvSpPr>
              <p:nvPr/>
            </p:nvSpPr>
            <p:spPr bwMode="auto">
              <a:xfrm flipH="1" flipV="1">
                <a:off x="3894" y="1920"/>
                <a:ext cx="0" cy="2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7" name="Line 112"/>
              <p:cNvSpPr>
                <a:spLocks noChangeShapeType="1"/>
              </p:cNvSpPr>
              <p:nvPr/>
            </p:nvSpPr>
            <p:spPr bwMode="auto">
              <a:xfrm flipH="1" flipV="1">
                <a:off x="3898" y="14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8" name="Rectangle 113"/>
              <p:cNvSpPr>
                <a:spLocks noChangeArrowheads="1"/>
              </p:cNvSpPr>
              <p:nvPr/>
            </p:nvSpPr>
            <p:spPr bwMode="auto">
              <a:xfrm rot="5400000" flipH="1">
                <a:off x="3760" y="1727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74" name="Rectangle 114"/>
              <p:cNvSpPr>
                <a:spLocks noChangeArrowheads="1"/>
              </p:cNvSpPr>
              <p:nvPr/>
            </p:nvSpPr>
            <p:spPr bwMode="auto">
              <a:xfrm>
                <a:off x="4578" y="1287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290" name="Line 115"/>
              <p:cNvSpPr>
                <a:spLocks noChangeShapeType="1"/>
              </p:cNvSpPr>
              <p:nvPr/>
            </p:nvSpPr>
            <p:spPr bwMode="auto">
              <a:xfrm>
                <a:off x="4412" y="1104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6" name="Rectangle 116"/>
              <p:cNvSpPr>
                <a:spLocks noChangeArrowheads="1"/>
              </p:cNvSpPr>
              <p:nvPr/>
            </p:nvSpPr>
            <p:spPr bwMode="auto">
              <a:xfrm>
                <a:off x="4128" y="1056"/>
                <a:ext cx="279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sz="2800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0292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17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0293" name="Line 118"/>
              <p:cNvSpPr>
                <a:spLocks noChangeShapeType="1"/>
              </p:cNvSpPr>
              <p:nvPr/>
            </p:nvSpPr>
            <p:spPr bwMode="auto">
              <a:xfrm flipV="1">
                <a:off x="5194" y="1488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Rectangle 119"/>
              <p:cNvSpPr>
                <a:spLocks noChangeArrowheads="1"/>
              </p:cNvSpPr>
              <p:nvPr/>
            </p:nvSpPr>
            <p:spPr bwMode="auto">
              <a:xfrm rot="5400000" flipH="1">
                <a:off x="4396" y="1309"/>
                <a:ext cx="279" cy="1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95" name="Line 120"/>
              <p:cNvSpPr>
                <a:spLocks noChangeShapeType="1"/>
              </p:cNvSpPr>
              <p:nvPr/>
            </p:nvSpPr>
            <p:spPr bwMode="auto">
              <a:xfrm>
                <a:off x="5089" y="1152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1" name="Rectangle 121"/>
              <p:cNvSpPr>
                <a:spLocks noChangeArrowheads="1"/>
              </p:cNvSpPr>
              <p:nvPr/>
            </p:nvSpPr>
            <p:spPr bwMode="auto">
              <a:xfrm>
                <a:off x="4870" y="1056"/>
                <a:ext cx="25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5482" name="Rectangle 122"/>
              <p:cNvSpPr>
                <a:spLocks noChangeArrowheads="1"/>
              </p:cNvSpPr>
              <p:nvPr/>
            </p:nvSpPr>
            <p:spPr bwMode="auto">
              <a:xfrm>
                <a:off x="5260" y="1056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3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298" name="Line 123"/>
              <p:cNvSpPr>
                <a:spLocks noChangeShapeType="1"/>
              </p:cNvSpPr>
              <p:nvPr/>
            </p:nvSpPr>
            <p:spPr bwMode="auto">
              <a:xfrm>
                <a:off x="5003" y="1680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9" name="Line 124"/>
              <p:cNvSpPr>
                <a:spLocks noChangeShapeType="1"/>
              </p:cNvSpPr>
              <p:nvPr/>
            </p:nvSpPr>
            <p:spPr bwMode="auto">
              <a:xfrm rot="5400000" flipH="1" flipV="1">
                <a:off x="3249" y="768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" name="Rectangle 125"/>
              <p:cNvSpPr>
                <a:spLocks noChangeArrowheads="1"/>
              </p:cNvSpPr>
              <p:nvPr/>
            </p:nvSpPr>
            <p:spPr bwMode="auto">
              <a:xfrm>
                <a:off x="3120" y="624"/>
                <a:ext cx="288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endPara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0301" name="Line 126"/>
              <p:cNvSpPr>
                <a:spLocks noChangeShapeType="1"/>
              </p:cNvSpPr>
              <p:nvPr/>
            </p:nvSpPr>
            <p:spPr bwMode="auto">
              <a:xfrm>
                <a:off x="3888" y="981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6" name="Oval 127"/>
            <p:cNvSpPr>
              <a:spLocks noChangeArrowheads="1"/>
            </p:cNvSpPr>
            <p:nvPr/>
          </p:nvSpPr>
          <p:spPr bwMode="auto">
            <a:xfrm flipV="1">
              <a:off x="4512" y="208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7" name="Oval 128"/>
            <p:cNvSpPr>
              <a:spLocks noChangeArrowheads="1"/>
            </p:cNvSpPr>
            <p:nvPr/>
          </p:nvSpPr>
          <p:spPr bwMode="auto">
            <a:xfrm flipV="1">
              <a:off x="3840" y="208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Oval 129"/>
            <p:cNvSpPr>
              <a:spLocks noChangeArrowheads="1"/>
            </p:cNvSpPr>
            <p:nvPr/>
          </p:nvSpPr>
          <p:spPr bwMode="auto">
            <a:xfrm flipV="1">
              <a:off x="4483" y="9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9" name="Oval 130"/>
            <p:cNvSpPr>
              <a:spLocks noChangeArrowheads="1"/>
            </p:cNvSpPr>
            <p:nvPr/>
          </p:nvSpPr>
          <p:spPr bwMode="auto">
            <a:xfrm flipV="1">
              <a:off x="3840" y="9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 animBg="1"/>
      <p:bldP spid="153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11430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43000" y="381000"/>
            <a:ext cx="7162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换路前电路处稳态。</a:t>
            </a:r>
          </a:p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试求图示电路中各个电压和电流的初始值。</a:t>
            </a:r>
          </a:p>
        </p:txBody>
      </p:sp>
      <p:grpSp>
        <p:nvGrpSpPr>
          <p:cNvPr id="11271" name="Group 4"/>
          <p:cNvGrpSpPr>
            <a:grpSpLocks/>
          </p:cNvGrpSpPr>
          <p:nvPr/>
        </p:nvGrpSpPr>
        <p:grpSpPr bwMode="auto">
          <a:xfrm>
            <a:off x="4724400" y="1143000"/>
            <a:ext cx="4191000" cy="2895600"/>
            <a:chOff x="2976" y="720"/>
            <a:chExt cx="2640" cy="1824"/>
          </a:xfrm>
        </p:grpSpPr>
        <p:sp>
          <p:nvSpPr>
            <p:cNvPr id="11337" name="Rectangle 5"/>
            <p:cNvSpPr>
              <a:spLocks noChangeArrowheads="1"/>
            </p:cNvSpPr>
            <p:nvPr/>
          </p:nvSpPr>
          <p:spPr bwMode="auto">
            <a:xfrm>
              <a:off x="3456" y="2256"/>
              <a:ext cx="15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t </a:t>
              </a:r>
              <a:r>
                <a:rPr lang="en-US" altLang="zh-CN" b="1"/>
                <a:t>= 0+</a:t>
              </a:r>
              <a:r>
                <a:rPr lang="zh-CN" altLang="en-US" b="1"/>
                <a:t>时等效电路</a:t>
              </a:r>
            </a:p>
          </p:txBody>
        </p:sp>
        <p:grpSp>
          <p:nvGrpSpPr>
            <p:cNvPr id="11338" name="Group 6"/>
            <p:cNvGrpSpPr>
              <a:grpSpLocks/>
            </p:cNvGrpSpPr>
            <p:nvPr/>
          </p:nvGrpSpPr>
          <p:grpSpPr bwMode="auto">
            <a:xfrm>
              <a:off x="5040" y="1776"/>
              <a:ext cx="322" cy="301"/>
              <a:chOff x="4311" y="3759"/>
              <a:chExt cx="322" cy="301"/>
            </a:xfrm>
          </p:grpSpPr>
          <p:sp>
            <p:nvSpPr>
              <p:cNvPr id="11385" name="Oval 7"/>
              <p:cNvSpPr>
                <a:spLocks noChangeArrowheads="1"/>
              </p:cNvSpPr>
              <p:nvPr/>
            </p:nvSpPr>
            <p:spPr bwMode="auto">
              <a:xfrm>
                <a:off x="4311" y="3759"/>
                <a:ext cx="310" cy="301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86" name="Line 8"/>
              <p:cNvSpPr>
                <a:spLocks noChangeShapeType="1"/>
              </p:cNvSpPr>
              <p:nvPr/>
            </p:nvSpPr>
            <p:spPr bwMode="auto">
              <a:xfrm>
                <a:off x="4323" y="3903"/>
                <a:ext cx="31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9" name="Oval 9"/>
            <p:cNvSpPr>
              <a:spLocks noChangeArrowheads="1"/>
            </p:cNvSpPr>
            <p:nvPr/>
          </p:nvSpPr>
          <p:spPr bwMode="auto">
            <a:xfrm>
              <a:off x="4368" y="1728"/>
              <a:ext cx="317" cy="29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0" name="Text Box 10"/>
            <p:cNvSpPr txBox="1">
              <a:spLocks noChangeArrowheads="1"/>
            </p:cNvSpPr>
            <p:nvPr/>
          </p:nvSpPr>
          <p:spPr bwMode="auto">
            <a:xfrm>
              <a:off x="4080" y="1776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</a:rPr>
                <a:t>4V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  <p:sp>
          <p:nvSpPr>
            <p:cNvPr id="11341" name="Text Box 11"/>
            <p:cNvSpPr txBox="1">
              <a:spLocks noChangeArrowheads="1"/>
            </p:cNvSpPr>
            <p:nvPr/>
          </p:nvSpPr>
          <p:spPr bwMode="auto">
            <a:xfrm>
              <a:off x="4689" y="172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3300"/>
                  </a:solidFill>
                </a:rPr>
                <a:t>1A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5256" y="1392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1343" name="Line 13"/>
            <p:cNvSpPr>
              <a:spLocks noChangeShapeType="1"/>
            </p:cNvSpPr>
            <p:nvPr/>
          </p:nvSpPr>
          <p:spPr bwMode="auto">
            <a:xfrm>
              <a:off x="3711" y="1081"/>
              <a:ext cx="15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3288" y="1056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1345" name="Line 15"/>
            <p:cNvSpPr>
              <a:spLocks noChangeShapeType="1"/>
            </p:cNvSpPr>
            <p:nvPr/>
          </p:nvSpPr>
          <p:spPr bwMode="auto">
            <a:xfrm flipV="1">
              <a:off x="5202" y="1090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Line 16"/>
            <p:cNvSpPr>
              <a:spLocks noChangeShapeType="1"/>
            </p:cNvSpPr>
            <p:nvPr/>
          </p:nvSpPr>
          <p:spPr bwMode="auto">
            <a:xfrm flipV="1">
              <a:off x="5183" y="2063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Oval 17"/>
            <p:cNvSpPr>
              <a:spLocks noChangeArrowheads="1"/>
            </p:cNvSpPr>
            <p:nvPr/>
          </p:nvSpPr>
          <p:spPr bwMode="auto">
            <a:xfrm>
              <a:off x="3060" y="1477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48" name="Line 18"/>
            <p:cNvSpPr>
              <a:spLocks noChangeShapeType="1"/>
            </p:cNvSpPr>
            <p:nvPr/>
          </p:nvSpPr>
          <p:spPr bwMode="auto">
            <a:xfrm>
              <a:off x="3206" y="1067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Rectangle 19"/>
            <p:cNvSpPr>
              <a:spLocks noChangeArrowheads="1"/>
            </p:cNvSpPr>
            <p:nvPr/>
          </p:nvSpPr>
          <p:spPr bwMode="auto">
            <a:xfrm>
              <a:off x="2976" y="1186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1350" name="Rectangle 20"/>
            <p:cNvSpPr>
              <a:spLocks noChangeArrowheads="1"/>
            </p:cNvSpPr>
            <p:nvPr/>
          </p:nvSpPr>
          <p:spPr bwMode="auto">
            <a:xfrm>
              <a:off x="3024" y="16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1351" name="Rectangle 21"/>
            <p:cNvSpPr>
              <a:spLocks noChangeArrowheads="1"/>
            </p:cNvSpPr>
            <p:nvPr/>
          </p:nvSpPr>
          <p:spPr bwMode="auto">
            <a:xfrm>
              <a:off x="3423" y="1017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467" y="768"/>
              <a:ext cx="2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R</a:t>
              </a:r>
            </a:p>
          </p:txBody>
        </p:sp>
        <p:sp>
          <p:nvSpPr>
            <p:cNvPr id="11353" name="Line 23"/>
            <p:cNvSpPr>
              <a:spLocks noChangeShapeType="1"/>
            </p:cNvSpPr>
            <p:nvPr/>
          </p:nvSpPr>
          <p:spPr bwMode="auto">
            <a:xfrm flipV="1">
              <a:off x="4542" y="1584"/>
              <a:ext cx="3" cy="6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Line 24"/>
            <p:cNvSpPr>
              <a:spLocks noChangeShapeType="1"/>
            </p:cNvSpPr>
            <p:nvPr/>
          </p:nvSpPr>
          <p:spPr bwMode="auto">
            <a:xfrm flipV="1">
              <a:off x="3206" y="2234"/>
              <a:ext cx="197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Line 25"/>
            <p:cNvSpPr>
              <a:spLocks noChangeShapeType="1"/>
            </p:cNvSpPr>
            <p:nvPr/>
          </p:nvSpPr>
          <p:spPr bwMode="auto">
            <a:xfrm>
              <a:off x="3212" y="1078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Line 26"/>
            <p:cNvSpPr>
              <a:spLocks noChangeShapeType="1"/>
            </p:cNvSpPr>
            <p:nvPr/>
          </p:nvSpPr>
          <p:spPr bwMode="auto">
            <a:xfrm>
              <a:off x="5202" y="1090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4560" y="115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3552" y="1776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1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pSp>
          <p:nvGrpSpPr>
            <p:cNvPr id="11359" name="Group 29"/>
            <p:cNvGrpSpPr>
              <a:grpSpLocks/>
            </p:cNvGrpSpPr>
            <p:nvPr/>
          </p:nvGrpSpPr>
          <p:grpSpPr bwMode="auto">
            <a:xfrm>
              <a:off x="3312" y="1440"/>
              <a:ext cx="351" cy="480"/>
              <a:chOff x="2880" y="1344"/>
              <a:chExt cx="351" cy="480"/>
            </a:xfrm>
          </p:grpSpPr>
          <p:sp>
            <p:nvSpPr>
              <p:cNvPr id="16414" name="Rectangle 30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6415" name="Rectangle 31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8V</a:t>
                </a:r>
                <a:endParaRPr kumimoji="1" lang="en-US" altLang="zh-CN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11360" name="Oval 32"/>
            <p:cNvSpPr>
              <a:spLocks noChangeArrowheads="1"/>
            </p:cNvSpPr>
            <p:nvPr/>
          </p:nvSpPr>
          <p:spPr bwMode="auto">
            <a:xfrm flipV="1">
              <a:off x="4503" y="1063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1" name="Rectangle 33"/>
            <p:cNvSpPr>
              <a:spLocks noChangeArrowheads="1"/>
            </p:cNvSpPr>
            <p:nvPr/>
          </p:nvSpPr>
          <p:spPr bwMode="auto">
            <a:xfrm rot="5400000" flipV="1">
              <a:off x="5053" y="1382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2" name="Text Box 34"/>
            <p:cNvSpPr txBox="1">
              <a:spLocks noChangeArrowheads="1"/>
            </p:cNvSpPr>
            <p:nvPr/>
          </p:nvSpPr>
          <p:spPr bwMode="auto">
            <a:xfrm>
              <a:off x="4272" y="1536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1363" name="Line 35"/>
            <p:cNvSpPr>
              <a:spLocks noChangeShapeType="1"/>
            </p:cNvSpPr>
            <p:nvPr/>
          </p:nvSpPr>
          <p:spPr bwMode="auto">
            <a:xfrm flipH="1" flipV="1">
              <a:off x="4535" y="1060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36"/>
            <p:cNvSpPr>
              <a:spLocks noChangeShapeType="1"/>
            </p:cNvSpPr>
            <p:nvPr/>
          </p:nvSpPr>
          <p:spPr bwMode="auto">
            <a:xfrm flipH="1" flipV="1">
              <a:off x="3894" y="2016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37"/>
            <p:cNvSpPr>
              <a:spLocks noChangeShapeType="1"/>
            </p:cNvSpPr>
            <p:nvPr/>
          </p:nvSpPr>
          <p:spPr bwMode="auto">
            <a:xfrm flipH="1" flipV="1">
              <a:off x="3898" y="15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38"/>
            <p:cNvSpPr>
              <a:spLocks noChangeShapeType="1"/>
            </p:cNvSpPr>
            <p:nvPr/>
          </p:nvSpPr>
          <p:spPr bwMode="auto">
            <a:xfrm flipV="1">
              <a:off x="3888" y="10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Rectangle 39"/>
            <p:cNvSpPr>
              <a:spLocks noChangeArrowheads="1"/>
            </p:cNvSpPr>
            <p:nvPr/>
          </p:nvSpPr>
          <p:spPr bwMode="auto">
            <a:xfrm rot="5400000" flipH="1">
              <a:off x="3760" y="1823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4" name="Rectangle 40"/>
            <p:cNvSpPr>
              <a:spLocks noChangeArrowheads="1"/>
            </p:cNvSpPr>
            <p:nvPr/>
          </p:nvSpPr>
          <p:spPr bwMode="auto">
            <a:xfrm>
              <a:off x="4578" y="1383"/>
              <a:ext cx="36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4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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1369" name="Line 41"/>
            <p:cNvSpPr>
              <a:spLocks noChangeShapeType="1"/>
            </p:cNvSpPr>
            <p:nvPr/>
          </p:nvSpPr>
          <p:spPr bwMode="auto">
            <a:xfrm>
              <a:off x="4412" y="1200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4193" y="1104"/>
              <a:ext cx="245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</a:p>
          </p:txBody>
        </p:sp>
        <p:sp>
          <p:nvSpPr>
            <p:cNvPr id="11371" name="Text Box 43"/>
            <p:cNvSpPr txBox="1">
              <a:spLocks noChangeArrowheads="1"/>
            </p:cNvSpPr>
            <p:nvPr/>
          </p:nvSpPr>
          <p:spPr bwMode="auto">
            <a:xfrm>
              <a:off x="4272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1372" name="Line 44"/>
            <p:cNvSpPr>
              <a:spLocks noChangeShapeType="1"/>
            </p:cNvSpPr>
            <p:nvPr/>
          </p:nvSpPr>
          <p:spPr bwMode="auto">
            <a:xfrm flipV="1">
              <a:off x="5194" y="158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Rectangle 45"/>
            <p:cNvSpPr>
              <a:spLocks noChangeArrowheads="1"/>
            </p:cNvSpPr>
            <p:nvPr/>
          </p:nvSpPr>
          <p:spPr bwMode="auto">
            <a:xfrm rot="5400000" flipH="1">
              <a:off x="4396" y="1405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74" name="Line 46"/>
            <p:cNvSpPr>
              <a:spLocks noChangeShapeType="1"/>
            </p:cNvSpPr>
            <p:nvPr/>
          </p:nvSpPr>
          <p:spPr bwMode="auto">
            <a:xfrm>
              <a:off x="5089" y="1248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4870" y="1152"/>
              <a:ext cx="25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r>
                <a:rPr kumimoji="1" lang="en-US" altLang="zh-CN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L</a:t>
              </a:r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5260" y="115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R</a:t>
              </a:r>
              <a:r>
                <a:rPr kumimoji="1"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3</a:t>
              </a:r>
              <a:endPara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11377" name="Oval 49"/>
            <p:cNvSpPr>
              <a:spLocks noChangeArrowheads="1"/>
            </p:cNvSpPr>
            <p:nvPr/>
          </p:nvSpPr>
          <p:spPr bwMode="auto">
            <a:xfrm flipV="1">
              <a:off x="3865" y="1056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78" name="Oval 50"/>
            <p:cNvSpPr>
              <a:spLocks noChangeArrowheads="1"/>
            </p:cNvSpPr>
            <p:nvPr/>
          </p:nvSpPr>
          <p:spPr bwMode="auto">
            <a:xfrm flipV="1">
              <a:off x="4507" y="2208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79" name="Oval 51"/>
            <p:cNvSpPr>
              <a:spLocks noChangeArrowheads="1"/>
            </p:cNvSpPr>
            <p:nvPr/>
          </p:nvSpPr>
          <p:spPr bwMode="auto">
            <a:xfrm flipV="1">
              <a:off x="3870" y="2201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80" name="Line 52"/>
            <p:cNvSpPr>
              <a:spLocks noChangeShapeType="1"/>
            </p:cNvSpPr>
            <p:nvPr/>
          </p:nvSpPr>
          <p:spPr bwMode="auto">
            <a:xfrm>
              <a:off x="5003" y="1776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53"/>
            <p:cNvSpPr>
              <a:spLocks noChangeShapeType="1"/>
            </p:cNvSpPr>
            <p:nvPr/>
          </p:nvSpPr>
          <p:spPr bwMode="auto">
            <a:xfrm rot="5400000" flipH="1" flipV="1">
              <a:off x="3249" y="864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Rectangle 54"/>
            <p:cNvSpPr>
              <a:spLocks noChangeArrowheads="1"/>
            </p:cNvSpPr>
            <p:nvPr/>
          </p:nvSpPr>
          <p:spPr bwMode="auto">
            <a:xfrm>
              <a:off x="3120" y="720"/>
              <a:ext cx="288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i</a:t>
              </a:r>
              <a:endParaRPr kumimoji="1" lang="en-US" altLang="zh-CN" sz="2800" b="1" i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04800" y="3581400"/>
            <a:ext cx="4268788" cy="1050925"/>
            <a:chOff x="192" y="2256"/>
            <a:chExt cx="2689" cy="662"/>
          </a:xfrm>
        </p:grpSpPr>
        <p:sp>
          <p:nvSpPr>
            <p:cNvPr id="11336" name="Rectangle 56"/>
            <p:cNvSpPr>
              <a:spLocks noChangeArrowheads="1"/>
            </p:cNvSpPr>
            <p:nvPr/>
          </p:nvSpPr>
          <p:spPr bwMode="auto">
            <a:xfrm>
              <a:off x="192" y="2414"/>
              <a:ext cx="13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</a:rPr>
                <a:t>解：</a:t>
              </a:r>
              <a:r>
                <a:rPr lang="zh-CN" altLang="en-US" sz="2800" b="1"/>
                <a:t>解之得   </a:t>
              </a:r>
              <a:endParaRPr lang="zh-CN" altLang="en-US" sz="2800" b="1">
                <a:solidFill>
                  <a:srgbClr val="CC0000"/>
                </a:solidFill>
              </a:endParaRPr>
            </a:p>
          </p:txBody>
        </p:sp>
        <p:graphicFrame>
          <p:nvGraphicFramePr>
            <p:cNvPr id="11268" name="Object 57"/>
            <p:cNvGraphicFramePr>
              <a:graphicFrameLocks noChangeAspect="1"/>
            </p:cNvGraphicFramePr>
            <p:nvPr/>
          </p:nvGraphicFramePr>
          <p:xfrm>
            <a:off x="1532" y="2256"/>
            <a:ext cx="1349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8" r:id="rId3" imgW="743040" imgH="352440" progId="Equation.3">
                    <p:embed/>
                  </p:oleObj>
                </mc:Choice>
                <mc:Fallback>
                  <p:oleObj r:id="rId3" imgW="743040" imgH="3524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256"/>
                          <a:ext cx="1349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990600" y="43434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并可求出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2181225" y="4864100"/>
            <a:ext cx="6310313" cy="1384300"/>
            <a:chOff x="1374" y="3064"/>
            <a:chExt cx="3975" cy="872"/>
          </a:xfrm>
        </p:grpSpPr>
        <p:graphicFrame>
          <p:nvGraphicFramePr>
            <p:cNvPr id="11266" name="Object 60"/>
            <p:cNvGraphicFramePr>
              <a:graphicFrameLocks noChangeAspect="1"/>
            </p:cNvGraphicFramePr>
            <p:nvPr/>
          </p:nvGraphicFramePr>
          <p:xfrm>
            <a:off x="1374" y="3064"/>
            <a:ext cx="397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9" r:id="rId5" imgW="2194560" imgH="200160" progId="Equation.3">
                    <p:embed/>
                  </p:oleObj>
                </mc:Choice>
                <mc:Fallback>
                  <p:oleObj r:id="rId5" imgW="2194560" imgH="20016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064"/>
                          <a:ext cx="397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61"/>
            <p:cNvGraphicFramePr>
              <a:graphicFrameLocks noChangeAspect="1"/>
            </p:cNvGraphicFramePr>
            <p:nvPr/>
          </p:nvGraphicFramePr>
          <p:xfrm>
            <a:off x="2151" y="3324"/>
            <a:ext cx="2466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" r:id="rId7" imgW="1416600" imgH="352440" progId="Equation.3">
                    <p:embed/>
                  </p:oleObj>
                </mc:Choice>
                <mc:Fallback>
                  <p:oleObj r:id="rId7" imgW="1416600" imgH="3524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3324"/>
                          <a:ext cx="2466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5" name="Group 62"/>
          <p:cNvGrpSpPr>
            <a:grpSpLocks/>
          </p:cNvGrpSpPr>
          <p:nvPr/>
        </p:nvGrpSpPr>
        <p:grpSpPr bwMode="auto">
          <a:xfrm>
            <a:off x="277813" y="1257300"/>
            <a:ext cx="4370387" cy="2247900"/>
            <a:chOff x="175" y="792"/>
            <a:chExt cx="2753" cy="1416"/>
          </a:xfrm>
        </p:grpSpPr>
        <p:grpSp>
          <p:nvGrpSpPr>
            <p:cNvPr id="11276" name="Group 63"/>
            <p:cNvGrpSpPr>
              <a:grpSpLocks/>
            </p:cNvGrpSpPr>
            <p:nvPr/>
          </p:nvGrpSpPr>
          <p:grpSpPr bwMode="auto">
            <a:xfrm>
              <a:off x="175" y="792"/>
              <a:ext cx="2753" cy="1404"/>
              <a:chOff x="175" y="792"/>
              <a:chExt cx="2753" cy="1404"/>
            </a:xfrm>
          </p:grpSpPr>
          <p:sp>
            <p:nvSpPr>
              <p:cNvPr id="11281" name="Line 64"/>
              <p:cNvSpPr>
                <a:spLocks noChangeShapeType="1"/>
              </p:cNvSpPr>
              <p:nvPr/>
            </p:nvSpPr>
            <p:spPr bwMode="auto">
              <a:xfrm>
                <a:off x="859" y="1089"/>
                <a:ext cx="16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9" name="Rectangle 65"/>
              <p:cNvSpPr>
                <a:spLocks noChangeArrowheads="1"/>
              </p:cNvSpPr>
              <p:nvPr/>
            </p:nvSpPr>
            <p:spPr bwMode="auto">
              <a:xfrm>
                <a:off x="540" y="1120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grpSp>
            <p:nvGrpSpPr>
              <p:cNvPr id="11283" name="Group 66"/>
              <p:cNvGrpSpPr>
                <a:grpSpLocks/>
              </p:cNvGrpSpPr>
              <p:nvPr/>
            </p:nvGrpSpPr>
            <p:grpSpPr bwMode="auto">
              <a:xfrm>
                <a:off x="2523" y="1745"/>
                <a:ext cx="68" cy="277"/>
                <a:chOff x="2160" y="1198"/>
                <a:chExt cx="97" cy="246"/>
              </a:xfrm>
            </p:grpSpPr>
            <p:sp>
              <p:nvSpPr>
                <p:cNvPr id="11333" name="Arc 67"/>
                <p:cNvSpPr>
                  <a:spLocks noChangeArrowheads="1"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334" name="Arc 68"/>
                <p:cNvSpPr>
                  <a:spLocks noChangeArrowheads="1"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335" name="Arc 69"/>
                <p:cNvSpPr>
                  <a:spLocks noChangeArrowheads="1"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284" name="Line 70"/>
              <p:cNvSpPr>
                <a:spLocks noChangeShapeType="1"/>
              </p:cNvSpPr>
              <p:nvPr/>
            </p:nvSpPr>
            <p:spPr bwMode="auto">
              <a:xfrm flipV="1">
                <a:off x="2541" y="1098"/>
                <a:ext cx="0" cy="1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Line 71"/>
              <p:cNvSpPr>
                <a:spLocks noChangeShapeType="1"/>
              </p:cNvSpPr>
              <p:nvPr/>
            </p:nvSpPr>
            <p:spPr bwMode="auto">
              <a:xfrm flipV="1">
                <a:off x="2523" y="2022"/>
                <a:ext cx="0" cy="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Oval 72"/>
              <p:cNvSpPr>
                <a:spLocks noChangeArrowheads="1"/>
              </p:cNvSpPr>
              <p:nvPr/>
            </p:nvSpPr>
            <p:spPr bwMode="auto">
              <a:xfrm>
                <a:off x="241" y="1465"/>
                <a:ext cx="283" cy="3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7" name="Line 73"/>
              <p:cNvSpPr>
                <a:spLocks noChangeShapeType="1"/>
              </p:cNvSpPr>
              <p:nvPr/>
            </p:nvSpPr>
            <p:spPr bwMode="auto">
              <a:xfrm>
                <a:off x="379" y="1076"/>
                <a:ext cx="0" cy="11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Rectangle 74"/>
              <p:cNvSpPr>
                <a:spLocks noChangeArrowheads="1"/>
              </p:cNvSpPr>
              <p:nvPr/>
            </p:nvSpPr>
            <p:spPr bwMode="auto">
              <a:xfrm>
                <a:off x="175" y="1189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289" name="Rectangle 75"/>
              <p:cNvSpPr>
                <a:spLocks noChangeArrowheads="1"/>
              </p:cNvSpPr>
              <p:nvPr/>
            </p:nvSpPr>
            <p:spPr bwMode="auto">
              <a:xfrm>
                <a:off x="175" y="158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290" name="Rectangle 76"/>
              <p:cNvSpPr>
                <a:spLocks noChangeArrowheads="1"/>
              </p:cNvSpPr>
              <p:nvPr/>
            </p:nvSpPr>
            <p:spPr bwMode="auto">
              <a:xfrm>
                <a:off x="585" y="1028"/>
                <a:ext cx="265" cy="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61" name="Rectangle 77"/>
              <p:cNvSpPr>
                <a:spLocks noChangeArrowheads="1"/>
              </p:cNvSpPr>
              <p:nvPr/>
            </p:nvSpPr>
            <p:spPr bwMode="auto">
              <a:xfrm>
                <a:off x="627" y="792"/>
                <a:ext cx="24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1292" name="Line 78"/>
              <p:cNvSpPr>
                <a:spLocks noChangeShapeType="1"/>
              </p:cNvSpPr>
              <p:nvPr/>
            </p:nvSpPr>
            <p:spPr bwMode="auto">
              <a:xfrm flipH="1" flipV="1">
                <a:off x="1813" y="1576"/>
                <a:ext cx="0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79"/>
              <p:cNvSpPr>
                <a:spLocks noChangeShapeType="1"/>
              </p:cNvSpPr>
              <p:nvPr/>
            </p:nvSpPr>
            <p:spPr bwMode="auto">
              <a:xfrm flipV="1">
                <a:off x="1812" y="1915"/>
                <a:ext cx="1" cy="2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Line 80"/>
              <p:cNvSpPr>
                <a:spLocks noChangeShapeType="1"/>
              </p:cNvSpPr>
              <p:nvPr/>
            </p:nvSpPr>
            <p:spPr bwMode="auto">
              <a:xfrm flipV="1">
                <a:off x="379" y="2184"/>
                <a:ext cx="214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81"/>
              <p:cNvSpPr>
                <a:spLocks noChangeShapeType="1"/>
              </p:cNvSpPr>
              <p:nvPr/>
            </p:nvSpPr>
            <p:spPr bwMode="auto">
              <a:xfrm>
                <a:off x="385" y="1086"/>
                <a:ext cx="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82"/>
              <p:cNvSpPr>
                <a:spLocks noChangeShapeType="1"/>
              </p:cNvSpPr>
              <p:nvPr/>
            </p:nvSpPr>
            <p:spPr bwMode="auto">
              <a:xfrm>
                <a:off x="959" y="1293"/>
                <a:ext cx="137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83"/>
              <p:cNvSpPr>
                <a:spLocks noChangeShapeType="1"/>
              </p:cNvSpPr>
              <p:nvPr/>
            </p:nvSpPr>
            <p:spPr bwMode="auto">
              <a:xfrm>
                <a:off x="2541" y="1098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8" name="Rectangle 84"/>
              <p:cNvSpPr>
                <a:spLocks noChangeArrowheads="1"/>
              </p:cNvSpPr>
              <p:nvPr/>
            </p:nvSpPr>
            <p:spPr bwMode="auto">
              <a:xfrm>
                <a:off x="1862" y="1157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6469" name="Rectangle 85"/>
              <p:cNvSpPr>
                <a:spLocks noChangeArrowheads="1"/>
              </p:cNvSpPr>
              <p:nvPr/>
            </p:nvSpPr>
            <p:spPr bwMode="auto">
              <a:xfrm>
                <a:off x="1142" y="1558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1300" name="Line 86"/>
              <p:cNvSpPr>
                <a:spLocks noChangeShapeType="1"/>
              </p:cNvSpPr>
              <p:nvPr/>
            </p:nvSpPr>
            <p:spPr bwMode="auto">
              <a:xfrm>
                <a:off x="981" y="1752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01" name="Group 87"/>
              <p:cNvGrpSpPr>
                <a:grpSpLocks/>
              </p:cNvGrpSpPr>
              <p:nvPr/>
            </p:nvGrpSpPr>
            <p:grpSpPr bwMode="auto">
              <a:xfrm>
                <a:off x="511" y="1385"/>
                <a:ext cx="351" cy="470"/>
                <a:chOff x="48" y="1341"/>
                <a:chExt cx="369" cy="495"/>
              </a:xfrm>
            </p:grpSpPr>
            <p:sp>
              <p:nvSpPr>
                <p:cNvPr id="16472" name="Rectangle 88"/>
                <p:cNvSpPr>
                  <a:spLocks noChangeArrowheads="1"/>
                </p:cNvSpPr>
                <p:nvPr/>
              </p:nvSpPr>
              <p:spPr bwMode="auto">
                <a:xfrm>
                  <a:off x="102" y="1341"/>
                  <a:ext cx="268" cy="30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6473" name="Rectangle 89"/>
                <p:cNvSpPr>
                  <a:spLocks noChangeArrowheads="1"/>
                </p:cNvSpPr>
                <p:nvPr/>
              </p:nvSpPr>
              <p:spPr bwMode="auto">
                <a:xfrm>
                  <a:off x="48" y="1533"/>
                  <a:ext cx="369" cy="30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buFontTx/>
                    <a:buNone/>
                    <a:defRPr/>
                  </a:pPr>
                  <a:r>
                    <a:rPr kumimoji="1"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+mn-ea"/>
                    </a:rPr>
                    <a:t>8V</a:t>
                  </a:r>
                  <a:endPara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endParaRPr>
                </a:p>
              </p:txBody>
            </p:sp>
          </p:grpSp>
          <p:sp>
            <p:nvSpPr>
              <p:cNvPr id="11302" name="Rectangle 90"/>
              <p:cNvSpPr>
                <a:spLocks noChangeArrowheads="1"/>
              </p:cNvSpPr>
              <p:nvPr/>
            </p:nvSpPr>
            <p:spPr bwMode="auto">
              <a:xfrm rot="5400000" flipV="1">
                <a:off x="2398" y="1373"/>
                <a:ext cx="285" cy="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75" name="Rectangle 91"/>
              <p:cNvSpPr>
                <a:spLocks noChangeArrowheads="1"/>
              </p:cNvSpPr>
              <p:nvPr/>
            </p:nvSpPr>
            <p:spPr bwMode="auto">
              <a:xfrm>
                <a:off x="1131" y="1202"/>
                <a:ext cx="42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t 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=0</a:t>
                </a:r>
              </a:p>
            </p:txBody>
          </p:sp>
          <p:sp>
            <p:nvSpPr>
              <p:cNvPr id="11304" name="Text Box 92"/>
              <p:cNvSpPr txBox="1">
                <a:spLocks noChangeArrowheads="1"/>
              </p:cNvSpPr>
              <p:nvPr/>
            </p:nvSpPr>
            <p:spPr bwMode="auto">
              <a:xfrm>
                <a:off x="2286" y="154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305" name="Text Box 93"/>
              <p:cNvSpPr txBox="1">
                <a:spLocks noChangeArrowheads="1"/>
              </p:cNvSpPr>
              <p:nvPr/>
            </p:nvSpPr>
            <p:spPr bwMode="auto">
              <a:xfrm>
                <a:off x="1487" y="155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306" name="Line 94"/>
              <p:cNvSpPr>
                <a:spLocks noChangeShapeType="1"/>
              </p:cNvSpPr>
              <p:nvPr/>
            </p:nvSpPr>
            <p:spPr bwMode="auto">
              <a:xfrm flipH="1" flipV="1">
                <a:off x="1817" y="109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07" name="Group 95"/>
              <p:cNvGrpSpPr>
                <a:grpSpLocks/>
              </p:cNvGrpSpPr>
              <p:nvPr/>
            </p:nvGrpSpPr>
            <p:grpSpPr bwMode="auto">
              <a:xfrm>
                <a:off x="1719" y="1825"/>
                <a:ext cx="196" cy="90"/>
                <a:chOff x="3641" y="1598"/>
                <a:chExt cx="206" cy="94"/>
              </a:xfrm>
            </p:grpSpPr>
            <p:sp>
              <p:nvSpPr>
                <p:cNvPr id="11329" name="Line 96"/>
                <p:cNvSpPr>
                  <a:spLocks noChangeShapeType="1"/>
                </p:cNvSpPr>
                <p:nvPr/>
              </p:nvSpPr>
              <p:spPr bwMode="auto">
                <a:xfrm>
                  <a:off x="3641" y="1692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0" name="Line 97"/>
                <p:cNvSpPr>
                  <a:spLocks noChangeShapeType="1"/>
                </p:cNvSpPr>
                <p:nvPr/>
              </p:nvSpPr>
              <p:spPr bwMode="auto">
                <a:xfrm>
                  <a:off x="3648" y="1598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08" name="Line 98"/>
              <p:cNvSpPr>
                <a:spLocks noChangeShapeType="1"/>
              </p:cNvSpPr>
              <p:nvPr/>
            </p:nvSpPr>
            <p:spPr bwMode="auto">
              <a:xfrm flipH="1" flipV="1">
                <a:off x="1092" y="1977"/>
                <a:ext cx="0" cy="2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9" name="Line 99"/>
              <p:cNvSpPr>
                <a:spLocks noChangeShapeType="1"/>
              </p:cNvSpPr>
              <p:nvPr/>
            </p:nvSpPr>
            <p:spPr bwMode="auto">
              <a:xfrm flipH="1" flipV="1">
                <a:off x="1096" y="1532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0" name="Line 100"/>
              <p:cNvSpPr>
                <a:spLocks noChangeShapeType="1"/>
              </p:cNvSpPr>
              <p:nvPr/>
            </p:nvSpPr>
            <p:spPr bwMode="auto">
              <a:xfrm flipH="1" flipV="1">
                <a:off x="1096" y="1085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1" name="Oval 101"/>
              <p:cNvSpPr>
                <a:spLocks noChangeArrowheads="1"/>
              </p:cNvSpPr>
              <p:nvPr/>
            </p:nvSpPr>
            <p:spPr bwMode="auto">
              <a:xfrm flipV="1">
                <a:off x="1071" y="1476"/>
                <a:ext cx="54" cy="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2" name="Rectangle 102"/>
              <p:cNvSpPr>
                <a:spLocks noChangeArrowheads="1"/>
              </p:cNvSpPr>
              <p:nvPr/>
            </p:nvSpPr>
            <p:spPr bwMode="auto">
              <a:xfrm rot="5400000" flipH="1">
                <a:off x="965" y="1794"/>
                <a:ext cx="265" cy="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3" name="Line 103"/>
              <p:cNvSpPr>
                <a:spLocks noChangeShapeType="1"/>
              </p:cNvSpPr>
              <p:nvPr/>
            </p:nvSpPr>
            <p:spPr bwMode="auto">
              <a:xfrm flipH="1">
                <a:off x="914" y="1339"/>
                <a:ext cx="228" cy="18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" name="Rectangle 104"/>
              <p:cNvSpPr>
                <a:spLocks noChangeArrowheads="1"/>
              </p:cNvSpPr>
              <p:nvPr/>
            </p:nvSpPr>
            <p:spPr bwMode="auto">
              <a:xfrm>
                <a:off x="1142" y="1795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6489" name="Rectangle 105"/>
              <p:cNvSpPr>
                <a:spLocks noChangeArrowheads="1"/>
              </p:cNvSpPr>
              <p:nvPr/>
            </p:nvSpPr>
            <p:spPr bwMode="auto">
              <a:xfrm>
                <a:off x="731" y="1715"/>
                <a:ext cx="25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6490" name="Rectangle 106"/>
              <p:cNvSpPr>
                <a:spLocks noChangeArrowheads="1"/>
              </p:cNvSpPr>
              <p:nvPr/>
            </p:nvSpPr>
            <p:spPr bwMode="auto">
              <a:xfrm>
                <a:off x="1879" y="1376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1317" name="Line 107"/>
              <p:cNvSpPr>
                <a:spLocks noChangeShapeType="1"/>
              </p:cNvSpPr>
              <p:nvPr/>
            </p:nvSpPr>
            <p:spPr bwMode="auto">
              <a:xfrm>
                <a:off x="1700" y="1293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92" name="Rectangle 108"/>
              <p:cNvSpPr>
                <a:spLocks noChangeArrowheads="1"/>
              </p:cNvSpPr>
              <p:nvPr/>
            </p:nvSpPr>
            <p:spPr bwMode="auto">
              <a:xfrm>
                <a:off x="1440" y="1202"/>
                <a:ext cx="26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1319" name="Text Box 109"/>
              <p:cNvSpPr txBox="1">
                <a:spLocks noChangeArrowheads="1"/>
              </p:cNvSpPr>
              <p:nvPr/>
            </p:nvSpPr>
            <p:spPr bwMode="auto">
              <a:xfrm>
                <a:off x="1487" y="17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6494" name="Rectangle 110"/>
              <p:cNvSpPr>
                <a:spLocks noChangeArrowheads="1"/>
              </p:cNvSpPr>
              <p:nvPr/>
            </p:nvSpPr>
            <p:spPr bwMode="auto">
              <a:xfrm>
                <a:off x="1451" y="1704"/>
                <a:ext cx="42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1321" name="Line 111"/>
              <p:cNvSpPr>
                <a:spLocks noChangeShapeType="1"/>
              </p:cNvSpPr>
              <p:nvPr/>
            </p:nvSpPr>
            <p:spPr bwMode="auto">
              <a:xfrm flipV="1">
                <a:off x="2534" y="1567"/>
                <a:ext cx="0" cy="1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2" name="Text Box 112"/>
              <p:cNvSpPr txBox="1">
                <a:spLocks noChangeArrowheads="1"/>
              </p:cNvSpPr>
              <p:nvPr/>
            </p:nvSpPr>
            <p:spPr bwMode="auto">
              <a:xfrm>
                <a:off x="2272" y="184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6497" name="Rectangle 113"/>
              <p:cNvSpPr>
                <a:spLocks noChangeArrowheads="1"/>
              </p:cNvSpPr>
              <p:nvPr/>
            </p:nvSpPr>
            <p:spPr bwMode="auto">
              <a:xfrm>
                <a:off x="2267" y="1704"/>
                <a:ext cx="32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1324" name="Rectangle 114"/>
              <p:cNvSpPr>
                <a:spLocks noChangeArrowheads="1"/>
              </p:cNvSpPr>
              <p:nvPr/>
            </p:nvSpPr>
            <p:spPr bwMode="auto">
              <a:xfrm rot="5400000" flipH="1">
                <a:off x="1681" y="1397"/>
                <a:ext cx="265" cy="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25" name="Line 115"/>
              <p:cNvSpPr>
                <a:spLocks noChangeShapeType="1"/>
              </p:cNvSpPr>
              <p:nvPr/>
            </p:nvSpPr>
            <p:spPr bwMode="auto">
              <a:xfrm>
                <a:off x="2434" y="1248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0" name="Rectangle 116"/>
              <p:cNvSpPr>
                <a:spLocks noChangeArrowheads="1"/>
              </p:cNvSpPr>
              <p:nvPr/>
            </p:nvSpPr>
            <p:spPr bwMode="auto">
              <a:xfrm>
                <a:off x="2226" y="1157"/>
                <a:ext cx="25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6501" name="Rectangle 117"/>
              <p:cNvSpPr>
                <a:spLocks noChangeArrowheads="1"/>
              </p:cNvSpPr>
              <p:nvPr/>
            </p:nvSpPr>
            <p:spPr bwMode="auto">
              <a:xfrm>
                <a:off x="2551" y="1157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3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6502" name="Rectangle 118"/>
              <p:cNvSpPr>
                <a:spLocks noChangeArrowheads="1"/>
              </p:cNvSpPr>
              <p:nvPr/>
            </p:nvSpPr>
            <p:spPr bwMode="auto">
              <a:xfrm>
                <a:off x="2568" y="1376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11277" name="Oval 119"/>
            <p:cNvSpPr>
              <a:spLocks noChangeArrowheads="1"/>
            </p:cNvSpPr>
            <p:nvPr/>
          </p:nvSpPr>
          <p:spPr bwMode="auto">
            <a:xfrm flipV="1">
              <a:off x="1056" y="21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" name="Oval 120"/>
            <p:cNvSpPr>
              <a:spLocks noChangeArrowheads="1"/>
            </p:cNvSpPr>
            <p:nvPr/>
          </p:nvSpPr>
          <p:spPr bwMode="auto">
            <a:xfrm flipV="1">
              <a:off x="1056" y="1056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9" name="Oval 121"/>
            <p:cNvSpPr>
              <a:spLocks noChangeArrowheads="1"/>
            </p:cNvSpPr>
            <p:nvPr/>
          </p:nvSpPr>
          <p:spPr bwMode="auto">
            <a:xfrm flipV="1">
              <a:off x="1776" y="1056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0" name="Oval 122"/>
            <p:cNvSpPr>
              <a:spLocks noChangeArrowheads="1"/>
            </p:cNvSpPr>
            <p:nvPr/>
          </p:nvSpPr>
          <p:spPr bwMode="auto">
            <a:xfrm flipV="1">
              <a:off x="1776" y="213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40%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620713"/>
            <a:ext cx="4457700" cy="762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电路暂态分析的内容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2540000"/>
            <a:ext cx="8686800" cy="1117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chemeClr val="bg1"/>
                </a:solidFill>
                <a:sym typeface="+mn-ea"/>
              </a:rPr>
              <a:t>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利用电路暂态过程产生特定波形的电信号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如锯齿波、三角波、尖脉冲等，应用于电子电路。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1985963"/>
            <a:ext cx="4876800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研究暂态过程的实际意义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7200" y="3581400"/>
            <a:ext cx="8686800" cy="163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2.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控制、预防可能产生的危害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暂态过程开始的瞬间可能产生过电压、过电流使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电气设备或元件损坏。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76313" y="1027113"/>
            <a:ext cx="7786687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(1)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暂态过程中电压、电流随时间变化的规律。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50825" y="5407025"/>
            <a:ext cx="8458200" cy="11176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chemeClr val="bg1"/>
                </a:solidFill>
                <a:sym typeface="+mn-ea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直流电路、交流电路都存在暂态过程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我们讲课的  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重点是直流电路的暂态过程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69963" y="1522413"/>
            <a:ext cx="7107237" cy="604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(2)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影响暂态过程快慢的电路的时间常数。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/>
      <p:bldP spid="5124" grpId="0"/>
      <p:bldP spid="5125" grpId="0"/>
      <p:bldP spid="5126" grpId="0"/>
      <p:bldP spid="5127" grpId="0"/>
      <p:bldP spid="51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547688"/>
            <a:ext cx="19700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计算结果：</a:t>
            </a:r>
            <a:endParaRPr kumimoji="1" lang="zh-CN" altLang="en-US" sz="2800" b="1" u="sng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12307" name="Text Box 3"/>
          <p:cNvSpPr txBox="1">
            <a:spLocks noChangeArrowheads="1"/>
          </p:cNvSpPr>
          <p:nvPr/>
        </p:nvSpPr>
        <p:spPr bwMode="auto">
          <a:xfrm>
            <a:off x="1682750" y="31813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</a:rPr>
              <a:t>电量</a:t>
            </a:r>
          </a:p>
        </p:txBody>
      </p:sp>
      <p:sp>
        <p:nvSpPr>
          <p:cNvPr id="12308" name="Line 4"/>
          <p:cNvSpPr>
            <a:spLocks noChangeShapeType="1"/>
          </p:cNvSpPr>
          <p:nvPr/>
        </p:nvSpPr>
        <p:spPr bwMode="auto">
          <a:xfrm>
            <a:off x="1641475" y="3763963"/>
            <a:ext cx="58245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5"/>
          <p:cNvSpPr>
            <a:spLocks noChangeShapeType="1"/>
          </p:cNvSpPr>
          <p:nvPr/>
        </p:nvSpPr>
        <p:spPr bwMode="auto">
          <a:xfrm>
            <a:off x="1619250" y="4425950"/>
            <a:ext cx="58467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4191000" y="3227388"/>
          <a:ext cx="7477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" r:id="rId3" imgW="338760" imgH="187200" progId="Equation.3">
                  <p:embed/>
                </p:oleObj>
              </mc:Choice>
              <mc:Fallback>
                <p:oleObj r:id="rId3" imgW="338760" imgH="18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27388"/>
                        <a:ext cx="7477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/>
        </p:nvGraphicFramePr>
        <p:xfrm>
          <a:off x="5334000" y="3200400"/>
          <a:ext cx="7286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" r:id="rId5" imgW="338760" imgH="200160" progId="Equation.3">
                  <p:embed/>
                </p:oleObj>
              </mc:Choice>
              <mc:Fallback>
                <p:oleObj r:id="rId5" imgW="338760" imgH="200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7286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2921000" y="3141663"/>
          <a:ext cx="10414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" r:id="rId7" imgW="373680" imgH="200160" progId="Equation.3">
                  <p:embed/>
                </p:oleObj>
              </mc:Choice>
              <mc:Fallback>
                <p:oleObj r:id="rId7" imgW="373680" imgH="200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141663"/>
                        <a:ext cx="10414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6316663" y="3200400"/>
          <a:ext cx="9985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" r:id="rId9" imgW="373680" imgH="187200" progId="Equation.3">
                  <p:embed/>
                </p:oleObj>
              </mc:Choice>
              <mc:Fallback>
                <p:oleObj r:id="rId9" imgW="373680" imgH="18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3200400"/>
                        <a:ext cx="9985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1849438" y="4478338"/>
          <a:ext cx="754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7" r:id="rId11" imgW="352080" imgH="187200" progId="Equation.3">
                  <p:embed/>
                </p:oleObj>
              </mc:Choice>
              <mc:Fallback>
                <p:oleObj r:id="rId11" imgW="352080" imgH="18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478338"/>
                        <a:ext cx="754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1831975" y="3868738"/>
          <a:ext cx="7715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" r:id="rId13" imgW="352080" imgH="187200" progId="Equation.3">
                  <p:embed/>
                </p:oleObj>
              </mc:Choice>
              <mc:Fallback>
                <p:oleObj r:id="rId13" imgW="352080" imgH="18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868738"/>
                        <a:ext cx="7715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2"/>
          <p:cNvGraphicFramePr>
            <a:graphicFrameLocks noChangeAspect="1"/>
          </p:cNvGraphicFramePr>
          <p:nvPr/>
        </p:nvGraphicFramePr>
        <p:xfrm>
          <a:off x="3143250" y="3886200"/>
          <a:ext cx="365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" r:id="rId15" imgW="108720" imgH="143640" progId="Equation.3">
                  <p:embed/>
                </p:oleObj>
              </mc:Choice>
              <mc:Fallback>
                <p:oleObj r:id="rId15" imgW="108720" imgH="143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886200"/>
                        <a:ext cx="365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3"/>
          <p:cNvGraphicFramePr>
            <a:graphicFrameLocks noChangeAspect="1"/>
          </p:cNvGraphicFramePr>
          <p:nvPr/>
        </p:nvGraphicFramePr>
        <p:xfrm>
          <a:off x="4338638" y="3870325"/>
          <a:ext cx="347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" r:id="rId17" imgW="95760" imgH="143640" progId="Equation.3">
                  <p:embed/>
                </p:oleObj>
              </mc:Choice>
              <mc:Fallback>
                <p:oleObj r:id="rId17" imgW="95760" imgH="143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3870325"/>
                        <a:ext cx="3476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4"/>
          <p:cNvGraphicFramePr>
            <a:graphicFrameLocks noChangeAspect="1"/>
          </p:cNvGraphicFramePr>
          <p:nvPr/>
        </p:nvGraphicFramePr>
        <p:xfrm>
          <a:off x="4318000" y="4527550"/>
          <a:ext cx="339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1" r:id="rId19" imgW="95760" imgH="143640" progId="Equation.3">
                  <p:embed/>
                </p:oleObj>
              </mc:Choice>
              <mc:Fallback>
                <p:oleObj r:id="rId19" imgW="95760" imgH="143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527550"/>
                        <a:ext cx="3397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5"/>
          <p:cNvGraphicFramePr>
            <a:graphicFrameLocks noChangeAspect="1"/>
          </p:cNvGraphicFramePr>
          <p:nvPr/>
        </p:nvGraphicFramePr>
        <p:xfrm>
          <a:off x="5662613" y="3886200"/>
          <a:ext cx="2492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" r:id="rId21" imgW="108720" imgH="152280" progId="Equation.3">
                  <p:embed/>
                </p:oleObj>
              </mc:Choice>
              <mc:Fallback>
                <p:oleObj r:id="rId21" imgW="108720" imgH="152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3886200"/>
                        <a:ext cx="2492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6"/>
          <p:cNvGraphicFramePr>
            <a:graphicFrameLocks noChangeAspect="1"/>
          </p:cNvGraphicFramePr>
          <p:nvPr/>
        </p:nvGraphicFramePr>
        <p:xfrm>
          <a:off x="5591175" y="4308475"/>
          <a:ext cx="3746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" r:id="rId23" imgW="130320" imgH="352440" progId="Equation.3">
                  <p:embed/>
                </p:oleObj>
              </mc:Choice>
              <mc:Fallback>
                <p:oleObj r:id="rId23" imgW="130320" imgH="352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308475"/>
                        <a:ext cx="3746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7"/>
          <p:cNvGraphicFramePr>
            <a:graphicFrameLocks noChangeAspect="1"/>
          </p:cNvGraphicFramePr>
          <p:nvPr/>
        </p:nvGraphicFramePr>
        <p:xfrm>
          <a:off x="6689725" y="3810000"/>
          <a:ext cx="42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" r:id="rId25" imgW="108720" imgH="152280" progId="Equation.3">
                  <p:embed/>
                </p:oleObj>
              </mc:Choice>
              <mc:Fallback>
                <p:oleObj r:id="rId25" imgW="108720" imgH="152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3810000"/>
                        <a:ext cx="423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Line 18"/>
          <p:cNvSpPr>
            <a:spLocks noChangeShapeType="1"/>
          </p:cNvSpPr>
          <p:nvPr/>
        </p:nvSpPr>
        <p:spPr bwMode="auto">
          <a:xfrm>
            <a:off x="2774950" y="3124200"/>
            <a:ext cx="0" cy="205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19"/>
          <p:cNvSpPr>
            <a:spLocks noChangeShapeType="1"/>
          </p:cNvSpPr>
          <p:nvPr/>
        </p:nvSpPr>
        <p:spPr bwMode="auto">
          <a:xfrm>
            <a:off x="3962400" y="3140075"/>
            <a:ext cx="0" cy="2041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20"/>
          <p:cNvSpPr>
            <a:spLocks noChangeShapeType="1"/>
          </p:cNvSpPr>
          <p:nvPr/>
        </p:nvSpPr>
        <p:spPr bwMode="auto">
          <a:xfrm>
            <a:off x="5245100" y="3141663"/>
            <a:ext cx="0" cy="19700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21"/>
          <p:cNvSpPr>
            <a:spLocks noChangeShapeType="1"/>
          </p:cNvSpPr>
          <p:nvPr/>
        </p:nvSpPr>
        <p:spPr bwMode="auto">
          <a:xfrm>
            <a:off x="6249988" y="3141663"/>
            <a:ext cx="0" cy="19700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22"/>
          <p:cNvSpPr>
            <a:spLocks noChangeShapeType="1"/>
          </p:cNvSpPr>
          <p:nvPr/>
        </p:nvSpPr>
        <p:spPr bwMode="auto">
          <a:xfrm>
            <a:off x="1600200" y="3141663"/>
            <a:ext cx="58658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23"/>
          <p:cNvSpPr>
            <a:spLocks noChangeShapeType="1"/>
          </p:cNvSpPr>
          <p:nvPr/>
        </p:nvSpPr>
        <p:spPr bwMode="auto">
          <a:xfrm>
            <a:off x="1600200" y="5184775"/>
            <a:ext cx="5943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02" name="Object 24"/>
          <p:cNvGraphicFramePr>
            <a:graphicFrameLocks noChangeAspect="1"/>
          </p:cNvGraphicFramePr>
          <p:nvPr/>
        </p:nvGraphicFramePr>
        <p:xfrm>
          <a:off x="3143250" y="4527550"/>
          <a:ext cx="371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" r:id="rId27" imgW="108720" imgH="143640" progId="Equation.3">
                  <p:embed/>
                </p:oleObj>
              </mc:Choice>
              <mc:Fallback>
                <p:oleObj r:id="rId27" imgW="108720" imgH="143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527550"/>
                        <a:ext cx="371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25"/>
          <p:cNvGraphicFramePr>
            <a:graphicFrameLocks noChangeAspect="1"/>
          </p:cNvGraphicFramePr>
          <p:nvPr/>
        </p:nvGraphicFramePr>
        <p:xfrm>
          <a:off x="6540500" y="4308475"/>
          <a:ext cx="6080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6" r:id="rId29" imgW="199800" imgH="352440" progId="Equation.3">
                  <p:embed/>
                </p:oleObj>
              </mc:Choice>
              <mc:Fallback>
                <p:oleObj r:id="rId29" imgW="199800" imgH="3524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4308475"/>
                        <a:ext cx="6080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5410200"/>
            <a:ext cx="8237538" cy="685800"/>
            <a:chOff x="384" y="3240"/>
            <a:chExt cx="5189" cy="432"/>
          </a:xfrm>
        </p:grpSpPr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84" y="3264"/>
              <a:ext cx="124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换路瞬间，</a:t>
              </a:r>
            </a:p>
          </p:txBody>
        </p:sp>
        <p:graphicFrame>
          <p:nvGraphicFramePr>
            <p:cNvPr id="12304" name="Object 28"/>
            <p:cNvGraphicFramePr>
              <a:graphicFrameLocks noChangeAspect="1"/>
            </p:cNvGraphicFramePr>
            <p:nvPr/>
          </p:nvGraphicFramePr>
          <p:xfrm>
            <a:off x="1525" y="3247"/>
            <a:ext cx="76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7" r:id="rId31" imgW="395280" imgH="200160" progId="Equation.3">
                    <p:embed/>
                  </p:oleObj>
                </mc:Choice>
                <mc:Fallback>
                  <p:oleObj r:id="rId31" imgW="395280" imgH="200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3247"/>
                          <a:ext cx="76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245" y="3261"/>
              <a:ext cx="147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不能跃变，但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4327" y="3240"/>
              <a:ext cx="124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可以跃变。</a:t>
              </a:r>
            </a:p>
          </p:txBody>
        </p:sp>
        <p:graphicFrame>
          <p:nvGraphicFramePr>
            <p:cNvPr id="12305" name="Object 31"/>
            <p:cNvGraphicFramePr>
              <a:graphicFrameLocks noChangeAspect="1"/>
            </p:cNvGraphicFramePr>
            <p:nvPr/>
          </p:nvGraphicFramePr>
          <p:xfrm>
            <a:off x="3655" y="3240"/>
            <a:ext cx="785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" r:id="rId33" imgW="408600" imgH="200160" progId="Equation.3">
                    <p:embed/>
                  </p:oleObj>
                </mc:Choice>
                <mc:Fallback>
                  <p:oleObj r:id="rId33" imgW="408600" imgH="200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240"/>
                          <a:ext cx="785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7" name="Group 32"/>
          <p:cNvGrpSpPr>
            <a:grpSpLocks/>
          </p:cNvGrpSpPr>
          <p:nvPr/>
        </p:nvGrpSpPr>
        <p:grpSpPr bwMode="auto">
          <a:xfrm>
            <a:off x="2819400" y="457200"/>
            <a:ext cx="4370388" cy="2255838"/>
            <a:chOff x="1776" y="288"/>
            <a:chExt cx="2753" cy="1421"/>
          </a:xfrm>
        </p:grpSpPr>
        <p:grpSp>
          <p:nvGrpSpPr>
            <p:cNvPr id="12318" name="Group 33"/>
            <p:cNvGrpSpPr>
              <a:grpSpLocks/>
            </p:cNvGrpSpPr>
            <p:nvPr/>
          </p:nvGrpSpPr>
          <p:grpSpPr bwMode="auto">
            <a:xfrm>
              <a:off x="1776" y="288"/>
              <a:ext cx="2753" cy="1404"/>
              <a:chOff x="175" y="792"/>
              <a:chExt cx="2753" cy="1404"/>
            </a:xfrm>
          </p:grpSpPr>
          <p:sp>
            <p:nvSpPr>
              <p:cNvPr id="12323" name="Line 34"/>
              <p:cNvSpPr>
                <a:spLocks noChangeShapeType="1"/>
              </p:cNvSpPr>
              <p:nvPr/>
            </p:nvSpPr>
            <p:spPr bwMode="auto">
              <a:xfrm>
                <a:off x="859" y="1089"/>
                <a:ext cx="16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Rectangle 35"/>
              <p:cNvSpPr>
                <a:spLocks noChangeArrowheads="1"/>
              </p:cNvSpPr>
              <p:nvPr/>
            </p:nvSpPr>
            <p:spPr bwMode="auto">
              <a:xfrm>
                <a:off x="540" y="1120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grpSp>
            <p:nvGrpSpPr>
              <p:cNvPr id="12325" name="Group 36"/>
              <p:cNvGrpSpPr>
                <a:grpSpLocks/>
              </p:cNvGrpSpPr>
              <p:nvPr/>
            </p:nvGrpSpPr>
            <p:grpSpPr bwMode="auto">
              <a:xfrm>
                <a:off x="2523" y="1745"/>
                <a:ext cx="68" cy="277"/>
                <a:chOff x="2160" y="1198"/>
                <a:chExt cx="97" cy="246"/>
              </a:xfrm>
            </p:grpSpPr>
            <p:sp>
              <p:nvSpPr>
                <p:cNvPr id="12375" name="Arc 37"/>
                <p:cNvSpPr>
                  <a:spLocks noChangeArrowheads="1"/>
                </p:cNvSpPr>
                <p:nvPr/>
              </p:nvSpPr>
              <p:spPr bwMode="auto">
                <a:xfrm>
                  <a:off x="2160" y="1198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76" name="Arc 38"/>
                <p:cNvSpPr>
                  <a:spLocks noChangeArrowheads="1"/>
                </p:cNvSpPr>
                <p:nvPr/>
              </p:nvSpPr>
              <p:spPr bwMode="auto">
                <a:xfrm>
                  <a:off x="2160" y="1280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77" name="Arc 39"/>
                <p:cNvSpPr>
                  <a:spLocks noChangeArrowheads="1"/>
                </p:cNvSpPr>
                <p:nvPr/>
              </p:nvSpPr>
              <p:spPr bwMode="auto">
                <a:xfrm>
                  <a:off x="2160" y="1362"/>
                  <a:ext cx="97" cy="82"/>
                </a:xfrm>
                <a:custGeom>
                  <a:avLst/>
                  <a:gdLst>
                    <a:gd name="T0" fmla="*/ 0 w 21825"/>
                    <a:gd name="T1" fmla="*/ 0 h 43200"/>
                    <a:gd name="T2" fmla="*/ 0 w 21825"/>
                    <a:gd name="T3" fmla="*/ 0 h 43200"/>
                    <a:gd name="T4" fmla="*/ 0 w 21825"/>
                    <a:gd name="T5" fmla="*/ 0 h 43200"/>
                    <a:gd name="T6" fmla="*/ 0 w 21825"/>
                    <a:gd name="T7" fmla="*/ 0 h 43200"/>
                    <a:gd name="T8" fmla="*/ 0 w 21825"/>
                    <a:gd name="T9" fmla="*/ 0 h 43200"/>
                    <a:gd name="T10" fmla="*/ 0 w 21825"/>
                    <a:gd name="T11" fmla="*/ 0 h 43200"/>
                    <a:gd name="T12" fmla="*/ 0 w 21825"/>
                    <a:gd name="T13" fmla="*/ 0 h 43200"/>
                    <a:gd name="T14" fmla="*/ 0 w 21825"/>
                    <a:gd name="T15" fmla="*/ 0 h 43200"/>
                    <a:gd name="T16" fmla="*/ 0 w 21825"/>
                    <a:gd name="T17" fmla="*/ 0 h 43200"/>
                    <a:gd name="T18" fmla="*/ 0 w 21825"/>
                    <a:gd name="T19" fmla="*/ 0 h 432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825"/>
                    <a:gd name="T31" fmla="*/ 0 h 43200"/>
                    <a:gd name="T32" fmla="*/ 21825 w 21825"/>
                    <a:gd name="T33" fmla="*/ 43200 h 432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825" h="43200" fill="none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</a:path>
                    <a:path w="21825" h="43200" stroke="0">
                      <a:moveTo>
                        <a:pt x="0" y="1"/>
                      </a:moveTo>
                      <a:cubicBezTo>
                        <a:pt x="74" y="0"/>
                        <a:pt x="149" y="-1"/>
                        <a:pt x="225" y="0"/>
                      </a:cubicBezTo>
                      <a:cubicBezTo>
                        <a:pt x="12154" y="0"/>
                        <a:pt x="21825" y="9670"/>
                        <a:pt x="21825" y="21600"/>
                      </a:cubicBezTo>
                      <a:cubicBezTo>
                        <a:pt x="21825" y="33529"/>
                        <a:pt x="12154" y="43199"/>
                        <a:pt x="225" y="43200"/>
                      </a:cubicBezTo>
                      <a:lnTo>
                        <a:pt x="225" y="2160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381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2326" name="Line 40"/>
              <p:cNvSpPr>
                <a:spLocks noChangeShapeType="1"/>
              </p:cNvSpPr>
              <p:nvPr/>
            </p:nvSpPr>
            <p:spPr bwMode="auto">
              <a:xfrm flipV="1">
                <a:off x="2541" y="1098"/>
                <a:ext cx="0" cy="1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7" name="Line 41"/>
              <p:cNvSpPr>
                <a:spLocks noChangeShapeType="1"/>
              </p:cNvSpPr>
              <p:nvPr/>
            </p:nvSpPr>
            <p:spPr bwMode="auto">
              <a:xfrm flipV="1">
                <a:off x="2523" y="2022"/>
                <a:ext cx="0" cy="1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8" name="Oval 42"/>
              <p:cNvSpPr>
                <a:spLocks noChangeArrowheads="1"/>
              </p:cNvSpPr>
              <p:nvPr/>
            </p:nvSpPr>
            <p:spPr bwMode="auto">
              <a:xfrm>
                <a:off x="241" y="1465"/>
                <a:ext cx="283" cy="3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9" name="Line 43"/>
              <p:cNvSpPr>
                <a:spLocks noChangeShapeType="1"/>
              </p:cNvSpPr>
              <p:nvPr/>
            </p:nvSpPr>
            <p:spPr bwMode="auto">
              <a:xfrm>
                <a:off x="379" y="1076"/>
                <a:ext cx="0" cy="11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Rectangle 44"/>
              <p:cNvSpPr>
                <a:spLocks noChangeArrowheads="1"/>
              </p:cNvSpPr>
              <p:nvPr/>
            </p:nvSpPr>
            <p:spPr bwMode="auto">
              <a:xfrm>
                <a:off x="175" y="1189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2331" name="Rectangle 45"/>
              <p:cNvSpPr>
                <a:spLocks noChangeArrowheads="1"/>
              </p:cNvSpPr>
              <p:nvPr/>
            </p:nvSpPr>
            <p:spPr bwMode="auto">
              <a:xfrm>
                <a:off x="175" y="158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2332" name="Rectangle 46"/>
              <p:cNvSpPr>
                <a:spLocks noChangeArrowheads="1"/>
              </p:cNvSpPr>
              <p:nvPr/>
            </p:nvSpPr>
            <p:spPr bwMode="auto">
              <a:xfrm>
                <a:off x="585" y="1028"/>
                <a:ext cx="265" cy="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5" name="Rectangle 47"/>
              <p:cNvSpPr>
                <a:spLocks noChangeArrowheads="1"/>
              </p:cNvSpPr>
              <p:nvPr/>
            </p:nvSpPr>
            <p:spPr bwMode="auto">
              <a:xfrm>
                <a:off x="627" y="792"/>
                <a:ext cx="24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2334" name="Line 48"/>
              <p:cNvSpPr>
                <a:spLocks noChangeShapeType="1"/>
              </p:cNvSpPr>
              <p:nvPr/>
            </p:nvSpPr>
            <p:spPr bwMode="auto">
              <a:xfrm flipH="1" flipV="1">
                <a:off x="1813" y="1576"/>
                <a:ext cx="0" cy="2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5" name="Line 49"/>
              <p:cNvSpPr>
                <a:spLocks noChangeShapeType="1"/>
              </p:cNvSpPr>
              <p:nvPr/>
            </p:nvSpPr>
            <p:spPr bwMode="auto">
              <a:xfrm flipV="1">
                <a:off x="1812" y="1915"/>
                <a:ext cx="1" cy="2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6" name="Line 50"/>
              <p:cNvSpPr>
                <a:spLocks noChangeShapeType="1"/>
              </p:cNvSpPr>
              <p:nvPr/>
            </p:nvSpPr>
            <p:spPr bwMode="auto">
              <a:xfrm flipV="1">
                <a:off x="379" y="2184"/>
                <a:ext cx="2148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7" name="Line 51"/>
              <p:cNvSpPr>
                <a:spLocks noChangeShapeType="1"/>
              </p:cNvSpPr>
              <p:nvPr/>
            </p:nvSpPr>
            <p:spPr bwMode="auto">
              <a:xfrm>
                <a:off x="385" y="1086"/>
                <a:ext cx="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8" name="Line 52"/>
              <p:cNvSpPr>
                <a:spLocks noChangeShapeType="1"/>
              </p:cNvSpPr>
              <p:nvPr/>
            </p:nvSpPr>
            <p:spPr bwMode="auto">
              <a:xfrm>
                <a:off x="959" y="1293"/>
                <a:ext cx="137" cy="1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9" name="Line 53"/>
              <p:cNvSpPr>
                <a:spLocks noChangeShapeType="1"/>
              </p:cNvSpPr>
              <p:nvPr/>
            </p:nvSpPr>
            <p:spPr bwMode="auto">
              <a:xfrm>
                <a:off x="2541" y="1098"/>
                <a:ext cx="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2" name="Rectangle 54"/>
              <p:cNvSpPr>
                <a:spLocks noChangeArrowheads="1"/>
              </p:cNvSpPr>
              <p:nvPr/>
            </p:nvSpPr>
            <p:spPr bwMode="auto">
              <a:xfrm>
                <a:off x="1862" y="1157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2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7463" name="Rectangle 55"/>
              <p:cNvSpPr>
                <a:spLocks noChangeArrowheads="1"/>
              </p:cNvSpPr>
              <p:nvPr/>
            </p:nvSpPr>
            <p:spPr bwMode="auto">
              <a:xfrm>
                <a:off x="1142" y="1558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2342" name="Line 56"/>
              <p:cNvSpPr>
                <a:spLocks noChangeShapeType="1"/>
              </p:cNvSpPr>
              <p:nvPr/>
            </p:nvSpPr>
            <p:spPr bwMode="auto">
              <a:xfrm>
                <a:off x="981" y="1752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43" name="Group 57"/>
              <p:cNvGrpSpPr>
                <a:grpSpLocks/>
              </p:cNvGrpSpPr>
              <p:nvPr/>
            </p:nvGrpSpPr>
            <p:grpSpPr bwMode="auto">
              <a:xfrm>
                <a:off x="511" y="1385"/>
                <a:ext cx="351" cy="470"/>
                <a:chOff x="48" y="1341"/>
                <a:chExt cx="369" cy="495"/>
              </a:xfrm>
            </p:grpSpPr>
            <p:sp>
              <p:nvSpPr>
                <p:cNvPr id="17466" name="Rectangle 58"/>
                <p:cNvSpPr>
                  <a:spLocks noChangeArrowheads="1"/>
                </p:cNvSpPr>
                <p:nvPr/>
              </p:nvSpPr>
              <p:spPr bwMode="auto">
                <a:xfrm>
                  <a:off x="102" y="1341"/>
                  <a:ext cx="268" cy="30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宋体" panose="02010600030101010101" pitchFamily="2" charset="-122"/>
                    </a:rPr>
                    <a:t>U</a:t>
                  </a:r>
                </a:p>
              </p:txBody>
            </p:sp>
            <p:sp>
              <p:nvSpPr>
                <p:cNvPr id="17467" name="Rectangle 59"/>
                <p:cNvSpPr>
                  <a:spLocks noChangeArrowheads="1"/>
                </p:cNvSpPr>
                <p:nvPr/>
              </p:nvSpPr>
              <p:spPr bwMode="auto">
                <a:xfrm>
                  <a:off x="48" y="1533"/>
                  <a:ext cx="369" cy="30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buFontTx/>
                    <a:buNone/>
                    <a:defRPr/>
                  </a:pPr>
                  <a:r>
                    <a:rPr kumimoji="1"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sym typeface="+mn-ea"/>
                    </a:rPr>
                    <a:t>8V</a:t>
                  </a:r>
                  <a:endParaRPr kumimoji="1" lang="en-US" altLang="zh-CN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endParaRPr>
                </a:p>
              </p:txBody>
            </p:sp>
          </p:grpSp>
          <p:sp>
            <p:nvSpPr>
              <p:cNvPr id="12344" name="Rectangle 60"/>
              <p:cNvSpPr>
                <a:spLocks noChangeArrowheads="1"/>
              </p:cNvSpPr>
              <p:nvPr/>
            </p:nvSpPr>
            <p:spPr bwMode="auto">
              <a:xfrm rot="5400000" flipV="1">
                <a:off x="2398" y="1373"/>
                <a:ext cx="285" cy="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9" name="Rectangle 61"/>
              <p:cNvSpPr>
                <a:spLocks noChangeArrowheads="1"/>
              </p:cNvSpPr>
              <p:nvPr/>
            </p:nvSpPr>
            <p:spPr bwMode="auto">
              <a:xfrm>
                <a:off x="1131" y="1202"/>
                <a:ext cx="42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t 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=0</a:t>
                </a:r>
              </a:p>
            </p:txBody>
          </p:sp>
          <p:sp>
            <p:nvSpPr>
              <p:cNvPr id="12346" name="Text Box 62"/>
              <p:cNvSpPr txBox="1">
                <a:spLocks noChangeArrowheads="1"/>
              </p:cNvSpPr>
              <p:nvPr/>
            </p:nvSpPr>
            <p:spPr bwMode="auto">
              <a:xfrm>
                <a:off x="2286" y="154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2347" name="Text Box 63"/>
              <p:cNvSpPr txBox="1">
                <a:spLocks noChangeArrowheads="1"/>
              </p:cNvSpPr>
              <p:nvPr/>
            </p:nvSpPr>
            <p:spPr bwMode="auto">
              <a:xfrm>
                <a:off x="1487" y="155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2348" name="Line 64"/>
              <p:cNvSpPr>
                <a:spLocks noChangeShapeType="1"/>
              </p:cNvSpPr>
              <p:nvPr/>
            </p:nvSpPr>
            <p:spPr bwMode="auto">
              <a:xfrm flipH="1" flipV="1">
                <a:off x="1817" y="1092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49" name="Group 65"/>
              <p:cNvGrpSpPr>
                <a:grpSpLocks/>
              </p:cNvGrpSpPr>
              <p:nvPr/>
            </p:nvGrpSpPr>
            <p:grpSpPr bwMode="auto">
              <a:xfrm>
                <a:off x="1719" y="1825"/>
                <a:ext cx="196" cy="90"/>
                <a:chOff x="3641" y="1598"/>
                <a:chExt cx="206" cy="94"/>
              </a:xfrm>
            </p:grpSpPr>
            <p:sp>
              <p:nvSpPr>
                <p:cNvPr id="12371" name="Line 66"/>
                <p:cNvSpPr>
                  <a:spLocks noChangeShapeType="1"/>
                </p:cNvSpPr>
                <p:nvPr/>
              </p:nvSpPr>
              <p:spPr bwMode="auto">
                <a:xfrm>
                  <a:off x="3641" y="1692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2" name="Line 67"/>
                <p:cNvSpPr>
                  <a:spLocks noChangeShapeType="1"/>
                </p:cNvSpPr>
                <p:nvPr/>
              </p:nvSpPr>
              <p:spPr bwMode="auto">
                <a:xfrm>
                  <a:off x="3648" y="1598"/>
                  <a:ext cx="19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50" name="Line 68"/>
              <p:cNvSpPr>
                <a:spLocks noChangeShapeType="1"/>
              </p:cNvSpPr>
              <p:nvPr/>
            </p:nvSpPr>
            <p:spPr bwMode="auto">
              <a:xfrm flipH="1" flipV="1">
                <a:off x="1092" y="1977"/>
                <a:ext cx="0" cy="2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1" name="Line 69"/>
              <p:cNvSpPr>
                <a:spLocks noChangeShapeType="1"/>
              </p:cNvSpPr>
              <p:nvPr/>
            </p:nvSpPr>
            <p:spPr bwMode="auto">
              <a:xfrm flipH="1" flipV="1">
                <a:off x="1096" y="1532"/>
                <a:ext cx="0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2" name="Line 70"/>
              <p:cNvSpPr>
                <a:spLocks noChangeShapeType="1"/>
              </p:cNvSpPr>
              <p:nvPr/>
            </p:nvSpPr>
            <p:spPr bwMode="auto">
              <a:xfrm flipH="1" flipV="1">
                <a:off x="1096" y="1085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53" name="Oval 71"/>
              <p:cNvSpPr>
                <a:spLocks noChangeArrowheads="1"/>
              </p:cNvSpPr>
              <p:nvPr/>
            </p:nvSpPr>
            <p:spPr bwMode="auto">
              <a:xfrm flipV="1">
                <a:off x="1071" y="1476"/>
                <a:ext cx="54" cy="5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4" name="Rectangle 72"/>
              <p:cNvSpPr>
                <a:spLocks noChangeArrowheads="1"/>
              </p:cNvSpPr>
              <p:nvPr/>
            </p:nvSpPr>
            <p:spPr bwMode="auto">
              <a:xfrm rot="5400000" flipH="1">
                <a:off x="965" y="1794"/>
                <a:ext cx="265" cy="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5" name="Line 73"/>
              <p:cNvSpPr>
                <a:spLocks noChangeShapeType="1"/>
              </p:cNvSpPr>
              <p:nvPr/>
            </p:nvSpPr>
            <p:spPr bwMode="auto">
              <a:xfrm flipH="1">
                <a:off x="914" y="1339"/>
                <a:ext cx="228" cy="18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2" name="Rectangle 74"/>
              <p:cNvSpPr>
                <a:spLocks noChangeArrowheads="1"/>
              </p:cNvSpPr>
              <p:nvPr/>
            </p:nvSpPr>
            <p:spPr bwMode="auto">
              <a:xfrm>
                <a:off x="1142" y="1795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7483" name="Rectangle 75"/>
              <p:cNvSpPr>
                <a:spLocks noChangeArrowheads="1"/>
              </p:cNvSpPr>
              <p:nvPr/>
            </p:nvSpPr>
            <p:spPr bwMode="auto">
              <a:xfrm>
                <a:off x="731" y="1715"/>
                <a:ext cx="25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</a:t>
                </a:r>
                <a:endPara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7484" name="Rectangle 76"/>
              <p:cNvSpPr>
                <a:spLocks noChangeArrowheads="1"/>
              </p:cNvSpPr>
              <p:nvPr/>
            </p:nvSpPr>
            <p:spPr bwMode="auto">
              <a:xfrm>
                <a:off x="1879" y="1376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2359" name="Line 77"/>
              <p:cNvSpPr>
                <a:spLocks noChangeShapeType="1"/>
              </p:cNvSpPr>
              <p:nvPr/>
            </p:nvSpPr>
            <p:spPr bwMode="auto">
              <a:xfrm>
                <a:off x="1700" y="1293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6" name="Rectangle 78"/>
              <p:cNvSpPr>
                <a:spLocks noChangeArrowheads="1"/>
              </p:cNvSpPr>
              <p:nvPr/>
            </p:nvSpPr>
            <p:spPr bwMode="auto">
              <a:xfrm>
                <a:off x="1440" y="1202"/>
                <a:ext cx="26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2361" name="Text Box 79"/>
              <p:cNvSpPr txBox="1">
                <a:spLocks noChangeArrowheads="1"/>
              </p:cNvSpPr>
              <p:nvPr/>
            </p:nvSpPr>
            <p:spPr bwMode="auto">
              <a:xfrm>
                <a:off x="1487" y="17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7488" name="Rectangle 80"/>
              <p:cNvSpPr>
                <a:spLocks noChangeArrowheads="1"/>
              </p:cNvSpPr>
              <p:nvPr/>
            </p:nvSpPr>
            <p:spPr bwMode="auto">
              <a:xfrm>
                <a:off x="1451" y="1704"/>
                <a:ext cx="42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C</a:t>
                </a:r>
              </a:p>
            </p:txBody>
          </p:sp>
          <p:sp>
            <p:nvSpPr>
              <p:cNvPr id="12363" name="Line 81"/>
              <p:cNvSpPr>
                <a:spLocks noChangeShapeType="1"/>
              </p:cNvSpPr>
              <p:nvPr/>
            </p:nvSpPr>
            <p:spPr bwMode="auto">
              <a:xfrm flipV="1">
                <a:off x="2534" y="1567"/>
                <a:ext cx="0" cy="1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64" name="Text Box 82"/>
              <p:cNvSpPr txBox="1">
                <a:spLocks noChangeArrowheads="1"/>
              </p:cNvSpPr>
              <p:nvPr/>
            </p:nvSpPr>
            <p:spPr bwMode="auto">
              <a:xfrm>
                <a:off x="2272" y="184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7491" name="Rectangle 83"/>
              <p:cNvSpPr>
                <a:spLocks noChangeArrowheads="1"/>
              </p:cNvSpPr>
              <p:nvPr/>
            </p:nvSpPr>
            <p:spPr bwMode="auto">
              <a:xfrm>
                <a:off x="2267" y="1704"/>
                <a:ext cx="32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u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2366" name="Rectangle 84"/>
              <p:cNvSpPr>
                <a:spLocks noChangeArrowheads="1"/>
              </p:cNvSpPr>
              <p:nvPr/>
            </p:nvSpPr>
            <p:spPr bwMode="auto">
              <a:xfrm rot="5400000" flipH="1">
                <a:off x="1681" y="1397"/>
                <a:ext cx="265" cy="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7" name="Line 85"/>
              <p:cNvSpPr>
                <a:spLocks noChangeShapeType="1"/>
              </p:cNvSpPr>
              <p:nvPr/>
            </p:nvSpPr>
            <p:spPr bwMode="auto">
              <a:xfrm>
                <a:off x="2434" y="1248"/>
                <a:ext cx="0" cy="30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4" name="Rectangle 86"/>
              <p:cNvSpPr>
                <a:spLocks noChangeArrowheads="1"/>
              </p:cNvSpPr>
              <p:nvPr/>
            </p:nvSpPr>
            <p:spPr bwMode="auto">
              <a:xfrm>
                <a:off x="2226" y="1157"/>
                <a:ext cx="256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i</a:t>
                </a:r>
                <a:r>
                  <a:rPr kumimoji="1" lang="en-US" altLang="zh-CN" b="1" i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L</a:t>
                </a:r>
              </a:p>
            </p:txBody>
          </p:sp>
          <p:sp>
            <p:nvSpPr>
              <p:cNvPr id="17495" name="Rectangle 87"/>
              <p:cNvSpPr>
                <a:spLocks noChangeArrowheads="1"/>
              </p:cNvSpPr>
              <p:nvPr/>
            </p:nvSpPr>
            <p:spPr bwMode="auto">
              <a:xfrm>
                <a:off x="2551" y="1157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R</a:t>
                </a:r>
                <a:r>
                  <a:rPr kumimoji="1" lang="en-US" altLang="zh-CN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3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17496" name="Rectangle 88"/>
              <p:cNvSpPr>
                <a:spLocks noChangeArrowheads="1"/>
              </p:cNvSpPr>
              <p:nvPr/>
            </p:nvSpPr>
            <p:spPr bwMode="auto">
              <a:xfrm>
                <a:off x="2568" y="1376"/>
                <a:ext cx="360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4</a:t>
                </a:r>
                <a:r>
                  <a:rPr kumimoji="1"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</a:t>
                </a:r>
                <a:endPara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</p:grpSp>
        <p:sp>
          <p:nvSpPr>
            <p:cNvPr id="12319" name="Oval 89"/>
            <p:cNvSpPr>
              <a:spLocks noChangeArrowheads="1"/>
            </p:cNvSpPr>
            <p:nvPr/>
          </p:nvSpPr>
          <p:spPr bwMode="auto">
            <a:xfrm flipV="1">
              <a:off x="2659" y="547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0" name="Oval 90"/>
            <p:cNvSpPr>
              <a:spLocks noChangeArrowheads="1"/>
            </p:cNvSpPr>
            <p:nvPr/>
          </p:nvSpPr>
          <p:spPr bwMode="auto">
            <a:xfrm flipV="1">
              <a:off x="3379" y="547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1" name="Oval 91"/>
            <p:cNvSpPr>
              <a:spLocks noChangeArrowheads="1"/>
            </p:cNvSpPr>
            <p:nvPr/>
          </p:nvSpPr>
          <p:spPr bwMode="auto">
            <a:xfrm flipV="1">
              <a:off x="2640" y="163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2" name="Oval 92"/>
            <p:cNvSpPr>
              <a:spLocks noChangeArrowheads="1"/>
            </p:cNvSpPr>
            <p:nvPr/>
          </p:nvSpPr>
          <p:spPr bwMode="auto">
            <a:xfrm flipV="1">
              <a:off x="3360" y="163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0" y="654050"/>
            <a:ext cx="11049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结论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86868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换路瞬间，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zh-CN" altLang="en-US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、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不能跃变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但其它电量均可跃变</a:t>
            </a:r>
            <a:endParaRPr kumimoji="1" lang="zh-CN" altLang="en-US">
              <a:sym typeface="+mn-ea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81000" y="3209925"/>
            <a:ext cx="8763000" cy="242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3.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若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32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-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换路瞬间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等效电路中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),  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电容元件可用一理想电压源替代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其电压为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);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若</a:t>
            </a:r>
            <a:r>
              <a:rPr kumimoji="1" lang="en-US" altLang="zh-CN" sz="32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32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-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,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等效电路中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电感元件</a:t>
            </a:r>
          </a:p>
          <a:p>
            <a:pPr marL="457200" indent="-457200"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可用一理想电流源替代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，其电流为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3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(0</a:t>
            </a:r>
            <a:r>
              <a:rPr kumimoji="1"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533400" y="5772150"/>
            <a:ext cx="7953375" cy="171450"/>
            <a:chOff x="144" y="528"/>
            <a:chExt cx="5010" cy="108"/>
          </a:xfrm>
        </p:grpSpPr>
        <p:pic>
          <p:nvPicPr>
            <p:cNvPr id="57351" name="Picture 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2" name="Picture 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3" name="Picture 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4" name="Picture 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7355" name="Group 10"/>
            <p:cNvGrpSpPr>
              <a:grpSpLocks/>
            </p:cNvGrpSpPr>
            <p:nvPr/>
          </p:nvGrpSpPr>
          <p:grpSpPr bwMode="auto">
            <a:xfrm>
              <a:off x="144" y="528"/>
              <a:ext cx="876" cy="108"/>
              <a:chOff x="858" y="672"/>
              <a:chExt cx="876" cy="108"/>
            </a:xfrm>
          </p:grpSpPr>
          <p:pic>
            <p:nvPicPr>
              <p:cNvPr id="57395" name="Picture 1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396" name="Picture 12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397" name="Picture 13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398" name="Picture 14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399" name="Picture 15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400" name="Picture 1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401" name="Picture 1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402" name="Picture 1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403" name="Picture 1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7356" name="Picture 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7" name="Picture 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8" name="Picture 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9" name="Picture 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0" name="Picture 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2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3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4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5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6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7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8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9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0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1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2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3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4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5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6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7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8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9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0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1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2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3" name="Picture 4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4" name="Picture 4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5" name="Picture 4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6" name="Picture 5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7" name="Picture 5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8" name="Picture 5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89" name="Picture 5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0" name="Picture 5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1" name="Picture 5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2" name="Picture 5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3" name="Picture 5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94" name="Picture 5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457200" y="2060575"/>
            <a:ext cx="8686800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2.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若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储能元件没有储能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换路瞬间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=0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的等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效电路中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，可视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电容元件短路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电感元件开路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00063"/>
            <a:ext cx="8362950" cy="1714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smtClean="0"/>
              <a:t>例：开 关 </a:t>
            </a:r>
            <a:r>
              <a:rPr lang="en-US" altLang="zh-CN" sz="4000" smtClean="0"/>
              <a:t>S </a:t>
            </a:r>
            <a:r>
              <a:rPr lang="zh-CN" altLang="en-US" sz="4000" smtClean="0"/>
              <a:t>在</a:t>
            </a:r>
            <a:r>
              <a:rPr lang="zh-CN" altLang="en-US" sz="4000" i="1" smtClean="0"/>
              <a:t> </a:t>
            </a:r>
            <a:r>
              <a:rPr lang="en-US" altLang="zh-CN" sz="4000" i="1" smtClean="0"/>
              <a:t>t </a:t>
            </a:r>
            <a:r>
              <a:rPr lang="en-US" altLang="zh-CN" sz="4000" smtClean="0"/>
              <a:t>= 0 </a:t>
            </a:r>
            <a:r>
              <a:rPr lang="zh-CN" altLang="en-US" sz="4000" smtClean="0"/>
              <a:t>瞬 间  闭 合，则 </a:t>
            </a:r>
            <a:r>
              <a:rPr lang="en-US" altLang="zh-CN" sz="4000" i="1" smtClean="0"/>
              <a:t>i </a:t>
            </a:r>
            <a:r>
              <a:rPr lang="en-US" altLang="zh-CN" sz="4000" smtClean="0"/>
              <a:t>( 0</a:t>
            </a:r>
            <a:r>
              <a:rPr lang="en-US" altLang="zh-CN" sz="4000" smtClean="0">
                <a:sym typeface="Symbol" panose="05050102010706020507" pitchFamily="18" charset="2"/>
              </a:rPr>
              <a:t></a:t>
            </a:r>
            <a:r>
              <a:rPr lang="en-US" altLang="zh-CN" sz="4000" smtClean="0"/>
              <a:t> )</a:t>
            </a:r>
            <a:r>
              <a:rPr lang="zh-CN" altLang="en-US" sz="4000" smtClean="0"/>
              <a:t>为 </a:t>
            </a:r>
            <a:r>
              <a:rPr lang="en-US" altLang="zh-CN" sz="4000" smtClean="0"/>
              <a:t>(      )</a:t>
            </a:r>
            <a:r>
              <a:rPr lang="zh-CN" altLang="en-US" sz="4000" smtClean="0"/>
              <a:t>。 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95500" y="2152650"/>
          <a:ext cx="499745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r:id="rId3" imgW="2217738" imgH="1263650" progId="MSDraw">
                  <p:embed/>
                </p:oleObj>
              </mc:Choice>
              <mc:Fallback>
                <p:oleObj r:id="rId3" imgW="2217738" imgH="1263650" progId="MSDraw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152650"/>
                        <a:ext cx="499745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123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643188" y="1225550"/>
            <a:ext cx="93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2"/>
                </a:solidFill>
              </a:rPr>
              <a:t>0A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kumimoji="1"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4.2</a:t>
            </a:r>
            <a:r>
              <a:rPr kumimoji="1" lang="en-US" altLang="zh-CN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40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RC</a:t>
            </a:r>
            <a:r>
              <a:rPr kumimoji="1"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电路的响应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4827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一阶电路暂态过程的求解方法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14388" y="3389313"/>
            <a:ext cx="78311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CC0000"/>
                </a:solidFill>
              </a:rPr>
              <a:t>1. </a:t>
            </a:r>
            <a:r>
              <a:rPr lang="zh-CN" altLang="en-US" sz="2800" b="1">
                <a:solidFill>
                  <a:srgbClr val="CC0000"/>
                </a:solidFill>
              </a:rPr>
              <a:t>经典法</a:t>
            </a:r>
            <a:r>
              <a:rPr lang="en-US" altLang="zh-CN" sz="2800" b="1">
                <a:solidFill>
                  <a:srgbClr val="CC0000"/>
                </a:solidFill>
              </a:rPr>
              <a:t>:</a:t>
            </a:r>
            <a:r>
              <a:rPr lang="en-US" altLang="zh-CN" sz="2800" b="1"/>
              <a:t>  </a:t>
            </a:r>
            <a:r>
              <a:rPr lang="zh-CN" altLang="en-US" sz="2800" b="1"/>
              <a:t>根据激励</a:t>
            </a:r>
            <a:r>
              <a:rPr lang="en-US" altLang="zh-CN" sz="2800" b="1"/>
              <a:t>(</a:t>
            </a:r>
            <a:r>
              <a:rPr lang="zh-CN" altLang="en-US" sz="2800" b="1"/>
              <a:t>电压源或电流源</a:t>
            </a:r>
            <a:r>
              <a:rPr lang="en-US" altLang="zh-CN" sz="2800" b="1"/>
              <a:t>)</a:t>
            </a:r>
            <a:r>
              <a:rPr lang="zh-CN" altLang="en-US" sz="2800" b="1"/>
              <a:t>，通过求解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电路的微分方程得出电路的响应</a:t>
            </a:r>
            <a:r>
              <a:rPr lang="en-US" altLang="zh-CN" sz="2800" b="1"/>
              <a:t>(</a:t>
            </a:r>
            <a:r>
              <a:rPr lang="zh-CN" altLang="en-US" sz="2800" b="1"/>
              <a:t>电压和电流</a:t>
            </a:r>
            <a:r>
              <a:rPr lang="en-US" altLang="zh-CN" sz="2800" b="1"/>
              <a:t>)</a:t>
            </a:r>
            <a:r>
              <a:rPr lang="zh-CN" altLang="en-US" sz="2800" b="1"/>
              <a:t>。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52488" y="4432300"/>
            <a:ext cx="196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2. </a:t>
            </a:r>
            <a:r>
              <a:rPr lang="zh-CN" altLang="en-US" sz="2800" b="1">
                <a:solidFill>
                  <a:srgbClr val="CC0000"/>
                </a:solidFill>
              </a:rPr>
              <a:t>三要素法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76488" y="4506913"/>
            <a:ext cx="4164012" cy="1495425"/>
            <a:chOff x="912" y="1890"/>
            <a:chExt cx="2623" cy="942"/>
          </a:xfrm>
        </p:grpSpPr>
        <p:grpSp>
          <p:nvGrpSpPr>
            <p:cNvPr id="58432" name="Group 7"/>
            <p:cNvGrpSpPr>
              <a:grpSpLocks/>
            </p:cNvGrpSpPr>
            <p:nvPr/>
          </p:nvGrpSpPr>
          <p:grpSpPr bwMode="auto">
            <a:xfrm>
              <a:off x="912" y="1890"/>
              <a:ext cx="1449" cy="942"/>
              <a:chOff x="2017" y="1593"/>
              <a:chExt cx="1449" cy="942"/>
            </a:xfrm>
          </p:grpSpPr>
          <p:grpSp>
            <p:nvGrpSpPr>
              <p:cNvPr id="58434" name="Group 8"/>
              <p:cNvGrpSpPr>
                <a:grpSpLocks/>
              </p:cNvGrpSpPr>
              <p:nvPr/>
            </p:nvGrpSpPr>
            <p:grpSpPr bwMode="auto">
              <a:xfrm>
                <a:off x="2400" y="1593"/>
                <a:ext cx="1066" cy="942"/>
                <a:chOff x="2400" y="1593"/>
                <a:chExt cx="1066" cy="942"/>
              </a:xfrm>
            </p:grpSpPr>
            <p:sp>
              <p:nvSpPr>
                <p:cNvPr id="58436" name="Rectangle 9"/>
                <p:cNvSpPr>
                  <a:spLocks noChangeArrowheads="1"/>
                </p:cNvSpPr>
                <p:nvPr/>
              </p:nvSpPr>
              <p:spPr bwMode="auto">
                <a:xfrm>
                  <a:off x="2471" y="1593"/>
                  <a:ext cx="7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/>
                    <a:t>初始值</a:t>
                  </a:r>
                </a:p>
              </p:txBody>
            </p:sp>
            <p:sp>
              <p:nvSpPr>
                <p:cNvPr id="584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8" y="1924"/>
                  <a:ext cx="79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/>
                    <a:t>稳态值</a:t>
                  </a:r>
                </a:p>
              </p:txBody>
            </p:sp>
            <p:sp>
              <p:nvSpPr>
                <p:cNvPr id="584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50" y="2208"/>
                  <a:ext cx="101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 sz="2800" b="1"/>
                    <a:t>时间常数</a:t>
                  </a:r>
                </a:p>
              </p:txBody>
            </p:sp>
            <p:sp>
              <p:nvSpPr>
                <p:cNvPr id="58439" name="AutoShape 12"/>
                <p:cNvSpPr>
                  <a:spLocks/>
                </p:cNvSpPr>
                <p:nvPr/>
              </p:nvSpPr>
              <p:spPr bwMode="auto">
                <a:xfrm>
                  <a:off x="2400" y="1728"/>
                  <a:ext cx="96" cy="756"/>
                </a:xfrm>
                <a:prstGeom prst="leftBrace">
                  <a:avLst>
                    <a:gd name="adj1" fmla="val 65625"/>
                    <a:gd name="adj2" fmla="val 50000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8435" name="Rectangle 13"/>
              <p:cNvSpPr>
                <a:spLocks noChangeArrowheads="1"/>
              </p:cNvSpPr>
              <p:nvPr/>
            </p:nvSpPr>
            <p:spPr bwMode="auto">
              <a:xfrm flipH="1">
                <a:off x="2017" y="1920"/>
                <a:ext cx="57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tx2"/>
                    </a:solidFill>
                  </a:rPr>
                  <a:t>求</a:t>
                </a:r>
              </a:p>
            </p:txBody>
          </p:sp>
        </p:grpSp>
        <p:sp>
          <p:nvSpPr>
            <p:cNvPr id="58433" name="Text Box 14"/>
            <p:cNvSpPr txBox="1">
              <a:spLocks noChangeArrowheads="1"/>
            </p:cNvSpPr>
            <p:nvPr/>
          </p:nvSpPr>
          <p:spPr bwMode="auto">
            <a:xfrm>
              <a:off x="2294" y="222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</a:rPr>
                <a:t>（三要素）</a:t>
              </a:r>
            </a:p>
          </p:txBody>
        </p:sp>
      </p:grpSp>
      <p:grpSp>
        <p:nvGrpSpPr>
          <p:cNvPr id="58375" name="Group 15"/>
          <p:cNvGrpSpPr>
            <a:grpSpLocks/>
          </p:cNvGrpSpPr>
          <p:nvPr/>
        </p:nvGrpSpPr>
        <p:grpSpPr bwMode="auto">
          <a:xfrm>
            <a:off x="595313" y="990600"/>
            <a:ext cx="7953375" cy="171450"/>
            <a:chOff x="144" y="528"/>
            <a:chExt cx="5010" cy="108"/>
          </a:xfrm>
        </p:grpSpPr>
        <p:pic>
          <p:nvPicPr>
            <p:cNvPr id="58379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0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1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2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383" name="Group 20"/>
            <p:cNvGrpSpPr>
              <a:grpSpLocks/>
            </p:cNvGrpSpPr>
            <p:nvPr/>
          </p:nvGrpSpPr>
          <p:grpSpPr bwMode="auto">
            <a:xfrm>
              <a:off x="144" y="528"/>
              <a:ext cx="876" cy="108"/>
              <a:chOff x="858" y="672"/>
              <a:chExt cx="876" cy="108"/>
            </a:xfrm>
          </p:grpSpPr>
          <p:pic>
            <p:nvPicPr>
              <p:cNvPr id="58423" name="Picture 2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24" name="Picture 22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25" name="Picture 23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26" name="Picture 2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27" name="Picture 2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28" name="Picture 2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29" name="Picture 2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30" name="Picture 2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431" name="Picture 2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8384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5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6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7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8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89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0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1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2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3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4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5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6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7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8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99" name="Picture 4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0" name="Picture 4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1" name="Picture 4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2" name="Picture 4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3" name="Picture 4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4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5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6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7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8" name="Picture 5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09" name="Picture 5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0" name="Picture 5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1" name="Picture 5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2" name="Picture 5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3" name="Picture 5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4" name="Picture 6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5" name="Picture 6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6" name="Picture 6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7" name="Picture 6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8" name="Picture 6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2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19" name="Picture 6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20" name="Picture 6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21" name="Picture 6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" y="528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422" name="Picture 6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" y="528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1331913" y="2060575"/>
            <a:ext cx="7343775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仅含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一个储能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元件或可等效为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一种储能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元件的线性电路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且由一阶微分方程描述，称为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一阶线性电路。</a:t>
            </a:r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533400" y="1628775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一阶电路</a:t>
            </a:r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471488" y="29972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求解方法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73" grpId="0"/>
      <p:bldP spid="21574" grpId="0"/>
      <p:bldP spid="215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62000" y="5805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代入上式得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971800" y="5654675"/>
          <a:ext cx="2743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r:id="rId3" imgW="986400" imgH="352440" progId="Equation.3">
                  <p:embed/>
                </p:oleObj>
              </mc:Choice>
              <mc:Fallback>
                <p:oleObj r:id="rId3" imgW="986400" imgH="352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54675"/>
                        <a:ext cx="2743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733800" y="4953000"/>
          <a:ext cx="1676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1" r:id="rId5" imgW="651960" imgH="352440" progId="Equation.3">
                  <p:embed/>
                </p:oleObj>
              </mc:Choice>
              <mc:Fallback>
                <p:oleObj r:id="rId5" imgW="651960" imgH="352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53000"/>
                        <a:ext cx="1676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295400" y="5135563"/>
          <a:ext cx="13716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2" r:id="rId7" imgW="456120" imgH="187200" progId="Equation.3">
                  <p:embed/>
                </p:oleObj>
              </mc:Choice>
              <mc:Fallback>
                <p:oleObj r:id="rId7" imgW="456120" imgH="18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35563"/>
                        <a:ext cx="13716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3200400"/>
            <a:ext cx="5192713" cy="596900"/>
            <a:chOff x="377" y="2168"/>
            <a:chExt cx="3271" cy="376"/>
          </a:xfrm>
        </p:grpSpPr>
        <p:sp>
          <p:nvSpPr>
            <p:cNvPr id="14395" name="Text Box 7"/>
            <p:cNvSpPr txBox="1">
              <a:spLocks noChangeArrowheads="1"/>
            </p:cNvSpPr>
            <p:nvPr/>
          </p:nvSpPr>
          <p:spPr bwMode="auto">
            <a:xfrm>
              <a:off x="377" y="2168"/>
              <a:ext cx="26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换路前电路已处稳态  </a:t>
              </a:r>
            </a:p>
          </p:txBody>
        </p:sp>
        <p:graphicFrame>
          <p:nvGraphicFramePr>
            <p:cNvPr id="14349" name="Object 8"/>
            <p:cNvGraphicFramePr>
              <a:graphicFrameLocks noChangeAspect="1"/>
            </p:cNvGraphicFramePr>
            <p:nvPr/>
          </p:nvGraphicFramePr>
          <p:xfrm>
            <a:off x="2537" y="2168"/>
            <a:ext cx="111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3" r:id="rId9" imgW="673560" imgH="200160" progId="Equation.3">
                    <p:embed/>
                  </p:oleObj>
                </mc:Choice>
                <mc:Fallback>
                  <p:oleObj r:id="rId9" imgW="67356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2168"/>
                          <a:ext cx="111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5800" y="3505200"/>
            <a:ext cx="7620000" cy="695325"/>
            <a:chOff x="432" y="2208"/>
            <a:chExt cx="4800" cy="438"/>
          </a:xfrm>
        </p:grpSpPr>
        <p:sp>
          <p:nvSpPr>
            <p:cNvPr id="14393" name="Text Box 10"/>
            <p:cNvSpPr txBox="1">
              <a:spLocks noChangeArrowheads="1"/>
            </p:cNvSpPr>
            <p:nvPr/>
          </p:nvSpPr>
          <p:spPr bwMode="auto">
            <a:xfrm>
              <a:off x="432" y="2211"/>
              <a:ext cx="1728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t </a:t>
              </a:r>
              <a:r>
                <a:rPr lang="en-US" altLang="zh-CN" sz="2800" b="1">
                  <a:solidFill>
                    <a:schemeClr val="tx2"/>
                  </a:solidFill>
                </a:rPr>
                <a:t>=0</a:t>
              </a:r>
              <a:r>
                <a:rPr lang="zh-CN" altLang="en-US" sz="2800" b="1">
                  <a:solidFill>
                    <a:schemeClr val="tx2"/>
                  </a:solidFill>
                </a:rPr>
                <a:t>时开关</a:t>
              </a:r>
              <a:endParaRPr lang="zh-CN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14394" name="Text Box 11"/>
            <p:cNvSpPr txBox="1">
              <a:spLocks noChangeArrowheads="1"/>
            </p:cNvSpPr>
            <p:nvPr/>
          </p:nvSpPr>
          <p:spPr bwMode="auto">
            <a:xfrm>
              <a:off x="2112" y="2208"/>
              <a:ext cx="312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</a:rPr>
                <a:t>, </a:t>
              </a:r>
              <a:r>
                <a:rPr lang="zh-CN" altLang="en-US" sz="2800" b="1">
                  <a:solidFill>
                    <a:schemeClr val="tx2"/>
                  </a:solidFill>
                </a:rPr>
                <a:t>电容</a:t>
              </a:r>
              <a:r>
                <a:rPr lang="en-US" altLang="zh-CN" sz="2800" b="1" i="1">
                  <a:solidFill>
                    <a:schemeClr val="tx2"/>
                  </a:solidFill>
                </a:rPr>
                <a:t>C </a:t>
              </a:r>
              <a:r>
                <a:rPr lang="zh-CN" altLang="en-US" sz="2800" b="1">
                  <a:solidFill>
                    <a:schemeClr val="tx2"/>
                  </a:solidFill>
                </a:rPr>
                <a:t>经电阻</a:t>
              </a:r>
              <a:r>
                <a:rPr lang="en-US" altLang="zh-CN" sz="2800" b="1" i="1">
                  <a:solidFill>
                    <a:schemeClr val="tx2"/>
                  </a:solidFill>
                </a:rPr>
                <a:t>R </a:t>
              </a:r>
              <a:r>
                <a:rPr lang="zh-CN" altLang="en-US" sz="2800" b="1">
                  <a:solidFill>
                    <a:schemeClr val="tx2"/>
                  </a:solidFill>
                </a:rPr>
                <a:t>放电</a:t>
              </a:r>
            </a:p>
          </p:txBody>
        </p:sp>
        <p:graphicFrame>
          <p:nvGraphicFramePr>
            <p:cNvPr id="14348" name="Object 12"/>
            <p:cNvGraphicFramePr>
              <a:graphicFrameLocks noChangeAspect="1"/>
            </p:cNvGraphicFramePr>
            <p:nvPr/>
          </p:nvGraphicFramePr>
          <p:xfrm>
            <a:off x="1536" y="2321"/>
            <a:ext cx="62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24" r:id="rId11" imgW="360720" imgH="152280" progId="Equation.3">
                    <p:embed/>
                  </p:oleObj>
                </mc:Choice>
                <mc:Fallback>
                  <p:oleObj r:id="rId11" imgW="360720" imgH="1522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21"/>
                          <a:ext cx="62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867400" y="4572000"/>
            <a:ext cx="2819400" cy="1117600"/>
            <a:chOff x="3840" y="2896"/>
            <a:chExt cx="1764" cy="704"/>
          </a:xfrm>
        </p:grpSpPr>
        <p:sp>
          <p:nvSpPr>
            <p:cNvPr id="14391" name="AutoShape 14" descr="40%"/>
            <p:cNvSpPr>
              <a:spLocks noChangeArrowheads="1"/>
            </p:cNvSpPr>
            <p:nvPr/>
          </p:nvSpPr>
          <p:spPr bwMode="auto">
            <a:xfrm>
              <a:off x="3840" y="2953"/>
              <a:ext cx="1764" cy="624"/>
            </a:xfrm>
            <a:prstGeom prst="wedgeRoundRectCallout">
              <a:avLst>
                <a:gd name="adj1" fmla="val -77667"/>
                <a:gd name="adj2" fmla="val 97917"/>
                <a:gd name="adj3" fmla="val 1666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800" b="1">
                <a:solidFill>
                  <a:srgbClr val="FFFF00"/>
                </a:solidFill>
              </a:endParaRPr>
            </a:p>
          </p:txBody>
        </p:sp>
        <p:sp>
          <p:nvSpPr>
            <p:cNvPr id="14392" name="Text Box 15"/>
            <p:cNvSpPr txBox="1">
              <a:spLocks noChangeArrowheads="1"/>
            </p:cNvSpPr>
            <p:nvPr/>
          </p:nvSpPr>
          <p:spPr bwMode="auto">
            <a:xfrm>
              <a:off x="3841" y="2896"/>
              <a:ext cx="168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solidFill>
                    <a:srgbClr val="FF0000"/>
                  </a:solidFill>
                </a:rPr>
                <a:t>一阶线性常系数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solidFill>
                    <a:srgbClr val="FF0000"/>
                  </a:solidFill>
                </a:rPr>
                <a:t>  齐次微分方程</a:t>
              </a:r>
            </a:p>
          </p:txBody>
        </p:sp>
      </p:grp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57200" y="46021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Monotype Sorts" pitchFamily="2" charset="2"/>
              </a:rPr>
              <a:t>(1</a:t>
            </a:r>
            <a:r>
              <a:rPr lang="en-US" altLang="zh-CN" sz="2800" b="1"/>
              <a:t>)</a:t>
            </a:r>
            <a:r>
              <a:rPr lang="en-US" altLang="zh-CN" sz="2800" b="1">
                <a:sym typeface="Monotype Sorts" pitchFamily="2" charset="2"/>
              </a:rPr>
              <a:t> </a:t>
            </a:r>
            <a:r>
              <a:rPr lang="zh-CN" altLang="en-US" sz="2800" b="1">
                <a:sym typeface="Monotype Sorts" pitchFamily="2" charset="2"/>
              </a:rPr>
              <a:t>列</a:t>
            </a:r>
            <a:r>
              <a:rPr lang="zh-CN" altLang="en-US" sz="2800" b="1" i="1">
                <a:sym typeface="Monotype Sorts" pitchFamily="2" charset="2"/>
              </a:rPr>
              <a:t> </a:t>
            </a:r>
            <a:r>
              <a:rPr lang="en-US" altLang="zh-CN" sz="2800" b="1">
                <a:sym typeface="Monotype Sorts" pitchFamily="2" charset="2"/>
              </a:rPr>
              <a:t>KVL</a:t>
            </a:r>
            <a:r>
              <a:rPr lang="zh-CN" altLang="en-US" sz="2800" b="1">
                <a:sym typeface="Monotype Sorts" pitchFamily="2" charset="2"/>
              </a:rPr>
              <a:t>方程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3294063" y="4511675"/>
          <a:ext cx="211613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5" r:id="rId14" imgW="673560" imgH="200160" progId="Equation.3">
                  <p:embed/>
                </p:oleObj>
              </mc:Choice>
              <mc:Fallback>
                <p:oleObj r:id="rId14" imgW="673560" imgH="200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511675"/>
                        <a:ext cx="211613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609600" y="41148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1. </a:t>
            </a:r>
            <a:r>
              <a:rPr lang="zh-CN" altLang="en-US" sz="2800" b="1">
                <a:solidFill>
                  <a:srgbClr val="CC0000"/>
                </a:solidFill>
              </a:rPr>
              <a:t>电容电压 </a:t>
            </a:r>
            <a:r>
              <a:rPr lang="en-US" altLang="zh-CN" sz="2800" b="1" i="1">
                <a:solidFill>
                  <a:srgbClr val="CC0000"/>
                </a:solidFill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</a:rPr>
              <a:t>C </a:t>
            </a:r>
            <a:r>
              <a:rPr lang="zh-CN" altLang="en-US" sz="2800" b="1">
                <a:solidFill>
                  <a:srgbClr val="CC0000"/>
                </a:solidFill>
              </a:rPr>
              <a:t>的变化规律</a:t>
            </a:r>
            <a:r>
              <a:rPr lang="en-US" altLang="zh-CN" sz="2800" b="1">
                <a:solidFill>
                  <a:srgbClr val="CC0000"/>
                </a:solidFill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</a:rPr>
              <a:t>t </a:t>
            </a:r>
            <a:r>
              <a:rPr lang="en-US" altLang="zh-CN" sz="2800" b="1">
                <a:solidFill>
                  <a:srgbClr val="CC0000"/>
                </a:solidFill>
                <a:sym typeface="Symbol" panose="05050102010706020507" pitchFamily="18" charset="2"/>
              </a:rPr>
              <a:t> 0</a:t>
            </a:r>
            <a:r>
              <a:rPr lang="en-US" altLang="zh-CN" sz="2800" b="1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323850" y="1052513"/>
            <a:ext cx="54102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CC0000"/>
                </a:solidFill>
              </a:rPr>
              <a:t>零输入响应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  <a:r>
              <a:rPr lang="en-US" altLang="zh-CN" b="1">
                <a:solidFill>
                  <a:srgbClr val="FF3300"/>
                </a:solidFill>
              </a:rPr>
              <a:t> </a:t>
            </a:r>
            <a:r>
              <a:rPr lang="zh-CN" altLang="en-US" b="1"/>
              <a:t>无电源激励</a:t>
            </a:r>
            <a:r>
              <a:rPr lang="en-US" altLang="zh-CN" b="1"/>
              <a:t>, </a:t>
            </a:r>
            <a:r>
              <a:rPr lang="zh-CN" altLang="en-US" b="1"/>
              <a:t>输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入信号为零</a:t>
            </a:r>
            <a:r>
              <a:rPr lang="en-US" altLang="zh-CN" b="1"/>
              <a:t>, </a:t>
            </a:r>
            <a:r>
              <a:rPr lang="zh-CN" altLang="en-US" b="1"/>
              <a:t>仅由电容元件的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初始储能所产生的电路的响应。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34963" y="2565400"/>
            <a:ext cx="5029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实质</a:t>
            </a:r>
            <a:r>
              <a:rPr kumimoji="1"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：换路后，</a:t>
            </a:r>
            <a:r>
              <a:rPr kumimoji="1" lang="en-US" altLang="zh-CN" sz="2800" b="1" i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RC</a:t>
            </a:r>
            <a:r>
              <a:rPr kumimoji="1" lang="zh-CN" altLang="en-US" sz="28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电路放电</a:t>
            </a:r>
            <a:endParaRPr kumimoji="1"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22550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250825" y="304800"/>
            <a:ext cx="5715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</a:t>
            </a:r>
            <a:r>
              <a:rPr kumimoji="1" lang="en-US" altLang="zh-CN" sz="36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</a:t>
            </a:r>
            <a:r>
              <a:rPr kumimoji="1" lang="zh-CN" altLang="en-US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电路的零输入响应</a:t>
            </a:r>
          </a:p>
        </p:txBody>
      </p:sp>
      <p:grpSp>
        <p:nvGrpSpPr>
          <p:cNvPr id="14359" name="Group 61"/>
          <p:cNvGrpSpPr>
            <a:grpSpLocks/>
          </p:cNvGrpSpPr>
          <p:nvPr/>
        </p:nvGrpSpPr>
        <p:grpSpPr bwMode="auto">
          <a:xfrm>
            <a:off x="5105400" y="533400"/>
            <a:ext cx="4038600" cy="2827338"/>
            <a:chOff x="3216" y="336"/>
            <a:chExt cx="2544" cy="1781"/>
          </a:xfrm>
        </p:grpSpPr>
        <p:grpSp>
          <p:nvGrpSpPr>
            <p:cNvPr id="14360" name="Group 23"/>
            <p:cNvGrpSpPr>
              <a:grpSpLocks/>
            </p:cNvGrpSpPr>
            <p:nvPr/>
          </p:nvGrpSpPr>
          <p:grpSpPr bwMode="auto">
            <a:xfrm>
              <a:off x="3216" y="336"/>
              <a:ext cx="2544" cy="1781"/>
              <a:chOff x="3216" y="336"/>
              <a:chExt cx="2544" cy="1781"/>
            </a:xfrm>
          </p:grpSpPr>
          <p:grpSp>
            <p:nvGrpSpPr>
              <p:cNvPr id="14362" name="Group 24"/>
              <p:cNvGrpSpPr>
                <a:grpSpLocks/>
              </p:cNvGrpSpPr>
              <p:nvPr/>
            </p:nvGrpSpPr>
            <p:grpSpPr bwMode="auto">
              <a:xfrm>
                <a:off x="3216" y="336"/>
                <a:ext cx="2544" cy="1781"/>
                <a:chOff x="3168" y="336"/>
                <a:chExt cx="2544" cy="1781"/>
              </a:xfrm>
            </p:grpSpPr>
            <p:graphicFrame>
              <p:nvGraphicFramePr>
                <p:cNvPr id="14342" name="Object 25"/>
                <p:cNvGraphicFramePr>
                  <a:graphicFrameLocks noChangeAspect="1"/>
                </p:cNvGraphicFramePr>
                <p:nvPr/>
              </p:nvGraphicFramePr>
              <p:xfrm>
                <a:off x="3936" y="1767"/>
                <a:ext cx="1248" cy="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26" r:id="rId16" imgW="673560" imgH="200160" progId="Equation.3">
                        <p:embed/>
                      </p:oleObj>
                    </mc:Choice>
                    <mc:Fallback>
                      <p:oleObj r:id="rId16" imgW="673560" imgH="20016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1767"/>
                              <a:ext cx="1248" cy="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64" name="Oval 26"/>
                <p:cNvSpPr>
                  <a:spLocks noChangeArrowheads="1"/>
                </p:cNvSpPr>
                <p:nvPr/>
              </p:nvSpPr>
              <p:spPr bwMode="auto">
                <a:xfrm>
                  <a:off x="3446" y="1119"/>
                  <a:ext cx="248" cy="240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65" name="Line 27"/>
                <p:cNvSpPr>
                  <a:spLocks noChangeShapeType="1"/>
                </p:cNvSpPr>
                <p:nvPr/>
              </p:nvSpPr>
              <p:spPr bwMode="auto">
                <a:xfrm>
                  <a:off x="3570" y="699"/>
                  <a:ext cx="0" cy="108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320" y="851"/>
                  <a:ext cx="249" cy="7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</a:rPr>
                    <a:t>+</a:t>
                  </a:r>
                  <a:endParaRPr lang="en-US" altLang="zh-CN" sz="2800">
                    <a:solidFill>
                      <a:srgbClr val="FF3300"/>
                    </a:solidFill>
                  </a:endParaRPr>
                </a:p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</a:rPr>
                    <a:t>-</a:t>
                  </a:r>
                </a:p>
              </p:txBody>
            </p:sp>
            <p:grpSp>
              <p:nvGrpSpPr>
                <p:cNvPr id="14367" name="Group 29"/>
                <p:cNvGrpSpPr>
                  <a:grpSpLocks/>
                </p:cNvGrpSpPr>
                <p:nvPr/>
              </p:nvGrpSpPr>
              <p:grpSpPr bwMode="auto">
                <a:xfrm rot="-5400000">
                  <a:off x="4763" y="134"/>
                  <a:ext cx="120" cy="1114"/>
                  <a:chOff x="2784" y="912"/>
                  <a:chExt cx="96" cy="864"/>
                </a:xfrm>
              </p:grpSpPr>
              <p:sp>
                <p:nvSpPr>
                  <p:cNvPr id="1438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248"/>
                    <a:ext cx="96" cy="1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zh-CN" sz="2800" b="1"/>
                  </a:p>
                </p:txBody>
              </p:sp>
              <p:sp>
                <p:nvSpPr>
                  <p:cNvPr id="1438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440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0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912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68" name="Line 33"/>
                <p:cNvSpPr>
                  <a:spLocks noChangeShapeType="1"/>
                </p:cNvSpPr>
                <p:nvPr/>
              </p:nvSpPr>
              <p:spPr bwMode="auto">
                <a:xfrm>
                  <a:off x="5248" y="1171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69" name="Line 34"/>
                <p:cNvSpPr>
                  <a:spLocks noChangeShapeType="1"/>
                </p:cNvSpPr>
                <p:nvPr/>
              </p:nvSpPr>
              <p:spPr bwMode="auto">
                <a:xfrm>
                  <a:off x="5248" y="1262"/>
                  <a:ext cx="248" cy="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0" name="Line 35"/>
                <p:cNvSpPr>
                  <a:spLocks noChangeShapeType="1"/>
                </p:cNvSpPr>
                <p:nvPr/>
              </p:nvSpPr>
              <p:spPr bwMode="auto">
                <a:xfrm>
                  <a:off x="5373" y="684"/>
                  <a:ext cx="0" cy="50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1" name="Line 36"/>
                <p:cNvSpPr>
                  <a:spLocks noChangeShapeType="1"/>
                </p:cNvSpPr>
                <p:nvPr/>
              </p:nvSpPr>
              <p:spPr bwMode="auto">
                <a:xfrm>
                  <a:off x="5373" y="1277"/>
                  <a:ext cx="0" cy="503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2" name="Oval 37"/>
                <p:cNvSpPr>
                  <a:spLocks noChangeArrowheads="1"/>
                </p:cNvSpPr>
                <p:nvPr/>
              </p:nvSpPr>
              <p:spPr bwMode="auto">
                <a:xfrm flipH="1" flipV="1">
                  <a:off x="4219" y="661"/>
                  <a:ext cx="62" cy="61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73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957" y="722"/>
                  <a:ext cx="286" cy="135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4" name="Text Box 39"/>
                <p:cNvSpPr txBox="1">
                  <a:spLocks noChangeArrowheads="1"/>
                </p:cNvSpPr>
                <p:nvPr/>
              </p:nvSpPr>
              <p:spPr bwMode="auto">
                <a:xfrm flipH="1" flipV="1">
                  <a:off x="4191" y="695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/>
                    <a:t>S</a:t>
                  </a:r>
                </a:p>
              </p:txBody>
            </p:sp>
            <p:cxnSp>
              <p:nvCxnSpPr>
                <p:cNvPr id="14375" name="AutoShape 40"/>
                <p:cNvCxnSpPr>
                  <a:cxnSpLocks noChangeShapeType="1"/>
                </p:cNvCxnSpPr>
                <p:nvPr/>
              </p:nvCxnSpPr>
              <p:spPr bwMode="auto">
                <a:xfrm rot="18928008" flipH="1">
                  <a:off x="4028" y="644"/>
                  <a:ext cx="247" cy="232"/>
                </a:xfrm>
                <a:prstGeom prst="curvedConnector3">
                  <a:avLst>
                    <a:gd name="adj1" fmla="val 87500"/>
                  </a:avLst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376" name="Line 41"/>
                <p:cNvSpPr>
                  <a:spLocks noChangeShapeType="1"/>
                </p:cNvSpPr>
                <p:nvPr/>
              </p:nvSpPr>
              <p:spPr bwMode="auto">
                <a:xfrm>
                  <a:off x="3562" y="699"/>
                  <a:ext cx="356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7" name="Line 42"/>
                <p:cNvSpPr>
                  <a:spLocks noChangeShapeType="1"/>
                </p:cNvSpPr>
                <p:nvPr/>
              </p:nvSpPr>
              <p:spPr bwMode="auto">
                <a:xfrm>
                  <a:off x="3562" y="1772"/>
                  <a:ext cx="1826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78" name="Oval 43"/>
                <p:cNvSpPr>
                  <a:spLocks noChangeArrowheads="1"/>
                </p:cNvSpPr>
                <p:nvPr/>
              </p:nvSpPr>
              <p:spPr bwMode="auto">
                <a:xfrm>
                  <a:off x="4119" y="953"/>
                  <a:ext cx="76" cy="67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79" name="Line 44"/>
                <p:cNvSpPr>
                  <a:spLocks noChangeShapeType="1"/>
                </p:cNvSpPr>
                <p:nvPr/>
              </p:nvSpPr>
              <p:spPr bwMode="auto">
                <a:xfrm>
                  <a:off x="4157" y="1021"/>
                  <a:ext cx="0" cy="76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88" y="336"/>
                  <a:ext cx="26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chemeClr val="tx2"/>
                      </a:solidFill>
                    </a:rPr>
                    <a:t>R</a:t>
                  </a:r>
                </a:p>
              </p:txBody>
            </p:sp>
            <p:cxnSp>
              <p:nvCxnSpPr>
                <p:cNvPr id="14381" name="AutoShape 46"/>
                <p:cNvCxnSpPr>
                  <a:cxnSpLocks noChangeShapeType="1"/>
                </p:cNvCxnSpPr>
                <p:nvPr/>
              </p:nvCxnSpPr>
              <p:spPr bwMode="auto">
                <a:xfrm>
                  <a:off x="4320" y="1095"/>
                  <a:ext cx="433" cy="383"/>
                </a:xfrm>
                <a:prstGeom prst="curvedConnector3">
                  <a:avLst>
                    <a:gd name="adj1" fmla="val 139287"/>
                  </a:avLst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38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168" y="1079"/>
                  <a:ext cx="2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U</a:t>
                  </a:r>
                </a:p>
              </p:txBody>
            </p:sp>
            <p:sp>
              <p:nvSpPr>
                <p:cNvPr id="1438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744" y="384"/>
                  <a:ext cx="228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zh-CN" sz="2800" b="1">
                      <a:solidFill>
                        <a:schemeClr val="tx2"/>
                      </a:solidFill>
                    </a:rPr>
                    <a:t>2</a:t>
                  </a:r>
                </a:p>
              </p:txBody>
            </p:sp>
            <p:sp>
              <p:nvSpPr>
                <p:cNvPr id="14384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946" y="844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zh-CN" sz="2800" b="1">
                      <a:solidFill>
                        <a:schemeClr val="tx2"/>
                      </a:solidFill>
                    </a:rPr>
                    <a:t>1</a:t>
                  </a:r>
                </a:p>
              </p:txBody>
            </p:sp>
            <p:sp>
              <p:nvSpPr>
                <p:cNvPr id="1438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187" y="953"/>
                  <a:ext cx="172" cy="5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5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</a:rPr>
                    <a:t> </a:t>
                  </a:r>
                </a:p>
                <a:p>
                  <a:pPr algn="ctr" eaLnBrk="1" hangingPunct="1">
                    <a:lnSpc>
                      <a:spcPct val="65000"/>
                    </a:lnSpc>
                    <a:spcBef>
                      <a:spcPct val="50000"/>
                    </a:spcBef>
                  </a:pPr>
                  <a:endParaRPr lang="en-US" altLang="zh-CN" sz="2800" b="1">
                    <a:solidFill>
                      <a:srgbClr val="FF3300"/>
                    </a:solidFill>
                  </a:endParaRPr>
                </a:p>
              </p:txBody>
            </p:sp>
            <p:graphicFrame>
              <p:nvGraphicFramePr>
                <p:cNvPr id="14343" name="Object 51"/>
                <p:cNvGraphicFramePr>
                  <a:graphicFrameLocks noChangeAspect="1"/>
                </p:cNvGraphicFramePr>
                <p:nvPr/>
              </p:nvGraphicFramePr>
              <p:xfrm>
                <a:off x="4463" y="1148"/>
                <a:ext cx="284" cy="3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27" r:id="rId18" imgW="143280" imgH="200160" progId="Equation.3">
                        <p:embed/>
                      </p:oleObj>
                    </mc:Choice>
                    <mc:Fallback>
                      <p:oleObj r:id="rId18" imgW="143280" imgH="200160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3" y="1148"/>
                              <a:ext cx="284" cy="3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4" name="Object 52"/>
                <p:cNvGraphicFramePr>
                  <a:graphicFrameLocks noChangeAspect="1"/>
                </p:cNvGraphicFramePr>
                <p:nvPr/>
              </p:nvGraphicFramePr>
              <p:xfrm>
                <a:off x="4944" y="999"/>
                <a:ext cx="331" cy="3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28" r:id="rId20" imgW="178200" imgH="200160" progId="Equation.3">
                        <p:embed/>
                      </p:oleObj>
                    </mc:Choice>
                    <mc:Fallback>
                      <p:oleObj r:id="rId20" imgW="178200" imgH="200160" progId="Equation.3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999"/>
                              <a:ext cx="331" cy="3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5" name="Object 53"/>
                <p:cNvGraphicFramePr>
                  <a:graphicFrameLocks noChangeAspect="1"/>
                </p:cNvGraphicFramePr>
                <p:nvPr/>
              </p:nvGraphicFramePr>
              <p:xfrm>
                <a:off x="3967" y="373"/>
                <a:ext cx="517" cy="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29" r:id="rId22" imgW="291240" imgH="152280" progId="Equation.3">
                        <p:embed/>
                      </p:oleObj>
                    </mc:Choice>
                    <mc:Fallback>
                      <p:oleObj r:id="rId22" imgW="291240" imgH="152280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7" y="373"/>
                              <a:ext cx="517" cy="2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46" name="Object 54"/>
                <p:cNvGraphicFramePr>
                  <a:graphicFrameLocks noChangeAspect="1"/>
                </p:cNvGraphicFramePr>
                <p:nvPr/>
              </p:nvGraphicFramePr>
              <p:xfrm>
                <a:off x="4704" y="663"/>
                <a:ext cx="384" cy="3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30" r:id="rId24" imgW="178200" imgH="187200" progId="Equation.3">
                        <p:embed/>
                      </p:oleObj>
                    </mc:Choice>
                    <mc:Fallback>
                      <p:oleObj r:id="rId24" imgW="178200" imgH="187200" progId="Equation.3">
                        <p:embed/>
                        <p:pic>
                          <p:nvPicPr>
                            <p:cNvPr id="0" name="Object 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04" y="663"/>
                              <a:ext cx="384" cy="3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86" name="Rectangle 55"/>
                <p:cNvSpPr>
                  <a:spLocks noChangeArrowheads="1"/>
                </p:cNvSpPr>
                <p:nvPr/>
              </p:nvSpPr>
              <p:spPr bwMode="auto">
                <a:xfrm>
                  <a:off x="4455" y="646"/>
                  <a:ext cx="24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14387" name="Rectangle 56"/>
                <p:cNvSpPr>
                  <a:spLocks noChangeArrowheads="1"/>
                </p:cNvSpPr>
                <p:nvPr/>
              </p:nvSpPr>
              <p:spPr bwMode="auto">
                <a:xfrm>
                  <a:off x="4952" y="609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</a:rPr>
                    <a:t>–</a:t>
                  </a:r>
                </a:p>
              </p:txBody>
            </p:sp>
            <p:graphicFrame>
              <p:nvGraphicFramePr>
                <p:cNvPr id="14347" name="Object 57"/>
                <p:cNvGraphicFramePr>
                  <a:graphicFrameLocks noChangeAspect="1"/>
                </p:cNvGraphicFramePr>
                <p:nvPr/>
              </p:nvGraphicFramePr>
              <p:xfrm>
                <a:off x="5468" y="1107"/>
                <a:ext cx="244" cy="2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731" r:id="rId26" imgW="95760" imgH="117360" progId="Equation.3">
                        <p:embed/>
                      </p:oleObj>
                    </mc:Choice>
                    <mc:Fallback>
                      <p:oleObj r:id="rId26" imgW="95760" imgH="117360" progId="Equation.3">
                        <p:embed/>
                        <p:pic>
                          <p:nvPicPr>
                            <p:cNvPr id="0" name="Object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68" y="1107"/>
                              <a:ext cx="244" cy="2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4363" name="Oval 58"/>
              <p:cNvSpPr>
                <a:spLocks noChangeArrowheads="1"/>
              </p:cNvSpPr>
              <p:nvPr/>
            </p:nvSpPr>
            <p:spPr bwMode="auto">
              <a:xfrm flipV="1">
                <a:off x="4147" y="1728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4361" name="Line 60"/>
            <p:cNvSpPr>
              <a:spLocks noChangeShapeType="1"/>
            </p:cNvSpPr>
            <p:nvPr/>
          </p:nvSpPr>
          <p:spPr bwMode="auto">
            <a:xfrm>
              <a:off x="5284" y="935"/>
              <a:ext cx="0" cy="4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44" grpId="0"/>
      <p:bldP spid="22546" grpId="0"/>
      <p:bldP spid="22547" grpId="0"/>
      <p:bldP spid="225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127625" y="1004888"/>
          <a:ext cx="15255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4" r:id="rId3" imgW="673560" imgH="352440" progId="Equation.3">
                  <p:embed/>
                </p:oleObj>
              </mc:Choice>
              <mc:Fallback>
                <p:oleObj r:id="rId3" imgW="673560" imgH="352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1004888"/>
                        <a:ext cx="15255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74638" y="381000"/>
            <a:ext cx="2544762" cy="762000"/>
          </a:xfr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(2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解方程：</a:t>
            </a: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2362200" y="320675"/>
          <a:ext cx="2743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5" r:id="rId5" imgW="986400" imgH="352440" progId="Equation.3">
                  <p:embed/>
                </p:oleObj>
              </mc:Choice>
              <mc:Fallback>
                <p:oleObj r:id="rId5" imgW="986400" imgH="352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675"/>
                        <a:ext cx="2743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222375"/>
            <a:ext cx="4032250" cy="550863"/>
            <a:chOff x="528" y="729"/>
            <a:chExt cx="2540" cy="347"/>
          </a:xfrm>
        </p:grpSpPr>
        <p:graphicFrame>
          <p:nvGraphicFramePr>
            <p:cNvPr id="15370" name="Object 6"/>
            <p:cNvGraphicFramePr>
              <a:graphicFrameLocks noChangeAspect="1"/>
            </p:cNvGraphicFramePr>
            <p:nvPr/>
          </p:nvGraphicFramePr>
          <p:xfrm>
            <a:off x="1548" y="765"/>
            <a:ext cx="15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6" r:id="rId7" imgW="673560" imgH="178200" progId="Equation.3">
                    <p:embed/>
                  </p:oleObj>
                </mc:Choice>
                <mc:Fallback>
                  <p:oleObj r:id="rId7" imgW="673560" imgH="178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765"/>
                          <a:ext cx="152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Rectangle 7"/>
            <p:cNvSpPr>
              <a:spLocks noChangeArrowheads="1"/>
            </p:cNvSpPr>
            <p:nvPr/>
          </p:nvSpPr>
          <p:spPr bwMode="auto">
            <a:xfrm>
              <a:off x="528" y="729"/>
              <a:ext cx="11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特征方程</a:t>
              </a:r>
            </a:p>
          </p:txBody>
        </p:sp>
      </p:grp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029200" y="1600200"/>
          <a:ext cx="2133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r:id="rId9" imgW="768960" imgH="326160" progId="Equation.3">
                  <p:embed/>
                </p:oleObj>
              </mc:Choice>
              <mc:Fallback>
                <p:oleObj r:id="rId9" imgW="768960" imgH="326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21336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81000" y="2438400"/>
            <a:ext cx="556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由初始值确定积分常数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A</a:t>
            </a:r>
            <a:endParaRPr kumimoji="1" lang="en-US" altLang="zh-CN" sz="28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488950" y="3011488"/>
          <a:ext cx="7131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8" r:id="rId11" imgW="2772360" imgH="200160" progId="Equation.3">
                  <p:embed/>
                </p:oleObj>
              </mc:Choice>
              <mc:Fallback>
                <p:oleObj r:id="rId11" imgW="2772360" imgH="200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011488"/>
                        <a:ext cx="71310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895600" y="3481388"/>
          <a:ext cx="990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r:id="rId13" imgW="386640" imgH="152280" progId="Equation.3">
                  <p:embed/>
                </p:oleObj>
              </mc:Choice>
              <mc:Fallback>
                <p:oleObj r:id="rId13" imgW="386640" imgH="152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81388"/>
                        <a:ext cx="990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 descr="40%"/>
          <p:cNvGraphicFramePr>
            <a:graphicFrameLocks noChangeAspect="1"/>
          </p:cNvGraphicFramePr>
          <p:nvPr/>
        </p:nvGraphicFramePr>
        <p:xfrm>
          <a:off x="773113" y="4495800"/>
          <a:ext cx="28241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r:id="rId15" imgW="790920" imgH="326160" progId="Equation.3">
                  <p:embed/>
                </p:oleObj>
              </mc:Choice>
              <mc:Fallback>
                <p:oleObj r:id="rId15" imgW="790920" imgH="326160" progId="Equation.3">
                  <p:embed/>
                  <p:pic>
                    <p:nvPicPr>
                      <p:cNvPr id="0" name="Object 12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495800"/>
                        <a:ext cx="2824162" cy="906463"/>
                      </a:xfrm>
                      <a:prstGeom prst="rect">
                        <a:avLst/>
                      </a:prstGeom>
                      <a:blipFill dpi="0" rotWithShape="0">
                        <a:blip r:embed="rId1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69938" y="1905000"/>
            <a:ext cx="448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齐次微分方程的通解：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2400" y="5368925"/>
            <a:ext cx="73914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电容电压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从初始值按指数规律衰减，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衰减的快慢由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RC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决定。</a:t>
            </a:r>
          </a:p>
        </p:txBody>
      </p:sp>
      <p:graphicFrame>
        <p:nvGraphicFramePr>
          <p:cNvPr id="23567" name="Object 15" descr="40%"/>
          <p:cNvGraphicFramePr>
            <a:graphicFrameLocks noChangeAspect="1"/>
          </p:cNvGraphicFramePr>
          <p:nvPr/>
        </p:nvGraphicFramePr>
        <p:xfrm>
          <a:off x="3430588" y="4502150"/>
          <a:ext cx="34274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r:id="rId18" imgW="1151640" imgH="339480" progId="Equation.3">
                  <p:embed/>
                </p:oleObj>
              </mc:Choice>
              <mc:Fallback>
                <p:oleObj r:id="rId18" imgW="1151640" imgH="339480" progId="Equation.3">
                  <p:embed/>
                  <p:pic>
                    <p:nvPicPr>
                      <p:cNvPr id="0" name="Object 15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4502150"/>
                        <a:ext cx="3427412" cy="908050"/>
                      </a:xfrm>
                      <a:prstGeom prst="rect">
                        <a:avLst/>
                      </a:prstGeom>
                      <a:blipFill dpi="0" rotWithShape="0">
                        <a:blip r:embed="rId1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00063" y="3900488"/>
            <a:ext cx="51387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(3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 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电容电压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的变化规律</a:t>
            </a:r>
          </a:p>
        </p:txBody>
      </p:sp>
      <p:pic>
        <p:nvPicPr>
          <p:cNvPr id="15377" name="Picture 17" descr="AG00315_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5092700"/>
            <a:ext cx="976312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5257800" y="484188"/>
          <a:ext cx="2971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r:id="rId21" imgW="999360" imgH="221760" progId="Equation.3">
                  <p:embed/>
                </p:oleObj>
              </mc:Choice>
              <mc:Fallback>
                <p:oleObj r:id="rId21" imgW="999360" imgH="221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4188"/>
                        <a:ext cx="29718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2916238" y="4868863"/>
            <a:ext cx="431800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435600" y="4868863"/>
            <a:ext cx="431800" cy="2159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  <p:bldP spid="23565" grpId="0"/>
      <p:bldP spid="23566" grpId="0"/>
      <p:bldP spid="23568" grpId="0"/>
      <p:bldP spid="23571" grpId="0" animBg="1"/>
      <p:bldP spid="235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Rectangle 2"/>
          <p:cNvSpPr>
            <a:spLocks noGrp="1" noChangeArrowheads="1"/>
          </p:cNvSpPr>
          <p:nvPr>
            <p:ph type="ctrTitle"/>
          </p:nvPr>
        </p:nvSpPr>
        <p:spPr bwMode="auto">
          <a:xfrm flipV="1">
            <a:off x="8915400" y="304800"/>
            <a:ext cx="76200" cy="762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/>
              <a:t> 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3733800"/>
            <a:ext cx="1900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sym typeface="Wingdings" panose="05000000000000000000" pitchFamily="2" charset="2"/>
              </a:rPr>
              <a:t>电阻电压</a:t>
            </a:r>
            <a:endParaRPr lang="zh-CN" altLang="en-US" sz="2800" b="1">
              <a:solidFill>
                <a:srgbClr val="000099"/>
              </a:solidFill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96925" y="3992563"/>
          <a:ext cx="36576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5" r:id="rId4" imgW="1208160" imgH="326160" progId="Equation.3">
                  <p:embed/>
                </p:oleObj>
              </mc:Choice>
              <mc:Fallback>
                <p:oleObj r:id="rId4" imgW="1208160" imgH="326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992563"/>
                        <a:ext cx="36576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852488" y="2689225"/>
          <a:ext cx="3856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6" r:id="rId6" imgW="1368720" imgH="396000" progId="Equation.3">
                  <p:embed/>
                </p:oleObj>
              </mc:Choice>
              <mc:Fallback>
                <p:oleObj r:id="rId6" imgW="1368720" imgH="39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689225"/>
                        <a:ext cx="38560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22860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放电电流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547813" y="1412875"/>
          <a:ext cx="24336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7" r:id="rId8" imgW="768960" imgH="326160" progId="Equation.3">
                  <p:embed/>
                </p:oleObj>
              </mc:Choice>
              <mc:Fallback>
                <p:oleObj r:id="rId8" imgW="768960" imgH="326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12875"/>
                        <a:ext cx="2433637" cy="9286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5275" y="1249363"/>
            <a:ext cx="17907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2"/>
                </a:solidFill>
                <a:sym typeface="+mn-ea"/>
              </a:rPr>
              <a:t> 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电容电压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24585" name="Freeform 9"/>
          <p:cNvSpPr>
            <a:spLocks noChangeArrowheads="1"/>
          </p:cNvSpPr>
          <p:nvPr/>
        </p:nvSpPr>
        <p:spPr bwMode="auto">
          <a:xfrm flipV="1">
            <a:off x="5788025" y="1628775"/>
            <a:ext cx="2473325" cy="1574800"/>
          </a:xfrm>
          <a:custGeom>
            <a:avLst/>
            <a:gdLst>
              <a:gd name="T0" fmla="*/ 0 w 1008"/>
              <a:gd name="T1" fmla="*/ 2147483647 h 576"/>
              <a:gd name="T2" fmla="*/ 1733938425 w 1008"/>
              <a:gd name="T3" fmla="*/ 1435181479 h 576"/>
              <a:gd name="T4" fmla="*/ 2147483647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Freeform 10"/>
          <p:cNvSpPr>
            <a:spLocks noChangeArrowheads="1"/>
          </p:cNvSpPr>
          <p:nvPr/>
        </p:nvSpPr>
        <p:spPr bwMode="auto">
          <a:xfrm>
            <a:off x="5791200" y="3365500"/>
            <a:ext cx="2286000" cy="1143000"/>
          </a:xfrm>
          <a:custGeom>
            <a:avLst/>
            <a:gdLst>
              <a:gd name="T0" fmla="*/ 0 w 1008"/>
              <a:gd name="T1" fmla="*/ 2147483647 h 576"/>
              <a:gd name="T2" fmla="*/ 1481235226 w 1008"/>
              <a:gd name="T3" fmla="*/ 756046803 h 576"/>
              <a:gd name="T4" fmla="*/ 2147483647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Freeform 11"/>
          <p:cNvSpPr>
            <a:spLocks noChangeArrowheads="1"/>
          </p:cNvSpPr>
          <p:nvPr/>
        </p:nvSpPr>
        <p:spPr bwMode="auto">
          <a:xfrm>
            <a:off x="5829300" y="3438525"/>
            <a:ext cx="2473325" cy="1574800"/>
          </a:xfrm>
          <a:custGeom>
            <a:avLst/>
            <a:gdLst>
              <a:gd name="T0" fmla="*/ 0 w 1008"/>
              <a:gd name="T1" fmla="*/ 2147483647 h 576"/>
              <a:gd name="T2" fmla="*/ 1733938425 w 1008"/>
              <a:gd name="T3" fmla="*/ 1435181479 h 576"/>
              <a:gd name="T4" fmla="*/ 2147483647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24600" y="1752600"/>
            <a:ext cx="942975" cy="914400"/>
            <a:chOff x="4078" y="1152"/>
            <a:chExt cx="594" cy="576"/>
          </a:xfrm>
        </p:grpSpPr>
        <p:graphicFrame>
          <p:nvGraphicFramePr>
            <p:cNvPr id="16394" name="Object 13"/>
            <p:cNvGraphicFramePr>
              <a:graphicFrameLocks noChangeAspect="1"/>
            </p:cNvGraphicFramePr>
            <p:nvPr/>
          </p:nvGraphicFramePr>
          <p:xfrm>
            <a:off x="4270" y="1152"/>
            <a:ext cx="40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8" r:id="rId10" imgW="165240" imgH="200160" progId="Equation.3">
                    <p:embed/>
                  </p:oleObj>
                </mc:Choice>
                <mc:Fallback>
                  <p:oleObj r:id="rId10" imgW="165240" imgH="200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1152"/>
                          <a:ext cx="402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01" name="Line 14"/>
            <p:cNvSpPr>
              <a:spLocks noChangeShapeType="1"/>
            </p:cNvSpPr>
            <p:nvPr/>
          </p:nvSpPr>
          <p:spPr bwMode="auto">
            <a:xfrm flipH="1">
              <a:off x="4078" y="1488"/>
              <a:ext cx="24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054725" y="4108450"/>
            <a:ext cx="1038225" cy="768350"/>
            <a:chOff x="3790" y="2588"/>
            <a:chExt cx="654" cy="484"/>
          </a:xfrm>
        </p:grpSpPr>
        <p:graphicFrame>
          <p:nvGraphicFramePr>
            <p:cNvPr id="16393" name="Object 16"/>
            <p:cNvGraphicFramePr>
              <a:graphicFrameLocks noChangeAspect="1"/>
            </p:cNvGraphicFramePr>
            <p:nvPr/>
          </p:nvGraphicFramePr>
          <p:xfrm>
            <a:off x="4126" y="2588"/>
            <a:ext cx="318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49" r:id="rId12" imgW="130320" imgH="200160" progId="Equation.3">
                    <p:embed/>
                  </p:oleObj>
                </mc:Choice>
                <mc:Fallback>
                  <p:oleObj r:id="rId12" imgW="130320" imgH="200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588"/>
                          <a:ext cx="318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00" name="Line 17"/>
            <p:cNvSpPr>
              <a:spLocks noChangeShapeType="1"/>
            </p:cNvSpPr>
            <p:nvPr/>
          </p:nvSpPr>
          <p:spPr bwMode="auto">
            <a:xfrm flipH="1" flipV="1">
              <a:off x="3790" y="2588"/>
              <a:ext cx="336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726238" y="3689350"/>
            <a:ext cx="1374775" cy="676275"/>
            <a:chOff x="4222" y="2262"/>
            <a:chExt cx="866" cy="426"/>
          </a:xfrm>
        </p:grpSpPr>
        <p:graphicFrame>
          <p:nvGraphicFramePr>
            <p:cNvPr id="16392" name="Object 19"/>
            <p:cNvGraphicFramePr>
              <a:graphicFrameLocks noChangeAspect="1"/>
            </p:cNvGraphicFramePr>
            <p:nvPr/>
          </p:nvGraphicFramePr>
          <p:xfrm>
            <a:off x="4592" y="2262"/>
            <a:ext cx="496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0" r:id="rId14" imgW="247680" imgH="213120" progId="Equation.3">
                    <p:embed/>
                  </p:oleObj>
                </mc:Choice>
                <mc:Fallback>
                  <p:oleObj r:id="rId14" imgW="247680" imgH="2131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2262"/>
                          <a:ext cx="496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99" name="Line 20"/>
            <p:cNvSpPr>
              <a:spLocks noChangeShapeType="1"/>
            </p:cNvSpPr>
            <p:nvPr/>
          </p:nvSpPr>
          <p:spPr bwMode="auto">
            <a:xfrm flipH="1" flipV="1">
              <a:off x="4222" y="2352"/>
              <a:ext cx="336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33400" y="428625"/>
            <a:ext cx="4914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2.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电流及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电阻电压的变化规律</a:t>
            </a:r>
          </a:p>
        </p:txBody>
      </p:sp>
      <p:pic>
        <p:nvPicPr>
          <p:cNvPr id="24603" name="Picture 27" descr="AG00408_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0"/>
            <a:ext cx="9890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23875" y="5943600"/>
            <a:ext cx="6105525" cy="171450"/>
            <a:chOff x="144" y="3744"/>
            <a:chExt cx="3846" cy="108"/>
          </a:xfrm>
        </p:grpSpPr>
        <p:pic>
          <p:nvPicPr>
            <p:cNvPr id="16458" name="Picture 2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59" name="Picture 30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0" name="Picture 3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1" name="Picture 32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62" name="Group 33"/>
            <p:cNvGrpSpPr>
              <a:grpSpLocks/>
            </p:cNvGrpSpPr>
            <p:nvPr/>
          </p:nvGrpSpPr>
          <p:grpSpPr bwMode="auto">
            <a:xfrm>
              <a:off x="144" y="3744"/>
              <a:ext cx="876" cy="108"/>
              <a:chOff x="858" y="672"/>
              <a:chExt cx="876" cy="108"/>
            </a:xfrm>
          </p:grpSpPr>
          <p:pic>
            <p:nvPicPr>
              <p:cNvPr id="16490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1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2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3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4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5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6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7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98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463" name="Picture 43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4" name="Picture 44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5" name="Picture 45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6" name="Picture 46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7" name="Picture 47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8" name="Picture 48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69" name="Picture 4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0" name="Picture 50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1" name="Picture 5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2" name="Picture 52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3" name="Picture 53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4" name="Picture 54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5" name="Picture 55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6" name="Picture 56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7" name="Picture 57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8" name="Picture 58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79" name="Picture 5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0" name="Picture 60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1" name="Picture 6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2" name="Picture 62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3" name="Picture 63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4" name="Picture 64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5" name="Picture 65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6" name="Picture 66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7" name="Picture 67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8" name="Picture 68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89" name="Picture 6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408" name="Group 70"/>
          <p:cNvGrpSpPr>
            <a:grpSpLocks/>
          </p:cNvGrpSpPr>
          <p:nvPr/>
        </p:nvGrpSpPr>
        <p:grpSpPr bwMode="auto">
          <a:xfrm>
            <a:off x="381000" y="895350"/>
            <a:ext cx="6105525" cy="171450"/>
            <a:chOff x="144" y="3744"/>
            <a:chExt cx="3846" cy="108"/>
          </a:xfrm>
        </p:grpSpPr>
        <p:pic>
          <p:nvPicPr>
            <p:cNvPr id="16417" name="Picture 7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8" name="Picture 72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9" name="Picture 73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0" name="Picture 74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21" name="Group 75"/>
            <p:cNvGrpSpPr>
              <a:grpSpLocks/>
            </p:cNvGrpSpPr>
            <p:nvPr/>
          </p:nvGrpSpPr>
          <p:grpSpPr bwMode="auto">
            <a:xfrm>
              <a:off x="144" y="3744"/>
              <a:ext cx="876" cy="108"/>
              <a:chOff x="858" y="672"/>
              <a:chExt cx="876" cy="108"/>
            </a:xfrm>
          </p:grpSpPr>
          <p:pic>
            <p:nvPicPr>
              <p:cNvPr id="16449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0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1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2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3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4" name="Picture 81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5" name="Picture 82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6" name="Picture 83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57" name="Picture 84" descr="Green and Black Diamon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422" name="Picture 85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3" name="Picture 86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4" name="Picture 87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5" name="Picture 88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6" name="Picture 8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7" name="Picture 90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8" name="Picture 9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29" name="Picture 92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0" name="Picture 93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1" name="Picture 94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2" name="Picture 95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3" name="Picture 96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4" name="Picture 97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5" name="Picture 98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6" name="Picture 9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7" name="Picture 100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8" name="Picture 10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39" name="Picture 102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0" name="Picture 103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1" name="Picture 104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2" name="Picture 105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3" name="Picture 106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4" name="Picture 107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5" name="Picture 108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6" name="Picture 109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7" name="Picture 110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48" name="Picture 111" descr="Green and Black Diamon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5386388" y="1371600"/>
            <a:ext cx="3452812" cy="3683000"/>
            <a:chOff x="3393" y="864"/>
            <a:chExt cx="2175" cy="2320"/>
          </a:xfrm>
        </p:grpSpPr>
        <p:grpSp>
          <p:nvGrpSpPr>
            <p:cNvPr id="16412" name="Group 113"/>
            <p:cNvGrpSpPr>
              <a:grpSpLocks/>
            </p:cNvGrpSpPr>
            <p:nvPr/>
          </p:nvGrpSpPr>
          <p:grpSpPr bwMode="auto">
            <a:xfrm>
              <a:off x="3646" y="864"/>
              <a:ext cx="1922" cy="2320"/>
              <a:chOff x="3600" y="864"/>
              <a:chExt cx="1922" cy="2320"/>
            </a:xfrm>
          </p:grpSpPr>
          <p:sp>
            <p:nvSpPr>
              <p:cNvPr id="16414" name="Rectangle 114"/>
              <p:cNvSpPr>
                <a:spLocks noChangeArrowheads="1"/>
              </p:cNvSpPr>
              <p:nvPr/>
            </p:nvSpPr>
            <p:spPr bwMode="auto">
              <a:xfrm>
                <a:off x="5305" y="2080"/>
                <a:ext cx="21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</a:rPr>
                  <a:t>t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6415" name="Line 115"/>
              <p:cNvSpPr>
                <a:spLocks noChangeShapeType="1"/>
              </p:cNvSpPr>
              <p:nvPr/>
            </p:nvSpPr>
            <p:spPr bwMode="auto">
              <a:xfrm flipV="1">
                <a:off x="3619" y="2080"/>
                <a:ext cx="1878" cy="3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Line 116"/>
              <p:cNvSpPr>
                <a:spLocks noChangeShapeType="1"/>
              </p:cNvSpPr>
              <p:nvPr/>
            </p:nvSpPr>
            <p:spPr bwMode="auto">
              <a:xfrm flipV="1">
                <a:off x="3600" y="864"/>
                <a:ext cx="0" cy="232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3" name="Text Box 117"/>
            <p:cNvSpPr txBox="1">
              <a:spLocks noChangeArrowheads="1"/>
            </p:cNvSpPr>
            <p:nvPr/>
          </p:nvSpPr>
          <p:spPr bwMode="auto">
            <a:xfrm>
              <a:off x="3393" y="19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  <p:grpSp>
        <p:nvGrpSpPr>
          <p:cNvPr id="16410" name="Group 119"/>
          <p:cNvGrpSpPr>
            <a:grpSpLocks/>
          </p:cNvGrpSpPr>
          <p:nvPr/>
        </p:nvGrpSpPr>
        <p:grpSpPr bwMode="auto">
          <a:xfrm>
            <a:off x="538163" y="5084763"/>
            <a:ext cx="5257800" cy="630237"/>
            <a:chOff x="384" y="3203"/>
            <a:chExt cx="3312" cy="397"/>
          </a:xfrm>
        </p:grpSpPr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384" y="3247"/>
              <a:ext cx="33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sym typeface="+mn-ea"/>
                </a:rPr>
                <a:t>3.        </a:t>
              </a:r>
              <a:r>
                <a:rPr kumimoji="1" lang="zh-CN" altLang="en-US" sz="2800" b="1">
                  <a:solidFill>
                    <a:srgbClr val="CC0000"/>
                  </a:solidFill>
                  <a:sym typeface="+mn-ea"/>
                </a:rPr>
                <a:t>、    、    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变化曲线</a:t>
              </a:r>
            </a:p>
          </p:txBody>
        </p:sp>
        <p:graphicFrame>
          <p:nvGraphicFramePr>
            <p:cNvPr id="16389" name="Object 25"/>
            <p:cNvGraphicFramePr>
              <a:graphicFrameLocks noChangeAspect="1"/>
            </p:cNvGraphicFramePr>
            <p:nvPr/>
          </p:nvGraphicFramePr>
          <p:xfrm>
            <a:off x="1272" y="3218"/>
            <a:ext cx="24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1" r:id="rId18" imgW="130320" imgH="200160" progId="Equation.3">
                    <p:embed/>
                  </p:oleObj>
                </mc:Choice>
                <mc:Fallback>
                  <p:oleObj r:id="rId18" imgW="130320" imgH="200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3218"/>
                          <a:ext cx="247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26"/>
            <p:cNvGraphicFramePr>
              <a:graphicFrameLocks noChangeAspect="1"/>
            </p:cNvGraphicFramePr>
            <p:nvPr/>
          </p:nvGraphicFramePr>
          <p:xfrm>
            <a:off x="720" y="3223"/>
            <a:ext cx="30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2" r:id="rId20" imgW="165240" imgH="200160" progId="Equation.3">
                    <p:embed/>
                  </p:oleObj>
                </mc:Choice>
                <mc:Fallback>
                  <p:oleObj r:id="rId20" imgW="165240" imgH="200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23"/>
                          <a:ext cx="30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118"/>
            <p:cNvGraphicFramePr>
              <a:graphicFrameLocks noChangeAspect="1"/>
            </p:cNvGraphicFramePr>
            <p:nvPr/>
          </p:nvGraphicFramePr>
          <p:xfrm>
            <a:off x="1655" y="3203"/>
            <a:ext cx="30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53" r:id="rId22" imgW="165240" imgH="187200" progId="Equation.3">
                    <p:embed/>
                  </p:oleObj>
                </mc:Choice>
                <mc:Fallback>
                  <p:oleObj r:id="rId22" imgW="165240" imgH="1872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203"/>
                          <a:ext cx="30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2" grpId="0"/>
      <p:bldP spid="245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457200"/>
            <a:ext cx="2667000" cy="762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时间常数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8313" y="2998788"/>
            <a:ext cx="3200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99"/>
                </a:solidFill>
              </a:rPr>
              <a:t>(2) </a:t>
            </a:r>
            <a:r>
              <a:rPr lang="zh-CN" altLang="en-US" sz="2800" b="1">
                <a:solidFill>
                  <a:srgbClr val="000099"/>
                </a:solidFill>
              </a:rPr>
              <a:t>物理意义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066800"/>
            <a:ext cx="2538413" cy="519113"/>
            <a:chOff x="576" y="672"/>
            <a:chExt cx="1599" cy="327"/>
          </a:xfrm>
        </p:grpSpPr>
        <p:graphicFrame>
          <p:nvGraphicFramePr>
            <p:cNvPr id="17418" name="Object 5" descr="40%"/>
            <p:cNvGraphicFramePr>
              <a:graphicFrameLocks noChangeAspect="1"/>
            </p:cNvGraphicFramePr>
            <p:nvPr/>
          </p:nvGraphicFramePr>
          <p:xfrm>
            <a:off x="1056" y="696"/>
            <a:ext cx="111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1" r:id="rId4" imgW="491040" imgH="178200" progId="Equation.3">
                    <p:embed/>
                  </p:oleObj>
                </mc:Choice>
                <mc:Fallback>
                  <p:oleObj r:id="rId4" imgW="491040" imgH="178200" progId="Equation.3">
                    <p:embed/>
                    <p:pic>
                      <p:nvPicPr>
                        <p:cNvPr id="0" name="Object 5" descr="40%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96"/>
                          <a:ext cx="1119" cy="303"/>
                        </a:xfrm>
                        <a:prstGeom prst="rect">
                          <a:avLst/>
                        </a:prstGeom>
                        <a:blipFill dpi="0" rotWithShape="0">
                          <a:blip r:embed="rId6"/>
                          <a:srcRect/>
                          <a:tile tx="0" ty="0" sx="100000" sy="100000" flip="none" algn="tl"/>
                        </a:blipFill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7" name="Text Box 6"/>
            <p:cNvSpPr txBox="1">
              <a:spLocks noChangeArrowheads="1"/>
            </p:cNvSpPr>
            <p:nvPr/>
          </p:nvSpPr>
          <p:spPr bwMode="auto">
            <a:xfrm>
              <a:off x="576" y="672"/>
              <a:ext cx="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令</a:t>
              </a:r>
              <a:r>
                <a:rPr lang="en-US" altLang="zh-CN" sz="2800" b="1">
                  <a:solidFill>
                    <a:schemeClr val="tx2"/>
                  </a:solidFill>
                </a:rPr>
                <a:t>:</a:t>
              </a:r>
            </a:p>
          </p:txBody>
        </p:sp>
      </p:grp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276725" y="1050925"/>
            <a:ext cx="13049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单位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: S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4663" y="1871663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</a:rPr>
              <a:t>(1) </a:t>
            </a:r>
            <a:r>
              <a:rPr lang="zh-CN" altLang="en-US" sz="2800" b="1">
                <a:solidFill>
                  <a:srgbClr val="000099"/>
                </a:solidFill>
              </a:rPr>
              <a:t>量纲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190750" y="1646238"/>
          <a:ext cx="2009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" r:id="rId7" imgW="604080" imgH="352440" progId="Equation.3">
                  <p:embed/>
                </p:oleObj>
              </mc:Choice>
              <mc:Fallback>
                <p:oleObj r:id="rId7" imgW="604080" imgH="352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646238"/>
                        <a:ext cx="20097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00113" y="4035425"/>
            <a:ext cx="5624512" cy="608013"/>
            <a:chOff x="567" y="2542"/>
            <a:chExt cx="3543" cy="383"/>
          </a:xfrm>
        </p:grpSpPr>
        <p:graphicFrame>
          <p:nvGraphicFramePr>
            <p:cNvPr id="17416" name="Object 11"/>
            <p:cNvGraphicFramePr>
              <a:graphicFrameLocks noChangeAspect="1"/>
            </p:cNvGraphicFramePr>
            <p:nvPr/>
          </p:nvGraphicFramePr>
          <p:xfrm>
            <a:off x="1840" y="2542"/>
            <a:ext cx="227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3" r:id="rId9" imgW="1151640" imgH="213120" progId="Equation.3">
                    <p:embed/>
                  </p:oleObj>
                </mc:Choice>
                <mc:Fallback>
                  <p:oleObj r:id="rId9" imgW="1151640" imgH="2131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2542"/>
                          <a:ext cx="2270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75" name="Group 12"/>
            <p:cNvGrpSpPr>
              <a:grpSpLocks/>
            </p:cNvGrpSpPr>
            <p:nvPr/>
          </p:nvGrpSpPr>
          <p:grpSpPr bwMode="auto">
            <a:xfrm>
              <a:off x="567" y="2573"/>
              <a:ext cx="1124" cy="327"/>
              <a:chOff x="567" y="2592"/>
              <a:chExt cx="1124" cy="327"/>
            </a:xfrm>
          </p:grpSpPr>
          <p:graphicFrame>
            <p:nvGraphicFramePr>
              <p:cNvPr id="17417" name="Object 13"/>
              <p:cNvGraphicFramePr>
                <a:graphicFrameLocks noChangeAspect="1"/>
              </p:cNvGraphicFramePr>
              <p:nvPr/>
            </p:nvGraphicFramePr>
            <p:xfrm>
              <a:off x="835" y="2592"/>
              <a:ext cx="557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4" r:id="rId11" imgW="291240" imgH="143640" progId="Equation.3">
                      <p:embed/>
                    </p:oleObj>
                  </mc:Choice>
                  <mc:Fallback>
                    <p:oleObj r:id="rId11" imgW="291240" imgH="143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592"/>
                            <a:ext cx="557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6" name="Text Box 14"/>
              <p:cNvSpPr txBox="1">
                <a:spLocks noChangeArrowheads="1"/>
              </p:cNvSpPr>
              <p:nvPr/>
            </p:nvSpPr>
            <p:spPr bwMode="auto">
              <a:xfrm>
                <a:off x="567" y="2592"/>
                <a:ext cx="11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当</a:t>
                </a:r>
                <a:r>
                  <a:rPr lang="zh-CN" altLang="en-US" sz="2800" b="1">
                    <a:solidFill>
                      <a:srgbClr val="FF3300"/>
                    </a:solidFill>
                  </a:rPr>
                  <a:t>          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时</a:t>
                </a:r>
              </a:p>
            </p:txBody>
          </p:sp>
        </p:grpSp>
      </p:grp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2024063" y="3176588"/>
          <a:ext cx="2657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" r:id="rId13" imgW="916920" imgH="326160" progId="Equation.3">
                  <p:embed/>
                </p:oleObj>
              </mc:Choice>
              <mc:Fallback>
                <p:oleObj r:id="rId13" imgW="916920" imgH="326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176588"/>
                        <a:ext cx="26574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914400" y="2657475"/>
            <a:ext cx="716280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时间常数 </a:t>
            </a:r>
            <a:r>
              <a:rPr kumimoji="1" lang="zh-CN" altLang="en-US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决定电路暂态过程变化的快慢</a:t>
            </a:r>
          </a:p>
        </p:txBody>
      </p:sp>
      <p:sp>
        <p:nvSpPr>
          <p:cNvPr id="17426" name="Text Box 17"/>
          <p:cNvSpPr txBox="1">
            <a:spLocks noChangeArrowheads="1"/>
          </p:cNvSpPr>
          <p:nvPr/>
        </p:nvSpPr>
        <p:spPr bwMode="auto">
          <a:xfrm>
            <a:off x="441325" y="49482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3400" y="4676775"/>
            <a:ext cx="8081963" cy="1038225"/>
            <a:chOff x="336" y="2946"/>
            <a:chExt cx="5091" cy="654"/>
          </a:xfrm>
        </p:grpSpPr>
        <p:graphicFrame>
          <p:nvGraphicFramePr>
            <p:cNvPr id="1741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0850886"/>
                </p:ext>
              </p:extLst>
            </p:nvPr>
          </p:nvGraphicFramePr>
          <p:xfrm>
            <a:off x="4649" y="3009"/>
            <a:ext cx="7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" r:id="rId15" imgW="395280" imgH="152280" progId="Equation.3">
                    <p:embed/>
                  </p:oleObj>
                </mc:Choice>
                <mc:Fallback>
                  <p:oleObj r:id="rId15" imgW="395280" imgH="1522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009"/>
                          <a:ext cx="77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70" name="Group 20"/>
            <p:cNvGrpSpPr>
              <a:grpSpLocks/>
            </p:cNvGrpSpPr>
            <p:nvPr/>
          </p:nvGrpSpPr>
          <p:grpSpPr bwMode="auto">
            <a:xfrm>
              <a:off x="336" y="2946"/>
              <a:ext cx="4374" cy="425"/>
              <a:chOff x="336" y="2928"/>
              <a:chExt cx="4374" cy="425"/>
            </a:xfrm>
          </p:grpSpPr>
          <p:graphicFrame>
            <p:nvGraphicFramePr>
              <p:cNvPr id="17413" name="Object 21"/>
              <p:cNvGraphicFramePr>
                <a:graphicFrameLocks noChangeAspect="1"/>
              </p:cNvGraphicFramePr>
              <p:nvPr/>
            </p:nvGraphicFramePr>
            <p:xfrm>
              <a:off x="336" y="3017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7" r:id="rId17" imgW="151920" imgH="143640" progId="Equation.3">
                      <p:embed/>
                    </p:oleObj>
                  </mc:Choice>
                  <mc:Fallback>
                    <p:oleObj r:id="rId17" imgW="151920" imgH="14364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3017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4" name="Object 22"/>
              <p:cNvGraphicFramePr>
                <a:graphicFrameLocks noChangeAspect="1"/>
              </p:cNvGraphicFramePr>
              <p:nvPr/>
            </p:nvGraphicFramePr>
            <p:xfrm>
              <a:off x="1505" y="2998"/>
              <a:ext cx="19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8" r:id="rId19" imgW="108720" imgH="117360" progId="Equation.3">
                      <p:embed/>
                    </p:oleObj>
                  </mc:Choice>
                  <mc:Fallback>
                    <p:oleObj r:id="rId19" imgW="108720" imgH="11736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5" y="2998"/>
                            <a:ext cx="19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2" name="Text Box 23"/>
              <p:cNvSpPr txBox="1">
                <a:spLocks noChangeArrowheads="1"/>
              </p:cNvSpPr>
              <p:nvPr/>
            </p:nvSpPr>
            <p:spPr bwMode="auto">
              <a:xfrm>
                <a:off x="546" y="2928"/>
                <a:ext cx="10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时间常数</a:t>
                </a:r>
              </a:p>
            </p:txBody>
          </p:sp>
          <p:sp>
            <p:nvSpPr>
              <p:cNvPr id="17473" name="Text Box 24"/>
              <p:cNvSpPr txBox="1">
                <a:spLocks noChangeArrowheads="1"/>
              </p:cNvSpPr>
              <p:nvPr/>
            </p:nvSpPr>
            <p:spPr bwMode="auto">
              <a:xfrm>
                <a:off x="1651" y="2928"/>
                <a:ext cx="10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等于电压</a:t>
                </a:r>
              </a:p>
            </p:txBody>
          </p:sp>
          <p:graphicFrame>
            <p:nvGraphicFramePr>
              <p:cNvPr id="17415" name="Object 25"/>
              <p:cNvGraphicFramePr>
                <a:graphicFrameLocks noChangeAspect="1"/>
              </p:cNvGraphicFramePr>
              <p:nvPr/>
            </p:nvGraphicFramePr>
            <p:xfrm>
              <a:off x="2609" y="2942"/>
              <a:ext cx="30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9" r:id="rId21" imgW="178200" imgH="200160" progId="Equation.3">
                      <p:embed/>
                    </p:oleObj>
                  </mc:Choice>
                  <mc:Fallback>
                    <p:oleObj r:id="rId21" imgW="178200" imgH="2001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9" y="2942"/>
                            <a:ext cx="306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74" name="Text Box 26"/>
              <p:cNvSpPr txBox="1">
                <a:spLocks noChangeArrowheads="1"/>
              </p:cNvSpPr>
              <p:nvPr/>
            </p:nvSpPr>
            <p:spPr bwMode="auto">
              <a:xfrm>
                <a:off x="2840" y="2951"/>
                <a:ext cx="18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2"/>
                    </a:solidFill>
                  </a:rPr>
                  <a:t>衰减到初始值</a:t>
                </a:r>
                <a:r>
                  <a:rPr lang="en-US" altLang="zh-CN" sz="2800" b="1" i="1" dirty="0" smtClean="0">
                    <a:solidFill>
                      <a:schemeClr val="tx2"/>
                    </a:solidFill>
                  </a:rPr>
                  <a:t>U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</a:rPr>
                  <a:t>的</a:t>
                </a:r>
                <a:endParaRPr lang="zh-CN" altLang="en-US" sz="2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7471" name="Text Box 27"/>
            <p:cNvSpPr txBox="1">
              <a:spLocks noChangeArrowheads="1"/>
            </p:cNvSpPr>
            <p:nvPr/>
          </p:nvSpPr>
          <p:spPr bwMode="auto">
            <a:xfrm>
              <a:off x="549" y="3273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所需的时间。</a:t>
              </a:r>
            </a:p>
          </p:txBody>
        </p:sp>
      </p:grpSp>
      <p:grpSp>
        <p:nvGrpSpPr>
          <p:cNvPr id="17428" name="Group 28"/>
          <p:cNvGrpSpPr>
            <a:grpSpLocks/>
          </p:cNvGrpSpPr>
          <p:nvPr/>
        </p:nvGrpSpPr>
        <p:grpSpPr bwMode="auto">
          <a:xfrm>
            <a:off x="228600" y="6000750"/>
            <a:ext cx="6105525" cy="171450"/>
            <a:chOff x="144" y="3744"/>
            <a:chExt cx="3846" cy="108"/>
          </a:xfrm>
        </p:grpSpPr>
        <p:pic>
          <p:nvPicPr>
            <p:cNvPr id="17429" name="Picture 29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0" name="Picture 30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1" name="Picture 31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2" name="Picture 32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33" name="Group 33"/>
            <p:cNvGrpSpPr>
              <a:grpSpLocks/>
            </p:cNvGrpSpPr>
            <p:nvPr/>
          </p:nvGrpSpPr>
          <p:grpSpPr bwMode="auto">
            <a:xfrm>
              <a:off x="144" y="3744"/>
              <a:ext cx="876" cy="108"/>
              <a:chOff x="858" y="672"/>
              <a:chExt cx="876" cy="108"/>
            </a:xfrm>
          </p:grpSpPr>
          <p:pic>
            <p:nvPicPr>
              <p:cNvPr id="17461" name="Picture 34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2" name="Picture 35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3" name="Picture 36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0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4" name="Picture 37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5" name="Picture 38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8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6" name="Picture 39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7" name="Picture 40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8" name="Picture 41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69" name="Picture 42" descr="Green and Black Diamond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" y="672"/>
                <a:ext cx="108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434" name="Picture 43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744"/>
              <a:ext cx="108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5" name="Picture 44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45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7" name="Picture 46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8" name="Picture 47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9" name="Picture 48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0" name="Picture 49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1" name="Picture 50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2" name="Picture 51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3" name="Picture 52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4" name="Picture 53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5" name="Picture 54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6" name="Picture 55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7" name="Picture 56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8" name="Picture 57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49" name="Picture 58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0" name="Picture 59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1" name="Picture 60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2" name="Picture 61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3" name="Picture 62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4" name="Picture 63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5" name="Picture 64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6" name="Picture 65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7" name="Picture 66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8" name="Picture 67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0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59" name="Picture 68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60" name="Picture 69" descr="Green and Black Diamond"/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74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7" grpId="0"/>
      <p:bldP spid="25608" grpId="0"/>
      <p:bldP spid="256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92175" y="3581400"/>
            <a:ext cx="4365625" cy="519113"/>
            <a:chOff x="514" y="2016"/>
            <a:chExt cx="2894" cy="327"/>
          </a:xfrm>
        </p:grpSpPr>
        <p:sp>
          <p:nvSpPr>
            <p:cNvPr id="18522" name="Text Box 3"/>
            <p:cNvSpPr txBox="1">
              <a:spLocks noChangeArrowheads="1"/>
            </p:cNvSpPr>
            <p:nvPr/>
          </p:nvSpPr>
          <p:spPr bwMode="auto">
            <a:xfrm>
              <a:off x="514" y="2016"/>
              <a:ext cx="8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0.368</a:t>
              </a:r>
              <a:r>
                <a:rPr lang="en-US" altLang="zh-CN" sz="2800" b="1" i="1"/>
                <a:t>U</a:t>
              </a:r>
            </a:p>
          </p:txBody>
        </p:sp>
        <p:sp>
          <p:nvSpPr>
            <p:cNvPr id="18523" name="Line 4"/>
            <p:cNvSpPr>
              <a:spLocks noChangeShapeType="1"/>
            </p:cNvSpPr>
            <p:nvPr/>
          </p:nvSpPr>
          <p:spPr bwMode="auto">
            <a:xfrm flipV="1">
              <a:off x="1275" y="2207"/>
              <a:ext cx="2133" cy="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276600" y="3886200"/>
            <a:ext cx="452438" cy="1092200"/>
            <a:chOff x="2097" y="2448"/>
            <a:chExt cx="285" cy="688"/>
          </a:xfrm>
        </p:grpSpPr>
        <p:graphicFrame>
          <p:nvGraphicFramePr>
            <p:cNvPr id="18442" name="Object 6"/>
            <p:cNvGraphicFramePr>
              <a:graphicFrameLocks noChangeAspect="1"/>
            </p:cNvGraphicFramePr>
            <p:nvPr/>
          </p:nvGraphicFramePr>
          <p:xfrm>
            <a:off x="2097" y="2745"/>
            <a:ext cx="28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7" r:id="rId3" imgW="143280" imgH="187200" progId="Equation.3">
                    <p:embed/>
                  </p:oleObj>
                </mc:Choice>
                <mc:Fallback>
                  <p:oleObj r:id="rId3" imgW="143280" imgH="18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745"/>
                          <a:ext cx="28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21" name="Line 7"/>
            <p:cNvSpPr>
              <a:spLocks noChangeShapeType="1"/>
            </p:cNvSpPr>
            <p:nvPr/>
          </p:nvSpPr>
          <p:spPr bwMode="auto">
            <a:xfrm>
              <a:off x="2203" y="2448"/>
              <a:ext cx="0" cy="3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86200" y="3881438"/>
            <a:ext cx="473075" cy="1147762"/>
            <a:chOff x="2448" y="2445"/>
            <a:chExt cx="298" cy="723"/>
          </a:xfrm>
        </p:grpSpPr>
        <p:sp>
          <p:nvSpPr>
            <p:cNvPr id="18520" name="Line 9"/>
            <p:cNvSpPr>
              <a:spLocks noChangeShapeType="1"/>
            </p:cNvSpPr>
            <p:nvPr/>
          </p:nvSpPr>
          <p:spPr bwMode="auto">
            <a:xfrm flipH="1">
              <a:off x="2544" y="2445"/>
              <a:ext cx="0" cy="4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1" name="Object 10"/>
            <p:cNvGraphicFramePr>
              <a:graphicFrameLocks noChangeAspect="1"/>
            </p:cNvGraphicFramePr>
            <p:nvPr/>
          </p:nvGraphicFramePr>
          <p:xfrm>
            <a:off x="2448" y="2747"/>
            <a:ext cx="298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8" r:id="rId5" imgW="143280" imgH="200160" progId="Equation.3">
                    <p:embed/>
                  </p:oleObj>
                </mc:Choice>
                <mc:Fallback>
                  <p:oleObj r:id="rId5" imgW="143280" imgH="200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47"/>
                          <a:ext cx="298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5" name="Freeform 11"/>
          <p:cNvSpPr>
            <a:spLocks noChangeArrowheads="1"/>
          </p:cNvSpPr>
          <p:nvPr/>
        </p:nvSpPr>
        <p:spPr bwMode="auto">
          <a:xfrm flipV="1">
            <a:off x="2057400" y="2209800"/>
            <a:ext cx="3124200" cy="1828800"/>
          </a:xfrm>
          <a:custGeom>
            <a:avLst/>
            <a:gdLst>
              <a:gd name="T0" fmla="*/ 0 w 2640"/>
              <a:gd name="T1" fmla="*/ 2147483647 h 1536"/>
              <a:gd name="T2" fmla="*/ 1478882717 w 2640"/>
              <a:gd name="T3" fmla="*/ 544353726 h 1536"/>
              <a:gd name="T4" fmla="*/ 2147483647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6" name="Freeform 12"/>
          <p:cNvSpPr>
            <a:spLocks noChangeArrowheads="1"/>
          </p:cNvSpPr>
          <p:nvPr/>
        </p:nvSpPr>
        <p:spPr bwMode="auto">
          <a:xfrm flipV="1">
            <a:off x="2057400" y="2260600"/>
            <a:ext cx="2971800" cy="2006600"/>
          </a:xfrm>
          <a:custGeom>
            <a:avLst/>
            <a:gdLst>
              <a:gd name="T0" fmla="*/ 0 w 2640"/>
              <a:gd name="T1" fmla="*/ 2147483647 h 1536"/>
              <a:gd name="T2" fmla="*/ 1338120559 w 2640"/>
              <a:gd name="T3" fmla="*/ 655345586 h 1536"/>
              <a:gd name="T4" fmla="*/ 2147483647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73113" y="4953000"/>
            <a:ext cx="7761287" cy="1066800"/>
            <a:chOff x="487" y="3168"/>
            <a:chExt cx="4889" cy="672"/>
          </a:xfrm>
        </p:grpSpPr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487" y="3244"/>
              <a:ext cx="4889" cy="5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       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越大，曲线变化越慢，    达到稳态所需要的时间越长。</a:t>
              </a:r>
              <a:endPara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aphicFrame>
          <p:nvGraphicFramePr>
            <p:cNvPr id="18439" name="Object 15"/>
            <p:cNvGraphicFramePr>
              <a:graphicFrameLocks noChangeAspect="1"/>
            </p:cNvGraphicFramePr>
            <p:nvPr/>
          </p:nvGraphicFramePr>
          <p:xfrm>
            <a:off x="3175" y="3168"/>
            <a:ext cx="32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9" r:id="rId7" imgW="199800" imgH="221760" progId="Equation.3">
                    <p:embed/>
                  </p:oleObj>
                </mc:Choice>
                <mc:Fallback>
                  <p:oleObj r:id="rId7" imgW="199800" imgH="2217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3168"/>
                          <a:ext cx="32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6"/>
            <p:cNvGraphicFramePr>
              <a:graphicFrameLocks noChangeAspect="1"/>
            </p:cNvGraphicFramePr>
            <p:nvPr/>
          </p:nvGraphicFramePr>
          <p:xfrm>
            <a:off x="777" y="3264"/>
            <a:ext cx="27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0" r:id="rId9" imgW="117360" imgH="130680" progId="Equation.3">
                    <p:embed/>
                  </p:oleObj>
                </mc:Choice>
                <mc:Fallback>
                  <p:oleObj r:id="rId9" imgW="117360" imgH="130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264"/>
                          <a:ext cx="27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9" name="Group 17"/>
          <p:cNvGrpSpPr>
            <a:grpSpLocks/>
          </p:cNvGrpSpPr>
          <p:nvPr/>
        </p:nvGrpSpPr>
        <p:grpSpPr bwMode="auto">
          <a:xfrm>
            <a:off x="463550" y="319088"/>
            <a:ext cx="3754438" cy="519112"/>
            <a:chOff x="416" y="366"/>
            <a:chExt cx="2365" cy="327"/>
          </a:xfrm>
        </p:grpSpPr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416" y="366"/>
              <a:ext cx="23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时间常数    的物理意义</a:t>
              </a:r>
            </a:p>
          </p:txBody>
        </p:sp>
        <p:graphicFrame>
          <p:nvGraphicFramePr>
            <p:cNvPr id="18438" name="Object 19"/>
            <p:cNvGraphicFramePr>
              <a:graphicFrameLocks noChangeAspect="1"/>
            </p:cNvGraphicFramePr>
            <p:nvPr/>
          </p:nvGraphicFramePr>
          <p:xfrm>
            <a:off x="1348" y="384"/>
            <a:ext cx="28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1" r:id="rId11" imgW="108720" imgH="117360" progId="Equation.3">
                    <p:embed/>
                  </p:oleObj>
                </mc:Choice>
                <mc:Fallback>
                  <p:oleObj r:id="rId11" imgW="108720" imgH="117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384"/>
                          <a:ext cx="28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667000" y="3886200"/>
            <a:ext cx="536575" cy="1143000"/>
            <a:chOff x="1680" y="2448"/>
            <a:chExt cx="338" cy="720"/>
          </a:xfrm>
        </p:grpSpPr>
        <p:graphicFrame>
          <p:nvGraphicFramePr>
            <p:cNvPr id="18437" name="Object 21"/>
            <p:cNvGraphicFramePr>
              <a:graphicFrameLocks noChangeAspect="1"/>
            </p:cNvGraphicFramePr>
            <p:nvPr/>
          </p:nvGraphicFramePr>
          <p:xfrm>
            <a:off x="1680" y="2745"/>
            <a:ext cx="3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2" r:id="rId13" imgW="130320" imgH="187200" progId="Equation.3">
                    <p:embed/>
                  </p:oleObj>
                </mc:Choice>
                <mc:Fallback>
                  <p:oleObj r:id="rId13" imgW="130320" imgH="187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45"/>
                          <a:ext cx="33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7" name="Line 22"/>
            <p:cNvSpPr>
              <a:spLocks noChangeShapeType="1"/>
            </p:cNvSpPr>
            <p:nvPr/>
          </p:nvSpPr>
          <p:spPr bwMode="auto">
            <a:xfrm>
              <a:off x="1819" y="2448"/>
              <a:ext cx="0" cy="37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47" name="Freeform 23"/>
          <p:cNvSpPr>
            <a:spLocks noChangeArrowheads="1"/>
          </p:cNvSpPr>
          <p:nvPr/>
        </p:nvSpPr>
        <p:spPr bwMode="auto">
          <a:xfrm flipV="1">
            <a:off x="2057400" y="2274888"/>
            <a:ext cx="2895600" cy="2220912"/>
          </a:xfrm>
          <a:custGeom>
            <a:avLst/>
            <a:gdLst>
              <a:gd name="T0" fmla="*/ 0 w 2016"/>
              <a:gd name="T1" fmla="*/ 2147483647 h 1536"/>
              <a:gd name="T2" fmla="*/ 1485349439 w 2016"/>
              <a:gd name="T3" fmla="*/ 702457361 h 1536"/>
              <a:gd name="T4" fmla="*/ 2147483647 w 2016"/>
              <a:gd name="T5" fmla="*/ 0 h 1536"/>
              <a:gd name="T6" fmla="*/ 0 60000 65536"/>
              <a:gd name="T7" fmla="*/ 0 60000 65536"/>
              <a:gd name="T8" fmla="*/ 0 60000 65536"/>
              <a:gd name="T9" fmla="*/ 0 w 2016"/>
              <a:gd name="T10" fmla="*/ 0 h 1536"/>
              <a:gd name="T11" fmla="*/ 2016 w 2016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536">
                <a:moveTo>
                  <a:pt x="0" y="1536"/>
                </a:moveTo>
                <a:cubicBezTo>
                  <a:pt x="192" y="1064"/>
                  <a:pt x="384" y="592"/>
                  <a:pt x="720" y="336"/>
                </a:cubicBezTo>
                <a:cubicBezTo>
                  <a:pt x="1056" y="80"/>
                  <a:pt x="1800" y="56"/>
                  <a:pt x="2016" y="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524000" y="19954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chemeClr val="tx2"/>
                </a:solidFill>
              </a:rPr>
              <a:t>U</a:t>
            </a:r>
            <a:endParaRPr lang="en-US" altLang="zh-CN" sz="2800" b="1" baseline="-25000">
              <a:solidFill>
                <a:schemeClr val="tx2"/>
              </a:solidFill>
            </a:endParaRP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6037263" y="1066800"/>
          <a:ext cx="14303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r:id="rId15" imgW="499680" imgH="178200" progId="Equation.3">
                  <p:embed/>
                </p:oleObj>
              </mc:Choice>
              <mc:Fallback>
                <p:oleObj r:id="rId15" imgW="499680" imgH="178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1066800"/>
                        <a:ext cx="14303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1371600" y="685800"/>
          <a:ext cx="36226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r:id="rId17" imgW="1229760" imgH="326160" progId="Equation.3">
                  <p:embed/>
                </p:oleObj>
              </mc:Choice>
              <mc:Fallback>
                <p:oleObj r:id="rId17" imgW="1229760" imgH="326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85800"/>
                        <a:ext cx="36226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3" name="Group 27"/>
          <p:cNvGrpSpPr>
            <a:grpSpLocks/>
          </p:cNvGrpSpPr>
          <p:nvPr/>
        </p:nvGrpSpPr>
        <p:grpSpPr bwMode="auto">
          <a:xfrm>
            <a:off x="533400" y="6096000"/>
            <a:ext cx="7772400" cy="171450"/>
            <a:chOff x="288" y="618"/>
            <a:chExt cx="4896" cy="108"/>
          </a:xfrm>
        </p:grpSpPr>
        <p:pic>
          <p:nvPicPr>
            <p:cNvPr id="18465" name="Picture 28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66" name="Picture 29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67" name="Picture 30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68" name="Picture 31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69" name="Picture 32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0" name="Picture 33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1" name="Picture 34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2" name="Picture 35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3" name="Picture 36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4" name="Picture 37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5" name="Picture 38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6" name="Picture 39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7" name="Picture 40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8" name="Picture 41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9" name="Picture 42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0" name="Picture 43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1" name="Picture 44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2" name="Picture 45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3" name="Picture 46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4" name="Picture 47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5" name="Picture 48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6" name="Picture 49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7" name="Picture 50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8" name="Picture 51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9" name="Picture 52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0" name="Picture 53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1" name="Picture 54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2" name="Picture 55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3" name="Picture 56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4" name="Picture 57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5" name="Picture 58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6" name="Picture 59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7" name="Picture 60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8" name="Picture 61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99" name="Picture 62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0" name="Picture 63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1" name="Picture 64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2" name="Picture 65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3" name="Picture 66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4" name="Picture 67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5" name="Picture 68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6" name="Picture 69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7" name="Picture 70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8" name="Picture 71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09" name="Picture 72" descr="Green and Black Diamon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10" name="Group 73"/>
            <p:cNvGrpSpPr>
              <a:grpSpLocks/>
            </p:cNvGrpSpPr>
            <p:nvPr/>
          </p:nvGrpSpPr>
          <p:grpSpPr bwMode="auto">
            <a:xfrm>
              <a:off x="288" y="618"/>
              <a:ext cx="582" cy="102"/>
              <a:chOff x="4698" y="720"/>
              <a:chExt cx="582" cy="102"/>
            </a:xfrm>
          </p:grpSpPr>
          <p:pic>
            <p:nvPicPr>
              <p:cNvPr id="18511" name="Picture 74" descr="Green and Black Diamon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12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13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14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15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16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26704" name="Object 80"/>
          <p:cNvGraphicFramePr>
            <a:graphicFrameLocks noChangeAspect="1"/>
          </p:cNvGraphicFramePr>
          <p:nvPr/>
        </p:nvGraphicFramePr>
        <p:xfrm>
          <a:off x="5867400" y="36576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5" r:id="rId20" imgW="651960" imgH="200160" progId="Equation.3">
                  <p:embed/>
                </p:oleObj>
              </mc:Choice>
              <mc:Fallback>
                <p:oleObj r:id="rId20" imgW="651960" imgH="20016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371600" cy="495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2"/>
                          </a:gs>
                          <a:gs pos="100000">
                            <a:srgbClr val="18185E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5" name="Line 81"/>
          <p:cNvSpPr>
            <a:spLocks noChangeShapeType="1"/>
          </p:cNvSpPr>
          <p:nvPr/>
        </p:nvSpPr>
        <p:spPr bwMode="auto">
          <a:xfrm>
            <a:off x="2057400" y="2286000"/>
            <a:ext cx="838200" cy="2286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6" name="Line 82"/>
          <p:cNvSpPr>
            <a:spLocks noChangeShapeType="1"/>
          </p:cNvSpPr>
          <p:nvPr/>
        </p:nvSpPr>
        <p:spPr bwMode="auto">
          <a:xfrm>
            <a:off x="2057400" y="2286000"/>
            <a:ext cx="144780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>
            <a:off x="2057400" y="2286000"/>
            <a:ext cx="1981200" cy="228600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8" name="Line 84"/>
          <p:cNvSpPr>
            <a:spLocks noChangeShapeType="1"/>
          </p:cNvSpPr>
          <p:nvPr/>
        </p:nvSpPr>
        <p:spPr bwMode="auto">
          <a:xfrm flipV="1">
            <a:off x="6400800" y="10668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 flipV="1">
            <a:off x="7467600" y="10668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86"/>
          <p:cNvGrpSpPr>
            <a:grpSpLocks/>
          </p:cNvGrpSpPr>
          <p:nvPr/>
        </p:nvGrpSpPr>
        <p:grpSpPr bwMode="auto">
          <a:xfrm>
            <a:off x="1676400" y="1447800"/>
            <a:ext cx="4135438" cy="3581400"/>
            <a:chOff x="1056" y="672"/>
            <a:chExt cx="2605" cy="2256"/>
          </a:xfrm>
        </p:grpSpPr>
        <p:sp>
          <p:nvSpPr>
            <p:cNvPr id="18460" name="Text Box 87"/>
            <p:cNvSpPr txBox="1">
              <a:spLocks noChangeArrowheads="1"/>
            </p:cNvSpPr>
            <p:nvPr/>
          </p:nvSpPr>
          <p:spPr bwMode="auto">
            <a:xfrm>
              <a:off x="3456" y="2601"/>
              <a:ext cx="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t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18461" name="Line 88"/>
            <p:cNvSpPr>
              <a:spLocks noChangeShapeType="1"/>
            </p:cNvSpPr>
            <p:nvPr/>
          </p:nvSpPr>
          <p:spPr bwMode="auto">
            <a:xfrm flipV="1">
              <a:off x="1296" y="2607"/>
              <a:ext cx="2365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89"/>
            <p:cNvSpPr>
              <a:spLocks noChangeShapeType="1"/>
            </p:cNvSpPr>
            <p:nvPr/>
          </p:nvSpPr>
          <p:spPr bwMode="auto">
            <a:xfrm flipV="1">
              <a:off x="1298" y="816"/>
              <a:ext cx="0" cy="18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Text Box 90"/>
            <p:cNvSpPr txBox="1">
              <a:spLocks noChangeArrowheads="1"/>
            </p:cNvSpPr>
            <p:nvPr/>
          </p:nvSpPr>
          <p:spPr bwMode="auto">
            <a:xfrm>
              <a:off x="1056" y="24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</a:rPr>
                <a:t>0</a:t>
              </a:r>
              <a:endParaRPr lang="zh-CN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64" name="Text Box 91"/>
            <p:cNvSpPr txBox="1">
              <a:spLocks noChangeArrowheads="1"/>
            </p:cNvSpPr>
            <p:nvPr/>
          </p:nvSpPr>
          <p:spPr bwMode="auto">
            <a:xfrm>
              <a:off x="1344" y="672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 i="1">
                  <a:solidFill>
                    <a:schemeClr val="tx2"/>
                  </a:solidFill>
                </a:rPr>
                <a:t>u</a:t>
              </a:r>
              <a:r>
                <a:rPr lang="en-US" altLang="zh-CN" sz="3600" b="1" baseline="-25000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/>
      <p:bldP spid="26705" grpId="0" animBg="1"/>
      <p:bldP spid="26706" grpId="0" animBg="1"/>
      <p:bldP spid="26707" grpId="0" animBg="1"/>
      <p:bldP spid="26708" grpId="0" animBg="1"/>
      <p:bldP spid="2670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8950" y="5348288"/>
            <a:ext cx="7874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sym typeface="+mn-ea"/>
              </a:rPr>
              <a:t>当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=5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时，过渡过程基本结束，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u</a:t>
            </a:r>
            <a:r>
              <a:rPr kumimoji="1"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达到稳态值。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715963"/>
            <a:ext cx="2514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(3)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暂态时间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219200"/>
            <a:ext cx="6705600" cy="615950"/>
            <a:chOff x="336" y="720"/>
            <a:chExt cx="4224" cy="388"/>
          </a:xfrm>
        </p:grpSpPr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36" y="720"/>
              <a:ext cx="422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理论上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认为            、             电路达稳态  </a:t>
              </a:r>
            </a:p>
          </p:txBody>
        </p:sp>
        <p:graphicFrame>
          <p:nvGraphicFramePr>
            <p:cNvPr id="19475" name="Object 7"/>
            <p:cNvGraphicFramePr>
              <a:graphicFrameLocks noChangeAspect="1"/>
            </p:cNvGraphicFramePr>
            <p:nvPr/>
          </p:nvGraphicFramePr>
          <p:xfrm>
            <a:off x="2352" y="720"/>
            <a:ext cx="81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0" r:id="rId3" imgW="456120" imgH="200160" progId="Equation.3">
                    <p:embed/>
                  </p:oleObj>
                </mc:Choice>
                <mc:Fallback>
                  <p:oleObj r:id="rId3" imgW="456120" imgH="200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20"/>
                          <a:ext cx="81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8"/>
            <p:cNvGraphicFramePr>
              <a:graphicFrameLocks noChangeAspect="1"/>
            </p:cNvGraphicFramePr>
            <p:nvPr/>
          </p:nvGraphicFramePr>
          <p:xfrm>
            <a:off x="1536" y="768"/>
            <a:ext cx="7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1" r:id="rId5" imgW="386640" imgH="143640" progId="Equation.3">
                    <p:embed/>
                  </p:oleObj>
                </mc:Choice>
                <mc:Fallback>
                  <p:oleObj r:id="rId5" imgW="386640" imgH="143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768"/>
                          <a:ext cx="7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1744663"/>
            <a:ext cx="8534400" cy="617537"/>
            <a:chOff x="384" y="1056"/>
            <a:chExt cx="5376" cy="389"/>
          </a:xfrm>
        </p:grpSpPr>
        <p:graphicFrame>
          <p:nvGraphicFramePr>
            <p:cNvPr id="19473" name="Object 10"/>
            <p:cNvGraphicFramePr>
              <a:graphicFrameLocks noChangeAspect="1"/>
            </p:cNvGraphicFramePr>
            <p:nvPr/>
          </p:nvGraphicFramePr>
          <p:xfrm>
            <a:off x="2736" y="1056"/>
            <a:ext cx="81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2" r:id="rId7" imgW="456120" imgH="200160" progId="Equation.3">
                    <p:embed/>
                  </p:oleObj>
                </mc:Choice>
                <mc:Fallback>
                  <p:oleObj r:id="rId7" imgW="456120" imgH="200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56"/>
                          <a:ext cx="81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504" name="Group 11"/>
            <p:cNvGrpSpPr>
              <a:grpSpLocks/>
            </p:cNvGrpSpPr>
            <p:nvPr/>
          </p:nvGrpSpPr>
          <p:grpSpPr bwMode="auto">
            <a:xfrm>
              <a:off x="384" y="1104"/>
              <a:ext cx="5376" cy="312"/>
              <a:chOff x="384" y="1104"/>
              <a:chExt cx="5376" cy="312"/>
            </a:xfrm>
          </p:grpSpPr>
          <p:sp>
            <p:nvSpPr>
              <p:cNvPr id="27660" name="Text Box 12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5376" cy="2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工程上</a:t>
                </a:r>
                <a:r>
                  <a:rPr kumimoji="1"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认为          </a:t>
                </a: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~ 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      </a:t>
                </a:r>
                <a:r>
                  <a:rPr kumimoji="1"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、            电容放电基本结束。  </a:t>
                </a:r>
              </a:p>
            </p:txBody>
          </p:sp>
          <p:graphicFrame>
            <p:nvGraphicFramePr>
              <p:cNvPr id="19474" name="Object 13"/>
              <p:cNvGraphicFramePr>
                <a:graphicFrameLocks noChangeAspect="1"/>
              </p:cNvGraphicFramePr>
              <p:nvPr/>
            </p:nvGraphicFramePr>
            <p:xfrm>
              <a:off x="1559" y="1104"/>
              <a:ext cx="108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23" r:id="rId9" imgW="664920" imgH="178200" progId="Equation.3">
                      <p:embed/>
                    </p:oleObj>
                  </mc:Choice>
                  <mc:Fallback>
                    <p:oleObj r:id="rId9" imgW="664920" imgH="1782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9" y="1104"/>
                            <a:ext cx="1081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286000" y="2354263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00050" y="3319463"/>
            <a:ext cx="8439150" cy="1862137"/>
            <a:chOff x="252" y="2091"/>
            <a:chExt cx="5316" cy="1173"/>
          </a:xfrm>
        </p:grpSpPr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484" y="2121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32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t</a:t>
              </a:r>
              <a:endPara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aphicFrame>
          <p:nvGraphicFramePr>
            <p:cNvPr id="19459" name="Object 17"/>
            <p:cNvGraphicFramePr>
              <a:graphicFrameLocks noChangeAspect="1"/>
            </p:cNvGraphicFramePr>
            <p:nvPr/>
          </p:nvGraphicFramePr>
          <p:xfrm>
            <a:off x="1279" y="2160"/>
            <a:ext cx="24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4" r:id="rId11" imgW="108720" imgH="117360" progId="Equation.3">
                    <p:embed/>
                  </p:oleObj>
                </mc:Choice>
                <mc:Fallback>
                  <p:oleObj r:id="rId11" imgW="108720" imgH="1173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2160"/>
                          <a:ext cx="24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8"/>
            <p:cNvGraphicFramePr>
              <a:graphicFrameLocks noChangeAspect="1"/>
            </p:cNvGraphicFramePr>
            <p:nvPr/>
          </p:nvGraphicFramePr>
          <p:xfrm>
            <a:off x="453" y="2832"/>
            <a:ext cx="3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5" r:id="rId13" imgW="178200" imgH="200160" progId="Equation.3">
                    <p:embed/>
                  </p:oleObj>
                </mc:Choice>
                <mc:Fallback>
                  <p:oleObj r:id="rId13" imgW="178200" imgH="200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832"/>
                          <a:ext cx="3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6" name="Text Box 19"/>
            <p:cNvSpPr txBox="1">
              <a:spLocks noChangeArrowheads="1"/>
            </p:cNvSpPr>
            <p:nvPr/>
          </p:nvSpPr>
          <p:spPr bwMode="auto">
            <a:xfrm>
              <a:off x="1045" y="2937"/>
              <a:ext cx="7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0.368</a:t>
              </a:r>
              <a:r>
                <a:rPr lang="en-US" altLang="zh-CN" sz="2800" b="1" i="1"/>
                <a:t>U</a:t>
              </a:r>
            </a:p>
          </p:txBody>
        </p:sp>
        <p:sp>
          <p:nvSpPr>
            <p:cNvPr id="19487" name="Text Box 20"/>
            <p:cNvSpPr txBox="1">
              <a:spLocks noChangeArrowheads="1"/>
            </p:cNvSpPr>
            <p:nvPr/>
          </p:nvSpPr>
          <p:spPr bwMode="auto">
            <a:xfrm>
              <a:off x="1793" y="2937"/>
              <a:ext cx="7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0.135</a:t>
              </a:r>
              <a:r>
                <a:rPr lang="en-US" altLang="zh-CN" sz="2800" b="1" i="1"/>
                <a:t>U</a:t>
              </a:r>
            </a:p>
          </p:txBody>
        </p:sp>
        <p:sp>
          <p:nvSpPr>
            <p:cNvPr id="19488" name="Text Box 21"/>
            <p:cNvSpPr txBox="1">
              <a:spLocks noChangeArrowheads="1"/>
            </p:cNvSpPr>
            <p:nvPr/>
          </p:nvSpPr>
          <p:spPr bwMode="auto">
            <a:xfrm>
              <a:off x="2541" y="2927"/>
              <a:ext cx="7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</a:rPr>
                <a:t>0.050</a:t>
              </a:r>
              <a:r>
                <a:rPr lang="en-US" altLang="zh-CN" sz="2800" b="1" i="1">
                  <a:solidFill>
                    <a:srgbClr val="CC0000"/>
                  </a:solidFill>
                </a:rPr>
                <a:t>U</a:t>
              </a:r>
            </a:p>
          </p:txBody>
        </p:sp>
        <p:sp>
          <p:nvSpPr>
            <p:cNvPr id="19489" name="Text Box 22"/>
            <p:cNvSpPr txBox="1">
              <a:spLocks noChangeArrowheads="1"/>
            </p:cNvSpPr>
            <p:nvPr/>
          </p:nvSpPr>
          <p:spPr bwMode="auto">
            <a:xfrm>
              <a:off x="3289" y="2927"/>
              <a:ext cx="7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0.018</a:t>
              </a:r>
              <a:r>
                <a:rPr lang="en-US" altLang="zh-CN" sz="2800" b="1" i="1"/>
                <a:t>U</a:t>
              </a:r>
            </a:p>
          </p:txBody>
        </p:sp>
        <p:sp>
          <p:nvSpPr>
            <p:cNvPr id="19490" name="Text Box 23"/>
            <p:cNvSpPr txBox="1">
              <a:spLocks noChangeArrowheads="1"/>
            </p:cNvSpPr>
            <p:nvPr/>
          </p:nvSpPr>
          <p:spPr bwMode="auto">
            <a:xfrm>
              <a:off x="4037" y="2927"/>
              <a:ext cx="7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</a:rPr>
                <a:t>0.007</a:t>
              </a:r>
              <a:r>
                <a:rPr lang="en-US" altLang="zh-CN" sz="2800" b="1" i="1">
                  <a:solidFill>
                    <a:srgbClr val="CC0000"/>
                  </a:solidFill>
                </a:rPr>
                <a:t>U</a:t>
              </a:r>
            </a:p>
          </p:txBody>
        </p:sp>
        <p:sp>
          <p:nvSpPr>
            <p:cNvPr id="19491" name="Text Box 24"/>
            <p:cNvSpPr txBox="1">
              <a:spLocks noChangeArrowheads="1"/>
            </p:cNvSpPr>
            <p:nvPr/>
          </p:nvSpPr>
          <p:spPr bwMode="auto">
            <a:xfrm>
              <a:off x="4786" y="2937"/>
              <a:ext cx="7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0.002</a:t>
              </a:r>
              <a:r>
                <a:rPr lang="en-US" altLang="zh-CN" sz="2800" b="1" i="1"/>
                <a:t>U</a:t>
              </a:r>
            </a:p>
          </p:txBody>
        </p:sp>
        <p:sp>
          <p:nvSpPr>
            <p:cNvPr id="19492" name="Line 25"/>
            <p:cNvSpPr>
              <a:spLocks noChangeShapeType="1"/>
            </p:cNvSpPr>
            <p:nvPr/>
          </p:nvSpPr>
          <p:spPr bwMode="auto">
            <a:xfrm>
              <a:off x="253" y="2481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1" name="Object 26"/>
            <p:cNvGraphicFramePr>
              <a:graphicFrameLocks noChangeAspect="1"/>
            </p:cNvGraphicFramePr>
            <p:nvPr/>
          </p:nvGraphicFramePr>
          <p:xfrm>
            <a:off x="2027" y="2152"/>
            <a:ext cx="32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6" r:id="rId15" imgW="178200" imgH="152280" progId="Equation.3">
                    <p:embed/>
                  </p:oleObj>
                </mc:Choice>
                <mc:Fallback>
                  <p:oleObj r:id="rId15" imgW="178200" imgH="1522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2152"/>
                          <a:ext cx="32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27"/>
            <p:cNvGraphicFramePr>
              <a:graphicFrameLocks noChangeAspect="1"/>
            </p:cNvGraphicFramePr>
            <p:nvPr/>
          </p:nvGraphicFramePr>
          <p:xfrm>
            <a:off x="2764" y="2160"/>
            <a:ext cx="33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7" r:id="rId17" imgW="178200" imgH="152280" progId="Equation.3">
                    <p:embed/>
                  </p:oleObj>
                </mc:Choice>
                <mc:Fallback>
                  <p:oleObj r:id="rId17" imgW="178200" imgH="1522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2160"/>
                          <a:ext cx="33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28"/>
            <p:cNvGraphicFramePr>
              <a:graphicFrameLocks noChangeAspect="1"/>
            </p:cNvGraphicFramePr>
            <p:nvPr/>
          </p:nvGraphicFramePr>
          <p:xfrm>
            <a:off x="3523" y="2160"/>
            <a:ext cx="32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8" r:id="rId19" imgW="178200" imgH="152280" progId="Equation.3">
                    <p:embed/>
                  </p:oleObj>
                </mc:Choice>
                <mc:Fallback>
                  <p:oleObj r:id="rId19" imgW="178200" imgH="1522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2160"/>
                          <a:ext cx="32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29"/>
            <p:cNvGraphicFramePr>
              <a:graphicFrameLocks noChangeAspect="1"/>
            </p:cNvGraphicFramePr>
            <p:nvPr/>
          </p:nvGraphicFramePr>
          <p:xfrm>
            <a:off x="4973" y="2160"/>
            <a:ext cx="32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9" r:id="rId21" imgW="178200" imgH="152280" progId="Equation.3">
                    <p:embed/>
                  </p:oleObj>
                </mc:Choice>
                <mc:Fallback>
                  <p:oleObj r:id="rId21" imgW="178200" imgH="1522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2160"/>
                          <a:ext cx="32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30"/>
            <p:cNvGraphicFramePr>
              <a:graphicFrameLocks noChangeAspect="1"/>
            </p:cNvGraphicFramePr>
            <p:nvPr/>
          </p:nvGraphicFramePr>
          <p:xfrm>
            <a:off x="4272" y="2145"/>
            <a:ext cx="3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0" r:id="rId23" imgW="178200" imgH="152280" progId="Equation.3">
                    <p:embed/>
                  </p:oleObj>
                </mc:Choice>
                <mc:Fallback>
                  <p:oleObj r:id="rId23" imgW="178200" imgH="1522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45"/>
                          <a:ext cx="33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Line 31"/>
            <p:cNvSpPr>
              <a:spLocks noChangeShapeType="1"/>
            </p:cNvSpPr>
            <p:nvPr/>
          </p:nvSpPr>
          <p:spPr bwMode="auto">
            <a:xfrm>
              <a:off x="253" y="2880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32"/>
            <p:cNvSpPr>
              <a:spLocks noChangeShapeType="1"/>
            </p:cNvSpPr>
            <p:nvPr/>
          </p:nvSpPr>
          <p:spPr bwMode="auto">
            <a:xfrm>
              <a:off x="253" y="2091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33"/>
            <p:cNvSpPr>
              <a:spLocks noChangeShapeType="1"/>
            </p:cNvSpPr>
            <p:nvPr/>
          </p:nvSpPr>
          <p:spPr bwMode="auto">
            <a:xfrm flipH="1">
              <a:off x="1793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34"/>
            <p:cNvSpPr>
              <a:spLocks noChangeShapeType="1"/>
            </p:cNvSpPr>
            <p:nvPr/>
          </p:nvSpPr>
          <p:spPr bwMode="auto">
            <a:xfrm flipH="1">
              <a:off x="252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35"/>
            <p:cNvSpPr>
              <a:spLocks noChangeShapeType="1"/>
            </p:cNvSpPr>
            <p:nvPr/>
          </p:nvSpPr>
          <p:spPr bwMode="auto">
            <a:xfrm flipH="1">
              <a:off x="5531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36"/>
            <p:cNvSpPr>
              <a:spLocks noChangeShapeType="1"/>
            </p:cNvSpPr>
            <p:nvPr/>
          </p:nvSpPr>
          <p:spPr bwMode="auto">
            <a:xfrm flipH="1">
              <a:off x="3289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37"/>
            <p:cNvSpPr>
              <a:spLocks noChangeShapeType="1"/>
            </p:cNvSpPr>
            <p:nvPr/>
          </p:nvSpPr>
          <p:spPr bwMode="auto">
            <a:xfrm>
              <a:off x="4037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38"/>
            <p:cNvSpPr>
              <a:spLocks noChangeShapeType="1"/>
            </p:cNvSpPr>
            <p:nvPr/>
          </p:nvSpPr>
          <p:spPr bwMode="auto">
            <a:xfrm flipH="1">
              <a:off x="4785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39"/>
            <p:cNvSpPr>
              <a:spLocks noChangeShapeType="1"/>
            </p:cNvSpPr>
            <p:nvPr/>
          </p:nvSpPr>
          <p:spPr bwMode="auto">
            <a:xfrm>
              <a:off x="253" y="3264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66" name="Object 40"/>
            <p:cNvGraphicFramePr>
              <a:graphicFrameLocks noChangeAspect="1"/>
            </p:cNvGraphicFramePr>
            <p:nvPr/>
          </p:nvGraphicFramePr>
          <p:xfrm>
            <a:off x="1209" y="245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1" r:id="rId25" imgW="186840" imgH="178200" progId="Equation.3">
                    <p:embed/>
                  </p:oleObj>
                </mc:Choice>
                <mc:Fallback>
                  <p:oleObj r:id="rId25" imgW="186840" imgH="1782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245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41"/>
            <p:cNvGraphicFramePr>
              <a:graphicFrameLocks noChangeAspect="1"/>
            </p:cNvGraphicFramePr>
            <p:nvPr/>
          </p:nvGraphicFramePr>
          <p:xfrm>
            <a:off x="1957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2" r:id="rId27" imgW="186840" imgH="178200" progId="Equation.3">
                    <p:embed/>
                  </p:oleObj>
                </mc:Choice>
                <mc:Fallback>
                  <p:oleObj r:id="rId27" imgW="186840" imgH="178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42"/>
            <p:cNvGraphicFramePr>
              <a:graphicFrameLocks noChangeAspect="1"/>
            </p:cNvGraphicFramePr>
            <p:nvPr/>
          </p:nvGraphicFramePr>
          <p:xfrm>
            <a:off x="2681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3" r:id="rId29" imgW="186840" imgH="178200" progId="Equation.3">
                    <p:embed/>
                  </p:oleObj>
                </mc:Choice>
                <mc:Fallback>
                  <p:oleObj r:id="rId29" imgW="186840" imgH="178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43"/>
            <p:cNvGraphicFramePr>
              <a:graphicFrameLocks noChangeAspect="1"/>
            </p:cNvGraphicFramePr>
            <p:nvPr/>
          </p:nvGraphicFramePr>
          <p:xfrm>
            <a:off x="3476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4" r:id="rId31" imgW="186840" imgH="178200" progId="Equation.3">
                    <p:embed/>
                  </p:oleObj>
                </mc:Choice>
                <mc:Fallback>
                  <p:oleObj r:id="rId31" imgW="186840" imgH="178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4"/>
            <p:cNvGraphicFramePr>
              <a:graphicFrameLocks noChangeAspect="1"/>
            </p:cNvGraphicFramePr>
            <p:nvPr/>
          </p:nvGraphicFramePr>
          <p:xfrm>
            <a:off x="4201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5" r:id="rId33" imgW="186840" imgH="178200" progId="Equation.3">
                    <p:embed/>
                  </p:oleObj>
                </mc:Choice>
                <mc:Fallback>
                  <p:oleObj r:id="rId33" imgW="186840" imgH="178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45"/>
            <p:cNvGraphicFramePr>
              <a:graphicFrameLocks noChangeAspect="1"/>
            </p:cNvGraphicFramePr>
            <p:nvPr/>
          </p:nvGraphicFramePr>
          <p:xfrm>
            <a:off x="4949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6" r:id="rId35" imgW="186840" imgH="178200" progId="Equation.3">
                    <p:embed/>
                  </p:oleObj>
                </mc:Choice>
                <mc:Fallback>
                  <p:oleObj r:id="rId35" imgW="186840" imgH="178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46"/>
            <p:cNvGraphicFramePr>
              <a:graphicFrameLocks noChangeAspect="1"/>
            </p:cNvGraphicFramePr>
            <p:nvPr/>
          </p:nvGraphicFramePr>
          <p:xfrm>
            <a:off x="480" y="2400"/>
            <a:ext cx="43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7" r:id="rId37" imgW="199800" imgH="282600" progId="Equation.3">
                    <p:embed/>
                  </p:oleObj>
                </mc:Choice>
                <mc:Fallback>
                  <p:oleObj r:id="rId37" imgW="199800" imgH="282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0"/>
                          <a:ext cx="43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2" name="Line 47"/>
            <p:cNvSpPr>
              <a:spLocks noChangeShapeType="1"/>
            </p:cNvSpPr>
            <p:nvPr/>
          </p:nvSpPr>
          <p:spPr bwMode="auto">
            <a:xfrm flipH="1">
              <a:off x="1045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48"/>
            <p:cNvSpPr>
              <a:spLocks noChangeShapeType="1"/>
            </p:cNvSpPr>
            <p:nvPr/>
          </p:nvSpPr>
          <p:spPr bwMode="auto">
            <a:xfrm flipH="1">
              <a:off x="2541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79450" y="2273300"/>
            <a:ext cx="2978150" cy="850900"/>
            <a:chOff x="428" y="1423"/>
            <a:chExt cx="1876" cy="536"/>
          </a:xfrm>
        </p:grpSpPr>
        <p:graphicFrame>
          <p:nvGraphicFramePr>
            <p:cNvPr id="19458" name="Object 50"/>
            <p:cNvGraphicFramePr>
              <a:graphicFrameLocks noChangeAspect="1"/>
            </p:cNvGraphicFramePr>
            <p:nvPr/>
          </p:nvGraphicFramePr>
          <p:xfrm>
            <a:off x="428" y="1423"/>
            <a:ext cx="56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38" r:id="rId39" imgW="234720" imgH="282600" progId="Equation.3">
                    <p:embed/>
                  </p:oleObj>
                </mc:Choice>
                <mc:Fallback>
                  <p:oleObj r:id="rId39" imgW="234720" imgH="2826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1423"/>
                          <a:ext cx="56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9" name="Text Box 51"/>
            <p:cNvSpPr txBox="1">
              <a:spLocks noChangeArrowheads="1"/>
            </p:cNvSpPr>
            <p:nvPr/>
          </p:nvSpPr>
          <p:spPr bwMode="auto">
            <a:xfrm>
              <a:off x="838" y="1627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随时间而衰减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250825" y="530225"/>
            <a:ext cx="8604250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000099"/>
                </a:solidFill>
              </a:rPr>
              <a:t>响应：</a:t>
            </a:r>
            <a:r>
              <a:rPr lang="zh-CN" altLang="en-US" sz="3200">
                <a:solidFill>
                  <a:srgbClr val="000099"/>
                </a:solidFill>
              </a:rPr>
              <a:t>电路在</a:t>
            </a:r>
            <a:r>
              <a:rPr lang="zh-CN" altLang="en-US" sz="3200">
                <a:solidFill>
                  <a:srgbClr val="CC0000"/>
                </a:solidFill>
              </a:rPr>
              <a:t>外部电源</a:t>
            </a:r>
            <a:r>
              <a:rPr lang="zh-CN" altLang="en-US" sz="3200">
                <a:solidFill>
                  <a:srgbClr val="000099"/>
                </a:solidFill>
              </a:rPr>
              <a:t>，或者在</a:t>
            </a:r>
            <a:r>
              <a:rPr lang="zh-CN" altLang="en-US" sz="3200">
                <a:solidFill>
                  <a:srgbClr val="CC0000"/>
                </a:solidFill>
              </a:rPr>
              <a:t>内部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            储能器件</a:t>
            </a:r>
            <a:r>
              <a:rPr lang="zh-CN" altLang="en-US" sz="3200">
                <a:solidFill>
                  <a:srgbClr val="000099"/>
                </a:solidFill>
              </a:rPr>
              <a:t>的作用下产生的电压或电流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accent2"/>
                </a:solidFill>
              </a:rPr>
              <a:t>激励：</a:t>
            </a:r>
            <a:r>
              <a:rPr lang="zh-CN" altLang="en-US" sz="3200">
                <a:solidFill>
                  <a:srgbClr val="000099"/>
                </a:solidFill>
              </a:rPr>
              <a:t>电源输入的信号 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68313" y="2492375"/>
            <a:ext cx="8353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动态电路中，</a:t>
            </a:r>
            <a:r>
              <a:rPr lang="zh-CN" altLang="en-US" sz="2800">
                <a:solidFill>
                  <a:srgbClr val="CC0000"/>
                </a:solidFill>
              </a:rPr>
              <a:t>激励</a:t>
            </a:r>
            <a:r>
              <a:rPr lang="zh-CN" altLang="en-US" sz="2800"/>
              <a:t>可以是独立电源，也可以是储能元件的初始值，或者是两者皆有。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68313" y="3500438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如果电路的响应纯由储能元件的</a:t>
            </a:r>
            <a:r>
              <a:rPr lang="zh-CN" altLang="en-US" sz="2800">
                <a:solidFill>
                  <a:srgbClr val="CC0000"/>
                </a:solidFill>
              </a:rPr>
              <a:t>初始值</a:t>
            </a:r>
            <a:r>
              <a:rPr lang="zh-CN" altLang="en-US" sz="2800"/>
              <a:t>引起，那么这样的响应，称为</a:t>
            </a:r>
            <a:r>
              <a:rPr lang="zh-CN" altLang="en-US" sz="2800">
                <a:solidFill>
                  <a:srgbClr val="CC0000"/>
                </a:solidFill>
              </a:rPr>
              <a:t>零输入响应</a:t>
            </a:r>
            <a:r>
              <a:rPr lang="zh-CN" altLang="en-US">
                <a:solidFill>
                  <a:srgbClr val="006600"/>
                </a:solidFill>
              </a:rPr>
              <a:t>。</a:t>
            </a:r>
            <a:endParaRPr lang="zh-CN" alt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468313" y="4437063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零状态响应</a:t>
            </a:r>
            <a:r>
              <a:rPr lang="zh-CN" altLang="en-US" sz="2800">
                <a:latin typeface="宋体" panose="02010600030101010101" pitchFamily="2" charset="-122"/>
              </a:rPr>
              <a:t>是储能元件初始储能为零的条件下，仅由</a:t>
            </a:r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外加激励</a:t>
            </a:r>
            <a:r>
              <a:rPr lang="zh-CN" altLang="en-US" sz="2800">
                <a:latin typeface="宋体" panose="02010600030101010101" pitchFamily="2" charset="-122"/>
              </a:rPr>
              <a:t>引起的响应。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468313" y="5445125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当零输入响应和零状态响应二者同时作用时所产生的响应称为（完）</a:t>
            </a:r>
            <a:r>
              <a:rPr lang="zh-CN" altLang="en-US" sz="2800">
                <a:solidFill>
                  <a:srgbClr val="CC0000"/>
                </a:solidFill>
              </a:rPr>
              <a:t>全响应</a:t>
            </a:r>
            <a:r>
              <a:rPr lang="zh-CN" altLang="en-US" sz="2800">
                <a:solidFill>
                  <a:srgbClr val="0066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/>
      <p:bldP spid="108550" grpId="0"/>
      <p:bldP spid="108551" grpId="0"/>
      <p:bldP spid="1085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48926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二</a:t>
            </a: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、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RC</a:t>
            </a: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电路的零状态响应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8313" y="1085850"/>
            <a:ext cx="47783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CC0000"/>
                </a:solidFill>
              </a:rPr>
              <a:t>零状态响应</a:t>
            </a:r>
            <a:r>
              <a:rPr lang="en-US" altLang="zh-CN" b="1">
                <a:solidFill>
                  <a:srgbClr val="CC0000"/>
                </a:solidFill>
              </a:rPr>
              <a:t>:</a:t>
            </a:r>
            <a:r>
              <a:rPr lang="en-US" altLang="zh-CN" b="1">
                <a:solidFill>
                  <a:srgbClr val="000099"/>
                </a:solidFill>
              </a:rPr>
              <a:t>    </a:t>
            </a:r>
            <a:r>
              <a:rPr lang="zh-CN" altLang="en-US" b="1"/>
              <a:t>电容元件的初始能量为零， 仅由电源激励所产生的电路的响应。</a:t>
            </a:r>
            <a:endParaRPr lang="zh-CN" altLang="en-US" sz="3200" b="1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87363" y="2746375"/>
            <a:ext cx="4229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实质：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RC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电路的充电过程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09588" y="3124200"/>
            <a:ext cx="4975225" cy="2105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分析：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 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时，合上开关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s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      此时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电路实为输入一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      个阶跃电压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，如图。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         与恒定电压不同，其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5172075"/>
            <a:ext cx="4772025" cy="1152525"/>
            <a:chOff x="306" y="2832"/>
            <a:chExt cx="3006" cy="726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6" y="3006"/>
              <a:ext cx="13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电压</a:t>
              </a: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表达式</a:t>
              </a:r>
              <a:endPara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graphicFrame>
          <p:nvGraphicFramePr>
            <p:cNvPr id="20483" name="Object 8"/>
            <p:cNvGraphicFramePr>
              <a:graphicFrameLocks noChangeAspect="1"/>
            </p:cNvGraphicFramePr>
            <p:nvPr/>
          </p:nvGraphicFramePr>
          <p:xfrm>
            <a:off x="1776" y="2832"/>
            <a:ext cx="153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" r:id="rId3" imgW="838800" imgH="421920" progId="Equation.3">
                    <p:embed/>
                  </p:oleObj>
                </mc:Choice>
                <mc:Fallback>
                  <p:oleObj r:id="rId3" imgW="838800" imgH="4219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832"/>
                          <a:ext cx="153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5867400" y="3756025"/>
            <a:ext cx="2751138" cy="2035175"/>
            <a:chOff x="3696" y="2366"/>
            <a:chExt cx="1733" cy="1282"/>
          </a:xfrm>
        </p:grpSpPr>
        <p:grpSp>
          <p:nvGrpSpPr>
            <p:cNvPr id="20519" name="Group 38"/>
            <p:cNvGrpSpPr>
              <a:grpSpLocks/>
            </p:cNvGrpSpPr>
            <p:nvPr/>
          </p:nvGrpSpPr>
          <p:grpSpPr bwMode="auto">
            <a:xfrm>
              <a:off x="3696" y="2366"/>
              <a:ext cx="1733" cy="1282"/>
              <a:chOff x="3696" y="2387"/>
              <a:chExt cx="1781" cy="1370"/>
            </a:xfrm>
          </p:grpSpPr>
          <p:sp>
            <p:nvSpPr>
              <p:cNvPr id="20521" name="Text Box 39"/>
              <p:cNvSpPr txBox="1">
                <a:spLocks noChangeArrowheads="1"/>
              </p:cNvSpPr>
              <p:nvPr/>
            </p:nvSpPr>
            <p:spPr bwMode="auto">
              <a:xfrm>
                <a:off x="3792" y="2745"/>
                <a:ext cx="285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grpSp>
            <p:nvGrpSpPr>
              <p:cNvPr id="20522" name="Group 40"/>
              <p:cNvGrpSpPr>
                <a:grpSpLocks/>
              </p:cNvGrpSpPr>
              <p:nvPr/>
            </p:nvGrpSpPr>
            <p:grpSpPr bwMode="auto">
              <a:xfrm>
                <a:off x="3696" y="2387"/>
                <a:ext cx="1781" cy="1271"/>
                <a:chOff x="3696" y="3246"/>
                <a:chExt cx="1781" cy="1271"/>
              </a:xfrm>
            </p:grpSpPr>
            <p:sp>
              <p:nvSpPr>
                <p:cNvPr id="20527" name="Line 41"/>
                <p:cNvSpPr>
                  <a:spLocks noChangeShapeType="1"/>
                </p:cNvSpPr>
                <p:nvPr/>
              </p:nvSpPr>
              <p:spPr bwMode="auto">
                <a:xfrm>
                  <a:off x="3696" y="4254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8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3648" y="3822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294" y="4167"/>
                  <a:ext cx="183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t</a:t>
                  </a:r>
                </a:p>
              </p:txBody>
            </p:sp>
            <p:sp>
              <p:nvSpPr>
                <p:cNvPr id="2053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28" y="3246"/>
                  <a:ext cx="247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20523" name="Line 45"/>
              <p:cNvSpPr>
                <a:spLocks noChangeShapeType="1"/>
              </p:cNvSpPr>
              <p:nvPr/>
            </p:nvSpPr>
            <p:spPr bwMode="auto">
              <a:xfrm>
                <a:off x="3696" y="3395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4" name="Line 46"/>
              <p:cNvSpPr>
                <a:spLocks noChangeShapeType="1"/>
              </p:cNvSpPr>
              <p:nvPr/>
            </p:nvSpPr>
            <p:spPr bwMode="auto">
              <a:xfrm>
                <a:off x="4080" y="2915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5" name="Line 47"/>
              <p:cNvSpPr>
                <a:spLocks noChangeShapeType="1"/>
              </p:cNvSpPr>
              <p:nvPr/>
            </p:nvSpPr>
            <p:spPr bwMode="auto">
              <a:xfrm>
                <a:off x="4080" y="291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Text Box 48"/>
              <p:cNvSpPr txBox="1">
                <a:spLocks noChangeArrowheads="1"/>
              </p:cNvSpPr>
              <p:nvPr/>
            </p:nvSpPr>
            <p:spPr bwMode="auto">
              <a:xfrm>
                <a:off x="4164" y="3408"/>
                <a:ext cx="104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000099"/>
                    </a:solidFill>
                  </a:rPr>
                  <a:t>阶跃电压</a:t>
                </a:r>
              </a:p>
            </p:txBody>
          </p:sp>
        </p:grpSp>
        <p:sp>
          <p:nvSpPr>
            <p:cNvPr id="20520" name="Text Box 49"/>
            <p:cNvSpPr txBox="1">
              <a:spLocks noChangeArrowheads="1"/>
            </p:cNvSpPr>
            <p:nvPr/>
          </p:nvSpPr>
          <p:spPr bwMode="auto">
            <a:xfrm>
              <a:off x="3888" y="32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  <p:grpSp>
        <p:nvGrpSpPr>
          <p:cNvPr id="20490" name="Group 51"/>
          <p:cNvGrpSpPr>
            <a:grpSpLocks/>
          </p:cNvGrpSpPr>
          <p:nvPr/>
        </p:nvGrpSpPr>
        <p:grpSpPr bwMode="auto">
          <a:xfrm>
            <a:off x="5410200" y="561975"/>
            <a:ext cx="3695700" cy="2562225"/>
            <a:chOff x="3408" y="354"/>
            <a:chExt cx="2328" cy="1614"/>
          </a:xfrm>
        </p:grpSpPr>
        <p:grpSp>
          <p:nvGrpSpPr>
            <p:cNvPr id="20491" name="Group 9"/>
            <p:cNvGrpSpPr>
              <a:grpSpLocks/>
            </p:cNvGrpSpPr>
            <p:nvPr/>
          </p:nvGrpSpPr>
          <p:grpSpPr bwMode="auto">
            <a:xfrm>
              <a:off x="3408" y="354"/>
              <a:ext cx="2328" cy="1614"/>
              <a:chOff x="3480" y="288"/>
              <a:chExt cx="2328" cy="1614"/>
            </a:xfrm>
          </p:grpSpPr>
          <p:sp>
            <p:nvSpPr>
              <p:cNvPr id="20493" name="Rectangle 10"/>
              <p:cNvSpPr>
                <a:spLocks noChangeArrowheads="1"/>
              </p:cNvSpPr>
              <p:nvPr/>
            </p:nvSpPr>
            <p:spPr bwMode="auto">
              <a:xfrm>
                <a:off x="3963" y="1575"/>
                <a:ext cx="11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ym typeface="Symbol" panose="05050102010706020507" pitchFamily="18" charset="2"/>
                  </a:rPr>
                  <a:t>u</a:t>
                </a:r>
                <a:r>
                  <a:rPr lang="en-US" altLang="zh-CN" sz="2800" b="1" i="1" baseline="-25000">
                    <a:sym typeface="Symbol" panose="05050102010706020507" pitchFamily="18" charset="2"/>
                  </a:rPr>
                  <a:t>C </a:t>
                </a:r>
                <a:r>
                  <a:rPr lang="en-US" altLang="zh-CN" sz="2800" b="1">
                    <a:sym typeface="Symbol" panose="05050102010706020507" pitchFamily="18" charset="2"/>
                  </a:rPr>
                  <a:t>(0 -) = 0</a:t>
                </a:r>
              </a:p>
            </p:txBody>
          </p:sp>
          <p:sp>
            <p:nvSpPr>
              <p:cNvPr id="20494" name="Oval 11"/>
              <p:cNvSpPr>
                <a:spLocks noChangeArrowheads="1"/>
              </p:cNvSpPr>
              <p:nvPr/>
            </p:nvSpPr>
            <p:spPr bwMode="auto">
              <a:xfrm>
                <a:off x="3480" y="1003"/>
                <a:ext cx="259" cy="273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495" name="Text Box 12"/>
              <p:cNvSpPr txBox="1">
                <a:spLocks noChangeArrowheads="1"/>
              </p:cNvSpPr>
              <p:nvPr/>
            </p:nvSpPr>
            <p:spPr bwMode="auto">
              <a:xfrm>
                <a:off x="3907" y="288"/>
                <a:ext cx="26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b="1"/>
                  <a:t>s</a:t>
                </a:r>
              </a:p>
            </p:txBody>
          </p:sp>
          <p:sp>
            <p:nvSpPr>
              <p:cNvPr id="20496" name="Line 13"/>
              <p:cNvSpPr>
                <a:spLocks noChangeShapeType="1"/>
              </p:cNvSpPr>
              <p:nvPr/>
            </p:nvSpPr>
            <p:spPr bwMode="auto">
              <a:xfrm>
                <a:off x="3610" y="656"/>
                <a:ext cx="0" cy="96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497" name="Group 14"/>
              <p:cNvGrpSpPr>
                <a:grpSpLocks/>
              </p:cNvGrpSpPr>
              <p:nvPr/>
            </p:nvGrpSpPr>
            <p:grpSpPr bwMode="auto">
              <a:xfrm>
                <a:off x="5009" y="656"/>
                <a:ext cx="338" cy="967"/>
                <a:chOff x="3072" y="1296"/>
                <a:chExt cx="192" cy="768"/>
              </a:xfrm>
            </p:grpSpPr>
            <p:sp>
              <p:nvSpPr>
                <p:cNvPr id="20515" name="Line 15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6" name="Line 16"/>
                <p:cNvSpPr>
                  <a:spLocks noChangeShapeType="1"/>
                </p:cNvSpPr>
                <p:nvPr/>
              </p:nvSpPr>
              <p:spPr bwMode="auto">
                <a:xfrm>
                  <a:off x="3072" y="1728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168" y="12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3168" y="172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498" name="Rectangle 19"/>
              <p:cNvSpPr>
                <a:spLocks noChangeArrowheads="1"/>
              </p:cNvSpPr>
              <p:nvPr/>
            </p:nvSpPr>
            <p:spPr bwMode="auto">
              <a:xfrm>
                <a:off x="4539" y="325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</a:rPr>
                  <a:t>R</a:t>
                </a:r>
              </a:p>
            </p:txBody>
          </p:sp>
          <p:sp>
            <p:nvSpPr>
              <p:cNvPr id="20499" name="Rectangle 20"/>
              <p:cNvSpPr>
                <a:spLocks noChangeArrowheads="1"/>
              </p:cNvSpPr>
              <p:nvPr/>
            </p:nvSpPr>
            <p:spPr bwMode="auto">
              <a:xfrm>
                <a:off x="3738" y="963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sp>
            <p:nvSpPr>
              <p:cNvPr id="20500" name="Rectangle 21"/>
              <p:cNvSpPr>
                <a:spLocks noChangeArrowheads="1"/>
              </p:cNvSpPr>
              <p:nvPr/>
            </p:nvSpPr>
            <p:spPr bwMode="auto">
              <a:xfrm>
                <a:off x="3595" y="758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20501" name="Rectangle 22"/>
              <p:cNvSpPr>
                <a:spLocks noChangeArrowheads="1"/>
              </p:cNvSpPr>
              <p:nvPr/>
            </p:nvSpPr>
            <p:spPr bwMode="auto">
              <a:xfrm>
                <a:off x="3641" y="109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20502" name="Line 23"/>
              <p:cNvSpPr>
                <a:spLocks noChangeShapeType="1"/>
              </p:cNvSpPr>
              <p:nvPr/>
            </p:nvSpPr>
            <p:spPr bwMode="auto">
              <a:xfrm>
                <a:off x="4151" y="664"/>
                <a:ext cx="32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Line 24"/>
              <p:cNvSpPr>
                <a:spLocks noChangeShapeType="1"/>
              </p:cNvSpPr>
              <p:nvPr/>
            </p:nvSpPr>
            <p:spPr bwMode="auto">
              <a:xfrm>
                <a:off x="3615" y="1612"/>
                <a:ext cx="157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4" name="Line 25"/>
              <p:cNvSpPr>
                <a:spLocks noChangeShapeType="1"/>
              </p:cNvSpPr>
              <p:nvPr/>
            </p:nvSpPr>
            <p:spPr bwMode="auto">
              <a:xfrm>
                <a:off x="3604" y="668"/>
                <a:ext cx="271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6"/>
              <p:cNvSpPr>
                <a:spLocks noChangeShapeType="1"/>
              </p:cNvSpPr>
              <p:nvPr/>
            </p:nvSpPr>
            <p:spPr bwMode="auto">
              <a:xfrm flipV="1">
                <a:off x="3896" y="661"/>
                <a:ext cx="270" cy="12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6" name="Line 27"/>
              <p:cNvSpPr>
                <a:spLocks noChangeShapeType="1"/>
              </p:cNvSpPr>
              <p:nvPr/>
            </p:nvSpPr>
            <p:spPr bwMode="auto">
              <a:xfrm flipH="1" flipV="1">
                <a:off x="3888" y="576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7" name="Text Box 28"/>
              <p:cNvSpPr txBox="1">
                <a:spLocks noChangeArrowheads="1"/>
              </p:cNvSpPr>
              <p:nvPr/>
            </p:nvSpPr>
            <p:spPr bwMode="auto">
              <a:xfrm>
                <a:off x="4771" y="985"/>
                <a:ext cx="40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</a:p>
            </p:txBody>
          </p:sp>
          <p:sp>
            <p:nvSpPr>
              <p:cNvPr id="20508" name="Rectangle 29"/>
              <p:cNvSpPr>
                <a:spLocks noChangeArrowheads="1"/>
              </p:cNvSpPr>
              <p:nvPr/>
            </p:nvSpPr>
            <p:spPr bwMode="auto">
              <a:xfrm>
                <a:off x="4492" y="598"/>
                <a:ext cx="348" cy="14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9" name="Line 30"/>
              <p:cNvSpPr>
                <a:spLocks noChangeShapeType="1"/>
              </p:cNvSpPr>
              <p:nvPr/>
            </p:nvSpPr>
            <p:spPr bwMode="auto">
              <a:xfrm>
                <a:off x="4195" y="598"/>
                <a:ext cx="27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0" name="Rectangle 31"/>
              <p:cNvSpPr>
                <a:spLocks noChangeArrowheads="1"/>
              </p:cNvSpPr>
              <p:nvPr/>
            </p:nvSpPr>
            <p:spPr bwMode="auto">
              <a:xfrm>
                <a:off x="5163" y="766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8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0511" name="Rectangle 32"/>
              <p:cNvSpPr>
                <a:spLocks noChangeArrowheads="1"/>
              </p:cNvSpPr>
              <p:nvPr/>
            </p:nvSpPr>
            <p:spPr bwMode="auto">
              <a:xfrm>
                <a:off x="5163" y="1040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800" b="1" i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0512" name="Line 33"/>
              <p:cNvSpPr>
                <a:spLocks noChangeShapeType="1"/>
              </p:cNvSpPr>
              <p:nvPr/>
            </p:nvSpPr>
            <p:spPr bwMode="auto">
              <a:xfrm>
                <a:off x="4840" y="665"/>
                <a:ext cx="32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Text Box 34"/>
              <p:cNvSpPr txBox="1">
                <a:spLocks noChangeArrowheads="1"/>
              </p:cNvSpPr>
              <p:nvPr/>
            </p:nvSpPr>
            <p:spPr bwMode="auto">
              <a:xfrm>
                <a:off x="4254" y="28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rgbClr val="FF0000"/>
                    </a:solidFill>
                  </a:rPr>
                  <a:t>i</a:t>
                </a:r>
              </a:p>
            </p:txBody>
          </p:sp>
          <p:graphicFrame>
            <p:nvGraphicFramePr>
              <p:cNvPr id="20482" name="Object 35"/>
              <p:cNvGraphicFramePr>
                <a:graphicFrameLocks noChangeAspect="1"/>
              </p:cNvGraphicFramePr>
              <p:nvPr/>
            </p:nvGraphicFramePr>
            <p:xfrm>
              <a:off x="3984" y="720"/>
              <a:ext cx="500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7" r:id="rId5" imgW="291240" imgH="152280" progId="Equation.3">
                      <p:embed/>
                    </p:oleObj>
                  </mc:Choice>
                  <mc:Fallback>
                    <p:oleObj r:id="rId5" imgW="291240" imgH="1522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720"/>
                            <a:ext cx="500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4" name="Text Box 36"/>
              <p:cNvSpPr txBox="1">
                <a:spLocks noChangeArrowheads="1"/>
              </p:cNvSpPr>
              <p:nvPr/>
            </p:nvSpPr>
            <p:spPr bwMode="auto">
              <a:xfrm>
                <a:off x="5347" y="935"/>
                <a:ext cx="46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 i="1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i="1" baseline="-25000">
                    <a:solidFill>
                      <a:srgbClr val="FF0000"/>
                    </a:solidFill>
                  </a:rPr>
                  <a:t>C</a:t>
                </a:r>
              </a:p>
            </p:txBody>
          </p:sp>
        </p:grpSp>
        <p:sp>
          <p:nvSpPr>
            <p:cNvPr id="20492" name="Line 50"/>
            <p:cNvSpPr>
              <a:spLocks noChangeShapeType="1"/>
            </p:cNvSpPr>
            <p:nvPr/>
          </p:nvSpPr>
          <p:spPr bwMode="auto">
            <a:xfrm>
              <a:off x="5329" y="845"/>
              <a:ext cx="0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  <p:bldP spid="286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219200" y="2087563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9" r:id="rId3" imgW="1034280" imgH="352440" progId="Equation.3">
                  <p:embed/>
                </p:oleObj>
              </mc:Choice>
              <mc:Fallback>
                <p:oleObj r:id="rId3" imgW="1034280" imgH="352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87563"/>
                        <a:ext cx="312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AutoShape 3" descr="40%"/>
          <p:cNvSpPr>
            <a:spLocks noChangeArrowheads="1"/>
          </p:cNvSpPr>
          <p:nvPr/>
        </p:nvSpPr>
        <p:spPr bwMode="auto">
          <a:xfrm>
            <a:off x="6253163" y="3789363"/>
            <a:ext cx="2890837" cy="914400"/>
          </a:xfrm>
          <a:prstGeom prst="wedgeRoundRectCallout">
            <a:avLst>
              <a:gd name="adj1" fmla="val -130505"/>
              <a:gd name="adj2" fmla="val -72745"/>
              <a:gd name="adj3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一阶线性常系数</a:t>
            </a:r>
            <a:endParaRPr lang="zh-CN" altLang="en-US" sz="2800" b="1"/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非齐次微分方程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295400" y="1600200"/>
          <a:ext cx="2057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0" r:id="rId6" imgW="721440" imgH="200160" progId="Equation.3">
                  <p:embed/>
                </p:oleObj>
              </mc:Choice>
              <mc:Fallback>
                <p:oleObj r:id="rId6" imgW="721440" imgH="200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2057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85800" y="2946400"/>
            <a:ext cx="6550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方程的通解 </a:t>
            </a:r>
            <a:r>
              <a:rPr kumimoji="1"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</a:t>
            </a:r>
            <a:r>
              <a:rPr kumimoji="1"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方程的特解 </a:t>
            </a:r>
            <a:r>
              <a:rPr kumimoji="1"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 </a:t>
            </a:r>
            <a:r>
              <a:rPr kumimoji="1"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对应齐次方程的通解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762000" y="3290888"/>
          <a:ext cx="31242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" r:id="rId8" imgW="1138320" imgH="200160" progId="Equation.3">
                  <p:embed/>
                </p:oleObj>
              </mc:Choice>
              <mc:Fallback>
                <p:oleObj r:id="rId8" imgW="1138320" imgH="200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90888"/>
                        <a:ext cx="31242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98463" y="476250"/>
            <a:ext cx="267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1. </a:t>
            </a:r>
            <a:r>
              <a:rPr lang="en-US" altLang="zh-CN" sz="2800" b="1" i="1">
                <a:solidFill>
                  <a:srgbClr val="CC0000"/>
                </a:solidFill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</a:rPr>
              <a:t>C</a:t>
            </a:r>
            <a:r>
              <a:rPr lang="zh-CN" altLang="en-US" sz="2800" b="1">
                <a:solidFill>
                  <a:srgbClr val="CC0000"/>
                </a:solidFill>
              </a:rPr>
              <a:t>的变化规律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04800" y="1265238"/>
            <a:ext cx="261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sym typeface="Monotype Sorts" pitchFamily="2" charset="2"/>
              </a:rPr>
              <a:t>(1</a:t>
            </a:r>
            <a:r>
              <a:rPr lang="en-US" altLang="zh-CN" sz="2800" b="1">
                <a:solidFill>
                  <a:srgbClr val="000099"/>
                </a:solidFill>
              </a:rPr>
              <a:t>)</a:t>
            </a:r>
            <a:r>
              <a:rPr lang="en-US" altLang="zh-CN" sz="2800" b="1">
                <a:solidFill>
                  <a:srgbClr val="000099"/>
                </a:solidFill>
                <a:sym typeface="Monotype Sorts" pitchFamily="2" charset="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列</a:t>
            </a:r>
            <a:r>
              <a:rPr lang="zh-CN" altLang="en-US" sz="2800" b="1" i="1">
                <a:solidFill>
                  <a:srgbClr val="000099"/>
                </a:solidFill>
                <a:sym typeface="Monotype Sorts" pitchFamily="2" charset="2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sym typeface="Monotype Sorts" pitchFamily="2" charset="2"/>
              </a:rPr>
              <a:t>KVL</a:t>
            </a:r>
            <a:r>
              <a:rPr lang="zh-CN" altLang="en-US" sz="2800" b="1">
                <a:solidFill>
                  <a:srgbClr val="000099"/>
                </a:solidFill>
                <a:sym typeface="Monotype Sorts" pitchFamily="2" charset="2"/>
              </a:rPr>
              <a:t>方程</a:t>
            </a: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381000" y="3810000"/>
            <a:ext cx="17605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(2)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解方程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838200" y="4375150"/>
            <a:ext cx="3695700" cy="606425"/>
            <a:chOff x="528" y="2911"/>
            <a:chExt cx="2328" cy="382"/>
          </a:xfrm>
        </p:grpSpPr>
        <p:sp>
          <p:nvSpPr>
            <p:cNvPr id="21549" name="Text Box 42"/>
            <p:cNvSpPr txBox="1">
              <a:spLocks noChangeArrowheads="1"/>
            </p:cNvSpPr>
            <p:nvPr/>
          </p:nvSpPr>
          <p:spPr bwMode="auto">
            <a:xfrm>
              <a:off x="528" y="2911"/>
              <a:ext cx="2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求特解</a:t>
              </a:r>
              <a:r>
                <a:rPr lang="zh-CN" altLang="en-US" sz="3200" b="1">
                  <a:solidFill>
                    <a:srgbClr val="000099"/>
                  </a:solidFill>
                </a:rPr>
                <a:t>  </a:t>
              </a:r>
              <a:r>
                <a:rPr lang="zh-CN" altLang="en-US" b="1">
                  <a:solidFill>
                    <a:srgbClr val="000099"/>
                  </a:solidFill>
                </a:rPr>
                <a:t>     ：</a:t>
              </a:r>
            </a:p>
          </p:txBody>
        </p:sp>
        <p:graphicFrame>
          <p:nvGraphicFramePr>
            <p:cNvPr id="21512" name="Object 43"/>
            <p:cNvGraphicFramePr>
              <a:graphicFrameLocks noChangeAspect="1"/>
            </p:cNvGraphicFramePr>
            <p:nvPr/>
          </p:nvGraphicFramePr>
          <p:xfrm>
            <a:off x="1296" y="2958"/>
            <a:ext cx="3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2" r:id="rId10" imgW="199800" imgH="200160" progId="Equation.3">
                    <p:embed/>
                  </p:oleObj>
                </mc:Choice>
                <mc:Fallback>
                  <p:oleObj r:id="rId10" imgW="199800" imgH="200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958"/>
                          <a:ext cx="3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40" name="Object 44"/>
          <p:cNvGraphicFramePr>
            <a:graphicFrameLocks noChangeAspect="1"/>
          </p:cNvGraphicFramePr>
          <p:nvPr/>
        </p:nvGraphicFramePr>
        <p:xfrm>
          <a:off x="2700338" y="4211638"/>
          <a:ext cx="3429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3" r:id="rId12" imgW="1034280" imgH="352440" progId="Equation.3">
                  <p:embed/>
                </p:oleObj>
              </mc:Choice>
              <mc:Fallback>
                <p:oleObj r:id="rId12" imgW="1034280" imgH="3524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11638"/>
                        <a:ext cx="3429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9" name="Group 51"/>
          <p:cNvGrpSpPr>
            <a:grpSpLocks/>
          </p:cNvGrpSpPr>
          <p:nvPr/>
        </p:nvGrpSpPr>
        <p:grpSpPr bwMode="auto">
          <a:xfrm>
            <a:off x="5334000" y="381000"/>
            <a:ext cx="3695700" cy="2562225"/>
            <a:chOff x="3360" y="240"/>
            <a:chExt cx="2328" cy="1614"/>
          </a:xfrm>
        </p:grpSpPr>
        <p:grpSp>
          <p:nvGrpSpPr>
            <p:cNvPr id="21520" name="Group 11"/>
            <p:cNvGrpSpPr>
              <a:grpSpLocks/>
            </p:cNvGrpSpPr>
            <p:nvPr/>
          </p:nvGrpSpPr>
          <p:grpSpPr bwMode="auto">
            <a:xfrm>
              <a:off x="3360" y="240"/>
              <a:ext cx="2328" cy="1614"/>
              <a:chOff x="3432" y="441"/>
              <a:chExt cx="2328" cy="1614"/>
            </a:xfrm>
          </p:grpSpPr>
          <p:sp>
            <p:nvSpPr>
              <p:cNvPr id="21522" name="Rectangle 12"/>
              <p:cNvSpPr>
                <a:spLocks noChangeArrowheads="1"/>
              </p:cNvSpPr>
              <p:nvPr/>
            </p:nvSpPr>
            <p:spPr bwMode="auto">
              <a:xfrm>
                <a:off x="3792" y="1728"/>
                <a:ext cx="11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sz="2800" b="1" i="1" baseline="-25000">
                    <a:solidFill>
                      <a:srgbClr val="000099"/>
                    </a:solidFill>
                    <a:sym typeface="Symbol" panose="05050102010706020507" pitchFamily="18" charset="2"/>
                  </a:rPr>
                  <a:t>C </a:t>
                </a:r>
                <a:r>
                  <a:rPr lang="en-US" altLang="zh-CN" sz="2800" b="1">
                    <a:solidFill>
                      <a:srgbClr val="000099"/>
                    </a:solidFill>
                    <a:sym typeface="Symbol" panose="05050102010706020507" pitchFamily="18" charset="2"/>
                  </a:rPr>
                  <a:t>(0 -) = 0</a:t>
                </a:r>
              </a:p>
            </p:txBody>
          </p:sp>
          <p:grpSp>
            <p:nvGrpSpPr>
              <p:cNvPr id="21523" name="Group 13"/>
              <p:cNvGrpSpPr>
                <a:grpSpLocks/>
              </p:cNvGrpSpPr>
              <p:nvPr/>
            </p:nvGrpSpPr>
            <p:grpSpPr bwMode="auto">
              <a:xfrm>
                <a:off x="3432" y="441"/>
                <a:ext cx="2328" cy="1335"/>
                <a:chOff x="3288" y="441"/>
                <a:chExt cx="2424" cy="1407"/>
              </a:xfrm>
            </p:grpSpPr>
            <p:sp>
              <p:nvSpPr>
                <p:cNvPr id="21524" name="Oval 14"/>
                <p:cNvSpPr>
                  <a:spLocks noChangeArrowheads="1"/>
                </p:cNvSpPr>
                <p:nvPr/>
              </p:nvSpPr>
              <p:spPr bwMode="auto">
                <a:xfrm>
                  <a:off x="3288" y="1195"/>
                  <a:ext cx="270" cy="287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08" y="489"/>
                  <a:ext cx="280" cy="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600" b="1"/>
                    <a:t>s</a:t>
                  </a:r>
                </a:p>
              </p:txBody>
            </p:sp>
            <p:sp>
              <p:nvSpPr>
                <p:cNvPr id="21526" name="Line 16"/>
                <p:cNvSpPr>
                  <a:spLocks noChangeShapeType="1"/>
                </p:cNvSpPr>
                <p:nvPr/>
              </p:nvSpPr>
              <p:spPr bwMode="auto">
                <a:xfrm>
                  <a:off x="3423" y="829"/>
                  <a:ext cx="0" cy="1019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527" name="Group 17"/>
                <p:cNvGrpSpPr>
                  <a:grpSpLocks/>
                </p:cNvGrpSpPr>
                <p:nvPr/>
              </p:nvGrpSpPr>
              <p:grpSpPr bwMode="auto">
                <a:xfrm>
                  <a:off x="4880" y="829"/>
                  <a:ext cx="352" cy="1019"/>
                  <a:chOff x="3072" y="1296"/>
                  <a:chExt cx="192" cy="768"/>
                </a:xfrm>
              </p:grpSpPr>
              <p:sp>
                <p:nvSpPr>
                  <p:cNvPr id="2154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2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7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29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48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728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52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91" y="480"/>
                  <a:ext cx="276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chemeClr val="tx2"/>
                      </a:solidFill>
                    </a:rPr>
                    <a:t>R</a:t>
                  </a:r>
                </a:p>
              </p:txBody>
            </p:sp>
            <p:sp>
              <p:nvSpPr>
                <p:cNvPr id="21529" name="Rectangle 23"/>
                <p:cNvSpPr>
                  <a:spLocks noChangeArrowheads="1"/>
                </p:cNvSpPr>
                <p:nvPr/>
              </p:nvSpPr>
              <p:spPr bwMode="auto">
                <a:xfrm>
                  <a:off x="3557" y="1152"/>
                  <a:ext cx="289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U</a:t>
                  </a:r>
                </a:p>
              </p:txBody>
            </p:sp>
            <p:sp>
              <p:nvSpPr>
                <p:cNvPr id="21530" name="Rectangle 24"/>
                <p:cNvSpPr>
                  <a:spLocks noChangeArrowheads="1"/>
                </p:cNvSpPr>
                <p:nvPr/>
              </p:nvSpPr>
              <p:spPr bwMode="auto">
                <a:xfrm>
                  <a:off x="3408" y="936"/>
                  <a:ext cx="254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21531" name="Rectangle 25"/>
                <p:cNvSpPr>
                  <a:spLocks noChangeArrowheads="1"/>
                </p:cNvSpPr>
                <p:nvPr/>
              </p:nvSpPr>
              <p:spPr bwMode="auto">
                <a:xfrm>
                  <a:off x="3456" y="1296"/>
                  <a:ext cx="237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  <p:sp>
              <p:nvSpPr>
                <p:cNvPr id="21532" name="Line 26"/>
                <p:cNvSpPr>
                  <a:spLocks noChangeShapeType="1"/>
                </p:cNvSpPr>
                <p:nvPr/>
              </p:nvSpPr>
              <p:spPr bwMode="auto">
                <a:xfrm>
                  <a:off x="3987" y="837"/>
                  <a:ext cx="34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3" name="Line 27"/>
                <p:cNvSpPr>
                  <a:spLocks noChangeShapeType="1"/>
                </p:cNvSpPr>
                <p:nvPr/>
              </p:nvSpPr>
              <p:spPr bwMode="auto">
                <a:xfrm>
                  <a:off x="3429" y="1836"/>
                  <a:ext cx="1635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4" name="Line 28"/>
                <p:cNvSpPr>
                  <a:spLocks noChangeShapeType="1"/>
                </p:cNvSpPr>
                <p:nvPr/>
              </p:nvSpPr>
              <p:spPr bwMode="auto">
                <a:xfrm>
                  <a:off x="3417" y="842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3699" y="707"/>
                  <a:ext cx="281" cy="135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6" name="Line 30"/>
                <p:cNvSpPr>
                  <a:spLocks noChangeShapeType="1"/>
                </p:cNvSpPr>
                <p:nvPr/>
              </p:nvSpPr>
              <p:spPr bwMode="auto">
                <a:xfrm>
                  <a:off x="3815" y="627"/>
                  <a:ext cx="141" cy="27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632" y="1176"/>
                  <a:ext cx="423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C</a:t>
                  </a:r>
                </a:p>
              </p:txBody>
            </p:sp>
            <p:sp>
              <p:nvSpPr>
                <p:cNvPr id="21538" name="Rectangle 32"/>
                <p:cNvSpPr>
                  <a:spLocks noChangeArrowheads="1"/>
                </p:cNvSpPr>
                <p:nvPr/>
              </p:nvSpPr>
              <p:spPr bwMode="auto">
                <a:xfrm>
                  <a:off x="4342" y="768"/>
                  <a:ext cx="362" cy="149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39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76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0" name="Rectangle 34"/>
                <p:cNvSpPr>
                  <a:spLocks noChangeArrowheads="1"/>
                </p:cNvSpPr>
                <p:nvPr/>
              </p:nvSpPr>
              <p:spPr bwMode="auto">
                <a:xfrm>
                  <a:off x="5040" y="945"/>
                  <a:ext cx="121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800" b="1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1541" name="Rectangle 35"/>
                <p:cNvSpPr>
                  <a:spLocks noChangeArrowheads="1"/>
                </p:cNvSpPr>
                <p:nvPr/>
              </p:nvSpPr>
              <p:spPr bwMode="auto">
                <a:xfrm>
                  <a:off x="5040" y="1234"/>
                  <a:ext cx="121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zh-CN" sz="2800" b="1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1542" name="Line 36"/>
                <p:cNvSpPr>
                  <a:spLocks noChangeShapeType="1"/>
                </p:cNvSpPr>
                <p:nvPr/>
              </p:nvSpPr>
              <p:spPr bwMode="auto">
                <a:xfrm>
                  <a:off x="4704" y="838"/>
                  <a:ext cx="34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4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94" y="441"/>
                  <a:ext cx="18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  <p:graphicFrame>
              <p:nvGraphicFramePr>
                <p:cNvPr id="21511" name="Object 38"/>
                <p:cNvGraphicFramePr>
                  <a:graphicFrameLocks noChangeAspect="1"/>
                </p:cNvGraphicFramePr>
                <p:nvPr/>
              </p:nvGraphicFramePr>
              <p:xfrm>
                <a:off x="3600" y="864"/>
                <a:ext cx="3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744" r:id="rId14" imgW="282600" imgH="152280" progId="Equation.3">
                        <p:embed/>
                      </p:oleObj>
                    </mc:Choice>
                    <mc:Fallback>
                      <p:oleObj r:id="rId14" imgW="282600" imgH="152280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864"/>
                              <a:ext cx="3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54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32" y="1123"/>
                  <a:ext cx="480" cy="3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i="1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sz="3200" b="1" i="1" baseline="-25000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</p:grpSp>
        </p:grpSp>
        <p:sp>
          <p:nvSpPr>
            <p:cNvPr id="21521" name="Line 50"/>
            <p:cNvSpPr>
              <a:spLocks noChangeShapeType="1"/>
            </p:cNvSpPr>
            <p:nvPr/>
          </p:nvSpPr>
          <p:spPr bwMode="auto">
            <a:xfrm>
              <a:off x="5239" y="845"/>
              <a:ext cx="0" cy="5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48" name="Object 52"/>
          <p:cNvGraphicFramePr>
            <a:graphicFrameLocks noChangeAspect="1"/>
          </p:cNvGraphicFramePr>
          <p:nvPr/>
        </p:nvGraphicFramePr>
        <p:xfrm>
          <a:off x="2740025" y="5249863"/>
          <a:ext cx="3200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5" r:id="rId16" imgW="1125360" imgH="200160" progId="Equation.3">
                  <p:embed/>
                </p:oleObj>
              </mc:Choice>
              <mc:Fallback>
                <p:oleObj r:id="rId16" imgW="1125360" imgH="2001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249863"/>
                        <a:ext cx="3200400" cy="555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/>
      <p:bldP spid="29701" grpId="0"/>
      <p:bldP spid="29703" grpId="0"/>
      <p:bldP spid="29704" grpId="0"/>
      <p:bldP spid="297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Text Box 3"/>
          <p:cNvSpPr txBox="1">
            <a:spLocks noChangeArrowheads="1"/>
          </p:cNvSpPr>
          <p:nvPr/>
        </p:nvSpPr>
        <p:spPr bwMode="auto">
          <a:xfrm>
            <a:off x="5403850" y="43243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</a:endParaRPr>
          </a:p>
        </p:txBody>
      </p:sp>
      <p:sp>
        <p:nvSpPr>
          <p:cNvPr id="22539" name="Text Box 4"/>
          <p:cNvSpPr txBox="1">
            <a:spLocks noChangeArrowheads="1"/>
          </p:cNvSpPr>
          <p:nvPr/>
        </p:nvSpPr>
        <p:spPr bwMode="auto">
          <a:xfrm>
            <a:off x="660400" y="45339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</a:endParaRPr>
          </a:p>
        </p:txBody>
      </p:sp>
      <p:sp>
        <p:nvSpPr>
          <p:cNvPr id="22540" name="Text Box 5"/>
          <p:cNvSpPr txBox="1">
            <a:spLocks noChangeArrowheads="1"/>
          </p:cNvSpPr>
          <p:nvPr/>
        </p:nvSpPr>
        <p:spPr bwMode="auto">
          <a:xfrm>
            <a:off x="325438" y="29718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</a:endParaRPr>
          </a:p>
        </p:txBody>
      </p:sp>
      <p:grpSp>
        <p:nvGrpSpPr>
          <p:cNvPr id="22541" name="Group 6"/>
          <p:cNvGrpSpPr>
            <a:grpSpLocks/>
          </p:cNvGrpSpPr>
          <p:nvPr/>
        </p:nvGrpSpPr>
        <p:grpSpPr bwMode="auto">
          <a:xfrm>
            <a:off x="393700" y="800100"/>
            <a:ext cx="5197475" cy="609600"/>
            <a:chOff x="486" y="1584"/>
            <a:chExt cx="3274" cy="384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486" y="1608"/>
              <a:ext cx="29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 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求对应齐次微分方程的通解</a:t>
              </a:r>
            </a:p>
          </p:txBody>
        </p:sp>
        <p:graphicFrame>
          <p:nvGraphicFramePr>
            <p:cNvPr id="22537" name="Object 8"/>
            <p:cNvGraphicFramePr>
              <a:graphicFrameLocks noChangeAspect="1"/>
            </p:cNvGraphicFramePr>
            <p:nvPr/>
          </p:nvGraphicFramePr>
          <p:xfrm>
            <a:off x="3432" y="1584"/>
            <a:ext cx="3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7" r:id="rId3" imgW="178200" imgH="200160" progId="Equation.3">
                    <p:embed/>
                  </p:oleObj>
                </mc:Choice>
                <mc:Fallback>
                  <p:oleObj r:id="rId3" imgW="17820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1584"/>
                          <a:ext cx="3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812800" y="3282950"/>
          <a:ext cx="46863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8" r:id="rId5" imgW="1416600" imgH="317520" progId="Equation.3">
                  <p:embed/>
                </p:oleObj>
              </mc:Choice>
              <mc:Fallback>
                <p:oleObj r:id="rId5" imgW="1416600" imgH="317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82950"/>
                        <a:ext cx="46863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2" name="Group 10"/>
          <p:cNvGrpSpPr>
            <a:grpSpLocks/>
          </p:cNvGrpSpPr>
          <p:nvPr/>
        </p:nvGrpSpPr>
        <p:grpSpPr bwMode="auto">
          <a:xfrm>
            <a:off x="542925" y="1196975"/>
            <a:ext cx="5145088" cy="1003300"/>
            <a:chOff x="580" y="1402"/>
            <a:chExt cx="3241" cy="632"/>
          </a:xfrm>
        </p:grpSpPr>
        <p:graphicFrame>
          <p:nvGraphicFramePr>
            <p:cNvPr id="22536" name="Object 11"/>
            <p:cNvGraphicFramePr>
              <a:graphicFrameLocks noChangeAspect="1"/>
            </p:cNvGraphicFramePr>
            <p:nvPr/>
          </p:nvGraphicFramePr>
          <p:xfrm>
            <a:off x="1411" y="1402"/>
            <a:ext cx="1891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9" r:id="rId7" imgW="986400" imgH="352440" progId="Equation.3">
                    <p:embed/>
                  </p:oleObj>
                </mc:Choice>
                <mc:Fallback>
                  <p:oleObj r:id="rId7" imgW="986400" imgH="3524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402"/>
                          <a:ext cx="1891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 Box 12"/>
            <p:cNvSpPr txBox="1">
              <a:spLocks noChangeArrowheads="1"/>
            </p:cNvSpPr>
            <p:nvPr/>
          </p:nvSpPr>
          <p:spPr bwMode="auto">
            <a:xfrm>
              <a:off x="580" y="1565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通解即：</a:t>
              </a:r>
            </a:p>
          </p:txBody>
        </p:sp>
        <p:sp>
          <p:nvSpPr>
            <p:cNvPr id="22549" name="Text Box 13"/>
            <p:cNvSpPr txBox="1">
              <a:spLocks noChangeArrowheads="1"/>
            </p:cNvSpPr>
            <p:nvPr/>
          </p:nvSpPr>
          <p:spPr bwMode="auto">
            <a:xfrm>
              <a:off x="3145" y="1565"/>
              <a:ext cx="6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</a:rPr>
                <a:t>  </a:t>
              </a:r>
              <a:r>
                <a:rPr lang="zh-CN" altLang="en-US" sz="2800" b="1">
                  <a:solidFill>
                    <a:schemeClr val="tx2"/>
                  </a:solidFill>
                </a:rPr>
                <a:t>的解</a:t>
              </a:r>
            </a:p>
          </p:txBody>
        </p:sp>
      </p:grp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3279775" y="25908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33400" y="3135313"/>
            <a:ext cx="3028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微分方程的通解为</a:t>
            </a:r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5759450" y="3697288"/>
          <a:ext cx="21971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r:id="rId9" imgW="734400" imgH="178200" progId="Equation.3">
                  <p:embed/>
                </p:oleObj>
              </mc:Choice>
              <mc:Fallback>
                <p:oleObj r:id="rId9" imgW="734400" imgH="178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697288"/>
                        <a:ext cx="21971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1"/>
          <p:cNvGraphicFramePr>
            <a:graphicFrameLocks noChangeAspect="1"/>
          </p:cNvGraphicFramePr>
          <p:nvPr/>
        </p:nvGraphicFramePr>
        <p:xfrm>
          <a:off x="665163" y="1679575"/>
          <a:ext cx="50276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r:id="rId11" imgW="1533960" imgH="408960" progId="Equation.3">
                  <p:embed/>
                </p:oleObj>
              </mc:Choice>
              <mc:Fallback>
                <p:oleObj r:id="rId11" imgW="1533960" imgH="408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679575"/>
                        <a:ext cx="50276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39750" y="4349750"/>
            <a:ext cx="2554288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确定积分常数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</a:t>
            </a:r>
            <a:endParaRPr kumimoji="1"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9750" y="4984750"/>
            <a:ext cx="5867400" cy="579438"/>
            <a:chOff x="528" y="3379"/>
            <a:chExt cx="3696" cy="365"/>
          </a:xfrm>
        </p:grpSpPr>
        <p:graphicFrame>
          <p:nvGraphicFramePr>
            <p:cNvPr id="22535" name="Object 24"/>
            <p:cNvGraphicFramePr>
              <a:graphicFrameLocks noChangeAspect="1"/>
            </p:cNvGraphicFramePr>
            <p:nvPr/>
          </p:nvGraphicFramePr>
          <p:xfrm>
            <a:off x="3120" y="3379"/>
            <a:ext cx="110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2" r:id="rId13" imgW="630000" imgH="200160" progId="Equation.3">
                    <p:embed/>
                  </p:oleObj>
                </mc:Choice>
                <mc:Fallback>
                  <p:oleObj r:id="rId13" imgW="630000" imgH="200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79"/>
                          <a:ext cx="110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Text Box 25"/>
            <p:cNvSpPr txBox="1">
              <a:spLocks noChangeArrowheads="1"/>
            </p:cNvSpPr>
            <p:nvPr/>
          </p:nvSpPr>
          <p:spPr bwMode="auto">
            <a:xfrm>
              <a:off x="528" y="3407"/>
              <a:ext cx="26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根据换路定则在  </a:t>
              </a:r>
              <a:r>
                <a:rPr lang="en-US" altLang="zh-CN" sz="2800" b="1" i="1">
                  <a:solidFill>
                    <a:schemeClr val="tx2"/>
                  </a:solidFill>
                </a:rPr>
                <a:t>t=</a:t>
              </a:r>
              <a:r>
                <a:rPr lang="en-US" altLang="zh-CN" sz="2800" b="1">
                  <a:solidFill>
                    <a:schemeClr val="tx2"/>
                  </a:solidFill>
                </a:rPr>
                <a:t>0</a:t>
              </a:r>
              <a:r>
                <a:rPr lang="en-US" altLang="zh-CN" sz="2800" b="1" i="1" baseline="-25000">
                  <a:solidFill>
                    <a:schemeClr val="tx2"/>
                  </a:solidFill>
                </a:rPr>
                <a:t>+</a:t>
              </a:r>
              <a:r>
                <a:rPr lang="zh-CN" altLang="en-US" sz="2800" b="1">
                  <a:solidFill>
                    <a:schemeClr val="tx2"/>
                  </a:solidFill>
                </a:rPr>
                <a:t>时，</a:t>
              </a:r>
            </a:p>
          </p:txBody>
        </p:sp>
      </p:grpSp>
      <p:graphicFrame>
        <p:nvGraphicFramePr>
          <p:cNvPr id="30746" name="Object 26"/>
          <p:cNvGraphicFramePr>
            <a:graphicFrameLocks noChangeAspect="1"/>
          </p:cNvGraphicFramePr>
          <p:nvPr/>
        </p:nvGraphicFramePr>
        <p:xfrm>
          <a:off x="6588125" y="5013325"/>
          <a:ext cx="169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r:id="rId15" imgW="595440" imgH="178200" progId="Equation.3">
                  <p:embed/>
                </p:oleObj>
              </mc:Choice>
              <mc:Fallback>
                <p:oleObj r:id="rId15" imgW="595440" imgH="178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13325"/>
                        <a:ext cx="1698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7" descr="40%"/>
          <p:cNvGraphicFramePr>
            <a:graphicFrameLocks noChangeAspect="1"/>
          </p:cNvGraphicFramePr>
          <p:nvPr/>
        </p:nvGraphicFramePr>
        <p:xfrm>
          <a:off x="2933700" y="5661025"/>
          <a:ext cx="33416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r:id="rId17" imgW="1194840" imgH="326160" progId="Equation.3">
                  <p:embed/>
                </p:oleObj>
              </mc:Choice>
              <mc:Fallback>
                <p:oleObj r:id="rId17" imgW="1194840" imgH="326160" progId="Equation.3">
                  <p:embed/>
                  <p:pic>
                    <p:nvPicPr>
                      <p:cNvPr id="0" name="Object 27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5661025"/>
                        <a:ext cx="3341688" cy="733425"/>
                      </a:xfrm>
                      <a:prstGeom prst="rect">
                        <a:avLst/>
                      </a:prstGeom>
                      <a:blipFill dpi="0" rotWithShape="0">
                        <a:blip r:embed="rId19"/>
                        <a:srcRect/>
                        <a:tile tx="0" ty="0" sx="100000" sy="100000" flip="none" algn="tl"/>
                      </a:blip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27063" y="428625"/>
            <a:ext cx="44116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(3)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电容电压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的变化规律</a:t>
            </a:r>
          </a:p>
        </p:txBody>
      </p:sp>
      <p:graphicFrame>
        <p:nvGraphicFramePr>
          <p:cNvPr id="31747" name="Object 3" descr="75%"/>
          <p:cNvGraphicFramePr>
            <a:graphicFrameLocks noChangeAspect="1"/>
          </p:cNvGraphicFramePr>
          <p:nvPr/>
        </p:nvGraphicFramePr>
        <p:xfrm>
          <a:off x="1092200" y="5410200"/>
          <a:ext cx="6375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r:id="rId3" imgW="2598480" imgH="326160" progId="Equation.3">
                  <p:embed/>
                </p:oleObj>
              </mc:Choice>
              <mc:Fallback>
                <p:oleObj r:id="rId3" imgW="2598480" imgH="326160" progId="Equation.3">
                  <p:embed/>
                  <p:pic>
                    <p:nvPicPr>
                      <p:cNvPr id="0" name="Object 3" descr="75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410200"/>
                        <a:ext cx="6375400" cy="836613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 descr="40%"/>
          <p:cNvGraphicFramePr>
            <a:graphicFrameLocks noChangeAspect="1"/>
          </p:cNvGraphicFramePr>
          <p:nvPr/>
        </p:nvGraphicFramePr>
        <p:xfrm>
          <a:off x="3292475" y="990600"/>
          <a:ext cx="32448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r:id="rId6" imgW="1160280" imgH="339480" progId="Equation.3">
                  <p:embed/>
                </p:oleObj>
              </mc:Choice>
              <mc:Fallback>
                <p:oleObj r:id="rId6" imgW="1160280" imgH="339480" progId="Equation.3">
                  <p:embed/>
                  <p:pic>
                    <p:nvPicPr>
                      <p:cNvPr id="0" name="Object 4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990600"/>
                        <a:ext cx="3244850" cy="758825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4953000" y="4724400"/>
            <a:ext cx="1447800" cy="533400"/>
          </a:xfrm>
          <a:prstGeom prst="wedgeRoundRectCallout">
            <a:avLst>
              <a:gd name="adj1" fmla="val -104278"/>
              <a:gd name="adj2" fmla="val -146431"/>
              <a:gd name="adj3" fmla="val 16667"/>
            </a:avLst>
          </a:prstGeom>
          <a:solidFill>
            <a:srgbClr val="FF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暂态分量</a:t>
            </a:r>
          </a:p>
        </p:txBody>
      </p:sp>
      <p:sp>
        <p:nvSpPr>
          <p:cNvPr id="31750" name="AutoShape 6" descr="40%"/>
          <p:cNvSpPr>
            <a:spLocks noChangeArrowheads="1"/>
          </p:cNvSpPr>
          <p:nvPr/>
        </p:nvSpPr>
        <p:spPr bwMode="auto">
          <a:xfrm>
            <a:off x="1066800" y="1828800"/>
            <a:ext cx="1447800" cy="533400"/>
          </a:xfrm>
          <a:prstGeom prst="wedgeRoundRectCallout">
            <a:avLst>
              <a:gd name="adj1" fmla="val 125875"/>
              <a:gd name="adj2" fmla="val 162204"/>
              <a:gd name="adj3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稳态分量</a:t>
            </a:r>
          </a:p>
        </p:txBody>
      </p:sp>
      <p:sp>
        <p:nvSpPr>
          <p:cNvPr id="31751" name="AutoShape 7" descr="40%"/>
          <p:cNvSpPr>
            <a:spLocks noChangeArrowheads="1"/>
          </p:cNvSpPr>
          <p:nvPr/>
        </p:nvSpPr>
        <p:spPr bwMode="auto">
          <a:xfrm>
            <a:off x="381000" y="3124200"/>
            <a:ext cx="1676400" cy="1295400"/>
          </a:xfrm>
          <a:prstGeom prst="wedgeRoundRectCallout">
            <a:avLst>
              <a:gd name="adj1" fmla="val 141667"/>
              <a:gd name="adj2" fmla="val -58824"/>
              <a:gd name="adj3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电路达到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稳定状态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FF3300"/>
                </a:solidFill>
              </a:rPr>
              <a:t>时的电压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743200" y="3952875"/>
            <a:ext cx="3162300" cy="1152525"/>
            <a:chOff x="1728" y="2490"/>
            <a:chExt cx="1992" cy="726"/>
          </a:xfrm>
        </p:grpSpPr>
        <p:sp>
          <p:nvSpPr>
            <p:cNvPr id="23588" name="Freeform 9"/>
            <p:cNvSpPr>
              <a:spLocks noChangeArrowheads="1"/>
            </p:cNvSpPr>
            <p:nvPr/>
          </p:nvSpPr>
          <p:spPr bwMode="auto">
            <a:xfrm>
              <a:off x="2102" y="2524"/>
              <a:ext cx="1392" cy="601"/>
            </a:xfrm>
            <a:custGeom>
              <a:avLst/>
              <a:gdLst>
                <a:gd name="T0" fmla="*/ 0 w 1248"/>
                <a:gd name="T1" fmla="*/ 579 h 624"/>
                <a:gd name="T2" fmla="*/ 477 w 1248"/>
                <a:gd name="T3" fmla="*/ 134 h 624"/>
                <a:gd name="T4" fmla="*/ 1553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89" name="Text Box 10"/>
            <p:cNvSpPr txBox="1">
              <a:spLocks noChangeArrowheads="1"/>
            </p:cNvSpPr>
            <p:nvPr/>
          </p:nvSpPr>
          <p:spPr bwMode="auto">
            <a:xfrm>
              <a:off x="1728" y="2812"/>
              <a:ext cx="3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3300"/>
                  </a:solidFill>
                </a:rPr>
                <a:t>-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U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  <p:graphicFrame>
          <p:nvGraphicFramePr>
            <p:cNvPr id="23559" name="Object 11"/>
            <p:cNvGraphicFramePr>
              <a:graphicFrameLocks noChangeAspect="1"/>
            </p:cNvGraphicFramePr>
            <p:nvPr/>
          </p:nvGraphicFramePr>
          <p:xfrm>
            <a:off x="3408" y="2490"/>
            <a:ext cx="3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4" r:id="rId10" imgW="178200" imgH="200160" progId="Equation.3">
                    <p:embed/>
                  </p:oleObj>
                </mc:Choice>
                <mc:Fallback>
                  <p:oleObj r:id="rId10" imgW="178200" imgH="200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0"/>
                          <a:ext cx="3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43200" y="2667000"/>
            <a:ext cx="3429000" cy="619125"/>
            <a:chOff x="1728" y="1680"/>
            <a:chExt cx="2160" cy="390"/>
          </a:xfrm>
        </p:grpSpPr>
        <p:graphicFrame>
          <p:nvGraphicFramePr>
            <p:cNvPr id="23558" name="Object 13"/>
            <p:cNvGraphicFramePr>
              <a:graphicFrameLocks noChangeAspect="1"/>
            </p:cNvGraphicFramePr>
            <p:nvPr/>
          </p:nvGraphicFramePr>
          <p:xfrm>
            <a:off x="3576" y="1680"/>
            <a:ext cx="3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5" r:id="rId12" imgW="178200" imgH="200160" progId="Equation.3">
                    <p:embed/>
                  </p:oleObj>
                </mc:Choice>
                <mc:Fallback>
                  <p:oleObj r:id="rId12" imgW="178200" imgH="200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680"/>
                          <a:ext cx="3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Line 14"/>
            <p:cNvSpPr>
              <a:spLocks noChangeShapeType="1"/>
            </p:cNvSpPr>
            <p:nvPr/>
          </p:nvSpPr>
          <p:spPr bwMode="auto">
            <a:xfrm>
              <a:off x="2112" y="1878"/>
              <a:ext cx="14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Rectangle 15"/>
            <p:cNvSpPr>
              <a:spLocks noChangeArrowheads="1"/>
            </p:cNvSpPr>
            <p:nvPr/>
          </p:nvSpPr>
          <p:spPr bwMode="auto">
            <a:xfrm>
              <a:off x="1728" y="1687"/>
              <a:ext cx="4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FF3300"/>
                  </a:solidFill>
                </a:rPr>
                <a:t>+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52800" y="2895600"/>
            <a:ext cx="2209800" cy="1030288"/>
            <a:chOff x="6288" y="2279"/>
            <a:chExt cx="1392" cy="649"/>
          </a:xfrm>
        </p:grpSpPr>
        <p:graphicFrame>
          <p:nvGraphicFramePr>
            <p:cNvPr id="23557" name="Object 17"/>
            <p:cNvGraphicFramePr>
              <a:graphicFrameLocks noChangeAspect="1"/>
            </p:cNvGraphicFramePr>
            <p:nvPr/>
          </p:nvGraphicFramePr>
          <p:xfrm>
            <a:off x="7104" y="2279"/>
            <a:ext cx="2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6" r:id="rId14" imgW="165240" imgH="200160" progId="Equation.3">
                    <p:embed/>
                  </p:oleObj>
                </mc:Choice>
                <mc:Fallback>
                  <p:oleObj r:id="rId14" imgW="165240" imgH="200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4" y="2279"/>
                          <a:ext cx="2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Freeform 18"/>
            <p:cNvSpPr>
              <a:spLocks noChangeArrowheads="1"/>
            </p:cNvSpPr>
            <p:nvPr/>
          </p:nvSpPr>
          <p:spPr bwMode="auto">
            <a:xfrm>
              <a:off x="6288" y="2327"/>
              <a:ext cx="1392" cy="601"/>
            </a:xfrm>
            <a:custGeom>
              <a:avLst/>
              <a:gdLst>
                <a:gd name="T0" fmla="*/ 0 w 1248"/>
                <a:gd name="T1" fmla="*/ 579 h 624"/>
                <a:gd name="T2" fmla="*/ 477 w 1248"/>
                <a:gd name="T3" fmla="*/ 134 h 624"/>
                <a:gd name="T4" fmla="*/ 1553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6629400" y="2438400"/>
            <a:ext cx="1295400" cy="1220788"/>
          </a:xfrm>
          <a:prstGeom prst="wedgeRoundRectCallout">
            <a:avLst>
              <a:gd name="adj1" fmla="val -136153"/>
              <a:gd name="adj2" fmla="val 77569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3300"/>
                </a:solidFill>
              </a:rPr>
              <a:t>仅存在</a:t>
            </a:r>
          </a:p>
          <a:p>
            <a:pPr algn="ctr" eaLnBrk="1" hangingPunct="1"/>
            <a:r>
              <a:rPr lang="zh-CN" altLang="en-US" sz="2800" b="1">
                <a:solidFill>
                  <a:srgbClr val="FF3300"/>
                </a:solidFill>
              </a:rPr>
              <a:t>于暂态</a:t>
            </a:r>
          </a:p>
          <a:p>
            <a:pPr algn="ctr" eaLnBrk="1" hangingPunct="1"/>
            <a:r>
              <a:rPr lang="zh-CN" altLang="en-US" sz="2800" b="1">
                <a:solidFill>
                  <a:srgbClr val="FF3300"/>
                </a:solidFill>
              </a:rPr>
              <a:t>过程中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352800" y="2971800"/>
            <a:ext cx="609600" cy="1905000"/>
            <a:chOff x="2112" y="1872"/>
            <a:chExt cx="384" cy="1200"/>
          </a:xfrm>
        </p:grpSpPr>
        <p:sp>
          <p:nvSpPr>
            <p:cNvPr id="23583" name="Line 21"/>
            <p:cNvSpPr>
              <a:spLocks noChangeShapeType="1"/>
            </p:cNvSpPr>
            <p:nvPr/>
          </p:nvSpPr>
          <p:spPr bwMode="auto">
            <a:xfrm flipV="1">
              <a:off x="2112" y="1872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22"/>
            <p:cNvSpPr>
              <a:spLocks noChangeShapeType="1"/>
            </p:cNvSpPr>
            <p:nvPr/>
          </p:nvSpPr>
          <p:spPr bwMode="auto">
            <a:xfrm flipV="1">
              <a:off x="2112" y="2496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62400" y="2971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3886200" y="3505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</a:t>
            </a:r>
            <a:endParaRPr lang="en-US" altLang="zh-CN" b="1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57400" y="2997200"/>
            <a:ext cx="1905000" cy="519113"/>
            <a:chOff x="1296" y="1888"/>
            <a:chExt cx="1200" cy="327"/>
          </a:xfrm>
        </p:grpSpPr>
        <p:sp>
          <p:nvSpPr>
            <p:cNvPr id="23581" name="Line 26"/>
            <p:cNvSpPr>
              <a:spLocks noChangeShapeType="1"/>
            </p:cNvSpPr>
            <p:nvPr/>
          </p:nvSpPr>
          <p:spPr bwMode="auto">
            <a:xfrm>
              <a:off x="2112" y="2040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Text Box 27"/>
            <p:cNvSpPr txBox="1">
              <a:spLocks noChangeArrowheads="1"/>
            </p:cNvSpPr>
            <p:nvPr/>
          </p:nvSpPr>
          <p:spPr bwMode="auto">
            <a:xfrm>
              <a:off x="1296" y="1888"/>
              <a:ext cx="8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99"/>
                  </a:solidFill>
                </a:rPr>
                <a:t>63.2%</a:t>
              </a:r>
              <a:r>
                <a:rPr lang="en-US" altLang="zh-CN" sz="2800" i="1">
                  <a:solidFill>
                    <a:srgbClr val="000099"/>
                  </a:solidFill>
                </a:rPr>
                <a:t>U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905000" y="3962400"/>
            <a:ext cx="2057400" cy="519113"/>
            <a:chOff x="1200" y="2496"/>
            <a:chExt cx="1296" cy="327"/>
          </a:xfrm>
        </p:grpSpPr>
        <p:sp>
          <p:nvSpPr>
            <p:cNvPr id="23579" name="Text Box 29"/>
            <p:cNvSpPr txBox="1">
              <a:spLocks noChangeArrowheads="1"/>
            </p:cNvSpPr>
            <p:nvPr/>
          </p:nvSpPr>
          <p:spPr bwMode="auto">
            <a:xfrm>
              <a:off x="1200" y="2496"/>
              <a:ext cx="9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99"/>
                  </a:solidFill>
                </a:rPr>
                <a:t>-36.8%</a:t>
              </a:r>
              <a:r>
                <a:rPr lang="en-US" altLang="zh-CN" sz="2800" i="1">
                  <a:solidFill>
                    <a:srgbClr val="000099"/>
                  </a:solidFill>
                </a:rPr>
                <a:t>U</a:t>
              </a:r>
            </a:p>
          </p:txBody>
        </p:sp>
        <p:sp>
          <p:nvSpPr>
            <p:cNvPr id="23580" name="Line 30"/>
            <p:cNvSpPr>
              <a:spLocks noChangeShapeType="1"/>
            </p:cNvSpPr>
            <p:nvPr/>
          </p:nvSpPr>
          <p:spPr bwMode="auto">
            <a:xfrm>
              <a:off x="2112" y="2688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914650" y="1906588"/>
            <a:ext cx="3384550" cy="3351212"/>
            <a:chOff x="1836" y="1201"/>
            <a:chExt cx="2132" cy="2111"/>
          </a:xfrm>
        </p:grpSpPr>
        <p:grpSp>
          <p:nvGrpSpPr>
            <p:cNvPr id="23574" name="Group 32"/>
            <p:cNvGrpSpPr>
              <a:grpSpLocks/>
            </p:cNvGrpSpPr>
            <p:nvPr/>
          </p:nvGrpSpPr>
          <p:grpSpPr bwMode="auto">
            <a:xfrm>
              <a:off x="2064" y="1201"/>
              <a:ext cx="1904" cy="2111"/>
              <a:chOff x="6209" y="817"/>
              <a:chExt cx="1904" cy="2111"/>
            </a:xfrm>
          </p:grpSpPr>
          <p:sp>
            <p:nvSpPr>
              <p:cNvPr id="23576" name="Line 33"/>
              <p:cNvSpPr>
                <a:spLocks noChangeShapeType="1"/>
              </p:cNvSpPr>
              <p:nvPr/>
            </p:nvSpPr>
            <p:spPr bwMode="auto">
              <a:xfrm flipV="1">
                <a:off x="6209" y="2112"/>
                <a:ext cx="1829" cy="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Text Box 34"/>
              <p:cNvSpPr txBox="1">
                <a:spLocks noChangeArrowheads="1"/>
              </p:cNvSpPr>
              <p:nvPr/>
            </p:nvSpPr>
            <p:spPr bwMode="auto">
              <a:xfrm>
                <a:off x="7935" y="2016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</a:rPr>
                  <a:t>t</a:t>
                </a:r>
              </a:p>
            </p:txBody>
          </p:sp>
          <p:graphicFrame>
            <p:nvGraphicFramePr>
              <p:cNvPr id="23556" name="Object 35"/>
              <p:cNvGraphicFramePr>
                <a:graphicFrameLocks noChangeAspect="1"/>
              </p:cNvGraphicFramePr>
              <p:nvPr/>
            </p:nvGraphicFramePr>
            <p:xfrm>
              <a:off x="6339" y="817"/>
              <a:ext cx="311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57" r:id="rId16" imgW="165240" imgH="200160" progId="Equation.3">
                      <p:embed/>
                    </p:oleObj>
                  </mc:Choice>
                  <mc:Fallback>
                    <p:oleObj r:id="rId16" imgW="165240" imgH="20016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9" y="817"/>
                            <a:ext cx="311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8" name="Line 36"/>
              <p:cNvSpPr>
                <a:spLocks noChangeShapeType="1"/>
              </p:cNvSpPr>
              <p:nvPr/>
            </p:nvSpPr>
            <p:spPr bwMode="auto">
              <a:xfrm flipH="1" flipV="1">
                <a:off x="6273" y="960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5" name="Text Box 37"/>
            <p:cNvSpPr txBox="1">
              <a:spLocks noChangeArrowheads="1"/>
            </p:cNvSpPr>
            <p:nvPr/>
          </p:nvSpPr>
          <p:spPr bwMode="auto">
            <a:xfrm>
              <a:off x="1836" y="226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9" grpId="0" animBg="1"/>
      <p:bldP spid="31750" grpId="0" animBg="1"/>
      <p:bldP spid="31751" grpId="0" animBg="1"/>
      <p:bldP spid="31763" grpId="0" animBg="1"/>
      <p:bldP spid="31767" grpId="0" animBg="1"/>
      <p:bldP spid="317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2057400"/>
            <a:ext cx="4724400" cy="534988"/>
            <a:chOff x="288" y="1295"/>
            <a:chExt cx="2976" cy="337"/>
          </a:xfrm>
        </p:grpSpPr>
        <p:sp>
          <p:nvSpPr>
            <p:cNvPr id="32771" name="Text Box 3"/>
            <p:cNvSpPr txBox="1">
              <a:spLocks noChangeArrowheads="1"/>
            </p:cNvSpPr>
            <p:nvPr/>
          </p:nvSpPr>
          <p:spPr bwMode="auto">
            <a:xfrm>
              <a:off x="288" y="1296"/>
              <a:ext cx="297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3.         </a:t>
              </a: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、     变化曲线</a:t>
              </a:r>
            </a:p>
          </p:txBody>
        </p:sp>
        <p:graphicFrame>
          <p:nvGraphicFramePr>
            <p:cNvPr id="24586" name="Object 4"/>
            <p:cNvGraphicFramePr>
              <a:graphicFrameLocks noChangeAspect="1"/>
            </p:cNvGraphicFramePr>
            <p:nvPr/>
          </p:nvGraphicFramePr>
          <p:xfrm>
            <a:off x="659" y="1295"/>
            <a:ext cx="2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79" r:id="rId4" imgW="178200" imgH="200160" progId="Equation.3">
                    <p:embed/>
                  </p:oleObj>
                </mc:Choice>
                <mc:Fallback>
                  <p:oleObj r:id="rId4" imgW="178200" imgH="200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295"/>
                          <a:ext cx="29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5"/>
            <p:cNvGraphicFramePr>
              <a:graphicFrameLocks noChangeAspect="1"/>
            </p:cNvGraphicFramePr>
            <p:nvPr/>
          </p:nvGraphicFramePr>
          <p:xfrm>
            <a:off x="1258" y="1295"/>
            <a:ext cx="23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0" r:id="rId6" imgW="143280" imgH="200160" progId="Equation.3">
                    <p:embed/>
                  </p:oleObj>
                </mc:Choice>
                <mc:Fallback>
                  <p:oleObj r:id="rId6" imgW="143280" imgH="200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1295"/>
                          <a:ext cx="23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4" name="Freeform 6"/>
          <p:cNvSpPr>
            <a:spLocks noChangeArrowheads="1"/>
          </p:cNvSpPr>
          <p:nvPr/>
        </p:nvSpPr>
        <p:spPr bwMode="auto">
          <a:xfrm flipV="1">
            <a:off x="5729288" y="2997200"/>
            <a:ext cx="2500312" cy="969963"/>
          </a:xfrm>
          <a:custGeom>
            <a:avLst/>
            <a:gdLst>
              <a:gd name="T0" fmla="*/ 0 w 1248"/>
              <a:gd name="T1" fmla="*/ 1507737333 h 624"/>
              <a:gd name="T2" fmla="*/ 1541312021 w 1248"/>
              <a:gd name="T3" fmla="*/ 347939990 h 624"/>
              <a:gd name="T4" fmla="*/ 2147483647 w 1248"/>
              <a:gd name="T5" fmla="*/ 0 h 624"/>
              <a:gd name="T6" fmla="*/ 0 60000 65536"/>
              <a:gd name="T7" fmla="*/ 0 60000 65536"/>
              <a:gd name="T8" fmla="*/ 0 60000 65536"/>
              <a:gd name="T9" fmla="*/ 0 w 1248"/>
              <a:gd name="T10" fmla="*/ 0 h 624"/>
              <a:gd name="T11" fmla="*/ 1248 w 124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624">
                <a:moveTo>
                  <a:pt x="0" y="624"/>
                </a:moveTo>
                <a:cubicBezTo>
                  <a:pt x="88" y="436"/>
                  <a:pt x="176" y="248"/>
                  <a:pt x="384" y="144"/>
                </a:cubicBezTo>
                <a:cubicBezTo>
                  <a:pt x="592" y="40"/>
                  <a:pt x="920" y="20"/>
                  <a:pt x="1248" y="0"/>
                </a:cubicBezTo>
              </a:path>
            </a:pathLst>
          </a:custGeom>
          <a:noFill/>
          <a:ln w="571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7851775" y="3505200"/>
          <a:ext cx="384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1" r:id="rId8" imgW="143280" imgH="200160" progId="Equation.3">
                  <p:embed/>
                </p:oleObj>
              </mc:Choice>
              <mc:Fallback>
                <p:oleObj r:id="rId8" imgW="143280" imgH="200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3505200"/>
                        <a:ext cx="384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15000" y="2420938"/>
            <a:ext cx="2487613" cy="1617662"/>
            <a:chOff x="3600" y="1440"/>
            <a:chExt cx="1567" cy="1104"/>
          </a:xfrm>
        </p:grpSpPr>
        <p:sp>
          <p:nvSpPr>
            <p:cNvPr id="24607" name="Freeform 9"/>
            <p:cNvSpPr>
              <a:spLocks noChangeArrowheads="1"/>
            </p:cNvSpPr>
            <p:nvPr/>
          </p:nvSpPr>
          <p:spPr bwMode="auto">
            <a:xfrm>
              <a:off x="3600" y="1783"/>
              <a:ext cx="1567" cy="761"/>
            </a:xfrm>
            <a:custGeom>
              <a:avLst/>
              <a:gdLst>
                <a:gd name="T0" fmla="*/ 0 w 1248"/>
                <a:gd name="T1" fmla="*/ 928 h 624"/>
                <a:gd name="T2" fmla="*/ 605 w 1248"/>
                <a:gd name="T3" fmla="*/ 215 h 624"/>
                <a:gd name="T4" fmla="*/ 1968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585" name="Object 10"/>
            <p:cNvGraphicFramePr>
              <a:graphicFrameLocks noChangeAspect="1"/>
            </p:cNvGraphicFramePr>
            <p:nvPr/>
          </p:nvGraphicFramePr>
          <p:xfrm>
            <a:off x="4805" y="1440"/>
            <a:ext cx="29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2" r:id="rId10" imgW="178200" imgH="200160" progId="Equation.3">
                    <p:embed/>
                  </p:oleObj>
                </mc:Choice>
                <mc:Fallback>
                  <p:oleObj r:id="rId10" imgW="178200" imgH="200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1440"/>
                          <a:ext cx="29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172075" y="1752600"/>
            <a:ext cx="3819525" cy="2667000"/>
            <a:chOff x="5760" y="1056"/>
            <a:chExt cx="2406" cy="1680"/>
          </a:xfrm>
        </p:grpSpPr>
        <p:sp>
          <p:nvSpPr>
            <p:cNvPr id="24604" name="Line 12"/>
            <p:cNvSpPr>
              <a:spLocks noChangeShapeType="1"/>
            </p:cNvSpPr>
            <p:nvPr/>
          </p:nvSpPr>
          <p:spPr bwMode="auto">
            <a:xfrm flipV="1">
              <a:off x="6033" y="2496"/>
              <a:ext cx="1955" cy="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Text Box 13"/>
            <p:cNvSpPr txBox="1">
              <a:spLocks noChangeArrowheads="1"/>
            </p:cNvSpPr>
            <p:nvPr/>
          </p:nvSpPr>
          <p:spPr bwMode="auto">
            <a:xfrm>
              <a:off x="7988" y="2267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24583" name="Object 14"/>
            <p:cNvGraphicFramePr>
              <a:graphicFrameLocks noChangeAspect="1"/>
            </p:cNvGraphicFramePr>
            <p:nvPr/>
          </p:nvGraphicFramePr>
          <p:xfrm>
            <a:off x="6172" y="1056"/>
            <a:ext cx="36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3" r:id="rId12" imgW="165240" imgH="200160" progId="Equation.3">
                    <p:embed/>
                  </p:oleObj>
                </mc:Choice>
                <mc:Fallback>
                  <p:oleObj r:id="rId12" imgW="165240" imgH="200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" y="1056"/>
                          <a:ext cx="36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15"/>
            <p:cNvGraphicFramePr>
              <a:graphicFrameLocks noChangeAspect="1"/>
            </p:cNvGraphicFramePr>
            <p:nvPr/>
          </p:nvGraphicFramePr>
          <p:xfrm>
            <a:off x="5760" y="1056"/>
            <a:ext cx="28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4" r:id="rId14" imgW="130320" imgH="200160" progId="Equation.3">
                    <p:embed/>
                  </p:oleObj>
                </mc:Choice>
                <mc:Fallback>
                  <p:oleObj r:id="rId14" imgW="130320" imgH="200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1056"/>
                          <a:ext cx="28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16"/>
            <p:cNvSpPr>
              <a:spLocks noChangeShapeType="1"/>
            </p:cNvSpPr>
            <p:nvPr/>
          </p:nvSpPr>
          <p:spPr bwMode="auto">
            <a:xfrm flipV="1">
              <a:off x="6094" y="1356"/>
              <a:ext cx="0" cy="13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914400" y="3976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 </a:t>
            </a:r>
            <a:r>
              <a:rPr lang="en-US" altLang="zh-CN" sz="2800" b="1" i="1"/>
              <a:t>t 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anose="05050102010706020507" pitchFamily="18" charset="2"/>
              </a:rPr>
              <a:t></a:t>
            </a:r>
            <a:r>
              <a:rPr lang="en-US" altLang="zh-CN" sz="2800" b="1"/>
              <a:t> </a:t>
            </a:r>
            <a:r>
              <a:rPr lang="zh-CN" altLang="en-US" sz="2800" b="1"/>
              <a:t>时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990600" y="4452938"/>
          <a:ext cx="4953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r:id="rId16" imgW="1694520" imgH="213120" progId="Equation.3">
                  <p:embed/>
                </p:oleObj>
              </mc:Choice>
              <mc:Fallback>
                <p:oleObj r:id="rId16" imgW="1694520" imgH="2131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52938"/>
                        <a:ext cx="4953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33400" y="5064125"/>
            <a:ext cx="84582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表示电容电压 </a:t>
            </a:r>
            <a:r>
              <a:rPr kumimoji="1"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从初始值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上升到</a:t>
            </a:r>
            <a:r>
              <a:rPr kumimoji="1"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稳态值</a:t>
            </a:r>
            <a:r>
              <a:rPr kumimoji="1"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U</a:t>
            </a:r>
            <a:r>
              <a:rPr kumimoji="1"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63.2%</a:t>
            </a:r>
            <a:r>
              <a:rPr kumimoji="1" lang="zh-CN" altLang="zh-CN" sz="28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zh-CN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时所需的时间。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942975" y="2489200"/>
          <a:ext cx="35528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" r:id="rId18" imgW="1242720" imgH="326160" progId="Equation.3">
                  <p:embed/>
                </p:oleObj>
              </mc:Choice>
              <mc:Fallback>
                <p:oleObj r:id="rId18" imgW="1242720" imgH="326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489200"/>
                        <a:ext cx="35528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33400" y="457200"/>
            <a:ext cx="472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2.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电流 </a:t>
            </a:r>
            <a:r>
              <a:rPr kumimoji="1" lang="zh-CN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的变化规律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904875" y="762000"/>
          <a:ext cx="415766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7" r:id="rId20" imgW="1486080" imgH="478440" progId="Equation.3">
                  <p:embed/>
                </p:oleObj>
              </mc:Choice>
              <mc:Fallback>
                <p:oleObj r:id="rId20" imgW="1486080" imgH="4784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762000"/>
                        <a:ext cx="4157663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33400" y="3400425"/>
            <a:ext cx="49530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4.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时间常数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 的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物理意义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560679" y="1273503"/>
            <a:ext cx="312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 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电流</a:t>
            </a:r>
            <a:r>
              <a:rPr kumimoji="1"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</a:t>
            </a:r>
            <a:r>
              <a:rPr kumimoji="1"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最大</a:t>
            </a:r>
            <a:endParaRPr kumimoji="1" lang="zh-CN" altLang="en-US" sz="2800" b="1" baseline="-25000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5715000" y="2819400"/>
            <a:ext cx="60960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56325" y="2819400"/>
            <a:ext cx="317500" cy="1600200"/>
            <a:chOff x="3878" y="1776"/>
            <a:chExt cx="200" cy="1008"/>
          </a:xfrm>
        </p:grpSpPr>
        <p:sp>
          <p:nvSpPr>
            <p:cNvPr id="24602" name="Line 28"/>
            <p:cNvSpPr>
              <a:spLocks noChangeShapeType="1"/>
            </p:cNvSpPr>
            <p:nvPr/>
          </p:nvSpPr>
          <p:spPr bwMode="auto">
            <a:xfrm>
              <a:off x="3984" y="17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Text Box 29"/>
            <p:cNvSpPr txBox="1">
              <a:spLocks noChangeArrowheads="1"/>
            </p:cNvSpPr>
            <p:nvPr/>
          </p:nvSpPr>
          <p:spPr bwMode="auto">
            <a:xfrm>
              <a:off x="3878" y="249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</a:t>
              </a:r>
              <a:endParaRPr lang="en-US" altLang="zh-CN" b="1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334000" y="2514600"/>
            <a:ext cx="3124200" cy="457200"/>
            <a:chOff x="3360" y="1584"/>
            <a:chExt cx="1968" cy="288"/>
          </a:xfrm>
        </p:grpSpPr>
        <p:sp>
          <p:nvSpPr>
            <p:cNvPr id="24600" name="Line 31"/>
            <p:cNvSpPr>
              <a:spLocks noChangeShapeType="1"/>
            </p:cNvSpPr>
            <p:nvPr/>
          </p:nvSpPr>
          <p:spPr bwMode="auto">
            <a:xfrm flipV="1">
              <a:off x="3587" y="1776"/>
              <a:ext cx="1741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Text Box 32"/>
            <p:cNvSpPr txBox="1">
              <a:spLocks noChangeArrowheads="1"/>
            </p:cNvSpPr>
            <p:nvPr/>
          </p:nvSpPr>
          <p:spPr bwMode="auto">
            <a:xfrm>
              <a:off x="3360" y="1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</a:p>
          </p:txBody>
        </p:sp>
      </p:grpSp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5334000" y="2819400"/>
          <a:ext cx="38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" r:id="rId22" imgW="165240" imgH="361080" progId="Equation.3">
                  <p:embed/>
                </p:oleObj>
              </mc:Choice>
              <mc:Fallback>
                <p:oleObj r:id="rId22" imgW="165240" imgH="361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19400"/>
                        <a:ext cx="38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/>
      <p:bldP spid="32787" grpId="0"/>
      <p:bldP spid="32791" grpId="0"/>
      <p:bldP spid="32792" grpId="0"/>
      <p:bldP spid="3279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36788" y="2286000"/>
            <a:ext cx="3554412" cy="519113"/>
            <a:chOff x="1361" y="1461"/>
            <a:chExt cx="2892" cy="363"/>
          </a:xfrm>
        </p:grpSpPr>
        <p:sp>
          <p:nvSpPr>
            <p:cNvPr id="25661" name="Text Box 3"/>
            <p:cNvSpPr txBox="1">
              <a:spLocks noChangeArrowheads="1"/>
            </p:cNvSpPr>
            <p:nvPr/>
          </p:nvSpPr>
          <p:spPr bwMode="auto">
            <a:xfrm>
              <a:off x="1361" y="1461"/>
              <a:ext cx="359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U</a:t>
              </a:r>
            </a:p>
          </p:txBody>
        </p:sp>
        <p:sp>
          <p:nvSpPr>
            <p:cNvPr id="25662" name="Line 4"/>
            <p:cNvSpPr>
              <a:spLocks noChangeShapeType="1"/>
            </p:cNvSpPr>
            <p:nvPr/>
          </p:nvSpPr>
          <p:spPr bwMode="auto">
            <a:xfrm>
              <a:off x="1686" y="1630"/>
              <a:ext cx="256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38275" y="2936875"/>
            <a:ext cx="4505325" cy="519113"/>
            <a:chOff x="845" y="1958"/>
            <a:chExt cx="3171" cy="363"/>
          </a:xfrm>
        </p:grpSpPr>
        <p:sp>
          <p:nvSpPr>
            <p:cNvPr id="25659" name="Text Box 6"/>
            <p:cNvSpPr txBox="1">
              <a:spLocks noChangeArrowheads="1"/>
            </p:cNvSpPr>
            <p:nvPr/>
          </p:nvSpPr>
          <p:spPr bwMode="auto">
            <a:xfrm>
              <a:off x="845" y="1958"/>
              <a:ext cx="87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</a:rPr>
                <a:t>0.632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U</a:t>
              </a:r>
            </a:p>
          </p:txBody>
        </p:sp>
        <p:sp>
          <p:nvSpPr>
            <p:cNvPr id="25660" name="Line 7"/>
            <p:cNvSpPr>
              <a:spLocks noChangeShapeType="1"/>
            </p:cNvSpPr>
            <p:nvPr/>
          </p:nvSpPr>
          <p:spPr bwMode="auto">
            <a:xfrm>
              <a:off x="1709" y="2187"/>
              <a:ext cx="230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286125" y="3235325"/>
            <a:ext cx="523875" cy="2055813"/>
            <a:chOff x="2070" y="2182"/>
            <a:chExt cx="330" cy="1295"/>
          </a:xfrm>
        </p:grpSpPr>
        <p:sp>
          <p:nvSpPr>
            <p:cNvPr id="25658" name="Line 9"/>
            <p:cNvSpPr>
              <a:spLocks noChangeShapeType="1"/>
            </p:cNvSpPr>
            <p:nvPr/>
          </p:nvSpPr>
          <p:spPr bwMode="auto">
            <a:xfrm>
              <a:off x="2211" y="2182"/>
              <a:ext cx="3" cy="9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4" name="Object 10"/>
            <p:cNvGraphicFramePr>
              <a:graphicFrameLocks noChangeAspect="1"/>
            </p:cNvGraphicFramePr>
            <p:nvPr/>
          </p:nvGraphicFramePr>
          <p:xfrm>
            <a:off x="2070" y="3045"/>
            <a:ext cx="3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4" r:id="rId4" imgW="130320" imgH="187200" progId="Equation.3">
                    <p:embed/>
                  </p:oleObj>
                </mc:Choice>
                <mc:Fallback>
                  <p:oleObj r:id="rId4" imgW="130320" imgH="18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3045"/>
                          <a:ext cx="3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838575" y="3276600"/>
            <a:ext cx="428625" cy="1981200"/>
            <a:chOff x="2418" y="2208"/>
            <a:chExt cx="270" cy="1248"/>
          </a:xfrm>
        </p:grpSpPr>
        <p:graphicFrame>
          <p:nvGraphicFramePr>
            <p:cNvPr id="25613" name="Object 12"/>
            <p:cNvGraphicFramePr>
              <a:graphicFrameLocks noChangeAspect="1"/>
            </p:cNvGraphicFramePr>
            <p:nvPr/>
          </p:nvGraphicFramePr>
          <p:xfrm>
            <a:off x="2418" y="3040"/>
            <a:ext cx="27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5" r:id="rId6" imgW="143280" imgH="187200" progId="Equation.3">
                    <p:embed/>
                  </p:oleObj>
                </mc:Choice>
                <mc:Fallback>
                  <p:oleObj r:id="rId6" imgW="143280" imgH="18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040"/>
                          <a:ext cx="27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7" name="Line 13"/>
            <p:cNvSpPr>
              <a:spLocks noChangeShapeType="1"/>
            </p:cNvSpPr>
            <p:nvPr/>
          </p:nvSpPr>
          <p:spPr bwMode="auto">
            <a:xfrm>
              <a:off x="2544" y="2208"/>
              <a:ext cx="0" cy="96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811713" y="3276600"/>
            <a:ext cx="522287" cy="2057400"/>
            <a:chOff x="3127" y="2304"/>
            <a:chExt cx="329" cy="1248"/>
          </a:xfrm>
        </p:grpSpPr>
        <p:sp>
          <p:nvSpPr>
            <p:cNvPr id="25656" name="Line 15"/>
            <p:cNvSpPr>
              <a:spLocks noChangeShapeType="1"/>
            </p:cNvSpPr>
            <p:nvPr/>
          </p:nvSpPr>
          <p:spPr bwMode="auto">
            <a:xfrm flipH="1">
              <a:off x="3264" y="2304"/>
              <a:ext cx="0" cy="10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2" name="Object 16"/>
            <p:cNvGraphicFramePr>
              <a:graphicFrameLocks noChangeAspect="1"/>
            </p:cNvGraphicFramePr>
            <p:nvPr/>
          </p:nvGraphicFramePr>
          <p:xfrm>
            <a:off x="3127" y="3093"/>
            <a:ext cx="32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6" r:id="rId8" imgW="143280" imgH="200160" progId="Equation.3">
                    <p:embed/>
                  </p:oleObj>
                </mc:Choice>
                <mc:Fallback>
                  <p:oleObj r:id="rId8" imgW="143280" imgH="200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3093"/>
                          <a:ext cx="329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6645275" y="4106863"/>
          <a:ext cx="14986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" r:id="rId10" imgW="651960" imgH="200160" progId="Equation.3">
                  <p:embed/>
                </p:oleObj>
              </mc:Choice>
              <mc:Fallback>
                <p:oleObj r:id="rId10" imgW="651960" imgH="200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106863"/>
                        <a:ext cx="1498600" cy="5413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2"/>
                          </a:gs>
                          <a:gs pos="100000">
                            <a:srgbClr val="18185E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Freeform 18"/>
          <p:cNvSpPr>
            <a:spLocks noChangeArrowheads="1"/>
          </p:cNvSpPr>
          <p:nvPr/>
        </p:nvSpPr>
        <p:spPr bwMode="auto">
          <a:xfrm>
            <a:off x="2713038" y="2840038"/>
            <a:ext cx="3084512" cy="1890712"/>
          </a:xfrm>
          <a:custGeom>
            <a:avLst/>
            <a:gdLst>
              <a:gd name="T0" fmla="*/ 0 w 2640"/>
              <a:gd name="T1" fmla="*/ 2147483647 h 1536"/>
              <a:gd name="T2" fmla="*/ 1441547903 w 2640"/>
              <a:gd name="T3" fmla="*/ 581834583 h 1536"/>
              <a:gd name="T4" fmla="*/ 2147483647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5715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59" name="Freeform 19"/>
          <p:cNvSpPr>
            <a:spLocks noChangeArrowheads="1"/>
          </p:cNvSpPr>
          <p:nvPr/>
        </p:nvSpPr>
        <p:spPr bwMode="auto">
          <a:xfrm>
            <a:off x="2713038" y="3182938"/>
            <a:ext cx="3300412" cy="1574800"/>
          </a:xfrm>
          <a:custGeom>
            <a:avLst/>
            <a:gdLst>
              <a:gd name="T0" fmla="*/ 0 w 2640"/>
              <a:gd name="T1" fmla="*/ 1614580104 h 1536"/>
              <a:gd name="T2" fmla="*/ 1650412290 w 2640"/>
              <a:gd name="T3" fmla="*/ 403645026 h 1536"/>
              <a:gd name="T4" fmla="*/ 2147483647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0" name="Freeform 20"/>
          <p:cNvSpPr>
            <a:spLocks noChangeArrowheads="1"/>
          </p:cNvSpPr>
          <p:nvPr/>
        </p:nvSpPr>
        <p:spPr bwMode="auto">
          <a:xfrm>
            <a:off x="2713038" y="2574925"/>
            <a:ext cx="3024187" cy="2154238"/>
          </a:xfrm>
          <a:custGeom>
            <a:avLst/>
            <a:gdLst>
              <a:gd name="T0" fmla="*/ 0 w 2304"/>
              <a:gd name="T1" fmla="*/ 2147483647 h 1584"/>
              <a:gd name="T2" fmla="*/ 1405861117 w 2304"/>
              <a:gd name="T3" fmla="*/ 621465001 h 1584"/>
              <a:gd name="T4" fmla="*/ 2147483647 w 2304"/>
              <a:gd name="T5" fmla="*/ 0 h 1584"/>
              <a:gd name="T6" fmla="*/ 0 60000 65536"/>
              <a:gd name="T7" fmla="*/ 0 60000 65536"/>
              <a:gd name="T8" fmla="*/ 0 60000 65536"/>
              <a:gd name="T9" fmla="*/ 0 w 2304"/>
              <a:gd name="T10" fmla="*/ 0 h 1584"/>
              <a:gd name="T11" fmla="*/ 2304 w 2304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584">
                <a:moveTo>
                  <a:pt x="0" y="1584"/>
                </a:moveTo>
                <a:cubicBezTo>
                  <a:pt x="216" y="1092"/>
                  <a:pt x="432" y="600"/>
                  <a:pt x="816" y="336"/>
                </a:cubicBezTo>
                <a:cubicBezTo>
                  <a:pt x="1200" y="72"/>
                  <a:pt x="1752" y="36"/>
                  <a:pt x="2304" y="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000" y="4776788"/>
            <a:ext cx="8305800" cy="1014412"/>
            <a:chOff x="240" y="3201"/>
            <a:chExt cx="5232" cy="639"/>
          </a:xfrm>
        </p:grpSpPr>
        <p:grpSp>
          <p:nvGrpSpPr>
            <p:cNvPr id="25653" name="Group 22"/>
            <p:cNvGrpSpPr>
              <a:grpSpLocks/>
            </p:cNvGrpSpPr>
            <p:nvPr/>
          </p:nvGrpSpPr>
          <p:grpSpPr bwMode="auto">
            <a:xfrm>
              <a:off x="240" y="3201"/>
              <a:ext cx="5232" cy="611"/>
              <a:chOff x="96" y="3105"/>
              <a:chExt cx="5664" cy="611"/>
            </a:xfrm>
          </p:grpSpPr>
          <p:sp>
            <p:nvSpPr>
              <p:cNvPr id="35863" name="Text Box 23"/>
              <p:cNvSpPr txBox="1">
                <a:spLocks noChangeArrowheads="1"/>
              </p:cNvSpPr>
              <p:nvPr/>
            </p:nvSpPr>
            <p:spPr bwMode="auto">
              <a:xfrm>
                <a:off x="96" y="3389"/>
                <a:ext cx="566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</a:t>
                </a: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  </a:t>
                </a:r>
                <a:r>
                  <a:rPr kumimoji="1"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越大，曲线变化越慢，    达到稳态时间越长</a:t>
                </a:r>
                <a:r>
                  <a:rPr kumimoji="1"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。</a:t>
                </a:r>
                <a:endParaRPr kumimoji="1"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0" y="3105"/>
                <a:ext cx="86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8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结论：</a:t>
                </a:r>
              </a:p>
            </p:txBody>
          </p:sp>
        </p:grpSp>
        <p:graphicFrame>
          <p:nvGraphicFramePr>
            <p:cNvPr id="25611" name="Object 25"/>
            <p:cNvGraphicFramePr>
              <a:graphicFrameLocks noChangeAspect="1"/>
            </p:cNvGraphicFramePr>
            <p:nvPr/>
          </p:nvGraphicFramePr>
          <p:xfrm>
            <a:off x="2736" y="3425"/>
            <a:ext cx="350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8" r:id="rId12" imgW="178200" imgH="200160" progId="Equation.3">
                    <p:embed/>
                  </p:oleObj>
                </mc:Choice>
                <mc:Fallback>
                  <p:oleObj r:id="rId12" imgW="178200" imgH="2001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425"/>
                          <a:ext cx="350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935038" y="5718175"/>
            <a:ext cx="71278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当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 5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时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暂态基本结束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u</a:t>
            </a:r>
            <a:r>
              <a:rPr kumimoji="1"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C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达到稳态值。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grpSp>
        <p:nvGrpSpPr>
          <p:cNvPr id="25625" name="Group 27"/>
          <p:cNvGrpSpPr>
            <a:grpSpLocks/>
          </p:cNvGrpSpPr>
          <p:nvPr/>
        </p:nvGrpSpPr>
        <p:grpSpPr bwMode="auto">
          <a:xfrm>
            <a:off x="228600" y="641350"/>
            <a:ext cx="8786813" cy="1263650"/>
            <a:chOff x="192" y="356"/>
            <a:chExt cx="5535" cy="796"/>
          </a:xfrm>
        </p:grpSpPr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4945" y="825"/>
              <a:ext cx="7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0.998</a:t>
              </a: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363" y="35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t</a:t>
              </a:r>
              <a:endParaRPr kumimoji="1" lang="en-US" altLang="zh-CN" sz="28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25634" name="Text Box 30"/>
            <p:cNvSpPr txBox="1">
              <a:spLocks noChangeArrowheads="1"/>
            </p:cNvSpPr>
            <p:nvPr/>
          </p:nvSpPr>
          <p:spPr bwMode="auto">
            <a:xfrm>
              <a:off x="876" y="40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accent2"/>
                  </a:solidFill>
                </a:rPr>
                <a:t>0</a:t>
              </a:r>
            </a:p>
          </p:txBody>
        </p:sp>
        <p:graphicFrame>
          <p:nvGraphicFramePr>
            <p:cNvPr id="25604" name="Object 31"/>
            <p:cNvGraphicFramePr>
              <a:graphicFrameLocks noChangeAspect="1"/>
            </p:cNvGraphicFramePr>
            <p:nvPr/>
          </p:nvGraphicFramePr>
          <p:xfrm>
            <a:off x="328" y="740"/>
            <a:ext cx="3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9" r:id="rId14" imgW="178200" imgH="200160" progId="Equation.3">
                    <p:embed/>
                  </p:oleObj>
                </mc:Choice>
                <mc:Fallback>
                  <p:oleObj r:id="rId14" imgW="178200" imgH="2001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740"/>
                          <a:ext cx="3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876" y="815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宋体" panose="02010600030101010101" pitchFamily="2" charset="-122"/>
                </a:rPr>
                <a:t>0</a:t>
              </a:r>
            </a:p>
          </p:txBody>
        </p:sp>
        <p:sp>
          <p:nvSpPr>
            <p:cNvPr id="35873" name="Text Box 33"/>
            <p:cNvSpPr txBox="1">
              <a:spLocks noChangeArrowheads="1"/>
            </p:cNvSpPr>
            <p:nvPr/>
          </p:nvSpPr>
          <p:spPr bwMode="auto">
            <a:xfrm>
              <a:off x="1203" y="815"/>
              <a:ext cx="7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0.632</a:t>
              </a: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1978" y="815"/>
              <a:ext cx="7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0.865</a:t>
              </a: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719" y="815"/>
              <a:ext cx="7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0.950</a:t>
              </a:r>
              <a:r>
                <a:rPr kumimoji="1"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3438" y="815"/>
              <a:ext cx="7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0.982</a:t>
              </a: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4213" y="815"/>
              <a:ext cx="78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0.993</a:t>
              </a:r>
              <a:r>
                <a:rPr kumimoji="1" lang="en-US" altLang="zh-CN" sz="28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endPara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25641" name="Line 38"/>
            <p:cNvSpPr>
              <a:spLocks noChangeShapeType="1"/>
            </p:cNvSpPr>
            <p:nvPr/>
          </p:nvSpPr>
          <p:spPr bwMode="auto">
            <a:xfrm>
              <a:off x="192" y="762"/>
              <a:ext cx="54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39"/>
            <p:cNvSpPr>
              <a:spLocks noChangeShapeType="1"/>
            </p:cNvSpPr>
            <p:nvPr/>
          </p:nvSpPr>
          <p:spPr bwMode="auto">
            <a:xfrm>
              <a:off x="1201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5" name="Object 40"/>
            <p:cNvGraphicFramePr>
              <a:graphicFrameLocks noChangeAspect="1"/>
            </p:cNvGraphicFramePr>
            <p:nvPr/>
          </p:nvGraphicFramePr>
          <p:xfrm>
            <a:off x="2161" y="432"/>
            <a:ext cx="33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0" r:id="rId16" imgW="178200" imgH="152280" progId="Equation.3">
                    <p:embed/>
                  </p:oleObj>
                </mc:Choice>
                <mc:Fallback>
                  <p:oleObj r:id="rId16" imgW="178200" imgH="15228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432"/>
                          <a:ext cx="33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3" name="Line 41"/>
            <p:cNvSpPr>
              <a:spLocks noChangeShapeType="1"/>
            </p:cNvSpPr>
            <p:nvPr/>
          </p:nvSpPr>
          <p:spPr bwMode="auto">
            <a:xfrm>
              <a:off x="192" y="1140"/>
              <a:ext cx="54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42"/>
            <p:cNvSpPr>
              <a:spLocks noChangeShapeType="1"/>
            </p:cNvSpPr>
            <p:nvPr/>
          </p:nvSpPr>
          <p:spPr bwMode="auto">
            <a:xfrm>
              <a:off x="193" y="372"/>
              <a:ext cx="54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3"/>
            <p:cNvSpPr>
              <a:spLocks noChangeShapeType="1"/>
            </p:cNvSpPr>
            <p:nvPr/>
          </p:nvSpPr>
          <p:spPr bwMode="auto">
            <a:xfrm>
              <a:off x="1969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44"/>
            <p:cNvSpPr>
              <a:spLocks noChangeShapeType="1"/>
            </p:cNvSpPr>
            <p:nvPr/>
          </p:nvSpPr>
          <p:spPr bwMode="auto">
            <a:xfrm>
              <a:off x="2737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45"/>
            <p:cNvSpPr>
              <a:spLocks noChangeShapeType="1"/>
            </p:cNvSpPr>
            <p:nvPr/>
          </p:nvSpPr>
          <p:spPr bwMode="auto">
            <a:xfrm>
              <a:off x="769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46"/>
            <p:cNvSpPr>
              <a:spLocks noChangeShapeType="1"/>
            </p:cNvSpPr>
            <p:nvPr/>
          </p:nvSpPr>
          <p:spPr bwMode="auto">
            <a:xfrm>
              <a:off x="193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47"/>
            <p:cNvSpPr>
              <a:spLocks noChangeShapeType="1"/>
            </p:cNvSpPr>
            <p:nvPr/>
          </p:nvSpPr>
          <p:spPr bwMode="auto">
            <a:xfrm>
              <a:off x="5665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48"/>
            <p:cNvSpPr>
              <a:spLocks noChangeShapeType="1"/>
            </p:cNvSpPr>
            <p:nvPr/>
          </p:nvSpPr>
          <p:spPr bwMode="auto">
            <a:xfrm>
              <a:off x="3457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49"/>
            <p:cNvSpPr>
              <a:spLocks noChangeShapeType="1"/>
            </p:cNvSpPr>
            <p:nvPr/>
          </p:nvSpPr>
          <p:spPr bwMode="auto">
            <a:xfrm>
              <a:off x="4223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50"/>
            <p:cNvSpPr>
              <a:spLocks noChangeShapeType="1"/>
            </p:cNvSpPr>
            <p:nvPr/>
          </p:nvSpPr>
          <p:spPr bwMode="auto">
            <a:xfrm>
              <a:off x="4945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06" name="Object 51"/>
            <p:cNvGraphicFramePr>
              <a:graphicFrameLocks noChangeAspect="1"/>
            </p:cNvGraphicFramePr>
            <p:nvPr/>
          </p:nvGraphicFramePr>
          <p:xfrm>
            <a:off x="1488" y="489"/>
            <a:ext cx="23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1" r:id="rId18" imgW="108720" imgH="117360" progId="Equation.3">
                    <p:embed/>
                  </p:oleObj>
                </mc:Choice>
                <mc:Fallback>
                  <p:oleObj r:id="rId18" imgW="108720" imgH="11736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9"/>
                          <a:ext cx="23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52"/>
            <p:cNvGraphicFramePr>
              <a:graphicFrameLocks noChangeAspect="1"/>
            </p:cNvGraphicFramePr>
            <p:nvPr/>
          </p:nvGraphicFramePr>
          <p:xfrm>
            <a:off x="5136" y="431"/>
            <a:ext cx="33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2" r:id="rId20" imgW="178200" imgH="152280" progId="Equation.3">
                    <p:embed/>
                  </p:oleObj>
                </mc:Choice>
                <mc:Fallback>
                  <p:oleObj r:id="rId20" imgW="178200" imgH="1522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431"/>
                          <a:ext cx="33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53"/>
            <p:cNvGraphicFramePr>
              <a:graphicFrameLocks noChangeAspect="1"/>
            </p:cNvGraphicFramePr>
            <p:nvPr/>
          </p:nvGraphicFramePr>
          <p:xfrm>
            <a:off x="3648" y="431"/>
            <a:ext cx="33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3" r:id="rId22" imgW="178200" imgH="152280" progId="Equation.3">
                    <p:embed/>
                  </p:oleObj>
                </mc:Choice>
                <mc:Fallback>
                  <p:oleObj r:id="rId22" imgW="178200" imgH="1522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431"/>
                          <a:ext cx="33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54"/>
            <p:cNvGraphicFramePr>
              <a:graphicFrameLocks noChangeAspect="1"/>
            </p:cNvGraphicFramePr>
            <p:nvPr/>
          </p:nvGraphicFramePr>
          <p:xfrm>
            <a:off x="4429" y="434"/>
            <a:ext cx="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4" r:id="rId24" imgW="178200" imgH="152280" progId="Equation.3">
                    <p:embed/>
                  </p:oleObj>
                </mc:Choice>
                <mc:Fallback>
                  <p:oleObj r:id="rId24" imgW="178200" imgH="15228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434"/>
                          <a:ext cx="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55"/>
            <p:cNvGraphicFramePr>
              <a:graphicFrameLocks noChangeAspect="1"/>
            </p:cNvGraphicFramePr>
            <p:nvPr/>
          </p:nvGraphicFramePr>
          <p:xfrm>
            <a:off x="2941" y="434"/>
            <a:ext cx="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5" r:id="rId26" imgW="178200" imgH="152280" progId="Equation.3">
                    <p:embed/>
                  </p:oleObj>
                </mc:Choice>
                <mc:Fallback>
                  <p:oleObj r:id="rId26" imgW="178200" imgH="1522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434"/>
                          <a:ext cx="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286000" y="1828800"/>
            <a:ext cx="4576763" cy="3328988"/>
            <a:chOff x="1440" y="1152"/>
            <a:chExt cx="2883" cy="2097"/>
          </a:xfrm>
        </p:grpSpPr>
        <p:grpSp>
          <p:nvGrpSpPr>
            <p:cNvPr id="25627" name="Group 57"/>
            <p:cNvGrpSpPr>
              <a:grpSpLocks/>
            </p:cNvGrpSpPr>
            <p:nvPr/>
          </p:nvGrpSpPr>
          <p:grpSpPr bwMode="auto">
            <a:xfrm>
              <a:off x="1697" y="1152"/>
              <a:ext cx="2626" cy="2097"/>
              <a:chOff x="1697" y="1064"/>
              <a:chExt cx="2934" cy="2325"/>
            </a:xfrm>
          </p:grpSpPr>
          <p:sp>
            <p:nvSpPr>
              <p:cNvPr id="25629" name="Text Box 58"/>
              <p:cNvSpPr txBox="1">
                <a:spLocks noChangeArrowheads="1"/>
              </p:cNvSpPr>
              <p:nvPr/>
            </p:nvSpPr>
            <p:spPr bwMode="auto">
              <a:xfrm>
                <a:off x="4432" y="3026"/>
                <a:ext cx="199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</a:rPr>
                  <a:t>t</a:t>
                </a:r>
                <a:endParaRPr lang="en-US" altLang="zh-CN" sz="2800">
                  <a:solidFill>
                    <a:schemeClr val="tx2"/>
                  </a:solidFill>
                </a:endParaRPr>
              </a:p>
            </p:txBody>
          </p:sp>
          <p:sp>
            <p:nvSpPr>
              <p:cNvPr id="25630" name="Line 59"/>
              <p:cNvSpPr>
                <a:spLocks noChangeShapeType="1"/>
              </p:cNvSpPr>
              <p:nvPr/>
            </p:nvSpPr>
            <p:spPr bwMode="auto">
              <a:xfrm>
                <a:off x="1697" y="3140"/>
                <a:ext cx="268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31" name="Line 60"/>
              <p:cNvSpPr>
                <a:spLocks noChangeShapeType="1"/>
              </p:cNvSpPr>
              <p:nvPr/>
            </p:nvSpPr>
            <p:spPr bwMode="auto">
              <a:xfrm flipH="1" flipV="1">
                <a:off x="1709" y="1292"/>
                <a:ext cx="0" cy="186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603" name="Object 61"/>
              <p:cNvGraphicFramePr>
                <a:graphicFrameLocks noChangeAspect="1"/>
              </p:cNvGraphicFramePr>
              <p:nvPr/>
            </p:nvGraphicFramePr>
            <p:xfrm>
              <a:off x="1775" y="1064"/>
              <a:ext cx="350" cy="4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026" r:id="rId28" imgW="165240" imgH="200160" progId="Equation.3">
                      <p:embed/>
                    </p:oleObj>
                  </mc:Choice>
                  <mc:Fallback>
                    <p:oleObj r:id="rId28" imgW="165240" imgH="20016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5" y="1064"/>
                            <a:ext cx="350" cy="4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628" name="Text Box 62"/>
            <p:cNvSpPr txBox="1">
              <a:spLocks noChangeArrowheads="1"/>
            </p:cNvSpPr>
            <p:nvPr/>
          </p:nvSpPr>
          <p:spPr bwMode="auto">
            <a:xfrm>
              <a:off x="1440" y="28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6" grpId="0" build="p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79388" y="457200"/>
            <a:ext cx="5791200" cy="914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</a:t>
            </a: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电路的全响应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8313" y="2895600"/>
            <a:ext cx="3962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 </a:t>
            </a:r>
            <a:r>
              <a:rPr kumimoji="1" lang="en-US" altLang="zh-CN" sz="2800" b="1" i="1">
                <a:solidFill>
                  <a:srgbClr val="CC0000"/>
                </a:solidFill>
                <a:sym typeface="Symbol" panose="05050102010706020507" pitchFamily="18" charset="2"/>
              </a:rPr>
              <a:t>u</a:t>
            </a:r>
            <a:r>
              <a:rPr kumimoji="1" lang="en-US" altLang="zh-CN" sz="2800" b="1" i="1" baseline="-25000">
                <a:solidFill>
                  <a:srgbClr val="CC0000"/>
                </a:solidFill>
                <a:sym typeface="Symbol" panose="05050102010706020507" pitchFamily="18" charset="2"/>
              </a:rPr>
              <a:t>C</a:t>
            </a:r>
            <a:r>
              <a:rPr kumimoji="1" lang="zh-CN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的变化规律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95288" y="981075"/>
            <a:ext cx="4876800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全响应</a:t>
            </a:r>
            <a:r>
              <a:rPr lang="en-US" altLang="zh-CN" b="1" dirty="0">
                <a:solidFill>
                  <a:srgbClr val="CC0000"/>
                </a:solidFill>
              </a:rPr>
              <a:t>:</a:t>
            </a:r>
            <a:r>
              <a:rPr lang="en-US" altLang="zh-CN" b="1" dirty="0">
                <a:solidFill>
                  <a:srgbClr val="000099"/>
                </a:solidFill>
              </a:rPr>
              <a:t>  </a:t>
            </a:r>
            <a:r>
              <a:rPr lang="zh-CN" altLang="en-US" b="1" dirty="0"/>
              <a:t>电源激励、储能元件的初始能量均不为零时，电路中的响应。有电源输入又有初始状态。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U</a:t>
            </a:r>
            <a:r>
              <a:rPr lang="en-US" altLang="zh-CN" sz="1400" b="1" dirty="0" smtClean="0"/>
              <a:t>0</a:t>
            </a:r>
            <a:r>
              <a:rPr lang="en-US" altLang="zh-CN" b="1" dirty="0" smtClean="0"/>
              <a:t>=</a:t>
            </a:r>
            <a:r>
              <a:rPr lang="en-US" altLang="zh-CN" sz="3200" b="1" i="1" dirty="0" err="1" smtClean="0"/>
              <a:t>u</a:t>
            </a:r>
            <a:r>
              <a:rPr lang="en-US" altLang="zh-CN" sz="1600" b="1" dirty="0" err="1" smtClean="0"/>
              <a:t>C</a:t>
            </a:r>
            <a:r>
              <a:rPr lang="en-US" altLang="zh-CN" b="1" dirty="0" smtClean="0"/>
              <a:t>(0</a:t>
            </a:r>
            <a:r>
              <a:rPr lang="en-US" altLang="zh-CN" b="1" dirty="0"/>
              <a:t>+)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U=</a:t>
            </a:r>
            <a:r>
              <a:rPr lang="en-US" altLang="zh-CN" sz="3200" b="1" i="1" dirty="0" err="1"/>
              <a:t>u</a:t>
            </a:r>
            <a:r>
              <a:rPr lang="en-US" altLang="zh-CN" sz="1600" b="1" dirty="0" err="1" smtClean="0"/>
              <a:t>C</a:t>
            </a:r>
            <a:r>
              <a:rPr lang="en-US" altLang="zh-CN" b="1" dirty="0" smtClean="0"/>
              <a:t>(</a:t>
            </a:r>
            <a:r>
              <a:rPr lang="zh-CN" altLang="en-US" sz="2800" b="1" dirty="0">
                <a:latin typeface="+mn-lt"/>
              </a:rPr>
              <a:t>∞</a:t>
            </a:r>
            <a:r>
              <a:rPr lang="zh-CN" altLang="en-US" b="1" dirty="0"/>
              <a:t> </a:t>
            </a:r>
            <a:r>
              <a:rPr lang="en-US" altLang="zh-CN" b="1" dirty="0" smtClean="0"/>
              <a:t>)</a:t>
            </a:r>
            <a:endParaRPr lang="zh-CN" altLang="en-US" sz="2800" b="1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62000" y="3446463"/>
            <a:ext cx="5945188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根据叠加定理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全响应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零输入响应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零状态响应</a:t>
            </a:r>
          </a:p>
        </p:txBody>
      </p:sp>
      <p:graphicFrame>
        <p:nvGraphicFramePr>
          <p:cNvPr id="33798" name="Object 6" descr="40%"/>
          <p:cNvGraphicFramePr>
            <a:graphicFrameLocks noChangeAspect="1"/>
          </p:cNvGraphicFramePr>
          <p:nvPr/>
        </p:nvGraphicFramePr>
        <p:xfrm>
          <a:off x="1366838" y="4970463"/>
          <a:ext cx="6297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r:id="rId3" imgW="2376720" imgH="326160" progId="Equation.3">
                  <p:embed/>
                </p:oleObj>
              </mc:Choice>
              <mc:Fallback>
                <p:oleObj r:id="rId3" imgW="2376720" imgH="326160" progId="Equation.3">
                  <p:embed/>
                  <p:pic>
                    <p:nvPicPr>
                      <p:cNvPr id="0" name="Object 6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970463"/>
                        <a:ext cx="6297612" cy="101282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AutoShape 7"/>
          <p:cNvSpPr>
            <a:spLocks noChangeArrowheads="1"/>
          </p:cNvSpPr>
          <p:nvPr/>
        </p:nvSpPr>
        <p:spPr bwMode="auto">
          <a:xfrm rot="7548790">
            <a:off x="3297238" y="4481513"/>
            <a:ext cx="666750" cy="400050"/>
          </a:xfrm>
          <a:prstGeom prst="notchedRightArrow">
            <a:avLst>
              <a:gd name="adj1" fmla="val 50000"/>
              <a:gd name="adj2" fmla="val 41651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 rot="7297406">
            <a:off x="5167313" y="4427538"/>
            <a:ext cx="631825" cy="409575"/>
          </a:xfrm>
          <a:prstGeom prst="notchedRightArrow">
            <a:avLst>
              <a:gd name="adj1" fmla="val 50000"/>
              <a:gd name="adj2" fmla="val 38552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6634" name="Group 9"/>
          <p:cNvGrpSpPr>
            <a:grpSpLocks/>
          </p:cNvGrpSpPr>
          <p:nvPr/>
        </p:nvGrpSpPr>
        <p:grpSpPr bwMode="auto">
          <a:xfrm>
            <a:off x="0" y="333375"/>
            <a:ext cx="5648325" cy="161925"/>
            <a:chOff x="144" y="486"/>
            <a:chExt cx="3558" cy="102"/>
          </a:xfrm>
        </p:grpSpPr>
        <p:pic>
          <p:nvPicPr>
            <p:cNvPr id="26665" name="Picture 10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66" name="Picture 11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67" name="Picture 12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68" name="Picture 13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69" name="Picture 14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0" name="Picture 15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1" name="Picture 16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2" name="Picture 17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3" name="Picture 18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4" name="Picture 19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5" name="Picture 20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6" name="Picture 21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7" name="Picture 22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8" name="Picture 23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9" name="Picture 24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0" name="Picture 25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1" name="Picture 26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2" name="Picture 27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3" name="Picture 28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4" name="Picture 29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5" name="Picture 30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6" name="Picture 31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7" name="Picture 32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8" name="Picture 33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9" name="Picture 34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0" name="Picture 35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1" name="Picture 36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2" name="Picture 37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3" name="Picture 38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4" name="Picture 39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5" name="Picture 40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6" name="Picture 41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7" name="Picture 42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8" name="Picture 43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99" name="Picture 44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0" name="Picture 45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8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1" name="Picture 46" descr="Green and Black Diamon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486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635" name="Group 77"/>
          <p:cNvGrpSpPr>
            <a:grpSpLocks/>
          </p:cNvGrpSpPr>
          <p:nvPr/>
        </p:nvGrpSpPr>
        <p:grpSpPr bwMode="auto">
          <a:xfrm>
            <a:off x="5486400" y="1204913"/>
            <a:ext cx="3581400" cy="2528887"/>
            <a:chOff x="3456" y="759"/>
            <a:chExt cx="2256" cy="1593"/>
          </a:xfrm>
        </p:grpSpPr>
        <p:grpSp>
          <p:nvGrpSpPr>
            <p:cNvPr id="26636" name="Group 47"/>
            <p:cNvGrpSpPr>
              <a:grpSpLocks/>
            </p:cNvGrpSpPr>
            <p:nvPr/>
          </p:nvGrpSpPr>
          <p:grpSpPr bwMode="auto">
            <a:xfrm>
              <a:off x="3456" y="759"/>
              <a:ext cx="2256" cy="1593"/>
              <a:chOff x="3432" y="441"/>
              <a:chExt cx="2328" cy="1631"/>
            </a:xfrm>
          </p:grpSpPr>
          <p:sp>
            <p:nvSpPr>
              <p:cNvPr id="26638" name="Rectangle 48"/>
              <p:cNvSpPr>
                <a:spLocks noChangeArrowheads="1"/>
              </p:cNvSpPr>
              <p:nvPr/>
            </p:nvSpPr>
            <p:spPr bwMode="auto">
              <a:xfrm>
                <a:off x="3705" y="1698"/>
                <a:ext cx="1301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000099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sz="2800" b="1" i="1" baseline="-25000">
                    <a:solidFill>
                      <a:srgbClr val="000099"/>
                    </a:solidFill>
                    <a:sym typeface="Symbol" panose="05050102010706020507" pitchFamily="18" charset="2"/>
                  </a:rPr>
                  <a:t>C </a:t>
                </a:r>
                <a:r>
                  <a:rPr lang="en-US" altLang="zh-CN" sz="2800" b="1">
                    <a:solidFill>
                      <a:srgbClr val="000099"/>
                    </a:solidFill>
                    <a:sym typeface="Symbol" panose="05050102010706020507" pitchFamily="18" charset="2"/>
                  </a:rPr>
                  <a:t>(0 -) </a:t>
                </a:r>
                <a:r>
                  <a:rPr lang="en-US" altLang="zh-CN" sz="2800">
                    <a:solidFill>
                      <a:srgbClr val="000099"/>
                    </a:solidFill>
                    <a:sym typeface="Symbol" panose="05050102010706020507" pitchFamily="18" charset="2"/>
                  </a:rPr>
                  <a:t>= </a:t>
                </a:r>
                <a:r>
                  <a:rPr lang="en-US" altLang="zh-CN" sz="3200" i="1">
                    <a:solidFill>
                      <a:srgbClr val="000099"/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i="1" baseline="-25000">
                    <a:solidFill>
                      <a:srgbClr val="000099"/>
                    </a:solidFill>
                    <a:sym typeface="Symbol" panose="05050102010706020507" pitchFamily="18" charset="2"/>
                  </a:rPr>
                  <a:t>0</a:t>
                </a:r>
              </a:p>
            </p:txBody>
          </p:sp>
          <p:grpSp>
            <p:nvGrpSpPr>
              <p:cNvPr id="26639" name="Group 49"/>
              <p:cNvGrpSpPr>
                <a:grpSpLocks/>
              </p:cNvGrpSpPr>
              <p:nvPr/>
            </p:nvGrpSpPr>
            <p:grpSpPr bwMode="auto">
              <a:xfrm>
                <a:off x="3432" y="441"/>
                <a:ext cx="2328" cy="1335"/>
                <a:chOff x="3288" y="441"/>
                <a:chExt cx="2424" cy="1407"/>
              </a:xfrm>
            </p:grpSpPr>
            <p:sp>
              <p:nvSpPr>
                <p:cNvPr id="26640" name="Oval 50"/>
                <p:cNvSpPr>
                  <a:spLocks noChangeArrowheads="1"/>
                </p:cNvSpPr>
                <p:nvPr/>
              </p:nvSpPr>
              <p:spPr bwMode="auto">
                <a:xfrm>
                  <a:off x="3288" y="1195"/>
                  <a:ext cx="270" cy="287"/>
                </a:xfrm>
                <a:prstGeom prst="ellips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41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609" y="488"/>
                  <a:ext cx="279" cy="4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600" b="1"/>
                    <a:t>s</a:t>
                  </a:r>
                </a:p>
              </p:txBody>
            </p:sp>
            <p:sp>
              <p:nvSpPr>
                <p:cNvPr id="26642" name="Line 52"/>
                <p:cNvSpPr>
                  <a:spLocks noChangeShapeType="1"/>
                </p:cNvSpPr>
                <p:nvPr/>
              </p:nvSpPr>
              <p:spPr bwMode="auto">
                <a:xfrm>
                  <a:off x="3423" y="829"/>
                  <a:ext cx="0" cy="1019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6643" name="Group 53"/>
                <p:cNvGrpSpPr>
                  <a:grpSpLocks/>
                </p:cNvGrpSpPr>
                <p:nvPr/>
              </p:nvGrpSpPr>
              <p:grpSpPr bwMode="auto">
                <a:xfrm>
                  <a:off x="4880" y="829"/>
                  <a:ext cx="352" cy="1019"/>
                  <a:chOff x="3072" y="1296"/>
                  <a:chExt cx="192" cy="768"/>
                </a:xfrm>
              </p:grpSpPr>
              <p:sp>
                <p:nvSpPr>
                  <p:cNvPr id="2666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28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3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296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4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1728"/>
                    <a:ext cx="0" cy="33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44" name="Rectangle 58"/>
                <p:cNvSpPr>
                  <a:spLocks noChangeArrowheads="1"/>
                </p:cNvSpPr>
                <p:nvPr/>
              </p:nvSpPr>
              <p:spPr bwMode="auto">
                <a:xfrm>
                  <a:off x="4392" y="480"/>
                  <a:ext cx="284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chemeClr val="tx2"/>
                      </a:solidFill>
                    </a:rPr>
                    <a:t>R</a:t>
                  </a:r>
                </a:p>
              </p:txBody>
            </p:sp>
            <p:sp>
              <p:nvSpPr>
                <p:cNvPr id="26645" name="Rectangle 59"/>
                <p:cNvSpPr>
                  <a:spLocks noChangeArrowheads="1"/>
                </p:cNvSpPr>
                <p:nvPr/>
              </p:nvSpPr>
              <p:spPr bwMode="auto">
                <a:xfrm>
                  <a:off x="3557" y="1152"/>
                  <a:ext cx="298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U</a:t>
                  </a:r>
                </a:p>
              </p:txBody>
            </p:sp>
            <p:sp>
              <p:nvSpPr>
                <p:cNvPr id="26646" name="Rectangle 60"/>
                <p:cNvSpPr>
                  <a:spLocks noChangeArrowheads="1"/>
                </p:cNvSpPr>
                <p:nvPr/>
              </p:nvSpPr>
              <p:spPr bwMode="auto">
                <a:xfrm>
                  <a:off x="3409" y="936"/>
                  <a:ext cx="261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26647" name="Rectangle 61"/>
                <p:cNvSpPr>
                  <a:spLocks noChangeArrowheads="1"/>
                </p:cNvSpPr>
                <p:nvPr/>
              </p:nvSpPr>
              <p:spPr bwMode="auto">
                <a:xfrm>
                  <a:off x="3456" y="1296"/>
                  <a:ext cx="244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  <p:sp>
              <p:nvSpPr>
                <p:cNvPr id="26648" name="Line 62"/>
                <p:cNvSpPr>
                  <a:spLocks noChangeShapeType="1"/>
                </p:cNvSpPr>
                <p:nvPr/>
              </p:nvSpPr>
              <p:spPr bwMode="auto">
                <a:xfrm>
                  <a:off x="3987" y="837"/>
                  <a:ext cx="34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9" name="Line 63"/>
                <p:cNvSpPr>
                  <a:spLocks noChangeShapeType="1"/>
                </p:cNvSpPr>
                <p:nvPr/>
              </p:nvSpPr>
              <p:spPr bwMode="auto">
                <a:xfrm>
                  <a:off x="3429" y="1836"/>
                  <a:ext cx="1635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0" name="Line 64"/>
                <p:cNvSpPr>
                  <a:spLocks noChangeShapeType="1"/>
                </p:cNvSpPr>
                <p:nvPr/>
              </p:nvSpPr>
              <p:spPr bwMode="auto">
                <a:xfrm>
                  <a:off x="3417" y="842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699" y="707"/>
                  <a:ext cx="281" cy="135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2" name="Line 66"/>
                <p:cNvSpPr>
                  <a:spLocks noChangeShapeType="1"/>
                </p:cNvSpPr>
                <p:nvPr/>
              </p:nvSpPr>
              <p:spPr bwMode="auto">
                <a:xfrm>
                  <a:off x="3815" y="627"/>
                  <a:ext cx="141" cy="27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632" y="1176"/>
                  <a:ext cx="424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C</a:t>
                  </a:r>
                </a:p>
              </p:txBody>
            </p:sp>
            <p:sp>
              <p:nvSpPr>
                <p:cNvPr id="26654" name="Rectangle 68"/>
                <p:cNvSpPr>
                  <a:spLocks noChangeArrowheads="1"/>
                </p:cNvSpPr>
                <p:nvPr/>
              </p:nvSpPr>
              <p:spPr bwMode="auto">
                <a:xfrm>
                  <a:off x="4342" y="768"/>
                  <a:ext cx="362" cy="149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55" name="Line 69"/>
                <p:cNvSpPr>
                  <a:spLocks noChangeShapeType="1"/>
                </p:cNvSpPr>
                <p:nvPr/>
              </p:nvSpPr>
              <p:spPr bwMode="auto">
                <a:xfrm>
                  <a:off x="4032" y="76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6" name="Rectangle 70"/>
                <p:cNvSpPr>
                  <a:spLocks noChangeArrowheads="1"/>
                </p:cNvSpPr>
                <p:nvPr/>
              </p:nvSpPr>
              <p:spPr bwMode="auto">
                <a:xfrm>
                  <a:off x="5040" y="946"/>
                  <a:ext cx="125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800" b="1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6657" name="Rectangle 71"/>
                <p:cNvSpPr>
                  <a:spLocks noChangeArrowheads="1"/>
                </p:cNvSpPr>
                <p:nvPr/>
              </p:nvSpPr>
              <p:spPr bwMode="auto">
                <a:xfrm>
                  <a:off x="5040" y="1233"/>
                  <a:ext cx="125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zh-CN" altLang="zh-CN" sz="2800" b="1" i="1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26658" name="Line 72"/>
                <p:cNvSpPr>
                  <a:spLocks noChangeShapeType="1"/>
                </p:cNvSpPr>
                <p:nvPr/>
              </p:nvSpPr>
              <p:spPr bwMode="auto">
                <a:xfrm>
                  <a:off x="4704" y="838"/>
                  <a:ext cx="34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094" y="441"/>
                  <a:ext cx="192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0000"/>
                      </a:solidFill>
                    </a:rPr>
                    <a:t>i</a:t>
                  </a:r>
                </a:p>
              </p:txBody>
            </p:sp>
            <p:graphicFrame>
              <p:nvGraphicFramePr>
                <p:cNvPr id="26627" name="Object 74"/>
                <p:cNvGraphicFramePr>
                  <a:graphicFrameLocks noChangeAspect="1"/>
                </p:cNvGraphicFramePr>
                <p:nvPr/>
              </p:nvGraphicFramePr>
              <p:xfrm>
                <a:off x="3600" y="864"/>
                <a:ext cx="384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57" r:id="rId7" imgW="282600" imgH="152280" progId="Equation.3">
                        <p:embed/>
                      </p:oleObj>
                    </mc:Choice>
                    <mc:Fallback>
                      <p:oleObj r:id="rId7" imgW="282600" imgH="152280" progId="Equation.3">
                        <p:embed/>
                        <p:pic>
                          <p:nvPicPr>
                            <p:cNvPr id="0" name="Object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864"/>
                              <a:ext cx="384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6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5232" y="1123"/>
                  <a:ext cx="48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i="1">
                      <a:solidFill>
                        <a:srgbClr val="FF0000"/>
                      </a:solidFill>
                    </a:rPr>
                    <a:t>u</a:t>
                  </a:r>
                  <a:r>
                    <a:rPr lang="en-US" altLang="zh-CN" sz="3200" b="1" i="1" baseline="-25000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</p:grpSp>
        </p:grpSp>
        <p:sp>
          <p:nvSpPr>
            <p:cNvPr id="26637" name="Line 76"/>
            <p:cNvSpPr>
              <a:spLocks noChangeShapeType="1"/>
            </p:cNvSpPr>
            <p:nvPr/>
          </p:nvSpPr>
          <p:spPr bwMode="auto">
            <a:xfrm>
              <a:off x="5284" y="1344"/>
              <a:ext cx="0" cy="49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797" grpId="0"/>
      <p:bldP spid="33799" grpId="0" animBg="1"/>
      <p:bldP spid="3380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408238" y="3138488"/>
            <a:ext cx="1447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191000" y="3138488"/>
            <a:ext cx="2057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590800" y="4052888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3200400" y="4052888"/>
            <a:ext cx="2438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50" name="Object 2" descr="40%"/>
          <p:cNvGraphicFramePr>
            <a:graphicFrameLocks noChangeAspect="1"/>
          </p:cNvGraphicFramePr>
          <p:nvPr/>
        </p:nvGraphicFramePr>
        <p:xfrm>
          <a:off x="1947863" y="2387600"/>
          <a:ext cx="54435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r:id="rId3" imgW="2229120" imgH="326160" progId="Equation.3">
                  <p:embed/>
                </p:oleObj>
              </mc:Choice>
              <mc:Fallback>
                <p:oleObj r:id="rId3" imgW="2229120" imgH="326160" progId="Equation.3">
                  <p:embed/>
                  <p:pic>
                    <p:nvPicPr>
                      <p:cNvPr id="0" name="Object 2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2387600"/>
                        <a:ext cx="5443537" cy="98107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 descr="40%"/>
          <p:cNvGraphicFramePr>
            <a:graphicFrameLocks noChangeAspect="1"/>
          </p:cNvGraphicFramePr>
          <p:nvPr/>
        </p:nvGraphicFramePr>
        <p:xfrm>
          <a:off x="1885950" y="3292475"/>
          <a:ext cx="55324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r:id="rId6" imgW="2181240" imgH="326160" progId="Equation.3">
                  <p:embed/>
                </p:oleObj>
              </mc:Choice>
              <mc:Fallback>
                <p:oleObj r:id="rId6" imgW="2181240" imgH="326160" progId="Equation.3">
                  <p:embed/>
                  <p:pic>
                    <p:nvPicPr>
                      <p:cNvPr id="0" name="Object 3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92475"/>
                        <a:ext cx="5532438" cy="9715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AutoShape 4" descr="40%"/>
          <p:cNvSpPr>
            <a:spLocks noChangeArrowheads="1"/>
          </p:cNvSpPr>
          <p:nvPr/>
        </p:nvSpPr>
        <p:spPr bwMode="auto">
          <a:xfrm>
            <a:off x="2557463" y="4968875"/>
            <a:ext cx="1600200" cy="533400"/>
          </a:xfrm>
          <a:prstGeom prst="wedgeRoundRectCallout">
            <a:avLst>
              <a:gd name="adj1" fmla="val -30060"/>
              <a:gd name="adj2" fmla="val -195236"/>
              <a:gd name="adj3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稳态分量</a:t>
            </a:r>
          </a:p>
        </p:txBody>
      </p:sp>
      <p:sp>
        <p:nvSpPr>
          <p:cNvPr id="27657" name="AutoShape 5" descr="40%"/>
          <p:cNvSpPr>
            <a:spLocks noChangeArrowheads="1"/>
          </p:cNvSpPr>
          <p:nvPr/>
        </p:nvSpPr>
        <p:spPr bwMode="auto">
          <a:xfrm>
            <a:off x="1947863" y="1373188"/>
            <a:ext cx="2057400" cy="609600"/>
          </a:xfrm>
          <a:prstGeom prst="wedgeRoundRectCallout">
            <a:avLst>
              <a:gd name="adj1" fmla="val 6329"/>
              <a:gd name="adj2" fmla="val 182551"/>
              <a:gd name="adj3" fmla="val 16667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零输入响应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7658" name="AutoShape 6" descr="40%"/>
          <p:cNvSpPr>
            <a:spLocks noChangeArrowheads="1"/>
          </p:cNvSpPr>
          <p:nvPr/>
        </p:nvSpPr>
        <p:spPr bwMode="auto">
          <a:xfrm>
            <a:off x="5910263" y="1373188"/>
            <a:ext cx="1905000" cy="609600"/>
          </a:xfrm>
          <a:prstGeom prst="wedgeRoundRectCallout">
            <a:avLst>
              <a:gd name="adj1" fmla="val -42917"/>
              <a:gd name="adj2" fmla="val 159116"/>
              <a:gd name="adj3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零状态响应</a:t>
            </a:r>
          </a:p>
        </p:txBody>
      </p:sp>
      <p:sp>
        <p:nvSpPr>
          <p:cNvPr id="27659" name="AutoShape 11" descr="90%"/>
          <p:cNvSpPr>
            <a:spLocks noChangeArrowheads="1"/>
          </p:cNvSpPr>
          <p:nvPr/>
        </p:nvSpPr>
        <p:spPr bwMode="auto">
          <a:xfrm>
            <a:off x="5757863" y="4968875"/>
            <a:ext cx="1600200" cy="533400"/>
          </a:xfrm>
          <a:prstGeom prst="wedgeRoundRectCallout">
            <a:avLst>
              <a:gd name="adj1" fmla="val -103569"/>
              <a:gd name="adj2" fmla="val -179463"/>
              <a:gd name="adj3" fmla="val 16667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暂态分量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41363" y="5654675"/>
            <a:ext cx="6191250" cy="5191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结论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：  全响应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=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稳态分量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+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暂态分量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74663" y="28209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全响应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68313" y="765175"/>
            <a:ext cx="6991350" cy="5191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结论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1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： 全响应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=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零输入响应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+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零状态响应</a:t>
            </a:r>
          </a:p>
        </p:txBody>
      </p:sp>
      <p:sp>
        <p:nvSpPr>
          <p:cNvPr id="27663" name="AutoShape 15" descr="40%"/>
          <p:cNvSpPr>
            <a:spLocks noChangeArrowheads="1"/>
          </p:cNvSpPr>
          <p:nvPr/>
        </p:nvSpPr>
        <p:spPr bwMode="auto">
          <a:xfrm>
            <a:off x="1336576" y="4437112"/>
            <a:ext cx="1219200" cy="427566"/>
          </a:xfrm>
          <a:prstGeom prst="wedgeRoundRectCallout">
            <a:avLst>
              <a:gd name="adj1" fmla="val 70965"/>
              <a:gd name="adj2" fmla="val -133550"/>
              <a:gd name="adj3" fmla="val 16667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稳态值</a:t>
            </a:r>
          </a:p>
        </p:txBody>
      </p:sp>
      <p:sp>
        <p:nvSpPr>
          <p:cNvPr id="27664" name="AutoShape 16" descr="80%"/>
          <p:cNvSpPr>
            <a:spLocks noChangeArrowheads="1"/>
          </p:cNvSpPr>
          <p:nvPr/>
        </p:nvSpPr>
        <p:spPr bwMode="auto">
          <a:xfrm>
            <a:off x="3836988" y="4458230"/>
            <a:ext cx="1167060" cy="447148"/>
          </a:xfrm>
          <a:prstGeom prst="wedgeRoundRectCallout">
            <a:avLst>
              <a:gd name="adj1" fmla="val -64284"/>
              <a:gd name="adj2" fmla="val -111258"/>
              <a:gd name="adj3" fmla="val 16667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初始值</a:t>
            </a:r>
          </a:p>
        </p:txBody>
      </p:sp>
      <p:sp>
        <p:nvSpPr>
          <p:cNvPr id="27665" name="Line 18"/>
          <p:cNvSpPr>
            <a:spLocks noChangeShapeType="1"/>
          </p:cNvSpPr>
          <p:nvPr/>
        </p:nvSpPr>
        <p:spPr bwMode="auto">
          <a:xfrm>
            <a:off x="3348038" y="4221163"/>
            <a:ext cx="237648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2627784" y="4149079"/>
            <a:ext cx="469031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  <p:bldP spid="34824" grpId="0" animBg="1"/>
      <p:bldP spid="34825" grpId="0" animBg="1"/>
      <p:bldP spid="348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70000" y="4208463"/>
            <a:ext cx="3916363" cy="638175"/>
            <a:chOff x="841" y="2831"/>
            <a:chExt cx="2467" cy="402"/>
          </a:xfrm>
        </p:grpSpPr>
        <p:graphicFrame>
          <p:nvGraphicFramePr>
            <p:cNvPr id="28678" name="Object 3"/>
            <p:cNvGraphicFramePr>
              <a:graphicFrameLocks noChangeAspect="1"/>
            </p:cNvGraphicFramePr>
            <p:nvPr/>
          </p:nvGraphicFramePr>
          <p:xfrm>
            <a:off x="841" y="2858"/>
            <a:ext cx="158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5" r:id="rId3" imgW="638640" imgH="200160" progId="Equation.3">
                    <p:embed/>
                  </p:oleObj>
                </mc:Choice>
                <mc:Fallback>
                  <p:oleObj r:id="rId3" imgW="638640" imgH="2001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2858"/>
                          <a:ext cx="1582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9" name="Text Box 4"/>
            <p:cNvSpPr txBox="1">
              <a:spLocks noChangeArrowheads="1"/>
            </p:cNvSpPr>
            <p:nvPr/>
          </p:nvSpPr>
          <p:spPr bwMode="auto">
            <a:xfrm>
              <a:off x="2520" y="2831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稳态解</a:t>
              </a:r>
            </a:p>
          </p:txBody>
        </p:sp>
      </p:grp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1303338" y="4589463"/>
            <a:ext cx="6042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3200" b="1">
              <a:solidFill>
                <a:schemeClr val="accent2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03338" y="4818063"/>
            <a:ext cx="5064125" cy="611187"/>
            <a:chOff x="912" y="2880"/>
            <a:chExt cx="3190" cy="385"/>
          </a:xfrm>
        </p:grpSpPr>
        <p:sp>
          <p:nvSpPr>
            <p:cNvPr id="28718" name="Text Box 7"/>
            <p:cNvSpPr txBox="1">
              <a:spLocks noChangeArrowheads="1"/>
            </p:cNvSpPr>
            <p:nvPr/>
          </p:nvSpPr>
          <p:spPr bwMode="auto">
            <a:xfrm>
              <a:off x="3314" y="2880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初始值</a:t>
              </a:r>
            </a:p>
          </p:txBody>
        </p:sp>
        <p:graphicFrame>
          <p:nvGraphicFramePr>
            <p:cNvPr id="28677" name="Object 8"/>
            <p:cNvGraphicFramePr>
              <a:graphicFrameLocks noChangeAspect="1"/>
            </p:cNvGraphicFramePr>
            <p:nvPr/>
          </p:nvGraphicFramePr>
          <p:xfrm>
            <a:off x="912" y="2880"/>
            <a:ext cx="216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6" r:id="rId5" imgW="1208160" imgH="200160" progId="Equation.3">
                    <p:embed/>
                  </p:oleObj>
                </mc:Choice>
                <mc:Fallback>
                  <p:oleObj r:id="rId5" imgW="120816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80"/>
                          <a:ext cx="216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876550" y="4206875"/>
            <a:ext cx="484188" cy="1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1292225" y="3357563"/>
          <a:ext cx="344011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r:id="rId7" imgW="1221120" imgH="317520" progId="Equation.3">
                  <p:embed/>
                </p:oleObj>
              </mc:Choice>
              <mc:Fallback>
                <p:oleObj r:id="rId7" imgW="1221120" imgH="317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357563"/>
                        <a:ext cx="344011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712788" y="304800"/>
            <a:ext cx="8431212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4.3</a:t>
            </a:r>
            <a:r>
              <a:rPr kumimoji="1" lang="en-US" altLang="zh-CN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一阶线性电路暂态分析的三要素法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1524000" y="990600"/>
            <a:ext cx="1981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33400" y="1066800"/>
            <a:ext cx="5029200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仅含一个储能元件或可等效为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一种储能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元件的线性电路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且由一阶微分方程描述，称为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一阶线性电路。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11188" y="2636838"/>
            <a:ext cx="33845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据经典法推导结果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96888" y="3141663"/>
            <a:ext cx="1250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全响应</a:t>
            </a:r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6010275" y="3228975"/>
            <a:ext cx="2035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99"/>
                </a:solidFill>
                <a:sym typeface="Symbol" panose="05050102010706020507" pitchFamily="18" charset="2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sym typeface="Symbol" panose="05050102010706020507" pitchFamily="18" charset="2"/>
              </a:rPr>
              <a:t>C </a:t>
            </a:r>
            <a:r>
              <a:rPr lang="en-US" altLang="zh-CN" sz="2800" b="1">
                <a:solidFill>
                  <a:srgbClr val="000099"/>
                </a:solidFill>
                <a:sym typeface="Symbol" panose="05050102010706020507" pitchFamily="18" charset="2"/>
              </a:rPr>
              <a:t>(0 -) = </a:t>
            </a:r>
            <a:r>
              <a:rPr lang="en-US" altLang="zh-CN" sz="3200" i="1">
                <a:solidFill>
                  <a:srgbClr val="000099"/>
                </a:solidFill>
                <a:sym typeface="Symbol" panose="05050102010706020507" pitchFamily="18" charset="2"/>
              </a:rPr>
              <a:t>U</a:t>
            </a:r>
            <a:r>
              <a:rPr lang="en-US" altLang="zh-CN" sz="3200" i="1" baseline="-25000">
                <a:solidFill>
                  <a:srgbClr val="000099"/>
                </a:solidFill>
                <a:sym typeface="Symbol" panose="05050102010706020507" pitchFamily="18" charset="2"/>
              </a:rPr>
              <a:t>o</a:t>
            </a:r>
          </a:p>
        </p:txBody>
      </p:sp>
      <p:sp>
        <p:nvSpPr>
          <p:cNvPr id="28689" name="Oval 19"/>
          <p:cNvSpPr>
            <a:spLocks noChangeArrowheads="1"/>
          </p:cNvSpPr>
          <p:nvPr/>
        </p:nvSpPr>
        <p:spPr bwMode="auto">
          <a:xfrm>
            <a:off x="5562600" y="2368550"/>
            <a:ext cx="411163" cy="4333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0" name="Text Box 20"/>
          <p:cNvSpPr txBox="1">
            <a:spLocks noChangeArrowheads="1"/>
          </p:cNvSpPr>
          <p:nvPr/>
        </p:nvSpPr>
        <p:spPr bwMode="auto">
          <a:xfrm>
            <a:off x="6278563" y="1203325"/>
            <a:ext cx="427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/>
              <a:t>s</a:t>
            </a:r>
          </a:p>
        </p:txBody>
      </p:sp>
      <p:sp>
        <p:nvSpPr>
          <p:cNvPr id="28691" name="Line 21"/>
          <p:cNvSpPr>
            <a:spLocks noChangeShapeType="1"/>
          </p:cNvSpPr>
          <p:nvPr/>
        </p:nvSpPr>
        <p:spPr bwMode="auto">
          <a:xfrm>
            <a:off x="5768975" y="1817688"/>
            <a:ext cx="0" cy="153511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92" name="Group 22"/>
          <p:cNvGrpSpPr>
            <a:grpSpLocks/>
          </p:cNvGrpSpPr>
          <p:nvPr/>
        </p:nvGrpSpPr>
        <p:grpSpPr bwMode="auto">
          <a:xfrm>
            <a:off x="7989888" y="1817688"/>
            <a:ext cx="536575" cy="1535112"/>
            <a:chOff x="3072" y="1296"/>
            <a:chExt cx="192" cy="768"/>
          </a:xfrm>
        </p:grpSpPr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1632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072" y="1728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 flipV="1">
              <a:off x="3168" y="129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Line 26"/>
            <p:cNvSpPr>
              <a:spLocks noChangeShapeType="1"/>
            </p:cNvSpPr>
            <p:nvPr/>
          </p:nvSpPr>
          <p:spPr bwMode="auto">
            <a:xfrm flipV="1">
              <a:off x="3168" y="1728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3" name="Rectangle 27"/>
          <p:cNvSpPr>
            <a:spLocks noChangeArrowheads="1"/>
          </p:cNvSpPr>
          <p:nvPr/>
        </p:nvSpPr>
        <p:spPr bwMode="auto">
          <a:xfrm>
            <a:off x="7243763" y="1217613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28694" name="Rectangle 28"/>
          <p:cNvSpPr>
            <a:spLocks noChangeArrowheads="1"/>
          </p:cNvSpPr>
          <p:nvPr/>
        </p:nvSpPr>
        <p:spPr bwMode="auto">
          <a:xfrm>
            <a:off x="5972175" y="230505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28695" name="Rectangle 29"/>
          <p:cNvSpPr>
            <a:spLocks noChangeArrowheads="1"/>
          </p:cNvSpPr>
          <p:nvPr/>
        </p:nvSpPr>
        <p:spPr bwMode="auto">
          <a:xfrm>
            <a:off x="5745163" y="1979613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8696" name="Rectangle 30"/>
          <p:cNvSpPr>
            <a:spLocks noChangeArrowheads="1"/>
          </p:cNvSpPr>
          <p:nvPr/>
        </p:nvSpPr>
        <p:spPr bwMode="auto">
          <a:xfrm>
            <a:off x="5818188" y="25209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3300"/>
                </a:solidFill>
              </a:rPr>
              <a:t>_</a:t>
            </a:r>
          </a:p>
        </p:txBody>
      </p:sp>
      <p:sp>
        <p:nvSpPr>
          <p:cNvPr id="28697" name="Line 31"/>
          <p:cNvSpPr>
            <a:spLocks noChangeShapeType="1"/>
          </p:cNvSpPr>
          <p:nvPr/>
        </p:nvSpPr>
        <p:spPr bwMode="auto">
          <a:xfrm>
            <a:off x="6627813" y="1830388"/>
            <a:ext cx="52228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32"/>
          <p:cNvSpPr>
            <a:spLocks noChangeShapeType="1"/>
          </p:cNvSpPr>
          <p:nvPr/>
        </p:nvSpPr>
        <p:spPr bwMode="auto">
          <a:xfrm>
            <a:off x="5776913" y="3335338"/>
            <a:ext cx="24939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33"/>
          <p:cNvSpPr>
            <a:spLocks noChangeShapeType="1"/>
          </p:cNvSpPr>
          <p:nvPr/>
        </p:nvSpPr>
        <p:spPr bwMode="auto">
          <a:xfrm>
            <a:off x="5759450" y="1836738"/>
            <a:ext cx="4302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Line 34"/>
          <p:cNvSpPr>
            <a:spLocks noChangeShapeType="1"/>
          </p:cNvSpPr>
          <p:nvPr/>
        </p:nvSpPr>
        <p:spPr bwMode="auto">
          <a:xfrm flipV="1">
            <a:off x="6200775" y="1816100"/>
            <a:ext cx="428625" cy="203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1" name="Line 35"/>
          <p:cNvSpPr>
            <a:spLocks noChangeShapeType="1"/>
          </p:cNvSpPr>
          <p:nvPr/>
        </p:nvSpPr>
        <p:spPr bwMode="auto">
          <a:xfrm rot="-747861" flipH="1" flipV="1">
            <a:off x="6172200" y="1647825"/>
            <a:ext cx="215900" cy="409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Text Box 36"/>
          <p:cNvSpPr txBox="1">
            <a:spLocks noChangeArrowheads="1"/>
          </p:cNvSpPr>
          <p:nvPr/>
        </p:nvSpPr>
        <p:spPr bwMode="auto">
          <a:xfrm>
            <a:off x="7612063" y="2339975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</a:p>
        </p:txBody>
      </p:sp>
      <p:sp>
        <p:nvSpPr>
          <p:cNvPr id="28703" name="Rectangle 37"/>
          <p:cNvSpPr>
            <a:spLocks noChangeArrowheads="1"/>
          </p:cNvSpPr>
          <p:nvPr/>
        </p:nvSpPr>
        <p:spPr bwMode="auto">
          <a:xfrm>
            <a:off x="7169150" y="1725613"/>
            <a:ext cx="552450" cy="2254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04" name="Line 38"/>
          <p:cNvSpPr>
            <a:spLocks noChangeShapeType="1"/>
          </p:cNvSpPr>
          <p:nvPr/>
        </p:nvSpPr>
        <p:spPr bwMode="auto">
          <a:xfrm>
            <a:off x="6697663" y="1725613"/>
            <a:ext cx="438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Rectangle 40"/>
          <p:cNvSpPr>
            <a:spLocks noChangeArrowheads="1"/>
          </p:cNvSpPr>
          <p:nvPr/>
        </p:nvSpPr>
        <p:spPr bwMode="auto">
          <a:xfrm>
            <a:off x="8234363" y="24272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800" b="1" i="1">
              <a:solidFill>
                <a:srgbClr val="FF3300"/>
              </a:solidFill>
            </a:endParaRPr>
          </a:p>
        </p:txBody>
      </p:sp>
      <p:sp>
        <p:nvSpPr>
          <p:cNvPr id="28706" name="Line 41"/>
          <p:cNvSpPr>
            <a:spLocks noChangeShapeType="1"/>
          </p:cNvSpPr>
          <p:nvPr/>
        </p:nvSpPr>
        <p:spPr bwMode="auto">
          <a:xfrm>
            <a:off x="7721600" y="1831975"/>
            <a:ext cx="5207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Text Box 42"/>
          <p:cNvSpPr txBox="1">
            <a:spLocks noChangeArrowheads="1"/>
          </p:cNvSpPr>
          <p:nvPr/>
        </p:nvSpPr>
        <p:spPr bwMode="auto">
          <a:xfrm>
            <a:off x="6791325" y="1233488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</a:rPr>
              <a:t>i</a:t>
            </a:r>
          </a:p>
        </p:txBody>
      </p:sp>
      <p:graphicFrame>
        <p:nvGraphicFramePr>
          <p:cNvPr id="28675" name="Object 43"/>
          <p:cNvGraphicFramePr>
            <a:graphicFrameLocks noChangeAspect="1"/>
          </p:cNvGraphicFramePr>
          <p:nvPr/>
        </p:nvGraphicFramePr>
        <p:xfrm>
          <a:off x="6248400" y="236220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r:id="rId9" imgW="282600" imgH="152280" progId="Equation.3">
                  <p:embed/>
                </p:oleObj>
              </mc:Choice>
              <mc:Fallback>
                <p:oleObj r:id="rId9" imgW="282600" imgH="152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8" name="Text Box 44"/>
          <p:cNvSpPr txBox="1">
            <a:spLocks noChangeArrowheads="1"/>
          </p:cNvSpPr>
          <p:nvPr/>
        </p:nvSpPr>
        <p:spPr bwMode="auto">
          <a:xfrm>
            <a:off x="8526463" y="2260600"/>
            <a:ext cx="731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00"/>
                </a:solidFill>
              </a:rPr>
              <a:t>u</a:t>
            </a:r>
            <a:r>
              <a:rPr lang="en-US" altLang="zh-CN" sz="3200" b="1" i="1" baseline="-250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58888" y="5375275"/>
            <a:ext cx="6248400" cy="1009650"/>
            <a:chOff x="884" y="3566"/>
            <a:chExt cx="3936" cy="636"/>
          </a:xfrm>
        </p:grpSpPr>
        <p:graphicFrame>
          <p:nvGraphicFramePr>
            <p:cNvPr id="28676" name="Object 16"/>
            <p:cNvGraphicFramePr>
              <a:graphicFrameLocks noChangeAspect="1"/>
            </p:cNvGraphicFramePr>
            <p:nvPr/>
          </p:nvGraphicFramePr>
          <p:xfrm>
            <a:off x="884" y="3566"/>
            <a:ext cx="3936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59" r:id="rId11" imgW="2029320" imgH="317520" progId="Equation.3">
                    <p:embed/>
                  </p:oleObj>
                </mc:Choice>
                <mc:Fallback>
                  <p:oleObj r:id="rId11" imgW="2029320" imgH="3175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566"/>
                          <a:ext cx="3936" cy="61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2" name="Line 17"/>
            <p:cNvSpPr>
              <a:spLocks noChangeShapeType="1"/>
            </p:cNvSpPr>
            <p:nvPr/>
          </p:nvSpPr>
          <p:spPr bwMode="auto">
            <a:xfrm>
              <a:off x="2426" y="4201"/>
              <a:ext cx="816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3" name="Line 45"/>
            <p:cNvSpPr>
              <a:spLocks noChangeShapeType="1"/>
            </p:cNvSpPr>
            <p:nvPr/>
          </p:nvSpPr>
          <p:spPr bwMode="auto">
            <a:xfrm>
              <a:off x="1383" y="4201"/>
              <a:ext cx="816" cy="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2065338" y="4210050"/>
            <a:ext cx="484187" cy="1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48"/>
          <p:cNvSpPr>
            <a:spLocks noChangeShapeType="1"/>
          </p:cNvSpPr>
          <p:nvPr/>
        </p:nvSpPr>
        <p:spPr bwMode="auto">
          <a:xfrm>
            <a:off x="8604250" y="1989138"/>
            <a:ext cx="0" cy="10795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 animBg="1"/>
      <p:bldP spid="36876" grpId="0" animBg="1"/>
      <p:bldP spid="36877" grpId="0"/>
      <p:bldP spid="36878" grpId="0"/>
      <p:bldP spid="36879" grpId="0"/>
      <p:bldP spid="369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4" name="Group 2"/>
          <p:cNvGrpSpPr>
            <a:grpSpLocks/>
          </p:cNvGrpSpPr>
          <p:nvPr/>
        </p:nvGrpSpPr>
        <p:grpSpPr bwMode="auto">
          <a:xfrm>
            <a:off x="1371600" y="2590800"/>
            <a:ext cx="6985000" cy="538163"/>
            <a:chOff x="864" y="1694"/>
            <a:chExt cx="4400" cy="339"/>
          </a:xfrm>
        </p:grpSpPr>
        <p:graphicFrame>
          <p:nvGraphicFramePr>
            <p:cNvPr id="29703" name="Object 3"/>
            <p:cNvGraphicFramePr>
              <a:graphicFrameLocks noChangeAspect="1"/>
            </p:cNvGraphicFramePr>
            <p:nvPr/>
          </p:nvGraphicFramePr>
          <p:xfrm>
            <a:off x="864" y="1694"/>
            <a:ext cx="52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6" r:id="rId3" imgW="291240" imgH="178200" progId="Equation.3">
                    <p:embed/>
                  </p:oleObj>
                </mc:Choice>
                <mc:Fallback>
                  <p:oleObj r:id="rId3" imgW="291240" imgH="178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94"/>
                          <a:ext cx="52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1306" y="1694"/>
              <a:ext cx="395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：代表一阶电路中任一电压、电流函数</a:t>
              </a:r>
            </a:p>
          </p:txBody>
        </p:sp>
      </p:grpSp>
      <p:grpSp>
        <p:nvGrpSpPr>
          <p:cNvPr id="29705" name="Group 27"/>
          <p:cNvGrpSpPr>
            <a:grpSpLocks/>
          </p:cNvGrpSpPr>
          <p:nvPr/>
        </p:nvGrpSpPr>
        <p:grpSpPr bwMode="auto">
          <a:xfrm>
            <a:off x="304800" y="581025"/>
            <a:ext cx="8839200" cy="5962651"/>
            <a:chOff x="192" y="366"/>
            <a:chExt cx="5568" cy="3756"/>
          </a:xfrm>
        </p:grpSpPr>
        <p:sp>
          <p:nvSpPr>
            <p:cNvPr id="37893" name="Text Box 5"/>
            <p:cNvSpPr txBox="1">
              <a:spLocks noChangeArrowheads="1"/>
            </p:cNvSpPr>
            <p:nvPr/>
          </p:nvSpPr>
          <p:spPr bwMode="auto">
            <a:xfrm>
              <a:off x="192" y="1344"/>
              <a:ext cx="96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式中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,</a:t>
              </a:r>
            </a:p>
          </p:txBody>
        </p:sp>
        <p:grpSp>
          <p:nvGrpSpPr>
            <p:cNvPr id="29707" name="Group 6"/>
            <p:cNvGrpSpPr>
              <a:grpSpLocks/>
            </p:cNvGrpSpPr>
            <p:nvPr/>
          </p:nvGrpSpPr>
          <p:grpSpPr bwMode="auto">
            <a:xfrm>
              <a:off x="768" y="1968"/>
              <a:ext cx="3568" cy="951"/>
              <a:chOff x="768" y="1968"/>
              <a:chExt cx="3568" cy="951"/>
            </a:xfrm>
          </p:grpSpPr>
          <p:sp>
            <p:nvSpPr>
              <p:cNvPr id="37895" name="Text Box 7"/>
              <p:cNvSpPr txBox="1">
                <a:spLocks noChangeArrowheads="1"/>
              </p:cNvSpPr>
              <p:nvPr/>
            </p:nvSpPr>
            <p:spPr bwMode="auto">
              <a:xfrm>
                <a:off x="1817" y="1968"/>
                <a:ext cx="79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sym typeface="+mn-ea"/>
                  </a:rPr>
                  <a:t>初始值</a:t>
                </a:r>
                <a:endPara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</p:txBody>
          </p:sp>
          <p:sp>
            <p:nvSpPr>
              <p:cNvPr id="29712" name="Rectangle 8"/>
              <p:cNvSpPr>
                <a:spLocks noChangeArrowheads="1"/>
              </p:cNvSpPr>
              <p:nvPr/>
            </p:nvSpPr>
            <p:spPr bwMode="auto">
              <a:xfrm>
                <a:off x="1488" y="1997"/>
                <a:ext cx="3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--</a:t>
                </a:r>
              </a:p>
            </p:txBody>
          </p:sp>
          <p:grpSp>
            <p:nvGrpSpPr>
              <p:cNvPr id="29713" name="Group 9"/>
              <p:cNvGrpSpPr>
                <a:grpSpLocks/>
              </p:cNvGrpSpPr>
              <p:nvPr/>
            </p:nvGrpSpPr>
            <p:grpSpPr bwMode="auto">
              <a:xfrm>
                <a:off x="768" y="1993"/>
                <a:ext cx="3568" cy="926"/>
                <a:chOff x="768" y="1993"/>
                <a:chExt cx="3568" cy="926"/>
              </a:xfrm>
            </p:grpSpPr>
            <p:sp>
              <p:nvSpPr>
                <p:cNvPr id="37898" name="Rectangle 10"/>
                <p:cNvSpPr>
                  <a:spLocks noChangeArrowheads="1"/>
                </p:cNvSpPr>
                <p:nvPr/>
              </p:nvSpPr>
              <p:spPr bwMode="auto">
                <a:xfrm>
                  <a:off x="2960" y="2258"/>
                  <a:ext cx="137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buFontTx/>
                    <a:buNone/>
                    <a:defRPr/>
                  </a:pPr>
                  <a:r>
                    <a:rPr kumimoji="1" lang="zh-CN" altLang="en-US" sz="2800" b="1">
                      <a:solidFill>
                        <a:srgbClr val="00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anose="02010600030101010101" pitchFamily="2" charset="-122"/>
                      <a:sym typeface="+mn-ea"/>
                    </a:rPr>
                    <a:t>（三要素）</a:t>
                  </a:r>
                  <a:r>
                    <a:rPr kumimoji="1" lang="zh-CN" altLang="en-US" sz="3200" b="1">
                      <a:solidFill>
                        <a:srgbClr val="00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anose="02010600030101010101" pitchFamily="2" charset="-122"/>
                      <a:sym typeface="+mn-ea"/>
                    </a:rPr>
                    <a:t> </a:t>
                  </a:r>
                </a:p>
              </p:txBody>
            </p:sp>
            <p:sp>
              <p:nvSpPr>
                <p:cNvPr id="29715" name="AutoShape 11"/>
                <p:cNvSpPr>
                  <a:spLocks/>
                </p:cNvSpPr>
                <p:nvPr/>
              </p:nvSpPr>
              <p:spPr bwMode="auto">
                <a:xfrm>
                  <a:off x="816" y="2085"/>
                  <a:ext cx="144" cy="747"/>
                </a:xfrm>
                <a:prstGeom prst="leftBrace">
                  <a:avLst>
                    <a:gd name="adj1" fmla="val 43181"/>
                    <a:gd name="adj2" fmla="val 50000"/>
                  </a:avLst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>
                    <a:solidFill>
                      <a:srgbClr val="006600"/>
                    </a:solidFill>
                  </a:endParaRPr>
                </a:p>
              </p:txBody>
            </p:sp>
            <p:grpSp>
              <p:nvGrpSpPr>
                <p:cNvPr id="29716" name="Group 12"/>
                <p:cNvGrpSpPr>
                  <a:grpSpLocks/>
                </p:cNvGrpSpPr>
                <p:nvPr/>
              </p:nvGrpSpPr>
              <p:grpSpPr bwMode="auto">
                <a:xfrm>
                  <a:off x="921" y="2256"/>
                  <a:ext cx="1649" cy="342"/>
                  <a:chOff x="921" y="2306"/>
                  <a:chExt cx="1649" cy="342"/>
                </a:xfrm>
              </p:grpSpPr>
              <p:graphicFrame>
                <p:nvGraphicFramePr>
                  <p:cNvPr id="29702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921" y="2329"/>
                  <a:ext cx="567" cy="30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887" r:id="rId5" imgW="338760" imgH="178200" progId="Equation.3">
                          <p:embed/>
                        </p:oleObj>
                      </mc:Choice>
                      <mc:Fallback>
                        <p:oleObj r:id="rId5" imgW="338760" imgH="178200" progId="Equation.3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21" y="2329"/>
                                <a:ext cx="567" cy="30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3810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972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" y="2306"/>
                    <a:ext cx="79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zh-CN" altLang="en-US" sz="2800" b="1">
                        <a:solidFill>
                          <a:srgbClr val="000099"/>
                        </a:solidFill>
                        <a:latin typeface="宋体" panose="02010600030101010101" pitchFamily="2" charset="-122"/>
                      </a:rPr>
                      <a:t>稳态值</a:t>
                    </a:r>
                  </a:p>
                </p:txBody>
              </p:sp>
              <p:sp>
                <p:nvSpPr>
                  <p:cNvPr id="2972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321"/>
                    <a:ext cx="63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FF3300"/>
                        </a:solidFill>
                        <a:latin typeface="宋体" panose="02010600030101010101" pitchFamily="2" charset="-122"/>
                      </a:rPr>
                      <a:t>--</a:t>
                    </a:r>
                  </a:p>
                </p:txBody>
              </p:sp>
            </p:grpSp>
            <p:graphicFrame>
              <p:nvGraphicFramePr>
                <p:cNvPr id="29701" name="Object 16"/>
                <p:cNvGraphicFramePr>
                  <a:graphicFrameLocks noChangeAspect="1"/>
                </p:cNvGraphicFramePr>
                <p:nvPr/>
              </p:nvGraphicFramePr>
              <p:xfrm>
                <a:off x="944" y="1993"/>
                <a:ext cx="631" cy="3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888" r:id="rId7" imgW="395280" imgH="213120" progId="Equation.3">
                        <p:embed/>
                      </p:oleObj>
                    </mc:Choice>
                    <mc:Fallback>
                      <p:oleObj r:id="rId7" imgW="395280" imgH="21312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4" y="1993"/>
                              <a:ext cx="631" cy="3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9717" name="Group 17"/>
                <p:cNvGrpSpPr>
                  <a:grpSpLocks/>
                </p:cNvGrpSpPr>
                <p:nvPr/>
              </p:nvGrpSpPr>
              <p:grpSpPr bwMode="auto">
                <a:xfrm>
                  <a:off x="768" y="2544"/>
                  <a:ext cx="1986" cy="375"/>
                  <a:chOff x="768" y="2880"/>
                  <a:chExt cx="1986" cy="375"/>
                </a:xfrm>
              </p:grpSpPr>
              <p:sp>
                <p:nvSpPr>
                  <p:cNvPr id="3790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0" y="2880"/>
                    <a:ext cx="1124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buFontTx/>
                      <a:buNone/>
                      <a:defRPr/>
                    </a:pPr>
                    <a:r>
                      <a:rPr kumimoji="1" lang="en-US" altLang="zh-CN" sz="2800" b="1"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sym typeface="+mn-ea"/>
                      </a:rPr>
                      <a:t> </a:t>
                    </a:r>
                    <a:r>
                      <a:rPr kumimoji="1" lang="zh-CN" altLang="en-US" sz="2800" b="1"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sym typeface="+mn-ea"/>
                      </a:rPr>
                      <a:t>时间常数</a:t>
                    </a:r>
                  </a:p>
                </p:txBody>
              </p:sp>
              <p:sp>
                <p:nvSpPr>
                  <p:cNvPr id="29719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2889"/>
                    <a:ext cx="777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 i="1">
                        <a:solidFill>
                          <a:srgbClr val="CC0000"/>
                        </a:solidFill>
                        <a:sym typeface="Symbol" panose="05050102010706020507" pitchFamily="18" charset="2"/>
                      </a:rPr>
                      <a:t></a:t>
                    </a:r>
                    <a:endParaRPr lang="en-US" altLang="zh-CN" sz="2800" b="1" i="1">
                      <a:solidFill>
                        <a:srgbClr val="CC0000"/>
                      </a:solidFill>
                    </a:endParaRPr>
                  </a:p>
                </p:txBody>
              </p:sp>
              <p:sp>
                <p:nvSpPr>
                  <p:cNvPr id="297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130" y="2928"/>
                    <a:ext cx="67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CC0000"/>
                        </a:solidFill>
                        <a:latin typeface="宋体" panose="02010600030101010101" pitchFamily="2" charset="-122"/>
                      </a:rPr>
                      <a:t>   --</a:t>
                    </a:r>
                  </a:p>
                </p:txBody>
              </p:sp>
            </p:grpSp>
          </p:grpSp>
        </p:grpSp>
        <p:graphicFrame>
          <p:nvGraphicFramePr>
            <p:cNvPr id="29698" name="Object 21"/>
            <p:cNvGraphicFramePr>
              <a:graphicFrameLocks noChangeAspect="1"/>
            </p:cNvGraphicFramePr>
            <p:nvPr/>
          </p:nvGraphicFramePr>
          <p:xfrm>
            <a:off x="1067" y="1017"/>
            <a:ext cx="378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89" r:id="rId9" imgW="1972800" imgH="248040" progId="Equation.3">
                    <p:embed/>
                  </p:oleObj>
                </mc:Choice>
                <mc:Fallback>
                  <p:oleObj r:id="rId9" imgW="1972800" imgH="248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017"/>
                          <a:ext cx="3781" cy="460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28575">
                          <a:solidFill>
                            <a:srgbClr val="CC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Rectangle 22"/>
            <p:cNvSpPr>
              <a:spLocks noChangeArrowheads="1"/>
            </p:cNvSpPr>
            <p:nvPr/>
          </p:nvSpPr>
          <p:spPr bwMode="auto">
            <a:xfrm>
              <a:off x="337" y="366"/>
              <a:ext cx="5044" cy="6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buFontTx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2.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在直流电源激励的情况下，一阶线性电路微分方</a:t>
              </a:r>
            </a:p>
            <a:p>
              <a:pPr>
                <a:lnSpc>
                  <a:spcPct val="110000"/>
                </a:lnSpc>
                <a:buFontTx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程解的通用表达式：</a:t>
              </a:r>
            </a:p>
          </p:txBody>
        </p:sp>
        <p:grpSp>
          <p:nvGrpSpPr>
            <p:cNvPr id="29709" name="Group 23"/>
            <p:cNvGrpSpPr>
              <a:grpSpLocks/>
            </p:cNvGrpSpPr>
            <p:nvPr/>
          </p:nvGrpSpPr>
          <p:grpSpPr bwMode="auto">
            <a:xfrm>
              <a:off x="192" y="2880"/>
              <a:ext cx="5568" cy="1242"/>
              <a:chOff x="192" y="2880"/>
              <a:chExt cx="5568" cy="1242"/>
            </a:xfrm>
          </p:grpSpPr>
          <p:sp>
            <p:nvSpPr>
              <p:cNvPr id="37912" name="Text Box 24"/>
              <p:cNvSpPr txBox="1">
                <a:spLocks noChangeArrowheads="1"/>
              </p:cNvSpPr>
              <p:nvPr/>
            </p:nvSpPr>
            <p:spPr bwMode="auto">
              <a:xfrm>
                <a:off x="192" y="2880"/>
                <a:ext cx="5568" cy="124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buFontTx/>
                  <a:buNone/>
                  <a:defRPr/>
                </a:pPr>
                <a:r>
                  <a:rPr kumimoji="1" lang="zh-CN" altLang="en-US" sz="2800" b="1" dirty="0" smtClean="0">
                    <a:solidFill>
                      <a:srgbClr val="010000"/>
                    </a:solidFill>
                    <a:sym typeface="+mn-ea"/>
                  </a:rPr>
                  <a:t>利用</a:t>
                </a:r>
                <a:r>
                  <a:rPr kumimoji="1" lang="zh-CN" altLang="en-US" sz="2800" b="1" dirty="0">
                    <a:solidFill>
                      <a:srgbClr val="010000"/>
                    </a:solidFill>
                    <a:sym typeface="+mn-ea"/>
                  </a:rPr>
                  <a:t>求三要素的方法求解暂态过程，称为</a:t>
                </a:r>
                <a:r>
                  <a:rPr kumimoji="1" lang="zh-CN" altLang="en-US" sz="2800" b="1" dirty="0">
                    <a:solidFill>
                      <a:srgbClr val="CC0000"/>
                    </a:solidFill>
                    <a:sym typeface="+mn-ea"/>
                  </a:rPr>
                  <a:t>三要素法</a:t>
                </a:r>
                <a:r>
                  <a:rPr kumimoji="1" lang="zh-CN" altLang="en-US" sz="28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。    </a:t>
                </a:r>
                <a:r>
                  <a:rPr kumimoji="1" lang="zh-CN" altLang="en-US" sz="2800" b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一阶电路都可以应用三要素法求解，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在求得             、</a:t>
                </a:r>
              </a:p>
              <a:p>
                <a:pPr>
                  <a:lnSpc>
                    <a:spcPct val="110000"/>
                  </a:lnSpc>
                  <a:buFontTx/>
                  <a:buNone/>
                  <a:defRPr/>
                </a:pP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        和</a:t>
                </a:r>
                <a:r>
                  <a:rPr kumimoji="1" lang="zh-CN" altLang="en-US" sz="2800" b="1" i="1" dirty="0">
                    <a:sym typeface="Symbol" panose="05050102010706020507" pitchFamily="18" charset="2"/>
                  </a:rPr>
                  <a:t>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 的基础上，可直接写出电路的响应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(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电压或电流</a:t>
                </a: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)</a:t>
                </a:r>
                <a:r>
                  <a:rPr kumimoji="1"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。</a:t>
                </a:r>
              </a:p>
            </p:txBody>
          </p:sp>
          <p:graphicFrame>
            <p:nvGraphicFramePr>
              <p:cNvPr id="29699" name="Object 25"/>
              <p:cNvGraphicFramePr>
                <a:graphicFrameLocks noChangeAspect="1"/>
              </p:cNvGraphicFramePr>
              <p:nvPr/>
            </p:nvGraphicFramePr>
            <p:xfrm>
              <a:off x="4560" y="3200"/>
              <a:ext cx="631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90" r:id="rId11" imgW="395280" imgH="213120" progId="Equation.3">
                      <p:embed/>
                    </p:oleObj>
                  </mc:Choice>
                  <mc:Fallback>
                    <p:oleObj r:id="rId11" imgW="395280" imgH="21312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200"/>
                            <a:ext cx="631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0" name="Object 26"/>
              <p:cNvGraphicFramePr>
                <a:graphicFrameLocks noChangeAspect="1"/>
              </p:cNvGraphicFramePr>
              <p:nvPr/>
            </p:nvGraphicFramePr>
            <p:xfrm>
              <a:off x="192" y="3504"/>
              <a:ext cx="567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91" r:id="rId13" imgW="338760" imgH="178200" progId="Equation.3">
                      <p:embed/>
                    </p:oleObj>
                  </mc:Choice>
                  <mc:Fallback>
                    <p:oleObj r:id="rId13" imgW="338760" imgH="178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3504"/>
                            <a:ext cx="567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395288" y="1268413"/>
            <a:ext cx="8280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solidFill>
                  <a:srgbClr val="000099"/>
                </a:solidFill>
              </a:rPr>
              <a:t>研究暂态过程的方法有很多，主要介绍经典方法：</a:t>
            </a:r>
          </a:p>
          <a:p>
            <a:pPr eaLnBrk="1" hangingPunct="1">
              <a:lnSpc>
                <a:spcPct val="120000"/>
              </a:lnSpc>
            </a:pPr>
            <a:endParaRPr lang="zh-CN" altLang="en-US" sz="500" b="1">
              <a:solidFill>
                <a:srgbClr val="000099"/>
              </a:solidFill>
            </a:endParaRPr>
          </a:p>
          <a:p>
            <a:pPr lvl="3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rgbClr val="000099"/>
                </a:solidFill>
              </a:rPr>
              <a:t>“时域分析法”（列微分方程）</a:t>
            </a:r>
          </a:p>
          <a:p>
            <a:pPr lvl="3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solidFill>
                  <a:srgbClr val="000099"/>
                </a:solidFill>
              </a:rPr>
              <a:t>三要素法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84213" y="188913"/>
            <a:ext cx="43497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3.</a:t>
            </a: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电路响应的变化曲线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68488" y="5297488"/>
            <a:ext cx="377825" cy="798512"/>
            <a:chOff x="1129" y="3337"/>
            <a:chExt cx="238" cy="503"/>
          </a:xfrm>
        </p:grpSpPr>
        <p:sp>
          <p:nvSpPr>
            <p:cNvPr id="30787" name="Line 4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9" name="Object 5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4" r:id="rId4" imgW="108720" imgH="117360" progId="Equation.3">
                    <p:embed/>
                  </p:oleObj>
                </mc:Choice>
                <mc:Fallback>
                  <p:oleObj r:id="rId4" imgW="108720" imgH="117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80"/>
                          <a:ext cx="2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57200" y="4124325"/>
            <a:ext cx="3051175" cy="1514475"/>
            <a:chOff x="336" y="2598"/>
            <a:chExt cx="1922" cy="954"/>
          </a:xfrm>
        </p:grpSpPr>
        <p:graphicFrame>
          <p:nvGraphicFramePr>
            <p:cNvPr id="30738" name="Object 7"/>
            <p:cNvGraphicFramePr>
              <a:graphicFrameLocks noChangeAspect="1"/>
            </p:cNvGraphicFramePr>
            <p:nvPr/>
          </p:nvGraphicFramePr>
          <p:xfrm>
            <a:off x="336" y="2598"/>
            <a:ext cx="43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5" r:id="rId6" imgW="373680" imgH="187200" progId="Equation.3">
                    <p:embed/>
                  </p:oleObj>
                </mc:Choice>
                <mc:Fallback>
                  <p:oleObj r:id="rId6" imgW="373680" imgH="18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8"/>
                          <a:ext cx="43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6" name="Freeform 8"/>
            <p:cNvSpPr>
              <a:spLocks noChangeArrowheads="1"/>
            </p:cNvSpPr>
            <p:nvPr/>
          </p:nvSpPr>
          <p:spPr bwMode="auto">
            <a:xfrm flipV="1">
              <a:off x="831" y="2773"/>
              <a:ext cx="1427" cy="779"/>
            </a:xfrm>
            <a:custGeom>
              <a:avLst/>
              <a:gdLst>
                <a:gd name="T0" fmla="*/ 0 w 1968"/>
                <a:gd name="T1" fmla="*/ 665 h 912"/>
                <a:gd name="T2" fmla="*/ 353 w 1968"/>
                <a:gd name="T3" fmla="*/ 175 h 912"/>
                <a:gd name="T4" fmla="*/ 1035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1243013" y="4414838"/>
            <a:ext cx="738187" cy="1300162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28800" y="1479550"/>
            <a:ext cx="328613" cy="1641475"/>
            <a:chOff x="1144" y="932"/>
            <a:chExt cx="207" cy="1034"/>
          </a:xfrm>
        </p:grpSpPr>
        <p:sp>
          <p:nvSpPr>
            <p:cNvPr id="30785" name="Line 11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7" name="Object 12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6" r:id="rId8" imgW="108720" imgH="117360" progId="Equation.3">
                    <p:embed/>
                  </p:oleObj>
                </mc:Choice>
                <mc:Fallback>
                  <p:oleObj r:id="rId8" imgW="108720" imgH="1173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755"/>
                          <a:ext cx="20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1289050" y="1422400"/>
            <a:ext cx="663575" cy="12239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Freeform 14"/>
          <p:cNvSpPr>
            <a:spLocks noChangeArrowheads="1"/>
          </p:cNvSpPr>
          <p:nvPr/>
        </p:nvSpPr>
        <p:spPr bwMode="auto">
          <a:xfrm>
            <a:off x="1295400" y="1487488"/>
            <a:ext cx="2265363" cy="1238250"/>
          </a:xfrm>
          <a:custGeom>
            <a:avLst/>
            <a:gdLst>
              <a:gd name="T0" fmla="*/ 0 w 1968"/>
              <a:gd name="T1" fmla="*/ 1681209727 h 912"/>
              <a:gd name="T2" fmla="*/ 890420102 w 1968"/>
              <a:gd name="T3" fmla="*/ 442423246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825500" y="855663"/>
            <a:ext cx="3295650" cy="2452687"/>
            <a:chOff x="520" y="539"/>
            <a:chExt cx="2076" cy="1545"/>
          </a:xfrm>
        </p:grpSpPr>
        <p:sp>
          <p:nvSpPr>
            <p:cNvPr id="30781" name="Line 16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Line 17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Text Box 18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30736" name="Object 19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7" r:id="rId10" imgW="291240" imgH="178200" progId="Equation.3">
                    <p:embed/>
                  </p:oleObj>
                </mc:Choice>
                <mc:Fallback>
                  <p:oleObj r:id="rId10" imgW="291240" imgH="178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4" name="Rectangle 20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sp>
        <p:nvSpPr>
          <p:cNvPr id="38933" name="Freeform 21"/>
          <p:cNvSpPr>
            <a:spLocks noChangeArrowheads="1"/>
          </p:cNvSpPr>
          <p:nvPr/>
        </p:nvSpPr>
        <p:spPr bwMode="auto">
          <a:xfrm>
            <a:off x="5638800" y="1622425"/>
            <a:ext cx="2266950" cy="998538"/>
          </a:xfrm>
          <a:custGeom>
            <a:avLst/>
            <a:gdLst>
              <a:gd name="T0" fmla="*/ 0 w 1968"/>
              <a:gd name="T1" fmla="*/ 1093287412 h 912"/>
              <a:gd name="T2" fmla="*/ 891668219 w 1968"/>
              <a:gd name="T3" fmla="*/ 287707106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5724525" y="1341438"/>
            <a:ext cx="855663" cy="1223962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22288" y="1212850"/>
            <a:ext cx="3117850" cy="411163"/>
            <a:chOff x="329" y="764"/>
            <a:chExt cx="1964" cy="259"/>
          </a:xfrm>
        </p:grpSpPr>
        <p:graphicFrame>
          <p:nvGraphicFramePr>
            <p:cNvPr id="30735" name="Object 24"/>
            <p:cNvGraphicFramePr>
              <a:graphicFrameLocks noChangeAspect="1"/>
            </p:cNvGraphicFramePr>
            <p:nvPr/>
          </p:nvGraphicFramePr>
          <p:xfrm>
            <a:off x="329" y="764"/>
            <a:ext cx="43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8" r:id="rId12" imgW="338760" imgH="178200" progId="Equation.3">
                    <p:embed/>
                  </p:oleObj>
                </mc:Choice>
                <mc:Fallback>
                  <p:oleObj r:id="rId12" imgW="338760" imgH="178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0" name="Line 25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819650" y="2220913"/>
            <a:ext cx="3173413" cy="522287"/>
            <a:chOff x="3036" y="1303"/>
            <a:chExt cx="1999" cy="329"/>
          </a:xfrm>
        </p:grpSpPr>
        <p:graphicFrame>
          <p:nvGraphicFramePr>
            <p:cNvPr id="30734" name="Object 27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9" r:id="rId14" imgW="373680" imgH="200160" progId="Equation.3">
                    <p:embed/>
                  </p:oleObj>
                </mc:Choice>
                <mc:Fallback>
                  <p:oleObj r:id="rId14" imgW="373680" imgH="200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303"/>
                          <a:ext cx="5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9" name="Line 28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941" name="Object 29"/>
          <p:cNvGraphicFramePr>
            <a:graphicFrameLocks noChangeAspect="1"/>
          </p:cNvGraphicFramePr>
          <p:nvPr/>
        </p:nvGraphicFramePr>
        <p:xfrm>
          <a:off x="1385888" y="3019425"/>
          <a:ext cx="1952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0" r:id="rId16" imgW="777960" imgH="187200" progId="Equation.3">
                  <p:embed/>
                </p:oleObj>
              </mc:Choice>
              <mc:Fallback>
                <p:oleObj r:id="rId16" imgW="777960" imgH="18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019425"/>
                        <a:ext cx="19526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5853113" y="3019425"/>
          <a:ext cx="1978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1" r:id="rId18" imgW="790920" imgH="187200" progId="Equation.3">
                  <p:embed/>
                </p:oleObj>
              </mc:Choice>
              <mc:Fallback>
                <p:oleObj r:id="rId18" imgW="790920" imgH="18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3019425"/>
                        <a:ext cx="1978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1524000" y="5943600"/>
          <a:ext cx="1835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2" r:id="rId20" imgW="734400" imgH="178200" progId="Equation.3">
                  <p:embed/>
                </p:oleObj>
              </mc:Choice>
              <mc:Fallback>
                <p:oleObj r:id="rId20" imgW="734400" imgH="178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43600"/>
                        <a:ext cx="1835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238750" y="900113"/>
            <a:ext cx="3295650" cy="2452687"/>
            <a:chOff x="520" y="539"/>
            <a:chExt cx="2076" cy="1545"/>
          </a:xfrm>
        </p:grpSpPr>
        <p:sp>
          <p:nvSpPr>
            <p:cNvPr id="30775" name="Line 33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34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Text Box 35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30733" name="Object 36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3" r:id="rId22" imgW="291240" imgH="178200" progId="Equation.3">
                    <p:embed/>
                  </p:oleObj>
                </mc:Choice>
                <mc:Fallback>
                  <p:oleObj r:id="rId22" imgW="291240" imgH="178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8" name="Rectangle 37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819150" y="3810000"/>
            <a:ext cx="3295650" cy="2452688"/>
            <a:chOff x="520" y="539"/>
            <a:chExt cx="2076" cy="1545"/>
          </a:xfrm>
        </p:grpSpPr>
        <p:sp>
          <p:nvSpPr>
            <p:cNvPr id="30771" name="Line 39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40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Text Box 41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30732" name="Object 42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4" r:id="rId24" imgW="291240" imgH="178200" progId="Equation.3">
                    <p:embed/>
                  </p:oleObj>
                </mc:Choice>
                <mc:Fallback>
                  <p:oleObj r:id="rId24" imgW="291240" imgH="178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4" name="Rectangle 43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4883150" y="1417638"/>
            <a:ext cx="3117850" cy="411162"/>
            <a:chOff x="329" y="764"/>
            <a:chExt cx="1964" cy="259"/>
          </a:xfrm>
        </p:grpSpPr>
        <p:graphicFrame>
          <p:nvGraphicFramePr>
            <p:cNvPr id="30731" name="Object 45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5" r:id="rId26" imgW="338760" imgH="178200" progId="Equation.3">
                    <p:embed/>
                  </p:oleObj>
                </mc:Choice>
                <mc:Fallback>
                  <p:oleObj r:id="rId26" imgW="338760" imgH="1782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70" name="Line 46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6248400" y="1600200"/>
            <a:ext cx="328613" cy="1641475"/>
            <a:chOff x="1144" y="932"/>
            <a:chExt cx="207" cy="1034"/>
          </a:xfrm>
        </p:grpSpPr>
        <p:sp>
          <p:nvSpPr>
            <p:cNvPr id="30769" name="Line 48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0" name="Object 49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6" r:id="rId28" imgW="108720" imgH="117360" progId="Equation.3">
                    <p:embed/>
                  </p:oleObj>
                </mc:Choice>
                <mc:Fallback>
                  <p:oleObj r:id="rId28" imgW="108720" imgH="1173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755"/>
                          <a:ext cx="20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62" name="Freeform 50"/>
          <p:cNvSpPr>
            <a:spLocks noChangeArrowheads="1"/>
          </p:cNvSpPr>
          <p:nvPr/>
        </p:nvSpPr>
        <p:spPr bwMode="auto">
          <a:xfrm flipV="1">
            <a:off x="5670550" y="4403725"/>
            <a:ext cx="2268538" cy="998538"/>
          </a:xfrm>
          <a:custGeom>
            <a:avLst/>
            <a:gdLst>
              <a:gd name="T0" fmla="*/ 0 w 1968"/>
              <a:gd name="T1" fmla="*/ 1093287412 h 912"/>
              <a:gd name="T2" fmla="*/ 892917603 w 1968"/>
              <a:gd name="T3" fmla="*/ 287707106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>
            <a:off x="5616575" y="4348163"/>
            <a:ext cx="860425" cy="11382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64" name="Object 52"/>
          <p:cNvGraphicFramePr>
            <a:graphicFrameLocks noChangeAspect="1"/>
          </p:cNvGraphicFramePr>
          <p:nvPr/>
        </p:nvGraphicFramePr>
        <p:xfrm>
          <a:off x="5902325" y="5943600"/>
          <a:ext cx="1897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7" r:id="rId30" imgW="756000" imgH="178200" progId="Equation.3">
                  <p:embed/>
                </p:oleObj>
              </mc:Choice>
              <mc:Fallback>
                <p:oleObj r:id="rId30" imgW="756000" imgH="1782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5943600"/>
                        <a:ext cx="1897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5211763" y="3810000"/>
            <a:ext cx="3295650" cy="2452688"/>
            <a:chOff x="520" y="539"/>
            <a:chExt cx="2076" cy="1545"/>
          </a:xfrm>
        </p:grpSpPr>
        <p:sp>
          <p:nvSpPr>
            <p:cNvPr id="30765" name="Line 54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55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Text Box 56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30729" name="Object 57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8" r:id="rId32" imgW="291240" imgH="178200" progId="Equation.3">
                    <p:embed/>
                  </p:oleObj>
                </mc:Choice>
                <mc:Fallback>
                  <p:oleObj r:id="rId32" imgW="291240" imgH="178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8" name="Rectangle 58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4724400" y="4038600"/>
            <a:ext cx="3173413" cy="522288"/>
            <a:chOff x="3036" y="1303"/>
            <a:chExt cx="1999" cy="329"/>
          </a:xfrm>
        </p:grpSpPr>
        <p:graphicFrame>
          <p:nvGraphicFramePr>
            <p:cNvPr id="30728" name="Object 60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9" r:id="rId34" imgW="373680" imgH="200160" progId="Equation.3">
                    <p:embed/>
                  </p:oleObj>
                </mc:Choice>
                <mc:Fallback>
                  <p:oleObj r:id="rId34" imgW="373680" imgH="20016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303"/>
                          <a:ext cx="5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4" name="Line 61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4914900" y="5227638"/>
            <a:ext cx="3117850" cy="411162"/>
            <a:chOff x="329" y="764"/>
            <a:chExt cx="1964" cy="259"/>
          </a:xfrm>
        </p:grpSpPr>
        <p:graphicFrame>
          <p:nvGraphicFramePr>
            <p:cNvPr id="30727" name="Object 63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0" r:id="rId36" imgW="338760" imgH="178200" progId="Equation.3">
                    <p:embed/>
                  </p:oleObj>
                </mc:Choice>
                <mc:Fallback>
                  <p:oleObj r:id="rId36" imgW="338760" imgH="1782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3" name="Line 64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6300788" y="5181600"/>
            <a:ext cx="377825" cy="914400"/>
            <a:chOff x="1129" y="3337"/>
            <a:chExt cx="238" cy="503"/>
          </a:xfrm>
        </p:grpSpPr>
        <p:sp>
          <p:nvSpPr>
            <p:cNvPr id="30762" name="Line 66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6" name="Object 67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1" r:id="rId38" imgW="108720" imgH="117360" progId="Equation.3">
                    <p:embed/>
                  </p:oleObj>
                </mc:Choice>
                <mc:Fallback>
                  <p:oleObj r:id="rId38" imgW="108720" imgH="11736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80"/>
                          <a:ext cx="2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nimBg="1"/>
      <p:bldP spid="38925" grpId="0" animBg="1"/>
      <p:bldP spid="38934" grpId="0" animBg="1"/>
      <p:bldP spid="3896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90925" y="3719513"/>
            <a:ext cx="447675" cy="2528887"/>
            <a:chOff x="2262" y="2535"/>
            <a:chExt cx="282" cy="1689"/>
          </a:xfrm>
        </p:grpSpPr>
        <p:sp>
          <p:nvSpPr>
            <p:cNvPr id="31774" name="Line 3"/>
            <p:cNvSpPr>
              <a:spLocks noChangeShapeType="1"/>
            </p:cNvSpPr>
            <p:nvPr/>
          </p:nvSpPr>
          <p:spPr bwMode="auto">
            <a:xfrm>
              <a:off x="2400" y="2535"/>
              <a:ext cx="0" cy="13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49" name="Object 4"/>
            <p:cNvGraphicFramePr>
              <a:graphicFrameLocks noChangeAspect="1"/>
            </p:cNvGraphicFramePr>
            <p:nvPr/>
          </p:nvGraphicFramePr>
          <p:xfrm>
            <a:off x="2262" y="3909"/>
            <a:ext cx="28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0" r:id="rId5" imgW="108720" imgH="117360" progId="Equation.3">
                    <p:embed/>
                  </p:oleObj>
                </mc:Choice>
                <mc:Fallback>
                  <p:oleObj r:id="rId5" imgW="108720" imgH="117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3909"/>
                          <a:ext cx="28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69863" y="404813"/>
            <a:ext cx="74977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★ 4. </a:t>
            </a:r>
            <a:r>
              <a:rPr kumimoji="1"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三要素法求解暂态过程的要点</a:t>
            </a:r>
          </a:p>
        </p:txBody>
      </p:sp>
      <p:sp>
        <p:nvSpPr>
          <p:cNvPr id="39942" name="Freeform 6"/>
          <p:cNvSpPr>
            <a:spLocks noChangeArrowheads="1"/>
          </p:cNvSpPr>
          <p:nvPr/>
        </p:nvSpPr>
        <p:spPr bwMode="auto">
          <a:xfrm>
            <a:off x="2933700" y="3733800"/>
            <a:ext cx="3124200" cy="1566863"/>
          </a:xfrm>
          <a:custGeom>
            <a:avLst/>
            <a:gdLst>
              <a:gd name="T0" fmla="*/ 0 w 1968"/>
              <a:gd name="T1" fmla="*/ 2147483647 h 912"/>
              <a:gd name="T2" fmla="*/ 1693545374 w 1968"/>
              <a:gd name="T3" fmla="*/ 708407651 h 912"/>
              <a:gd name="T4" fmla="*/ 2147483647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2971800" y="3352800"/>
            <a:ext cx="1066800" cy="18478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79500" y="3367088"/>
            <a:ext cx="5003800" cy="671512"/>
            <a:chOff x="680" y="2313"/>
            <a:chExt cx="3152" cy="423"/>
          </a:xfrm>
        </p:grpSpPr>
        <p:grpSp>
          <p:nvGrpSpPr>
            <p:cNvPr id="31771" name="Group 9"/>
            <p:cNvGrpSpPr>
              <a:grpSpLocks/>
            </p:cNvGrpSpPr>
            <p:nvPr/>
          </p:nvGrpSpPr>
          <p:grpSpPr bwMode="auto">
            <a:xfrm>
              <a:off x="680" y="2313"/>
              <a:ext cx="1112" cy="423"/>
              <a:chOff x="680" y="2313"/>
              <a:chExt cx="1112" cy="423"/>
            </a:xfrm>
          </p:grpSpPr>
          <p:sp>
            <p:nvSpPr>
              <p:cNvPr id="39946" name="Text Box 10"/>
              <p:cNvSpPr txBox="1">
                <a:spLocks noChangeArrowheads="1"/>
              </p:cNvSpPr>
              <p:nvPr/>
            </p:nvSpPr>
            <p:spPr bwMode="auto">
              <a:xfrm>
                <a:off x="680" y="2313"/>
                <a:ext cx="5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终点</a:t>
                </a:r>
              </a:p>
            </p:txBody>
          </p:sp>
          <p:graphicFrame>
            <p:nvGraphicFramePr>
              <p:cNvPr id="31748" name="Object 11"/>
              <p:cNvGraphicFramePr>
                <a:graphicFrameLocks noChangeAspect="1"/>
              </p:cNvGraphicFramePr>
              <p:nvPr/>
            </p:nvGraphicFramePr>
            <p:xfrm>
              <a:off x="1248" y="2365"/>
              <a:ext cx="544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1" r:id="rId7" imgW="325800" imgH="178200" progId="Equation.3">
                      <p:embed/>
                    </p:oleObj>
                  </mc:Choice>
                  <mc:Fallback>
                    <p:oleObj r:id="rId7" imgW="325800" imgH="178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365"/>
                            <a:ext cx="544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72" name="Line 12"/>
            <p:cNvSpPr>
              <a:spLocks noChangeShapeType="1"/>
            </p:cNvSpPr>
            <p:nvPr/>
          </p:nvSpPr>
          <p:spPr bwMode="auto">
            <a:xfrm>
              <a:off x="1848" y="2515"/>
              <a:ext cx="19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143000" y="4894263"/>
            <a:ext cx="4940300" cy="646112"/>
            <a:chOff x="720" y="3275"/>
            <a:chExt cx="3112" cy="407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720" y="3312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起点</a:t>
              </a:r>
            </a:p>
          </p:txBody>
        </p:sp>
        <p:graphicFrame>
          <p:nvGraphicFramePr>
            <p:cNvPr id="31747" name="Object 15"/>
            <p:cNvGraphicFramePr>
              <a:graphicFrameLocks noChangeAspect="1"/>
            </p:cNvGraphicFramePr>
            <p:nvPr/>
          </p:nvGraphicFramePr>
          <p:xfrm>
            <a:off x="1272" y="3275"/>
            <a:ext cx="50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2" r:id="rId9" imgW="373680" imgH="200160" progId="Equation.3">
                    <p:embed/>
                  </p:oleObj>
                </mc:Choice>
                <mc:Fallback>
                  <p:oleObj r:id="rId9" imgW="373680" imgH="200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3275"/>
                          <a:ext cx="504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Line 16"/>
            <p:cNvSpPr>
              <a:spLocks noChangeShapeType="1"/>
            </p:cNvSpPr>
            <p:nvPr/>
          </p:nvSpPr>
          <p:spPr bwMode="auto">
            <a:xfrm>
              <a:off x="1848" y="3517"/>
              <a:ext cx="19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250825" y="1052513"/>
            <a:ext cx="612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(1) </a:t>
            </a:r>
            <a:r>
              <a:rPr lang="zh-CN" altLang="en-US" sz="2800" b="1">
                <a:solidFill>
                  <a:schemeClr val="tx2"/>
                </a:solidFill>
              </a:rPr>
              <a:t>求初始值、稳态值、时间常数；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250825" y="2276475"/>
            <a:ext cx="8305800" cy="604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chemeClr val="tx2"/>
                </a:solidFill>
                <a:sym typeface="+mn-ea"/>
              </a:rPr>
              <a:t>(3) </a:t>
            </a:r>
            <a:r>
              <a:rPr kumimoji="1" lang="zh-CN" altLang="en-US" sz="2800" b="1">
                <a:solidFill>
                  <a:schemeClr val="tx2"/>
                </a:solidFill>
                <a:sym typeface="+mn-ea"/>
              </a:rPr>
              <a:t>画出暂态电路电压、电流随时间变化的曲线。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500063" y="1700213"/>
            <a:ext cx="815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(2) </a:t>
            </a:r>
            <a:r>
              <a:rPr lang="zh-CN" altLang="en-US" sz="2800" b="1">
                <a:solidFill>
                  <a:schemeClr val="tx2"/>
                </a:solidFill>
              </a:rPr>
              <a:t>将求得的三要素结果代入暂态过程通用表达式；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641850" y="4835525"/>
            <a:ext cx="3962400" cy="609600"/>
            <a:chOff x="2832" y="3024"/>
            <a:chExt cx="2496" cy="384"/>
          </a:xfrm>
        </p:grpSpPr>
        <p:sp>
          <p:nvSpPr>
            <p:cNvPr id="31768" name="AutoShape 21" descr="80%"/>
            <p:cNvSpPr>
              <a:spLocks noChangeArrowheads="1"/>
            </p:cNvSpPr>
            <p:nvPr/>
          </p:nvSpPr>
          <p:spPr bwMode="auto">
            <a:xfrm>
              <a:off x="2832" y="3024"/>
              <a:ext cx="2496" cy="384"/>
            </a:xfrm>
            <a:prstGeom prst="wedgeRoundRectCallout">
              <a:avLst>
                <a:gd name="adj1" fmla="val -67426"/>
                <a:gd name="adj2" fmla="val -135676"/>
                <a:gd name="adj3" fmla="val 16667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31746" name="Object 22" descr="80%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890877"/>
                </p:ext>
              </p:extLst>
            </p:nvPr>
          </p:nvGraphicFramePr>
          <p:xfrm>
            <a:off x="2874" y="3061"/>
            <a:ext cx="245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3" r:id="rId12" imgW="1917700" imgH="241300" progId="Equation.3">
                    <p:embed/>
                  </p:oleObj>
                </mc:Choice>
                <mc:Fallback>
                  <p:oleObj r:id="rId12" imgW="1917700" imgH="241300" progId="Equation.3">
                    <p:embed/>
                    <p:pic>
                      <p:nvPicPr>
                        <p:cNvPr id="0" name="Object 22" descr="80%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3061"/>
                          <a:ext cx="2454" cy="347"/>
                        </a:xfrm>
                        <a:prstGeom prst="rect">
                          <a:avLst/>
                        </a:prstGeom>
                        <a:blipFill dpi="0" rotWithShape="0">
                          <a:blip r:embed="rId11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2" descr="80%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5890877"/>
                </p:ext>
              </p:extLst>
            </p:nvPr>
          </p:nvGraphicFramePr>
          <p:xfrm>
            <a:off x="2874" y="3039"/>
            <a:ext cx="245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4" r:id="rId14" imgW="1917700" imgH="241300" progId="Equation.3">
                    <p:embed/>
                  </p:oleObj>
                </mc:Choice>
                <mc:Fallback>
                  <p:oleObj r:id="rId14" imgW="1917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3039"/>
                          <a:ext cx="2454" cy="347"/>
                        </a:xfrm>
                        <a:prstGeom prst="rect">
                          <a:avLst/>
                        </a:prstGeom>
                        <a:blipFill dpi="0" rotWithShape="0">
                          <a:blip r:embed="rId11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514600" y="2895600"/>
            <a:ext cx="5013325" cy="3181350"/>
            <a:chOff x="1584" y="1824"/>
            <a:chExt cx="3158" cy="2004"/>
          </a:xfrm>
        </p:grpSpPr>
        <p:grpSp>
          <p:nvGrpSpPr>
            <p:cNvPr id="31761" name="Group 24"/>
            <p:cNvGrpSpPr>
              <a:grpSpLocks/>
            </p:cNvGrpSpPr>
            <p:nvPr/>
          </p:nvGrpSpPr>
          <p:grpSpPr bwMode="auto">
            <a:xfrm>
              <a:off x="1848" y="1824"/>
              <a:ext cx="2894" cy="2004"/>
              <a:chOff x="1848" y="1824"/>
              <a:chExt cx="2894" cy="2004"/>
            </a:xfrm>
          </p:grpSpPr>
          <p:grpSp>
            <p:nvGrpSpPr>
              <p:cNvPr id="31763" name="Group 25"/>
              <p:cNvGrpSpPr>
                <a:grpSpLocks/>
              </p:cNvGrpSpPr>
              <p:nvPr/>
            </p:nvGrpSpPr>
            <p:grpSpPr bwMode="auto">
              <a:xfrm>
                <a:off x="1848" y="2016"/>
                <a:ext cx="2894" cy="1812"/>
                <a:chOff x="1848" y="2208"/>
                <a:chExt cx="2894" cy="1812"/>
              </a:xfrm>
            </p:grpSpPr>
            <p:sp>
              <p:nvSpPr>
                <p:cNvPr id="31765" name="Line 26"/>
                <p:cNvSpPr>
                  <a:spLocks noChangeShapeType="1"/>
                </p:cNvSpPr>
                <p:nvPr/>
              </p:nvSpPr>
              <p:spPr bwMode="auto">
                <a:xfrm>
                  <a:off x="1848" y="3828"/>
                  <a:ext cx="2688" cy="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848" y="2208"/>
                  <a:ext cx="0" cy="1620"/>
                </a:xfrm>
                <a:prstGeom prst="line">
                  <a:avLst/>
                </a:prstGeom>
                <a:noFill/>
                <a:ln w="571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546" y="3616"/>
                  <a:ext cx="196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600" b="1" i="1">
                      <a:solidFill>
                        <a:schemeClr val="tx2"/>
                      </a:solidFill>
                    </a:rPr>
                    <a:t>t</a:t>
                  </a:r>
                </a:p>
              </p:txBody>
            </p:sp>
          </p:grpSp>
          <p:sp>
            <p:nvSpPr>
              <p:cNvPr id="31764" name="Text Box 29"/>
              <p:cNvSpPr txBox="1">
                <a:spLocks noChangeArrowheads="1"/>
              </p:cNvSpPr>
              <p:nvPr/>
            </p:nvSpPr>
            <p:spPr bwMode="auto">
              <a:xfrm>
                <a:off x="1920" y="1824"/>
                <a:ext cx="54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/>
                  <a:t>f</a:t>
                </a:r>
                <a:r>
                  <a:rPr lang="en-US" altLang="zh-CN" sz="2800" b="1"/>
                  <a:t>(</a:t>
                </a:r>
                <a:r>
                  <a:rPr lang="en-US" altLang="zh-CN" sz="2800" b="1" i="1"/>
                  <a:t>t</a:t>
                </a:r>
                <a:r>
                  <a:rPr lang="en-US" altLang="zh-CN" sz="2800" b="1"/>
                  <a:t>)</a:t>
                </a:r>
              </a:p>
            </p:txBody>
          </p:sp>
        </p:grpSp>
        <p:sp>
          <p:nvSpPr>
            <p:cNvPr id="31762" name="Rectangle 30"/>
            <p:cNvSpPr>
              <a:spLocks noChangeArrowheads="1"/>
            </p:cNvSpPr>
            <p:nvPr/>
          </p:nvSpPr>
          <p:spPr bwMode="auto">
            <a:xfrm>
              <a:off x="1584" y="35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6489" y="6224885"/>
                <a:ext cx="7434471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𝟑𝟔𝟖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+</a:t>
                </a:r>
                <a:r>
                  <a:rPr lang="en-US" altLang="zh-CN" b="1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对应哪种曲线形状？</a:t>
                </a:r>
                <a:endParaRPr lang="zh-CN" altLang="en-US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89" y="6224885"/>
                <a:ext cx="7434471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animBg="1"/>
      <p:bldP spid="39953" grpId="0"/>
      <p:bldP spid="39954" grpId="0"/>
      <p:bldP spid="3995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1749425"/>
            <a:ext cx="8382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chemeClr val="tx2"/>
                </a:solidFill>
              </a:rPr>
              <a:t>      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1241425"/>
            <a:ext cx="80772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求换路后电路中的电压和电流 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其中</a:t>
            </a:r>
            <a:r>
              <a:rPr kumimoji="1" lang="zh-CN" altLang="en-US" sz="2800" b="1">
                <a:solidFill>
                  <a:schemeClr val="tx2"/>
                </a:solidFill>
                <a:sym typeface="+mn-ea"/>
              </a:rPr>
              <a:t>电容 </a:t>
            </a:r>
            <a:r>
              <a:rPr kumimoji="1" lang="en-US" altLang="zh-CN" sz="2800" b="1" i="1">
                <a:solidFill>
                  <a:schemeClr val="tx2"/>
                </a:solidFill>
                <a:sym typeface="+mn-ea"/>
              </a:rPr>
              <a:t>C </a:t>
            </a:r>
            <a:r>
              <a:rPr kumimoji="1" lang="zh-CN" altLang="en-US" sz="2800" b="1">
                <a:solidFill>
                  <a:schemeClr val="tx2"/>
                </a:solidFill>
                <a:sym typeface="+mn-ea"/>
              </a:rPr>
              <a:t>视为开路，电感</a:t>
            </a:r>
            <a:r>
              <a:rPr kumimoji="1" lang="en-US" altLang="zh-CN" sz="2800" b="1" i="1">
                <a:solidFill>
                  <a:schemeClr val="tx2"/>
                </a:solidFill>
                <a:sym typeface="+mn-ea"/>
              </a:rPr>
              <a:t>L</a:t>
            </a:r>
            <a:r>
              <a:rPr kumimoji="1" lang="zh-CN" altLang="en-US" sz="2800" b="1">
                <a:solidFill>
                  <a:schemeClr val="tx2"/>
                </a:solidFill>
                <a:sym typeface="+mn-ea"/>
              </a:rPr>
              <a:t>视为短路，即求解直流电阻特性电路中的电压和电流。	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612900" y="4802188"/>
          <a:ext cx="2501900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" r:id="rId3" imgW="986400" imgH="548280" progId="Equation.3">
                  <p:embed/>
                </p:oleObj>
              </mc:Choice>
              <mc:Fallback>
                <p:oleObj r:id="rId3" imgW="986400" imgH="54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802188"/>
                        <a:ext cx="2501900" cy="155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10225" y="4876800"/>
            <a:ext cx="2782888" cy="1485900"/>
            <a:chOff x="3534" y="3072"/>
            <a:chExt cx="1753" cy="936"/>
          </a:xfrm>
        </p:grpSpPr>
        <p:graphicFrame>
          <p:nvGraphicFramePr>
            <p:cNvPr id="32773" name="Object 6"/>
            <p:cNvGraphicFramePr>
              <a:graphicFrameLocks noChangeAspect="1"/>
            </p:cNvGraphicFramePr>
            <p:nvPr/>
          </p:nvGraphicFramePr>
          <p:xfrm>
            <a:off x="3534" y="3072"/>
            <a:ext cx="175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7" r:id="rId5" imgW="951480" imgH="352440" progId="Equation.3">
                    <p:embed/>
                  </p:oleObj>
                </mc:Choice>
                <mc:Fallback>
                  <p:oleObj r:id="rId5" imgW="951480" imgH="352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3072"/>
                          <a:ext cx="1753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7"/>
            <p:cNvGraphicFramePr>
              <a:graphicFrameLocks noChangeAspect="1"/>
            </p:cNvGraphicFramePr>
            <p:nvPr/>
          </p:nvGraphicFramePr>
          <p:xfrm>
            <a:off x="4188" y="3668"/>
            <a:ext cx="8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8" r:id="rId7" imgW="465120" imgH="178200" progId="Equation.3">
                    <p:embed/>
                  </p:oleObj>
                </mc:Choice>
                <mc:Fallback>
                  <p:oleObj r:id="rId7" imgW="465120" imgH="178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3668"/>
                          <a:ext cx="8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" y="795338"/>
            <a:ext cx="3810000" cy="547687"/>
            <a:chOff x="384" y="262"/>
            <a:chExt cx="2400" cy="345"/>
          </a:xfrm>
        </p:grpSpPr>
        <p:sp>
          <p:nvSpPr>
            <p:cNvPr id="32850" name="Text Box 9"/>
            <p:cNvSpPr txBox="1">
              <a:spLocks noChangeArrowheads="1"/>
            </p:cNvSpPr>
            <p:nvPr/>
          </p:nvSpPr>
          <p:spPr bwMode="auto">
            <a:xfrm>
              <a:off x="384" y="262"/>
              <a:ext cx="2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(1)  </a:t>
              </a:r>
              <a:r>
                <a:rPr lang="zh-CN" altLang="en-US" sz="2800" b="1"/>
                <a:t>稳态值          的计算</a:t>
              </a:r>
            </a:p>
          </p:txBody>
        </p:sp>
        <p:graphicFrame>
          <p:nvGraphicFramePr>
            <p:cNvPr id="32772" name="Object 10"/>
            <p:cNvGraphicFramePr>
              <a:graphicFrameLocks noChangeAspect="1"/>
            </p:cNvGraphicFramePr>
            <p:nvPr/>
          </p:nvGraphicFramePr>
          <p:xfrm>
            <a:off x="1471" y="297"/>
            <a:ext cx="57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9" r:id="rId9" imgW="338760" imgH="178200" progId="Equation.3">
                    <p:embed/>
                  </p:oleObj>
                </mc:Choice>
                <mc:Fallback>
                  <p:oleObj r:id="rId9" imgW="338760" imgH="178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" y="297"/>
                          <a:ext cx="57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39750" y="188913"/>
            <a:ext cx="47561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5.  </a:t>
            </a:r>
            <a:r>
              <a:rPr kumimoji="1"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响应中“三要素”的确定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9750" y="2667000"/>
            <a:ext cx="4575175" cy="2133600"/>
            <a:chOff x="384" y="1680"/>
            <a:chExt cx="2882" cy="1344"/>
          </a:xfrm>
        </p:grpSpPr>
        <p:grpSp>
          <p:nvGrpSpPr>
            <p:cNvPr id="32817" name="Group 13"/>
            <p:cNvGrpSpPr>
              <a:grpSpLocks/>
            </p:cNvGrpSpPr>
            <p:nvPr/>
          </p:nvGrpSpPr>
          <p:grpSpPr bwMode="auto">
            <a:xfrm>
              <a:off x="384" y="1680"/>
              <a:ext cx="2882" cy="1341"/>
              <a:chOff x="407" y="1699"/>
              <a:chExt cx="2882" cy="1341"/>
            </a:xfrm>
          </p:grpSpPr>
          <p:sp>
            <p:nvSpPr>
              <p:cNvPr id="32820" name="Text Box 14"/>
              <p:cNvSpPr txBox="1">
                <a:spLocks noChangeArrowheads="1"/>
              </p:cNvSpPr>
              <p:nvPr/>
            </p:nvSpPr>
            <p:spPr bwMode="auto">
              <a:xfrm>
                <a:off x="2903" y="2280"/>
                <a:ext cx="38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sz="2800" b="1" baseline="-25000">
                    <a:solidFill>
                      <a:srgbClr val="FF3300"/>
                    </a:solidFill>
                  </a:rPr>
                  <a:t>C</a:t>
                </a:r>
                <a:endParaRPr lang="en-US" altLang="zh-CN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2821" name="Oval 15"/>
              <p:cNvSpPr>
                <a:spLocks noChangeArrowheads="1"/>
              </p:cNvSpPr>
              <p:nvPr/>
            </p:nvSpPr>
            <p:spPr bwMode="auto">
              <a:xfrm>
                <a:off x="893" y="2450"/>
                <a:ext cx="234" cy="209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22" name="Line 16"/>
              <p:cNvSpPr>
                <a:spLocks noChangeShapeType="1"/>
              </p:cNvSpPr>
              <p:nvPr/>
            </p:nvSpPr>
            <p:spPr bwMode="auto">
              <a:xfrm>
                <a:off x="1011" y="2033"/>
                <a:ext cx="0" cy="98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3" name="Rectangle 17"/>
              <p:cNvSpPr>
                <a:spLocks noChangeArrowheads="1"/>
              </p:cNvSpPr>
              <p:nvPr/>
            </p:nvSpPr>
            <p:spPr bwMode="auto">
              <a:xfrm>
                <a:off x="787" y="213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2824" name="Rectangle 18"/>
              <p:cNvSpPr>
                <a:spLocks noChangeArrowheads="1"/>
              </p:cNvSpPr>
              <p:nvPr/>
            </p:nvSpPr>
            <p:spPr bwMode="auto">
              <a:xfrm>
                <a:off x="814" y="253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32825" name="Line 19"/>
              <p:cNvSpPr>
                <a:spLocks noChangeShapeType="1"/>
              </p:cNvSpPr>
              <p:nvPr/>
            </p:nvSpPr>
            <p:spPr bwMode="auto">
              <a:xfrm flipV="1">
                <a:off x="1991" y="2038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26" name="Group 20"/>
              <p:cNvGrpSpPr>
                <a:grpSpLocks/>
              </p:cNvGrpSpPr>
              <p:nvPr/>
            </p:nvGrpSpPr>
            <p:grpSpPr bwMode="auto">
              <a:xfrm>
                <a:off x="2643" y="2472"/>
                <a:ext cx="245" cy="94"/>
                <a:chOff x="2406" y="1672"/>
                <a:chExt cx="282" cy="126"/>
              </a:xfrm>
            </p:grpSpPr>
            <p:sp>
              <p:nvSpPr>
                <p:cNvPr id="32848" name="Line 21"/>
                <p:cNvSpPr>
                  <a:spLocks noChangeShapeType="1"/>
                </p:cNvSpPr>
                <p:nvPr/>
              </p:nvSpPr>
              <p:spPr bwMode="auto">
                <a:xfrm>
                  <a:off x="2406" y="1672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49" name="Line 22"/>
                <p:cNvSpPr>
                  <a:spLocks noChangeShapeType="1"/>
                </p:cNvSpPr>
                <p:nvPr/>
              </p:nvSpPr>
              <p:spPr bwMode="auto">
                <a:xfrm>
                  <a:off x="2406" y="179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827" name="Line 23"/>
              <p:cNvSpPr>
                <a:spLocks noChangeShapeType="1"/>
              </p:cNvSpPr>
              <p:nvPr/>
            </p:nvSpPr>
            <p:spPr bwMode="auto">
              <a:xfrm>
                <a:off x="1006" y="3021"/>
                <a:ext cx="175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8" name="Line 24"/>
              <p:cNvSpPr>
                <a:spLocks noChangeShapeType="1"/>
              </p:cNvSpPr>
              <p:nvPr/>
            </p:nvSpPr>
            <p:spPr bwMode="auto">
              <a:xfrm>
                <a:off x="2173" y="2664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Line 25"/>
              <p:cNvSpPr>
                <a:spLocks noChangeShapeType="1"/>
              </p:cNvSpPr>
              <p:nvPr/>
            </p:nvSpPr>
            <p:spPr bwMode="auto">
              <a:xfrm flipV="1">
                <a:off x="1021" y="2038"/>
                <a:ext cx="254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0" name="Line 26"/>
              <p:cNvSpPr>
                <a:spLocks noChangeShapeType="1"/>
              </p:cNvSpPr>
              <p:nvPr/>
            </p:nvSpPr>
            <p:spPr bwMode="auto">
              <a:xfrm flipV="1">
                <a:off x="1296" y="2028"/>
                <a:ext cx="162" cy="13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1" name="Line 27"/>
              <p:cNvSpPr>
                <a:spLocks noChangeShapeType="1"/>
              </p:cNvSpPr>
              <p:nvPr/>
            </p:nvSpPr>
            <p:spPr bwMode="auto">
              <a:xfrm rot="5400000" flipH="1">
                <a:off x="1221" y="1963"/>
                <a:ext cx="191" cy="20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2" name="Text Box 28"/>
              <p:cNvSpPr txBox="1">
                <a:spLocks noChangeArrowheads="1"/>
              </p:cNvSpPr>
              <p:nvPr/>
            </p:nvSpPr>
            <p:spPr bwMode="auto">
              <a:xfrm>
                <a:off x="893" y="1728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/>
                  <a:t>=0</a:t>
                </a:r>
              </a:p>
            </p:txBody>
          </p:sp>
          <p:sp>
            <p:nvSpPr>
              <p:cNvPr id="32833" name="Text Box 29"/>
              <p:cNvSpPr txBox="1">
                <a:spLocks noChangeArrowheads="1"/>
              </p:cNvSpPr>
              <p:nvPr/>
            </p:nvSpPr>
            <p:spPr bwMode="auto">
              <a:xfrm>
                <a:off x="2398" y="223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/>
                  <a:t>C</a:t>
                </a:r>
                <a:endParaRPr lang="en-US" altLang="zh-CN" sz="2800" b="1"/>
              </a:p>
            </p:txBody>
          </p:sp>
          <p:sp>
            <p:nvSpPr>
              <p:cNvPr id="32834" name="Line 30"/>
              <p:cNvSpPr>
                <a:spLocks noChangeShapeType="1"/>
              </p:cNvSpPr>
              <p:nvPr/>
            </p:nvSpPr>
            <p:spPr bwMode="auto">
              <a:xfrm>
                <a:off x="2763" y="2568"/>
                <a:ext cx="0" cy="47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5" name="Text Box 31"/>
              <p:cNvSpPr txBox="1">
                <a:spLocks noChangeArrowheads="1"/>
              </p:cNvSpPr>
              <p:nvPr/>
            </p:nvSpPr>
            <p:spPr bwMode="auto">
              <a:xfrm>
                <a:off x="407" y="2376"/>
                <a:ext cx="5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10V</a:t>
                </a:r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1703" y="1700"/>
                <a:ext cx="52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5k</a:t>
                </a:r>
                <a:r>
                  <a:rPr kumimoji="1" lang="en-US" altLang="zh-CN" sz="2800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0993" name="Text Box 33"/>
              <p:cNvSpPr txBox="1">
                <a:spLocks noChangeArrowheads="1"/>
              </p:cNvSpPr>
              <p:nvPr/>
            </p:nvSpPr>
            <p:spPr bwMode="auto">
              <a:xfrm>
                <a:off x="2223" y="2520"/>
                <a:ext cx="55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>
                    <a:solidFill>
                      <a:srgbClr val="000018"/>
                    </a:solidFill>
                    <a:sym typeface="+mn-ea"/>
                  </a:rPr>
                  <a:t>1</a:t>
                </a:r>
                <a:r>
                  <a:rPr kumimoji="1" lang="en-US" altLang="zh-CN" sz="2800" b="1">
                    <a:solidFill>
                      <a:srgbClr val="000018"/>
                    </a:solidFill>
                    <a:sym typeface="Symbol" panose="05050102010706020507" pitchFamily="18" charset="2"/>
                  </a:rPr>
                  <a:t></a:t>
                </a:r>
                <a:r>
                  <a:rPr kumimoji="1" lang="en-US" altLang="zh-CN" sz="2800" b="1" i="1">
                    <a:solidFill>
                      <a:srgbClr val="000018"/>
                    </a:solidFill>
                    <a:sym typeface="Symbol" panose="05050102010706020507" pitchFamily="18" charset="2"/>
                  </a:rPr>
                  <a:t> </a:t>
                </a:r>
                <a:r>
                  <a:rPr kumimoji="1" lang="en-US" altLang="zh-CN" sz="2800" b="1">
                    <a:solidFill>
                      <a:srgbClr val="000018"/>
                    </a:solidFill>
                    <a:sym typeface="+mn-ea"/>
                  </a:rPr>
                  <a:t>F</a:t>
                </a:r>
                <a:endPara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endParaRPr>
              </a:p>
            </p:txBody>
          </p:sp>
          <p:sp>
            <p:nvSpPr>
              <p:cNvPr id="32838" name="Text Box 34"/>
              <p:cNvSpPr txBox="1">
                <a:spLocks noChangeArrowheads="1"/>
              </p:cNvSpPr>
              <p:nvPr/>
            </p:nvSpPr>
            <p:spPr bwMode="auto">
              <a:xfrm>
                <a:off x="1415" y="17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/>
                  <a:t>S</a:t>
                </a:r>
              </a:p>
            </p:txBody>
          </p:sp>
          <p:sp>
            <p:nvSpPr>
              <p:cNvPr id="32839" name="Text Box 35"/>
              <p:cNvSpPr txBox="1">
                <a:spLocks noChangeArrowheads="1"/>
              </p:cNvSpPr>
              <p:nvPr/>
            </p:nvSpPr>
            <p:spPr bwMode="auto">
              <a:xfrm>
                <a:off x="415" y="1699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99"/>
                    </a:solidFill>
                  </a:rPr>
                  <a:t>例：</a:t>
                </a:r>
              </a:p>
            </p:txBody>
          </p:sp>
          <p:sp>
            <p:nvSpPr>
              <p:cNvPr id="32840" name="Line 36"/>
              <p:cNvSpPr>
                <a:spLocks noChangeShapeType="1"/>
              </p:cNvSpPr>
              <p:nvPr/>
            </p:nvSpPr>
            <p:spPr bwMode="auto">
              <a:xfrm>
                <a:off x="2175" y="2040"/>
                <a:ext cx="0" cy="379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1" name="Rectangle 37"/>
              <p:cNvSpPr>
                <a:spLocks noChangeArrowheads="1"/>
              </p:cNvSpPr>
              <p:nvPr/>
            </p:nvSpPr>
            <p:spPr bwMode="auto">
              <a:xfrm rot="5400000">
                <a:off x="1813" y="1918"/>
                <a:ext cx="104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842" name="Line 38"/>
              <p:cNvSpPr>
                <a:spLocks noChangeShapeType="1"/>
              </p:cNvSpPr>
              <p:nvPr/>
            </p:nvSpPr>
            <p:spPr bwMode="auto">
              <a:xfrm rot="-60000">
                <a:off x="2760" y="2040"/>
                <a:ext cx="0" cy="43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3" name="Rectangle 39"/>
              <p:cNvSpPr>
                <a:spLocks noChangeArrowheads="1"/>
              </p:cNvSpPr>
              <p:nvPr/>
            </p:nvSpPr>
            <p:spPr bwMode="auto">
              <a:xfrm>
                <a:off x="2108" y="2397"/>
                <a:ext cx="111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844" name="Line 40"/>
              <p:cNvSpPr>
                <a:spLocks noChangeShapeType="1"/>
              </p:cNvSpPr>
              <p:nvPr/>
            </p:nvSpPr>
            <p:spPr bwMode="auto">
              <a:xfrm>
                <a:off x="1463" y="204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5" name="Text Box 41"/>
              <p:cNvSpPr txBox="1">
                <a:spLocks noChangeArrowheads="1"/>
              </p:cNvSpPr>
              <p:nvPr/>
            </p:nvSpPr>
            <p:spPr bwMode="auto">
              <a:xfrm>
                <a:off x="1584" y="2324"/>
                <a:ext cx="5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000018"/>
                    </a:solidFill>
                  </a:rPr>
                  <a:t>5k</a:t>
                </a:r>
                <a:r>
                  <a:rPr lang="en-US" altLang="zh-CN" sz="2800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2846" name="Rectangle 42"/>
              <p:cNvSpPr>
                <a:spLocks noChangeArrowheads="1"/>
              </p:cNvSpPr>
              <p:nvPr/>
            </p:nvSpPr>
            <p:spPr bwMode="auto">
              <a:xfrm>
                <a:off x="2732" y="2168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2847" name="Rectangle 43"/>
              <p:cNvSpPr>
                <a:spLocks noChangeArrowheads="1"/>
              </p:cNvSpPr>
              <p:nvPr/>
            </p:nvSpPr>
            <p:spPr bwMode="auto">
              <a:xfrm>
                <a:off x="2759" y="247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</p:grpSp>
        <p:sp>
          <p:nvSpPr>
            <p:cNvPr id="32818" name="Oval 44"/>
            <p:cNvSpPr>
              <a:spLocks noChangeArrowheads="1"/>
            </p:cNvSpPr>
            <p:nvPr/>
          </p:nvSpPr>
          <p:spPr bwMode="auto">
            <a:xfrm flipV="1">
              <a:off x="2112" y="1968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9" name="Oval 45"/>
            <p:cNvSpPr>
              <a:spLocks noChangeArrowheads="1"/>
            </p:cNvSpPr>
            <p:nvPr/>
          </p:nvSpPr>
          <p:spPr bwMode="auto">
            <a:xfrm flipV="1">
              <a:off x="2112" y="2947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027613" y="2552700"/>
            <a:ext cx="3821112" cy="2293938"/>
            <a:chOff x="3167" y="1608"/>
            <a:chExt cx="2407" cy="1445"/>
          </a:xfrm>
        </p:grpSpPr>
        <p:grpSp>
          <p:nvGrpSpPr>
            <p:cNvPr id="32782" name="Group 47"/>
            <p:cNvGrpSpPr>
              <a:grpSpLocks/>
            </p:cNvGrpSpPr>
            <p:nvPr/>
          </p:nvGrpSpPr>
          <p:grpSpPr bwMode="auto">
            <a:xfrm>
              <a:off x="3167" y="1608"/>
              <a:ext cx="2407" cy="1428"/>
              <a:chOff x="3167" y="1608"/>
              <a:chExt cx="2407" cy="1428"/>
            </a:xfrm>
          </p:grpSpPr>
          <p:graphicFrame>
            <p:nvGraphicFramePr>
              <p:cNvPr id="32771" name="Object 48"/>
              <p:cNvGraphicFramePr>
                <a:graphicFrameLocks noChangeAspect="1"/>
              </p:cNvGraphicFramePr>
              <p:nvPr/>
            </p:nvGraphicFramePr>
            <p:xfrm>
              <a:off x="4952" y="1608"/>
              <a:ext cx="312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0" r:id="rId11" imgW="130320" imgH="187200" progId="Equation.3">
                      <p:embed/>
                    </p:oleObj>
                  </mc:Choice>
                  <mc:Fallback>
                    <p:oleObj r:id="rId11" imgW="130320" imgH="1872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2" y="1608"/>
                            <a:ext cx="312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5" name="Oval 49"/>
              <p:cNvSpPr>
                <a:spLocks noChangeArrowheads="1"/>
              </p:cNvSpPr>
              <p:nvPr/>
            </p:nvSpPr>
            <p:spPr bwMode="auto">
              <a:xfrm>
                <a:off x="3562" y="2408"/>
                <a:ext cx="264" cy="273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6" name="Line 50"/>
              <p:cNvSpPr>
                <a:spLocks noChangeShapeType="1"/>
              </p:cNvSpPr>
              <p:nvPr/>
            </p:nvSpPr>
            <p:spPr bwMode="auto">
              <a:xfrm>
                <a:off x="3694" y="2063"/>
                <a:ext cx="0" cy="33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Line 51"/>
              <p:cNvSpPr>
                <a:spLocks noChangeShapeType="1"/>
              </p:cNvSpPr>
              <p:nvPr/>
            </p:nvSpPr>
            <p:spPr bwMode="auto">
              <a:xfrm flipV="1">
                <a:off x="4656" y="2069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8" name="Line 52"/>
              <p:cNvSpPr>
                <a:spLocks noChangeShapeType="1"/>
              </p:cNvSpPr>
              <p:nvPr/>
            </p:nvSpPr>
            <p:spPr bwMode="auto">
              <a:xfrm>
                <a:off x="3689" y="3024"/>
                <a:ext cx="1831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9" name="Line 53"/>
              <p:cNvSpPr>
                <a:spLocks noChangeShapeType="1"/>
              </p:cNvSpPr>
              <p:nvPr/>
            </p:nvSpPr>
            <p:spPr bwMode="auto">
              <a:xfrm>
                <a:off x="4850" y="2664"/>
                <a:ext cx="0" cy="36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Rectangle 54"/>
              <p:cNvSpPr>
                <a:spLocks noChangeArrowheads="1"/>
              </p:cNvSpPr>
              <p:nvPr/>
            </p:nvSpPr>
            <p:spPr bwMode="auto">
              <a:xfrm>
                <a:off x="4800" y="2402"/>
                <a:ext cx="106" cy="271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791" name="Line 55"/>
              <p:cNvSpPr>
                <a:spLocks noChangeShapeType="1"/>
              </p:cNvSpPr>
              <p:nvPr/>
            </p:nvSpPr>
            <p:spPr bwMode="auto">
              <a:xfrm flipV="1">
                <a:off x="3705" y="2069"/>
                <a:ext cx="286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Line 56"/>
              <p:cNvSpPr>
                <a:spLocks noChangeShapeType="1"/>
              </p:cNvSpPr>
              <p:nvPr/>
            </p:nvSpPr>
            <p:spPr bwMode="auto">
              <a:xfrm rot="10800000">
                <a:off x="4009" y="1968"/>
                <a:ext cx="215" cy="2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3" name="Text Box 57"/>
              <p:cNvSpPr txBox="1">
                <a:spLocks noChangeArrowheads="1"/>
              </p:cNvSpPr>
              <p:nvPr/>
            </p:nvSpPr>
            <p:spPr bwMode="auto">
              <a:xfrm>
                <a:off x="3606" y="1761"/>
                <a:ext cx="47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t </a:t>
                </a:r>
                <a:r>
                  <a:rPr lang="en-US" altLang="zh-CN" sz="2800" b="1"/>
                  <a:t>=0</a:t>
                </a:r>
              </a:p>
            </p:txBody>
          </p:sp>
          <p:sp>
            <p:nvSpPr>
              <p:cNvPr id="32794" name="Line 58"/>
              <p:cNvSpPr>
                <a:spLocks noChangeShapeType="1"/>
              </p:cNvSpPr>
              <p:nvPr/>
            </p:nvSpPr>
            <p:spPr bwMode="auto">
              <a:xfrm>
                <a:off x="3690" y="2676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Line 59"/>
              <p:cNvSpPr>
                <a:spLocks noChangeShapeType="1"/>
              </p:cNvSpPr>
              <p:nvPr/>
            </p:nvSpPr>
            <p:spPr bwMode="auto">
              <a:xfrm>
                <a:off x="3585" y="2560"/>
                <a:ext cx="211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Line 60"/>
              <p:cNvSpPr>
                <a:spLocks noChangeShapeType="1"/>
              </p:cNvSpPr>
              <p:nvPr/>
            </p:nvSpPr>
            <p:spPr bwMode="auto">
              <a:xfrm flipV="1">
                <a:off x="3504" y="2304"/>
                <a:ext cx="0" cy="41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Text Box 61"/>
              <p:cNvSpPr txBox="1">
                <a:spLocks noChangeArrowheads="1"/>
              </p:cNvSpPr>
              <p:nvPr/>
            </p:nvSpPr>
            <p:spPr bwMode="auto">
              <a:xfrm>
                <a:off x="4320" y="1704"/>
                <a:ext cx="39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</a:rPr>
                  <a:t>3</a:t>
                </a:r>
                <a:r>
                  <a:rPr lang="en-US" altLang="zh-CN" sz="2800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2798" name="Text Box 62"/>
              <p:cNvSpPr txBox="1">
                <a:spLocks noChangeArrowheads="1"/>
              </p:cNvSpPr>
              <p:nvPr/>
            </p:nvSpPr>
            <p:spPr bwMode="auto">
              <a:xfrm>
                <a:off x="4376" y="2411"/>
                <a:ext cx="40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</a:rPr>
                  <a:t>6</a:t>
                </a:r>
                <a:r>
                  <a:rPr lang="en-US" altLang="zh-CN" sz="2800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2799" name="Text Box 63"/>
              <p:cNvSpPr txBox="1">
                <a:spLocks noChangeArrowheads="1"/>
              </p:cNvSpPr>
              <p:nvPr/>
            </p:nvSpPr>
            <p:spPr bwMode="auto">
              <a:xfrm>
                <a:off x="5072" y="2184"/>
                <a:ext cx="40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chemeClr val="tx2"/>
                    </a:solidFill>
                  </a:rPr>
                  <a:t>6</a:t>
                </a:r>
                <a:r>
                  <a:rPr lang="en-US" altLang="zh-CN" sz="2800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2800" name="Line 64"/>
              <p:cNvSpPr>
                <a:spLocks noChangeShapeType="1"/>
              </p:cNvSpPr>
              <p:nvPr/>
            </p:nvSpPr>
            <p:spPr bwMode="auto">
              <a:xfrm flipV="1">
                <a:off x="4944" y="1991"/>
                <a:ext cx="368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Text Box 65"/>
              <p:cNvSpPr txBox="1">
                <a:spLocks noChangeArrowheads="1"/>
              </p:cNvSpPr>
              <p:nvPr/>
            </p:nvSpPr>
            <p:spPr bwMode="auto">
              <a:xfrm>
                <a:off x="3167" y="2673"/>
                <a:ext cx="57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</a:rPr>
                  <a:t>6mA</a:t>
                </a:r>
              </a:p>
            </p:txBody>
          </p:sp>
          <p:sp>
            <p:nvSpPr>
              <p:cNvPr id="32802" name="Text Box 66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/>
                  <a:t>S</a:t>
                </a:r>
              </a:p>
            </p:txBody>
          </p:sp>
          <p:sp>
            <p:nvSpPr>
              <p:cNvPr id="32803" name="Rectangle 67"/>
              <p:cNvSpPr>
                <a:spLocks noChangeArrowheads="1"/>
              </p:cNvSpPr>
              <p:nvPr/>
            </p:nvSpPr>
            <p:spPr bwMode="auto">
              <a:xfrm rot="5400000">
                <a:off x="4478" y="1939"/>
                <a:ext cx="104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2804" name="Line 68"/>
              <p:cNvSpPr>
                <a:spLocks noChangeShapeType="1"/>
              </p:cNvSpPr>
              <p:nvPr/>
            </p:nvSpPr>
            <p:spPr bwMode="auto">
              <a:xfrm flipV="1">
                <a:off x="3984" y="206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Line 69"/>
              <p:cNvSpPr>
                <a:spLocks noChangeShapeType="1"/>
              </p:cNvSpPr>
              <p:nvPr/>
            </p:nvSpPr>
            <p:spPr bwMode="auto">
              <a:xfrm>
                <a:off x="4848" y="2065"/>
                <a:ext cx="0" cy="35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06" name="Group 70"/>
              <p:cNvGrpSpPr>
                <a:grpSpLocks/>
              </p:cNvGrpSpPr>
              <p:nvPr/>
            </p:nvGrpSpPr>
            <p:grpSpPr bwMode="auto">
              <a:xfrm>
                <a:off x="5443" y="2070"/>
                <a:ext cx="131" cy="966"/>
                <a:chOff x="5437" y="2046"/>
                <a:chExt cx="131" cy="966"/>
              </a:xfrm>
            </p:grpSpPr>
            <p:sp>
              <p:nvSpPr>
                <p:cNvPr id="32809" name="Rectangle 71"/>
                <p:cNvSpPr>
                  <a:spLocks noChangeArrowheads="1"/>
                </p:cNvSpPr>
                <p:nvPr/>
              </p:nvSpPr>
              <p:spPr bwMode="auto">
                <a:xfrm>
                  <a:off x="5437" y="2200"/>
                  <a:ext cx="106" cy="248"/>
                </a:xfrm>
                <a:prstGeom prst="rect">
                  <a:avLst/>
                </a:prstGeom>
                <a:noFill/>
                <a:ln w="38100">
                  <a:solidFill>
                    <a:srgbClr val="000018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2810" name="Group 72"/>
                <p:cNvGrpSpPr>
                  <a:grpSpLocks/>
                </p:cNvGrpSpPr>
                <p:nvPr/>
              </p:nvGrpSpPr>
              <p:grpSpPr bwMode="auto">
                <a:xfrm>
                  <a:off x="5500" y="2587"/>
                  <a:ext cx="68" cy="276"/>
                  <a:chOff x="2160" y="1198"/>
                  <a:chExt cx="97" cy="246"/>
                </a:xfrm>
              </p:grpSpPr>
              <p:sp>
                <p:nvSpPr>
                  <p:cNvPr id="32814" name="Arc 7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T0" fmla="*/ 0 w 21825"/>
                      <a:gd name="T1" fmla="*/ 0 h 43200"/>
                      <a:gd name="T2" fmla="*/ 0 w 21825"/>
                      <a:gd name="T3" fmla="*/ 0 h 43200"/>
                      <a:gd name="T4" fmla="*/ 0 w 21825"/>
                      <a:gd name="T5" fmla="*/ 0 h 43200"/>
                      <a:gd name="T6" fmla="*/ 0 w 21825"/>
                      <a:gd name="T7" fmla="*/ 0 h 43200"/>
                      <a:gd name="T8" fmla="*/ 0 w 21825"/>
                      <a:gd name="T9" fmla="*/ 0 h 43200"/>
                      <a:gd name="T10" fmla="*/ 0 w 21825"/>
                      <a:gd name="T11" fmla="*/ 0 h 43200"/>
                      <a:gd name="T12" fmla="*/ 0 w 21825"/>
                      <a:gd name="T13" fmla="*/ 0 h 43200"/>
                      <a:gd name="T14" fmla="*/ 0 w 21825"/>
                      <a:gd name="T15" fmla="*/ 0 h 43200"/>
                      <a:gd name="T16" fmla="*/ 0 w 21825"/>
                      <a:gd name="T17" fmla="*/ 0 h 43200"/>
                      <a:gd name="T18" fmla="*/ 0 w 21825"/>
                      <a:gd name="T19" fmla="*/ 0 h 432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825"/>
                      <a:gd name="T31" fmla="*/ 0 h 43200"/>
                      <a:gd name="T32" fmla="*/ 21825 w 21825"/>
                      <a:gd name="T33" fmla="*/ 43200 h 432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825" h="43200" fill="none">
                        <a:moveTo>
                          <a:pt x="0" y="1"/>
                        </a:moveTo>
                        <a:cubicBezTo>
                          <a:pt x="74" y="0"/>
                          <a:pt x="149" y="-1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200"/>
                        </a:cubicBezTo>
                      </a:path>
                      <a:path w="21825" h="43200" stroke="0">
                        <a:moveTo>
                          <a:pt x="0" y="1"/>
                        </a:moveTo>
                        <a:cubicBezTo>
                          <a:pt x="74" y="0"/>
                          <a:pt x="149" y="-1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200"/>
                        </a:cubicBezTo>
                        <a:lnTo>
                          <a:pt x="225" y="2160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000018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15" name="Arc 7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T0" fmla="*/ 0 w 21825"/>
                      <a:gd name="T1" fmla="*/ 0 h 43200"/>
                      <a:gd name="T2" fmla="*/ 0 w 21825"/>
                      <a:gd name="T3" fmla="*/ 0 h 43200"/>
                      <a:gd name="T4" fmla="*/ 0 w 21825"/>
                      <a:gd name="T5" fmla="*/ 0 h 43200"/>
                      <a:gd name="T6" fmla="*/ 0 w 21825"/>
                      <a:gd name="T7" fmla="*/ 0 h 43200"/>
                      <a:gd name="T8" fmla="*/ 0 w 21825"/>
                      <a:gd name="T9" fmla="*/ 0 h 43200"/>
                      <a:gd name="T10" fmla="*/ 0 w 21825"/>
                      <a:gd name="T11" fmla="*/ 0 h 43200"/>
                      <a:gd name="T12" fmla="*/ 0 w 21825"/>
                      <a:gd name="T13" fmla="*/ 0 h 43200"/>
                      <a:gd name="T14" fmla="*/ 0 w 21825"/>
                      <a:gd name="T15" fmla="*/ 0 h 43200"/>
                      <a:gd name="T16" fmla="*/ 0 w 21825"/>
                      <a:gd name="T17" fmla="*/ 0 h 43200"/>
                      <a:gd name="T18" fmla="*/ 0 w 21825"/>
                      <a:gd name="T19" fmla="*/ 0 h 432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825"/>
                      <a:gd name="T31" fmla="*/ 0 h 43200"/>
                      <a:gd name="T32" fmla="*/ 21825 w 21825"/>
                      <a:gd name="T33" fmla="*/ 43200 h 432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825" h="43200" fill="none">
                        <a:moveTo>
                          <a:pt x="0" y="1"/>
                        </a:moveTo>
                        <a:cubicBezTo>
                          <a:pt x="74" y="0"/>
                          <a:pt x="149" y="-1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200"/>
                        </a:cubicBezTo>
                      </a:path>
                      <a:path w="21825" h="43200" stroke="0">
                        <a:moveTo>
                          <a:pt x="0" y="1"/>
                        </a:moveTo>
                        <a:cubicBezTo>
                          <a:pt x="74" y="0"/>
                          <a:pt x="149" y="-1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200"/>
                        </a:cubicBezTo>
                        <a:lnTo>
                          <a:pt x="225" y="2160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000018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16" name="Arc 7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T0" fmla="*/ 0 w 21825"/>
                      <a:gd name="T1" fmla="*/ 0 h 43200"/>
                      <a:gd name="T2" fmla="*/ 0 w 21825"/>
                      <a:gd name="T3" fmla="*/ 0 h 43200"/>
                      <a:gd name="T4" fmla="*/ 0 w 21825"/>
                      <a:gd name="T5" fmla="*/ 0 h 43200"/>
                      <a:gd name="T6" fmla="*/ 0 w 21825"/>
                      <a:gd name="T7" fmla="*/ 0 h 43200"/>
                      <a:gd name="T8" fmla="*/ 0 w 21825"/>
                      <a:gd name="T9" fmla="*/ 0 h 43200"/>
                      <a:gd name="T10" fmla="*/ 0 w 21825"/>
                      <a:gd name="T11" fmla="*/ 0 h 43200"/>
                      <a:gd name="T12" fmla="*/ 0 w 21825"/>
                      <a:gd name="T13" fmla="*/ 0 h 43200"/>
                      <a:gd name="T14" fmla="*/ 0 w 21825"/>
                      <a:gd name="T15" fmla="*/ 0 h 43200"/>
                      <a:gd name="T16" fmla="*/ 0 w 21825"/>
                      <a:gd name="T17" fmla="*/ 0 h 43200"/>
                      <a:gd name="T18" fmla="*/ 0 w 21825"/>
                      <a:gd name="T19" fmla="*/ 0 h 432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825"/>
                      <a:gd name="T31" fmla="*/ 0 h 43200"/>
                      <a:gd name="T32" fmla="*/ 21825 w 21825"/>
                      <a:gd name="T33" fmla="*/ 43200 h 4320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825" h="43200" fill="none">
                        <a:moveTo>
                          <a:pt x="0" y="1"/>
                        </a:moveTo>
                        <a:cubicBezTo>
                          <a:pt x="74" y="0"/>
                          <a:pt x="149" y="-1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200"/>
                        </a:cubicBezTo>
                      </a:path>
                      <a:path w="21825" h="43200" stroke="0">
                        <a:moveTo>
                          <a:pt x="0" y="1"/>
                        </a:moveTo>
                        <a:cubicBezTo>
                          <a:pt x="74" y="0"/>
                          <a:pt x="149" y="-1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200"/>
                        </a:cubicBezTo>
                        <a:lnTo>
                          <a:pt x="225" y="21600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rgbClr val="000018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2811" name="Line 76"/>
                <p:cNvSpPr>
                  <a:spLocks noChangeShapeType="1"/>
                </p:cNvSpPr>
                <p:nvPr/>
              </p:nvSpPr>
              <p:spPr bwMode="auto">
                <a:xfrm>
                  <a:off x="5502" y="2448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2" name="Line 77"/>
                <p:cNvSpPr>
                  <a:spLocks noChangeShapeType="1"/>
                </p:cNvSpPr>
                <p:nvPr/>
              </p:nvSpPr>
              <p:spPr bwMode="auto">
                <a:xfrm>
                  <a:off x="5502" y="2850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3" name="Line 78"/>
                <p:cNvSpPr>
                  <a:spLocks noChangeShapeType="1"/>
                </p:cNvSpPr>
                <p:nvPr/>
              </p:nvSpPr>
              <p:spPr bwMode="auto">
                <a:xfrm>
                  <a:off x="5500" y="2046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039" name="Text Box 79"/>
              <p:cNvSpPr txBox="1">
                <a:spLocks noChangeArrowheads="1"/>
              </p:cNvSpPr>
              <p:nvPr/>
            </p:nvSpPr>
            <p:spPr bwMode="auto">
              <a:xfrm>
                <a:off x="5088" y="2568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1H</a:t>
                </a:r>
              </a:p>
            </p:txBody>
          </p:sp>
          <p:sp>
            <p:nvSpPr>
              <p:cNvPr id="32808" name="Line 80"/>
              <p:cNvSpPr>
                <a:spLocks noChangeShapeType="1"/>
              </p:cNvSpPr>
              <p:nvPr/>
            </p:nvSpPr>
            <p:spPr bwMode="auto">
              <a:xfrm>
                <a:off x="4176" y="206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3" name="Oval 81"/>
            <p:cNvSpPr>
              <a:spLocks noChangeArrowheads="1"/>
            </p:cNvSpPr>
            <p:nvPr/>
          </p:nvSpPr>
          <p:spPr bwMode="auto">
            <a:xfrm flipV="1">
              <a:off x="4800" y="2016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4" name="Oval 82"/>
            <p:cNvSpPr>
              <a:spLocks noChangeArrowheads="1"/>
            </p:cNvSpPr>
            <p:nvPr/>
          </p:nvSpPr>
          <p:spPr bwMode="auto">
            <a:xfrm flipV="1">
              <a:off x="4819" y="2976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6725" y="936625"/>
            <a:ext cx="5257800" cy="547688"/>
            <a:chOff x="336" y="576"/>
            <a:chExt cx="3312" cy="345"/>
          </a:xfrm>
        </p:grpSpPr>
        <p:sp>
          <p:nvSpPr>
            <p:cNvPr id="33827" name="Text Box 3"/>
            <p:cNvSpPr txBox="1">
              <a:spLocks noChangeArrowheads="1"/>
            </p:cNvSpPr>
            <p:nvPr/>
          </p:nvSpPr>
          <p:spPr bwMode="auto">
            <a:xfrm>
              <a:off x="336" y="584"/>
              <a:ext cx="1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4762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</a:rPr>
                <a:t>1) </a:t>
              </a:r>
              <a:r>
                <a:rPr lang="zh-CN" altLang="en-US" sz="2800" b="1">
                  <a:solidFill>
                    <a:schemeClr val="tx2"/>
                  </a:solidFill>
                </a:rPr>
                <a:t>由</a:t>
              </a:r>
              <a:r>
                <a:rPr lang="en-US" altLang="zh-CN" sz="2800" b="1" i="1">
                  <a:solidFill>
                    <a:schemeClr val="tx2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sz="2800" b="1">
                  <a:solidFill>
                    <a:schemeClr val="tx2"/>
                  </a:solidFill>
                  <a:sym typeface="Symbol" panose="05050102010706020507" pitchFamily="18" charset="2"/>
                </a:rPr>
                <a:t>=0</a:t>
              </a:r>
              <a:r>
                <a:rPr lang="en-US" altLang="zh-CN" sz="2800" b="1" baseline="-25000">
                  <a:solidFill>
                    <a:schemeClr val="tx2"/>
                  </a:solidFill>
                  <a:sym typeface="Symbol" panose="05050102010706020507" pitchFamily="18" charset="2"/>
                </a:rPr>
                <a:t>-</a:t>
              </a:r>
              <a:r>
                <a:rPr lang="en-US" altLang="zh-CN" sz="2800" b="1">
                  <a:solidFill>
                    <a:schemeClr val="tx2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sym typeface="Symbol" panose="05050102010706020507" pitchFamily="18" charset="2"/>
                </a:rPr>
                <a:t>电路求</a:t>
              </a:r>
            </a:p>
          </p:txBody>
        </p:sp>
        <p:graphicFrame>
          <p:nvGraphicFramePr>
            <p:cNvPr id="33803" name="Object 4"/>
            <p:cNvGraphicFramePr>
              <a:graphicFrameLocks noChangeAspect="1"/>
            </p:cNvGraphicFramePr>
            <p:nvPr/>
          </p:nvGraphicFramePr>
          <p:xfrm>
            <a:off x="2090" y="576"/>
            <a:ext cx="155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8" r:id="rId3" imgW="894960" imgH="200160" progId="Equation.3">
                    <p:embed/>
                  </p:oleObj>
                </mc:Choice>
                <mc:Fallback>
                  <p:oleObj r:id="rId3" imgW="894960" imgH="200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576"/>
                          <a:ext cx="155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8313" y="1493838"/>
            <a:ext cx="6459537" cy="1143000"/>
            <a:chOff x="347" y="912"/>
            <a:chExt cx="4198" cy="720"/>
          </a:xfrm>
        </p:grpSpPr>
        <p:sp>
          <p:nvSpPr>
            <p:cNvPr id="33824" name="Text Box 6"/>
            <p:cNvSpPr txBox="1">
              <a:spLocks noChangeArrowheads="1"/>
            </p:cNvSpPr>
            <p:nvPr/>
          </p:nvSpPr>
          <p:spPr bwMode="auto">
            <a:xfrm>
              <a:off x="347" y="1113"/>
              <a:ext cx="22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</a:rPr>
                <a:t>2) </a:t>
              </a:r>
              <a:r>
                <a:rPr lang="zh-CN" altLang="en-US" sz="2800" b="1">
                  <a:solidFill>
                    <a:schemeClr val="tx2"/>
                  </a:solidFill>
                </a:rPr>
                <a:t>根据换路定则求出</a:t>
              </a:r>
            </a:p>
          </p:txBody>
        </p:sp>
        <p:grpSp>
          <p:nvGrpSpPr>
            <p:cNvPr id="33825" name="Group 7"/>
            <p:cNvGrpSpPr>
              <a:grpSpLocks/>
            </p:cNvGrpSpPr>
            <p:nvPr/>
          </p:nvGrpSpPr>
          <p:grpSpPr bwMode="auto">
            <a:xfrm>
              <a:off x="2571" y="912"/>
              <a:ext cx="1974" cy="720"/>
              <a:chOff x="2571" y="912"/>
              <a:chExt cx="1974" cy="720"/>
            </a:xfrm>
          </p:grpSpPr>
          <p:graphicFrame>
            <p:nvGraphicFramePr>
              <p:cNvPr id="33802" name="Object 8"/>
              <p:cNvGraphicFramePr>
                <a:graphicFrameLocks noChangeAspect="1"/>
              </p:cNvGraphicFramePr>
              <p:nvPr/>
            </p:nvGraphicFramePr>
            <p:xfrm>
              <a:off x="2675" y="912"/>
              <a:ext cx="1870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99" r:id="rId5" imgW="951480" imgH="408960" progId="Equation.3">
                      <p:embed/>
                    </p:oleObj>
                  </mc:Choice>
                  <mc:Fallback>
                    <p:oleObj r:id="rId5" imgW="951480" imgH="40896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5" y="912"/>
                            <a:ext cx="1870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6" name="AutoShape 9"/>
              <p:cNvSpPr>
                <a:spLocks/>
              </p:cNvSpPr>
              <p:nvPr/>
            </p:nvSpPr>
            <p:spPr bwMode="auto">
              <a:xfrm>
                <a:off x="2571" y="1097"/>
                <a:ext cx="117" cy="415"/>
              </a:xfrm>
              <a:prstGeom prst="leftBrace">
                <a:avLst>
                  <a:gd name="adj1" fmla="val 29526"/>
                  <a:gd name="adj2" fmla="val 50000"/>
                </a:avLst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41325" y="2676525"/>
            <a:ext cx="8523288" cy="536575"/>
            <a:chOff x="343" y="1680"/>
            <a:chExt cx="5369" cy="338"/>
          </a:xfrm>
        </p:grpSpPr>
        <p:sp>
          <p:nvSpPr>
            <p:cNvPr id="33822" name="Text Box 11"/>
            <p:cNvSpPr txBox="1">
              <a:spLocks noChangeArrowheads="1"/>
            </p:cNvSpPr>
            <p:nvPr/>
          </p:nvSpPr>
          <p:spPr bwMode="auto">
            <a:xfrm>
              <a:off x="343" y="1680"/>
              <a:ext cx="40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</a:rPr>
                <a:t>3) </a:t>
              </a:r>
              <a:r>
                <a:rPr lang="zh-CN" altLang="en-US" b="1">
                  <a:solidFill>
                    <a:schemeClr val="tx2"/>
                  </a:solidFill>
                </a:rPr>
                <a:t>由</a:t>
              </a:r>
              <a:r>
                <a:rPr lang="en-US" altLang="zh-CN" b="1" i="1">
                  <a:solidFill>
                    <a:schemeClr val="tx2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=0</a:t>
              </a:r>
              <a:r>
                <a:rPr lang="en-US" altLang="zh-CN" b="1" baseline="-25000">
                  <a:solidFill>
                    <a:schemeClr val="tx2"/>
                  </a:solidFill>
                  <a:sym typeface="Symbol" panose="05050102010706020507" pitchFamily="18" charset="2"/>
                </a:rPr>
                <a:t>+</a:t>
              </a:r>
              <a:r>
                <a:rPr lang="zh-CN" altLang="en-US" b="1">
                  <a:solidFill>
                    <a:schemeClr val="tx2"/>
                  </a:solidFill>
                  <a:sym typeface="Symbol" panose="05050102010706020507" pitchFamily="18" charset="2"/>
                </a:rPr>
                <a:t>时</a:t>
              </a:r>
              <a:r>
                <a:rPr lang="zh-CN" altLang="en-US" b="1">
                  <a:solidFill>
                    <a:schemeClr val="tx2"/>
                  </a:solidFill>
                </a:rPr>
                <a:t>的等效电路，求所需其它各量的</a:t>
              </a:r>
            </a:p>
          </p:txBody>
        </p:sp>
        <p:graphicFrame>
          <p:nvGraphicFramePr>
            <p:cNvPr id="33800" name="Object 12"/>
            <p:cNvGraphicFramePr>
              <a:graphicFrameLocks noChangeAspect="1"/>
            </p:cNvGraphicFramePr>
            <p:nvPr/>
          </p:nvGraphicFramePr>
          <p:xfrm>
            <a:off x="5105" y="1686"/>
            <a:ext cx="60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0" r:id="rId7" imgW="317160" imgH="187200" progId="Equation.3">
                    <p:embed/>
                  </p:oleObj>
                </mc:Choice>
                <mc:Fallback>
                  <p:oleObj r:id="rId7" imgW="317160" imgH="18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" y="1686"/>
                          <a:ext cx="60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13"/>
            <p:cNvGraphicFramePr>
              <a:graphicFrameLocks noChangeAspect="1"/>
            </p:cNvGraphicFramePr>
            <p:nvPr/>
          </p:nvGraphicFramePr>
          <p:xfrm>
            <a:off x="4241" y="1680"/>
            <a:ext cx="68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1" r:id="rId9" imgW="352080" imgH="187200" progId="Equation.3">
                    <p:embed/>
                  </p:oleObj>
                </mc:Choice>
                <mc:Fallback>
                  <p:oleObj r:id="rId9" imgW="352080" imgH="18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680"/>
                          <a:ext cx="68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Text Box 14"/>
            <p:cNvSpPr txBox="1">
              <a:spLocks noChangeArrowheads="1"/>
            </p:cNvSpPr>
            <p:nvPr/>
          </p:nvSpPr>
          <p:spPr bwMode="auto">
            <a:xfrm>
              <a:off x="4817" y="168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</a:rPr>
                <a:t>或</a:t>
              </a:r>
            </a:p>
          </p:txBody>
        </p:sp>
      </p:grp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09600" y="3748088"/>
            <a:ext cx="5943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在换路瞬间 </a:t>
            </a:r>
            <a:r>
              <a:rPr kumimoji="1"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 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=(0</a:t>
            </a:r>
            <a:r>
              <a:rPr kumimoji="1"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+</a:t>
            </a:r>
            <a:r>
              <a:rPr kumimoji="1"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) </a:t>
            </a:r>
            <a:r>
              <a:rPr kumimoji="1"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的等效电路中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33400" y="4224338"/>
            <a:ext cx="8221663" cy="1109662"/>
            <a:chOff x="336" y="2208"/>
            <a:chExt cx="5179" cy="699"/>
          </a:xfrm>
        </p:grpSpPr>
        <p:grpSp>
          <p:nvGrpSpPr>
            <p:cNvPr id="33817" name="Group 17"/>
            <p:cNvGrpSpPr>
              <a:grpSpLocks/>
            </p:cNvGrpSpPr>
            <p:nvPr/>
          </p:nvGrpSpPr>
          <p:grpSpPr bwMode="auto">
            <a:xfrm>
              <a:off x="624" y="2496"/>
              <a:ext cx="4891" cy="411"/>
              <a:chOff x="624" y="2555"/>
              <a:chExt cx="4891" cy="411"/>
            </a:xfrm>
          </p:grpSpPr>
          <p:sp>
            <p:nvSpPr>
              <p:cNvPr id="33820" name="Text Box 18"/>
              <p:cNvSpPr txBox="1">
                <a:spLocks noChangeArrowheads="1"/>
              </p:cNvSpPr>
              <p:nvPr/>
            </p:nvSpPr>
            <p:spPr bwMode="auto">
              <a:xfrm>
                <a:off x="3374" y="2556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电容元件视为短路。</a:t>
                </a:r>
              </a:p>
            </p:txBody>
          </p:sp>
          <p:graphicFrame>
            <p:nvGraphicFramePr>
              <p:cNvPr id="33798" name="Object 19"/>
              <p:cNvGraphicFramePr>
                <a:graphicFrameLocks noChangeAspect="1"/>
              </p:cNvGraphicFramePr>
              <p:nvPr/>
            </p:nvGraphicFramePr>
            <p:xfrm>
              <a:off x="1546" y="2579"/>
              <a:ext cx="326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2" r:id="rId11" imgW="221760" imgH="200160" progId="Equation.3">
                      <p:embed/>
                    </p:oleObj>
                  </mc:Choice>
                  <mc:Fallback>
                    <p:oleObj r:id="rId11" imgW="221760" imgH="20016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6" y="2579"/>
                            <a:ext cx="326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1" name="Rectangle 20"/>
              <p:cNvSpPr>
                <a:spLocks noChangeArrowheads="1"/>
              </p:cNvSpPr>
              <p:nvPr/>
            </p:nvSpPr>
            <p:spPr bwMode="auto">
              <a:xfrm>
                <a:off x="624" y="2555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其值等于</a:t>
                </a:r>
              </a:p>
            </p:txBody>
          </p:sp>
          <p:graphicFrame>
            <p:nvGraphicFramePr>
              <p:cNvPr id="33799" name="Object 21"/>
              <p:cNvGraphicFramePr>
                <a:graphicFrameLocks noChangeAspect="1"/>
              </p:cNvGraphicFramePr>
              <p:nvPr/>
            </p:nvGraphicFramePr>
            <p:xfrm>
              <a:off x="1920" y="2577"/>
              <a:ext cx="1488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03" r:id="rId13" imgW="929880" imgH="213120" progId="Equation.3">
                      <p:embed/>
                    </p:oleObj>
                  </mc:Choice>
                  <mc:Fallback>
                    <p:oleObj r:id="rId13" imgW="929880" imgH="21312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77"/>
                            <a:ext cx="1488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18" name="Text Box 22"/>
            <p:cNvSpPr txBox="1">
              <a:spLocks noChangeArrowheads="1"/>
            </p:cNvSpPr>
            <p:nvPr/>
          </p:nvSpPr>
          <p:spPr bwMode="auto">
            <a:xfrm>
              <a:off x="336" y="2209"/>
              <a:ext cx="6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</a:rPr>
                <a:t>(1) </a:t>
              </a:r>
              <a:r>
                <a:rPr lang="zh-CN" altLang="en-US" sz="2800" b="1">
                  <a:solidFill>
                    <a:schemeClr val="tx2"/>
                  </a:solidFill>
                </a:rPr>
                <a:t>若</a:t>
              </a:r>
              <a:endParaRPr lang="zh-CN" altLang="zh-CN" sz="2800" b="1">
                <a:solidFill>
                  <a:schemeClr val="tx2"/>
                </a:solidFill>
              </a:endParaRPr>
            </a:p>
          </p:txBody>
        </p:sp>
        <p:graphicFrame>
          <p:nvGraphicFramePr>
            <p:cNvPr id="33797" name="Object 23"/>
            <p:cNvGraphicFramePr>
              <a:graphicFrameLocks noChangeAspect="1"/>
            </p:cNvGraphicFramePr>
            <p:nvPr/>
          </p:nvGraphicFramePr>
          <p:xfrm>
            <a:off x="912" y="2208"/>
            <a:ext cx="169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4" r:id="rId15" imgW="1034280" imgH="213120" progId="Equation.3">
                    <p:embed/>
                  </p:oleObj>
                </mc:Choice>
                <mc:Fallback>
                  <p:oleObj r:id="rId15" imgW="1034280" imgH="2131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08"/>
                          <a:ext cx="1698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Text Box 24"/>
            <p:cNvSpPr txBox="1">
              <a:spLocks noChangeArrowheads="1"/>
            </p:cNvSpPr>
            <p:nvPr/>
          </p:nvSpPr>
          <p:spPr bwMode="auto">
            <a:xfrm>
              <a:off x="2549" y="2211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电容元件用恒压源代替，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79438" y="5257800"/>
            <a:ext cx="7954962" cy="1143000"/>
            <a:chOff x="365" y="3312"/>
            <a:chExt cx="5011" cy="720"/>
          </a:xfrm>
        </p:grpSpPr>
        <p:graphicFrame>
          <p:nvGraphicFramePr>
            <p:cNvPr id="33795" name="Object 26"/>
            <p:cNvGraphicFramePr>
              <a:graphicFrameLocks noChangeAspect="1"/>
            </p:cNvGraphicFramePr>
            <p:nvPr/>
          </p:nvGraphicFramePr>
          <p:xfrm>
            <a:off x="990" y="3312"/>
            <a:ext cx="129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5" r:id="rId17" imgW="999360" imgH="213120" progId="Equation.3">
                    <p:embed/>
                  </p:oleObj>
                </mc:Choice>
                <mc:Fallback>
                  <p:oleObj r:id="rId17" imgW="999360" imgH="213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3312"/>
                          <a:ext cx="129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13" name="Group 27"/>
            <p:cNvGrpSpPr>
              <a:grpSpLocks/>
            </p:cNvGrpSpPr>
            <p:nvPr/>
          </p:nvGrpSpPr>
          <p:grpSpPr bwMode="auto">
            <a:xfrm>
              <a:off x="365" y="3312"/>
              <a:ext cx="5011" cy="720"/>
              <a:chOff x="365" y="3312"/>
              <a:chExt cx="5011" cy="720"/>
            </a:xfrm>
          </p:grpSpPr>
          <p:grpSp>
            <p:nvGrpSpPr>
              <p:cNvPr id="33814" name="Group 28"/>
              <p:cNvGrpSpPr>
                <a:grpSpLocks/>
              </p:cNvGrpSpPr>
              <p:nvPr/>
            </p:nvGrpSpPr>
            <p:grpSpPr bwMode="auto">
              <a:xfrm>
                <a:off x="653" y="3623"/>
                <a:ext cx="4723" cy="409"/>
                <a:chOff x="605" y="3671"/>
                <a:chExt cx="4723" cy="409"/>
              </a:xfrm>
            </p:grpSpPr>
            <p:graphicFrame>
              <p:nvGraphicFramePr>
                <p:cNvPr id="33796" name="Object 29"/>
                <p:cNvGraphicFramePr>
                  <a:graphicFrameLocks noChangeAspect="1"/>
                </p:cNvGraphicFramePr>
                <p:nvPr/>
              </p:nvGraphicFramePr>
              <p:xfrm>
                <a:off x="1824" y="3700"/>
                <a:ext cx="1292" cy="3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106" r:id="rId19" imgW="734400" imgH="213120" progId="Equation.3">
                        <p:embed/>
                      </p:oleObj>
                    </mc:Choice>
                    <mc:Fallback>
                      <p:oleObj r:id="rId19" imgW="734400" imgH="21312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4" y="3700"/>
                              <a:ext cx="1292" cy="3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16" name="Rectangle 30"/>
                <p:cNvSpPr>
                  <a:spLocks noChangeArrowheads="1"/>
                </p:cNvSpPr>
                <p:nvPr/>
              </p:nvSpPr>
              <p:spPr bwMode="auto">
                <a:xfrm>
                  <a:off x="605" y="3671"/>
                  <a:ext cx="472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chemeClr val="tx2"/>
                      </a:solidFill>
                    </a:rPr>
                    <a:t>其值等于</a:t>
                  </a:r>
                  <a:r>
                    <a:rPr lang="en-US" altLang="zh-CN" sz="2800" b="1" i="1">
                      <a:solidFill>
                        <a:schemeClr val="tx2"/>
                      </a:solidFill>
                    </a:rPr>
                    <a:t>I</a:t>
                  </a:r>
                  <a:r>
                    <a:rPr lang="en-US" altLang="zh-CN" sz="2800" b="1" baseline="-25000">
                      <a:solidFill>
                        <a:schemeClr val="tx2"/>
                      </a:solidFill>
                    </a:rPr>
                    <a:t>0 </a:t>
                  </a:r>
                  <a:r>
                    <a:rPr lang="en-US" altLang="zh-CN" sz="2800" b="1">
                      <a:solidFill>
                        <a:schemeClr val="tx2"/>
                      </a:solidFill>
                    </a:rPr>
                    <a:t>,                       , </a:t>
                  </a:r>
                  <a:r>
                    <a:rPr lang="zh-CN" altLang="en-US" sz="2800" b="1">
                      <a:solidFill>
                        <a:schemeClr val="tx2"/>
                      </a:solidFill>
                    </a:rPr>
                    <a:t>电感元件视为开路。</a:t>
                  </a:r>
                </a:p>
              </p:txBody>
            </p:sp>
          </p:grpSp>
          <p:sp>
            <p:nvSpPr>
              <p:cNvPr id="33815" name="Text Box 31"/>
              <p:cNvSpPr txBox="1">
                <a:spLocks noChangeArrowheads="1"/>
              </p:cNvSpPr>
              <p:nvPr/>
            </p:nvSpPr>
            <p:spPr bwMode="auto">
              <a:xfrm>
                <a:off x="365" y="3312"/>
                <a:ext cx="45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/>
                    </a:solidFill>
                  </a:rPr>
                  <a:t>(2) 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若                       </a:t>
                </a:r>
                <a:r>
                  <a:rPr lang="en-US" altLang="zh-CN" sz="2800" b="1">
                    <a:solidFill>
                      <a:schemeClr val="tx2"/>
                    </a:solidFill>
                  </a:rPr>
                  <a:t>, </a:t>
                </a:r>
                <a:r>
                  <a:rPr lang="zh-CN" altLang="en-US" sz="2800" b="1">
                    <a:solidFill>
                      <a:schemeClr val="tx2"/>
                    </a:solidFill>
                  </a:rPr>
                  <a:t>电感元件用恒流源代替 ，</a:t>
                </a:r>
                <a:endParaRPr lang="zh-CN" altLang="zh-CN" sz="2800" b="1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42016" name="AutoShape 32" descr="40%"/>
          <p:cNvSpPr>
            <a:spLocks noChangeArrowheads="1"/>
          </p:cNvSpPr>
          <p:nvPr/>
        </p:nvSpPr>
        <p:spPr bwMode="auto">
          <a:xfrm>
            <a:off x="0" y="3213100"/>
            <a:ext cx="1504950" cy="685800"/>
          </a:xfrm>
          <a:prstGeom prst="cloudCallout">
            <a:avLst>
              <a:gd name="adj1" fmla="val 66981"/>
              <a:gd name="adj2" fmla="val 45370"/>
            </a:avLst>
          </a:prstGeom>
          <a:blipFill dpi="0" rotWithShape="0">
            <a:blip r:embed="rId21"/>
            <a:srcRect/>
            <a:tile tx="0" ty="0" sx="100000" sy="100000" flip="none" algn="tl"/>
          </a:blipFill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CC00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注意：</a:t>
            </a:r>
          </a:p>
        </p:txBody>
      </p:sp>
      <p:grpSp>
        <p:nvGrpSpPr>
          <p:cNvPr id="33811" name="Group 33"/>
          <p:cNvGrpSpPr>
            <a:grpSpLocks/>
          </p:cNvGrpSpPr>
          <p:nvPr/>
        </p:nvGrpSpPr>
        <p:grpSpPr bwMode="auto">
          <a:xfrm>
            <a:off x="107950" y="333375"/>
            <a:ext cx="3889375" cy="568325"/>
            <a:chOff x="432" y="266"/>
            <a:chExt cx="2450" cy="358"/>
          </a:xfrm>
        </p:grpSpPr>
        <p:graphicFrame>
          <p:nvGraphicFramePr>
            <p:cNvPr id="33794" name="Object 34"/>
            <p:cNvGraphicFramePr>
              <a:graphicFrameLocks noChangeAspect="1"/>
            </p:cNvGraphicFramePr>
            <p:nvPr/>
          </p:nvGraphicFramePr>
          <p:xfrm>
            <a:off x="1395" y="272"/>
            <a:ext cx="63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7" r:id="rId22" imgW="395280" imgH="213120" progId="Equation.3">
                    <p:embed/>
                  </p:oleObj>
                </mc:Choice>
                <mc:Fallback>
                  <p:oleObj r:id="rId22" imgW="395280" imgH="2131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272"/>
                          <a:ext cx="63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Text Box 35"/>
            <p:cNvSpPr txBox="1">
              <a:spLocks noChangeArrowheads="1"/>
            </p:cNvSpPr>
            <p:nvPr/>
          </p:nvSpPr>
          <p:spPr bwMode="auto">
            <a:xfrm>
              <a:off x="432" y="266"/>
              <a:ext cx="24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</a:rPr>
                <a:t>(2) </a:t>
              </a:r>
              <a:r>
                <a:rPr lang="zh-CN" altLang="en-US" sz="2800" b="1">
                  <a:solidFill>
                    <a:srgbClr val="CC0000"/>
                  </a:solidFill>
                </a:rPr>
                <a:t>初始值           的计算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/>
      <p:bldP spid="420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4256088"/>
            <a:ext cx="67818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对于简单的一阶电路 ，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en-US" altLang="zh-CN" sz="32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=</a:t>
            </a:r>
            <a:r>
              <a: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;</a:t>
            </a:r>
          </a:p>
        </p:txBody>
      </p:sp>
      <p:graphicFrame>
        <p:nvGraphicFramePr>
          <p:cNvPr id="43011" name="Object 3" descr="40%"/>
          <p:cNvGraphicFramePr>
            <a:graphicFrameLocks noChangeAspect="1"/>
          </p:cNvGraphicFramePr>
          <p:nvPr/>
        </p:nvGraphicFramePr>
        <p:xfrm>
          <a:off x="3203575" y="2636838"/>
          <a:ext cx="1524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r:id="rId3" imgW="491040" imgH="200160" progId="Equation.3">
                  <p:embed/>
                </p:oleObj>
              </mc:Choice>
              <mc:Fallback>
                <p:oleObj r:id="rId3" imgW="491040" imgH="200160" progId="Equation.3">
                  <p:embed/>
                  <p:pic>
                    <p:nvPicPr>
                      <p:cNvPr id="0" name="Object 3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1524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4835525"/>
            <a:ext cx="8686800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   2)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对于较复杂的一阶电路，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为换路后的电路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除去电源和储能元件后，</a:t>
            </a:r>
            <a:r>
              <a:rPr kumimoji="1" lang="zh-CN" altLang="en-US" sz="28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在储能元件两端所求得的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zh-CN" altLang="en-US" sz="28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无源二端网络的等效电阻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戴维南等效电阻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）。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34337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(3)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时间常数</a:t>
            </a:r>
            <a:r>
              <a:rPr kumimoji="1" lang="zh-CN" altLang="en-US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的计算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981200"/>
            <a:ext cx="28098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对于一阶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RC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</a:t>
            </a:r>
          </a:p>
        </p:txBody>
      </p:sp>
      <p:sp>
        <p:nvSpPr>
          <p:cNvPr id="43017" name="AutoShape 9" descr="40%"/>
          <p:cNvSpPr>
            <a:spLocks noChangeArrowheads="1"/>
          </p:cNvSpPr>
          <p:nvPr/>
        </p:nvSpPr>
        <p:spPr bwMode="auto">
          <a:xfrm>
            <a:off x="762000" y="3352800"/>
            <a:ext cx="1504950" cy="609600"/>
          </a:xfrm>
          <a:prstGeom prst="cloudCallout">
            <a:avLst>
              <a:gd name="adj1" fmla="val 39769"/>
              <a:gd name="adj2" fmla="val 116148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3300"/>
                </a:solidFill>
              </a:rPr>
              <a:t>    </a:t>
            </a:r>
            <a:r>
              <a:rPr lang="zh-CN" altLang="en-US" sz="2800" b="1">
                <a:solidFill>
                  <a:srgbClr val="FF3300"/>
                </a:solidFill>
              </a:rPr>
              <a:t>注意：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" y="457200"/>
            <a:ext cx="7212013" cy="1017588"/>
            <a:chOff x="336" y="3456"/>
            <a:chExt cx="4457" cy="587"/>
          </a:xfrm>
        </p:grpSpPr>
        <p:sp>
          <p:nvSpPr>
            <p:cNvPr id="34825" name="Rectangle 11"/>
            <p:cNvSpPr>
              <a:spLocks noChangeArrowheads="1"/>
            </p:cNvSpPr>
            <p:nvPr/>
          </p:nvSpPr>
          <p:spPr bwMode="auto">
            <a:xfrm>
              <a:off x="336" y="3456"/>
              <a:ext cx="43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chemeClr val="tx2"/>
                  </a:solidFill>
                </a:rPr>
                <a:t>    若不画 </a:t>
              </a:r>
              <a:r>
                <a:rPr lang="en-US" altLang="zh-CN" sz="2800" b="1" i="1">
                  <a:solidFill>
                    <a:schemeClr val="tx2"/>
                  </a:solidFill>
                </a:rPr>
                <a:t>t </a:t>
              </a:r>
              <a:r>
                <a:rPr lang="en-US" altLang="zh-CN" sz="2800" b="1">
                  <a:solidFill>
                    <a:schemeClr val="tx2"/>
                  </a:solidFill>
                </a:rPr>
                <a:t>=(0</a:t>
              </a:r>
              <a:r>
                <a:rPr lang="en-US" altLang="zh-CN" sz="2800" b="1" baseline="-25000">
                  <a:solidFill>
                    <a:schemeClr val="tx2"/>
                  </a:solidFill>
                </a:rPr>
                <a:t>+</a:t>
              </a:r>
              <a:r>
                <a:rPr lang="en-US" altLang="zh-CN" sz="2800" b="1">
                  <a:solidFill>
                    <a:schemeClr val="tx2"/>
                  </a:solidFill>
                </a:rPr>
                <a:t>) </a:t>
              </a:r>
              <a:r>
                <a:rPr lang="zh-CN" altLang="en-US" sz="2800" b="1">
                  <a:solidFill>
                    <a:schemeClr val="tx2"/>
                  </a:solidFill>
                </a:rPr>
                <a:t>的等效电路，则在所列 </a:t>
              </a:r>
              <a:r>
                <a:rPr lang="en-US" altLang="zh-CN" sz="2800" b="1" i="1">
                  <a:solidFill>
                    <a:schemeClr val="tx2"/>
                  </a:solidFill>
                </a:rPr>
                <a:t>t </a:t>
              </a:r>
              <a:r>
                <a:rPr lang="en-US" altLang="zh-CN" sz="2800" b="1">
                  <a:solidFill>
                    <a:schemeClr val="tx2"/>
                  </a:solidFill>
                </a:rPr>
                <a:t>=0</a:t>
              </a:r>
              <a:r>
                <a:rPr lang="en-US" altLang="zh-CN" sz="2800" b="1" baseline="-25000">
                  <a:solidFill>
                    <a:schemeClr val="tx2"/>
                  </a:solidFill>
                </a:rPr>
                <a:t>+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34826" name="Rectangle 12"/>
            <p:cNvSpPr>
              <a:spLocks noChangeArrowheads="1"/>
            </p:cNvSpPr>
            <p:nvPr/>
          </p:nvSpPr>
          <p:spPr bwMode="auto">
            <a:xfrm>
              <a:off x="587" y="3744"/>
              <a:ext cx="420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chemeClr val="tx2"/>
                  </a:solidFill>
                </a:rPr>
                <a:t>时</a:t>
              </a:r>
              <a:r>
                <a:rPr lang="zh-CN" altLang="en-US" sz="2800" b="1">
                  <a:solidFill>
                    <a:schemeClr val="tx2"/>
                  </a:solidFill>
                </a:rPr>
                <a:t>的方程中应有 </a:t>
              </a:r>
              <a:r>
                <a:rPr lang="en-US" altLang="zh-CN" sz="2800" b="1" i="1">
                  <a:solidFill>
                    <a:schemeClr val="tx2"/>
                  </a:solidFill>
                </a:rPr>
                <a:t>u</a:t>
              </a:r>
              <a:r>
                <a:rPr lang="en-US" altLang="zh-CN" sz="2800" b="1" i="1" baseline="-25000">
                  <a:solidFill>
                    <a:schemeClr val="tx2"/>
                  </a:solidFill>
                </a:rPr>
                <a:t>C</a:t>
              </a:r>
              <a:r>
                <a:rPr lang="en-US" altLang="zh-CN" sz="2800" b="1">
                  <a:solidFill>
                    <a:schemeClr val="tx2"/>
                  </a:solidFill>
                </a:rPr>
                <a:t> = </a:t>
              </a:r>
              <a:r>
                <a:rPr lang="en-US" altLang="zh-CN" sz="2800" b="1" i="1">
                  <a:solidFill>
                    <a:schemeClr val="tx2"/>
                  </a:solidFill>
                </a:rPr>
                <a:t>u</a:t>
              </a:r>
              <a:r>
                <a:rPr lang="en-US" altLang="zh-CN" sz="2800" b="1" i="1" baseline="-25000">
                  <a:solidFill>
                    <a:schemeClr val="tx2"/>
                  </a:solidFill>
                </a:rPr>
                <a:t>C</a:t>
              </a:r>
              <a:r>
                <a:rPr lang="en-US" altLang="zh-CN" sz="2800" b="1">
                  <a:solidFill>
                    <a:schemeClr val="tx2"/>
                  </a:solidFill>
                </a:rPr>
                <a:t>( 0</a:t>
              </a:r>
              <a:r>
                <a:rPr lang="en-US" altLang="zh-CN" sz="2800" b="1" baseline="-25000">
                  <a:solidFill>
                    <a:schemeClr val="tx2"/>
                  </a:solidFill>
                </a:rPr>
                <a:t>+</a:t>
              </a:r>
              <a:r>
                <a:rPr lang="en-US" altLang="zh-CN" sz="2800" b="1">
                  <a:solidFill>
                    <a:schemeClr val="tx2"/>
                  </a:solidFill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</a:rPr>
                <a:t>、</a:t>
              </a:r>
              <a:r>
                <a:rPr lang="en-US" altLang="zh-CN" sz="2800" b="1" i="1">
                  <a:solidFill>
                    <a:schemeClr val="tx2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</a:rPr>
                <a:t>L</a:t>
              </a:r>
              <a:r>
                <a:rPr lang="en-US" altLang="zh-CN" sz="2800" b="1">
                  <a:solidFill>
                    <a:schemeClr val="tx2"/>
                  </a:solidFill>
                </a:rPr>
                <a:t> = </a:t>
              </a:r>
              <a:r>
                <a:rPr lang="en-US" altLang="zh-CN" sz="2800" b="1" i="1">
                  <a:solidFill>
                    <a:schemeClr val="tx2"/>
                  </a:solidFill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</a:rPr>
                <a:t>L </a:t>
              </a:r>
              <a:r>
                <a:rPr lang="en-US" altLang="zh-CN" sz="2800" b="1">
                  <a:solidFill>
                    <a:schemeClr val="tx2"/>
                  </a:solidFill>
                </a:rPr>
                <a:t>( 0</a:t>
              </a:r>
              <a:r>
                <a:rPr lang="en-US" altLang="zh-CN" sz="2800" b="1" baseline="-25000">
                  <a:solidFill>
                    <a:schemeClr val="tx2"/>
                  </a:solidFill>
                </a:rPr>
                <a:t>+</a:t>
              </a:r>
              <a:r>
                <a:rPr lang="en-US" altLang="zh-CN" sz="2800" b="1">
                  <a:solidFill>
                    <a:schemeClr val="tx2"/>
                  </a:solidFill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</a:rPr>
                <a:t>。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13" grpId="0"/>
      <p:bldP spid="43014" grpId="0"/>
      <p:bldP spid="430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4267200" y="1724025"/>
            <a:ext cx="609600" cy="333375"/>
          </a:xfrm>
          <a:prstGeom prst="notchedRightArrow">
            <a:avLst>
              <a:gd name="adj1" fmla="val 50000"/>
              <a:gd name="adj2" fmla="val 45697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48600" y="1981200"/>
            <a:ext cx="990600" cy="519113"/>
            <a:chOff x="4944" y="1296"/>
            <a:chExt cx="624" cy="327"/>
          </a:xfrm>
        </p:grpSpPr>
        <p:sp>
          <p:nvSpPr>
            <p:cNvPr id="35918" name="AutoShape 4"/>
            <p:cNvSpPr>
              <a:spLocks noChangeArrowheads="1"/>
            </p:cNvSpPr>
            <p:nvPr/>
          </p:nvSpPr>
          <p:spPr bwMode="auto">
            <a:xfrm flipH="1">
              <a:off x="4944" y="1392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9" name="Rectangle 5"/>
            <p:cNvSpPr>
              <a:spLocks noChangeArrowheads="1"/>
            </p:cNvSpPr>
            <p:nvPr/>
          </p:nvSpPr>
          <p:spPr bwMode="auto">
            <a:xfrm>
              <a:off x="5227" y="129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</a:rPr>
                <a:t>0</a:t>
              </a:r>
            </a:p>
          </p:txBody>
        </p:sp>
      </p:grp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105400" y="2971800"/>
          <a:ext cx="2895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r:id="rId4" imgW="1116720" imgH="200160" progId="Equation.3">
                  <p:embed/>
                </p:oleObj>
              </mc:Choice>
              <mc:Fallback>
                <p:oleObj r:id="rId4" imgW="1116720" imgH="200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971800"/>
                        <a:ext cx="2895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7"/>
          <p:cNvSpPr>
            <a:spLocks noChangeArrowheads="1"/>
          </p:cNvSpPr>
          <p:nvPr/>
        </p:nvSpPr>
        <p:spPr bwMode="auto">
          <a:xfrm rot="5400000">
            <a:off x="1885951" y="2995612"/>
            <a:ext cx="609600" cy="333375"/>
          </a:xfrm>
          <a:prstGeom prst="notchedRightArrow">
            <a:avLst>
              <a:gd name="adj1" fmla="val 50000"/>
              <a:gd name="adj2" fmla="val 45697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19150" y="3505200"/>
            <a:ext cx="2687638" cy="2133600"/>
            <a:chOff x="729" y="2400"/>
            <a:chExt cx="1693" cy="1344"/>
          </a:xfrm>
        </p:grpSpPr>
        <p:grpSp>
          <p:nvGrpSpPr>
            <p:cNvPr id="35901" name="Group 9"/>
            <p:cNvGrpSpPr>
              <a:grpSpLocks/>
            </p:cNvGrpSpPr>
            <p:nvPr/>
          </p:nvGrpSpPr>
          <p:grpSpPr bwMode="auto">
            <a:xfrm>
              <a:off x="729" y="2738"/>
              <a:ext cx="1693" cy="1006"/>
              <a:chOff x="729" y="2738"/>
              <a:chExt cx="1693" cy="1006"/>
            </a:xfrm>
          </p:grpSpPr>
          <p:sp>
            <p:nvSpPr>
              <p:cNvPr id="35903" name="Rectangle 10"/>
              <p:cNvSpPr>
                <a:spLocks noChangeArrowheads="1"/>
              </p:cNvSpPr>
              <p:nvPr/>
            </p:nvSpPr>
            <p:spPr bwMode="auto">
              <a:xfrm>
                <a:off x="999" y="3111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sz="2800" b="1" baseline="-25000">
                    <a:solidFill>
                      <a:srgbClr val="FF3300"/>
                    </a:solidFill>
                  </a:rPr>
                  <a:t>0</a:t>
                </a:r>
                <a:endParaRPr lang="en-US" altLang="zh-CN" sz="1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5904" name="Oval 11"/>
              <p:cNvSpPr>
                <a:spLocks noChangeArrowheads="1"/>
              </p:cNvSpPr>
              <p:nvPr/>
            </p:nvSpPr>
            <p:spPr bwMode="auto">
              <a:xfrm>
                <a:off x="729" y="3135"/>
                <a:ext cx="259" cy="269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05" name="Line 12"/>
              <p:cNvSpPr>
                <a:spLocks noChangeShapeType="1"/>
              </p:cNvSpPr>
              <p:nvPr/>
            </p:nvSpPr>
            <p:spPr bwMode="auto">
              <a:xfrm>
                <a:off x="858" y="2795"/>
                <a:ext cx="0" cy="9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6" name="Rectangle 13"/>
              <p:cNvSpPr>
                <a:spLocks noChangeArrowheads="1"/>
              </p:cNvSpPr>
              <p:nvPr/>
            </p:nvSpPr>
            <p:spPr bwMode="auto">
              <a:xfrm>
                <a:off x="844" y="2891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35907" name="Rectangle 14"/>
              <p:cNvSpPr>
                <a:spLocks noChangeArrowheads="1"/>
              </p:cNvSpPr>
              <p:nvPr/>
            </p:nvSpPr>
            <p:spPr bwMode="auto">
              <a:xfrm>
                <a:off x="844" y="3285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rgbClr val="FF3300"/>
                    </a:solidFill>
                  </a:rPr>
                  <a:t>-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5908" name="Line 15"/>
              <p:cNvSpPr>
                <a:spLocks noChangeShapeType="1"/>
              </p:cNvSpPr>
              <p:nvPr/>
            </p:nvSpPr>
            <p:spPr bwMode="auto">
              <a:xfrm>
                <a:off x="864" y="280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9" name="Rectangle 16"/>
              <p:cNvSpPr>
                <a:spLocks noChangeArrowheads="1"/>
              </p:cNvSpPr>
              <p:nvPr/>
            </p:nvSpPr>
            <p:spPr bwMode="auto">
              <a:xfrm>
                <a:off x="1440" y="2738"/>
                <a:ext cx="304" cy="11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910" name="Line 17"/>
              <p:cNvSpPr>
                <a:spLocks noChangeShapeType="1"/>
              </p:cNvSpPr>
              <p:nvPr/>
            </p:nvSpPr>
            <p:spPr bwMode="auto">
              <a:xfrm>
                <a:off x="2152" y="3210"/>
                <a:ext cx="27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1" name="Line 18"/>
              <p:cNvSpPr>
                <a:spLocks noChangeShapeType="1"/>
              </p:cNvSpPr>
              <p:nvPr/>
            </p:nvSpPr>
            <p:spPr bwMode="auto">
              <a:xfrm>
                <a:off x="2152" y="3329"/>
                <a:ext cx="27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19"/>
              <p:cNvSpPr>
                <a:spLocks noChangeShapeType="1"/>
              </p:cNvSpPr>
              <p:nvPr/>
            </p:nvSpPr>
            <p:spPr bwMode="auto">
              <a:xfrm flipV="1">
                <a:off x="2287" y="2795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3" name="Line 20"/>
              <p:cNvSpPr>
                <a:spLocks noChangeShapeType="1"/>
              </p:cNvSpPr>
              <p:nvPr/>
            </p:nvSpPr>
            <p:spPr bwMode="auto">
              <a:xfrm flipV="1">
                <a:off x="2287" y="3329"/>
                <a:ext cx="0" cy="41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4" name="Line 21"/>
              <p:cNvSpPr>
                <a:spLocks noChangeShapeType="1"/>
              </p:cNvSpPr>
              <p:nvPr/>
            </p:nvSpPr>
            <p:spPr bwMode="auto">
              <a:xfrm>
                <a:off x="864" y="3736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5" name="Text Box 22"/>
              <p:cNvSpPr txBox="1">
                <a:spLocks noChangeArrowheads="1"/>
              </p:cNvSpPr>
              <p:nvPr/>
            </p:nvSpPr>
            <p:spPr bwMode="auto">
              <a:xfrm>
                <a:off x="1872" y="3064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/>
                  <a:t>C</a:t>
                </a:r>
                <a:endParaRPr lang="en-US" altLang="zh-CN" sz="2800" b="1"/>
              </a:p>
            </p:txBody>
          </p:sp>
          <p:sp>
            <p:nvSpPr>
              <p:cNvPr id="35916" name="Line 23"/>
              <p:cNvSpPr>
                <a:spLocks noChangeShapeType="1"/>
              </p:cNvSpPr>
              <p:nvPr/>
            </p:nvSpPr>
            <p:spPr bwMode="auto">
              <a:xfrm>
                <a:off x="1728" y="280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7" name="Line 24"/>
              <p:cNvSpPr>
                <a:spLocks noChangeShapeType="1"/>
              </p:cNvSpPr>
              <p:nvPr/>
            </p:nvSpPr>
            <p:spPr bwMode="auto">
              <a:xfrm>
                <a:off x="864" y="2801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02" name="Rectangle 25"/>
            <p:cNvSpPr>
              <a:spLocks noChangeArrowheads="1"/>
            </p:cNvSpPr>
            <p:nvPr/>
          </p:nvSpPr>
          <p:spPr bwMode="auto">
            <a:xfrm>
              <a:off x="1440" y="240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</a:rPr>
                <a:t>R</a:t>
              </a:r>
              <a:r>
                <a:rPr lang="en-US" altLang="zh-CN" sz="2800" b="1" baseline="-25000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191000" y="4149725"/>
            <a:ext cx="4484688" cy="197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的计算类似于应用戴维南定理解题时计算电路等效电阻的方法，即从储能元件两端看进去的等效电阻。</a:t>
            </a:r>
          </a:p>
        </p:txBody>
      </p:sp>
      <p:graphicFrame>
        <p:nvGraphicFramePr>
          <p:cNvPr id="44059" name="Object 27" descr="40%"/>
          <p:cNvGraphicFramePr>
            <a:graphicFrameLocks noChangeAspect="1"/>
          </p:cNvGraphicFramePr>
          <p:nvPr/>
        </p:nvGraphicFramePr>
        <p:xfrm>
          <a:off x="5638800" y="3505200"/>
          <a:ext cx="1524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r:id="rId6" imgW="491040" imgH="200160" progId="Equation.3">
                  <p:embed/>
                </p:oleObj>
              </mc:Choice>
              <mc:Fallback>
                <p:oleObj r:id="rId6" imgW="491040" imgH="200160" progId="Equation.3">
                  <p:embed/>
                  <p:pic>
                    <p:nvPicPr>
                      <p:cNvPr id="0" name="Object 27" descr="40%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505200"/>
                        <a:ext cx="1524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9" name="Group 28"/>
          <p:cNvGrpSpPr>
            <a:grpSpLocks/>
          </p:cNvGrpSpPr>
          <p:nvPr/>
        </p:nvGrpSpPr>
        <p:grpSpPr bwMode="auto">
          <a:xfrm>
            <a:off x="781050" y="457200"/>
            <a:ext cx="3257550" cy="2255838"/>
            <a:chOff x="492" y="288"/>
            <a:chExt cx="2052" cy="1421"/>
          </a:xfrm>
        </p:grpSpPr>
        <p:sp>
          <p:nvSpPr>
            <p:cNvPr id="35872" name="Text Box 29"/>
            <p:cNvSpPr txBox="1">
              <a:spLocks noChangeArrowheads="1"/>
            </p:cNvSpPr>
            <p:nvPr/>
          </p:nvSpPr>
          <p:spPr bwMode="auto">
            <a:xfrm>
              <a:off x="1284" y="28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R</a:t>
              </a:r>
              <a:r>
                <a:rPr lang="en-US" altLang="zh-CN" sz="2800" b="1" baseline="-25000"/>
                <a:t>1</a:t>
              </a:r>
              <a:endParaRPr lang="en-US" altLang="zh-CN" sz="2800" b="1" i="1"/>
            </a:p>
          </p:txBody>
        </p:sp>
        <p:sp>
          <p:nvSpPr>
            <p:cNvPr id="35873" name="Rectangle 30"/>
            <p:cNvSpPr>
              <a:spLocks noChangeArrowheads="1"/>
            </p:cNvSpPr>
            <p:nvPr/>
          </p:nvSpPr>
          <p:spPr bwMode="auto">
            <a:xfrm>
              <a:off x="727" y="1009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3300"/>
                  </a:solidFill>
                </a:rPr>
                <a:t>U</a:t>
              </a:r>
              <a:endParaRPr lang="en-US" altLang="zh-CN" sz="1800" b="1" i="1">
                <a:solidFill>
                  <a:srgbClr val="FF3300"/>
                </a:solidFill>
              </a:endParaRPr>
            </a:p>
          </p:txBody>
        </p:sp>
        <p:sp>
          <p:nvSpPr>
            <p:cNvPr id="35874" name="Oval 31"/>
            <p:cNvSpPr>
              <a:spLocks noChangeArrowheads="1"/>
            </p:cNvSpPr>
            <p:nvPr/>
          </p:nvSpPr>
          <p:spPr bwMode="auto">
            <a:xfrm>
              <a:off x="492" y="1044"/>
              <a:ext cx="270" cy="28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5" name="Line 32"/>
            <p:cNvSpPr>
              <a:spLocks noChangeShapeType="1"/>
            </p:cNvSpPr>
            <p:nvPr/>
          </p:nvSpPr>
          <p:spPr bwMode="auto">
            <a:xfrm>
              <a:off x="628" y="687"/>
              <a:ext cx="0" cy="9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Rectangle 33"/>
            <p:cNvSpPr>
              <a:spLocks noChangeArrowheads="1"/>
            </p:cNvSpPr>
            <p:nvPr/>
          </p:nvSpPr>
          <p:spPr bwMode="auto">
            <a:xfrm>
              <a:off x="613" y="78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5877" name="Rectangle 34"/>
            <p:cNvSpPr>
              <a:spLocks noChangeArrowheads="1"/>
            </p:cNvSpPr>
            <p:nvPr/>
          </p:nvSpPr>
          <p:spPr bwMode="auto">
            <a:xfrm>
              <a:off x="613" y="1199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FF3300"/>
                  </a:solidFill>
                </a:rPr>
                <a:t>-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35878" name="Line 35"/>
            <p:cNvSpPr>
              <a:spLocks noChangeShapeType="1"/>
            </p:cNvSpPr>
            <p:nvPr/>
          </p:nvSpPr>
          <p:spPr bwMode="auto">
            <a:xfrm flipV="1">
              <a:off x="1584" y="693"/>
              <a:ext cx="83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Line 36"/>
            <p:cNvSpPr>
              <a:spLocks noChangeShapeType="1"/>
            </p:cNvSpPr>
            <p:nvPr/>
          </p:nvSpPr>
          <p:spPr bwMode="auto">
            <a:xfrm>
              <a:off x="2262" y="1367"/>
              <a:ext cx="28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37"/>
            <p:cNvSpPr>
              <a:spLocks noChangeShapeType="1"/>
            </p:cNvSpPr>
            <p:nvPr/>
          </p:nvSpPr>
          <p:spPr bwMode="auto">
            <a:xfrm>
              <a:off x="2259" y="1490"/>
              <a:ext cx="28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38"/>
            <p:cNvSpPr>
              <a:spLocks noChangeShapeType="1"/>
            </p:cNvSpPr>
            <p:nvPr/>
          </p:nvSpPr>
          <p:spPr bwMode="auto">
            <a:xfrm flipV="1">
              <a:off x="2404" y="687"/>
              <a:ext cx="0" cy="20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39"/>
            <p:cNvSpPr>
              <a:spLocks noChangeShapeType="1"/>
            </p:cNvSpPr>
            <p:nvPr/>
          </p:nvSpPr>
          <p:spPr bwMode="auto">
            <a:xfrm flipH="1" flipV="1">
              <a:off x="2400" y="1464"/>
              <a:ext cx="4" cy="2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0"/>
            <p:cNvSpPr>
              <a:spLocks noChangeShapeType="1"/>
            </p:cNvSpPr>
            <p:nvPr/>
          </p:nvSpPr>
          <p:spPr bwMode="auto">
            <a:xfrm>
              <a:off x="634" y="1668"/>
              <a:ext cx="17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1"/>
            <p:cNvSpPr>
              <a:spLocks noChangeShapeType="1"/>
            </p:cNvSpPr>
            <p:nvPr/>
          </p:nvSpPr>
          <p:spPr bwMode="auto">
            <a:xfrm>
              <a:off x="1811" y="693"/>
              <a:ext cx="0" cy="3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42"/>
            <p:cNvSpPr>
              <a:spLocks noChangeShapeType="1"/>
            </p:cNvSpPr>
            <p:nvPr/>
          </p:nvSpPr>
          <p:spPr bwMode="auto">
            <a:xfrm flipV="1">
              <a:off x="639" y="693"/>
              <a:ext cx="29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Line 43"/>
            <p:cNvSpPr>
              <a:spLocks noChangeShapeType="1"/>
            </p:cNvSpPr>
            <p:nvPr/>
          </p:nvSpPr>
          <p:spPr bwMode="auto">
            <a:xfrm rot="5400000" flipH="1">
              <a:off x="906" y="569"/>
              <a:ext cx="220" cy="2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Text Box 44"/>
            <p:cNvSpPr txBox="1">
              <a:spLocks noChangeArrowheads="1"/>
            </p:cNvSpPr>
            <p:nvPr/>
          </p:nvSpPr>
          <p:spPr bwMode="auto">
            <a:xfrm>
              <a:off x="542" y="360"/>
              <a:ext cx="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en-US" altLang="zh-CN" sz="2800" b="1"/>
                <a:t>=0</a:t>
              </a:r>
            </a:p>
          </p:txBody>
        </p:sp>
        <p:sp>
          <p:nvSpPr>
            <p:cNvPr id="35888" name="Text Box 45"/>
            <p:cNvSpPr txBox="1">
              <a:spLocks noChangeArrowheads="1"/>
            </p:cNvSpPr>
            <p:nvPr/>
          </p:nvSpPr>
          <p:spPr bwMode="auto">
            <a:xfrm>
              <a:off x="2039" y="125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35889" name="Text Box 46"/>
            <p:cNvSpPr txBox="1">
              <a:spLocks noChangeArrowheads="1"/>
            </p:cNvSpPr>
            <p:nvPr/>
          </p:nvSpPr>
          <p:spPr bwMode="auto">
            <a:xfrm>
              <a:off x="1392" y="88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R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sp>
          <p:nvSpPr>
            <p:cNvPr id="35890" name="Rectangle 47"/>
            <p:cNvSpPr>
              <a:spLocks noChangeArrowheads="1"/>
            </p:cNvSpPr>
            <p:nvPr/>
          </p:nvSpPr>
          <p:spPr bwMode="auto">
            <a:xfrm>
              <a:off x="2352" y="888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bg1"/>
                </a:solidFill>
              </a:endParaRPr>
            </a:p>
          </p:txBody>
        </p:sp>
        <p:sp>
          <p:nvSpPr>
            <p:cNvPr id="35891" name="Line 48"/>
            <p:cNvSpPr>
              <a:spLocks noChangeShapeType="1"/>
            </p:cNvSpPr>
            <p:nvPr/>
          </p:nvSpPr>
          <p:spPr bwMode="auto">
            <a:xfrm flipV="1">
              <a:off x="2411" y="1176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Rectangle 49"/>
            <p:cNvSpPr>
              <a:spLocks noChangeArrowheads="1"/>
            </p:cNvSpPr>
            <p:nvPr/>
          </p:nvSpPr>
          <p:spPr bwMode="auto">
            <a:xfrm>
              <a:off x="1752" y="1032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bg1"/>
                </a:solidFill>
              </a:endParaRPr>
            </a:p>
          </p:txBody>
        </p:sp>
        <p:sp>
          <p:nvSpPr>
            <p:cNvPr id="35893" name="Line 50"/>
            <p:cNvSpPr>
              <a:spLocks noChangeShapeType="1"/>
            </p:cNvSpPr>
            <p:nvPr/>
          </p:nvSpPr>
          <p:spPr bwMode="auto">
            <a:xfrm>
              <a:off x="1817" y="1320"/>
              <a:ext cx="0" cy="3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Text Box 51"/>
            <p:cNvSpPr txBox="1">
              <a:spLocks noChangeArrowheads="1"/>
            </p:cNvSpPr>
            <p:nvPr/>
          </p:nvSpPr>
          <p:spPr bwMode="auto">
            <a:xfrm>
              <a:off x="2016" y="744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R</a:t>
              </a:r>
              <a:r>
                <a:rPr lang="en-US" altLang="zh-CN" sz="2800" b="1" baseline="-25000"/>
                <a:t>3</a:t>
              </a:r>
              <a:endParaRPr lang="en-US" altLang="zh-CN" sz="2800" b="1" i="1"/>
            </a:p>
          </p:txBody>
        </p:sp>
        <p:sp>
          <p:nvSpPr>
            <p:cNvPr id="35895" name="Rectangle 52"/>
            <p:cNvSpPr>
              <a:spLocks noChangeArrowheads="1"/>
            </p:cNvSpPr>
            <p:nvPr/>
          </p:nvSpPr>
          <p:spPr bwMode="auto">
            <a:xfrm rot="5400000">
              <a:off x="1384" y="543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bg1"/>
                </a:solidFill>
              </a:endParaRPr>
            </a:p>
          </p:txBody>
        </p:sp>
        <p:sp>
          <p:nvSpPr>
            <p:cNvPr id="35896" name="Line 53"/>
            <p:cNvSpPr>
              <a:spLocks noChangeShapeType="1"/>
            </p:cNvSpPr>
            <p:nvPr/>
          </p:nvSpPr>
          <p:spPr bwMode="auto">
            <a:xfrm flipV="1">
              <a:off x="1152" y="696"/>
              <a:ext cx="14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54"/>
            <p:cNvSpPr>
              <a:spLocks noChangeShapeType="1"/>
            </p:cNvSpPr>
            <p:nvPr/>
          </p:nvSpPr>
          <p:spPr bwMode="auto">
            <a:xfrm flipH="1">
              <a:off x="912" y="67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Rectangle 55"/>
            <p:cNvSpPr>
              <a:spLocks noChangeArrowheads="1"/>
            </p:cNvSpPr>
            <p:nvPr/>
          </p:nvSpPr>
          <p:spPr bwMode="auto">
            <a:xfrm>
              <a:off x="960" y="4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S</a:t>
              </a:r>
            </a:p>
          </p:txBody>
        </p:sp>
        <p:sp>
          <p:nvSpPr>
            <p:cNvPr id="35899" name="Oval 56"/>
            <p:cNvSpPr>
              <a:spLocks noChangeArrowheads="1"/>
            </p:cNvSpPr>
            <p:nvPr/>
          </p:nvSpPr>
          <p:spPr bwMode="auto">
            <a:xfrm flipV="1">
              <a:off x="1776" y="67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0" name="Oval 57"/>
            <p:cNvSpPr>
              <a:spLocks noChangeArrowheads="1"/>
            </p:cNvSpPr>
            <p:nvPr/>
          </p:nvSpPr>
          <p:spPr bwMode="auto">
            <a:xfrm flipV="1">
              <a:off x="1776" y="163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105400" y="457200"/>
            <a:ext cx="2762250" cy="2286000"/>
            <a:chOff x="3216" y="288"/>
            <a:chExt cx="1740" cy="1440"/>
          </a:xfrm>
        </p:grpSpPr>
        <p:grpSp>
          <p:nvGrpSpPr>
            <p:cNvPr id="35851" name="Group 59"/>
            <p:cNvGrpSpPr>
              <a:grpSpLocks/>
            </p:cNvGrpSpPr>
            <p:nvPr/>
          </p:nvGrpSpPr>
          <p:grpSpPr bwMode="auto">
            <a:xfrm>
              <a:off x="3216" y="288"/>
              <a:ext cx="1740" cy="1425"/>
              <a:chOff x="3216" y="288"/>
              <a:chExt cx="1740" cy="1425"/>
            </a:xfrm>
          </p:grpSpPr>
          <p:sp>
            <p:nvSpPr>
              <p:cNvPr id="35854" name="Rectangle 60"/>
              <p:cNvSpPr>
                <a:spLocks noChangeArrowheads="1"/>
              </p:cNvSpPr>
              <p:nvPr/>
            </p:nvSpPr>
            <p:spPr bwMode="auto">
              <a:xfrm>
                <a:off x="3499" y="288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/>
                  <a:t>R</a:t>
                </a:r>
                <a:r>
                  <a:rPr lang="en-US" altLang="zh-CN" sz="2800" b="1" baseline="-25000"/>
                  <a:t>1</a:t>
                </a:r>
              </a:p>
            </p:txBody>
          </p:sp>
          <p:grpSp>
            <p:nvGrpSpPr>
              <p:cNvPr id="35855" name="Group 61"/>
              <p:cNvGrpSpPr>
                <a:grpSpLocks/>
              </p:cNvGrpSpPr>
              <p:nvPr/>
            </p:nvGrpSpPr>
            <p:grpSpPr bwMode="auto">
              <a:xfrm>
                <a:off x="3216" y="648"/>
                <a:ext cx="1740" cy="1065"/>
                <a:chOff x="3216" y="648"/>
                <a:chExt cx="1740" cy="1065"/>
              </a:xfrm>
            </p:grpSpPr>
            <p:sp>
              <p:nvSpPr>
                <p:cNvPr id="35856" name="Line 62"/>
                <p:cNvSpPr>
                  <a:spLocks noChangeShapeType="1"/>
                </p:cNvSpPr>
                <p:nvPr/>
              </p:nvSpPr>
              <p:spPr bwMode="auto">
                <a:xfrm>
                  <a:off x="3216" y="720"/>
                  <a:ext cx="0" cy="993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792" y="717"/>
                  <a:ext cx="110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8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88" y="711"/>
                  <a:ext cx="0" cy="153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9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4886" y="1584"/>
                  <a:ext cx="2" cy="12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0" name="Line 66"/>
                <p:cNvSpPr>
                  <a:spLocks noChangeShapeType="1"/>
                </p:cNvSpPr>
                <p:nvPr/>
              </p:nvSpPr>
              <p:spPr bwMode="auto">
                <a:xfrm>
                  <a:off x="3216" y="1692"/>
                  <a:ext cx="167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1" name="Line 67"/>
                <p:cNvSpPr>
                  <a:spLocks noChangeShapeType="1"/>
                </p:cNvSpPr>
                <p:nvPr/>
              </p:nvSpPr>
              <p:spPr bwMode="auto">
                <a:xfrm>
                  <a:off x="4163" y="717"/>
                  <a:ext cx="0" cy="339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216" y="717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744" y="969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R</a:t>
                  </a:r>
                  <a:r>
                    <a:rPr lang="en-US" altLang="zh-CN" sz="2800" b="1" baseline="-25000"/>
                    <a:t>2</a:t>
                  </a:r>
                  <a:endParaRPr lang="en-US" altLang="zh-CN" sz="2800" b="1" i="1"/>
                </a:p>
              </p:txBody>
            </p:sp>
            <p:sp>
              <p:nvSpPr>
                <p:cNvPr id="35864" name="Rectangle 70"/>
                <p:cNvSpPr>
                  <a:spLocks noChangeArrowheads="1"/>
                </p:cNvSpPr>
                <p:nvPr/>
              </p:nvSpPr>
              <p:spPr bwMode="auto">
                <a:xfrm>
                  <a:off x="4836" y="864"/>
                  <a:ext cx="120" cy="277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86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895" y="115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6" name="Rectangle 72"/>
                <p:cNvSpPr>
                  <a:spLocks noChangeArrowheads="1"/>
                </p:cNvSpPr>
                <p:nvPr/>
              </p:nvSpPr>
              <p:spPr bwMode="auto">
                <a:xfrm>
                  <a:off x="4104" y="1056"/>
                  <a:ext cx="120" cy="277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867" name="Line 73"/>
                <p:cNvSpPr>
                  <a:spLocks noChangeShapeType="1"/>
                </p:cNvSpPr>
                <p:nvPr/>
              </p:nvSpPr>
              <p:spPr bwMode="auto">
                <a:xfrm>
                  <a:off x="4169" y="1344"/>
                  <a:ext cx="0" cy="339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8" name="Text Box 74"/>
                <p:cNvSpPr txBox="1">
                  <a:spLocks noChangeArrowheads="1"/>
                </p:cNvSpPr>
                <p:nvPr/>
              </p:nvSpPr>
              <p:spPr bwMode="auto">
                <a:xfrm flipH="1">
                  <a:off x="4464" y="825"/>
                  <a:ext cx="48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R</a:t>
                  </a:r>
                  <a:r>
                    <a:rPr lang="en-US" altLang="zh-CN" sz="2800" b="1" baseline="-25000"/>
                    <a:t>3</a:t>
                  </a:r>
                  <a:endParaRPr lang="en-US" altLang="zh-CN" sz="2800" b="1" i="1"/>
                </a:p>
              </p:txBody>
            </p:sp>
            <p:sp>
              <p:nvSpPr>
                <p:cNvPr id="35869" name="Rectangle 75"/>
                <p:cNvSpPr>
                  <a:spLocks noChangeArrowheads="1"/>
                </p:cNvSpPr>
                <p:nvPr/>
              </p:nvSpPr>
              <p:spPr bwMode="auto">
                <a:xfrm rot="5400000">
                  <a:off x="3581" y="567"/>
                  <a:ext cx="120" cy="277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870" name="Oval 76"/>
                <p:cNvSpPr>
                  <a:spLocks noChangeArrowheads="1"/>
                </p:cNvSpPr>
                <p:nvPr/>
              </p:nvSpPr>
              <p:spPr bwMode="auto">
                <a:xfrm>
                  <a:off x="4848" y="1287"/>
                  <a:ext cx="57" cy="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1" name="Oval 77"/>
                <p:cNvSpPr>
                  <a:spLocks noChangeArrowheads="1"/>
                </p:cNvSpPr>
                <p:nvPr/>
              </p:nvSpPr>
              <p:spPr bwMode="auto">
                <a:xfrm>
                  <a:off x="4861" y="1536"/>
                  <a:ext cx="57" cy="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35852" name="Oval 78"/>
            <p:cNvSpPr>
              <a:spLocks noChangeArrowheads="1"/>
            </p:cNvSpPr>
            <p:nvPr/>
          </p:nvSpPr>
          <p:spPr bwMode="auto">
            <a:xfrm flipV="1">
              <a:off x="4128" y="67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3" name="Oval 79"/>
            <p:cNvSpPr>
              <a:spLocks noChangeArrowheads="1"/>
            </p:cNvSpPr>
            <p:nvPr/>
          </p:nvSpPr>
          <p:spPr bwMode="auto">
            <a:xfrm flipV="1">
              <a:off x="4128" y="1651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9" grpId="0" animBg="1"/>
      <p:bldP spid="4405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3213" y="762000"/>
            <a:ext cx="1296987" cy="914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3900488"/>
            <a:ext cx="4114800" cy="519112"/>
            <a:chOff x="192" y="2755"/>
            <a:chExt cx="2592" cy="327"/>
          </a:xfrm>
        </p:grpSpPr>
        <p:sp>
          <p:nvSpPr>
            <p:cNvPr id="36949" name="Text Box 4"/>
            <p:cNvSpPr txBox="1">
              <a:spLocks noChangeArrowheads="1"/>
            </p:cNvSpPr>
            <p:nvPr/>
          </p:nvSpPr>
          <p:spPr bwMode="auto">
            <a:xfrm>
              <a:off x="192" y="2755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解：</a:t>
              </a:r>
            </a:p>
          </p:txBody>
        </p:sp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720" y="2755"/>
              <a:ext cx="20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用三要素法求解</a:t>
              </a:r>
            </a:p>
          </p:txBody>
        </p:sp>
      </p:grp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328738" y="3846513"/>
          <a:ext cx="659606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8" r:id="rId3" imgW="1985760" imgH="408960" progId="Equation.3">
                  <p:embed/>
                </p:oleObj>
              </mc:Choice>
              <mc:Fallback>
                <p:oleObj r:id="rId3" imgW="1985760" imgH="408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846513"/>
                        <a:ext cx="6596062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9" name="Group 7"/>
          <p:cNvGrpSpPr>
            <a:grpSpLocks/>
          </p:cNvGrpSpPr>
          <p:nvPr/>
        </p:nvGrpSpPr>
        <p:grpSpPr bwMode="auto">
          <a:xfrm>
            <a:off x="1066800" y="806450"/>
            <a:ext cx="8077200" cy="1022350"/>
            <a:chOff x="672" y="508"/>
            <a:chExt cx="5088" cy="644"/>
          </a:xfrm>
        </p:grpSpPr>
        <p:graphicFrame>
          <p:nvGraphicFramePr>
            <p:cNvPr id="36874" name="Object 8"/>
            <p:cNvGraphicFramePr>
              <a:graphicFrameLocks noChangeAspect="1"/>
            </p:cNvGraphicFramePr>
            <p:nvPr/>
          </p:nvGraphicFramePr>
          <p:xfrm>
            <a:off x="2740" y="720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9" r:id="rId5" imgW="151920" imgH="200160" progId="Equation.3">
                    <p:embed/>
                  </p:oleObj>
                </mc:Choice>
                <mc:Fallback>
                  <p:oleObj r:id="rId5" imgW="151920" imgH="200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20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5" name="Object 9"/>
            <p:cNvGraphicFramePr>
              <a:graphicFrameLocks noChangeAspect="1"/>
            </p:cNvGraphicFramePr>
            <p:nvPr/>
          </p:nvGraphicFramePr>
          <p:xfrm>
            <a:off x="4067" y="768"/>
            <a:ext cx="2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0" r:id="rId7" imgW="143280" imgH="200160" progId="Equation.3">
                    <p:embed/>
                  </p:oleObj>
                </mc:Choice>
                <mc:Fallback>
                  <p:oleObj r:id="rId7" imgW="143280" imgH="200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768"/>
                          <a:ext cx="27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10"/>
            <p:cNvGraphicFramePr>
              <a:graphicFrameLocks noChangeAspect="1"/>
            </p:cNvGraphicFramePr>
            <p:nvPr/>
          </p:nvGraphicFramePr>
          <p:xfrm>
            <a:off x="3728" y="768"/>
            <a:ext cx="2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1" r:id="rId9" imgW="117360" imgH="187200" progId="Equation.3">
                    <p:embed/>
                  </p:oleObj>
                </mc:Choice>
                <mc:Fallback>
                  <p:oleObj r:id="rId9" imgW="117360" imgH="18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768"/>
                          <a:ext cx="2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48" name="Rectangle 11"/>
            <p:cNvSpPr>
              <a:spLocks noChangeArrowheads="1"/>
            </p:cNvSpPr>
            <p:nvPr/>
          </p:nvSpPr>
          <p:spPr bwMode="auto">
            <a:xfrm>
              <a:off x="672" y="508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</a:rPr>
                <a:t>电路如图，</a:t>
              </a:r>
              <a:r>
                <a:rPr lang="en-US" altLang="zh-CN" sz="2800" b="1" i="1">
                  <a:solidFill>
                    <a:schemeClr val="tx2"/>
                  </a:solidFill>
                </a:rPr>
                <a:t>t</a:t>
              </a:r>
              <a:r>
                <a:rPr lang="en-US" altLang="zh-CN" sz="2800" b="1">
                  <a:solidFill>
                    <a:schemeClr val="tx2"/>
                  </a:solidFill>
                </a:rPr>
                <a:t>=0</a:t>
              </a:r>
              <a:r>
                <a:rPr lang="zh-CN" altLang="en-US" sz="2800" b="1">
                  <a:solidFill>
                    <a:schemeClr val="tx2"/>
                  </a:solidFill>
                </a:rPr>
                <a:t>时合上开关</a:t>
              </a:r>
              <a:r>
                <a:rPr lang="en-US" altLang="zh-CN" sz="2800" b="1">
                  <a:solidFill>
                    <a:schemeClr val="tx2"/>
                  </a:solidFill>
                </a:rPr>
                <a:t>S</a:t>
              </a:r>
              <a:r>
                <a:rPr lang="zh-CN" altLang="en-US" sz="2800" b="1">
                  <a:solidFill>
                    <a:schemeClr val="tx2"/>
                  </a:solidFill>
                </a:rPr>
                <a:t>，合</a:t>
              </a:r>
              <a:r>
                <a:rPr lang="en-US" altLang="zh-CN" sz="2800" b="1">
                  <a:solidFill>
                    <a:schemeClr val="tx2"/>
                  </a:solidFill>
                </a:rPr>
                <a:t>S</a:t>
              </a:r>
              <a:r>
                <a:rPr lang="zh-CN" altLang="en-US" sz="2800" b="1">
                  <a:solidFill>
                    <a:schemeClr val="tx2"/>
                  </a:solidFill>
                </a:rPr>
                <a:t>前电路已处于</a:t>
              </a:r>
            </a:p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</a:rPr>
                <a:t>稳态。试求电容电压</a:t>
              </a:r>
              <a:r>
                <a:rPr lang="zh-CN" altLang="zh-CN" sz="2800" b="1">
                  <a:solidFill>
                    <a:schemeClr val="tx2"/>
                  </a:solidFill>
                </a:rPr>
                <a:t> </a:t>
              </a:r>
              <a:r>
                <a:rPr lang="zh-CN" altLang="zh-CN" sz="2800" b="1">
                  <a:solidFill>
                    <a:srgbClr val="FF3300"/>
                  </a:solidFill>
                </a:rPr>
                <a:t>    </a:t>
              </a:r>
              <a:r>
                <a:rPr lang="zh-CN" altLang="en-US" sz="2800" b="1">
                  <a:solidFill>
                    <a:schemeClr val="tx2"/>
                  </a:solidFill>
                </a:rPr>
                <a:t>和电流 </a:t>
              </a:r>
              <a:r>
                <a:rPr lang="zh-CN" altLang="zh-CN" sz="2800" b="1">
                  <a:solidFill>
                    <a:schemeClr val="tx2"/>
                  </a:solidFill>
                </a:rPr>
                <a:t>   、  </a:t>
              </a:r>
              <a:r>
                <a:rPr lang="zh-CN" altLang="zh-CN" sz="2800" b="1" baseline="-25000">
                  <a:solidFill>
                    <a:schemeClr val="tx2"/>
                  </a:solidFill>
                </a:rPr>
                <a:t>。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52525" y="4929188"/>
            <a:ext cx="3633788" cy="606425"/>
            <a:chOff x="660" y="3072"/>
            <a:chExt cx="2289" cy="382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660" y="3072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(1)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确定初始值</a:t>
              </a:r>
            </a:p>
          </p:txBody>
        </p:sp>
        <p:graphicFrame>
          <p:nvGraphicFramePr>
            <p:cNvPr id="36873" name="Object 14"/>
            <p:cNvGraphicFramePr>
              <a:graphicFrameLocks noChangeAspect="1"/>
            </p:cNvGraphicFramePr>
            <p:nvPr/>
          </p:nvGraphicFramePr>
          <p:xfrm>
            <a:off x="2175" y="3076"/>
            <a:ext cx="77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2" r:id="rId11" imgW="421560" imgH="200160" progId="Equation.3">
                    <p:embed/>
                  </p:oleObj>
                </mc:Choice>
                <mc:Fallback>
                  <p:oleObj r:id="rId11" imgW="421560" imgH="200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3076"/>
                          <a:ext cx="77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171575" y="5310188"/>
            <a:ext cx="7820025" cy="633412"/>
            <a:chOff x="672" y="3312"/>
            <a:chExt cx="4926" cy="399"/>
          </a:xfrm>
        </p:grpSpPr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672" y="3359"/>
              <a:ext cx="25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由</a:t>
              </a:r>
              <a:r>
                <a:rPr kumimoji="1" lang="en-US" altLang="zh-CN" sz="28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t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=0</a:t>
              </a:r>
              <a:r>
                <a:rPr kumimoji="1" lang="en-US" altLang="zh-CN" sz="2800" b="1" baseline="-250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-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电路可求得</a:t>
              </a:r>
            </a:p>
          </p:txBody>
        </p:sp>
        <p:graphicFrame>
          <p:nvGraphicFramePr>
            <p:cNvPr id="36872" name="Object 17"/>
            <p:cNvGraphicFramePr>
              <a:graphicFrameLocks noChangeAspect="1"/>
            </p:cNvGraphicFramePr>
            <p:nvPr/>
          </p:nvGraphicFramePr>
          <p:xfrm>
            <a:off x="2468" y="3312"/>
            <a:ext cx="3130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3" r:id="rId13" imgW="1868400" imgH="213120" progId="Equation.3">
                    <p:embed/>
                  </p:oleObj>
                </mc:Choice>
                <mc:Fallback>
                  <p:oleObj r:id="rId13" imgW="1868400" imgH="2131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" y="3312"/>
                          <a:ext cx="3130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143000" y="5815013"/>
            <a:ext cx="5840413" cy="585787"/>
            <a:chOff x="672" y="3648"/>
            <a:chExt cx="3679" cy="369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672" y="3648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由换路定则</a:t>
              </a:r>
            </a:p>
          </p:txBody>
        </p:sp>
        <p:graphicFrame>
          <p:nvGraphicFramePr>
            <p:cNvPr id="36871" name="Object 20"/>
            <p:cNvGraphicFramePr>
              <a:graphicFrameLocks noChangeAspect="1"/>
            </p:cNvGraphicFramePr>
            <p:nvPr/>
          </p:nvGraphicFramePr>
          <p:xfrm>
            <a:off x="1937" y="3648"/>
            <a:ext cx="241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4" r:id="rId15" imgW="1360080" imgH="200160" progId="Equation.3">
                    <p:embed/>
                  </p:oleObj>
                </mc:Choice>
                <mc:Fallback>
                  <p:oleObj r:id="rId15" imgW="1360080" imgH="200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648"/>
                          <a:ext cx="241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7" name="Text Box 21" descr="80%"/>
          <p:cNvSpPr txBox="1">
            <a:spLocks noChangeArrowheads="1"/>
          </p:cNvSpPr>
          <p:nvPr/>
        </p:nvSpPr>
        <p:spPr bwMode="auto">
          <a:xfrm>
            <a:off x="3429000" y="225425"/>
            <a:ext cx="2012950" cy="641350"/>
          </a:xfrm>
          <a:prstGeom prst="rect">
            <a:avLst/>
          </a:prstGeom>
          <a:pattFill prst="pct80">
            <a:fgClr>
              <a:srgbClr val="00FF00"/>
            </a:fgClr>
            <a:bgClr>
              <a:schemeClr val="bg1"/>
            </a:bgClr>
          </a:patt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+mn-ea"/>
              </a:rPr>
              <a:t>应用举例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334000" y="1905000"/>
            <a:ext cx="3200400" cy="2212975"/>
            <a:chOff x="3360" y="1200"/>
            <a:chExt cx="2016" cy="1394"/>
          </a:xfrm>
        </p:grpSpPr>
        <p:sp>
          <p:nvSpPr>
            <p:cNvPr id="36923" name="Text Box 23"/>
            <p:cNvSpPr txBox="1">
              <a:spLocks noChangeArrowheads="1"/>
            </p:cNvSpPr>
            <p:nvPr/>
          </p:nvSpPr>
          <p:spPr bwMode="auto">
            <a:xfrm>
              <a:off x="4128" y="226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en-US" altLang="zh-CN" sz="2800" b="1"/>
                <a:t>=0</a:t>
              </a:r>
              <a:r>
                <a:rPr lang="en-US" altLang="zh-CN" sz="2800" b="1" baseline="-25000"/>
                <a:t>-</a:t>
              </a:r>
              <a:r>
                <a:rPr lang="zh-CN" altLang="en-US" b="1"/>
                <a:t>等效电路</a:t>
              </a:r>
            </a:p>
          </p:txBody>
        </p:sp>
        <p:graphicFrame>
          <p:nvGraphicFramePr>
            <p:cNvPr id="36870" name="Object 24"/>
            <p:cNvGraphicFramePr>
              <a:graphicFrameLocks noChangeAspect="1"/>
            </p:cNvGraphicFramePr>
            <p:nvPr/>
          </p:nvGraphicFramePr>
          <p:xfrm>
            <a:off x="4688" y="1632"/>
            <a:ext cx="60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5" r:id="rId17" imgW="421560" imgH="200160" progId="Equation.3">
                    <p:embed/>
                  </p:oleObj>
                </mc:Choice>
                <mc:Fallback>
                  <p:oleObj r:id="rId17" imgW="421560" imgH="200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632"/>
                          <a:ext cx="60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4" name="Oval 25"/>
            <p:cNvSpPr>
              <a:spLocks noChangeArrowheads="1"/>
            </p:cNvSpPr>
            <p:nvPr/>
          </p:nvSpPr>
          <p:spPr bwMode="auto">
            <a:xfrm flipV="1">
              <a:off x="3884" y="1658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5" name="Line 26"/>
            <p:cNvSpPr>
              <a:spLocks noChangeShapeType="1"/>
            </p:cNvSpPr>
            <p:nvPr/>
          </p:nvSpPr>
          <p:spPr bwMode="auto">
            <a:xfrm flipV="1">
              <a:off x="3884" y="1771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27"/>
            <p:cNvSpPr>
              <a:spLocks noChangeShapeType="1"/>
            </p:cNvSpPr>
            <p:nvPr/>
          </p:nvSpPr>
          <p:spPr bwMode="auto">
            <a:xfrm>
              <a:off x="3998" y="1884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28"/>
            <p:cNvSpPr>
              <a:spLocks noChangeShapeType="1"/>
            </p:cNvSpPr>
            <p:nvPr/>
          </p:nvSpPr>
          <p:spPr bwMode="auto">
            <a:xfrm>
              <a:off x="3998" y="1262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Rectangle 29"/>
            <p:cNvSpPr>
              <a:spLocks noChangeArrowheads="1"/>
            </p:cNvSpPr>
            <p:nvPr/>
          </p:nvSpPr>
          <p:spPr bwMode="auto">
            <a:xfrm>
              <a:off x="4590" y="1629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36929" name="Line 30"/>
            <p:cNvSpPr>
              <a:spLocks noChangeShapeType="1"/>
            </p:cNvSpPr>
            <p:nvPr/>
          </p:nvSpPr>
          <p:spPr bwMode="auto">
            <a:xfrm>
              <a:off x="4647" y="1883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Line 31"/>
            <p:cNvSpPr>
              <a:spLocks noChangeShapeType="1"/>
            </p:cNvSpPr>
            <p:nvPr/>
          </p:nvSpPr>
          <p:spPr bwMode="auto">
            <a:xfrm flipV="1">
              <a:off x="4647" y="1255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32"/>
            <p:cNvSpPr>
              <a:spLocks noChangeShapeType="1"/>
            </p:cNvSpPr>
            <p:nvPr/>
          </p:nvSpPr>
          <p:spPr bwMode="auto">
            <a:xfrm>
              <a:off x="5321" y="1255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33"/>
            <p:cNvSpPr>
              <a:spLocks noChangeShapeType="1"/>
            </p:cNvSpPr>
            <p:nvPr/>
          </p:nvSpPr>
          <p:spPr bwMode="auto">
            <a:xfrm>
              <a:off x="5321" y="1902"/>
              <a:ext cx="0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34"/>
            <p:cNvSpPr>
              <a:spLocks noChangeShapeType="1"/>
            </p:cNvSpPr>
            <p:nvPr/>
          </p:nvSpPr>
          <p:spPr bwMode="auto">
            <a:xfrm flipV="1">
              <a:off x="3841" y="1446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Text Box 35"/>
            <p:cNvSpPr txBox="1">
              <a:spLocks noChangeArrowheads="1"/>
            </p:cNvSpPr>
            <p:nvPr/>
          </p:nvSpPr>
          <p:spPr bwMode="auto">
            <a:xfrm>
              <a:off x="3360" y="1643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9mA</a:t>
              </a:r>
            </a:p>
          </p:txBody>
        </p:sp>
        <p:sp>
          <p:nvSpPr>
            <p:cNvPr id="36935" name="Line 36"/>
            <p:cNvSpPr>
              <a:spLocks noChangeShapeType="1"/>
            </p:cNvSpPr>
            <p:nvPr/>
          </p:nvSpPr>
          <p:spPr bwMode="auto">
            <a:xfrm>
              <a:off x="3983" y="1248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6" name="Line 37"/>
            <p:cNvSpPr>
              <a:spLocks noChangeShapeType="1"/>
            </p:cNvSpPr>
            <p:nvPr/>
          </p:nvSpPr>
          <p:spPr bwMode="auto">
            <a:xfrm>
              <a:off x="3983" y="2280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Text Box 38"/>
            <p:cNvSpPr txBox="1">
              <a:spLocks noChangeArrowheads="1"/>
            </p:cNvSpPr>
            <p:nvPr/>
          </p:nvSpPr>
          <p:spPr bwMode="auto">
            <a:xfrm>
              <a:off x="5109" y="1424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6938" name="Text Box 39"/>
            <p:cNvSpPr txBox="1">
              <a:spLocks noChangeArrowheads="1"/>
            </p:cNvSpPr>
            <p:nvPr/>
          </p:nvSpPr>
          <p:spPr bwMode="auto">
            <a:xfrm>
              <a:off x="5112" y="1678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36939" name="Text Box 40"/>
            <p:cNvSpPr txBox="1">
              <a:spLocks noChangeArrowheads="1"/>
            </p:cNvSpPr>
            <p:nvPr/>
          </p:nvSpPr>
          <p:spPr bwMode="auto">
            <a:xfrm>
              <a:off x="4128" y="1691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6k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36940" name="Text Box 41"/>
            <p:cNvSpPr txBox="1">
              <a:spLocks noChangeArrowheads="1"/>
            </p:cNvSpPr>
            <p:nvPr/>
          </p:nvSpPr>
          <p:spPr bwMode="auto">
            <a:xfrm>
              <a:off x="4172" y="149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R</a:t>
              </a:r>
            </a:p>
          </p:txBody>
        </p:sp>
        <p:sp>
          <p:nvSpPr>
            <p:cNvPr id="36941" name="Oval 42"/>
            <p:cNvSpPr>
              <a:spLocks noChangeArrowheads="1"/>
            </p:cNvSpPr>
            <p:nvPr/>
          </p:nvSpPr>
          <p:spPr bwMode="auto">
            <a:xfrm>
              <a:off x="5280" y="1710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42" name="Oval 43"/>
            <p:cNvSpPr>
              <a:spLocks noChangeArrowheads="1"/>
            </p:cNvSpPr>
            <p:nvPr/>
          </p:nvSpPr>
          <p:spPr bwMode="auto">
            <a:xfrm>
              <a:off x="5280" y="185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43" name="Oval 44"/>
            <p:cNvSpPr>
              <a:spLocks noChangeArrowheads="1"/>
            </p:cNvSpPr>
            <p:nvPr/>
          </p:nvSpPr>
          <p:spPr bwMode="auto">
            <a:xfrm flipV="1">
              <a:off x="4608" y="223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44" name="Oval 45"/>
            <p:cNvSpPr>
              <a:spLocks noChangeArrowheads="1"/>
            </p:cNvSpPr>
            <p:nvPr/>
          </p:nvSpPr>
          <p:spPr bwMode="auto">
            <a:xfrm flipV="1">
              <a:off x="4608" y="12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885" name="Group 46"/>
          <p:cNvGrpSpPr>
            <a:grpSpLocks/>
          </p:cNvGrpSpPr>
          <p:nvPr/>
        </p:nvGrpSpPr>
        <p:grpSpPr bwMode="auto">
          <a:xfrm>
            <a:off x="381000" y="1662113"/>
            <a:ext cx="4800600" cy="2147887"/>
            <a:chOff x="240" y="1047"/>
            <a:chExt cx="3024" cy="1353"/>
          </a:xfrm>
        </p:grpSpPr>
        <p:sp>
          <p:nvSpPr>
            <p:cNvPr id="36886" name="Text Box 47"/>
            <p:cNvSpPr txBox="1">
              <a:spLocks noChangeArrowheads="1"/>
            </p:cNvSpPr>
            <p:nvPr/>
          </p:nvSpPr>
          <p:spPr bwMode="auto">
            <a:xfrm flipH="1">
              <a:off x="2064" y="1056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S</a:t>
              </a:r>
            </a:p>
          </p:txBody>
        </p:sp>
        <p:sp>
          <p:nvSpPr>
            <p:cNvPr id="36887" name="Oval 48"/>
            <p:cNvSpPr>
              <a:spLocks noChangeArrowheads="1"/>
            </p:cNvSpPr>
            <p:nvPr/>
          </p:nvSpPr>
          <p:spPr bwMode="auto">
            <a:xfrm flipV="1">
              <a:off x="764" y="1743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8" name="Line 49"/>
            <p:cNvSpPr>
              <a:spLocks noChangeShapeType="1"/>
            </p:cNvSpPr>
            <p:nvPr/>
          </p:nvSpPr>
          <p:spPr bwMode="auto">
            <a:xfrm flipV="1">
              <a:off x="764" y="1856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50"/>
            <p:cNvSpPr>
              <a:spLocks noChangeShapeType="1"/>
            </p:cNvSpPr>
            <p:nvPr/>
          </p:nvSpPr>
          <p:spPr bwMode="auto">
            <a:xfrm>
              <a:off x="878" y="196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51"/>
            <p:cNvSpPr>
              <a:spLocks noChangeShapeType="1"/>
            </p:cNvSpPr>
            <p:nvPr/>
          </p:nvSpPr>
          <p:spPr bwMode="auto">
            <a:xfrm>
              <a:off x="878" y="1347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Rectangle 52"/>
            <p:cNvSpPr>
              <a:spLocks noChangeArrowheads="1"/>
            </p:cNvSpPr>
            <p:nvPr/>
          </p:nvSpPr>
          <p:spPr bwMode="auto">
            <a:xfrm>
              <a:off x="1326" y="1714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36892" name="Line 53"/>
            <p:cNvSpPr>
              <a:spLocks noChangeShapeType="1"/>
            </p:cNvSpPr>
            <p:nvPr/>
          </p:nvSpPr>
          <p:spPr bwMode="auto">
            <a:xfrm>
              <a:off x="1383" y="1968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54"/>
            <p:cNvSpPr>
              <a:spLocks noChangeShapeType="1"/>
            </p:cNvSpPr>
            <p:nvPr/>
          </p:nvSpPr>
          <p:spPr bwMode="auto">
            <a:xfrm flipV="1">
              <a:off x="1383" y="134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55"/>
            <p:cNvSpPr>
              <a:spLocks noChangeShapeType="1"/>
            </p:cNvSpPr>
            <p:nvPr/>
          </p:nvSpPr>
          <p:spPr bwMode="auto">
            <a:xfrm>
              <a:off x="1799" y="1778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56"/>
            <p:cNvSpPr>
              <a:spLocks noChangeShapeType="1"/>
            </p:cNvSpPr>
            <p:nvPr/>
          </p:nvSpPr>
          <p:spPr bwMode="auto">
            <a:xfrm>
              <a:off x="1799" y="1863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57"/>
            <p:cNvSpPr>
              <a:spLocks noChangeShapeType="1"/>
            </p:cNvSpPr>
            <p:nvPr/>
          </p:nvSpPr>
          <p:spPr bwMode="auto">
            <a:xfrm>
              <a:off x="1913" y="1340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58"/>
            <p:cNvSpPr>
              <a:spLocks noChangeShapeType="1"/>
            </p:cNvSpPr>
            <p:nvPr/>
          </p:nvSpPr>
          <p:spPr bwMode="auto">
            <a:xfrm>
              <a:off x="1913" y="1877"/>
              <a:ext cx="0" cy="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59"/>
            <p:cNvSpPr>
              <a:spLocks noChangeShapeType="1"/>
            </p:cNvSpPr>
            <p:nvPr/>
          </p:nvSpPr>
          <p:spPr bwMode="auto">
            <a:xfrm>
              <a:off x="2707" y="2016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60"/>
            <p:cNvSpPr>
              <a:spLocks noChangeShapeType="1"/>
            </p:cNvSpPr>
            <p:nvPr/>
          </p:nvSpPr>
          <p:spPr bwMode="auto">
            <a:xfrm flipV="1">
              <a:off x="2707" y="131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61"/>
            <p:cNvSpPr>
              <a:spLocks noChangeShapeType="1"/>
            </p:cNvSpPr>
            <p:nvPr/>
          </p:nvSpPr>
          <p:spPr bwMode="auto">
            <a:xfrm flipV="1">
              <a:off x="721" y="1531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Text Box 62"/>
            <p:cNvSpPr txBox="1">
              <a:spLocks noChangeArrowheads="1"/>
            </p:cNvSpPr>
            <p:nvPr/>
          </p:nvSpPr>
          <p:spPr bwMode="auto">
            <a:xfrm>
              <a:off x="240" y="1728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9mA</a:t>
              </a:r>
            </a:p>
          </p:txBody>
        </p:sp>
        <p:sp>
          <p:nvSpPr>
            <p:cNvPr id="36902" name="Text Box 63"/>
            <p:cNvSpPr txBox="1">
              <a:spLocks noChangeArrowheads="1"/>
            </p:cNvSpPr>
            <p:nvPr/>
          </p:nvSpPr>
          <p:spPr bwMode="auto">
            <a:xfrm>
              <a:off x="963" y="187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6k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36903" name="Text Box 64"/>
            <p:cNvSpPr txBox="1">
              <a:spLocks noChangeArrowheads="1"/>
            </p:cNvSpPr>
            <p:nvPr/>
          </p:nvSpPr>
          <p:spPr bwMode="auto">
            <a:xfrm>
              <a:off x="1991" y="1795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F</a:t>
              </a:r>
              <a:endParaRPr lang="en-US" altLang="zh-CN" b="1"/>
            </a:p>
          </p:txBody>
        </p:sp>
        <p:sp>
          <p:nvSpPr>
            <p:cNvPr id="36904" name="Line 65"/>
            <p:cNvSpPr>
              <a:spLocks noChangeShapeType="1"/>
            </p:cNvSpPr>
            <p:nvPr/>
          </p:nvSpPr>
          <p:spPr bwMode="auto">
            <a:xfrm>
              <a:off x="1997" y="1396"/>
              <a:ext cx="0" cy="2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Line 66"/>
            <p:cNvSpPr>
              <a:spLocks noChangeShapeType="1"/>
            </p:cNvSpPr>
            <p:nvPr/>
          </p:nvSpPr>
          <p:spPr bwMode="auto">
            <a:xfrm>
              <a:off x="863" y="1333"/>
              <a:ext cx="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Oval 67"/>
            <p:cNvSpPr>
              <a:spLocks noChangeArrowheads="1"/>
            </p:cNvSpPr>
            <p:nvPr/>
          </p:nvSpPr>
          <p:spPr bwMode="auto">
            <a:xfrm flipH="1">
              <a:off x="2416" y="1305"/>
              <a:ext cx="57" cy="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7" name="Line 68"/>
            <p:cNvSpPr>
              <a:spLocks noChangeShapeType="1"/>
            </p:cNvSpPr>
            <p:nvPr/>
          </p:nvSpPr>
          <p:spPr bwMode="auto">
            <a:xfrm flipH="1">
              <a:off x="2175" y="1360"/>
              <a:ext cx="263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Line 69"/>
            <p:cNvSpPr>
              <a:spLocks noChangeShapeType="1"/>
            </p:cNvSpPr>
            <p:nvPr/>
          </p:nvSpPr>
          <p:spPr bwMode="auto">
            <a:xfrm>
              <a:off x="2480" y="1333"/>
              <a:ext cx="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70"/>
            <p:cNvSpPr>
              <a:spLocks noChangeShapeType="1"/>
            </p:cNvSpPr>
            <p:nvPr/>
          </p:nvSpPr>
          <p:spPr bwMode="auto">
            <a:xfrm>
              <a:off x="863" y="2365"/>
              <a:ext cx="185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Text Box 71"/>
            <p:cNvSpPr txBox="1">
              <a:spLocks noChangeArrowheads="1"/>
            </p:cNvSpPr>
            <p:nvPr/>
          </p:nvSpPr>
          <p:spPr bwMode="auto">
            <a:xfrm>
              <a:off x="2736" y="168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3k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36911" name="Line 72"/>
            <p:cNvSpPr>
              <a:spLocks noChangeShapeType="1"/>
            </p:cNvSpPr>
            <p:nvPr/>
          </p:nvSpPr>
          <p:spPr bwMode="auto">
            <a:xfrm>
              <a:off x="2785" y="1383"/>
              <a:ext cx="0" cy="29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Text Box 73"/>
            <p:cNvSpPr txBox="1">
              <a:spLocks noChangeArrowheads="1"/>
            </p:cNvSpPr>
            <p:nvPr/>
          </p:nvSpPr>
          <p:spPr bwMode="auto">
            <a:xfrm>
              <a:off x="1788" y="1047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en-US" altLang="zh-CN" sz="2800" b="1"/>
                <a:t>=0</a:t>
              </a:r>
            </a:p>
          </p:txBody>
        </p:sp>
        <p:graphicFrame>
          <p:nvGraphicFramePr>
            <p:cNvPr id="36867" name="Object 74"/>
            <p:cNvGraphicFramePr>
              <a:graphicFrameLocks noChangeAspect="1"/>
            </p:cNvGraphicFramePr>
            <p:nvPr/>
          </p:nvGraphicFramePr>
          <p:xfrm>
            <a:off x="2010" y="1345"/>
            <a:ext cx="26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6" r:id="rId19" imgW="143280" imgH="200160" progId="Equation.3">
                    <p:embed/>
                  </p:oleObj>
                </mc:Choice>
                <mc:Fallback>
                  <p:oleObj r:id="rId19" imgW="143280" imgH="20016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1345"/>
                          <a:ext cx="26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75"/>
            <p:cNvGraphicFramePr>
              <a:graphicFrameLocks noChangeAspect="1"/>
            </p:cNvGraphicFramePr>
            <p:nvPr/>
          </p:nvGraphicFramePr>
          <p:xfrm>
            <a:off x="2784" y="1296"/>
            <a:ext cx="22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7" r:id="rId21" imgW="117360" imgH="187200" progId="Equation.3">
                    <p:embed/>
                  </p:oleObj>
                </mc:Choice>
                <mc:Fallback>
                  <p:oleObj r:id="rId21" imgW="117360" imgH="1872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96"/>
                          <a:ext cx="22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76"/>
            <p:cNvGraphicFramePr>
              <a:graphicFrameLocks noChangeAspect="1"/>
            </p:cNvGraphicFramePr>
            <p:nvPr/>
          </p:nvGraphicFramePr>
          <p:xfrm>
            <a:off x="1492" y="1584"/>
            <a:ext cx="3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58" r:id="rId23" imgW="178200" imgH="200160" progId="Equation.3">
                    <p:embed/>
                  </p:oleObj>
                </mc:Choice>
                <mc:Fallback>
                  <p:oleObj r:id="rId23" imgW="178200" imgH="20016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584"/>
                          <a:ext cx="3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13" name="Text Box 77"/>
            <p:cNvSpPr txBox="1">
              <a:spLocks noChangeArrowheads="1"/>
            </p:cNvSpPr>
            <p:nvPr/>
          </p:nvSpPr>
          <p:spPr bwMode="auto">
            <a:xfrm>
              <a:off x="1701" y="1509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6914" name="Text Box 78"/>
            <p:cNvSpPr txBox="1">
              <a:spLocks noChangeArrowheads="1"/>
            </p:cNvSpPr>
            <p:nvPr/>
          </p:nvSpPr>
          <p:spPr bwMode="auto">
            <a:xfrm>
              <a:off x="1704" y="1763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36915" name="Text Box 79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36916" name="Rectangle 80"/>
            <p:cNvSpPr>
              <a:spLocks noChangeArrowheads="1"/>
            </p:cNvSpPr>
            <p:nvPr/>
          </p:nvSpPr>
          <p:spPr bwMode="auto">
            <a:xfrm>
              <a:off x="2640" y="1728"/>
              <a:ext cx="114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36917" name="Text Box 81"/>
            <p:cNvSpPr txBox="1">
              <a:spLocks noChangeArrowheads="1"/>
            </p:cNvSpPr>
            <p:nvPr/>
          </p:nvSpPr>
          <p:spPr bwMode="auto">
            <a:xfrm>
              <a:off x="960" y="163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R</a:t>
              </a:r>
            </a:p>
          </p:txBody>
        </p:sp>
        <p:sp>
          <p:nvSpPr>
            <p:cNvPr id="36918" name="Oval 82"/>
            <p:cNvSpPr>
              <a:spLocks noChangeArrowheads="1"/>
            </p:cNvSpPr>
            <p:nvPr/>
          </p:nvSpPr>
          <p:spPr bwMode="auto">
            <a:xfrm flipV="1">
              <a:off x="1344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9" name="Oval 83"/>
            <p:cNvSpPr>
              <a:spLocks noChangeArrowheads="1"/>
            </p:cNvSpPr>
            <p:nvPr/>
          </p:nvSpPr>
          <p:spPr bwMode="auto">
            <a:xfrm flipV="1">
              <a:off x="1344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0" name="Oval 84"/>
            <p:cNvSpPr>
              <a:spLocks noChangeArrowheads="1"/>
            </p:cNvSpPr>
            <p:nvPr/>
          </p:nvSpPr>
          <p:spPr bwMode="auto">
            <a:xfrm flipV="1">
              <a:off x="1872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1" name="Oval 85"/>
            <p:cNvSpPr>
              <a:spLocks noChangeArrowheads="1"/>
            </p:cNvSpPr>
            <p:nvPr/>
          </p:nvSpPr>
          <p:spPr bwMode="auto">
            <a:xfrm flipV="1">
              <a:off x="1872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2" name="Line 86"/>
            <p:cNvSpPr>
              <a:spLocks noChangeShapeType="1"/>
            </p:cNvSpPr>
            <p:nvPr/>
          </p:nvSpPr>
          <p:spPr bwMode="auto">
            <a:xfrm rot="5400000" flipH="1">
              <a:off x="2135" y="1221"/>
              <a:ext cx="220" cy="2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5" name="Group 2"/>
          <p:cNvGrpSpPr>
            <a:grpSpLocks/>
          </p:cNvGrpSpPr>
          <p:nvPr/>
        </p:nvGrpSpPr>
        <p:grpSpPr bwMode="auto">
          <a:xfrm>
            <a:off x="609600" y="609600"/>
            <a:ext cx="3657600" cy="609600"/>
            <a:chOff x="384" y="384"/>
            <a:chExt cx="2304" cy="384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384" y="387"/>
              <a:ext cx="208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(2)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确定稳态值</a:t>
              </a:r>
            </a:p>
          </p:txBody>
        </p:sp>
        <p:graphicFrame>
          <p:nvGraphicFramePr>
            <p:cNvPr id="37894" name="Object 4"/>
            <p:cNvGraphicFramePr>
              <a:graphicFrameLocks noChangeAspect="1"/>
            </p:cNvGraphicFramePr>
            <p:nvPr/>
          </p:nvGraphicFramePr>
          <p:xfrm>
            <a:off x="1931" y="384"/>
            <a:ext cx="7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8" r:id="rId3" imgW="360720" imgH="200160" progId="Equation.3">
                    <p:embed/>
                  </p:oleObj>
                </mc:Choice>
                <mc:Fallback>
                  <p:oleObj r:id="rId3" imgW="360720" imgH="200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84"/>
                          <a:ext cx="7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066800"/>
            <a:ext cx="4800600" cy="576263"/>
            <a:chOff x="480" y="672"/>
            <a:chExt cx="3024" cy="363"/>
          </a:xfrm>
        </p:grpSpPr>
        <p:sp>
          <p:nvSpPr>
            <p:cNvPr id="37931" name="Text Box 6"/>
            <p:cNvSpPr txBox="1">
              <a:spLocks noChangeArrowheads="1"/>
            </p:cNvSpPr>
            <p:nvPr/>
          </p:nvSpPr>
          <p:spPr bwMode="auto">
            <a:xfrm>
              <a:off x="480" y="672"/>
              <a:ext cx="28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由换路后电路求稳态值</a:t>
              </a:r>
            </a:p>
          </p:txBody>
        </p:sp>
        <p:graphicFrame>
          <p:nvGraphicFramePr>
            <p:cNvPr id="37893" name="Object 7"/>
            <p:cNvGraphicFramePr>
              <a:graphicFrameLocks noChangeAspect="1"/>
            </p:cNvGraphicFramePr>
            <p:nvPr/>
          </p:nvGraphicFramePr>
          <p:xfrm>
            <a:off x="2784" y="672"/>
            <a:ext cx="72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9" r:id="rId5" imgW="360720" imgH="200160" progId="Equation.3">
                    <p:embed/>
                  </p:oleObj>
                </mc:Choice>
                <mc:Fallback>
                  <p:oleObj r:id="rId5" imgW="360720" imgH="2001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72"/>
                          <a:ext cx="72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62000" y="1524000"/>
          <a:ext cx="453866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0" r:id="rId7" imgW="1638360" imgH="526320" progId="Equation.3">
                  <p:embed/>
                </p:oleObj>
              </mc:Choice>
              <mc:Fallback>
                <p:oleObj r:id="rId7" imgW="1638360" imgH="526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4538663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11188" y="3182938"/>
            <a:ext cx="4967287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(3)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由换路后电路求时间常数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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546225" y="3803650"/>
          <a:ext cx="39624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1" r:id="rId9" imgW="1381680" imgH="709200" progId="Equation.3">
                  <p:embed/>
                </p:oleObj>
              </mc:Choice>
              <mc:Fallback>
                <p:oleObj r:id="rId9" imgW="1381680" imgH="709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803650"/>
                        <a:ext cx="39624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648200" y="3303588"/>
            <a:ext cx="4419600" cy="2241550"/>
            <a:chOff x="2928" y="1900"/>
            <a:chExt cx="2784" cy="1412"/>
          </a:xfrm>
        </p:grpSpPr>
        <p:graphicFrame>
          <p:nvGraphicFramePr>
            <p:cNvPr id="37892" name="Object 12"/>
            <p:cNvGraphicFramePr>
              <a:graphicFrameLocks noChangeAspect="1"/>
            </p:cNvGraphicFramePr>
            <p:nvPr/>
          </p:nvGraphicFramePr>
          <p:xfrm>
            <a:off x="4237" y="2341"/>
            <a:ext cx="5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72" r:id="rId11" imgW="386640" imgH="200160" progId="Equation.3">
                    <p:embed/>
                  </p:oleObj>
                </mc:Choice>
                <mc:Fallback>
                  <p:oleObj r:id="rId11" imgW="386640" imgH="200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2341"/>
                          <a:ext cx="53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899" name="Group 13"/>
            <p:cNvGrpSpPr>
              <a:grpSpLocks/>
            </p:cNvGrpSpPr>
            <p:nvPr/>
          </p:nvGrpSpPr>
          <p:grpSpPr bwMode="auto">
            <a:xfrm>
              <a:off x="4176" y="2976"/>
              <a:ext cx="1248" cy="336"/>
              <a:chOff x="3936" y="2880"/>
              <a:chExt cx="1248" cy="336"/>
            </a:xfrm>
          </p:grpSpPr>
          <p:sp>
            <p:nvSpPr>
              <p:cNvPr id="37929" name="Text Box 14"/>
              <p:cNvSpPr txBox="1">
                <a:spLocks noChangeArrowheads="1"/>
              </p:cNvSpPr>
              <p:nvPr/>
            </p:nvSpPr>
            <p:spPr bwMode="auto">
              <a:xfrm>
                <a:off x="3936" y="2880"/>
                <a:ext cx="6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</a:rPr>
                  <a:t>t</a:t>
                </a:r>
                <a:r>
                  <a:rPr lang="en-US" altLang="zh-CN" b="1">
                    <a:solidFill>
                      <a:srgbClr val="000099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b="1">
                    <a:solidFill>
                      <a:srgbClr val="000099"/>
                    </a:solidFill>
                    <a:ea typeface="幼圆" panose="02010509060101010101" pitchFamily="49" charset="-122"/>
                    <a:sym typeface="Symbol" panose="05050102010706020507" pitchFamily="18" charset="2"/>
                  </a:rPr>
                  <a:t>∞</a:t>
                </a:r>
                <a:endParaRPr lang="en-US" altLang="zh-CN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7930" name="Text Box 15"/>
              <p:cNvSpPr txBox="1">
                <a:spLocks noChangeArrowheads="1"/>
              </p:cNvSpPr>
              <p:nvPr/>
            </p:nvSpPr>
            <p:spPr bwMode="auto">
              <a:xfrm>
                <a:off x="3936" y="292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         </a:t>
                </a:r>
                <a:r>
                  <a:rPr lang="zh-CN" altLang="en-US" b="1"/>
                  <a:t>电路</a:t>
                </a:r>
              </a:p>
            </p:txBody>
          </p:sp>
        </p:grpSp>
        <p:sp>
          <p:nvSpPr>
            <p:cNvPr id="37900" name="Oval 16"/>
            <p:cNvSpPr>
              <a:spLocks noChangeArrowheads="1"/>
            </p:cNvSpPr>
            <p:nvPr/>
          </p:nvSpPr>
          <p:spPr bwMode="auto">
            <a:xfrm flipV="1">
              <a:off x="3452" y="2349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1" name="Line 17"/>
            <p:cNvSpPr>
              <a:spLocks noChangeShapeType="1"/>
            </p:cNvSpPr>
            <p:nvPr/>
          </p:nvSpPr>
          <p:spPr bwMode="auto">
            <a:xfrm flipV="1">
              <a:off x="3452" y="2462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8"/>
            <p:cNvSpPr>
              <a:spLocks noChangeShapeType="1"/>
            </p:cNvSpPr>
            <p:nvPr/>
          </p:nvSpPr>
          <p:spPr bwMode="auto">
            <a:xfrm>
              <a:off x="3566" y="2575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19"/>
            <p:cNvSpPr>
              <a:spLocks noChangeShapeType="1"/>
            </p:cNvSpPr>
            <p:nvPr/>
          </p:nvSpPr>
          <p:spPr bwMode="auto">
            <a:xfrm>
              <a:off x="3566" y="1953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04" name="Group 20"/>
            <p:cNvGrpSpPr>
              <a:grpSpLocks/>
            </p:cNvGrpSpPr>
            <p:nvPr/>
          </p:nvGrpSpPr>
          <p:grpSpPr bwMode="auto">
            <a:xfrm>
              <a:off x="4110" y="1946"/>
              <a:ext cx="114" cy="1018"/>
              <a:chOff x="4206" y="1844"/>
              <a:chExt cx="114" cy="1018"/>
            </a:xfrm>
          </p:grpSpPr>
          <p:sp>
            <p:nvSpPr>
              <p:cNvPr id="37926" name="Rectangle 21"/>
              <p:cNvSpPr>
                <a:spLocks noChangeArrowheads="1"/>
              </p:cNvSpPr>
              <p:nvPr/>
            </p:nvSpPr>
            <p:spPr bwMode="auto">
              <a:xfrm>
                <a:off x="4206" y="2218"/>
                <a:ext cx="114" cy="2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7927" name="Line 22"/>
              <p:cNvSpPr>
                <a:spLocks noChangeShapeType="1"/>
              </p:cNvSpPr>
              <p:nvPr/>
            </p:nvSpPr>
            <p:spPr bwMode="auto">
              <a:xfrm>
                <a:off x="4263" y="2472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8" name="Line 23"/>
              <p:cNvSpPr>
                <a:spLocks noChangeShapeType="1"/>
              </p:cNvSpPr>
              <p:nvPr/>
            </p:nvSpPr>
            <p:spPr bwMode="auto">
              <a:xfrm flipV="1">
                <a:off x="4263" y="1844"/>
                <a:ext cx="0" cy="3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5" name="Line 24"/>
            <p:cNvSpPr>
              <a:spLocks noChangeShapeType="1"/>
            </p:cNvSpPr>
            <p:nvPr/>
          </p:nvSpPr>
          <p:spPr bwMode="auto">
            <a:xfrm>
              <a:off x="4868" y="1946"/>
              <a:ext cx="0" cy="40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25"/>
            <p:cNvSpPr>
              <a:spLocks noChangeShapeType="1"/>
            </p:cNvSpPr>
            <p:nvPr/>
          </p:nvSpPr>
          <p:spPr bwMode="auto">
            <a:xfrm>
              <a:off x="4868" y="2592"/>
              <a:ext cx="0" cy="3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26"/>
            <p:cNvSpPr>
              <a:spLocks noChangeShapeType="1"/>
            </p:cNvSpPr>
            <p:nvPr/>
          </p:nvSpPr>
          <p:spPr bwMode="auto">
            <a:xfrm flipV="1">
              <a:off x="3409" y="2137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27"/>
            <p:cNvSpPr txBox="1">
              <a:spLocks noChangeArrowheads="1"/>
            </p:cNvSpPr>
            <p:nvPr/>
          </p:nvSpPr>
          <p:spPr bwMode="auto">
            <a:xfrm>
              <a:off x="2928" y="233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9mA</a:t>
              </a:r>
            </a:p>
          </p:txBody>
        </p:sp>
        <p:sp>
          <p:nvSpPr>
            <p:cNvPr id="37909" name="Line 28"/>
            <p:cNvSpPr>
              <a:spLocks noChangeShapeType="1"/>
            </p:cNvSpPr>
            <p:nvPr/>
          </p:nvSpPr>
          <p:spPr bwMode="auto">
            <a:xfrm>
              <a:off x="3551" y="1939"/>
              <a:ext cx="18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29"/>
            <p:cNvSpPr>
              <a:spLocks noChangeShapeType="1"/>
            </p:cNvSpPr>
            <p:nvPr/>
          </p:nvSpPr>
          <p:spPr bwMode="auto">
            <a:xfrm>
              <a:off x="3551" y="2971"/>
              <a:ext cx="18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Text Box 30"/>
            <p:cNvSpPr txBox="1">
              <a:spLocks noChangeArrowheads="1"/>
            </p:cNvSpPr>
            <p:nvPr/>
          </p:nvSpPr>
          <p:spPr bwMode="auto">
            <a:xfrm>
              <a:off x="4608" y="212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37912" name="Text Box 31"/>
            <p:cNvSpPr txBox="1">
              <a:spLocks noChangeArrowheads="1"/>
            </p:cNvSpPr>
            <p:nvPr/>
          </p:nvSpPr>
          <p:spPr bwMode="auto">
            <a:xfrm>
              <a:off x="4659" y="2419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37913" name="Text Box 32"/>
            <p:cNvSpPr txBox="1">
              <a:spLocks noChangeArrowheads="1"/>
            </p:cNvSpPr>
            <p:nvPr/>
          </p:nvSpPr>
          <p:spPr bwMode="auto">
            <a:xfrm>
              <a:off x="3648" y="2382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6k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37914" name="Text Box 33"/>
            <p:cNvSpPr txBox="1">
              <a:spLocks noChangeArrowheads="1"/>
            </p:cNvSpPr>
            <p:nvPr/>
          </p:nvSpPr>
          <p:spPr bwMode="auto">
            <a:xfrm>
              <a:off x="3692" y="219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R</a:t>
              </a:r>
            </a:p>
          </p:txBody>
        </p:sp>
        <p:sp>
          <p:nvSpPr>
            <p:cNvPr id="37915" name="Rectangle 34"/>
            <p:cNvSpPr>
              <a:spLocks noChangeArrowheads="1"/>
            </p:cNvSpPr>
            <p:nvPr/>
          </p:nvSpPr>
          <p:spPr bwMode="auto">
            <a:xfrm>
              <a:off x="5376" y="2290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37916" name="Line 35"/>
            <p:cNvSpPr>
              <a:spLocks noChangeShapeType="1"/>
            </p:cNvSpPr>
            <p:nvPr/>
          </p:nvSpPr>
          <p:spPr bwMode="auto">
            <a:xfrm>
              <a:off x="5433" y="2544"/>
              <a:ext cx="0" cy="4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36"/>
            <p:cNvSpPr>
              <a:spLocks noChangeShapeType="1"/>
            </p:cNvSpPr>
            <p:nvPr/>
          </p:nvSpPr>
          <p:spPr bwMode="auto">
            <a:xfrm flipV="1">
              <a:off x="5433" y="192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Text Box 37"/>
            <p:cNvSpPr txBox="1">
              <a:spLocks noChangeArrowheads="1"/>
            </p:cNvSpPr>
            <p:nvPr/>
          </p:nvSpPr>
          <p:spPr bwMode="auto">
            <a:xfrm>
              <a:off x="5372" y="226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</a:t>
              </a:r>
            </a:p>
          </p:txBody>
        </p:sp>
        <p:sp>
          <p:nvSpPr>
            <p:cNvPr id="37919" name="Oval 38"/>
            <p:cNvSpPr>
              <a:spLocks noChangeArrowheads="1"/>
            </p:cNvSpPr>
            <p:nvPr/>
          </p:nvSpPr>
          <p:spPr bwMode="auto">
            <a:xfrm>
              <a:off x="4848" y="25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0" name="Oval 39"/>
            <p:cNvSpPr>
              <a:spLocks noChangeArrowheads="1"/>
            </p:cNvSpPr>
            <p:nvPr/>
          </p:nvSpPr>
          <p:spPr bwMode="auto">
            <a:xfrm>
              <a:off x="4848" y="235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1" name="Rectangle 40"/>
            <p:cNvSpPr>
              <a:spLocks noChangeArrowheads="1"/>
            </p:cNvSpPr>
            <p:nvPr/>
          </p:nvSpPr>
          <p:spPr bwMode="auto">
            <a:xfrm>
              <a:off x="4944" y="2256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3k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7922" name="Oval 41"/>
            <p:cNvSpPr>
              <a:spLocks noChangeArrowheads="1"/>
            </p:cNvSpPr>
            <p:nvPr/>
          </p:nvSpPr>
          <p:spPr bwMode="auto">
            <a:xfrm flipV="1">
              <a:off x="4830" y="2928"/>
              <a:ext cx="66" cy="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3" name="Oval 42"/>
            <p:cNvSpPr>
              <a:spLocks noChangeArrowheads="1"/>
            </p:cNvSpPr>
            <p:nvPr/>
          </p:nvSpPr>
          <p:spPr bwMode="auto">
            <a:xfrm flipV="1">
              <a:off x="4128" y="19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4" name="Oval 43"/>
            <p:cNvSpPr>
              <a:spLocks noChangeArrowheads="1"/>
            </p:cNvSpPr>
            <p:nvPr/>
          </p:nvSpPr>
          <p:spPr bwMode="auto">
            <a:xfrm flipV="1">
              <a:off x="4128" y="292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25" name="Oval 44"/>
            <p:cNvSpPr>
              <a:spLocks noChangeArrowheads="1"/>
            </p:cNvSpPr>
            <p:nvPr/>
          </p:nvSpPr>
          <p:spPr bwMode="auto">
            <a:xfrm flipV="1">
              <a:off x="4828" y="19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23" name="Group 2"/>
          <p:cNvGrpSpPr>
            <a:grpSpLocks/>
          </p:cNvGrpSpPr>
          <p:nvPr/>
        </p:nvGrpSpPr>
        <p:grpSpPr bwMode="auto">
          <a:xfrm>
            <a:off x="533400" y="990600"/>
            <a:ext cx="4124325" cy="1643063"/>
            <a:chOff x="432" y="664"/>
            <a:chExt cx="2598" cy="1035"/>
          </a:xfrm>
        </p:grpSpPr>
        <p:sp>
          <p:nvSpPr>
            <p:cNvPr id="38941" name="AutoShape 3"/>
            <p:cNvSpPr>
              <a:spLocks/>
            </p:cNvSpPr>
            <p:nvPr/>
          </p:nvSpPr>
          <p:spPr bwMode="auto">
            <a:xfrm>
              <a:off x="1236" y="867"/>
              <a:ext cx="94" cy="696"/>
            </a:xfrm>
            <a:prstGeom prst="leftBrace">
              <a:avLst>
                <a:gd name="adj1" fmla="val 61634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  <p:graphicFrame>
          <p:nvGraphicFramePr>
            <p:cNvPr id="38920" name="Object 4"/>
            <p:cNvGraphicFramePr>
              <a:graphicFrameLocks noChangeAspect="1"/>
            </p:cNvGraphicFramePr>
            <p:nvPr/>
          </p:nvGraphicFramePr>
          <p:xfrm>
            <a:off x="1338" y="664"/>
            <a:ext cx="16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6" r:id="rId3" imgW="838800" imgH="200160" progId="Equation.3">
                    <p:embed/>
                  </p:oleObj>
                </mc:Choice>
                <mc:Fallback>
                  <p:oleObj r:id="rId3" imgW="838800" imgH="200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664"/>
                          <a:ext cx="16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Object 5"/>
            <p:cNvGraphicFramePr>
              <a:graphicFrameLocks noChangeAspect="1"/>
            </p:cNvGraphicFramePr>
            <p:nvPr/>
          </p:nvGraphicFramePr>
          <p:xfrm>
            <a:off x="1362" y="1003"/>
            <a:ext cx="154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7" r:id="rId5" imgW="790920" imgH="200160" progId="Equation.3">
                    <p:embed/>
                  </p:oleObj>
                </mc:Choice>
                <mc:Fallback>
                  <p:oleObj r:id="rId5" imgW="790920" imgH="200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1003"/>
                          <a:ext cx="1541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Object 6"/>
            <p:cNvGraphicFramePr>
              <a:graphicFrameLocks noChangeAspect="1"/>
            </p:cNvGraphicFramePr>
            <p:nvPr/>
          </p:nvGraphicFramePr>
          <p:xfrm>
            <a:off x="1428" y="1312"/>
            <a:ext cx="160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88" r:id="rId7" imgW="756000" imgH="200160" progId="Equation.3">
                    <p:embed/>
                  </p:oleObj>
                </mc:Choice>
                <mc:Fallback>
                  <p:oleObj r:id="rId7" imgW="756000" imgH="2001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312"/>
                          <a:ext cx="160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432" y="1019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三要素</a:t>
              </a:r>
            </a:p>
          </p:txBody>
        </p:sp>
      </p:grp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663575" y="2411413"/>
          <a:ext cx="4746625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9" r:id="rId9" imgW="1681560" imgH="548280" progId="Equation.3">
                  <p:embed/>
                </p:oleObj>
              </mc:Choice>
              <mc:Fallback>
                <p:oleObj r:id="rId9" imgW="1681560" imgH="54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411413"/>
                        <a:ext cx="4746625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279525" y="4365625"/>
          <a:ext cx="6731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0" r:id="rId11" imgW="2320560" imgH="352440" progId="Equation.3">
                  <p:embed/>
                </p:oleObj>
              </mc:Choice>
              <mc:Fallback>
                <p:oleObj r:id="rId11" imgW="2320560" imgH="352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365625"/>
                        <a:ext cx="6731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1685925" y="5297488"/>
          <a:ext cx="31924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1" r:id="rId13" imgW="1021320" imgH="200160" progId="Equation.3">
                  <p:embed/>
                </p:oleObj>
              </mc:Choice>
              <mc:Fallback>
                <p:oleObj r:id="rId13" imgW="1021320" imgH="200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297488"/>
                        <a:ext cx="31924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766763" y="3933825"/>
            <a:ext cx="30924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C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的变化曲线如图</a:t>
            </a:r>
          </a:p>
        </p:txBody>
      </p:sp>
      <p:pic>
        <p:nvPicPr>
          <p:cNvPr id="38925" name="Picture 12" descr="AG00315_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299075"/>
            <a:ext cx="838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6" name="Group 13"/>
          <p:cNvGrpSpPr>
            <a:grpSpLocks/>
          </p:cNvGrpSpPr>
          <p:nvPr/>
        </p:nvGrpSpPr>
        <p:grpSpPr bwMode="auto">
          <a:xfrm>
            <a:off x="228600" y="152400"/>
            <a:ext cx="1752600" cy="1143000"/>
            <a:chOff x="3936" y="96"/>
            <a:chExt cx="1152" cy="768"/>
          </a:xfrm>
        </p:grpSpPr>
        <p:sp>
          <p:nvSpPr>
            <p:cNvPr id="38939" name="AutoShape 14"/>
            <p:cNvSpPr>
              <a:spLocks noChangeArrowheads="1"/>
            </p:cNvSpPr>
            <p:nvPr/>
          </p:nvSpPr>
          <p:spPr bwMode="auto">
            <a:xfrm>
              <a:off x="3936" y="96"/>
              <a:ext cx="576" cy="672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40" name="AutoShape 15"/>
            <p:cNvSpPr>
              <a:spLocks noChangeArrowheads="1"/>
            </p:cNvSpPr>
            <p:nvPr/>
          </p:nvSpPr>
          <p:spPr bwMode="auto">
            <a:xfrm>
              <a:off x="4608" y="384"/>
              <a:ext cx="480" cy="480"/>
            </a:xfrm>
            <a:prstGeom prst="star4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path path="shape">
                <a:fillToRect l="50000" t="50000" r="50000" b="50000"/>
              </a:path>
            </a:gradFill>
            <a:ln w="19050" cap="sq">
              <a:solidFill>
                <a:srgbClr val="00CC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29200" y="304800"/>
            <a:ext cx="3967163" cy="2971800"/>
            <a:chOff x="3168" y="192"/>
            <a:chExt cx="2499" cy="1872"/>
          </a:xfrm>
        </p:grpSpPr>
        <p:grpSp>
          <p:nvGrpSpPr>
            <p:cNvPr id="38928" name="Group 17"/>
            <p:cNvGrpSpPr>
              <a:grpSpLocks/>
            </p:cNvGrpSpPr>
            <p:nvPr/>
          </p:nvGrpSpPr>
          <p:grpSpPr bwMode="auto">
            <a:xfrm>
              <a:off x="3168" y="1219"/>
              <a:ext cx="2278" cy="327"/>
              <a:chOff x="3168" y="1363"/>
              <a:chExt cx="2278" cy="327"/>
            </a:xfrm>
          </p:grpSpPr>
          <p:sp>
            <p:nvSpPr>
              <p:cNvPr id="38937" name="Line 18"/>
              <p:cNvSpPr>
                <a:spLocks noChangeShapeType="1"/>
              </p:cNvSpPr>
              <p:nvPr/>
            </p:nvSpPr>
            <p:spPr bwMode="auto">
              <a:xfrm>
                <a:off x="3690" y="1553"/>
                <a:ext cx="1756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8" name="Text Box 19"/>
              <p:cNvSpPr txBox="1">
                <a:spLocks noChangeArrowheads="1"/>
              </p:cNvSpPr>
              <p:nvPr/>
            </p:nvSpPr>
            <p:spPr bwMode="auto">
              <a:xfrm>
                <a:off x="3168" y="1363"/>
                <a:ext cx="5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99"/>
                    </a:solidFill>
                  </a:rPr>
                  <a:t>18V</a:t>
                </a:r>
              </a:p>
            </p:txBody>
          </p:sp>
        </p:grpSp>
        <p:grpSp>
          <p:nvGrpSpPr>
            <p:cNvPr id="38929" name="Group 20"/>
            <p:cNvGrpSpPr>
              <a:grpSpLocks/>
            </p:cNvGrpSpPr>
            <p:nvPr/>
          </p:nvGrpSpPr>
          <p:grpSpPr bwMode="auto">
            <a:xfrm>
              <a:off x="3190" y="499"/>
              <a:ext cx="2164" cy="864"/>
              <a:chOff x="3190" y="643"/>
              <a:chExt cx="2164" cy="864"/>
            </a:xfrm>
          </p:grpSpPr>
          <p:sp>
            <p:nvSpPr>
              <p:cNvPr id="38935" name="Freeform 21"/>
              <p:cNvSpPr>
                <a:spLocks noChangeArrowheads="1"/>
              </p:cNvSpPr>
              <p:nvPr/>
            </p:nvSpPr>
            <p:spPr bwMode="auto">
              <a:xfrm flipV="1">
                <a:off x="3670" y="818"/>
                <a:ext cx="1684" cy="689"/>
              </a:xfrm>
              <a:custGeom>
                <a:avLst/>
                <a:gdLst>
                  <a:gd name="T0" fmla="*/ 0 w 1968"/>
                  <a:gd name="T1" fmla="*/ 521 h 912"/>
                  <a:gd name="T2" fmla="*/ 492 w 1968"/>
                  <a:gd name="T3" fmla="*/ 137 h 912"/>
                  <a:gd name="T4" fmla="*/ 1441 w 1968"/>
                  <a:gd name="T5" fmla="*/ 0 h 912"/>
                  <a:gd name="T6" fmla="*/ 0 60000 65536"/>
                  <a:gd name="T7" fmla="*/ 0 60000 65536"/>
                  <a:gd name="T8" fmla="*/ 0 60000 65536"/>
                  <a:gd name="T9" fmla="*/ 0 w 1968"/>
                  <a:gd name="T10" fmla="*/ 0 h 912"/>
                  <a:gd name="T11" fmla="*/ 1968 w 196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" h="912">
                    <a:moveTo>
                      <a:pt x="0" y="912"/>
                    </a:moveTo>
                    <a:cubicBezTo>
                      <a:pt x="172" y="652"/>
                      <a:pt x="344" y="392"/>
                      <a:pt x="672" y="240"/>
                    </a:cubicBezTo>
                    <a:cubicBezTo>
                      <a:pt x="1000" y="88"/>
                      <a:pt x="1484" y="44"/>
                      <a:pt x="1968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36" name="Text Box 22"/>
              <p:cNvSpPr txBox="1">
                <a:spLocks noChangeArrowheads="1"/>
              </p:cNvSpPr>
              <p:nvPr/>
            </p:nvSpPr>
            <p:spPr bwMode="auto">
              <a:xfrm>
                <a:off x="3190" y="643"/>
                <a:ext cx="5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54V</a:t>
                </a:r>
              </a:p>
            </p:txBody>
          </p:sp>
        </p:grp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3988" y="1737"/>
              <a:ext cx="124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u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C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变化曲线</a:t>
              </a:r>
            </a:p>
          </p:txBody>
        </p:sp>
        <p:sp>
          <p:nvSpPr>
            <p:cNvPr id="38931" name="Line 24"/>
            <p:cNvSpPr>
              <a:spLocks noChangeShapeType="1"/>
            </p:cNvSpPr>
            <p:nvPr/>
          </p:nvSpPr>
          <p:spPr bwMode="auto">
            <a:xfrm flipH="1" flipV="1">
              <a:off x="3670" y="321"/>
              <a:ext cx="0" cy="1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Text Box 25"/>
            <p:cNvSpPr txBox="1">
              <a:spLocks noChangeArrowheads="1"/>
            </p:cNvSpPr>
            <p:nvPr/>
          </p:nvSpPr>
          <p:spPr bwMode="auto">
            <a:xfrm>
              <a:off x="5480" y="1665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38919" name="Object 26"/>
            <p:cNvGraphicFramePr>
              <a:graphicFrameLocks noChangeAspect="1"/>
            </p:cNvGraphicFramePr>
            <p:nvPr/>
          </p:nvGraphicFramePr>
          <p:xfrm>
            <a:off x="3722" y="192"/>
            <a:ext cx="35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92" r:id="rId16" imgW="178200" imgH="200160" progId="Equation.3">
                    <p:embed/>
                  </p:oleObj>
                </mc:Choice>
                <mc:Fallback>
                  <p:oleObj r:id="rId16" imgW="178200" imgH="200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192"/>
                          <a:ext cx="35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Rectangle 27"/>
            <p:cNvSpPr>
              <a:spLocks noChangeArrowheads="1"/>
            </p:cNvSpPr>
            <p:nvPr/>
          </p:nvSpPr>
          <p:spPr bwMode="auto">
            <a:xfrm>
              <a:off x="3379" y="15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38934" name="Line 28"/>
            <p:cNvSpPr>
              <a:spLocks noChangeShapeType="1"/>
            </p:cNvSpPr>
            <p:nvPr/>
          </p:nvSpPr>
          <p:spPr bwMode="auto">
            <a:xfrm>
              <a:off x="3648" y="172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3097213" y="5938838"/>
          <a:ext cx="2987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3" r:id="rId18" imgW="1138320" imgH="235080" progId="Equation.3">
                  <p:embed/>
                </p:oleObj>
              </mc:Choice>
              <mc:Fallback>
                <p:oleObj r:id="rId18" imgW="1138320" imgH="235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938838"/>
                        <a:ext cx="2987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1055688" y="5805488"/>
          <a:ext cx="2032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r:id="rId20" imgW="812520" imgH="361080" progId="Equation.3">
                  <p:embed/>
                </p:oleObj>
              </mc:Choice>
              <mc:Fallback>
                <p:oleObj r:id="rId20" imgW="812520" imgH="3610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805488"/>
                        <a:ext cx="2032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63563" y="2667000"/>
          <a:ext cx="48720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0" r:id="rId3" imgW="1833840" imgH="317520" progId="Equation.3">
                  <p:embed/>
                </p:oleObj>
              </mc:Choice>
              <mc:Fallback>
                <p:oleObj r:id="rId3" imgW="1833840" imgH="317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667000"/>
                        <a:ext cx="48720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8" name="Group 3"/>
          <p:cNvGrpSpPr>
            <a:grpSpLocks/>
          </p:cNvGrpSpPr>
          <p:nvPr/>
        </p:nvGrpSpPr>
        <p:grpSpPr bwMode="auto">
          <a:xfrm>
            <a:off x="304800" y="304800"/>
            <a:ext cx="3124200" cy="560388"/>
            <a:chOff x="240" y="156"/>
            <a:chExt cx="1968" cy="353"/>
          </a:xfrm>
        </p:grpSpPr>
        <p:sp>
          <p:nvSpPr>
            <p:cNvPr id="40039" name="Text Box 4"/>
            <p:cNvSpPr txBox="1">
              <a:spLocks noChangeArrowheads="1"/>
            </p:cNvSpPr>
            <p:nvPr/>
          </p:nvSpPr>
          <p:spPr bwMode="auto">
            <a:xfrm>
              <a:off x="240" y="15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用三要素法求</a:t>
              </a:r>
            </a:p>
          </p:txBody>
        </p:sp>
        <p:graphicFrame>
          <p:nvGraphicFramePr>
            <p:cNvPr id="39947" name="Object 5"/>
            <p:cNvGraphicFramePr>
              <a:graphicFrameLocks noChangeAspect="1"/>
            </p:cNvGraphicFramePr>
            <p:nvPr/>
          </p:nvGraphicFramePr>
          <p:xfrm>
            <a:off x="1680" y="163"/>
            <a:ext cx="23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1" r:id="rId5" imgW="143280" imgH="200160" progId="Equation.3">
                    <p:embed/>
                  </p:oleObj>
                </mc:Choice>
                <mc:Fallback>
                  <p:oleObj r:id="rId5" imgW="143280" imgH="200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3"/>
                          <a:ext cx="23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609600" y="4772025"/>
          <a:ext cx="19018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2" r:id="rId7" imgW="560520" imgH="200160" progId="Equation.3">
                  <p:embed/>
                </p:oleObj>
              </mc:Choice>
              <mc:Fallback>
                <p:oleObj r:id="rId7" imgW="560520" imgH="200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72025"/>
                        <a:ext cx="19018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614363" y="5389563"/>
          <a:ext cx="37877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3" r:id="rId9" imgW="1264320" imgH="235080" progId="Equation.3">
                  <p:embed/>
                </p:oleObj>
              </mc:Choice>
              <mc:Fallback>
                <p:oleObj r:id="rId9" imgW="1264320" imgH="235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389563"/>
                        <a:ext cx="37877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609600" y="3679825"/>
          <a:ext cx="38322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4" r:id="rId11" imgW="1590480" imgH="352440" progId="Equation.3">
                  <p:embed/>
                </p:oleObj>
              </mc:Choice>
              <mc:Fallback>
                <p:oleObj r:id="rId11" imgW="1590480" imgH="352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79825"/>
                        <a:ext cx="38322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10200" y="3429000"/>
            <a:ext cx="3529013" cy="2805113"/>
            <a:chOff x="3408" y="2160"/>
            <a:chExt cx="2223" cy="1767"/>
          </a:xfrm>
        </p:grpSpPr>
        <p:sp>
          <p:nvSpPr>
            <p:cNvPr id="40022" name="Line 12"/>
            <p:cNvSpPr>
              <a:spLocks noChangeShapeType="1"/>
            </p:cNvSpPr>
            <p:nvPr/>
          </p:nvSpPr>
          <p:spPr bwMode="auto">
            <a:xfrm>
              <a:off x="3955" y="2598"/>
              <a:ext cx="1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3" name="Text Box 13"/>
            <p:cNvSpPr txBox="1">
              <a:spLocks noChangeArrowheads="1"/>
            </p:cNvSpPr>
            <p:nvPr/>
          </p:nvSpPr>
          <p:spPr bwMode="auto">
            <a:xfrm>
              <a:off x="5184" y="2928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54V</a:t>
              </a:r>
            </a:p>
          </p:txBody>
        </p:sp>
        <p:sp>
          <p:nvSpPr>
            <p:cNvPr id="40024" name="Oval 14"/>
            <p:cNvSpPr>
              <a:spLocks noChangeArrowheads="1"/>
            </p:cNvSpPr>
            <p:nvPr/>
          </p:nvSpPr>
          <p:spPr bwMode="auto">
            <a:xfrm flipV="1">
              <a:off x="3856" y="3228"/>
              <a:ext cx="218" cy="2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25" name="Line 15"/>
            <p:cNvSpPr>
              <a:spLocks noChangeShapeType="1"/>
            </p:cNvSpPr>
            <p:nvPr/>
          </p:nvSpPr>
          <p:spPr bwMode="auto">
            <a:xfrm>
              <a:off x="3965" y="3024"/>
              <a:ext cx="0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6" name="Rectangle 16"/>
            <p:cNvSpPr>
              <a:spLocks noChangeArrowheads="1"/>
            </p:cNvSpPr>
            <p:nvPr/>
          </p:nvSpPr>
          <p:spPr bwMode="auto">
            <a:xfrm>
              <a:off x="3910" y="2816"/>
              <a:ext cx="108" cy="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bg1"/>
                </a:solidFill>
              </a:endParaRPr>
            </a:p>
          </p:txBody>
        </p:sp>
        <p:sp>
          <p:nvSpPr>
            <p:cNvPr id="40027" name="Text Box 17"/>
            <p:cNvSpPr txBox="1">
              <a:spLocks noChangeArrowheads="1"/>
            </p:cNvSpPr>
            <p:nvPr/>
          </p:nvSpPr>
          <p:spPr bwMode="auto">
            <a:xfrm>
              <a:off x="3408" y="3220"/>
              <a:ext cx="5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18V</a:t>
              </a:r>
            </a:p>
          </p:txBody>
        </p:sp>
        <p:sp>
          <p:nvSpPr>
            <p:cNvPr id="40028" name="Text Box 18"/>
            <p:cNvSpPr txBox="1">
              <a:spLocks noChangeArrowheads="1"/>
            </p:cNvSpPr>
            <p:nvPr/>
          </p:nvSpPr>
          <p:spPr bwMode="auto">
            <a:xfrm>
              <a:off x="3425" y="2758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40029" name="Line 19"/>
            <p:cNvSpPr>
              <a:spLocks noChangeShapeType="1"/>
            </p:cNvSpPr>
            <p:nvPr/>
          </p:nvSpPr>
          <p:spPr bwMode="auto">
            <a:xfrm>
              <a:off x="3955" y="3618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46" name="Object 20"/>
            <p:cNvGraphicFramePr>
              <a:graphicFrameLocks noChangeAspect="1"/>
            </p:cNvGraphicFramePr>
            <p:nvPr/>
          </p:nvGraphicFramePr>
          <p:xfrm>
            <a:off x="4349" y="2916"/>
            <a:ext cx="52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5" r:id="rId13" imgW="386640" imgH="200160" progId="Equation.3">
                    <p:embed/>
                  </p:oleObj>
                </mc:Choice>
                <mc:Fallback>
                  <p:oleObj r:id="rId13" imgW="386640" imgH="200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" y="2916"/>
                          <a:ext cx="52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4347" y="3600"/>
              <a:ext cx="7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t </a:t>
              </a: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=0</a:t>
              </a:r>
              <a:r>
                <a:rPr kumimoji="1" lang="en-US" altLang="zh-CN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+</a:t>
              </a:r>
              <a:endParaRPr kumimoji="1"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endParaRPr>
            </a:p>
          </p:txBody>
        </p:sp>
        <p:sp>
          <p:nvSpPr>
            <p:cNvPr id="40031" name="Line 22"/>
            <p:cNvSpPr>
              <a:spLocks noChangeShapeType="1"/>
            </p:cNvSpPr>
            <p:nvPr/>
          </p:nvSpPr>
          <p:spPr bwMode="auto">
            <a:xfrm>
              <a:off x="5075" y="2594"/>
              <a:ext cx="0" cy="1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2" name="Oval 23"/>
            <p:cNvSpPr>
              <a:spLocks noChangeArrowheads="1"/>
            </p:cNvSpPr>
            <p:nvPr/>
          </p:nvSpPr>
          <p:spPr bwMode="auto">
            <a:xfrm flipV="1">
              <a:off x="4966" y="2970"/>
              <a:ext cx="218" cy="22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3" name="Text Box 24"/>
            <p:cNvSpPr txBox="1">
              <a:spLocks noChangeArrowheads="1"/>
            </p:cNvSpPr>
            <p:nvPr/>
          </p:nvSpPr>
          <p:spPr bwMode="auto">
            <a:xfrm>
              <a:off x="5056" y="2832"/>
              <a:ext cx="416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cxnSp>
          <p:nvCxnSpPr>
            <p:cNvPr id="40034" name="AutoShape 25"/>
            <p:cNvCxnSpPr>
              <a:cxnSpLocks noChangeShapeType="1"/>
            </p:cNvCxnSpPr>
            <p:nvPr/>
          </p:nvCxnSpPr>
          <p:spPr bwMode="auto">
            <a:xfrm rot="5400000" flipV="1">
              <a:off x="4130" y="3023"/>
              <a:ext cx="528" cy="211"/>
            </a:xfrm>
            <a:prstGeom prst="curvedConnector5">
              <a:avLst>
                <a:gd name="adj1" fmla="val -30250"/>
                <a:gd name="adj2" fmla="val 291236"/>
                <a:gd name="adj3" fmla="val 101889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35" name="Text Box 26"/>
            <p:cNvSpPr txBox="1">
              <a:spLocks noChangeArrowheads="1"/>
            </p:cNvSpPr>
            <p:nvPr/>
          </p:nvSpPr>
          <p:spPr bwMode="auto">
            <a:xfrm>
              <a:off x="3946" y="3124"/>
              <a:ext cx="416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40036" name="AutoShape 27"/>
            <p:cNvSpPr>
              <a:spLocks noChangeArrowheads="1"/>
            </p:cNvSpPr>
            <p:nvPr/>
          </p:nvSpPr>
          <p:spPr bwMode="auto">
            <a:xfrm rot="5400000">
              <a:off x="4383" y="2208"/>
              <a:ext cx="336" cy="240"/>
            </a:xfrm>
            <a:prstGeom prst="notchedRightArrow">
              <a:avLst>
                <a:gd name="adj1" fmla="val 50000"/>
                <a:gd name="adj2" fmla="val 35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37" name="Rectangle 28"/>
            <p:cNvSpPr>
              <a:spLocks noChangeArrowheads="1"/>
            </p:cNvSpPr>
            <p:nvPr/>
          </p:nvSpPr>
          <p:spPr bwMode="auto">
            <a:xfrm>
              <a:off x="5103" y="3033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40038" name="Line 29"/>
            <p:cNvSpPr>
              <a:spLocks noChangeShapeType="1"/>
            </p:cNvSpPr>
            <p:nvPr/>
          </p:nvSpPr>
          <p:spPr bwMode="auto">
            <a:xfrm>
              <a:off x="3951" y="2592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0" name="Group 30"/>
          <p:cNvGrpSpPr>
            <a:grpSpLocks/>
          </p:cNvGrpSpPr>
          <p:nvPr/>
        </p:nvGrpSpPr>
        <p:grpSpPr bwMode="auto">
          <a:xfrm>
            <a:off x="152400" y="685800"/>
            <a:ext cx="4800600" cy="2147888"/>
            <a:chOff x="96" y="432"/>
            <a:chExt cx="3024" cy="1353"/>
          </a:xfrm>
        </p:grpSpPr>
        <p:sp>
          <p:nvSpPr>
            <p:cNvPr id="39985" name="Text Box 31"/>
            <p:cNvSpPr txBox="1">
              <a:spLocks noChangeArrowheads="1"/>
            </p:cNvSpPr>
            <p:nvPr/>
          </p:nvSpPr>
          <p:spPr bwMode="auto">
            <a:xfrm flipH="1">
              <a:off x="1920" y="44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S</a:t>
              </a:r>
            </a:p>
          </p:txBody>
        </p:sp>
        <p:sp>
          <p:nvSpPr>
            <p:cNvPr id="39986" name="Oval 32"/>
            <p:cNvSpPr>
              <a:spLocks noChangeArrowheads="1"/>
            </p:cNvSpPr>
            <p:nvPr/>
          </p:nvSpPr>
          <p:spPr bwMode="auto">
            <a:xfrm flipV="1">
              <a:off x="620" y="1128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7" name="Line 33"/>
            <p:cNvSpPr>
              <a:spLocks noChangeShapeType="1"/>
            </p:cNvSpPr>
            <p:nvPr/>
          </p:nvSpPr>
          <p:spPr bwMode="auto">
            <a:xfrm flipV="1">
              <a:off x="620" y="1241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Line 34"/>
            <p:cNvSpPr>
              <a:spLocks noChangeShapeType="1"/>
            </p:cNvSpPr>
            <p:nvPr/>
          </p:nvSpPr>
          <p:spPr bwMode="auto">
            <a:xfrm>
              <a:off x="734" y="1354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Line 35"/>
            <p:cNvSpPr>
              <a:spLocks noChangeShapeType="1"/>
            </p:cNvSpPr>
            <p:nvPr/>
          </p:nvSpPr>
          <p:spPr bwMode="auto">
            <a:xfrm>
              <a:off x="734" y="732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Rectangle 36"/>
            <p:cNvSpPr>
              <a:spLocks noChangeArrowheads="1"/>
            </p:cNvSpPr>
            <p:nvPr/>
          </p:nvSpPr>
          <p:spPr bwMode="auto">
            <a:xfrm>
              <a:off x="1182" y="1099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39991" name="Line 37"/>
            <p:cNvSpPr>
              <a:spLocks noChangeShapeType="1"/>
            </p:cNvSpPr>
            <p:nvPr/>
          </p:nvSpPr>
          <p:spPr bwMode="auto">
            <a:xfrm>
              <a:off x="1239" y="1353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Line 38"/>
            <p:cNvSpPr>
              <a:spLocks noChangeShapeType="1"/>
            </p:cNvSpPr>
            <p:nvPr/>
          </p:nvSpPr>
          <p:spPr bwMode="auto">
            <a:xfrm flipV="1">
              <a:off x="1239" y="725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Line 39"/>
            <p:cNvSpPr>
              <a:spLocks noChangeShapeType="1"/>
            </p:cNvSpPr>
            <p:nvPr/>
          </p:nvSpPr>
          <p:spPr bwMode="auto">
            <a:xfrm>
              <a:off x="1655" y="1163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Line 40"/>
            <p:cNvSpPr>
              <a:spLocks noChangeShapeType="1"/>
            </p:cNvSpPr>
            <p:nvPr/>
          </p:nvSpPr>
          <p:spPr bwMode="auto">
            <a:xfrm>
              <a:off x="1655" y="1248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Line 41"/>
            <p:cNvSpPr>
              <a:spLocks noChangeShapeType="1"/>
            </p:cNvSpPr>
            <p:nvPr/>
          </p:nvSpPr>
          <p:spPr bwMode="auto">
            <a:xfrm>
              <a:off x="1769" y="725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Line 42"/>
            <p:cNvSpPr>
              <a:spLocks noChangeShapeType="1"/>
            </p:cNvSpPr>
            <p:nvPr/>
          </p:nvSpPr>
          <p:spPr bwMode="auto">
            <a:xfrm>
              <a:off x="1769" y="1262"/>
              <a:ext cx="0" cy="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Line 43"/>
            <p:cNvSpPr>
              <a:spLocks noChangeShapeType="1"/>
            </p:cNvSpPr>
            <p:nvPr/>
          </p:nvSpPr>
          <p:spPr bwMode="auto">
            <a:xfrm>
              <a:off x="2563" y="1401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Line 44"/>
            <p:cNvSpPr>
              <a:spLocks noChangeShapeType="1"/>
            </p:cNvSpPr>
            <p:nvPr/>
          </p:nvSpPr>
          <p:spPr bwMode="auto">
            <a:xfrm flipV="1">
              <a:off x="2563" y="704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Line 45"/>
            <p:cNvSpPr>
              <a:spLocks noChangeShapeType="1"/>
            </p:cNvSpPr>
            <p:nvPr/>
          </p:nvSpPr>
          <p:spPr bwMode="auto">
            <a:xfrm flipV="1">
              <a:off x="577" y="916"/>
              <a:ext cx="0" cy="48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Text Box 46"/>
            <p:cNvSpPr txBox="1">
              <a:spLocks noChangeArrowheads="1"/>
            </p:cNvSpPr>
            <p:nvPr/>
          </p:nvSpPr>
          <p:spPr bwMode="auto">
            <a:xfrm>
              <a:off x="96" y="1113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9mA</a:t>
              </a:r>
            </a:p>
          </p:txBody>
        </p:sp>
        <p:sp>
          <p:nvSpPr>
            <p:cNvPr id="40001" name="Text Box 47"/>
            <p:cNvSpPr txBox="1">
              <a:spLocks noChangeArrowheads="1"/>
            </p:cNvSpPr>
            <p:nvPr/>
          </p:nvSpPr>
          <p:spPr bwMode="auto">
            <a:xfrm>
              <a:off x="819" y="1257"/>
              <a:ext cx="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6k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40002" name="Text Box 48"/>
            <p:cNvSpPr txBox="1">
              <a:spLocks noChangeArrowheads="1"/>
            </p:cNvSpPr>
            <p:nvPr/>
          </p:nvSpPr>
          <p:spPr bwMode="auto">
            <a:xfrm>
              <a:off x="1847" y="1180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F</a:t>
              </a:r>
              <a:endParaRPr lang="en-US" altLang="zh-CN" b="1"/>
            </a:p>
          </p:txBody>
        </p:sp>
        <p:sp>
          <p:nvSpPr>
            <p:cNvPr id="40003" name="Line 49"/>
            <p:cNvSpPr>
              <a:spLocks noChangeShapeType="1"/>
            </p:cNvSpPr>
            <p:nvPr/>
          </p:nvSpPr>
          <p:spPr bwMode="auto">
            <a:xfrm>
              <a:off x="1853" y="781"/>
              <a:ext cx="0" cy="2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Line 50"/>
            <p:cNvSpPr>
              <a:spLocks noChangeShapeType="1"/>
            </p:cNvSpPr>
            <p:nvPr/>
          </p:nvSpPr>
          <p:spPr bwMode="auto">
            <a:xfrm>
              <a:off x="719" y="718"/>
              <a:ext cx="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Oval 51"/>
            <p:cNvSpPr>
              <a:spLocks noChangeArrowheads="1"/>
            </p:cNvSpPr>
            <p:nvPr/>
          </p:nvSpPr>
          <p:spPr bwMode="auto">
            <a:xfrm flipH="1">
              <a:off x="2272" y="690"/>
              <a:ext cx="57" cy="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6" name="Line 52"/>
            <p:cNvSpPr>
              <a:spLocks noChangeShapeType="1"/>
            </p:cNvSpPr>
            <p:nvPr/>
          </p:nvSpPr>
          <p:spPr bwMode="auto">
            <a:xfrm flipH="1">
              <a:off x="2031" y="745"/>
              <a:ext cx="263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Line 53"/>
            <p:cNvSpPr>
              <a:spLocks noChangeShapeType="1"/>
            </p:cNvSpPr>
            <p:nvPr/>
          </p:nvSpPr>
          <p:spPr bwMode="auto">
            <a:xfrm>
              <a:off x="2336" y="718"/>
              <a:ext cx="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Line 54"/>
            <p:cNvSpPr>
              <a:spLocks noChangeShapeType="1"/>
            </p:cNvSpPr>
            <p:nvPr/>
          </p:nvSpPr>
          <p:spPr bwMode="auto">
            <a:xfrm>
              <a:off x="719" y="1750"/>
              <a:ext cx="185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Text Box 55"/>
            <p:cNvSpPr txBox="1">
              <a:spLocks noChangeArrowheads="1"/>
            </p:cNvSpPr>
            <p:nvPr/>
          </p:nvSpPr>
          <p:spPr bwMode="auto">
            <a:xfrm>
              <a:off x="2592" y="1065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3k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40010" name="Line 56"/>
            <p:cNvSpPr>
              <a:spLocks noChangeShapeType="1"/>
            </p:cNvSpPr>
            <p:nvPr/>
          </p:nvSpPr>
          <p:spPr bwMode="auto">
            <a:xfrm>
              <a:off x="2641" y="768"/>
              <a:ext cx="0" cy="29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Text Box 57"/>
            <p:cNvSpPr txBox="1">
              <a:spLocks noChangeArrowheads="1"/>
            </p:cNvSpPr>
            <p:nvPr/>
          </p:nvSpPr>
          <p:spPr bwMode="auto">
            <a:xfrm>
              <a:off x="1644" y="432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en-US" altLang="zh-CN" sz="2800" b="1"/>
                <a:t>=0</a:t>
              </a:r>
            </a:p>
          </p:txBody>
        </p:sp>
        <p:graphicFrame>
          <p:nvGraphicFramePr>
            <p:cNvPr id="39943" name="Object 58"/>
            <p:cNvGraphicFramePr>
              <a:graphicFrameLocks noChangeAspect="1"/>
            </p:cNvGraphicFramePr>
            <p:nvPr/>
          </p:nvGraphicFramePr>
          <p:xfrm>
            <a:off x="1866" y="730"/>
            <a:ext cx="26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6" r:id="rId15" imgW="143280" imgH="200160" progId="Equation.3">
                    <p:embed/>
                  </p:oleObj>
                </mc:Choice>
                <mc:Fallback>
                  <p:oleObj r:id="rId15" imgW="143280" imgH="20016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730"/>
                          <a:ext cx="26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59"/>
            <p:cNvGraphicFramePr>
              <a:graphicFrameLocks noChangeAspect="1"/>
            </p:cNvGraphicFramePr>
            <p:nvPr/>
          </p:nvGraphicFramePr>
          <p:xfrm>
            <a:off x="2640" y="681"/>
            <a:ext cx="22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7" r:id="rId17" imgW="117360" imgH="187200" progId="Equation.3">
                    <p:embed/>
                  </p:oleObj>
                </mc:Choice>
                <mc:Fallback>
                  <p:oleObj r:id="rId17" imgW="117360" imgH="1872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81"/>
                          <a:ext cx="22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5" name="Object 60"/>
            <p:cNvGraphicFramePr>
              <a:graphicFrameLocks noChangeAspect="1"/>
            </p:cNvGraphicFramePr>
            <p:nvPr/>
          </p:nvGraphicFramePr>
          <p:xfrm>
            <a:off x="1348" y="969"/>
            <a:ext cx="3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8" r:id="rId19" imgW="178200" imgH="200160" progId="Equation.3">
                    <p:embed/>
                  </p:oleObj>
                </mc:Choice>
                <mc:Fallback>
                  <p:oleObj r:id="rId19" imgW="178200" imgH="20016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969"/>
                          <a:ext cx="3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12" name="Text Box 61"/>
            <p:cNvSpPr txBox="1">
              <a:spLocks noChangeArrowheads="1"/>
            </p:cNvSpPr>
            <p:nvPr/>
          </p:nvSpPr>
          <p:spPr bwMode="auto">
            <a:xfrm>
              <a:off x="1557" y="894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40013" name="Text Box 62"/>
            <p:cNvSpPr txBox="1">
              <a:spLocks noChangeArrowheads="1"/>
            </p:cNvSpPr>
            <p:nvPr/>
          </p:nvSpPr>
          <p:spPr bwMode="auto">
            <a:xfrm>
              <a:off x="1560" y="1148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40014" name="Text Box 63"/>
            <p:cNvSpPr txBox="1">
              <a:spLocks noChangeArrowheads="1"/>
            </p:cNvSpPr>
            <p:nvPr/>
          </p:nvSpPr>
          <p:spPr bwMode="auto">
            <a:xfrm>
              <a:off x="1872" y="1017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0015" name="Rectangle 64"/>
            <p:cNvSpPr>
              <a:spLocks noChangeArrowheads="1"/>
            </p:cNvSpPr>
            <p:nvPr/>
          </p:nvSpPr>
          <p:spPr bwMode="auto">
            <a:xfrm>
              <a:off x="2496" y="1113"/>
              <a:ext cx="114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40016" name="Text Box 65"/>
            <p:cNvSpPr txBox="1">
              <a:spLocks noChangeArrowheads="1"/>
            </p:cNvSpPr>
            <p:nvPr/>
          </p:nvSpPr>
          <p:spPr bwMode="auto">
            <a:xfrm>
              <a:off x="816" y="1017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R</a:t>
              </a:r>
            </a:p>
          </p:txBody>
        </p:sp>
        <p:sp>
          <p:nvSpPr>
            <p:cNvPr id="40017" name="Oval 66"/>
            <p:cNvSpPr>
              <a:spLocks noChangeArrowheads="1"/>
            </p:cNvSpPr>
            <p:nvPr/>
          </p:nvSpPr>
          <p:spPr bwMode="auto">
            <a:xfrm flipV="1">
              <a:off x="1200" y="1717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18" name="Oval 67"/>
            <p:cNvSpPr>
              <a:spLocks noChangeArrowheads="1"/>
            </p:cNvSpPr>
            <p:nvPr/>
          </p:nvSpPr>
          <p:spPr bwMode="auto">
            <a:xfrm flipV="1">
              <a:off x="1200" y="68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19" name="Oval 68"/>
            <p:cNvSpPr>
              <a:spLocks noChangeArrowheads="1"/>
            </p:cNvSpPr>
            <p:nvPr/>
          </p:nvSpPr>
          <p:spPr bwMode="auto">
            <a:xfrm flipV="1">
              <a:off x="1728" y="68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20" name="Oval 69"/>
            <p:cNvSpPr>
              <a:spLocks noChangeArrowheads="1"/>
            </p:cNvSpPr>
            <p:nvPr/>
          </p:nvSpPr>
          <p:spPr bwMode="auto">
            <a:xfrm flipV="1">
              <a:off x="1728" y="1717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21" name="Line 70"/>
            <p:cNvSpPr>
              <a:spLocks noChangeShapeType="1"/>
            </p:cNvSpPr>
            <p:nvPr/>
          </p:nvSpPr>
          <p:spPr bwMode="auto">
            <a:xfrm rot="5400000" flipH="1">
              <a:off x="1991" y="606"/>
              <a:ext cx="220" cy="2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1" name="Text Box 71"/>
          <p:cNvSpPr txBox="1">
            <a:spLocks noChangeArrowheads="1"/>
          </p:cNvSpPr>
          <p:nvPr/>
        </p:nvSpPr>
        <p:spPr bwMode="auto">
          <a:xfrm>
            <a:off x="4648200" y="1285875"/>
            <a:ext cx="125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solidFill>
                <a:srgbClr val="FF3300"/>
              </a:solidFill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4827588" y="173038"/>
            <a:ext cx="4164012" cy="3027362"/>
            <a:chOff x="3041" y="109"/>
            <a:chExt cx="2623" cy="1907"/>
          </a:xfrm>
        </p:grpSpPr>
        <p:sp>
          <p:nvSpPr>
            <p:cNvPr id="39953" name="Rectangle 73"/>
            <p:cNvSpPr>
              <a:spLocks noChangeArrowheads="1"/>
            </p:cNvSpPr>
            <p:nvPr/>
          </p:nvSpPr>
          <p:spPr bwMode="auto">
            <a:xfrm>
              <a:off x="5616" y="109"/>
              <a:ext cx="48" cy="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39954" name="Text Box 74"/>
            <p:cNvSpPr txBox="1">
              <a:spLocks noChangeArrowheads="1"/>
            </p:cNvSpPr>
            <p:nvPr/>
          </p:nvSpPr>
          <p:spPr bwMode="auto">
            <a:xfrm>
              <a:off x="3984" y="1680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1"/>
            </a:p>
          </p:txBody>
        </p:sp>
        <p:sp>
          <p:nvSpPr>
            <p:cNvPr id="39955" name="Line 75"/>
            <p:cNvSpPr>
              <a:spLocks noChangeShapeType="1"/>
            </p:cNvSpPr>
            <p:nvPr/>
          </p:nvSpPr>
          <p:spPr bwMode="auto">
            <a:xfrm>
              <a:off x="3652" y="1296"/>
              <a:ext cx="0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6" name="Group 76"/>
            <p:cNvGrpSpPr>
              <a:grpSpLocks/>
            </p:cNvGrpSpPr>
            <p:nvPr/>
          </p:nvGrpSpPr>
          <p:grpSpPr bwMode="auto">
            <a:xfrm>
              <a:off x="4097" y="658"/>
              <a:ext cx="117" cy="1032"/>
              <a:chOff x="2784" y="912"/>
              <a:chExt cx="96" cy="864"/>
            </a:xfrm>
          </p:grpSpPr>
          <p:sp>
            <p:nvSpPr>
              <p:cNvPr id="39982" name="Rectangle 77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83" name="Line 78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Line 79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57" name="Group 80"/>
            <p:cNvGrpSpPr>
              <a:grpSpLocks/>
            </p:cNvGrpSpPr>
            <p:nvPr/>
          </p:nvGrpSpPr>
          <p:grpSpPr bwMode="auto">
            <a:xfrm>
              <a:off x="5442" y="651"/>
              <a:ext cx="117" cy="1055"/>
              <a:chOff x="2628" y="2652"/>
              <a:chExt cx="96" cy="900"/>
            </a:xfrm>
          </p:grpSpPr>
          <p:sp>
            <p:nvSpPr>
              <p:cNvPr id="39979" name="Rectangle 81"/>
              <p:cNvSpPr>
                <a:spLocks noChangeArrowheads="1"/>
              </p:cNvSpPr>
              <p:nvPr/>
            </p:nvSpPr>
            <p:spPr bwMode="auto">
              <a:xfrm>
                <a:off x="2628" y="2988"/>
                <a:ext cx="96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39980" name="Line 82"/>
              <p:cNvSpPr>
                <a:spLocks noChangeShapeType="1"/>
              </p:cNvSpPr>
              <p:nvPr/>
            </p:nvSpPr>
            <p:spPr bwMode="auto">
              <a:xfrm>
                <a:off x="2676" y="3180"/>
                <a:ext cx="0" cy="3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1" name="Line 83"/>
              <p:cNvSpPr>
                <a:spLocks noChangeShapeType="1"/>
              </p:cNvSpPr>
              <p:nvPr/>
            </p:nvSpPr>
            <p:spPr bwMode="auto">
              <a:xfrm flipV="1">
                <a:off x="2676" y="265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58" name="Group 84"/>
            <p:cNvGrpSpPr>
              <a:grpSpLocks/>
            </p:cNvGrpSpPr>
            <p:nvPr/>
          </p:nvGrpSpPr>
          <p:grpSpPr bwMode="auto">
            <a:xfrm>
              <a:off x="4387" y="658"/>
              <a:ext cx="234" cy="1053"/>
              <a:chOff x="4533" y="502"/>
              <a:chExt cx="201" cy="935"/>
            </a:xfrm>
          </p:grpSpPr>
          <p:sp>
            <p:nvSpPr>
              <p:cNvPr id="39977" name="Line 85"/>
              <p:cNvSpPr>
                <a:spLocks noChangeShapeType="1"/>
              </p:cNvSpPr>
              <p:nvPr/>
            </p:nvSpPr>
            <p:spPr bwMode="auto">
              <a:xfrm>
                <a:off x="4642" y="502"/>
                <a:ext cx="0" cy="9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Oval 86"/>
              <p:cNvSpPr>
                <a:spLocks noChangeArrowheads="1"/>
              </p:cNvSpPr>
              <p:nvPr/>
            </p:nvSpPr>
            <p:spPr bwMode="auto">
              <a:xfrm flipV="1">
                <a:off x="4533" y="945"/>
                <a:ext cx="201" cy="20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9959" name="Text Box 87"/>
            <p:cNvSpPr txBox="1">
              <a:spLocks noChangeArrowheads="1"/>
            </p:cNvSpPr>
            <p:nvPr/>
          </p:nvSpPr>
          <p:spPr bwMode="auto">
            <a:xfrm>
              <a:off x="4992" y="1200"/>
              <a:ext cx="6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3k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grpSp>
          <p:nvGrpSpPr>
            <p:cNvPr id="39960" name="Group 88"/>
            <p:cNvGrpSpPr>
              <a:grpSpLocks/>
            </p:cNvGrpSpPr>
            <p:nvPr/>
          </p:nvGrpSpPr>
          <p:grpSpPr bwMode="auto">
            <a:xfrm flipV="1">
              <a:off x="3533" y="1066"/>
              <a:ext cx="235" cy="230"/>
              <a:chOff x="1344" y="1872"/>
              <a:chExt cx="192" cy="192"/>
            </a:xfrm>
          </p:grpSpPr>
          <p:sp>
            <p:nvSpPr>
              <p:cNvPr id="39975" name="Oval 89"/>
              <p:cNvSpPr>
                <a:spLocks noChangeArrowheads="1"/>
              </p:cNvSpPr>
              <p:nvPr/>
            </p:nvSpPr>
            <p:spPr bwMode="auto">
              <a:xfrm>
                <a:off x="1344" y="187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976" name="Line 90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61" name="Line 91"/>
            <p:cNvSpPr>
              <a:spLocks noChangeShapeType="1"/>
            </p:cNvSpPr>
            <p:nvPr/>
          </p:nvSpPr>
          <p:spPr bwMode="auto">
            <a:xfrm>
              <a:off x="3652" y="664"/>
              <a:ext cx="0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92"/>
            <p:cNvSpPr>
              <a:spLocks noChangeShapeType="1"/>
            </p:cNvSpPr>
            <p:nvPr/>
          </p:nvSpPr>
          <p:spPr bwMode="auto">
            <a:xfrm flipV="1">
              <a:off x="3504" y="898"/>
              <a:ext cx="0" cy="4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Text Box 93"/>
            <p:cNvSpPr txBox="1">
              <a:spLocks noChangeArrowheads="1"/>
            </p:cNvSpPr>
            <p:nvPr/>
          </p:nvSpPr>
          <p:spPr bwMode="auto">
            <a:xfrm>
              <a:off x="3658" y="1260"/>
              <a:ext cx="6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6k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 b="1"/>
            </a:p>
          </p:txBody>
        </p:sp>
        <p:sp>
          <p:nvSpPr>
            <p:cNvPr id="39964" name="Line 94"/>
            <p:cNvSpPr>
              <a:spLocks noChangeShapeType="1"/>
            </p:cNvSpPr>
            <p:nvPr/>
          </p:nvSpPr>
          <p:spPr bwMode="auto">
            <a:xfrm>
              <a:off x="4591" y="716"/>
              <a:ext cx="0" cy="2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5" name="Line 95"/>
            <p:cNvSpPr>
              <a:spLocks noChangeShapeType="1"/>
            </p:cNvSpPr>
            <p:nvPr/>
          </p:nvSpPr>
          <p:spPr bwMode="auto">
            <a:xfrm>
              <a:off x="3641" y="661"/>
              <a:ext cx="1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96"/>
            <p:cNvSpPr>
              <a:spLocks noChangeShapeType="1"/>
            </p:cNvSpPr>
            <p:nvPr/>
          </p:nvSpPr>
          <p:spPr bwMode="auto">
            <a:xfrm>
              <a:off x="3641" y="1698"/>
              <a:ext cx="1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942" name="Object 97"/>
            <p:cNvGraphicFramePr>
              <a:graphicFrameLocks noChangeAspect="1"/>
            </p:cNvGraphicFramePr>
            <p:nvPr/>
          </p:nvGraphicFramePr>
          <p:xfrm>
            <a:off x="4619" y="695"/>
            <a:ext cx="56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9" r:id="rId21" imgW="386640" imgH="200160" progId="Equation.3">
                    <p:embed/>
                  </p:oleObj>
                </mc:Choice>
                <mc:Fallback>
                  <p:oleObj r:id="rId21" imgW="386640" imgH="20016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695"/>
                          <a:ext cx="565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Text Box 98"/>
            <p:cNvSpPr txBox="1">
              <a:spLocks noChangeArrowheads="1"/>
            </p:cNvSpPr>
            <p:nvPr/>
          </p:nvSpPr>
          <p:spPr bwMode="auto">
            <a:xfrm>
              <a:off x="4490" y="1064"/>
              <a:ext cx="45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39968" name="Text Box 99"/>
            <p:cNvSpPr txBox="1">
              <a:spLocks noChangeArrowheads="1"/>
            </p:cNvSpPr>
            <p:nvPr/>
          </p:nvSpPr>
          <p:spPr bwMode="auto">
            <a:xfrm>
              <a:off x="4608" y="1104"/>
              <a:ext cx="4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54 V</a:t>
              </a:r>
            </a:p>
          </p:txBody>
        </p:sp>
        <p:sp>
          <p:nvSpPr>
            <p:cNvPr id="39969" name="Rectangle 100"/>
            <p:cNvSpPr>
              <a:spLocks noChangeArrowheads="1"/>
            </p:cNvSpPr>
            <p:nvPr/>
          </p:nvSpPr>
          <p:spPr bwMode="auto">
            <a:xfrm>
              <a:off x="3041" y="1056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9mA</a:t>
              </a:r>
            </a:p>
          </p:txBody>
        </p:sp>
        <p:sp>
          <p:nvSpPr>
            <p:cNvPr id="39970" name="Oval 101"/>
            <p:cNvSpPr>
              <a:spLocks noChangeArrowheads="1"/>
            </p:cNvSpPr>
            <p:nvPr/>
          </p:nvSpPr>
          <p:spPr bwMode="auto">
            <a:xfrm flipV="1">
              <a:off x="4108" y="62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1" name="Oval 102"/>
            <p:cNvSpPr>
              <a:spLocks noChangeArrowheads="1"/>
            </p:cNvSpPr>
            <p:nvPr/>
          </p:nvSpPr>
          <p:spPr bwMode="auto">
            <a:xfrm flipV="1">
              <a:off x="4464" y="62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2" name="Oval 103"/>
            <p:cNvSpPr>
              <a:spLocks noChangeArrowheads="1"/>
            </p:cNvSpPr>
            <p:nvPr/>
          </p:nvSpPr>
          <p:spPr bwMode="auto">
            <a:xfrm flipV="1">
              <a:off x="4108" y="166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Oval 104"/>
            <p:cNvSpPr>
              <a:spLocks noChangeArrowheads="1"/>
            </p:cNvSpPr>
            <p:nvPr/>
          </p:nvSpPr>
          <p:spPr bwMode="auto">
            <a:xfrm flipV="1">
              <a:off x="4464" y="166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4" name="Rectangle 105"/>
            <p:cNvSpPr>
              <a:spLocks noChangeArrowheads="1"/>
            </p:cNvSpPr>
            <p:nvPr/>
          </p:nvSpPr>
          <p:spPr bwMode="auto">
            <a:xfrm>
              <a:off x="3984" y="1728"/>
              <a:ext cx="1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>
                  <a:sym typeface="Symbol" panose="05050102010706020507" pitchFamily="18" charset="2"/>
                </a:rPr>
                <a:t>=0</a:t>
              </a:r>
              <a:r>
                <a:rPr lang="en-US" altLang="zh-CN" b="1" baseline="-25000">
                  <a:sym typeface="Symbol" panose="05050102010706020507" pitchFamily="18" charset="2"/>
                </a:rPr>
                <a:t>+</a:t>
              </a:r>
              <a:r>
                <a:rPr lang="zh-CN" altLang="en-US" b="1">
                  <a:sym typeface="Symbol" panose="05050102010706020507" pitchFamily="18" charset="2"/>
                </a:rPr>
                <a:t>等效电路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CC31DC-C9E7-45B5-AA84-5A7843BC2168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03350" y="715963"/>
            <a:ext cx="6521450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§4-0 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电容元件  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Capacitor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29540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电容器：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24600" y="1420813"/>
            <a:ext cx="2160588" cy="2160587"/>
            <a:chOff x="1519" y="482"/>
            <a:chExt cx="1361" cy="1361"/>
          </a:xfrm>
        </p:grpSpPr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>
              <a:off x="188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>
              <a:off x="2472" y="754"/>
              <a:ext cx="0" cy="77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>
              <a:off x="1519" y="116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1" name="Line 10"/>
            <p:cNvSpPr>
              <a:spLocks noChangeShapeType="1"/>
            </p:cNvSpPr>
            <p:nvPr/>
          </p:nvSpPr>
          <p:spPr bwMode="auto">
            <a:xfrm>
              <a:off x="1519" y="116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2" name="Line 11"/>
            <p:cNvSpPr>
              <a:spLocks noChangeShapeType="1"/>
            </p:cNvSpPr>
            <p:nvPr/>
          </p:nvSpPr>
          <p:spPr bwMode="auto">
            <a:xfrm>
              <a:off x="1519" y="170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3" name="Line 12"/>
            <p:cNvSpPr>
              <a:spLocks noChangeShapeType="1"/>
            </p:cNvSpPr>
            <p:nvPr/>
          </p:nvSpPr>
          <p:spPr bwMode="auto">
            <a:xfrm>
              <a:off x="2154" y="1525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4" name="Line 13"/>
            <p:cNvSpPr>
              <a:spLocks noChangeShapeType="1"/>
            </p:cNvSpPr>
            <p:nvPr/>
          </p:nvSpPr>
          <p:spPr bwMode="auto">
            <a:xfrm>
              <a:off x="2245" y="1616"/>
              <a:ext cx="0" cy="13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5" name="Line 14"/>
            <p:cNvSpPr>
              <a:spLocks noChangeShapeType="1"/>
            </p:cNvSpPr>
            <p:nvPr/>
          </p:nvSpPr>
          <p:spPr bwMode="auto">
            <a:xfrm>
              <a:off x="2472" y="1162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6" name="Line 15"/>
            <p:cNvSpPr>
              <a:spLocks noChangeShapeType="1"/>
            </p:cNvSpPr>
            <p:nvPr/>
          </p:nvSpPr>
          <p:spPr bwMode="auto">
            <a:xfrm>
              <a:off x="2880" y="116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7" name="Line 16"/>
            <p:cNvSpPr>
              <a:spLocks noChangeShapeType="1"/>
            </p:cNvSpPr>
            <p:nvPr/>
          </p:nvSpPr>
          <p:spPr bwMode="auto">
            <a:xfrm>
              <a:off x="2245" y="1706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88" name="Text Box 17"/>
            <p:cNvSpPr txBox="1">
              <a:spLocks noChangeArrowheads="1"/>
            </p:cNvSpPr>
            <p:nvPr/>
          </p:nvSpPr>
          <p:spPr bwMode="auto">
            <a:xfrm>
              <a:off x="2562" y="618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5389" name="Text Box 18"/>
            <p:cNvSpPr txBox="1">
              <a:spLocks noChangeArrowheads="1"/>
            </p:cNvSpPr>
            <p:nvPr/>
          </p:nvSpPr>
          <p:spPr bwMode="auto">
            <a:xfrm>
              <a:off x="1519" y="482"/>
              <a:ext cx="318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  <a:r>
                <a:rPr kumimoji="1"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5390" name="Text Box 19"/>
            <p:cNvSpPr txBox="1">
              <a:spLocks noChangeArrowheads="1"/>
            </p:cNvSpPr>
            <p:nvPr/>
          </p:nvSpPr>
          <p:spPr bwMode="auto">
            <a:xfrm>
              <a:off x="2562" y="527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15391" name="Rectangle 20" descr="信纸"/>
            <p:cNvSpPr>
              <a:spLocks noChangeArrowheads="1"/>
            </p:cNvSpPr>
            <p:nvPr/>
          </p:nvSpPr>
          <p:spPr bwMode="auto">
            <a:xfrm>
              <a:off x="1927" y="799"/>
              <a:ext cx="499" cy="681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3600" b="1">
                  <a:solidFill>
                    <a:schemeClr val="bg2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68313" y="2317750"/>
            <a:ext cx="57800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_GB2312" pitchFamily="49" charset="-122"/>
                <a:sym typeface="Symbol" panose="05050102010706020507" pitchFamily="18" charset="2"/>
              </a:rPr>
              <a:t>在外电源作用下，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两极板上分别带上等量异号电荷，撤去电源，板上电荷仍可长久地集聚下去，因此电容是一种储存电能的部件。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68313" y="3962400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定义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85800" y="4697413"/>
            <a:ext cx="7329488" cy="830262"/>
            <a:chOff x="346" y="2863"/>
            <a:chExt cx="4330" cy="523"/>
          </a:xfrm>
        </p:grpSpPr>
        <p:sp>
          <p:nvSpPr>
            <p:cNvPr id="15376" name="Text Box 25"/>
            <p:cNvSpPr txBox="1">
              <a:spLocks noChangeArrowheads="1"/>
            </p:cNvSpPr>
            <p:nvPr/>
          </p:nvSpPr>
          <p:spPr bwMode="auto">
            <a:xfrm>
              <a:off x="346" y="2976"/>
              <a:ext cx="14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理想电容元件</a:t>
              </a:r>
              <a:r>
                <a:rPr kumimoji="1"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:</a:t>
              </a:r>
            </a:p>
          </p:txBody>
        </p:sp>
        <p:sp>
          <p:nvSpPr>
            <p:cNvPr id="15377" name="Rectangle 27"/>
            <p:cNvSpPr>
              <a:spLocks noChangeArrowheads="1"/>
            </p:cNvSpPr>
            <p:nvPr/>
          </p:nvSpPr>
          <p:spPr bwMode="auto">
            <a:xfrm>
              <a:off x="1652" y="2863"/>
              <a:ext cx="30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没有能量损耗的，储存电能的元件。</a:t>
              </a:r>
              <a:endParaRPr lang="zh-CN" altLang="en-US" sz="2400" b="1">
                <a:ea typeface="楷体_GB2312" pitchFamily="49" charset="-122"/>
              </a:endParaRPr>
            </a:p>
          </p:txBody>
        </p:sp>
      </p:grpSp>
      <p:sp>
        <p:nvSpPr>
          <p:cNvPr id="15369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70" name="AutoShape 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AutoShape 33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2" name="AutoShape 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457200" y="1828800"/>
            <a:ext cx="554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两块极板中间充以介质便构成了电容。 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838200" y="4419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理想的、线性电容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842963" y="5334000"/>
            <a:ext cx="7843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实际电容器除了可以储存电场能以外，还会消耗一定电能，因此可等效为</a:t>
            </a:r>
            <a:r>
              <a:rPr lang="zh-CN" altLang="en-US" sz="2400" b="1">
                <a:solidFill>
                  <a:srgbClr val="008000"/>
                </a:solidFill>
                <a:ea typeface="楷体_GB2312" pitchFamily="49" charset="-122"/>
              </a:rPr>
              <a:t>一个理想电容和一个电阻的并联。</a:t>
            </a:r>
          </a:p>
        </p:txBody>
      </p:sp>
    </p:spTree>
    <p:extLst>
      <p:ext uri="{BB962C8B-B14F-4D97-AF65-F5344CB8AC3E}">
        <p14:creationId xmlns:p14="http://schemas.microsoft.com/office/powerpoint/2010/main" val="364129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6167" grpId="0"/>
      <p:bldP spid="6168" grpId="0"/>
      <p:bldP spid="6180" grpId="0"/>
      <p:bldP spid="6181" grpId="0"/>
      <p:bldP spid="618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685800"/>
            <a:ext cx="1219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CC0000"/>
                </a:solidFill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</a:rPr>
              <a:t>2</a:t>
            </a:r>
            <a:r>
              <a:rPr lang="zh-CN" altLang="en-US" sz="2800" b="1" smtClean="0">
                <a:solidFill>
                  <a:srgbClr val="CC0000"/>
                </a:solidFill>
              </a:rPr>
              <a:t>：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38200" y="3429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由</a:t>
            </a:r>
            <a:r>
              <a:rPr lang="en-US" altLang="zh-CN" sz="2800" b="1" i="1">
                <a:solidFill>
                  <a:schemeClr val="tx2"/>
                </a:solidFill>
              </a:rPr>
              <a:t>t</a:t>
            </a:r>
            <a:r>
              <a:rPr lang="en-US" altLang="zh-CN" sz="2800" b="1">
                <a:solidFill>
                  <a:schemeClr val="tx2"/>
                </a:solidFill>
              </a:rPr>
              <a:t>=0-</a:t>
            </a:r>
            <a:r>
              <a:rPr lang="zh-CN" altLang="en-US" sz="2800" b="1">
                <a:solidFill>
                  <a:schemeClr val="tx2"/>
                </a:solidFill>
              </a:rPr>
              <a:t>时电路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14400" y="685800"/>
            <a:ext cx="8382000" cy="1493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电路如图，开关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S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闭合前电路已处于稳态。</a:t>
            </a:r>
          </a:p>
          <a:p>
            <a:pPr>
              <a:buFontTx/>
              <a:buNone/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t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=0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时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S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闭合</a:t>
            </a:r>
            <a:r>
              <a: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试求：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t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≧0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时电容电压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C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和电流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i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C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、</a:t>
            </a:r>
          </a:p>
          <a:p>
            <a:pPr>
              <a:buFontTx/>
              <a:buNone/>
              <a:defRPr/>
            </a:pP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i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和</a:t>
            </a:r>
            <a:r>
              <a:rPr kumimoji="1"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i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286000"/>
            <a:ext cx="3276600" cy="519113"/>
            <a:chOff x="96" y="1728"/>
            <a:chExt cx="2064" cy="327"/>
          </a:xfrm>
        </p:grpSpPr>
        <p:sp>
          <p:nvSpPr>
            <p:cNvPr id="41044" name="Text Box 6"/>
            <p:cNvSpPr txBox="1">
              <a:spLocks noChangeArrowheads="1"/>
            </p:cNvSpPr>
            <p:nvPr/>
          </p:nvSpPr>
          <p:spPr bwMode="auto">
            <a:xfrm>
              <a:off x="96" y="172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解：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469" y="1728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用三要素法求解</a:t>
              </a:r>
            </a:p>
          </p:txBody>
        </p:sp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879475" y="3886200"/>
          <a:ext cx="4149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6" r:id="rId3" imgW="1533960" imgH="352440" progId="Equation.3">
                  <p:embed/>
                </p:oleObj>
              </mc:Choice>
              <mc:Fallback>
                <p:oleObj r:id="rId3" imgW="1533960" imgH="352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886200"/>
                        <a:ext cx="4149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2835275"/>
            <a:ext cx="2819400" cy="593725"/>
            <a:chOff x="480" y="1872"/>
            <a:chExt cx="1776" cy="374"/>
          </a:xfrm>
        </p:grpSpPr>
        <p:sp>
          <p:nvSpPr>
            <p:cNvPr id="41043" name="Rectangle 10"/>
            <p:cNvSpPr>
              <a:spLocks noChangeArrowheads="1"/>
            </p:cNvSpPr>
            <p:nvPr/>
          </p:nvSpPr>
          <p:spPr bwMode="auto">
            <a:xfrm>
              <a:off x="480" y="1872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99"/>
                  </a:solidFill>
                </a:rPr>
                <a:t>求初始值</a:t>
              </a:r>
            </a:p>
          </p:txBody>
        </p:sp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1478" y="1872"/>
            <a:ext cx="7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7" r:id="rId5" imgW="421560" imgH="200160" progId="Equation.3">
                    <p:embed/>
                  </p:oleObj>
                </mc:Choice>
                <mc:Fallback>
                  <p:oleObj r:id="rId5" imgW="421560" imgH="200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872"/>
                          <a:ext cx="7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962025" y="4876800"/>
          <a:ext cx="3152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8" r:id="rId7" imgW="1277640" imgH="200160" progId="Equation.3">
                  <p:embed/>
                </p:oleObj>
              </mc:Choice>
              <mc:Fallback>
                <p:oleObj r:id="rId7" imgW="1277640" imgH="200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876800"/>
                        <a:ext cx="31527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7" name="Group 13"/>
          <p:cNvGrpSpPr>
            <a:grpSpLocks/>
          </p:cNvGrpSpPr>
          <p:nvPr/>
        </p:nvGrpSpPr>
        <p:grpSpPr bwMode="auto">
          <a:xfrm>
            <a:off x="4514850" y="1577975"/>
            <a:ext cx="4629150" cy="2111375"/>
            <a:chOff x="2844" y="994"/>
            <a:chExt cx="2916" cy="1330"/>
          </a:xfrm>
        </p:grpSpPr>
        <p:grpSp>
          <p:nvGrpSpPr>
            <p:cNvPr id="41004" name="Group 14"/>
            <p:cNvGrpSpPr>
              <a:grpSpLocks/>
            </p:cNvGrpSpPr>
            <p:nvPr/>
          </p:nvGrpSpPr>
          <p:grpSpPr bwMode="auto">
            <a:xfrm>
              <a:off x="2844" y="994"/>
              <a:ext cx="2916" cy="1327"/>
              <a:chOff x="2844" y="994"/>
              <a:chExt cx="2916" cy="1327"/>
            </a:xfrm>
          </p:grpSpPr>
          <p:sp>
            <p:nvSpPr>
              <p:cNvPr id="41009" name="Oval 15"/>
              <p:cNvSpPr>
                <a:spLocks noChangeArrowheads="1"/>
              </p:cNvSpPr>
              <p:nvPr/>
            </p:nvSpPr>
            <p:spPr bwMode="auto">
              <a:xfrm>
                <a:off x="3270" y="1674"/>
                <a:ext cx="247" cy="241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0" name="Line 16"/>
              <p:cNvSpPr>
                <a:spLocks noChangeShapeType="1"/>
              </p:cNvSpPr>
              <p:nvPr/>
            </p:nvSpPr>
            <p:spPr bwMode="auto">
              <a:xfrm>
                <a:off x="3394" y="1302"/>
                <a:ext cx="0" cy="10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1" name="Text Box 17"/>
              <p:cNvSpPr txBox="1">
                <a:spLocks noChangeArrowheads="1"/>
              </p:cNvSpPr>
              <p:nvPr/>
            </p:nvSpPr>
            <p:spPr bwMode="auto">
              <a:xfrm>
                <a:off x="3198" y="1404"/>
                <a:ext cx="247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41012" name="Oval 18"/>
              <p:cNvSpPr>
                <a:spLocks noChangeArrowheads="1"/>
              </p:cNvSpPr>
              <p:nvPr/>
            </p:nvSpPr>
            <p:spPr bwMode="auto">
              <a:xfrm rot="5400000" flipH="1">
                <a:off x="4031" y="1852"/>
                <a:ext cx="58" cy="6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3" name="Line 19"/>
              <p:cNvSpPr>
                <a:spLocks noChangeShapeType="1"/>
              </p:cNvSpPr>
              <p:nvPr/>
            </p:nvSpPr>
            <p:spPr bwMode="auto">
              <a:xfrm rot="16200000" flipH="1">
                <a:off x="3870" y="1671"/>
                <a:ext cx="270" cy="13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4" name="Text Box 20"/>
              <p:cNvSpPr txBox="1">
                <a:spLocks noChangeArrowheads="1"/>
              </p:cNvSpPr>
              <p:nvPr/>
            </p:nvSpPr>
            <p:spPr bwMode="auto">
              <a:xfrm flipH="1">
                <a:off x="4176" y="156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/>
                  <a:t>S</a:t>
                </a:r>
              </a:p>
            </p:txBody>
          </p:sp>
          <p:sp>
            <p:nvSpPr>
              <p:cNvPr id="41015" name="Text Box 21"/>
              <p:cNvSpPr txBox="1">
                <a:spLocks noChangeArrowheads="1"/>
              </p:cNvSpPr>
              <p:nvPr/>
            </p:nvSpPr>
            <p:spPr bwMode="auto">
              <a:xfrm>
                <a:off x="3552" y="1920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/>
                  <a:t>=0</a:t>
                </a:r>
              </a:p>
            </p:txBody>
          </p:sp>
          <p:sp>
            <p:nvSpPr>
              <p:cNvPr id="41016" name="Line 22"/>
              <p:cNvSpPr>
                <a:spLocks noChangeShapeType="1"/>
              </p:cNvSpPr>
              <p:nvPr/>
            </p:nvSpPr>
            <p:spPr bwMode="auto">
              <a:xfrm>
                <a:off x="4056" y="1907"/>
                <a:ext cx="2" cy="41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7" name="Line 23"/>
              <p:cNvSpPr>
                <a:spLocks noChangeShapeType="1"/>
              </p:cNvSpPr>
              <p:nvPr/>
            </p:nvSpPr>
            <p:spPr bwMode="auto">
              <a:xfrm>
                <a:off x="4058" y="1318"/>
                <a:ext cx="0" cy="2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8" name="Line 24"/>
              <p:cNvSpPr>
                <a:spLocks noChangeShapeType="1"/>
              </p:cNvSpPr>
              <p:nvPr/>
            </p:nvSpPr>
            <p:spPr bwMode="auto">
              <a:xfrm rot="5400000" flipV="1">
                <a:off x="4060" y="1081"/>
                <a:ext cx="3" cy="44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9" name="Line 25"/>
              <p:cNvSpPr>
                <a:spLocks noChangeShapeType="1"/>
              </p:cNvSpPr>
              <p:nvPr/>
            </p:nvSpPr>
            <p:spPr bwMode="auto">
              <a:xfrm>
                <a:off x="4848" y="1361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0966" name="Object 26"/>
              <p:cNvGraphicFramePr>
                <a:graphicFrameLocks noChangeAspect="1"/>
              </p:cNvGraphicFramePr>
              <p:nvPr/>
            </p:nvGraphicFramePr>
            <p:xfrm>
              <a:off x="4872" y="1313"/>
              <a:ext cx="264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19" r:id="rId9" imgW="130320" imgH="200160" progId="Equation.3">
                      <p:embed/>
                    </p:oleObj>
                  </mc:Choice>
                  <mc:Fallback>
                    <p:oleObj r:id="rId9" imgW="130320" imgH="20016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2" y="1313"/>
                            <a:ext cx="264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7" name="Object 27"/>
              <p:cNvGraphicFramePr>
                <a:graphicFrameLocks noChangeAspect="1"/>
              </p:cNvGraphicFramePr>
              <p:nvPr/>
            </p:nvGraphicFramePr>
            <p:xfrm>
              <a:off x="4800" y="1920"/>
              <a:ext cx="46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0" r:id="rId11" imgW="269280" imgH="178200" progId="Equation.3">
                      <p:embed/>
                    </p:oleObj>
                  </mc:Choice>
                  <mc:Fallback>
                    <p:oleObj r:id="rId11" imgW="269280" imgH="1782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920"/>
                            <a:ext cx="46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0" name="Line 28"/>
              <p:cNvSpPr>
                <a:spLocks noChangeShapeType="1"/>
              </p:cNvSpPr>
              <p:nvPr/>
            </p:nvSpPr>
            <p:spPr bwMode="auto">
              <a:xfrm>
                <a:off x="3378" y="2306"/>
                <a:ext cx="18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1" name="Text Box 29"/>
              <p:cNvSpPr txBox="1">
                <a:spLocks noChangeArrowheads="1"/>
              </p:cNvSpPr>
              <p:nvPr/>
            </p:nvSpPr>
            <p:spPr bwMode="auto">
              <a:xfrm>
                <a:off x="2844" y="1599"/>
                <a:ext cx="5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6V</a:t>
                </a:r>
              </a:p>
            </p:txBody>
          </p:sp>
          <p:sp>
            <p:nvSpPr>
              <p:cNvPr id="41022" name="Text Box 30"/>
              <p:cNvSpPr txBox="1">
                <a:spLocks noChangeArrowheads="1"/>
              </p:cNvSpPr>
              <p:nvPr/>
            </p:nvSpPr>
            <p:spPr bwMode="auto">
              <a:xfrm>
                <a:off x="3531" y="994"/>
                <a:ext cx="4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1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1023" name="Text Box 31"/>
              <p:cNvSpPr txBox="1">
                <a:spLocks noChangeArrowheads="1"/>
              </p:cNvSpPr>
              <p:nvPr/>
            </p:nvSpPr>
            <p:spPr bwMode="auto">
              <a:xfrm>
                <a:off x="4231" y="994"/>
                <a:ext cx="4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2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1024" name="Line 32"/>
              <p:cNvSpPr>
                <a:spLocks noChangeShapeType="1"/>
              </p:cNvSpPr>
              <p:nvPr/>
            </p:nvSpPr>
            <p:spPr bwMode="auto">
              <a:xfrm>
                <a:off x="4295" y="1436"/>
                <a:ext cx="37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5" name="Line 33"/>
              <p:cNvSpPr>
                <a:spLocks noChangeShapeType="1"/>
              </p:cNvSpPr>
              <p:nvPr/>
            </p:nvSpPr>
            <p:spPr bwMode="auto">
              <a:xfrm>
                <a:off x="5336" y="1354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0968" name="Object 34"/>
              <p:cNvGraphicFramePr>
                <a:graphicFrameLocks noChangeAspect="1"/>
              </p:cNvGraphicFramePr>
              <p:nvPr/>
            </p:nvGraphicFramePr>
            <p:xfrm>
              <a:off x="4391" y="1647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1" r:id="rId13" imgW="178200" imgH="200160" progId="Equation.3">
                      <p:embed/>
                    </p:oleObj>
                  </mc:Choice>
                  <mc:Fallback>
                    <p:oleObj r:id="rId13" imgW="178200" imgH="20016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1647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26" name="Line 35"/>
              <p:cNvSpPr>
                <a:spLocks noChangeShapeType="1"/>
              </p:cNvSpPr>
              <p:nvPr/>
            </p:nvSpPr>
            <p:spPr bwMode="auto">
              <a:xfrm>
                <a:off x="4661" y="1833"/>
                <a:ext cx="2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Line 36"/>
              <p:cNvSpPr>
                <a:spLocks noChangeShapeType="1"/>
              </p:cNvSpPr>
              <p:nvPr/>
            </p:nvSpPr>
            <p:spPr bwMode="auto">
              <a:xfrm>
                <a:off x="4661" y="1921"/>
                <a:ext cx="2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8" name="Line 37"/>
              <p:cNvSpPr>
                <a:spLocks noChangeShapeType="1"/>
              </p:cNvSpPr>
              <p:nvPr/>
            </p:nvSpPr>
            <p:spPr bwMode="auto">
              <a:xfrm>
                <a:off x="4778" y="1295"/>
                <a:ext cx="0" cy="54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9" name="Line 38"/>
              <p:cNvSpPr>
                <a:spLocks noChangeShapeType="1"/>
              </p:cNvSpPr>
              <p:nvPr/>
            </p:nvSpPr>
            <p:spPr bwMode="auto">
              <a:xfrm flipH="1">
                <a:off x="4785" y="1935"/>
                <a:ext cx="0" cy="35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0" name="Line 39"/>
              <p:cNvSpPr>
                <a:spLocks noChangeShapeType="1"/>
              </p:cNvSpPr>
              <p:nvPr/>
            </p:nvSpPr>
            <p:spPr bwMode="auto">
              <a:xfrm flipV="1">
                <a:off x="5248" y="1305"/>
                <a:ext cx="0" cy="42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1" name="Text Box 40"/>
              <p:cNvSpPr txBox="1">
                <a:spLocks noChangeArrowheads="1"/>
              </p:cNvSpPr>
              <p:nvPr/>
            </p:nvSpPr>
            <p:spPr bwMode="auto">
              <a:xfrm>
                <a:off x="5309" y="1695"/>
                <a:ext cx="4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3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graphicFrame>
            <p:nvGraphicFramePr>
              <p:cNvPr id="40969" name="Object 41"/>
              <p:cNvGraphicFramePr>
                <a:graphicFrameLocks noChangeAspect="1"/>
              </p:cNvGraphicFramePr>
              <p:nvPr/>
            </p:nvGraphicFramePr>
            <p:xfrm>
              <a:off x="5383" y="1309"/>
              <a:ext cx="27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2" r:id="rId15" imgW="117360" imgH="187200" progId="Equation.3">
                      <p:embed/>
                    </p:oleObj>
                  </mc:Choice>
                  <mc:Fallback>
                    <p:oleObj r:id="rId15" imgW="117360" imgH="1872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3" y="1309"/>
                            <a:ext cx="271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2" name="Rectangle 42"/>
              <p:cNvSpPr>
                <a:spLocks noChangeArrowheads="1"/>
              </p:cNvSpPr>
              <p:nvPr/>
            </p:nvSpPr>
            <p:spPr bwMode="auto">
              <a:xfrm rot="5400000">
                <a:off x="3684" y="1190"/>
                <a:ext cx="117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1033" name="Rectangle 43"/>
              <p:cNvSpPr>
                <a:spLocks noChangeArrowheads="1"/>
              </p:cNvSpPr>
              <p:nvPr/>
            </p:nvSpPr>
            <p:spPr bwMode="auto">
              <a:xfrm rot="-5400000">
                <a:off x="4355" y="1193"/>
                <a:ext cx="118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1034" name="Rectangle 44"/>
              <p:cNvSpPr>
                <a:spLocks noChangeArrowheads="1"/>
              </p:cNvSpPr>
              <p:nvPr/>
            </p:nvSpPr>
            <p:spPr bwMode="auto">
              <a:xfrm>
                <a:off x="5184" y="1726"/>
                <a:ext cx="124" cy="23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graphicFrame>
            <p:nvGraphicFramePr>
              <p:cNvPr id="40970" name="Object 45"/>
              <p:cNvGraphicFramePr>
                <a:graphicFrameLocks noChangeAspect="1"/>
              </p:cNvGraphicFramePr>
              <p:nvPr/>
            </p:nvGraphicFramePr>
            <p:xfrm>
              <a:off x="4362" y="1404"/>
              <a:ext cx="221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3" r:id="rId17" imgW="108720" imgH="187200" progId="Equation.3">
                      <p:embed/>
                    </p:oleObj>
                  </mc:Choice>
                  <mc:Fallback>
                    <p:oleObj r:id="rId17" imgW="108720" imgH="1872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2" y="1404"/>
                            <a:ext cx="221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35" name="Text Box 46"/>
              <p:cNvSpPr txBox="1">
                <a:spLocks noChangeArrowheads="1"/>
              </p:cNvSpPr>
              <p:nvPr/>
            </p:nvSpPr>
            <p:spPr bwMode="auto">
              <a:xfrm>
                <a:off x="4580" y="1578"/>
                <a:ext cx="24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1036" name="Text Box 47"/>
              <p:cNvSpPr txBox="1">
                <a:spLocks noChangeArrowheads="1"/>
              </p:cNvSpPr>
              <p:nvPr/>
            </p:nvSpPr>
            <p:spPr bwMode="auto">
              <a:xfrm>
                <a:off x="4616" y="1841"/>
                <a:ext cx="191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41037" name="Line 48"/>
              <p:cNvSpPr>
                <a:spLocks noChangeShapeType="1"/>
              </p:cNvSpPr>
              <p:nvPr/>
            </p:nvSpPr>
            <p:spPr bwMode="auto">
              <a:xfrm>
                <a:off x="3401" y="1309"/>
                <a:ext cx="2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8" name="Line 49"/>
              <p:cNvSpPr>
                <a:spLocks noChangeShapeType="1"/>
              </p:cNvSpPr>
              <p:nvPr/>
            </p:nvSpPr>
            <p:spPr bwMode="auto">
              <a:xfrm rot="5400000" flipV="1">
                <a:off x="4898" y="939"/>
                <a:ext cx="4" cy="72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39" name="Line 50"/>
              <p:cNvSpPr>
                <a:spLocks noChangeShapeType="1"/>
              </p:cNvSpPr>
              <p:nvPr/>
            </p:nvSpPr>
            <p:spPr bwMode="auto">
              <a:xfrm flipV="1">
                <a:off x="5249" y="1951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040" name="Group 51"/>
              <p:cNvGrpSpPr>
                <a:grpSpLocks/>
              </p:cNvGrpSpPr>
              <p:nvPr/>
            </p:nvGrpSpPr>
            <p:grpSpPr bwMode="auto">
              <a:xfrm>
                <a:off x="3840" y="1680"/>
                <a:ext cx="360" cy="96"/>
                <a:chOff x="2544" y="2016"/>
                <a:chExt cx="360" cy="96"/>
              </a:xfrm>
            </p:grpSpPr>
            <p:sp>
              <p:nvSpPr>
                <p:cNvPr id="41041" name="Freeform 52"/>
                <p:cNvSpPr>
                  <a:spLocks noChangeArrowheads="1"/>
                </p:cNvSpPr>
                <p:nvPr/>
              </p:nvSpPr>
              <p:spPr bwMode="auto">
                <a:xfrm rot="-2232421">
                  <a:off x="2544" y="2034"/>
                  <a:ext cx="288" cy="78"/>
                </a:xfrm>
                <a:custGeom>
                  <a:avLst/>
                  <a:gdLst>
                    <a:gd name="T0" fmla="*/ 0 w 396"/>
                    <a:gd name="T1" fmla="*/ 31 h 108"/>
                    <a:gd name="T2" fmla="*/ 63 w 396"/>
                    <a:gd name="T3" fmla="*/ 0 h 108"/>
                    <a:gd name="T4" fmla="*/ 127 w 396"/>
                    <a:gd name="T5" fmla="*/ 7 h 108"/>
                    <a:gd name="T6" fmla="*/ 165 w 396"/>
                    <a:gd name="T7" fmla="*/ 19 h 108"/>
                    <a:gd name="T8" fmla="*/ 184 w 396"/>
                    <a:gd name="T9" fmla="*/ 25 h 108"/>
                    <a:gd name="T10" fmla="*/ 209 w 396"/>
                    <a:gd name="T11" fmla="*/ 56 h 1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6"/>
                    <a:gd name="T19" fmla="*/ 0 h 108"/>
                    <a:gd name="T20" fmla="*/ 396 w 396"/>
                    <a:gd name="T21" fmla="*/ 108 h 1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6" h="108">
                      <a:moveTo>
                        <a:pt x="0" y="60"/>
                      </a:moveTo>
                      <a:cubicBezTo>
                        <a:pt x="42" y="18"/>
                        <a:pt x="63" y="14"/>
                        <a:pt x="120" y="0"/>
                      </a:cubicBezTo>
                      <a:cubicBezTo>
                        <a:pt x="160" y="4"/>
                        <a:pt x="200" y="5"/>
                        <a:pt x="240" y="12"/>
                      </a:cubicBezTo>
                      <a:cubicBezTo>
                        <a:pt x="265" y="17"/>
                        <a:pt x="288" y="28"/>
                        <a:pt x="312" y="36"/>
                      </a:cubicBezTo>
                      <a:cubicBezTo>
                        <a:pt x="324" y="40"/>
                        <a:pt x="348" y="48"/>
                        <a:pt x="348" y="48"/>
                      </a:cubicBezTo>
                      <a:cubicBezTo>
                        <a:pt x="378" y="93"/>
                        <a:pt x="362" y="74"/>
                        <a:pt x="396" y="108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042" name="Line 53"/>
                <p:cNvSpPr>
                  <a:spLocks noChangeShapeType="1"/>
                </p:cNvSpPr>
                <p:nvPr/>
              </p:nvSpPr>
              <p:spPr bwMode="auto">
                <a:xfrm>
                  <a:off x="2808" y="20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05" name="Oval 54"/>
            <p:cNvSpPr>
              <a:spLocks noChangeArrowheads="1"/>
            </p:cNvSpPr>
            <p:nvPr/>
          </p:nvSpPr>
          <p:spPr bwMode="auto">
            <a:xfrm flipV="1">
              <a:off x="4732" y="127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06" name="Oval 55"/>
            <p:cNvSpPr>
              <a:spLocks noChangeArrowheads="1"/>
            </p:cNvSpPr>
            <p:nvPr/>
          </p:nvSpPr>
          <p:spPr bwMode="auto">
            <a:xfrm flipV="1">
              <a:off x="4012" y="127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07" name="Oval 56"/>
            <p:cNvSpPr>
              <a:spLocks noChangeArrowheads="1"/>
            </p:cNvSpPr>
            <p:nvPr/>
          </p:nvSpPr>
          <p:spPr bwMode="auto">
            <a:xfrm flipV="1">
              <a:off x="4012" y="225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08" name="Oval 57"/>
            <p:cNvSpPr>
              <a:spLocks noChangeArrowheads="1"/>
            </p:cNvSpPr>
            <p:nvPr/>
          </p:nvSpPr>
          <p:spPr bwMode="auto">
            <a:xfrm flipV="1">
              <a:off x="4752" y="225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4800600" y="3711575"/>
            <a:ext cx="3962400" cy="2590800"/>
            <a:chOff x="3024" y="2338"/>
            <a:chExt cx="2496" cy="1632"/>
          </a:xfrm>
        </p:grpSpPr>
        <p:grpSp>
          <p:nvGrpSpPr>
            <p:cNvPr id="40979" name="Group 59"/>
            <p:cNvGrpSpPr>
              <a:grpSpLocks/>
            </p:cNvGrpSpPr>
            <p:nvPr/>
          </p:nvGrpSpPr>
          <p:grpSpPr bwMode="auto">
            <a:xfrm>
              <a:off x="3024" y="2338"/>
              <a:ext cx="2496" cy="1632"/>
              <a:chOff x="2736" y="2304"/>
              <a:chExt cx="2496" cy="1632"/>
            </a:xfrm>
          </p:grpSpPr>
          <p:graphicFrame>
            <p:nvGraphicFramePr>
              <p:cNvPr id="40964" name="Object 60"/>
              <p:cNvGraphicFramePr>
                <a:graphicFrameLocks noChangeAspect="1"/>
              </p:cNvGraphicFramePr>
              <p:nvPr/>
            </p:nvGraphicFramePr>
            <p:xfrm>
              <a:off x="4666" y="2928"/>
              <a:ext cx="566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4" r:id="rId19" imgW="421560" imgH="200160" progId="Equation.3">
                      <p:embed/>
                    </p:oleObj>
                  </mc:Choice>
                  <mc:Fallback>
                    <p:oleObj r:id="rId19" imgW="421560" imgH="20016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6" y="2928"/>
                            <a:ext cx="566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2" name="Text Box 61"/>
              <p:cNvSpPr txBox="1">
                <a:spLocks noChangeArrowheads="1"/>
              </p:cNvSpPr>
              <p:nvPr/>
            </p:nvSpPr>
            <p:spPr bwMode="auto">
              <a:xfrm>
                <a:off x="3609" y="3648"/>
                <a:ext cx="11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99"/>
                    </a:solidFill>
                  </a:rPr>
                  <a:t>t</a:t>
                </a:r>
                <a:r>
                  <a:rPr lang="en-US" altLang="zh-CN" b="1">
                    <a:solidFill>
                      <a:srgbClr val="000099"/>
                    </a:solidFill>
                  </a:rPr>
                  <a:t>=0</a:t>
                </a:r>
                <a:r>
                  <a:rPr lang="en-US" altLang="zh-CN" b="1" baseline="-25000">
                    <a:solidFill>
                      <a:srgbClr val="000099"/>
                    </a:solidFill>
                  </a:rPr>
                  <a:t>-</a:t>
                </a:r>
                <a:r>
                  <a:rPr lang="zh-CN" altLang="en-US" b="1">
                    <a:solidFill>
                      <a:srgbClr val="000099"/>
                    </a:solidFill>
                  </a:rPr>
                  <a:t>等效电路</a:t>
                </a:r>
              </a:p>
            </p:txBody>
          </p:sp>
          <p:sp>
            <p:nvSpPr>
              <p:cNvPr id="40983" name="Text Box 62"/>
              <p:cNvSpPr txBox="1">
                <a:spLocks noChangeArrowheads="1"/>
              </p:cNvSpPr>
              <p:nvPr/>
            </p:nvSpPr>
            <p:spPr bwMode="auto">
              <a:xfrm>
                <a:off x="3488" y="2305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1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0984" name="Text Box 63"/>
              <p:cNvSpPr txBox="1">
                <a:spLocks noChangeArrowheads="1"/>
              </p:cNvSpPr>
              <p:nvPr/>
            </p:nvSpPr>
            <p:spPr bwMode="auto">
              <a:xfrm>
                <a:off x="3995" y="2304"/>
                <a:ext cx="6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2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0985" name="Oval 64"/>
              <p:cNvSpPr>
                <a:spLocks noChangeArrowheads="1"/>
              </p:cNvSpPr>
              <p:nvPr/>
            </p:nvSpPr>
            <p:spPr bwMode="auto">
              <a:xfrm>
                <a:off x="3158" y="2989"/>
                <a:ext cx="214" cy="235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6" name="Line 65"/>
              <p:cNvSpPr>
                <a:spLocks noChangeShapeType="1"/>
              </p:cNvSpPr>
              <p:nvPr/>
            </p:nvSpPr>
            <p:spPr bwMode="auto">
              <a:xfrm>
                <a:off x="3265" y="2616"/>
                <a:ext cx="0" cy="100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8" name="Text Box 66"/>
              <p:cNvSpPr txBox="1">
                <a:spLocks noChangeArrowheads="1"/>
              </p:cNvSpPr>
              <p:nvPr/>
            </p:nvSpPr>
            <p:spPr bwMode="auto">
              <a:xfrm>
                <a:off x="3024" y="2721"/>
                <a:ext cx="214" cy="7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+</a:t>
                </a:r>
                <a:endParaRPr kumimoji="1" lang="en-US" altLang="zh-CN" sz="2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kumimoji="1"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+mn-ea"/>
                  </a:rPr>
                  <a:t>-</a:t>
                </a:r>
              </a:p>
            </p:txBody>
          </p:sp>
          <p:sp>
            <p:nvSpPr>
              <p:cNvPr id="40988" name="Line 67"/>
              <p:cNvSpPr>
                <a:spLocks noChangeShapeType="1"/>
              </p:cNvSpPr>
              <p:nvPr/>
            </p:nvSpPr>
            <p:spPr bwMode="auto">
              <a:xfrm rot="5400000" flipV="1">
                <a:off x="4607" y="2237"/>
                <a:ext cx="2" cy="7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89" name="Line 68"/>
              <p:cNvSpPr>
                <a:spLocks noChangeShapeType="1"/>
              </p:cNvSpPr>
              <p:nvPr/>
            </p:nvSpPr>
            <p:spPr bwMode="auto">
              <a:xfrm>
                <a:off x="3264" y="3610"/>
                <a:ext cx="171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0" name="Text Box 69"/>
              <p:cNvSpPr txBox="1">
                <a:spLocks noChangeArrowheads="1"/>
              </p:cNvSpPr>
              <p:nvPr/>
            </p:nvSpPr>
            <p:spPr bwMode="auto">
              <a:xfrm>
                <a:off x="2736" y="2955"/>
                <a:ext cx="49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6V</a:t>
                </a:r>
              </a:p>
            </p:txBody>
          </p:sp>
          <p:sp>
            <p:nvSpPr>
              <p:cNvPr id="40991" name="Line 70"/>
              <p:cNvSpPr>
                <a:spLocks noChangeShapeType="1"/>
              </p:cNvSpPr>
              <p:nvPr/>
            </p:nvSpPr>
            <p:spPr bwMode="auto">
              <a:xfrm>
                <a:off x="3518" y="2736"/>
                <a:ext cx="32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2" name="Text Box 71"/>
              <p:cNvSpPr txBox="1">
                <a:spLocks noChangeArrowheads="1"/>
              </p:cNvSpPr>
              <p:nvPr/>
            </p:nvSpPr>
            <p:spPr bwMode="auto">
              <a:xfrm>
                <a:off x="4075" y="3200"/>
                <a:ext cx="3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3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0993" name="Line 72"/>
              <p:cNvSpPr>
                <a:spLocks noChangeShapeType="1"/>
              </p:cNvSpPr>
              <p:nvPr/>
            </p:nvSpPr>
            <p:spPr bwMode="auto">
              <a:xfrm flipH="1">
                <a:off x="4990" y="3251"/>
                <a:ext cx="0" cy="37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Line 73"/>
              <p:cNvSpPr>
                <a:spLocks noChangeShapeType="1"/>
              </p:cNvSpPr>
              <p:nvPr/>
            </p:nvSpPr>
            <p:spPr bwMode="auto">
              <a:xfrm>
                <a:off x="4414" y="3216"/>
                <a:ext cx="0" cy="40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Rectangle 74"/>
              <p:cNvSpPr>
                <a:spLocks noChangeArrowheads="1"/>
              </p:cNvSpPr>
              <p:nvPr/>
            </p:nvSpPr>
            <p:spPr bwMode="auto">
              <a:xfrm>
                <a:off x="4357" y="2995"/>
                <a:ext cx="107" cy="23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0996" name="Line 75"/>
              <p:cNvSpPr>
                <a:spLocks noChangeShapeType="1"/>
              </p:cNvSpPr>
              <p:nvPr/>
            </p:nvSpPr>
            <p:spPr bwMode="auto">
              <a:xfrm flipH="1">
                <a:off x="4990" y="2618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0965" name="Object 76"/>
              <p:cNvGraphicFramePr>
                <a:graphicFrameLocks noChangeAspect="1"/>
              </p:cNvGraphicFramePr>
              <p:nvPr/>
            </p:nvGraphicFramePr>
            <p:xfrm>
              <a:off x="3451" y="2742"/>
              <a:ext cx="533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25" r:id="rId21" imgW="317160" imgH="187200" progId="Equation.3">
                      <p:embed/>
                    </p:oleObj>
                  </mc:Choice>
                  <mc:Fallback>
                    <p:oleObj r:id="rId21" imgW="317160" imgH="18720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1" y="2742"/>
                            <a:ext cx="533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97" name="Text Box 77"/>
              <p:cNvSpPr txBox="1">
                <a:spLocks noChangeArrowheads="1"/>
              </p:cNvSpPr>
              <p:nvPr/>
            </p:nvSpPr>
            <p:spPr bwMode="auto">
              <a:xfrm>
                <a:off x="4752" y="274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0998" name="Text Box 78"/>
              <p:cNvSpPr txBox="1">
                <a:spLocks noChangeArrowheads="1"/>
              </p:cNvSpPr>
              <p:nvPr/>
            </p:nvSpPr>
            <p:spPr bwMode="auto">
              <a:xfrm>
                <a:off x="4788" y="3072"/>
                <a:ext cx="190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40999" name="Rectangle 79"/>
              <p:cNvSpPr>
                <a:spLocks noChangeArrowheads="1"/>
              </p:cNvSpPr>
              <p:nvPr/>
            </p:nvSpPr>
            <p:spPr bwMode="auto">
              <a:xfrm rot="5400000">
                <a:off x="3566" y="2500"/>
                <a:ext cx="117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1000" name="Rectangle 80"/>
              <p:cNvSpPr>
                <a:spLocks noChangeArrowheads="1"/>
              </p:cNvSpPr>
              <p:nvPr/>
            </p:nvSpPr>
            <p:spPr bwMode="auto">
              <a:xfrm rot="5400000">
                <a:off x="4046" y="2500"/>
                <a:ext cx="117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1001" name="Line 81"/>
              <p:cNvSpPr>
                <a:spLocks noChangeShapeType="1"/>
              </p:cNvSpPr>
              <p:nvPr/>
            </p:nvSpPr>
            <p:spPr bwMode="auto">
              <a:xfrm>
                <a:off x="3256" y="2617"/>
                <a:ext cx="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2" name="Line 82"/>
              <p:cNvSpPr>
                <a:spLocks noChangeShapeType="1"/>
              </p:cNvSpPr>
              <p:nvPr/>
            </p:nvSpPr>
            <p:spPr bwMode="auto">
              <a:xfrm>
                <a:off x="3744" y="2615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3" name="Line 83"/>
              <p:cNvSpPr>
                <a:spLocks noChangeShapeType="1"/>
              </p:cNvSpPr>
              <p:nvPr/>
            </p:nvSpPr>
            <p:spPr bwMode="auto">
              <a:xfrm>
                <a:off x="4416" y="2602"/>
                <a:ext cx="1" cy="37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980" name="Oval 84"/>
            <p:cNvSpPr>
              <a:spLocks noChangeArrowheads="1"/>
            </p:cNvSpPr>
            <p:nvPr/>
          </p:nvSpPr>
          <p:spPr bwMode="auto">
            <a:xfrm flipV="1">
              <a:off x="4656" y="36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1" name="Oval 85"/>
            <p:cNvSpPr>
              <a:spLocks noChangeArrowheads="1"/>
            </p:cNvSpPr>
            <p:nvPr/>
          </p:nvSpPr>
          <p:spPr bwMode="auto">
            <a:xfrm flipV="1">
              <a:off x="4684" y="262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4724400" y="5607050"/>
          <a:ext cx="3505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0" r:id="rId3" imgW="977760" imgH="256680" progId="Equation.3">
                  <p:embed/>
                </p:oleObj>
              </mc:Choice>
              <mc:Fallback>
                <p:oleObj r:id="rId3" imgW="977760" imgH="256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07050"/>
                        <a:ext cx="35052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057400" y="5264150"/>
          <a:ext cx="3124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1" r:id="rId5" imgW="777960" imgH="339480" progId="Equation.3">
                  <p:embed/>
                </p:oleObj>
              </mc:Choice>
              <mc:Fallback>
                <p:oleObj r:id="rId5" imgW="777960" imgH="33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64150"/>
                        <a:ext cx="3124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609600" y="4386263"/>
          <a:ext cx="70866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2" r:id="rId7" imgW="2333520" imgH="317520" progId="Equation.3">
                  <p:embed/>
                </p:oleObj>
              </mc:Choice>
              <mc:Fallback>
                <p:oleObj r:id="rId7" imgW="2333520" imgH="317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86263"/>
                        <a:ext cx="70866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033463" y="3681413"/>
          <a:ext cx="62817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3" r:id="rId9" imgW="2098800" imgH="352440" progId="Equation.3">
                  <p:embed/>
                </p:oleObj>
              </mc:Choice>
              <mc:Fallback>
                <p:oleObj r:id="rId9" imgW="2098800" imgH="352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681413"/>
                        <a:ext cx="6281737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1963" y="2819400"/>
            <a:ext cx="2209800" cy="549275"/>
            <a:chOff x="384" y="3504"/>
            <a:chExt cx="1434" cy="356"/>
          </a:xfrm>
        </p:grpSpPr>
        <p:sp>
          <p:nvSpPr>
            <p:cNvPr id="42070" name="Text Box 7"/>
            <p:cNvSpPr txBox="1">
              <a:spLocks noChangeArrowheads="1"/>
            </p:cNvSpPr>
            <p:nvPr/>
          </p:nvSpPr>
          <p:spPr bwMode="auto">
            <a:xfrm>
              <a:off x="384" y="3504"/>
              <a:ext cx="127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</a:rPr>
                <a:t>求时间常数</a:t>
              </a:r>
            </a:p>
          </p:txBody>
        </p:sp>
        <p:graphicFrame>
          <p:nvGraphicFramePr>
            <p:cNvPr id="42002" name="Object 8"/>
            <p:cNvGraphicFramePr>
              <a:graphicFrameLocks noChangeAspect="1"/>
            </p:cNvGraphicFramePr>
            <p:nvPr/>
          </p:nvGraphicFramePr>
          <p:xfrm>
            <a:off x="1536" y="3552"/>
            <a:ext cx="28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4" r:id="rId11" imgW="108720" imgH="117360" progId="Equation.3">
                    <p:embed/>
                  </p:oleObj>
                </mc:Choice>
                <mc:Fallback>
                  <p:oleObj r:id="rId11" imgW="108720" imgH="117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552"/>
                          <a:ext cx="28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61963" y="32766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由右图电路可求得</a:t>
            </a:r>
          </a:p>
        </p:txBody>
      </p:sp>
      <p:grpSp>
        <p:nvGrpSpPr>
          <p:cNvPr id="42005" name="Group 10"/>
          <p:cNvGrpSpPr>
            <a:grpSpLocks/>
          </p:cNvGrpSpPr>
          <p:nvPr/>
        </p:nvGrpSpPr>
        <p:grpSpPr bwMode="auto">
          <a:xfrm>
            <a:off x="457200" y="2362200"/>
            <a:ext cx="4724400" cy="560388"/>
            <a:chOff x="288" y="1519"/>
            <a:chExt cx="2976" cy="353"/>
          </a:xfrm>
        </p:grpSpPr>
        <p:grpSp>
          <p:nvGrpSpPr>
            <p:cNvPr id="42068" name="Group 11"/>
            <p:cNvGrpSpPr>
              <a:grpSpLocks/>
            </p:cNvGrpSpPr>
            <p:nvPr/>
          </p:nvGrpSpPr>
          <p:grpSpPr bwMode="auto">
            <a:xfrm>
              <a:off x="288" y="1519"/>
              <a:ext cx="1688" cy="352"/>
              <a:chOff x="480" y="2828"/>
              <a:chExt cx="1688" cy="352"/>
            </a:xfrm>
          </p:grpSpPr>
          <p:sp>
            <p:nvSpPr>
              <p:cNvPr id="42069" name="Text Box 12"/>
              <p:cNvSpPr txBox="1">
                <a:spLocks noChangeArrowheads="1"/>
              </p:cNvSpPr>
              <p:nvPr/>
            </p:nvSpPr>
            <p:spPr bwMode="auto">
              <a:xfrm>
                <a:off x="480" y="2828"/>
                <a:ext cx="16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000099"/>
                    </a:solidFill>
                  </a:rPr>
                  <a:t>求稳态值            </a:t>
                </a:r>
              </a:p>
            </p:txBody>
          </p:sp>
          <p:graphicFrame>
            <p:nvGraphicFramePr>
              <p:cNvPr id="42001" name="Object 13"/>
              <p:cNvGraphicFramePr>
                <a:graphicFrameLocks noChangeAspect="1"/>
              </p:cNvGraphicFramePr>
              <p:nvPr/>
            </p:nvGraphicFramePr>
            <p:xfrm>
              <a:off x="1440" y="2840"/>
              <a:ext cx="67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35" r:id="rId13" imgW="373680" imgH="200160" progId="Equation.3">
                      <p:embed/>
                    </p:oleObj>
                  </mc:Choice>
                  <mc:Fallback>
                    <p:oleObj r:id="rId13" imgW="373680" imgH="2001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40"/>
                            <a:ext cx="67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2000" name="Object 14"/>
            <p:cNvGraphicFramePr>
              <a:graphicFrameLocks noChangeAspect="1"/>
            </p:cNvGraphicFramePr>
            <p:nvPr/>
          </p:nvGraphicFramePr>
          <p:xfrm>
            <a:off x="2160" y="1519"/>
            <a:ext cx="110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6" r:id="rId15" imgW="595440" imgH="200160" progId="Equation.3">
                    <p:embed/>
                  </p:oleObj>
                </mc:Choice>
                <mc:Fallback>
                  <p:oleObj r:id="rId15" imgW="595440" imgH="200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519"/>
                          <a:ext cx="110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6" name="Group 15"/>
          <p:cNvGrpSpPr>
            <a:grpSpLocks/>
          </p:cNvGrpSpPr>
          <p:nvPr/>
        </p:nvGrpSpPr>
        <p:grpSpPr bwMode="auto">
          <a:xfrm>
            <a:off x="323850" y="174625"/>
            <a:ext cx="4629150" cy="2111375"/>
            <a:chOff x="204" y="110"/>
            <a:chExt cx="2916" cy="1330"/>
          </a:xfrm>
        </p:grpSpPr>
        <p:sp>
          <p:nvSpPr>
            <p:cNvPr id="42030" name="Oval 16"/>
            <p:cNvSpPr>
              <a:spLocks noChangeArrowheads="1"/>
            </p:cNvSpPr>
            <p:nvPr/>
          </p:nvSpPr>
          <p:spPr bwMode="auto">
            <a:xfrm>
              <a:off x="630" y="790"/>
              <a:ext cx="247" cy="24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31" name="Line 17"/>
            <p:cNvSpPr>
              <a:spLocks noChangeShapeType="1"/>
            </p:cNvSpPr>
            <p:nvPr/>
          </p:nvSpPr>
          <p:spPr bwMode="auto">
            <a:xfrm>
              <a:off x="754" y="418"/>
              <a:ext cx="0" cy="10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Text Box 18"/>
            <p:cNvSpPr txBox="1">
              <a:spLocks noChangeArrowheads="1"/>
            </p:cNvSpPr>
            <p:nvPr/>
          </p:nvSpPr>
          <p:spPr bwMode="auto">
            <a:xfrm>
              <a:off x="558" y="520"/>
              <a:ext cx="247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42033" name="Oval 19"/>
            <p:cNvSpPr>
              <a:spLocks noChangeArrowheads="1"/>
            </p:cNvSpPr>
            <p:nvPr/>
          </p:nvSpPr>
          <p:spPr bwMode="auto">
            <a:xfrm rot="5400000" flipH="1">
              <a:off x="1391" y="968"/>
              <a:ext cx="58" cy="6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34" name="Line 20"/>
            <p:cNvSpPr>
              <a:spLocks noChangeShapeType="1"/>
            </p:cNvSpPr>
            <p:nvPr/>
          </p:nvSpPr>
          <p:spPr bwMode="auto">
            <a:xfrm rot="16200000" flipH="1">
              <a:off x="1230" y="787"/>
              <a:ext cx="270" cy="1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Text Box 21"/>
            <p:cNvSpPr txBox="1">
              <a:spLocks noChangeArrowheads="1"/>
            </p:cNvSpPr>
            <p:nvPr/>
          </p:nvSpPr>
          <p:spPr bwMode="auto">
            <a:xfrm flipH="1">
              <a:off x="1536" y="676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/>
                <a:t>S</a:t>
              </a:r>
            </a:p>
          </p:txBody>
        </p:sp>
        <p:sp>
          <p:nvSpPr>
            <p:cNvPr id="42036" name="Text Box 22"/>
            <p:cNvSpPr txBox="1">
              <a:spLocks noChangeArrowheads="1"/>
            </p:cNvSpPr>
            <p:nvPr/>
          </p:nvSpPr>
          <p:spPr bwMode="auto">
            <a:xfrm>
              <a:off x="912" y="1036"/>
              <a:ext cx="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  <a:r>
                <a:rPr lang="en-US" altLang="zh-CN" sz="2800" b="1"/>
                <a:t>=0</a:t>
              </a:r>
            </a:p>
          </p:txBody>
        </p:sp>
        <p:sp>
          <p:nvSpPr>
            <p:cNvPr id="42037" name="Line 23"/>
            <p:cNvSpPr>
              <a:spLocks noChangeShapeType="1"/>
            </p:cNvSpPr>
            <p:nvPr/>
          </p:nvSpPr>
          <p:spPr bwMode="auto">
            <a:xfrm>
              <a:off x="1416" y="1023"/>
              <a:ext cx="2" cy="4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Line 24"/>
            <p:cNvSpPr>
              <a:spLocks noChangeShapeType="1"/>
            </p:cNvSpPr>
            <p:nvPr/>
          </p:nvSpPr>
          <p:spPr bwMode="auto">
            <a:xfrm>
              <a:off x="1418" y="434"/>
              <a:ext cx="0" cy="2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9" name="Line 25"/>
            <p:cNvSpPr>
              <a:spLocks noChangeShapeType="1"/>
            </p:cNvSpPr>
            <p:nvPr/>
          </p:nvSpPr>
          <p:spPr bwMode="auto">
            <a:xfrm rot="5400000" flipV="1">
              <a:off x="1420" y="197"/>
              <a:ext cx="3" cy="44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Line 26"/>
            <p:cNvSpPr>
              <a:spLocks noChangeShapeType="1"/>
            </p:cNvSpPr>
            <p:nvPr/>
          </p:nvSpPr>
          <p:spPr bwMode="auto">
            <a:xfrm>
              <a:off x="2208" y="477"/>
              <a:ext cx="0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5" name="Object 27"/>
            <p:cNvGraphicFramePr>
              <a:graphicFrameLocks noChangeAspect="1"/>
            </p:cNvGraphicFramePr>
            <p:nvPr/>
          </p:nvGraphicFramePr>
          <p:xfrm>
            <a:off x="2232" y="429"/>
            <a:ext cx="26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7" r:id="rId17" imgW="130320" imgH="200160" progId="Equation.3">
                    <p:embed/>
                  </p:oleObj>
                </mc:Choice>
                <mc:Fallback>
                  <p:oleObj r:id="rId17" imgW="130320" imgH="2001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429"/>
                          <a:ext cx="26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28"/>
            <p:cNvGraphicFramePr>
              <a:graphicFrameLocks noChangeAspect="1"/>
            </p:cNvGraphicFramePr>
            <p:nvPr/>
          </p:nvGraphicFramePr>
          <p:xfrm>
            <a:off x="2160" y="1036"/>
            <a:ext cx="46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8" r:id="rId19" imgW="269280" imgH="178200" progId="Equation.3">
                    <p:embed/>
                  </p:oleObj>
                </mc:Choice>
                <mc:Fallback>
                  <p:oleObj r:id="rId19" imgW="269280" imgH="178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036"/>
                          <a:ext cx="466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1" name="Line 29"/>
            <p:cNvSpPr>
              <a:spLocks noChangeShapeType="1"/>
            </p:cNvSpPr>
            <p:nvPr/>
          </p:nvSpPr>
          <p:spPr bwMode="auto">
            <a:xfrm>
              <a:off x="738" y="1422"/>
              <a:ext cx="18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Text Box 30"/>
            <p:cNvSpPr txBox="1">
              <a:spLocks noChangeArrowheads="1"/>
            </p:cNvSpPr>
            <p:nvPr/>
          </p:nvSpPr>
          <p:spPr bwMode="auto">
            <a:xfrm>
              <a:off x="204" y="715"/>
              <a:ext cx="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6V</a:t>
              </a:r>
            </a:p>
          </p:txBody>
        </p:sp>
        <p:sp>
          <p:nvSpPr>
            <p:cNvPr id="42043" name="Text Box 31"/>
            <p:cNvSpPr txBox="1">
              <a:spLocks noChangeArrowheads="1"/>
            </p:cNvSpPr>
            <p:nvPr/>
          </p:nvSpPr>
          <p:spPr bwMode="auto">
            <a:xfrm>
              <a:off x="891" y="11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1</a:t>
              </a: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  <p:sp>
          <p:nvSpPr>
            <p:cNvPr id="42044" name="Text Box 32"/>
            <p:cNvSpPr txBox="1">
              <a:spLocks noChangeArrowheads="1"/>
            </p:cNvSpPr>
            <p:nvPr/>
          </p:nvSpPr>
          <p:spPr bwMode="auto">
            <a:xfrm>
              <a:off x="1591" y="110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2</a:t>
              </a: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  <p:sp>
          <p:nvSpPr>
            <p:cNvPr id="42045" name="Line 33"/>
            <p:cNvSpPr>
              <a:spLocks noChangeShapeType="1"/>
            </p:cNvSpPr>
            <p:nvPr/>
          </p:nvSpPr>
          <p:spPr bwMode="auto">
            <a:xfrm>
              <a:off x="1655" y="552"/>
              <a:ext cx="37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6" name="Line 34"/>
            <p:cNvSpPr>
              <a:spLocks noChangeShapeType="1"/>
            </p:cNvSpPr>
            <p:nvPr/>
          </p:nvSpPr>
          <p:spPr bwMode="auto">
            <a:xfrm>
              <a:off x="2696" y="470"/>
              <a:ext cx="0" cy="2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997" name="Object 35"/>
            <p:cNvGraphicFramePr>
              <a:graphicFrameLocks noChangeAspect="1"/>
            </p:cNvGraphicFramePr>
            <p:nvPr/>
          </p:nvGraphicFramePr>
          <p:xfrm>
            <a:off x="1751" y="763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9" r:id="rId21" imgW="178200" imgH="200160" progId="Equation.3">
                    <p:embed/>
                  </p:oleObj>
                </mc:Choice>
                <mc:Fallback>
                  <p:oleObj r:id="rId21" imgW="178200" imgH="200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763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7" name="Line 36"/>
            <p:cNvSpPr>
              <a:spLocks noChangeShapeType="1"/>
            </p:cNvSpPr>
            <p:nvPr/>
          </p:nvSpPr>
          <p:spPr bwMode="auto">
            <a:xfrm>
              <a:off x="2021" y="949"/>
              <a:ext cx="2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37"/>
            <p:cNvSpPr>
              <a:spLocks noChangeShapeType="1"/>
            </p:cNvSpPr>
            <p:nvPr/>
          </p:nvSpPr>
          <p:spPr bwMode="auto">
            <a:xfrm>
              <a:off x="2021" y="1037"/>
              <a:ext cx="24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Line 38"/>
            <p:cNvSpPr>
              <a:spLocks noChangeShapeType="1"/>
            </p:cNvSpPr>
            <p:nvPr/>
          </p:nvSpPr>
          <p:spPr bwMode="auto">
            <a:xfrm>
              <a:off x="2138" y="411"/>
              <a:ext cx="0" cy="54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Line 39"/>
            <p:cNvSpPr>
              <a:spLocks noChangeShapeType="1"/>
            </p:cNvSpPr>
            <p:nvPr/>
          </p:nvSpPr>
          <p:spPr bwMode="auto">
            <a:xfrm flipH="1">
              <a:off x="2145" y="1051"/>
              <a:ext cx="0" cy="3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Line 40"/>
            <p:cNvSpPr>
              <a:spLocks noChangeShapeType="1"/>
            </p:cNvSpPr>
            <p:nvPr/>
          </p:nvSpPr>
          <p:spPr bwMode="auto">
            <a:xfrm flipV="1">
              <a:off x="2608" y="421"/>
              <a:ext cx="0" cy="4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Text Box 41"/>
            <p:cNvSpPr txBox="1">
              <a:spLocks noChangeArrowheads="1"/>
            </p:cNvSpPr>
            <p:nvPr/>
          </p:nvSpPr>
          <p:spPr bwMode="auto">
            <a:xfrm>
              <a:off x="2669" y="811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</a:rPr>
                <a:t>3</a:t>
              </a:r>
              <a:r>
                <a:rPr lang="en-US" altLang="zh-CN" b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chemeClr val="tx2"/>
                </a:solidFill>
              </a:endParaRPr>
            </a:p>
          </p:txBody>
        </p:sp>
        <p:graphicFrame>
          <p:nvGraphicFramePr>
            <p:cNvPr id="41998" name="Object 42"/>
            <p:cNvGraphicFramePr>
              <a:graphicFrameLocks noChangeAspect="1"/>
            </p:cNvGraphicFramePr>
            <p:nvPr/>
          </p:nvGraphicFramePr>
          <p:xfrm>
            <a:off x="2743" y="425"/>
            <a:ext cx="27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0" r:id="rId23" imgW="117360" imgH="187200" progId="Equation.3">
                    <p:embed/>
                  </p:oleObj>
                </mc:Choice>
                <mc:Fallback>
                  <p:oleObj r:id="rId23" imgW="117360" imgH="18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425"/>
                          <a:ext cx="27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3" name="Rectangle 43"/>
            <p:cNvSpPr>
              <a:spLocks noChangeArrowheads="1"/>
            </p:cNvSpPr>
            <p:nvPr/>
          </p:nvSpPr>
          <p:spPr bwMode="auto">
            <a:xfrm rot="5400000">
              <a:off x="1044" y="306"/>
              <a:ext cx="117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  <p:sp>
          <p:nvSpPr>
            <p:cNvPr id="42054" name="Rectangle 44"/>
            <p:cNvSpPr>
              <a:spLocks noChangeArrowheads="1"/>
            </p:cNvSpPr>
            <p:nvPr/>
          </p:nvSpPr>
          <p:spPr bwMode="auto">
            <a:xfrm rot="-5400000">
              <a:off x="1715" y="309"/>
              <a:ext cx="118" cy="24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  <p:sp>
          <p:nvSpPr>
            <p:cNvPr id="42055" name="Rectangle 45"/>
            <p:cNvSpPr>
              <a:spLocks noChangeArrowheads="1"/>
            </p:cNvSpPr>
            <p:nvPr/>
          </p:nvSpPr>
          <p:spPr bwMode="auto">
            <a:xfrm>
              <a:off x="2544" y="842"/>
              <a:ext cx="124" cy="234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/>
            </a:p>
          </p:txBody>
        </p:sp>
        <p:graphicFrame>
          <p:nvGraphicFramePr>
            <p:cNvPr id="41999" name="Object 46"/>
            <p:cNvGraphicFramePr>
              <a:graphicFrameLocks noChangeAspect="1"/>
            </p:cNvGraphicFramePr>
            <p:nvPr/>
          </p:nvGraphicFramePr>
          <p:xfrm>
            <a:off x="1722" y="520"/>
            <a:ext cx="22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1" r:id="rId25" imgW="108720" imgH="187200" progId="Equation.3">
                    <p:embed/>
                  </p:oleObj>
                </mc:Choice>
                <mc:Fallback>
                  <p:oleObj r:id="rId25" imgW="108720" imgH="1872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520"/>
                          <a:ext cx="22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6" name="Text Box 47"/>
            <p:cNvSpPr txBox="1">
              <a:spLocks noChangeArrowheads="1"/>
            </p:cNvSpPr>
            <p:nvPr/>
          </p:nvSpPr>
          <p:spPr bwMode="auto">
            <a:xfrm>
              <a:off x="1940" y="694"/>
              <a:ext cx="24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42057" name="Text Box 48"/>
            <p:cNvSpPr txBox="1">
              <a:spLocks noChangeArrowheads="1"/>
            </p:cNvSpPr>
            <p:nvPr/>
          </p:nvSpPr>
          <p:spPr bwMode="auto">
            <a:xfrm>
              <a:off x="1976" y="957"/>
              <a:ext cx="19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-</a:t>
              </a:r>
            </a:p>
          </p:txBody>
        </p:sp>
        <p:sp>
          <p:nvSpPr>
            <p:cNvPr id="42058" name="Line 49"/>
            <p:cNvSpPr>
              <a:spLocks noChangeShapeType="1"/>
            </p:cNvSpPr>
            <p:nvPr/>
          </p:nvSpPr>
          <p:spPr bwMode="auto">
            <a:xfrm>
              <a:off x="761" y="425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9" name="Line 50"/>
            <p:cNvSpPr>
              <a:spLocks noChangeShapeType="1"/>
            </p:cNvSpPr>
            <p:nvPr/>
          </p:nvSpPr>
          <p:spPr bwMode="auto">
            <a:xfrm rot="5400000" flipV="1">
              <a:off x="2258" y="55"/>
              <a:ext cx="4" cy="7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0" name="Line 51"/>
            <p:cNvSpPr>
              <a:spLocks noChangeShapeType="1"/>
            </p:cNvSpPr>
            <p:nvPr/>
          </p:nvSpPr>
          <p:spPr bwMode="auto">
            <a:xfrm flipV="1">
              <a:off x="2609" y="1067"/>
              <a:ext cx="0" cy="3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61" name="Group 52"/>
            <p:cNvGrpSpPr>
              <a:grpSpLocks/>
            </p:cNvGrpSpPr>
            <p:nvPr/>
          </p:nvGrpSpPr>
          <p:grpSpPr bwMode="auto">
            <a:xfrm>
              <a:off x="1200" y="796"/>
              <a:ext cx="360" cy="96"/>
              <a:chOff x="2544" y="2016"/>
              <a:chExt cx="360" cy="96"/>
            </a:xfrm>
          </p:grpSpPr>
          <p:sp>
            <p:nvSpPr>
              <p:cNvPr id="42066" name="Freeform 53"/>
              <p:cNvSpPr>
                <a:spLocks noChangeArrowheads="1"/>
              </p:cNvSpPr>
              <p:nvPr/>
            </p:nvSpPr>
            <p:spPr bwMode="auto">
              <a:xfrm rot="-2232421">
                <a:off x="2544" y="2034"/>
                <a:ext cx="288" cy="78"/>
              </a:xfrm>
              <a:custGeom>
                <a:avLst/>
                <a:gdLst>
                  <a:gd name="T0" fmla="*/ 0 w 396"/>
                  <a:gd name="T1" fmla="*/ 31 h 108"/>
                  <a:gd name="T2" fmla="*/ 63 w 396"/>
                  <a:gd name="T3" fmla="*/ 0 h 108"/>
                  <a:gd name="T4" fmla="*/ 127 w 396"/>
                  <a:gd name="T5" fmla="*/ 7 h 108"/>
                  <a:gd name="T6" fmla="*/ 165 w 396"/>
                  <a:gd name="T7" fmla="*/ 19 h 108"/>
                  <a:gd name="T8" fmla="*/ 184 w 396"/>
                  <a:gd name="T9" fmla="*/ 25 h 108"/>
                  <a:gd name="T10" fmla="*/ 209 w 396"/>
                  <a:gd name="T11" fmla="*/ 56 h 1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"/>
                  <a:gd name="T19" fmla="*/ 0 h 108"/>
                  <a:gd name="T20" fmla="*/ 396 w 396"/>
                  <a:gd name="T21" fmla="*/ 108 h 1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" h="108">
                    <a:moveTo>
                      <a:pt x="0" y="60"/>
                    </a:moveTo>
                    <a:cubicBezTo>
                      <a:pt x="42" y="18"/>
                      <a:pt x="63" y="14"/>
                      <a:pt x="120" y="0"/>
                    </a:cubicBezTo>
                    <a:cubicBezTo>
                      <a:pt x="160" y="4"/>
                      <a:pt x="200" y="5"/>
                      <a:pt x="240" y="12"/>
                    </a:cubicBezTo>
                    <a:cubicBezTo>
                      <a:pt x="265" y="17"/>
                      <a:pt x="288" y="28"/>
                      <a:pt x="312" y="36"/>
                    </a:cubicBezTo>
                    <a:cubicBezTo>
                      <a:pt x="324" y="40"/>
                      <a:pt x="348" y="48"/>
                      <a:pt x="348" y="48"/>
                    </a:cubicBezTo>
                    <a:cubicBezTo>
                      <a:pt x="378" y="93"/>
                      <a:pt x="362" y="74"/>
                      <a:pt x="396" y="10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67" name="Line 54"/>
              <p:cNvSpPr>
                <a:spLocks noChangeShapeType="1"/>
              </p:cNvSpPr>
              <p:nvPr/>
            </p:nvSpPr>
            <p:spPr bwMode="auto">
              <a:xfrm>
                <a:off x="2808" y="20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62" name="Oval 55"/>
            <p:cNvSpPr>
              <a:spLocks noChangeArrowheads="1"/>
            </p:cNvSpPr>
            <p:nvPr/>
          </p:nvSpPr>
          <p:spPr bwMode="auto">
            <a:xfrm flipV="1">
              <a:off x="2092" y="39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63" name="Oval 56"/>
            <p:cNvSpPr>
              <a:spLocks noChangeArrowheads="1"/>
            </p:cNvSpPr>
            <p:nvPr/>
          </p:nvSpPr>
          <p:spPr bwMode="auto">
            <a:xfrm flipV="1">
              <a:off x="1372" y="39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64" name="Oval 57"/>
            <p:cNvSpPr>
              <a:spLocks noChangeArrowheads="1"/>
            </p:cNvSpPr>
            <p:nvPr/>
          </p:nvSpPr>
          <p:spPr bwMode="auto">
            <a:xfrm flipV="1">
              <a:off x="1372" y="137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65" name="Oval 58"/>
            <p:cNvSpPr>
              <a:spLocks noChangeArrowheads="1"/>
            </p:cNvSpPr>
            <p:nvPr/>
          </p:nvSpPr>
          <p:spPr bwMode="auto">
            <a:xfrm flipV="1">
              <a:off x="2112" y="137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235575" y="152400"/>
            <a:ext cx="3330575" cy="2209800"/>
            <a:chOff x="3298" y="96"/>
            <a:chExt cx="2098" cy="1392"/>
          </a:xfrm>
        </p:grpSpPr>
        <p:grpSp>
          <p:nvGrpSpPr>
            <p:cNvPr id="42008" name="Group 60"/>
            <p:cNvGrpSpPr>
              <a:grpSpLocks/>
            </p:cNvGrpSpPr>
            <p:nvPr/>
          </p:nvGrpSpPr>
          <p:grpSpPr bwMode="auto">
            <a:xfrm>
              <a:off x="3298" y="96"/>
              <a:ext cx="2098" cy="1360"/>
              <a:chOff x="3298" y="96"/>
              <a:chExt cx="2098" cy="1360"/>
            </a:xfrm>
          </p:grpSpPr>
          <p:sp>
            <p:nvSpPr>
              <p:cNvPr id="42011" name="Line 61"/>
              <p:cNvSpPr>
                <a:spLocks noChangeShapeType="1"/>
              </p:cNvSpPr>
              <p:nvPr/>
            </p:nvSpPr>
            <p:spPr bwMode="auto">
              <a:xfrm>
                <a:off x="3303" y="459"/>
                <a:ext cx="0" cy="99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2" name="Line 62"/>
              <p:cNvSpPr>
                <a:spLocks noChangeShapeType="1"/>
              </p:cNvSpPr>
              <p:nvPr/>
            </p:nvSpPr>
            <p:spPr bwMode="auto">
              <a:xfrm rot="-5400000">
                <a:off x="4433" y="-88"/>
                <a:ext cx="0" cy="109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3" name="Line 63"/>
              <p:cNvSpPr>
                <a:spLocks noChangeShapeType="1"/>
              </p:cNvSpPr>
              <p:nvPr/>
            </p:nvSpPr>
            <p:spPr bwMode="auto">
              <a:xfrm>
                <a:off x="4282" y="536"/>
                <a:ext cx="0" cy="27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990" name="Object 64"/>
              <p:cNvGraphicFramePr>
                <a:graphicFrameLocks noChangeAspect="1"/>
              </p:cNvGraphicFramePr>
              <p:nvPr/>
            </p:nvGraphicFramePr>
            <p:xfrm>
              <a:off x="4287" y="416"/>
              <a:ext cx="221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42" r:id="rId27" imgW="130320" imgH="200160" progId="Equation.3">
                      <p:embed/>
                    </p:oleObj>
                  </mc:Choice>
                  <mc:Fallback>
                    <p:oleObj r:id="rId27" imgW="130320" imgH="20016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7" y="416"/>
                            <a:ext cx="221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1" name="Object 65"/>
              <p:cNvGraphicFramePr>
                <a:graphicFrameLocks noChangeAspect="1"/>
              </p:cNvGraphicFramePr>
              <p:nvPr/>
            </p:nvGraphicFramePr>
            <p:xfrm>
              <a:off x="4329" y="883"/>
              <a:ext cx="47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43" r:id="rId29" imgW="317160" imgH="178200" progId="Equation.3">
                      <p:embed/>
                    </p:oleObj>
                  </mc:Choice>
                  <mc:Fallback>
                    <p:oleObj r:id="rId29" imgW="317160" imgH="1782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9" y="883"/>
                            <a:ext cx="47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4" name="Line 66"/>
              <p:cNvSpPr>
                <a:spLocks noChangeShapeType="1"/>
              </p:cNvSpPr>
              <p:nvPr/>
            </p:nvSpPr>
            <p:spPr bwMode="auto">
              <a:xfrm flipV="1">
                <a:off x="3303" y="1456"/>
                <a:ext cx="168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5" name="Text Box 67"/>
              <p:cNvSpPr txBox="1">
                <a:spLocks noChangeArrowheads="1"/>
              </p:cNvSpPr>
              <p:nvPr/>
            </p:nvSpPr>
            <p:spPr bwMode="auto">
              <a:xfrm>
                <a:off x="3577" y="144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2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sp>
            <p:nvSpPr>
              <p:cNvPr id="42016" name="Line 68"/>
              <p:cNvSpPr>
                <a:spLocks noChangeShapeType="1"/>
              </p:cNvSpPr>
              <p:nvPr/>
            </p:nvSpPr>
            <p:spPr bwMode="auto">
              <a:xfrm flipV="1">
                <a:off x="3298" y="405"/>
                <a:ext cx="302" cy="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7" name="Line 69"/>
              <p:cNvSpPr>
                <a:spLocks noChangeShapeType="1"/>
              </p:cNvSpPr>
              <p:nvPr/>
            </p:nvSpPr>
            <p:spPr bwMode="auto">
              <a:xfrm>
                <a:off x="5044" y="517"/>
                <a:ext cx="0" cy="29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992" name="Object 70"/>
              <p:cNvGraphicFramePr>
                <a:graphicFrameLocks noChangeAspect="1"/>
              </p:cNvGraphicFramePr>
              <p:nvPr/>
            </p:nvGraphicFramePr>
            <p:xfrm>
              <a:off x="3787" y="829"/>
              <a:ext cx="309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44" r:id="rId31" imgW="178200" imgH="200160" progId="Equation.3">
                      <p:embed/>
                    </p:oleObj>
                  </mc:Choice>
                  <mc:Fallback>
                    <p:oleObj r:id="rId31" imgW="178200" imgH="20016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829"/>
                            <a:ext cx="309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8" name="Line 71"/>
              <p:cNvSpPr>
                <a:spLocks noChangeShapeType="1"/>
              </p:cNvSpPr>
              <p:nvPr/>
            </p:nvSpPr>
            <p:spPr bwMode="auto">
              <a:xfrm>
                <a:off x="4086" y="993"/>
                <a:ext cx="22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9" name="Line 72"/>
              <p:cNvSpPr>
                <a:spLocks noChangeShapeType="1"/>
              </p:cNvSpPr>
              <p:nvPr/>
            </p:nvSpPr>
            <p:spPr bwMode="auto">
              <a:xfrm>
                <a:off x="4086" y="1079"/>
                <a:ext cx="222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0" name="Line 73"/>
              <p:cNvSpPr>
                <a:spLocks noChangeShapeType="1"/>
              </p:cNvSpPr>
              <p:nvPr/>
            </p:nvSpPr>
            <p:spPr bwMode="auto">
              <a:xfrm flipH="1">
                <a:off x="4203" y="459"/>
                <a:ext cx="0" cy="52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1" name="Line 74"/>
              <p:cNvSpPr>
                <a:spLocks noChangeShapeType="1"/>
              </p:cNvSpPr>
              <p:nvPr/>
            </p:nvSpPr>
            <p:spPr bwMode="auto">
              <a:xfrm>
                <a:off x="4203" y="1066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2" name="Line 75"/>
              <p:cNvSpPr>
                <a:spLocks noChangeShapeType="1"/>
              </p:cNvSpPr>
              <p:nvPr/>
            </p:nvSpPr>
            <p:spPr bwMode="auto">
              <a:xfrm flipV="1">
                <a:off x="4965" y="1104"/>
                <a:ext cx="0" cy="34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3" name="Text Box 76"/>
              <p:cNvSpPr txBox="1">
                <a:spLocks noChangeArrowheads="1"/>
              </p:cNvSpPr>
              <p:nvPr/>
            </p:nvSpPr>
            <p:spPr bwMode="auto">
              <a:xfrm>
                <a:off x="4992" y="864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3</a:t>
                </a:r>
                <a:r>
                  <a:rPr lang="en-US" altLang="zh-CN" b="1">
                    <a:sym typeface="Symbol" panose="05050102010706020507" pitchFamily="18" charset="2"/>
                  </a:rPr>
                  <a:t></a:t>
                </a:r>
                <a:endParaRPr lang="en-US" altLang="zh-CN" b="1"/>
              </a:p>
            </p:txBody>
          </p:sp>
          <p:graphicFrame>
            <p:nvGraphicFramePr>
              <p:cNvPr id="41993" name="Object 77"/>
              <p:cNvGraphicFramePr>
                <a:graphicFrameLocks noChangeAspect="1"/>
              </p:cNvGraphicFramePr>
              <p:nvPr/>
            </p:nvGraphicFramePr>
            <p:xfrm>
              <a:off x="5086" y="438"/>
              <a:ext cx="243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45" r:id="rId33" imgW="117360" imgH="187200" progId="Equation.3">
                      <p:embed/>
                    </p:oleObj>
                  </mc:Choice>
                  <mc:Fallback>
                    <p:oleObj r:id="rId33" imgW="117360" imgH="187200" progId="Equation.3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6" y="438"/>
                            <a:ext cx="243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4" name="Rectangle 78"/>
              <p:cNvSpPr>
                <a:spLocks noChangeArrowheads="1"/>
              </p:cNvSpPr>
              <p:nvPr/>
            </p:nvSpPr>
            <p:spPr bwMode="auto">
              <a:xfrm>
                <a:off x="4908" y="864"/>
                <a:ext cx="111" cy="23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graphicFrame>
            <p:nvGraphicFramePr>
              <p:cNvPr id="41994" name="Object 79"/>
              <p:cNvGraphicFramePr>
                <a:graphicFrameLocks noChangeAspect="1"/>
              </p:cNvGraphicFramePr>
              <p:nvPr/>
            </p:nvGraphicFramePr>
            <p:xfrm flipV="1">
              <a:off x="3342" y="96"/>
              <a:ext cx="2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46" r:id="rId35" imgW="108720" imgH="187200" progId="Equation.3">
                      <p:embed/>
                    </p:oleObj>
                  </mc:Choice>
                  <mc:Fallback>
                    <p:oleObj r:id="rId35" imgW="108720" imgH="18720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3342" y="96"/>
                            <a:ext cx="2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5" name="Text Box 80"/>
              <p:cNvSpPr txBox="1">
                <a:spLocks noChangeArrowheads="1"/>
              </p:cNvSpPr>
              <p:nvPr/>
            </p:nvSpPr>
            <p:spPr bwMode="auto">
              <a:xfrm>
                <a:off x="4008" y="72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2026" name="Text Box 81"/>
              <p:cNvSpPr txBox="1">
                <a:spLocks noChangeArrowheads="1"/>
              </p:cNvSpPr>
              <p:nvPr/>
            </p:nvSpPr>
            <p:spPr bwMode="auto">
              <a:xfrm>
                <a:off x="4032" y="971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42027" name="Rectangle 82"/>
              <p:cNvSpPr>
                <a:spLocks noChangeArrowheads="1"/>
              </p:cNvSpPr>
              <p:nvPr/>
            </p:nvSpPr>
            <p:spPr bwMode="auto">
              <a:xfrm rot="-5400000">
                <a:off x="3706" y="346"/>
                <a:ext cx="118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2028" name="Line 83"/>
              <p:cNvSpPr>
                <a:spLocks noChangeShapeType="1"/>
              </p:cNvSpPr>
              <p:nvPr/>
            </p:nvSpPr>
            <p:spPr bwMode="auto">
              <a:xfrm rot="-5400000">
                <a:off x="3480" y="301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29" name="Line 84"/>
              <p:cNvSpPr>
                <a:spLocks noChangeShapeType="1"/>
              </p:cNvSpPr>
              <p:nvPr/>
            </p:nvSpPr>
            <p:spPr bwMode="auto">
              <a:xfrm flipV="1">
                <a:off x="4967" y="4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09" name="Oval 85"/>
            <p:cNvSpPr>
              <a:spLocks noChangeArrowheads="1"/>
            </p:cNvSpPr>
            <p:nvPr/>
          </p:nvSpPr>
          <p:spPr bwMode="auto">
            <a:xfrm flipV="1">
              <a:off x="4156" y="142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0" name="Oval 86"/>
            <p:cNvSpPr>
              <a:spLocks noChangeArrowheads="1"/>
            </p:cNvSpPr>
            <p:nvPr/>
          </p:nvSpPr>
          <p:spPr bwMode="auto">
            <a:xfrm flipV="1">
              <a:off x="4156" y="41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 bwMode="auto">
          <a:xfrm>
            <a:off x="6797352" y="4683699"/>
            <a:ext cx="294928" cy="547687"/>
          </a:xfrm>
          <a:prstGeom prst="roundRect">
            <a:avLst/>
          </a:prstGeom>
          <a:solidFill>
            <a:srgbClr val="EDEA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609600" y="904875"/>
          <a:ext cx="23780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6" r:id="rId3" imgW="812520" imgH="352440" progId="Equation.3">
                  <p:embed/>
                </p:oleObj>
              </mc:Choice>
              <mc:Fallback>
                <p:oleObj r:id="rId3" imgW="812520" imgH="352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04875"/>
                        <a:ext cx="23780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81000" y="3024188"/>
          <a:ext cx="468153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7" r:id="rId5" imgW="1486080" imgH="361080" progId="Equation.3">
                  <p:embed/>
                </p:oleObj>
              </mc:Choice>
              <mc:Fallback>
                <p:oleObj r:id="rId5" imgW="1486080" imgH="361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24188"/>
                        <a:ext cx="468153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09600" y="4038600"/>
          <a:ext cx="2209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8" r:id="rId7" imgW="743040" imgH="200160" progId="Equation.3">
                  <p:embed/>
                </p:oleObj>
              </mc:Choice>
              <mc:Fallback>
                <p:oleObj r:id="rId7" imgW="743040" imgH="200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2209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371600" y="4660900"/>
          <a:ext cx="548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9" r:id="rId9" imgW="1577520" imgH="235080" progId="Equation.3">
                  <p:embed/>
                </p:oleObj>
              </mc:Choice>
              <mc:Fallback>
                <p:oleObj r:id="rId9" imgW="1577520" imgH="235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60900"/>
                        <a:ext cx="5486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376363" y="5457825"/>
          <a:ext cx="41100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0" r:id="rId11" imgW="1090800" imgH="235080" progId="Equation.3">
                  <p:embed/>
                </p:oleObj>
              </mc:Choice>
              <mc:Fallback>
                <p:oleObj r:id="rId11" imgW="1090800" imgH="235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457825"/>
                        <a:ext cx="411003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371600" y="2438400"/>
            <a:ext cx="2420938" cy="609600"/>
            <a:chOff x="576" y="1584"/>
            <a:chExt cx="1525" cy="384"/>
          </a:xfrm>
        </p:grpSpPr>
        <p:sp>
          <p:nvSpPr>
            <p:cNvPr id="43064" name="Text Box 8"/>
            <p:cNvSpPr txBox="1">
              <a:spLocks noChangeArrowheads="1"/>
            </p:cNvSpPr>
            <p:nvPr/>
          </p:nvSpPr>
          <p:spPr bwMode="auto">
            <a:xfrm>
              <a:off x="576" y="1632"/>
              <a:ext cx="15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      </a:t>
              </a:r>
              <a:r>
                <a:rPr lang="zh-CN" altLang="en-US" sz="2800" b="1"/>
                <a:t>、    关联</a:t>
              </a:r>
              <a:r>
                <a:rPr lang="en-US" altLang="zh-CN" sz="2800" b="1"/>
                <a:t>)</a:t>
              </a:r>
            </a:p>
          </p:txBody>
        </p:sp>
        <p:graphicFrame>
          <p:nvGraphicFramePr>
            <p:cNvPr id="43022" name="Object 9"/>
            <p:cNvGraphicFramePr>
              <a:graphicFrameLocks noChangeAspect="1"/>
            </p:cNvGraphicFramePr>
            <p:nvPr/>
          </p:nvGraphicFramePr>
          <p:xfrm>
            <a:off x="720" y="1584"/>
            <a:ext cx="76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1" r:id="rId13" imgW="317160" imgH="200160" progId="Equation.3">
                    <p:embed/>
                  </p:oleObj>
                </mc:Choice>
                <mc:Fallback>
                  <p:oleObj r:id="rId13" imgW="317160" imgH="200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76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5" name="Object 10"/>
          <p:cNvGraphicFramePr>
            <a:graphicFrameLocks noChangeAspect="1"/>
          </p:cNvGraphicFramePr>
          <p:nvPr/>
        </p:nvGraphicFramePr>
        <p:xfrm>
          <a:off x="7086600" y="5135563"/>
          <a:ext cx="16764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2" r:id="rId15" imgW="4582562" imgH="3041964" progId="MS_ClipArt_Gallery.2">
                  <p:embed/>
                </p:oleObj>
              </mc:Choice>
              <mc:Fallback>
                <p:oleObj r:id="rId15" imgW="4582562" imgH="3041964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35563"/>
                        <a:ext cx="1676400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447800" y="1670050"/>
          <a:ext cx="33607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3" r:id="rId17" imgW="1116720" imgH="256680" progId="Equation.3">
                  <p:embed/>
                </p:oleObj>
              </mc:Choice>
              <mc:Fallback>
                <p:oleObj r:id="rId17" imgW="1116720" imgH="256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0050"/>
                        <a:ext cx="33607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4" name="Group 12"/>
          <p:cNvGrpSpPr>
            <a:grpSpLocks/>
          </p:cNvGrpSpPr>
          <p:nvPr/>
        </p:nvGrpSpPr>
        <p:grpSpPr bwMode="auto">
          <a:xfrm>
            <a:off x="4572000" y="1295400"/>
            <a:ext cx="4629150" cy="2133600"/>
            <a:chOff x="2880" y="816"/>
            <a:chExt cx="2916" cy="1344"/>
          </a:xfrm>
        </p:grpSpPr>
        <p:grpSp>
          <p:nvGrpSpPr>
            <p:cNvPr id="43025" name="Group 13"/>
            <p:cNvGrpSpPr>
              <a:grpSpLocks/>
            </p:cNvGrpSpPr>
            <p:nvPr/>
          </p:nvGrpSpPr>
          <p:grpSpPr bwMode="auto">
            <a:xfrm>
              <a:off x="2880" y="816"/>
              <a:ext cx="2916" cy="1327"/>
              <a:chOff x="2844" y="994"/>
              <a:chExt cx="2916" cy="1327"/>
            </a:xfrm>
          </p:grpSpPr>
          <p:sp>
            <p:nvSpPr>
              <p:cNvPr id="43030" name="Oval 14"/>
              <p:cNvSpPr>
                <a:spLocks noChangeArrowheads="1"/>
              </p:cNvSpPr>
              <p:nvPr/>
            </p:nvSpPr>
            <p:spPr bwMode="auto">
              <a:xfrm>
                <a:off x="3270" y="1674"/>
                <a:ext cx="247" cy="241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31" name="Line 15"/>
              <p:cNvSpPr>
                <a:spLocks noChangeShapeType="1"/>
              </p:cNvSpPr>
              <p:nvPr/>
            </p:nvSpPr>
            <p:spPr bwMode="auto">
              <a:xfrm>
                <a:off x="3394" y="1302"/>
                <a:ext cx="0" cy="10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Text Box 16"/>
              <p:cNvSpPr txBox="1">
                <a:spLocks noChangeArrowheads="1"/>
              </p:cNvSpPr>
              <p:nvPr/>
            </p:nvSpPr>
            <p:spPr bwMode="auto">
              <a:xfrm>
                <a:off x="3198" y="1404"/>
                <a:ext cx="247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43033" name="Oval 17"/>
              <p:cNvSpPr>
                <a:spLocks noChangeArrowheads="1"/>
              </p:cNvSpPr>
              <p:nvPr/>
            </p:nvSpPr>
            <p:spPr bwMode="auto">
              <a:xfrm rot="5400000" flipH="1">
                <a:off x="4031" y="1852"/>
                <a:ext cx="58" cy="6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34" name="Line 18"/>
              <p:cNvSpPr>
                <a:spLocks noChangeShapeType="1"/>
              </p:cNvSpPr>
              <p:nvPr/>
            </p:nvSpPr>
            <p:spPr bwMode="auto">
              <a:xfrm rot="16200000" flipH="1">
                <a:off x="3870" y="1671"/>
                <a:ext cx="270" cy="13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Text Box 19"/>
              <p:cNvSpPr txBox="1">
                <a:spLocks noChangeArrowheads="1"/>
              </p:cNvSpPr>
              <p:nvPr/>
            </p:nvSpPr>
            <p:spPr bwMode="auto">
              <a:xfrm flipH="1">
                <a:off x="4176" y="156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/>
                  <a:t>S</a:t>
                </a:r>
              </a:p>
            </p:txBody>
          </p:sp>
          <p:sp>
            <p:nvSpPr>
              <p:cNvPr id="43036" name="Text Box 20"/>
              <p:cNvSpPr txBox="1">
                <a:spLocks noChangeArrowheads="1"/>
              </p:cNvSpPr>
              <p:nvPr/>
            </p:nvSpPr>
            <p:spPr bwMode="auto">
              <a:xfrm>
                <a:off x="3552" y="1920"/>
                <a:ext cx="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/>
                  <a:t>=0</a:t>
                </a:r>
              </a:p>
            </p:txBody>
          </p:sp>
          <p:sp>
            <p:nvSpPr>
              <p:cNvPr id="43037" name="Line 21"/>
              <p:cNvSpPr>
                <a:spLocks noChangeShapeType="1"/>
              </p:cNvSpPr>
              <p:nvPr/>
            </p:nvSpPr>
            <p:spPr bwMode="auto">
              <a:xfrm>
                <a:off x="4056" y="1907"/>
                <a:ext cx="2" cy="41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Line 22"/>
              <p:cNvSpPr>
                <a:spLocks noChangeShapeType="1"/>
              </p:cNvSpPr>
              <p:nvPr/>
            </p:nvSpPr>
            <p:spPr bwMode="auto">
              <a:xfrm>
                <a:off x="4058" y="1318"/>
                <a:ext cx="0" cy="26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Line 23"/>
              <p:cNvSpPr>
                <a:spLocks noChangeShapeType="1"/>
              </p:cNvSpPr>
              <p:nvPr/>
            </p:nvSpPr>
            <p:spPr bwMode="auto">
              <a:xfrm rot="5400000" flipV="1">
                <a:off x="4060" y="1081"/>
                <a:ext cx="3" cy="44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Line 24"/>
              <p:cNvSpPr>
                <a:spLocks noChangeShapeType="1"/>
              </p:cNvSpPr>
              <p:nvPr/>
            </p:nvSpPr>
            <p:spPr bwMode="auto">
              <a:xfrm>
                <a:off x="4848" y="1361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3017" name="Object 25"/>
              <p:cNvGraphicFramePr>
                <a:graphicFrameLocks noChangeAspect="1"/>
              </p:cNvGraphicFramePr>
              <p:nvPr/>
            </p:nvGraphicFramePr>
            <p:xfrm>
              <a:off x="4872" y="1313"/>
              <a:ext cx="264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24" r:id="rId19" imgW="130320" imgH="200160" progId="Equation.3">
                      <p:embed/>
                    </p:oleObj>
                  </mc:Choice>
                  <mc:Fallback>
                    <p:oleObj r:id="rId19" imgW="130320" imgH="20016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2" y="1313"/>
                            <a:ext cx="264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8" name="Object 26"/>
              <p:cNvGraphicFramePr>
                <a:graphicFrameLocks noChangeAspect="1"/>
              </p:cNvGraphicFramePr>
              <p:nvPr/>
            </p:nvGraphicFramePr>
            <p:xfrm>
              <a:off x="4800" y="1920"/>
              <a:ext cx="46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25" r:id="rId21" imgW="269280" imgH="178200" progId="Equation.3">
                      <p:embed/>
                    </p:oleObj>
                  </mc:Choice>
                  <mc:Fallback>
                    <p:oleObj r:id="rId21" imgW="269280" imgH="178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1920"/>
                            <a:ext cx="46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1" name="Line 27"/>
              <p:cNvSpPr>
                <a:spLocks noChangeShapeType="1"/>
              </p:cNvSpPr>
              <p:nvPr/>
            </p:nvSpPr>
            <p:spPr bwMode="auto">
              <a:xfrm>
                <a:off x="3378" y="2306"/>
                <a:ext cx="18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Text Box 28"/>
              <p:cNvSpPr txBox="1">
                <a:spLocks noChangeArrowheads="1"/>
              </p:cNvSpPr>
              <p:nvPr/>
            </p:nvSpPr>
            <p:spPr bwMode="auto">
              <a:xfrm>
                <a:off x="2844" y="1599"/>
                <a:ext cx="5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6V</a:t>
                </a:r>
              </a:p>
            </p:txBody>
          </p:sp>
          <p:sp>
            <p:nvSpPr>
              <p:cNvPr id="43043" name="Text Box 29"/>
              <p:cNvSpPr txBox="1">
                <a:spLocks noChangeArrowheads="1"/>
              </p:cNvSpPr>
              <p:nvPr/>
            </p:nvSpPr>
            <p:spPr bwMode="auto">
              <a:xfrm>
                <a:off x="3531" y="994"/>
                <a:ext cx="45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1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044" name="Text Box 30"/>
              <p:cNvSpPr txBox="1">
                <a:spLocks noChangeArrowheads="1"/>
              </p:cNvSpPr>
              <p:nvPr/>
            </p:nvSpPr>
            <p:spPr bwMode="auto">
              <a:xfrm>
                <a:off x="4231" y="994"/>
                <a:ext cx="4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2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045" name="Line 31"/>
              <p:cNvSpPr>
                <a:spLocks noChangeShapeType="1"/>
              </p:cNvSpPr>
              <p:nvPr/>
            </p:nvSpPr>
            <p:spPr bwMode="auto">
              <a:xfrm>
                <a:off x="4295" y="1436"/>
                <a:ext cx="370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Line 32"/>
              <p:cNvSpPr>
                <a:spLocks noChangeShapeType="1"/>
              </p:cNvSpPr>
              <p:nvPr/>
            </p:nvSpPr>
            <p:spPr bwMode="auto">
              <a:xfrm>
                <a:off x="5336" y="1354"/>
                <a:ext cx="0" cy="295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3019" name="Object 33"/>
              <p:cNvGraphicFramePr>
                <a:graphicFrameLocks noChangeAspect="1"/>
              </p:cNvGraphicFramePr>
              <p:nvPr/>
            </p:nvGraphicFramePr>
            <p:xfrm>
              <a:off x="4391" y="1647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26" r:id="rId23" imgW="178200" imgH="200160" progId="Equation.3">
                      <p:embed/>
                    </p:oleObj>
                  </mc:Choice>
                  <mc:Fallback>
                    <p:oleObj r:id="rId23" imgW="178200" imgH="20016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1647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7" name="Line 34"/>
              <p:cNvSpPr>
                <a:spLocks noChangeShapeType="1"/>
              </p:cNvSpPr>
              <p:nvPr/>
            </p:nvSpPr>
            <p:spPr bwMode="auto">
              <a:xfrm>
                <a:off x="4661" y="1833"/>
                <a:ext cx="2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Line 35"/>
              <p:cNvSpPr>
                <a:spLocks noChangeShapeType="1"/>
              </p:cNvSpPr>
              <p:nvPr/>
            </p:nvSpPr>
            <p:spPr bwMode="auto">
              <a:xfrm>
                <a:off x="4661" y="1921"/>
                <a:ext cx="2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36"/>
              <p:cNvSpPr>
                <a:spLocks noChangeShapeType="1"/>
              </p:cNvSpPr>
              <p:nvPr/>
            </p:nvSpPr>
            <p:spPr bwMode="auto">
              <a:xfrm>
                <a:off x="4778" y="1295"/>
                <a:ext cx="0" cy="54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7"/>
              <p:cNvSpPr>
                <a:spLocks noChangeShapeType="1"/>
              </p:cNvSpPr>
              <p:nvPr/>
            </p:nvSpPr>
            <p:spPr bwMode="auto">
              <a:xfrm flipH="1">
                <a:off x="4785" y="1935"/>
                <a:ext cx="0" cy="35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8"/>
              <p:cNvSpPr>
                <a:spLocks noChangeShapeType="1"/>
              </p:cNvSpPr>
              <p:nvPr/>
            </p:nvSpPr>
            <p:spPr bwMode="auto">
              <a:xfrm flipV="1">
                <a:off x="5248" y="1305"/>
                <a:ext cx="0" cy="42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Text Box 39"/>
              <p:cNvSpPr txBox="1">
                <a:spLocks noChangeArrowheads="1"/>
              </p:cNvSpPr>
              <p:nvPr/>
            </p:nvSpPr>
            <p:spPr bwMode="auto">
              <a:xfrm>
                <a:off x="5309" y="1695"/>
                <a:ext cx="4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tx2"/>
                    </a:solidFill>
                  </a:rPr>
                  <a:t>3</a:t>
                </a:r>
                <a:r>
                  <a:rPr lang="en-US" altLang="zh-CN" b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chemeClr val="tx2"/>
                  </a:solidFill>
                </a:endParaRPr>
              </a:p>
            </p:txBody>
          </p:sp>
          <p:graphicFrame>
            <p:nvGraphicFramePr>
              <p:cNvPr id="43020" name="Object 40"/>
              <p:cNvGraphicFramePr>
                <a:graphicFrameLocks noChangeAspect="1"/>
              </p:cNvGraphicFramePr>
              <p:nvPr/>
            </p:nvGraphicFramePr>
            <p:xfrm>
              <a:off x="5383" y="1309"/>
              <a:ext cx="271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27" r:id="rId25" imgW="117360" imgH="187200" progId="Equation.3">
                      <p:embed/>
                    </p:oleObj>
                  </mc:Choice>
                  <mc:Fallback>
                    <p:oleObj r:id="rId25" imgW="117360" imgH="1872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3" y="1309"/>
                            <a:ext cx="271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3" name="Rectangle 41"/>
              <p:cNvSpPr>
                <a:spLocks noChangeArrowheads="1"/>
              </p:cNvSpPr>
              <p:nvPr/>
            </p:nvSpPr>
            <p:spPr bwMode="auto">
              <a:xfrm rot="5400000">
                <a:off x="3684" y="1190"/>
                <a:ext cx="117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3054" name="Rectangle 42"/>
              <p:cNvSpPr>
                <a:spLocks noChangeArrowheads="1"/>
              </p:cNvSpPr>
              <p:nvPr/>
            </p:nvSpPr>
            <p:spPr bwMode="auto">
              <a:xfrm rot="-5400000">
                <a:off x="4355" y="1193"/>
                <a:ext cx="118" cy="24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sp>
            <p:nvSpPr>
              <p:cNvPr id="43055" name="Rectangle 43"/>
              <p:cNvSpPr>
                <a:spLocks noChangeArrowheads="1"/>
              </p:cNvSpPr>
              <p:nvPr/>
            </p:nvSpPr>
            <p:spPr bwMode="auto">
              <a:xfrm>
                <a:off x="5184" y="1726"/>
                <a:ext cx="124" cy="23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 b="1"/>
              </a:p>
            </p:txBody>
          </p:sp>
          <p:graphicFrame>
            <p:nvGraphicFramePr>
              <p:cNvPr id="43021" name="Object 44"/>
              <p:cNvGraphicFramePr>
                <a:graphicFrameLocks noChangeAspect="1"/>
              </p:cNvGraphicFramePr>
              <p:nvPr/>
            </p:nvGraphicFramePr>
            <p:xfrm>
              <a:off x="4362" y="1404"/>
              <a:ext cx="221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28" r:id="rId27" imgW="108720" imgH="187200" progId="Equation.3">
                      <p:embed/>
                    </p:oleObj>
                  </mc:Choice>
                  <mc:Fallback>
                    <p:oleObj r:id="rId27" imgW="108720" imgH="1872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2" y="1404"/>
                            <a:ext cx="221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6" name="Text Box 45"/>
              <p:cNvSpPr txBox="1">
                <a:spLocks noChangeArrowheads="1"/>
              </p:cNvSpPr>
              <p:nvPr/>
            </p:nvSpPr>
            <p:spPr bwMode="auto">
              <a:xfrm>
                <a:off x="4580" y="1578"/>
                <a:ext cx="24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3057" name="Text Box 46"/>
              <p:cNvSpPr txBox="1">
                <a:spLocks noChangeArrowheads="1"/>
              </p:cNvSpPr>
              <p:nvPr/>
            </p:nvSpPr>
            <p:spPr bwMode="auto">
              <a:xfrm>
                <a:off x="4616" y="1841"/>
                <a:ext cx="191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-</a:t>
                </a:r>
              </a:p>
            </p:txBody>
          </p:sp>
          <p:sp>
            <p:nvSpPr>
              <p:cNvPr id="43058" name="Line 47"/>
              <p:cNvSpPr>
                <a:spLocks noChangeShapeType="1"/>
              </p:cNvSpPr>
              <p:nvPr/>
            </p:nvSpPr>
            <p:spPr bwMode="auto">
              <a:xfrm>
                <a:off x="3401" y="1309"/>
                <a:ext cx="2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9" name="Line 48"/>
              <p:cNvSpPr>
                <a:spLocks noChangeShapeType="1"/>
              </p:cNvSpPr>
              <p:nvPr/>
            </p:nvSpPr>
            <p:spPr bwMode="auto">
              <a:xfrm rot="5400000" flipV="1">
                <a:off x="4898" y="939"/>
                <a:ext cx="4" cy="72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0" name="Line 49"/>
              <p:cNvSpPr>
                <a:spLocks noChangeShapeType="1"/>
              </p:cNvSpPr>
              <p:nvPr/>
            </p:nvSpPr>
            <p:spPr bwMode="auto">
              <a:xfrm flipV="1">
                <a:off x="5249" y="1951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61" name="Group 50"/>
              <p:cNvGrpSpPr>
                <a:grpSpLocks/>
              </p:cNvGrpSpPr>
              <p:nvPr/>
            </p:nvGrpSpPr>
            <p:grpSpPr bwMode="auto">
              <a:xfrm>
                <a:off x="3840" y="1680"/>
                <a:ext cx="360" cy="96"/>
                <a:chOff x="2544" y="2016"/>
                <a:chExt cx="360" cy="96"/>
              </a:xfrm>
            </p:grpSpPr>
            <p:sp>
              <p:nvSpPr>
                <p:cNvPr id="43062" name="Freeform 51"/>
                <p:cNvSpPr>
                  <a:spLocks noChangeArrowheads="1"/>
                </p:cNvSpPr>
                <p:nvPr/>
              </p:nvSpPr>
              <p:spPr bwMode="auto">
                <a:xfrm rot="-2232421">
                  <a:off x="2544" y="2034"/>
                  <a:ext cx="288" cy="78"/>
                </a:xfrm>
                <a:custGeom>
                  <a:avLst/>
                  <a:gdLst>
                    <a:gd name="T0" fmla="*/ 0 w 396"/>
                    <a:gd name="T1" fmla="*/ 31 h 108"/>
                    <a:gd name="T2" fmla="*/ 63 w 396"/>
                    <a:gd name="T3" fmla="*/ 0 h 108"/>
                    <a:gd name="T4" fmla="*/ 127 w 396"/>
                    <a:gd name="T5" fmla="*/ 7 h 108"/>
                    <a:gd name="T6" fmla="*/ 165 w 396"/>
                    <a:gd name="T7" fmla="*/ 19 h 108"/>
                    <a:gd name="T8" fmla="*/ 184 w 396"/>
                    <a:gd name="T9" fmla="*/ 25 h 108"/>
                    <a:gd name="T10" fmla="*/ 209 w 396"/>
                    <a:gd name="T11" fmla="*/ 56 h 1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6"/>
                    <a:gd name="T19" fmla="*/ 0 h 108"/>
                    <a:gd name="T20" fmla="*/ 396 w 396"/>
                    <a:gd name="T21" fmla="*/ 108 h 1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6" h="108">
                      <a:moveTo>
                        <a:pt x="0" y="60"/>
                      </a:moveTo>
                      <a:cubicBezTo>
                        <a:pt x="42" y="18"/>
                        <a:pt x="63" y="14"/>
                        <a:pt x="120" y="0"/>
                      </a:cubicBezTo>
                      <a:cubicBezTo>
                        <a:pt x="160" y="4"/>
                        <a:pt x="200" y="5"/>
                        <a:pt x="240" y="12"/>
                      </a:cubicBezTo>
                      <a:cubicBezTo>
                        <a:pt x="265" y="17"/>
                        <a:pt x="288" y="28"/>
                        <a:pt x="312" y="36"/>
                      </a:cubicBezTo>
                      <a:cubicBezTo>
                        <a:pt x="324" y="40"/>
                        <a:pt x="348" y="48"/>
                        <a:pt x="348" y="48"/>
                      </a:cubicBezTo>
                      <a:cubicBezTo>
                        <a:pt x="378" y="93"/>
                        <a:pt x="362" y="74"/>
                        <a:pt x="396" y="108"/>
                      </a:cubicBez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63" name="Line 52"/>
                <p:cNvSpPr>
                  <a:spLocks noChangeShapeType="1"/>
                </p:cNvSpPr>
                <p:nvPr/>
              </p:nvSpPr>
              <p:spPr bwMode="auto">
                <a:xfrm>
                  <a:off x="2808" y="201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026" name="Oval 53"/>
            <p:cNvSpPr>
              <a:spLocks noChangeArrowheads="1"/>
            </p:cNvSpPr>
            <p:nvPr/>
          </p:nvSpPr>
          <p:spPr bwMode="auto">
            <a:xfrm flipV="1">
              <a:off x="4060" y="108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27" name="Oval 54"/>
            <p:cNvSpPr>
              <a:spLocks noChangeArrowheads="1"/>
            </p:cNvSpPr>
            <p:nvPr/>
          </p:nvSpPr>
          <p:spPr bwMode="auto">
            <a:xfrm flipV="1">
              <a:off x="4060" y="209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28" name="Oval 55"/>
            <p:cNvSpPr>
              <a:spLocks noChangeArrowheads="1"/>
            </p:cNvSpPr>
            <p:nvPr/>
          </p:nvSpPr>
          <p:spPr bwMode="auto">
            <a:xfrm flipV="1">
              <a:off x="4780" y="209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29" name="Oval 56"/>
            <p:cNvSpPr>
              <a:spLocks noChangeArrowheads="1"/>
            </p:cNvSpPr>
            <p:nvPr/>
          </p:nvSpPr>
          <p:spPr bwMode="auto">
            <a:xfrm flipV="1">
              <a:off x="4780" y="108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304800"/>
            <a:ext cx="77724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kumimoji="1"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4.4</a:t>
            </a:r>
            <a:r>
              <a:rPr kumimoji="1"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kumimoji="1"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微分电路和积分电路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2667000"/>
            <a:ext cx="38862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</a:t>
            </a:r>
            <a:r>
              <a:rPr kumimoji="1"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、微分电路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61975" y="1054100"/>
            <a:ext cx="8763000" cy="163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微分电路与积分电路是矩形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脉冲激励下的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RC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电路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若选取不同的时间常数，可构成输出电压波形与输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入电压波形之间的特定（微分或积分）的关系。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8475" y="3214688"/>
            <a:ext cx="1254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85800" y="4495800"/>
            <a:ext cx="13716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条件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762000" y="5106988"/>
          <a:ext cx="29845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r:id="rId3" imgW="942840" imgH="213120" progId="Equation.3">
                  <p:embed/>
                </p:oleObj>
              </mc:Choice>
              <mc:Fallback>
                <p:oleObj r:id="rId3" imgW="942840" imgH="213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6988"/>
                        <a:ext cx="298450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62000" y="5729288"/>
            <a:ext cx="56165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(2)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输出电压从电阻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R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端取出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86000" y="3276600"/>
            <a:ext cx="3505200" cy="1828800"/>
            <a:chOff x="1440" y="2064"/>
            <a:chExt cx="2208" cy="1152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440" y="2848"/>
              <a:ext cx="2208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FontTx/>
                <a:buNone/>
                <a:defRPr/>
              </a:pPr>
              <a:endParaRPr kumimoji="1" lang="zh-CN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4040" name="Object 11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1776" y="2064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33" r:id="rId5" imgW="151920" imgH="187200" progId="Equation.3">
                    <p:embed/>
                  </p:oleObj>
                </mc:Choice>
                <mc:Fallback>
                  <p:oleObj r:id="rId5" imgW="151920" imgH="18720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64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127" name="Group 12"/>
            <p:cNvGrpSpPr>
              <a:grpSpLocks/>
            </p:cNvGrpSpPr>
            <p:nvPr/>
          </p:nvGrpSpPr>
          <p:grpSpPr bwMode="auto">
            <a:xfrm>
              <a:off x="1483" y="2256"/>
              <a:ext cx="2035" cy="857"/>
              <a:chOff x="1483" y="2256"/>
              <a:chExt cx="2035" cy="857"/>
            </a:xfrm>
          </p:grpSpPr>
          <p:sp>
            <p:nvSpPr>
              <p:cNvPr id="44128" name="Line 13"/>
              <p:cNvSpPr>
                <a:spLocks noChangeShapeType="1"/>
              </p:cNvSpPr>
              <p:nvPr/>
            </p:nvSpPr>
            <p:spPr bwMode="auto">
              <a:xfrm flipV="1">
                <a:off x="1732" y="2256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9" name="Line 14"/>
              <p:cNvSpPr>
                <a:spLocks noChangeShapeType="1"/>
              </p:cNvSpPr>
              <p:nvPr/>
            </p:nvSpPr>
            <p:spPr bwMode="auto">
              <a:xfrm flipV="1">
                <a:off x="2176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0" name="Line 15"/>
              <p:cNvSpPr>
                <a:spLocks noChangeShapeType="1"/>
              </p:cNvSpPr>
              <p:nvPr/>
            </p:nvSpPr>
            <p:spPr bwMode="auto">
              <a:xfrm flipH="1" flipV="1">
                <a:off x="1721" y="2529"/>
                <a:ext cx="455" cy="1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1" name="Rectangle 16"/>
              <p:cNvSpPr>
                <a:spLocks noChangeArrowheads="1"/>
              </p:cNvSpPr>
              <p:nvPr/>
            </p:nvSpPr>
            <p:spPr bwMode="auto">
              <a:xfrm>
                <a:off x="2506" y="2827"/>
                <a:ext cx="19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T</a:t>
                </a:r>
                <a:endParaRPr lang="en-US" altLang="zh-CN" b="1"/>
              </a:p>
            </p:txBody>
          </p:sp>
          <p:sp>
            <p:nvSpPr>
              <p:cNvPr id="44132" name="Line 17"/>
              <p:cNvSpPr>
                <a:spLocks noChangeShapeType="1"/>
              </p:cNvSpPr>
              <p:nvPr/>
            </p:nvSpPr>
            <p:spPr bwMode="auto">
              <a:xfrm flipV="1">
                <a:off x="1732" y="2830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3" name="Line 18"/>
              <p:cNvSpPr>
                <a:spLocks noChangeShapeType="1"/>
              </p:cNvSpPr>
              <p:nvPr/>
            </p:nvSpPr>
            <p:spPr bwMode="auto">
              <a:xfrm flipV="1">
                <a:off x="3137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4" name="Line 19"/>
              <p:cNvSpPr>
                <a:spLocks noChangeShapeType="1"/>
              </p:cNvSpPr>
              <p:nvPr/>
            </p:nvSpPr>
            <p:spPr bwMode="auto">
              <a:xfrm flipH="1">
                <a:off x="2660" y="2539"/>
                <a:ext cx="47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5" name="Line 20"/>
              <p:cNvSpPr>
                <a:spLocks noChangeShapeType="1"/>
              </p:cNvSpPr>
              <p:nvPr/>
            </p:nvSpPr>
            <p:spPr bwMode="auto">
              <a:xfrm flipV="1">
                <a:off x="2652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6" name="Rectangle 21"/>
              <p:cNvSpPr>
                <a:spLocks noChangeArrowheads="1"/>
              </p:cNvSpPr>
              <p:nvPr/>
            </p:nvSpPr>
            <p:spPr bwMode="auto">
              <a:xfrm>
                <a:off x="3295" y="2784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</a:rPr>
                  <a:t>t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4137" name="Text Box 22"/>
              <p:cNvSpPr txBox="1">
                <a:spLocks noChangeArrowheads="1"/>
              </p:cNvSpPr>
              <p:nvPr/>
            </p:nvSpPr>
            <p:spPr bwMode="auto">
              <a:xfrm>
                <a:off x="1483" y="236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sp>
            <p:nvSpPr>
              <p:cNvPr id="44138" name="Line 23"/>
              <p:cNvSpPr>
                <a:spLocks noChangeShapeType="1"/>
              </p:cNvSpPr>
              <p:nvPr/>
            </p:nvSpPr>
            <p:spPr bwMode="auto">
              <a:xfrm>
                <a:off x="1743" y="2907"/>
                <a:ext cx="43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9" name="Line 24"/>
              <p:cNvSpPr>
                <a:spLocks noChangeShapeType="1"/>
              </p:cNvSpPr>
              <p:nvPr/>
            </p:nvSpPr>
            <p:spPr bwMode="auto">
              <a:xfrm>
                <a:off x="1735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0" name="Line 25"/>
              <p:cNvSpPr>
                <a:spLocks noChangeShapeType="1"/>
              </p:cNvSpPr>
              <p:nvPr/>
            </p:nvSpPr>
            <p:spPr bwMode="auto">
              <a:xfrm>
                <a:off x="2176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41" name="Text Box 26"/>
              <p:cNvSpPr txBox="1">
                <a:spLocks noChangeArrowheads="1"/>
              </p:cNvSpPr>
              <p:nvPr/>
            </p:nvSpPr>
            <p:spPr bwMode="auto">
              <a:xfrm>
                <a:off x="1518" y="26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44142" name="Rectangle 27"/>
              <p:cNvSpPr>
                <a:spLocks noChangeArrowheads="1"/>
              </p:cNvSpPr>
              <p:nvPr/>
            </p:nvSpPr>
            <p:spPr bwMode="auto">
              <a:xfrm>
                <a:off x="1824" y="2457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baseline="-25000"/>
                  <a:t>p</a:t>
                </a:r>
              </a:p>
            </p:txBody>
          </p:sp>
        </p:grpSp>
      </p:grpSp>
      <p:grpSp>
        <p:nvGrpSpPr>
          <p:cNvPr id="44048" name="Group 28"/>
          <p:cNvGrpSpPr>
            <a:grpSpLocks/>
          </p:cNvGrpSpPr>
          <p:nvPr/>
        </p:nvGrpSpPr>
        <p:grpSpPr bwMode="auto">
          <a:xfrm>
            <a:off x="609600" y="895350"/>
            <a:ext cx="7772400" cy="171450"/>
            <a:chOff x="288" y="618"/>
            <a:chExt cx="4896" cy="108"/>
          </a:xfrm>
        </p:grpSpPr>
        <p:pic>
          <p:nvPicPr>
            <p:cNvPr id="44074" name="Picture 2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5" name="Picture 3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7" name="Picture 3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8" name="Picture 3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9" name="Picture 3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0" name="Picture 3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1" name="Picture 3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2" name="Picture 3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3" name="Picture 3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4" name="Picture 3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5" name="Picture 4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6" name="Picture 4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7" name="Picture 4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8" name="Picture 4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89" name="Picture 4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0" name="Picture 4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1" name="Picture 4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2" name="Picture 4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3" name="Picture 4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4" name="Picture 4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5" name="Picture 5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6" name="Picture 5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7" name="Picture 5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8" name="Picture 5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99" name="Picture 5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0" name="Picture 5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1" name="Picture 5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2" name="Picture 5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3" name="Picture 5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4" name="Picture 5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5" name="Picture 6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6" name="Picture 6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7" name="Picture 6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8" name="Picture 6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09" name="Picture 64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0" name="Picture 65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1" name="Picture 66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2" name="Picture 67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3" name="Picture 68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4" name="Picture 69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5" name="Picture 70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6" name="Picture 71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0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7" name="Picture 72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118" name="Picture 73" descr="Green and Black Diamon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2" y="624"/>
              <a:ext cx="10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119" name="Group 74"/>
            <p:cNvGrpSpPr>
              <a:grpSpLocks/>
            </p:cNvGrpSpPr>
            <p:nvPr/>
          </p:nvGrpSpPr>
          <p:grpSpPr bwMode="auto">
            <a:xfrm>
              <a:off x="288" y="618"/>
              <a:ext cx="582" cy="102"/>
              <a:chOff x="4698" y="720"/>
              <a:chExt cx="582" cy="102"/>
            </a:xfrm>
          </p:grpSpPr>
          <p:pic>
            <p:nvPicPr>
              <p:cNvPr id="44120" name="Picture 75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21" name="Picture 76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22" name="Picture 77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23" name="Picture 78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24" name="Picture 79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125" name="Picture 80" descr="Green and Black Diamond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562600" y="2895600"/>
            <a:ext cx="3162300" cy="2614613"/>
            <a:chOff x="3504" y="1824"/>
            <a:chExt cx="1992" cy="1647"/>
          </a:xfrm>
        </p:grpSpPr>
        <p:grpSp>
          <p:nvGrpSpPr>
            <p:cNvPr id="44050" name="Group 82"/>
            <p:cNvGrpSpPr>
              <a:grpSpLocks/>
            </p:cNvGrpSpPr>
            <p:nvPr/>
          </p:nvGrpSpPr>
          <p:grpSpPr bwMode="auto">
            <a:xfrm>
              <a:off x="3504" y="1824"/>
              <a:ext cx="1992" cy="1647"/>
              <a:chOff x="3504" y="1824"/>
              <a:chExt cx="1992" cy="1647"/>
            </a:xfrm>
          </p:grpSpPr>
          <p:graphicFrame>
            <p:nvGraphicFramePr>
              <p:cNvPr id="44035" name="Object 83"/>
              <p:cNvGraphicFramePr>
                <a:graphicFrameLocks noChangeAspect="1"/>
              </p:cNvGraphicFramePr>
              <p:nvPr/>
            </p:nvGraphicFramePr>
            <p:xfrm>
              <a:off x="3982" y="3120"/>
              <a:ext cx="1250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34" r:id="rId8" imgW="768960" imgH="213120" progId="Equation.3">
                      <p:embed/>
                    </p:oleObj>
                  </mc:Choice>
                  <mc:Fallback>
                    <p:oleObj r:id="rId8" imgW="768960" imgH="21312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2" y="3120"/>
                            <a:ext cx="1250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53" name="Rectangle 84"/>
              <p:cNvSpPr>
                <a:spLocks noChangeArrowheads="1"/>
              </p:cNvSpPr>
              <p:nvPr/>
            </p:nvSpPr>
            <p:spPr bwMode="auto">
              <a:xfrm>
                <a:off x="4264" y="1920"/>
                <a:ext cx="2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/>
                  <a:t>C</a:t>
                </a:r>
              </a:p>
            </p:txBody>
          </p:sp>
          <p:sp>
            <p:nvSpPr>
              <p:cNvPr id="44054" name="Line 85"/>
              <p:cNvSpPr>
                <a:spLocks noChangeShapeType="1"/>
              </p:cNvSpPr>
              <p:nvPr/>
            </p:nvSpPr>
            <p:spPr bwMode="auto">
              <a:xfrm flipH="1">
                <a:off x="4169" y="2079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5" name="Line 86"/>
              <p:cNvSpPr>
                <a:spLocks noChangeShapeType="1"/>
              </p:cNvSpPr>
              <p:nvPr/>
            </p:nvSpPr>
            <p:spPr bwMode="auto">
              <a:xfrm>
                <a:off x="4264" y="2206"/>
                <a:ext cx="1088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6" name="Line 87"/>
              <p:cNvSpPr>
                <a:spLocks noChangeShapeType="1"/>
              </p:cNvSpPr>
              <p:nvPr/>
            </p:nvSpPr>
            <p:spPr bwMode="auto">
              <a:xfrm flipV="1">
                <a:off x="3672" y="2206"/>
                <a:ext cx="497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7" name="Line 88"/>
              <p:cNvSpPr>
                <a:spLocks noChangeShapeType="1"/>
              </p:cNvSpPr>
              <p:nvPr/>
            </p:nvSpPr>
            <p:spPr bwMode="auto">
              <a:xfrm flipV="1">
                <a:off x="4783" y="2206"/>
                <a:ext cx="0" cy="33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8" name="Rectangle 89"/>
              <p:cNvSpPr>
                <a:spLocks noChangeArrowheads="1"/>
              </p:cNvSpPr>
              <p:nvPr/>
            </p:nvSpPr>
            <p:spPr bwMode="auto">
              <a:xfrm>
                <a:off x="4740" y="2527"/>
                <a:ext cx="113" cy="29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59" name="Line 90"/>
              <p:cNvSpPr>
                <a:spLocks noChangeShapeType="1"/>
              </p:cNvSpPr>
              <p:nvPr/>
            </p:nvSpPr>
            <p:spPr bwMode="auto">
              <a:xfrm flipH="1" flipV="1">
                <a:off x="3653" y="3108"/>
                <a:ext cx="1699" cy="1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0" name="Rectangle 91"/>
              <p:cNvSpPr>
                <a:spLocks noChangeArrowheads="1"/>
              </p:cNvSpPr>
              <p:nvPr/>
            </p:nvSpPr>
            <p:spPr bwMode="auto">
              <a:xfrm>
                <a:off x="4272" y="2496"/>
                <a:ext cx="36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2"/>
                    </a:solidFill>
                  </a:rPr>
                  <a:t>R</a:t>
                </a:r>
              </a:p>
            </p:txBody>
          </p:sp>
          <p:graphicFrame>
            <p:nvGraphicFramePr>
              <p:cNvPr id="44036" name="Object 92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504" y="2473"/>
              <a:ext cx="264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35" r:id="rId10" imgW="151920" imgH="187200" progId="Equation.3">
                      <p:embed/>
                    </p:oleObj>
                  </mc:Choice>
                  <mc:Fallback>
                    <p:oleObj r:id="rId10" imgW="151920" imgH="187200" progId="Equation.3">
                      <p:embed/>
                      <p:pic>
                        <p:nvPicPr>
                          <p:cNvPr id="0" name="Object 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473"/>
                            <a:ext cx="264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1" name="Line 93"/>
              <p:cNvSpPr>
                <a:spLocks noChangeShapeType="1"/>
              </p:cNvSpPr>
              <p:nvPr/>
            </p:nvSpPr>
            <p:spPr bwMode="auto">
              <a:xfrm flipH="1">
                <a:off x="4264" y="2079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37" name="Object 94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5195" y="2465"/>
              <a:ext cx="301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36" r:id="rId12" imgW="151920" imgH="187200" progId="Equation.3">
                      <p:embed/>
                    </p:oleObj>
                  </mc:Choice>
                  <mc:Fallback>
                    <p:oleObj r:id="rId12" imgW="151920" imgH="187200" progId="Equation.3">
                      <p:embed/>
                      <p:pic>
                        <p:nvPicPr>
                          <p:cNvPr id="0" name="Object 9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5" y="2465"/>
                            <a:ext cx="301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2" name="Oval 95"/>
              <p:cNvSpPr>
                <a:spLocks noChangeArrowheads="1"/>
              </p:cNvSpPr>
              <p:nvPr/>
            </p:nvSpPr>
            <p:spPr bwMode="auto">
              <a:xfrm>
                <a:off x="3599" y="3082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3" name="Oval 96"/>
              <p:cNvSpPr>
                <a:spLocks noChangeArrowheads="1"/>
              </p:cNvSpPr>
              <p:nvPr/>
            </p:nvSpPr>
            <p:spPr bwMode="auto">
              <a:xfrm>
                <a:off x="3624" y="2182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4" name="Oval 97"/>
              <p:cNvSpPr>
                <a:spLocks noChangeArrowheads="1"/>
              </p:cNvSpPr>
              <p:nvPr/>
            </p:nvSpPr>
            <p:spPr bwMode="auto">
              <a:xfrm>
                <a:off x="5350" y="3091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5" name="Oval 98"/>
              <p:cNvSpPr>
                <a:spLocks noChangeArrowheads="1"/>
              </p:cNvSpPr>
              <p:nvPr/>
            </p:nvSpPr>
            <p:spPr bwMode="auto">
              <a:xfrm>
                <a:off x="5329" y="217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6" name="Text Box 99"/>
              <p:cNvSpPr txBox="1">
                <a:spLocks noChangeArrowheads="1"/>
              </p:cNvSpPr>
              <p:nvPr/>
            </p:nvSpPr>
            <p:spPr bwMode="auto">
              <a:xfrm>
                <a:off x="3524" y="2130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4067" name="Text Box 100"/>
              <p:cNvSpPr txBox="1">
                <a:spLocks noChangeArrowheads="1"/>
              </p:cNvSpPr>
              <p:nvPr/>
            </p:nvSpPr>
            <p:spPr bwMode="auto">
              <a:xfrm>
                <a:off x="3540" y="27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4068" name="Text Box 101"/>
              <p:cNvSpPr txBox="1">
                <a:spLocks noChangeArrowheads="1"/>
              </p:cNvSpPr>
              <p:nvPr/>
            </p:nvSpPr>
            <p:spPr bwMode="auto">
              <a:xfrm>
                <a:off x="5234" y="2130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4069" name="Text Box 102"/>
              <p:cNvSpPr txBox="1">
                <a:spLocks noChangeArrowheads="1"/>
              </p:cNvSpPr>
              <p:nvPr/>
            </p:nvSpPr>
            <p:spPr bwMode="auto">
              <a:xfrm>
                <a:off x="5250" y="27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4070" name="Line 103"/>
              <p:cNvSpPr>
                <a:spLocks noChangeShapeType="1"/>
              </p:cNvSpPr>
              <p:nvPr/>
            </p:nvSpPr>
            <p:spPr bwMode="auto">
              <a:xfrm>
                <a:off x="3672" y="211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38" name="Object 104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762" y="1824"/>
              <a:ext cx="15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37" r:id="rId14" imgW="82440" imgH="152280" progId="Equation.3">
                      <p:embed/>
                    </p:oleObj>
                  </mc:Choice>
                  <mc:Fallback>
                    <p:oleObj r:id="rId14" imgW="82440" imgH="152280" progId="Equation.3">
                      <p:embed/>
                      <p:pic>
                        <p:nvPicPr>
                          <p:cNvPr id="0" name="Object 1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2" y="1824"/>
                            <a:ext cx="15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9" name="Object 105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4085" y="2257"/>
              <a:ext cx="302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338" r:id="rId16" imgW="178200" imgH="200160" progId="Equation.3">
                      <p:embed/>
                    </p:oleObj>
                  </mc:Choice>
                  <mc:Fallback>
                    <p:oleObj r:id="rId16" imgW="178200" imgH="200160" progId="Equation.3">
                      <p:embed/>
                      <p:pic>
                        <p:nvPicPr>
                          <p:cNvPr id="0" name="Object 10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5" y="2257"/>
                            <a:ext cx="302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1" name="Text Box 106"/>
              <p:cNvSpPr txBox="1">
                <a:spLocks noChangeArrowheads="1"/>
              </p:cNvSpPr>
              <p:nvPr/>
            </p:nvSpPr>
            <p:spPr bwMode="auto">
              <a:xfrm>
                <a:off x="3864" y="2256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4072" name="Text Box 107"/>
              <p:cNvSpPr txBox="1">
                <a:spLocks noChangeArrowheads="1"/>
              </p:cNvSpPr>
              <p:nvPr/>
            </p:nvSpPr>
            <p:spPr bwMode="auto">
              <a:xfrm>
                <a:off x="4356" y="216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4073" name="Line 108"/>
              <p:cNvSpPr>
                <a:spLocks noChangeShapeType="1"/>
              </p:cNvSpPr>
              <p:nvPr/>
            </p:nvSpPr>
            <p:spPr bwMode="auto">
              <a:xfrm flipV="1">
                <a:off x="4800" y="2830"/>
                <a:ext cx="0" cy="2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51" name="Oval 109"/>
            <p:cNvSpPr>
              <a:spLocks noChangeArrowheads="1"/>
            </p:cNvSpPr>
            <p:nvPr/>
          </p:nvSpPr>
          <p:spPr bwMode="auto">
            <a:xfrm flipV="1">
              <a:off x="4752" y="307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2" name="Oval 110"/>
            <p:cNvSpPr>
              <a:spLocks noChangeArrowheads="1"/>
            </p:cNvSpPr>
            <p:nvPr/>
          </p:nvSpPr>
          <p:spPr bwMode="auto">
            <a:xfrm flipV="1">
              <a:off x="4752" y="216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28" grpId="0"/>
      <p:bldP spid="52229" grpId="0"/>
      <p:bldP spid="52230" grpId="0"/>
      <p:bldP spid="5223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21336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2025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由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KVL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定律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752600" y="1066800"/>
          <a:ext cx="21224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" r:id="rId3" imgW="699480" imgH="200160" progId="Equation.3">
                  <p:embed/>
                </p:oleObj>
              </mc:Choice>
              <mc:Fallback>
                <p:oleObj r:id="rId3" imgW="699480" imgH="200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21224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2" r:id="rId5" imgW="114151" imgH="215619" progId="Equation.3">
                  <p:embed/>
                </p:oleObj>
              </mc:Choice>
              <mc:Fallback>
                <p:oleObj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Text Box 6"/>
          <p:cNvSpPr txBox="1">
            <a:spLocks noChangeArrowheads="1"/>
          </p:cNvSpPr>
          <p:nvPr/>
        </p:nvSpPr>
        <p:spPr bwMode="auto">
          <a:xfrm>
            <a:off x="746125" y="17970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bg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3713" y="1600200"/>
            <a:ext cx="4649787" cy="1219200"/>
            <a:chOff x="311" y="1008"/>
            <a:chExt cx="2929" cy="768"/>
          </a:xfrm>
        </p:grpSpPr>
        <p:graphicFrame>
          <p:nvGraphicFramePr>
            <p:cNvPr id="45069" name="Object 8"/>
            <p:cNvGraphicFramePr>
              <a:graphicFrameLocks noChangeAspect="1"/>
            </p:cNvGraphicFramePr>
            <p:nvPr/>
          </p:nvGraphicFramePr>
          <p:xfrm>
            <a:off x="311" y="1008"/>
            <a:ext cx="2929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3" r:id="rId7" imgW="1464480" imgH="187200" progId="Equation.3">
                    <p:embed/>
                  </p:oleObj>
                </mc:Choice>
                <mc:Fallback>
                  <p:oleObj r:id="rId7" imgW="1464480" imgH="18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1008"/>
                          <a:ext cx="2929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0" name="Object 9"/>
            <p:cNvGraphicFramePr>
              <a:graphicFrameLocks noChangeAspect="1"/>
            </p:cNvGraphicFramePr>
            <p:nvPr/>
          </p:nvGraphicFramePr>
          <p:xfrm>
            <a:off x="1814" y="1347"/>
            <a:ext cx="8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4" r:id="rId9" imgW="443160" imgH="200160" progId="Equation.3">
                    <p:embed/>
                  </p:oleObj>
                </mc:Choice>
                <mc:Fallback>
                  <p:oleObj r:id="rId9" imgW="443160" imgH="200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347"/>
                          <a:ext cx="8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66738" y="2611438"/>
          <a:ext cx="359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5" r:id="rId11" imgW="1242720" imgH="352440" progId="Equation.3">
                  <p:embed/>
                </p:oleObj>
              </mc:Choice>
              <mc:Fallback>
                <p:oleObj r:id="rId11" imgW="1242720" imgH="352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611438"/>
                        <a:ext cx="359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295400" y="3268663"/>
          <a:ext cx="16764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6" r:id="rId13" imgW="595440" imgH="352440" progId="Equation.3">
                  <p:embed/>
                </p:oleObj>
              </mc:Choice>
              <mc:Fallback>
                <p:oleObj r:id="rId13" imgW="595440" imgH="3524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68663"/>
                        <a:ext cx="16764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44513" y="4133850"/>
            <a:ext cx="4217987" cy="1581150"/>
            <a:chOff x="343" y="2736"/>
            <a:chExt cx="2657" cy="996"/>
          </a:xfrm>
        </p:grpSpPr>
        <p:sp>
          <p:nvSpPr>
            <p:cNvPr id="45128" name="Text Box 13"/>
            <p:cNvSpPr txBox="1">
              <a:spLocks noChangeArrowheads="1"/>
            </p:cNvSpPr>
            <p:nvPr/>
          </p:nvSpPr>
          <p:spPr bwMode="auto">
            <a:xfrm>
              <a:off x="343" y="2736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由公式可知</a:t>
              </a:r>
            </a:p>
          </p:txBody>
        </p:sp>
        <p:sp>
          <p:nvSpPr>
            <p:cNvPr id="45129" name="Rectangle 14" descr="40%"/>
            <p:cNvSpPr>
              <a:spLocks noChangeArrowheads="1"/>
            </p:cNvSpPr>
            <p:nvPr/>
          </p:nvSpPr>
          <p:spPr bwMode="auto">
            <a:xfrm>
              <a:off x="420" y="3082"/>
              <a:ext cx="2580" cy="650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800" b="1">
                  <a:solidFill>
                    <a:srgbClr val="FF3300"/>
                  </a:solidFill>
                  <a:latin typeface="宋体" panose="02010600030101010101" pitchFamily="2" charset="-122"/>
                </a:rPr>
                <a:t>输出电压近似与输入电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2800" b="1">
                  <a:solidFill>
                    <a:srgbClr val="FF3300"/>
                  </a:solidFill>
                  <a:latin typeface="宋体" panose="02010600030101010101" pitchFamily="2" charset="-122"/>
                </a:rPr>
                <a:t>压对时间的微分成正比。</a:t>
              </a:r>
            </a:p>
          </p:txBody>
        </p:sp>
      </p:grp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6858000" y="4114800"/>
            <a:ext cx="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0" y="5689600"/>
            <a:ext cx="425450" cy="588963"/>
            <a:chOff x="4384" y="2704"/>
            <a:chExt cx="267" cy="349"/>
          </a:xfrm>
        </p:grpSpPr>
        <p:sp>
          <p:nvSpPr>
            <p:cNvPr id="45126" name="Line 17"/>
            <p:cNvSpPr>
              <a:spLocks noChangeShapeType="1"/>
            </p:cNvSpPr>
            <p:nvPr/>
          </p:nvSpPr>
          <p:spPr bwMode="auto">
            <a:xfrm>
              <a:off x="4384" y="2724"/>
              <a:ext cx="0" cy="294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Arc 18"/>
            <p:cNvSpPr>
              <a:spLocks noChangeArrowheads="1"/>
            </p:cNvSpPr>
            <p:nvPr/>
          </p:nvSpPr>
          <p:spPr bwMode="auto">
            <a:xfrm rot="10800000">
              <a:off x="4384" y="2704"/>
              <a:ext cx="267" cy="349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6 h 21600"/>
                <a:gd name="T4" fmla="*/ 3 w 21600"/>
                <a:gd name="T5" fmla="*/ 0 h 21600"/>
                <a:gd name="T6" fmla="*/ 0 w 21600"/>
                <a:gd name="T7" fmla="*/ 6 h 21600"/>
                <a:gd name="T8" fmla="*/ 0 w 21600"/>
                <a:gd name="T9" fmla="*/ 0 h 21600"/>
                <a:gd name="T10" fmla="*/ 3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519113" y="5729288"/>
            <a:ext cx="13430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3.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波形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35650" y="5156200"/>
            <a:ext cx="336550" cy="609600"/>
            <a:chOff x="3664" y="2346"/>
            <a:chExt cx="212" cy="384"/>
          </a:xfrm>
        </p:grpSpPr>
        <p:sp>
          <p:nvSpPr>
            <p:cNvPr id="45124" name="Arc 21"/>
            <p:cNvSpPr>
              <a:spLocks noChangeArrowheads="1"/>
            </p:cNvSpPr>
            <p:nvPr/>
          </p:nvSpPr>
          <p:spPr bwMode="auto">
            <a:xfrm>
              <a:off x="3664" y="2346"/>
              <a:ext cx="212" cy="348"/>
            </a:xfrm>
            <a:custGeom>
              <a:avLst/>
              <a:gdLst>
                <a:gd name="T0" fmla="*/ 2 w 21600"/>
                <a:gd name="T1" fmla="*/ 6 h 21600"/>
                <a:gd name="T2" fmla="*/ 0 w 21600"/>
                <a:gd name="T3" fmla="*/ 0 h 21600"/>
                <a:gd name="T4" fmla="*/ 2 w 21600"/>
                <a:gd name="T5" fmla="*/ 6 h 21600"/>
                <a:gd name="T6" fmla="*/ 0 w 21600"/>
                <a:gd name="T7" fmla="*/ 0 h 21600"/>
                <a:gd name="T8" fmla="*/ 2 w 21600"/>
                <a:gd name="T9" fmla="*/ 0 h 21600"/>
                <a:gd name="T10" fmla="*/ 2 w 21600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125" name="Line 22"/>
            <p:cNvSpPr>
              <a:spLocks noChangeShapeType="1"/>
            </p:cNvSpPr>
            <p:nvPr/>
          </p:nvSpPr>
          <p:spPr bwMode="auto">
            <a:xfrm>
              <a:off x="3664" y="2394"/>
              <a:ext cx="0" cy="336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334000" y="2743200"/>
            <a:ext cx="2987675" cy="1936750"/>
            <a:chOff x="3360" y="1728"/>
            <a:chExt cx="1882" cy="1220"/>
          </a:xfrm>
        </p:grpSpPr>
        <p:grpSp>
          <p:nvGrpSpPr>
            <p:cNvPr id="45112" name="Group 24"/>
            <p:cNvGrpSpPr>
              <a:grpSpLocks/>
            </p:cNvGrpSpPr>
            <p:nvPr/>
          </p:nvGrpSpPr>
          <p:grpSpPr bwMode="auto">
            <a:xfrm>
              <a:off x="3360" y="1728"/>
              <a:ext cx="1882" cy="1220"/>
              <a:chOff x="3408" y="1872"/>
              <a:chExt cx="1882" cy="1220"/>
            </a:xfrm>
          </p:grpSpPr>
          <p:graphicFrame>
            <p:nvGraphicFramePr>
              <p:cNvPr id="45068" name="Object 25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719" y="1872"/>
              <a:ext cx="342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7" r:id="rId16" imgW="151920" imgH="187200" progId="Equation.3">
                      <p:embed/>
                    </p:oleObj>
                  </mc:Choice>
                  <mc:Fallback>
                    <p:oleObj r:id="rId16" imgW="151920" imgH="187200" progId="Equation.3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9" y="1872"/>
                            <a:ext cx="342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114" name="Group 26"/>
              <p:cNvGrpSpPr>
                <a:grpSpLocks/>
              </p:cNvGrpSpPr>
              <p:nvPr/>
            </p:nvGrpSpPr>
            <p:grpSpPr bwMode="auto">
              <a:xfrm>
                <a:off x="3408" y="2094"/>
                <a:ext cx="1882" cy="998"/>
                <a:chOff x="3408" y="2094"/>
                <a:chExt cx="1882" cy="998"/>
              </a:xfrm>
            </p:grpSpPr>
            <p:sp>
              <p:nvSpPr>
                <p:cNvPr id="45115" name="Rectangle 27"/>
                <p:cNvSpPr>
                  <a:spLocks noChangeArrowheads="1"/>
                </p:cNvSpPr>
                <p:nvPr/>
              </p:nvSpPr>
              <p:spPr bwMode="auto">
                <a:xfrm>
                  <a:off x="4978" y="2766"/>
                  <a:ext cx="312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/>
                    <a:t>t</a:t>
                  </a:r>
                </a:p>
              </p:txBody>
            </p:sp>
            <p:sp>
              <p:nvSpPr>
                <p:cNvPr id="45116" name="Rectangle 28"/>
                <p:cNvSpPr>
                  <a:spLocks noChangeArrowheads="1"/>
                </p:cNvSpPr>
                <p:nvPr/>
              </p:nvSpPr>
              <p:spPr bwMode="auto">
                <a:xfrm>
                  <a:off x="4360" y="2767"/>
                  <a:ext cx="661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/>
                    <a:t>t</a:t>
                  </a:r>
                  <a:r>
                    <a:rPr lang="en-US" altLang="zh-CN" sz="2800" b="1" baseline="-25000"/>
                    <a:t>1</a:t>
                  </a:r>
                  <a:endParaRPr lang="en-US" altLang="zh-CN" sz="2800" b="1" i="1"/>
                </a:p>
              </p:txBody>
            </p:sp>
            <p:sp>
              <p:nvSpPr>
                <p:cNvPr id="4511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370" y="2438"/>
                  <a:ext cx="0" cy="388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01" y="2094"/>
                  <a:ext cx="0" cy="89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683" y="2441"/>
                  <a:ext cx="702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20" name="Rectangle 32"/>
                <p:cNvSpPr>
                  <a:spLocks noChangeArrowheads="1"/>
                </p:cNvSpPr>
                <p:nvPr/>
              </p:nvSpPr>
              <p:spPr bwMode="auto">
                <a:xfrm>
                  <a:off x="3408" y="2274"/>
                  <a:ext cx="269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7620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U</a:t>
                  </a:r>
                </a:p>
              </p:txBody>
            </p:sp>
            <p:sp>
              <p:nvSpPr>
                <p:cNvPr id="45121" name="Line 33"/>
                <p:cNvSpPr>
                  <a:spLocks noChangeShapeType="1"/>
                </p:cNvSpPr>
                <p:nvPr/>
              </p:nvSpPr>
              <p:spPr bwMode="auto">
                <a:xfrm>
                  <a:off x="3713" y="2800"/>
                  <a:ext cx="1375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22" name="Line 34"/>
                <p:cNvSpPr>
                  <a:spLocks noChangeShapeType="1"/>
                </p:cNvSpPr>
                <p:nvPr/>
              </p:nvSpPr>
              <p:spPr bwMode="auto">
                <a:xfrm>
                  <a:off x="3710" y="2945"/>
                  <a:ext cx="639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12" y="2416"/>
                  <a:ext cx="40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t</a:t>
                  </a:r>
                  <a:r>
                    <a:rPr lang="en-US" altLang="zh-CN" sz="2800" b="1" baseline="-25000"/>
                    <a:t>p</a:t>
                  </a:r>
                  <a:endParaRPr lang="en-US" altLang="zh-CN" sz="2800" b="1"/>
                </a:p>
              </p:txBody>
            </p:sp>
          </p:grpSp>
        </p:grpSp>
        <p:sp>
          <p:nvSpPr>
            <p:cNvPr id="45113" name="Text Box 36"/>
            <p:cNvSpPr txBox="1">
              <a:spLocks noChangeArrowheads="1"/>
            </p:cNvSpPr>
            <p:nvPr/>
          </p:nvSpPr>
          <p:spPr bwMode="auto">
            <a:xfrm>
              <a:off x="3393" y="249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5410200" y="4495800"/>
            <a:ext cx="3048000" cy="1722438"/>
            <a:chOff x="3408" y="2832"/>
            <a:chExt cx="1920" cy="1085"/>
          </a:xfrm>
        </p:grpSpPr>
        <p:grpSp>
          <p:nvGrpSpPr>
            <p:cNvPr id="45107" name="Group 38"/>
            <p:cNvGrpSpPr>
              <a:grpSpLocks/>
            </p:cNvGrpSpPr>
            <p:nvPr/>
          </p:nvGrpSpPr>
          <p:grpSpPr bwMode="auto">
            <a:xfrm>
              <a:off x="3682" y="2832"/>
              <a:ext cx="1646" cy="1085"/>
              <a:chOff x="3682" y="2976"/>
              <a:chExt cx="1646" cy="1085"/>
            </a:xfrm>
          </p:grpSpPr>
          <p:sp>
            <p:nvSpPr>
              <p:cNvPr id="45109" name="Line 39"/>
              <p:cNvSpPr>
                <a:spLocks noChangeShapeType="1"/>
              </p:cNvSpPr>
              <p:nvPr/>
            </p:nvSpPr>
            <p:spPr bwMode="auto">
              <a:xfrm flipV="1">
                <a:off x="3682" y="3120"/>
                <a:ext cx="1" cy="9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0" name="Line 40"/>
              <p:cNvSpPr>
                <a:spLocks noChangeShapeType="1"/>
              </p:cNvSpPr>
              <p:nvPr/>
            </p:nvSpPr>
            <p:spPr bwMode="auto">
              <a:xfrm>
                <a:off x="3683" y="3745"/>
                <a:ext cx="144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1" name="Rectangle 41"/>
              <p:cNvSpPr>
                <a:spLocks noChangeArrowheads="1"/>
              </p:cNvSpPr>
              <p:nvPr/>
            </p:nvSpPr>
            <p:spPr bwMode="auto">
              <a:xfrm>
                <a:off x="5016" y="3680"/>
                <a:ext cx="312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</a:p>
            </p:txBody>
          </p:sp>
          <p:graphicFrame>
            <p:nvGraphicFramePr>
              <p:cNvPr id="45067" name="Object 42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738" y="2976"/>
              <a:ext cx="294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8" r:id="rId18" imgW="151920" imgH="187200" progId="Equation.3">
                      <p:embed/>
                    </p:oleObj>
                  </mc:Choice>
                  <mc:Fallback>
                    <p:oleObj r:id="rId18" imgW="151920" imgH="187200" progId="Equation.3">
                      <p:embed/>
                      <p:pic>
                        <p:nvPicPr>
                          <p:cNvPr id="0" name="Object 4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8" y="2976"/>
                            <a:ext cx="294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108" name="Text Box 43"/>
            <p:cNvSpPr txBox="1">
              <a:spLocks noChangeArrowheads="1"/>
            </p:cNvSpPr>
            <p:nvPr/>
          </p:nvSpPr>
          <p:spPr bwMode="auto">
            <a:xfrm>
              <a:off x="3408" y="34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  <p:grpSp>
        <p:nvGrpSpPr>
          <p:cNvPr id="45082" name="Group 44"/>
          <p:cNvGrpSpPr>
            <a:grpSpLocks/>
          </p:cNvGrpSpPr>
          <p:nvPr/>
        </p:nvGrpSpPr>
        <p:grpSpPr bwMode="auto">
          <a:xfrm>
            <a:off x="5562600" y="381000"/>
            <a:ext cx="2971800" cy="2492375"/>
            <a:chOff x="3504" y="240"/>
            <a:chExt cx="1872" cy="1570"/>
          </a:xfrm>
        </p:grpSpPr>
        <p:grpSp>
          <p:nvGrpSpPr>
            <p:cNvPr id="45083" name="Group 45"/>
            <p:cNvGrpSpPr>
              <a:grpSpLocks/>
            </p:cNvGrpSpPr>
            <p:nvPr/>
          </p:nvGrpSpPr>
          <p:grpSpPr bwMode="auto">
            <a:xfrm>
              <a:off x="3504" y="240"/>
              <a:ext cx="1872" cy="1570"/>
              <a:chOff x="3504" y="240"/>
              <a:chExt cx="1872" cy="1570"/>
            </a:xfrm>
          </p:grpSpPr>
          <p:graphicFrame>
            <p:nvGraphicFramePr>
              <p:cNvPr id="45062" name="Object 46"/>
              <p:cNvGraphicFramePr>
                <a:graphicFrameLocks noChangeAspect="1"/>
              </p:cNvGraphicFramePr>
              <p:nvPr/>
            </p:nvGraphicFramePr>
            <p:xfrm>
              <a:off x="3934" y="1497"/>
              <a:ext cx="1193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89" r:id="rId20" imgW="777960" imgH="200160" progId="Equation.3">
                      <p:embed/>
                    </p:oleObj>
                  </mc:Choice>
                  <mc:Fallback>
                    <p:oleObj r:id="rId20" imgW="777960" imgH="20016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4" y="1497"/>
                            <a:ext cx="1193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86" name="Rectangle 47"/>
              <p:cNvSpPr>
                <a:spLocks noChangeArrowheads="1"/>
              </p:cNvSpPr>
              <p:nvPr/>
            </p:nvSpPr>
            <p:spPr bwMode="auto">
              <a:xfrm>
                <a:off x="4174" y="288"/>
                <a:ext cx="2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/>
                  <a:t>C</a:t>
                </a:r>
              </a:p>
            </p:txBody>
          </p:sp>
          <p:sp>
            <p:nvSpPr>
              <p:cNvPr id="45087" name="Line 48"/>
              <p:cNvSpPr>
                <a:spLocks noChangeShapeType="1"/>
              </p:cNvSpPr>
              <p:nvPr/>
            </p:nvSpPr>
            <p:spPr bwMode="auto">
              <a:xfrm flipH="1">
                <a:off x="4129" y="481"/>
                <a:ext cx="0" cy="2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8" name="Line 49"/>
              <p:cNvSpPr>
                <a:spLocks noChangeShapeType="1"/>
              </p:cNvSpPr>
              <p:nvPr/>
            </p:nvSpPr>
            <p:spPr bwMode="auto">
              <a:xfrm>
                <a:off x="4218" y="601"/>
                <a:ext cx="1023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9" name="Line 50"/>
              <p:cNvSpPr>
                <a:spLocks noChangeShapeType="1"/>
              </p:cNvSpPr>
              <p:nvPr/>
            </p:nvSpPr>
            <p:spPr bwMode="auto">
              <a:xfrm flipV="1">
                <a:off x="3662" y="601"/>
                <a:ext cx="467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0" name="Line 51"/>
              <p:cNvSpPr>
                <a:spLocks noChangeShapeType="1"/>
              </p:cNvSpPr>
              <p:nvPr/>
            </p:nvSpPr>
            <p:spPr bwMode="auto">
              <a:xfrm flipV="1">
                <a:off x="4706" y="1152"/>
                <a:ext cx="0" cy="30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Rectangle 52"/>
              <p:cNvSpPr>
                <a:spLocks noChangeArrowheads="1"/>
              </p:cNvSpPr>
              <p:nvPr/>
            </p:nvSpPr>
            <p:spPr bwMode="auto">
              <a:xfrm>
                <a:off x="4651" y="895"/>
                <a:ext cx="106" cy="2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2" name="Line 53"/>
              <p:cNvSpPr>
                <a:spLocks noChangeShapeType="1"/>
              </p:cNvSpPr>
              <p:nvPr/>
            </p:nvSpPr>
            <p:spPr bwMode="auto">
              <a:xfrm flipH="1" flipV="1">
                <a:off x="3644" y="1453"/>
                <a:ext cx="1597" cy="1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3" name="Rectangle 54"/>
              <p:cNvSpPr>
                <a:spLocks noChangeArrowheads="1"/>
              </p:cNvSpPr>
              <p:nvPr/>
            </p:nvSpPr>
            <p:spPr bwMode="auto">
              <a:xfrm>
                <a:off x="4413" y="866"/>
                <a:ext cx="3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2"/>
                    </a:solidFill>
                  </a:rPr>
                  <a:t>R</a:t>
                </a:r>
              </a:p>
            </p:txBody>
          </p:sp>
          <p:graphicFrame>
            <p:nvGraphicFramePr>
              <p:cNvPr id="45063" name="Object 55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504" y="853"/>
              <a:ext cx="24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0" r:id="rId22" imgW="151920" imgH="187200" progId="Equation.3">
                      <p:embed/>
                    </p:oleObj>
                  </mc:Choice>
                  <mc:Fallback>
                    <p:oleObj r:id="rId22" imgW="151920" imgH="187200" progId="Equation.3">
                      <p:embed/>
                      <p:pic>
                        <p:nvPicPr>
                          <p:cNvPr id="0" name="Object 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853"/>
                            <a:ext cx="24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4" name="Line 56"/>
              <p:cNvSpPr>
                <a:spLocks noChangeShapeType="1"/>
              </p:cNvSpPr>
              <p:nvPr/>
            </p:nvSpPr>
            <p:spPr bwMode="auto">
              <a:xfrm flipH="1">
                <a:off x="4218" y="481"/>
                <a:ext cx="0" cy="2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064" name="Object 5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5093" y="845"/>
              <a:ext cx="28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1" r:id="rId24" imgW="151920" imgH="187200" progId="Equation.3">
                      <p:embed/>
                    </p:oleObj>
                  </mc:Choice>
                  <mc:Fallback>
                    <p:oleObj r:id="rId24" imgW="151920" imgH="187200" progId="Equation.3">
                      <p:embed/>
                      <p:pic>
                        <p:nvPicPr>
                          <p:cNvPr id="0" name="Object 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3" y="845"/>
                            <a:ext cx="28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95" name="Oval 58"/>
              <p:cNvSpPr>
                <a:spLocks noChangeArrowheads="1"/>
              </p:cNvSpPr>
              <p:nvPr/>
            </p:nvSpPr>
            <p:spPr bwMode="auto">
              <a:xfrm>
                <a:off x="3593" y="1428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6" name="Oval 59"/>
              <p:cNvSpPr>
                <a:spLocks noChangeArrowheads="1"/>
              </p:cNvSpPr>
              <p:nvPr/>
            </p:nvSpPr>
            <p:spPr bwMode="auto">
              <a:xfrm>
                <a:off x="3617" y="578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7" name="Oval 60"/>
              <p:cNvSpPr>
                <a:spLocks noChangeArrowheads="1"/>
              </p:cNvSpPr>
              <p:nvPr/>
            </p:nvSpPr>
            <p:spPr bwMode="auto">
              <a:xfrm>
                <a:off x="5239" y="143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8" name="Oval 61"/>
              <p:cNvSpPr>
                <a:spLocks noChangeArrowheads="1"/>
              </p:cNvSpPr>
              <p:nvPr/>
            </p:nvSpPr>
            <p:spPr bwMode="auto">
              <a:xfrm>
                <a:off x="5219" y="56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9" name="Text Box 62"/>
              <p:cNvSpPr txBox="1">
                <a:spLocks noChangeArrowheads="1"/>
              </p:cNvSpPr>
              <p:nvPr/>
            </p:nvSpPr>
            <p:spPr bwMode="auto">
              <a:xfrm>
                <a:off x="3523" y="55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5100" name="Text Box 63"/>
              <p:cNvSpPr txBox="1">
                <a:spLocks noChangeArrowheads="1"/>
              </p:cNvSpPr>
              <p:nvPr/>
            </p:nvSpPr>
            <p:spPr bwMode="auto">
              <a:xfrm>
                <a:off x="3538" y="111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5101" name="Text Box 64"/>
              <p:cNvSpPr txBox="1">
                <a:spLocks noChangeArrowheads="1"/>
              </p:cNvSpPr>
              <p:nvPr/>
            </p:nvSpPr>
            <p:spPr bwMode="auto">
              <a:xfrm>
                <a:off x="5130" y="55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5102" name="Text Box 65"/>
              <p:cNvSpPr txBox="1">
                <a:spLocks noChangeArrowheads="1"/>
              </p:cNvSpPr>
              <p:nvPr/>
            </p:nvSpPr>
            <p:spPr bwMode="auto">
              <a:xfrm>
                <a:off x="5145" y="111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5103" name="Line 66"/>
              <p:cNvSpPr>
                <a:spLocks noChangeShapeType="1"/>
              </p:cNvSpPr>
              <p:nvPr/>
            </p:nvSpPr>
            <p:spPr bwMode="auto">
              <a:xfrm>
                <a:off x="3662" y="512"/>
                <a:ext cx="36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065" name="Object 6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746" y="240"/>
              <a:ext cx="14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2" r:id="rId26" imgW="82440" imgH="152280" progId="Equation.3">
                      <p:embed/>
                    </p:oleObj>
                  </mc:Choice>
                  <mc:Fallback>
                    <p:oleObj r:id="rId26" imgW="82440" imgH="152280" progId="Equation.3">
                      <p:embed/>
                      <p:pic>
                        <p:nvPicPr>
                          <p:cNvPr id="0" name="Object 6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6" y="240"/>
                            <a:ext cx="141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66" name="Object 68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4063" y="624"/>
              <a:ext cx="283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93" r:id="rId28" imgW="178200" imgH="200160" progId="Equation.3">
                      <p:embed/>
                    </p:oleObj>
                  </mc:Choice>
                  <mc:Fallback>
                    <p:oleObj r:id="rId28" imgW="178200" imgH="200160" progId="Equation.3">
                      <p:embed/>
                      <p:pic>
                        <p:nvPicPr>
                          <p:cNvPr id="0" name="Object 6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624"/>
                            <a:ext cx="283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104" name="Text Box 69"/>
              <p:cNvSpPr txBox="1">
                <a:spLocks noChangeArrowheads="1"/>
              </p:cNvSpPr>
              <p:nvPr/>
            </p:nvSpPr>
            <p:spPr bwMode="auto">
              <a:xfrm>
                <a:off x="3842" y="62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5105" name="Text Box 70"/>
              <p:cNvSpPr txBox="1">
                <a:spLocks noChangeArrowheads="1"/>
              </p:cNvSpPr>
              <p:nvPr/>
            </p:nvSpPr>
            <p:spPr bwMode="auto">
              <a:xfrm>
                <a:off x="4305" y="5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5106" name="Line 71"/>
              <p:cNvSpPr>
                <a:spLocks noChangeShapeType="1"/>
              </p:cNvSpPr>
              <p:nvPr/>
            </p:nvSpPr>
            <p:spPr bwMode="auto">
              <a:xfrm flipV="1">
                <a:off x="4704" y="598"/>
                <a:ext cx="0" cy="30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84" name="Oval 72"/>
            <p:cNvSpPr>
              <a:spLocks noChangeArrowheads="1"/>
            </p:cNvSpPr>
            <p:nvPr/>
          </p:nvSpPr>
          <p:spPr bwMode="auto">
            <a:xfrm flipV="1">
              <a:off x="4656" y="142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5" name="Oval 73"/>
            <p:cNvSpPr>
              <a:spLocks noChangeArrowheads="1"/>
            </p:cNvSpPr>
            <p:nvPr/>
          </p:nvSpPr>
          <p:spPr bwMode="auto">
            <a:xfrm flipV="1">
              <a:off x="4656" y="55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63" grpId="0" animBg="1"/>
      <p:bldP spid="5326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2" descr="40%"/>
          <p:cNvSpPr>
            <a:spLocks noChangeArrowheads="1"/>
          </p:cNvSpPr>
          <p:nvPr/>
        </p:nvSpPr>
        <p:spPr bwMode="auto">
          <a:xfrm>
            <a:off x="367189" y="307787"/>
            <a:ext cx="3657600" cy="533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>
            <a:solidFill>
              <a:srgbClr val="0058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</a:rPr>
              <a:t>不同</a:t>
            </a:r>
            <a:r>
              <a:rPr lang="en-US" altLang="zh-CN" sz="2800" b="1" i="1" dirty="0">
                <a:solidFill>
                  <a:schemeClr val="accent2"/>
                </a:solidFill>
              </a:rPr>
              <a:t>τ</a:t>
            </a:r>
            <a:r>
              <a:rPr lang="zh-CN" altLang="en-US" sz="2800" b="1" dirty="0">
                <a:solidFill>
                  <a:srgbClr val="FF3300"/>
                </a:solidFill>
              </a:rPr>
              <a:t>时的</a:t>
            </a:r>
            <a:r>
              <a:rPr lang="en-US" altLang="zh-CN" sz="2800" b="1" i="1" dirty="0">
                <a:solidFill>
                  <a:srgbClr val="FF3300"/>
                </a:solidFill>
              </a:rPr>
              <a:t>u</a:t>
            </a:r>
            <a:r>
              <a:rPr lang="en-US" altLang="zh-CN" sz="2800" b="1" baseline="-25000" dirty="0">
                <a:solidFill>
                  <a:srgbClr val="FF3300"/>
                </a:solidFill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</a:rPr>
              <a:t>波形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352800" y="2684462"/>
            <a:ext cx="2286000" cy="57626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τ=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.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05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p 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391967" y="5141912"/>
            <a:ext cx="1828800" cy="5762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τ=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10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p</a:t>
            </a:r>
            <a:r>
              <a:rPr kumimoji="1"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382888" y="3870972"/>
            <a:ext cx="1981200" cy="57626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τ=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0.2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t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p </a:t>
            </a: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</p:txBody>
      </p:sp>
      <p:sp>
        <p:nvSpPr>
          <p:cNvPr id="54278" name="Text Box 6" descr="40%"/>
          <p:cNvSpPr txBox="1">
            <a:spLocks noChangeArrowheads="1"/>
          </p:cNvSpPr>
          <p:nvPr/>
        </p:nvSpPr>
        <p:spPr bwMode="auto">
          <a:xfrm>
            <a:off x="457200" y="3767138"/>
            <a:ext cx="2438400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应用：用于波形变换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, 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作为触发信号。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16500" y="1709738"/>
            <a:ext cx="520700" cy="490537"/>
            <a:chOff x="3042" y="3384"/>
            <a:chExt cx="378" cy="380"/>
          </a:xfrm>
        </p:grpSpPr>
        <p:sp>
          <p:nvSpPr>
            <p:cNvPr id="46247" name="Arc 8"/>
            <p:cNvSpPr>
              <a:spLocks noChangeArrowheads="1"/>
            </p:cNvSpPr>
            <p:nvPr/>
          </p:nvSpPr>
          <p:spPr bwMode="auto">
            <a:xfrm>
              <a:off x="3042" y="3397"/>
              <a:ext cx="164" cy="367"/>
            </a:xfrm>
            <a:custGeom>
              <a:avLst/>
              <a:gdLst>
                <a:gd name="T0" fmla="*/ 0 w 21600"/>
                <a:gd name="T1" fmla="*/ 6 h 21600"/>
                <a:gd name="T2" fmla="*/ 1 w 21600"/>
                <a:gd name="T3" fmla="*/ 0 h 21600"/>
                <a:gd name="T4" fmla="*/ 0 w 21600"/>
                <a:gd name="T5" fmla="*/ 6 h 21600"/>
                <a:gd name="T6" fmla="*/ 1 w 21600"/>
                <a:gd name="T7" fmla="*/ 0 h 21600"/>
                <a:gd name="T8" fmla="*/ 1 w 21600"/>
                <a:gd name="T9" fmla="*/ 6 h 21600"/>
                <a:gd name="T10" fmla="*/ 0 w 21600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48" name="Line 9"/>
            <p:cNvSpPr>
              <a:spLocks noChangeShapeType="1"/>
            </p:cNvSpPr>
            <p:nvPr/>
          </p:nvSpPr>
          <p:spPr bwMode="auto">
            <a:xfrm>
              <a:off x="3204" y="3384"/>
              <a:ext cx="2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 flipV="1">
            <a:off x="5546725" y="1709738"/>
            <a:ext cx="520700" cy="490537"/>
            <a:chOff x="3042" y="3384"/>
            <a:chExt cx="378" cy="380"/>
          </a:xfrm>
        </p:grpSpPr>
        <p:sp>
          <p:nvSpPr>
            <p:cNvPr id="46245" name="Arc 11"/>
            <p:cNvSpPr>
              <a:spLocks noChangeArrowheads="1"/>
            </p:cNvSpPr>
            <p:nvPr/>
          </p:nvSpPr>
          <p:spPr bwMode="auto">
            <a:xfrm>
              <a:off x="3042" y="3397"/>
              <a:ext cx="164" cy="367"/>
            </a:xfrm>
            <a:custGeom>
              <a:avLst/>
              <a:gdLst>
                <a:gd name="T0" fmla="*/ 0 w 21600"/>
                <a:gd name="T1" fmla="*/ 6 h 21600"/>
                <a:gd name="T2" fmla="*/ 1 w 21600"/>
                <a:gd name="T3" fmla="*/ 0 h 21600"/>
                <a:gd name="T4" fmla="*/ 0 w 21600"/>
                <a:gd name="T5" fmla="*/ 6 h 21600"/>
                <a:gd name="T6" fmla="*/ 1 w 21600"/>
                <a:gd name="T7" fmla="*/ 0 h 21600"/>
                <a:gd name="T8" fmla="*/ 1 w 21600"/>
                <a:gd name="T9" fmla="*/ 6 h 21600"/>
                <a:gd name="T10" fmla="*/ 0 w 21600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46" name="Line 12"/>
            <p:cNvSpPr>
              <a:spLocks noChangeShapeType="1"/>
            </p:cNvSpPr>
            <p:nvPr/>
          </p:nvSpPr>
          <p:spPr bwMode="auto">
            <a:xfrm>
              <a:off x="3204" y="3384"/>
              <a:ext cx="2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91238" y="1695450"/>
            <a:ext cx="520700" cy="490538"/>
            <a:chOff x="3042" y="3384"/>
            <a:chExt cx="378" cy="380"/>
          </a:xfrm>
        </p:grpSpPr>
        <p:sp>
          <p:nvSpPr>
            <p:cNvPr id="46243" name="Arc 14"/>
            <p:cNvSpPr>
              <a:spLocks noChangeArrowheads="1"/>
            </p:cNvSpPr>
            <p:nvPr/>
          </p:nvSpPr>
          <p:spPr bwMode="auto">
            <a:xfrm>
              <a:off x="3042" y="3397"/>
              <a:ext cx="164" cy="367"/>
            </a:xfrm>
            <a:custGeom>
              <a:avLst/>
              <a:gdLst>
                <a:gd name="T0" fmla="*/ 0 w 21600"/>
                <a:gd name="T1" fmla="*/ 6 h 21600"/>
                <a:gd name="T2" fmla="*/ 1 w 21600"/>
                <a:gd name="T3" fmla="*/ 0 h 21600"/>
                <a:gd name="T4" fmla="*/ 0 w 21600"/>
                <a:gd name="T5" fmla="*/ 6 h 21600"/>
                <a:gd name="T6" fmla="*/ 1 w 21600"/>
                <a:gd name="T7" fmla="*/ 0 h 21600"/>
                <a:gd name="T8" fmla="*/ 1 w 21600"/>
                <a:gd name="T9" fmla="*/ 6 h 21600"/>
                <a:gd name="T10" fmla="*/ 0 w 21600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44" name="Line 15"/>
            <p:cNvSpPr>
              <a:spLocks noChangeShapeType="1"/>
            </p:cNvSpPr>
            <p:nvPr/>
          </p:nvSpPr>
          <p:spPr bwMode="auto">
            <a:xfrm>
              <a:off x="3204" y="3384"/>
              <a:ext cx="2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 flipV="1">
            <a:off x="6621463" y="1695450"/>
            <a:ext cx="520700" cy="490538"/>
            <a:chOff x="3042" y="3384"/>
            <a:chExt cx="378" cy="380"/>
          </a:xfrm>
        </p:grpSpPr>
        <p:sp>
          <p:nvSpPr>
            <p:cNvPr id="46241" name="Arc 17"/>
            <p:cNvSpPr>
              <a:spLocks noChangeArrowheads="1"/>
            </p:cNvSpPr>
            <p:nvPr/>
          </p:nvSpPr>
          <p:spPr bwMode="auto">
            <a:xfrm>
              <a:off x="3042" y="3397"/>
              <a:ext cx="164" cy="367"/>
            </a:xfrm>
            <a:custGeom>
              <a:avLst/>
              <a:gdLst>
                <a:gd name="T0" fmla="*/ 0 w 21600"/>
                <a:gd name="T1" fmla="*/ 6 h 21600"/>
                <a:gd name="T2" fmla="*/ 1 w 21600"/>
                <a:gd name="T3" fmla="*/ 0 h 21600"/>
                <a:gd name="T4" fmla="*/ 0 w 21600"/>
                <a:gd name="T5" fmla="*/ 6 h 21600"/>
                <a:gd name="T6" fmla="*/ 1 w 21600"/>
                <a:gd name="T7" fmla="*/ 0 h 21600"/>
                <a:gd name="T8" fmla="*/ 1 w 21600"/>
                <a:gd name="T9" fmla="*/ 6 h 21600"/>
                <a:gd name="T10" fmla="*/ 0 w 21600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3"/>
                    <a:pt x="9634" y="32"/>
                    <a:pt x="2154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42" name="Line 18"/>
            <p:cNvSpPr>
              <a:spLocks noChangeShapeType="1"/>
            </p:cNvSpPr>
            <p:nvPr/>
          </p:nvSpPr>
          <p:spPr bwMode="auto">
            <a:xfrm>
              <a:off x="3204" y="3384"/>
              <a:ext cx="2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167563" y="1695450"/>
            <a:ext cx="1049337" cy="490538"/>
            <a:chOff x="3042" y="3384"/>
            <a:chExt cx="762" cy="380"/>
          </a:xfrm>
        </p:grpSpPr>
        <p:grpSp>
          <p:nvGrpSpPr>
            <p:cNvPr id="46235" name="Group 20"/>
            <p:cNvGrpSpPr>
              <a:grpSpLocks/>
            </p:cNvGrpSpPr>
            <p:nvPr/>
          </p:nvGrpSpPr>
          <p:grpSpPr bwMode="auto">
            <a:xfrm>
              <a:off x="3042" y="3384"/>
              <a:ext cx="378" cy="380"/>
              <a:chOff x="3042" y="3384"/>
              <a:chExt cx="378" cy="380"/>
            </a:xfrm>
          </p:grpSpPr>
          <p:sp>
            <p:nvSpPr>
              <p:cNvPr id="46239" name="Arc 21"/>
              <p:cNvSpPr>
                <a:spLocks noChangeArrowheads="1"/>
              </p:cNvSpPr>
              <p:nvPr/>
            </p:nvSpPr>
            <p:spPr bwMode="auto">
              <a:xfrm>
                <a:off x="3042" y="3397"/>
                <a:ext cx="164" cy="367"/>
              </a:xfrm>
              <a:custGeom>
                <a:avLst/>
                <a:gdLst>
                  <a:gd name="T0" fmla="*/ 0 w 21600"/>
                  <a:gd name="T1" fmla="*/ 6 h 21600"/>
                  <a:gd name="T2" fmla="*/ 1 w 21600"/>
                  <a:gd name="T3" fmla="*/ 0 h 21600"/>
                  <a:gd name="T4" fmla="*/ 0 w 21600"/>
                  <a:gd name="T5" fmla="*/ 6 h 21600"/>
                  <a:gd name="T6" fmla="*/ 1 w 21600"/>
                  <a:gd name="T7" fmla="*/ 0 h 21600"/>
                  <a:gd name="T8" fmla="*/ 1 w 21600"/>
                  <a:gd name="T9" fmla="*/ 6 h 21600"/>
                  <a:gd name="T10" fmla="*/ 0 w 21600"/>
                  <a:gd name="T11" fmla="*/ 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0" y="21600"/>
                    </a:moveTo>
                    <a:cubicBezTo>
                      <a:pt x="0" y="9693"/>
                      <a:pt x="9634" y="32"/>
                      <a:pt x="21541" y="0"/>
                    </a:cubicBezTo>
                  </a:path>
                  <a:path w="21600" h="21600" stroke="0">
                    <a:moveTo>
                      <a:pt x="0" y="21600"/>
                    </a:moveTo>
                    <a:cubicBezTo>
                      <a:pt x="0" y="9693"/>
                      <a:pt x="9634" y="32"/>
                      <a:pt x="2154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40" name="Line 22"/>
              <p:cNvSpPr>
                <a:spLocks noChangeShapeType="1"/>
              </p:cNvSpPr>
              <p:nvPr/>
            </p:nvSpPr>
            <p:spPr bwMode="auto">
              <a:xfrm>
                <a:off x="3204" y="3384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236" name="Group 23"/>
            <p:cNvGrpSpPr>
              <a:grpSpLocks/>
            </p:cNvGrpSpPr>
            <p:nvPr/>
          </p:nvGrpSpPr>
          <p:grpSpPr bwMode="auto">
            <a:xfrm flipV="1">
              <a:off x="3426" y="3384"/>
              <a:ext cx="378" cy="380"/>
              <a:chOff x="3042" y="3384"/>
              <a:chExt cx="378" cy="380"/>
            </a:xfrm>
          </p:grpSpPr>
          <p:sp>
            <p:nvSpPr>
              <p:cNvPr id="46237" name="Arc 24"/>
              <p:cNvSpPr>
                <a:spLocks noChangeArrowheads="1"/>
              </p:cNvSpPr>
              <p:nvPr/>
            </p:nvSpPr>
            <p:spPr bwMode="auto">
              <a:xfrm>
                <a:off x="3042" y="3397"/>
                <a:ext cx="164" cy="367"/>
              </a:xfrm>
              <a:custGeom>
                <a:avLst/>
                <a:gdLst>
                  <a:gd name="T0" fmla="*/ 0 w 21600"/>
                  <a:gd name="T1" fmla="*/ 6 h 21600"/>
                  <a:gd name="T2" fmla="*/ 1 w 21600"/>
                  <a:gd name="T3" fmla="*/ 0 h 21600"/>
                  <a:gd name="T4" fmla="*/ 0 w 21600"/>
                  <a:gd name="T5" fmla="*/ 6 h 21600"/>
                  <a:gd name="T6" fmla="*/ 1 w 21600"/>
                  <a:gd name="T7" fmla="*/ 0 h 21600"/>
                  <a:gd name="T8" fmla="*/ 1 w 21600"/>
                  <a:gd name="T9" fmla="*/ 6 h 21600"/>
                  <a:gd name="T10" fmla="*/ 0 w 21600"/>
                  <a:gd name="T11" fmla="*/ 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0" y="21600"/>
                    </a:moveTo>
                    <a:cubicBezTo>
                      <a:pt x="0" y="9693"/>
                      <a:pt x="9634" y="32"/>
                      <a:pt x="21541" y="0"/>
                    </a:cubicBezTo>
                  </a:path>
                  <a:path w="21600" h="21600" stroke="0">
                    <a:moveTo>
                      <a:pt x="0" y="21600"/>
                    </a:moveTo>
                    <a:cubicBezTo>
                      <a:pt x="0" y="9693"/>
                      <a:pt x="9634" y="32"/>
                      <a:pt x="2154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38" name="Line 25"/>
              <p:cNvSpPr>
                <a:spLocks noChangeShapeType="1"/>
              </p:cNvSpPr>
              <p:nvPr/>
            </p:nvSpPr>
            <p:spPr bwMode="auto">
              <a:xfrm>
                <a:off x="3204" y="3384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041900" y="1454150"/>
            <a:ext cx="3400425" cy="519113"/>
            <a:chOff x="3176" y="964"/>
            <a:chExt cx="2142" cy="327"/>
          </a:xfrm>
        </p:grpSpPr>
        <p:sp>
          <p:nvSpPr>
            <p:cNvPr id="46233" name="Line 27"/>
            <p:cNvSpPr>
              <a:spLocks noChangeShapeType="1"/>
            </p:cNvSpPr>
            <p:nvPr/>
          </p:nvSpPr>
          <p:spPr bwMode="auto">
            <a:xfrm>
              <a:off x="3176" y="1108"/>
              <a:ext cx="195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34" name="Text Box 28"/>
            <p:cNvSpPr txBox="1">
              <a:spLocks noChangeArrowheads="1"/>
            </p:cNvSpPr>
            <p:nvPr/>
          </p:nvSpPr>
          <p:spPr bwMode="auto">
            <a:xfrm>
              <a:off x="5040" y="96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solidFill>
                    <a:srgbClr val="000018"/>
                  </a:solidFill>
                </a:rPr>
                <a:t>U</a:t>
              </a:r>
            </a:p>
          </p:txBody>
        </p:sp>
      </p:grp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5543550" y="3276600"/>
            <a:ext cx="0" cy="484188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2" name="Arc 30"/>
          <p:cNvSpPr>
            <a:spLocks noChangeArrowheads="1"/>
          </p:cNvSpPr>
          <p:nvPr/>
        </p:nvSpPr>
        <p:spPr bwMode="auto">
          <a:xfrm>
            <a:off x="5557838" y="3303588"/>
            <a:ext cx="276225" cy="433387"/>
          </a:xfrm>
          <a:custGeom>
            <a:avLst/>
            <a:gdLst>
              <a:gd name="T0" fmla="*/ 0 w 21600"/>
              <a:gd name="T1" fmla="*/ 8695568 h 21600"/>
              <a:gd name="T2" fmla="*/ 3519503 w 21600"/>
              <a:gd name="T3" fmla="*/ 0 h 21600"/>
              <a:gd name="T4" fmla="*/ 0 w 21600"/>
              <a:gd name="T5" fmla="*/ 8695568 h 21600"/>
              <a:gd name="T6" fmla="*/ 3519503 w 21600"/>
              <a:gd name="T7" fmla="*/ 0 h 21600"/>
              <a:gd name="T8" fmla="*/ 3532419 w 21600"/>
              <a:gd name="T9" fmla="*/ 8695568 h 21600"/>
              <a:gd name="T10" fmla="*/ 0 w 21600"/>
              <a:gd name="T11" fmla="*/ 869556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fill="none">
                <a:moveTo>
                  <a:pt x="0" y="21600"/>
                </a:moveTo>
                <a:cubicBezTo>
                  <a:pt x="0" y="9701"/>
                  <a:pt x="9622" y="43"/>
                  <a:pt x="21521" y="0"/>
                </a:cubicBezTo>
              </a:path>
              <a:path w="21600" h="21600" stroke="0">
                <a:moveTo>
                  <a:pt x="0" y="21600"/>
                </a:moveTo>
                <a:cubicBezTo>
                  <a:pt x="0" y="9701"/>
                  <a:pt x="9622" y="43"/>
                  <a:pt x="21521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6108700" y="2740025"/>
            <a:ext cx="1816100" cy="1042988"/>
            <a:chOff x="3848" y="1774"/>
            <a:chExt cx="1144" cy="657"/>
          </a:xfrm>
        </p:grpSpPr>
        <p:sp>
          <p:nvSpPr>
            <p:cNvPr id="46222" name="Line 32"/>
            <p:cNvSpPr>
              <a:spLocks noChangeShapeType="1"/>
            </p:cNvSpPr>
            <p:nvPr/>
          </p:nvSpPr>
          <p:spPr bwMode="auto">
            <a:xfrm flipV="1">
              <a:off x="4492" y="1774"/>
              <a:ext cx="0" cy="369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223" name="Group 33"/>
            <p:cNvGrpSpPr>
              <a:grpSpLocks/>
            </p:cNvGrpSpPr>
            <p:nvPr/>
          </p:nvGrpSpPr>
          <p:grpSpPr bwMode="auto">
            <a:xfrm>
              <a:off x="3848" y="1774"/>
              <a:ext cx="1144" cy="657"/>
              <a:chOff x="3848" y="1774"/>
              <a:chExt cx="1144" cy="657"/>
            </a:xfrm>
          </p:grpSpPr>
          <p:sp>
            <p:nvSpPr>
              <p:cNvPr id="46224" name="Line 34"/>
              <p:cNvSpPr>
                <a:spLocks noChangeShapeType="1"/>
              </p:cNvSpPr>
              <p:nvPr/>
            </p:nvSpPr>
            <p:spPr bwMode="auto">
              <a:xfrm>
                <a:off x="4825" y="2112"/>
                <a:ext cx="0" cy="305"/>
              </a:xfrm>
              <a:prstGeom prst="line">
                <a:avLst/>
              </a:prstGeom>
              <a:noFill/>
              <a:ln w="508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225" name="Group 35"/>
              <p:cNvGrpSpPr>
                <a:grpSpLocks/>
              </p:cNvGrpSpPr>
              <p:nvPr/>
            </p:nvGrpSpPr>
            <p:grpSpPr bwMode="auto">
              <a:xfrm>
                <a:off x="4156" y="2112"/>
                <a:ext cx="173" cy="319"/>
                <a:chOff x="3726" y="1885"/>
                <a:chExt cx="173" cy="319"/>
              </a:xfrm>
            </p:grpSpPr>
            <p:sp>
              <p:nvSpPr>
                <p:cNvPr id="46231" name="Line 36"/>
                <p:cNvSpPr>
                  <a:spLocks noChangeShapeType="1"/>
                </p:cNvSpPr>
                <p:nvPr/>
              </p:nvSpPr>
              <p:spPr bwMode="auto">
                <a:xfrm>
                  <a:off x="3727" y="1899"/>
                  <a:ext cx="0" cy="305"/>
                </a:xfrm>
                <a:prstGeom prst="line">
                  <a:avLst/>
                </a:prstGeom>
                <a:noFill/>
                <a:ln w="508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32" name="Arc 37"/>
                <p:cNvSpPr>
                  <a:spLocks noChangeArrowheads="1"/>
                </p:cNvSpPr>
                <p:nvPr/>
              </p:nvSpPr>
              <p:spPr bwMode="auto">
                <a:xfrm>
                  <a:off x="3726" y="1885"/>
                  <a:ext cx="173" cy="273"/>
                </a:xfrm>
                <a:custGeom>
                  <a:avLst/>
                  <a:gdLst>
                    <a:gd name="T0" fmla="*/ 0 w 21600"/>
                    <a:gd name="T1" fmla="*/ 3 h 21600"/>
                    <a:gd name="T2" fmla="*/ 1 w 21600"/>
                    <a:gd name="T3" fmla="*/ 0 h 21600"/>
                    <a:gd name="T4" fmla="*/ 0 w 21600"/>
                    <a:gd name="T5" fmla="*/ 3 h 21600"/>
                    <a:gd name="T6" fmla="*/ 1 w 21600"/>
                    <a:gd name="T7" fmla="*/ 0 h 21600"/>
                    <a:gd name="T8" fmla="*/ 1 w 21600"/>
                    <a:gd name="T9" fmla="*/ 3 h 21600"/>
                    <a:gd name="T10" fmla="*/ 0 w 21600"/>
                    <a:gd name="T11" fmla="*/ 3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600"/>
                    <a:gd name="T19" fmla="*/ 0 h 21600"/>
                    <a:gd name="T20" fmla="*/ 21600 w 21600"/>
                    <a:gd name="T21" fmla="*/ 216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 fill="none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6226" name="Arc 38"/>
              <p:cNvSpPr>
                <a:spLocks noChangeArrowheads="1"/>
              </p:cNvSpPr>
              <p:nvPr/>
            </p:nvSpPr>
            <p:spPr bwMode="auto">
              <a:xfrm>
                <a:off x="4825" y="2127"/>
                <a:ext cx="167" cy="273"/>
              </a:xfrm>
              <a:custGeom>
                <a:avLst/>
                <a:gdLst>
                  <a:gd name="T0" fmla="*/ 0 w 21600"/>
                  <a:gd name="T1" fmla="*/ 3 h 21600"/>
                  <a:gd name="T2" fmla="*/ 1 w 21600"/>
                  <a:gd name="T3" fmla="*/ 0 h 21600"/>
                  <a:gd name="T4" fmla="*/ 0 w 21600"/>
                  <a:gd name="T5" fmla="*/ 3 h 21600"/>
                  <a:gd name="T6" fmla="*/ 1 w 21600"/>
                  <a:gd name="T7" fmla="*/ 0 h 21600"/>
                  <a:gd name="T8" fmla="*/ 1 w 21600"/>
                  <a:gd name="T9" fmla="*/ 3 h 21600"/>
                  <a:gd name="T10" fmla="*/ 0 w 21600"/>
                  <a:gd name="T11" fmla="*/ 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227" name="Group 39"/>
              <p:cNvGrpSpPr>
                <a:grpSpLocks/>
              </p:cNvGrpSpPr>
              <p:nvPr/>
            </p:nvGrpSpPr>
            <p:grpSpPr bwMode="auto">
              <a:xfrm>
                <a:off x="3848" y="1774"/>
                <a:ext cx="188" cy="369"/>
                <a:chOff x="3393" y="1530"/>
                <a:chExt cx="188" cy="369"/>
              </a:xfrm>
            </p:grpSpPr>
            <p:sp>
              <p:nvSpPr>
                <p:cNvPr id="4622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393" y="1530"/>
                  <a:ext cx="0" cy="369"/>
                </a:xfrm>
                <a:prstGeom prst="line">
                  <a:avLst/>
                </a:prstGeom>
                <a:noFill/>
                <a:ln w="508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30" name="Arc 41"/>
                <p:cNvSpPr>
                  <a:spLocks noChangeArrowheads="1"/>
                </p:cNvSpPr>
                <p:nvPr/>
              </p:nvSpPr>
              <p:spPr bwMode="auto">
                <a:xfrm flipV="1">
                  <a:off x="3408" y="1584"/>
                  <a:ext cx="173" cy="274"/>
                </a:xfrm>
                <a:custGeom>
                  <a:avLst/>
                  <a:gdLst>
                    <a:gd name="T0" fmla="*/ 0 w 21600"/>
                    <a:gd name="T1" fmla="*/ 3 h 21600"/>
                    <a:gd name="T2" fmla="*/ 1 w 21600"/>
                    <a:gd name="T3" fmla="*/ 0 h 21600"/>
                    <a:gd name="T4" fmla="*/ 0 w 21600"/>
                    <a:gd name="T5" fmla="*/ 3 h 21600"/>
                    <a:gd name="T6" fmla="*/ 1 w 21600"/>
                    <a:gd name="T7" fmla="*/ 0 h 21600"/>
                    <a:gd name="T8" fmla="*/ 1 w 21600"/>
                    <a:gd name="T9" fmla="*/ 3 h 21600"/>
                    <a:gd name="T10" fmla="*/ 0 w 21600"/>
                    <a:gd name="T11" fmla="*/ 3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600"/>
                    <a:gd name="T19" fmla="*/ 0 h 21600"/>
                    <a:gd name="T20" fmla="*/ 21600 w 21600"/>
                    <a:gd name="T21" fmla="*/ 21600 h 216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600" h="21600" fill="none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6228" name="Arc 42"/>
              <p:cNvSpPr>
                <a:spLocks noChangeArrowheads="1"/>
              </p:cNvSpPr>
              <p:nvPr/>
            </p:nvSpPr>
            <p:spPr bwMode="auto">
              <a:xfrm flipV="1">
                <a:off x="4496" y="1836"/>
                <a:ext cx="174" cy="274"/>
              </a:xfrm>
              <a:custGeom>
                <a:avLst/>
                <a:gdLst>
                  <a:gd name="T0" fmla="*/ 0 w 21600"/>
                  <a:gd name="T1" fmla="*/ 3 h 21600"/>
                  <a:gd name="T2" fmla="*/ 1 w 21600"/>
                  <a:gd name="T3" fmla="*/ 0 h 21600"/>
                  <a:gd name="T4" fmla="*/ 0 w 21600"/>
                  <a:gd name="T5" fmla="*/ 3 h 21600"/>
                  <a:gd name="T6" fmla="*/ 1 w 21600"/>
                  <a:gd name="T7" fmla="*/ 0 h 21600"/>
                  <a:gd name="T8" fmla="*/ 1 w 21600"/>
                  <a:gd name="T9" fmla="*/ 3 h 21600"/>
                  <a:gd name="T10" fmla="*/ 0 w 21600"/>
                  <a:gd name="T11" fmla="*/ 3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>
                    <a:moveTo>
                      <a:pt x="0" y="21600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4495800" y="2216150"/>
            <a:ext cx="4013200" cy="1543050"/>
            <a:chOff x="2832" y="1444"/>
            <a:chExt cx="2528" cy="972"/>
          </a:xfrm>
        </p:grpSpPr>
        <p:sp>
          <p:nvSpPr>
            <p:cNvPr id="46216" name="Rectangle 44"/>
            <p:cNvSpPr>
              <a:spLocks noChangeArrowheads="1"/>
            </p:cNvSpPr>
            <p:nvPr/>
          </p:nvSpPr>
          <p:spPr bwMode="auto">
            <a:xfrm>
              <a:off x="3794" y="2081"/>
              <a:ext cx="25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</a:p>
          </p:txBody>
        </p:sp>
        <p:sp>
          <p:nvSpPr>
            <p:cNvPr id="46217" name="Rectangle 45"/>
            <p:cNvSpPr>
              <a:spLocks noChangeArrowheads="1"/>
            </p:cNvSpPr>
            <p:nvPr/>
          </p:nvSpPr>
          <p:spPr bwMode="auto">
            <a:xfrm>
              <a:off x="4482" y="2091"/>
              <a:ext cx="37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2</a:t>
              </a:r>
              <a:r>
                <a:rPr lang="en-US" altLang="zh-CN" sz="2800" b="1" i="1"/>
                <a:t>T</a:t>
              </a:r>
            </a:p>
          </p:txBody>
        </p:sp>
        <p:grpSp>
          <p:nvGrpSpPr>
            <p:cNvPr id="46218" name="Group 46"/>
            <p:cNvGrpSpPr>
              <a:grpSpLocks/>
            </p:cNvGrpSpPr>
            <p:nvPr/>
          </p:nvGrpSpPr>
          <p:grpSpPr bwMode="auto">
            <a:xfrm>
              <a:off x="2832" y="1444"/>
              <a:ext cx="2528" cy="928"/>
              <a:chOff x="2832" y="1444"/>
              <a:chExt cx="2528" cy="928"/>
            </a:xfrm>
          </p:grpSpPr>
          <p:graphicFrame>
            <p:nvGraphicFramePr>
              <p:cNvPr id="46090" name="Object 4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2832" y="1444"/>
              <a:ext cx="30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2" r:id="rId4" imgW="151920" imgH="187200" progId="Equation.3">
                      <p:embed/>
                    </p:oleObj>
                  </mc:Choice>
                  <mc:Fallback>
                    <p:oleObj r:id="rId4" imgW="151920" imgH="187200" progId="Equation.3">
                      <p:embed/>
                      <p:pic>
                        <p:nvPicPr>
                          <p:cNvPr id="0" name="Object 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444"/>
                            <a:ext cx="30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219" name="Line 48"/>
              <p:cNvSpPr>
                <a:spLocks noChangeShapeType="1"/>
              </p:cNvSpPr>
              <p:nvPr/>
            </p:nvSpPr>
            <p:spPr bwMode="auto">
              <a:xfrm flipV="1">
                <a:off x="3150" y="1636"/>
                <a:ext cx="0" cy="624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0" name="Line 49"/>
              <p:cNvSpPr>
                <a:spLocks noChangeShapeType="1"/>
              </p:cNvSpPr>
              <p:nvPr/>
            </p:nvSpPr>
            <p:spPr bwMode="auto">
              <a:xfrm>
                <a:off x="3147" y="2118"/>
                <a:ext cx="2140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1" name="Rectangle 50"/>
              <p:cNvSpPr>
                <a:spLocks noChangeArrowheads="1"/>
              </p:cNvSpPr>
              <p:nvPr/>
            </p:nvSpPr>
            <p:spPr bwMode="auto">
              <a:xfrm>
                <a:off x="5153" y="2047"/>
                <a:ext cx="20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</a:p>
            </p:txBody>
          </p:sp>
        </p:grp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013325" y="2767013"/>
            <a:ext cx="292100" cy="512762"/>
            <a:chOff x="3158" y="1791"/>
            <a:chExt cx="184" cy="323"/>
          </a:xfrm>
        </p:grpSpPr>
        <p:sp>
          <p:nvSpPr>
            <p:cNvPr id="46214" name="Arc 52"/>
            <p:cNvSpPr>
              <a:spLocks noChangeArrowheads="1"/>
            </p:cNvSpPr>
            <p:nvPr/>
          </p:nvSpPr>
          <p:spPr bwMode="auto">
            <a:xfrm flipV="1">
              <a:off x="3168" y="1841"/>
              <a:ext cx="174" cy="273"/>
            </a:xfrm>
            <a:custGeom>
              <a:avLst/>
              <a:gdLst>
                <a:gd name="T0" fmla="*/ 0 w 21600"/>
                <a:gd name="T1" fmla="*/ 3 h 21600"/>
                <a:gd name="T2" fmla="*/ 1 w 21600"/>
                <a:gd name="T3" fmla="*/ 0 h 21600"/>
                <a:gd name="T4" fmla="*/ 0 w 21600"/>
                <a:gd name="T5" fmla="*/ 3 h 21600"/>
                <a:gd name="T6" fmla="*/ 1 w 21600"/>
                <a:gd name="T7" fmla="*/ 0 h 21600"/>
                <a:gd name="T8" fmla="*/ 1 w 21600"/>
                <a:gd name="T9" fmla="*/ 3 h 21600"/>
                <a:gd name="T10" fmla="*/ 0 w 21600"/>
                <a:gd name="T11" fmla="*/ 3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215" name="Line 53"/>
            <p:cNvSpPr>
              <a:spLocks noChangeShapeType="1"/>
            </p:cNvSpPr>
            <p:nvPr/>
          </p:nvSpPr>
          <p:spPr bwMode="auto">
            <a:xfrm flipV="1">
              <a:off x="3158" y="1791"/>
              <a:ext cx="0" cy="31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029200" y="2520950"/>
            <a:ext cx="3336925" cy="519113"/>
            <a:chOff x="3168" y="1636"/>
            <a:chExt cx="2102" cy="327"/>
          </a:xfrm>
        </p:grpSpPr>
        <p:sp>
          <p:nvSpPr>
            <p:cNvPr id="46212" name="Line 55"/>
            <p:cNvSpPr>
              <a:spLocks noChangeShapeType="1"/>
            </p:cNvSpPr>
            <p:nvPr/>
          </p:nvSpPr>
          <p:spPr bwMode="auto">
            <a:xfrm>
              <a:off x="3168" y="1780"/>
              <a:ext cx="1958" cy="0"/>
            </a:xfrm>
            <a:prstGeom prst="line">
              <a:avLst/>
            </a:prstGeom>
            <a:noFill/>
            <a:ln w="19050">
              <a:solidFill>
                <a:srgbClr val="000018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13" name="Rectangle 56"/>
            <p:cNvSpPr>
              <a:spLocks noChangeArrowheads="1"/>
            </p:cNvSpPr>
            <p:nvPr/>
          </p:nvSpPr>
          <p:spPr bwMode="auto">
            <a:xfrm>
              <a:off x="4992" y="163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</a:rPr>
                <a:t>U</a:t>
              </a:r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4976813" y="3973513"/>
            <a:ext cx="3259137" cy="1131887"/>
            <a:chOff x="3135" y="2503"/>
            <a:chExt cx="2053" cy="713"/>
          </a:xfrm>
        </p:grpSpPr>
        <p:sp>
          <p:nvSpPr>
            <p:cNvPr id="46199" name="Line 58"/>
            <p:cNvSpPr>
              <a:spLocks noChangeShapeType="1"/>
            </p:cNvSpPr>
            <p:nvPr/>
          </p:nvSpPr>
          <p:spPr bwMode="auto">
            <a:xfrm>
              <a:off x="4849" y="2893"/>
              <a:ext cx="0" cy="323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00" name="Line 59"/>
            <p:cNvSpPr>
              <a:spLocks noChangeShapeType="1"/>
            </p:cNvSpPr>
            <p:nvPr/>
          </p:nvSpPr>
          <p:spPr bwMode="auto">
            <a:xfrm flipV="1">
              <a:off x="3154" y="2522"/>
              <a:ext cx="0" cy="3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201" name="Group 60"/>
            <p:cNvGrpSpPr>
              <a:grpSpLocks/>
            </p:cNvGrpSpPr>
            <p:nvPr/>
          </p:nvGrpSpPr>
          <p:grpSpPr bwMode="auto">
            <a:xfrm>
              <a:off x="3135" y="2503"/>
              <a:ext cx="2053" cy="713"/>
              <a:chOff x="3135" y="2503"/>
              <a:chExt cx="2053" cy="713"/>
            </a:xfrm>
          </p:grpSpPr>
          <p:sp>
            <p:nvSpPr>
              <p:cNvPr id="46202" name="Arc 61"/>
              <p:cNvSpPr>
                <a:spLocks noChangeArrowheads="1"/>
              </p:cNvSpPr>
              <p:nvPr/>
            </p:nvSpPr>
            <p:spPr bwMode="auto">
              <a:xfrm rot="21244137" flipV="1">
                <a:off x="3477" y="2907"/>
                <a:ext cx="346" cy="293"/>
              </a:xfrm>
              <a:custGeom>
                <a:avLst/>
                <a:gdLst>
                  <a:gd name="T0" fmla="*/ 6 w 21600"/>
                  <a:gd name="T1" fmla="*/ 4 h 21600"/>
                  <a:gd name="T2" fmla="*/ 0 w 21600"/>
                  <a:gd name="T3" fmla="*/ 0 h 21600"/>
                  <a:gd name="T4" fmla="*/ 6 w 21600"/>
                  <a:gd name="T5" fmla="*/ 4 h 21600"/>
                  <a:gd name="T6" fmla="*/ 0 w 21600"/>
                  <a:gd name="T7" fmla="*/ 0 h 21600"/>
                  <a:gd name="T8" fmla="*/ 6 w 21600"/>
                  <a:gd name="T9" fmla="*/ 0 h 21600"/>
                  <a:gd name="T10" fmla="*/ 6 w 21600"/>
                  <a:gd name="T11" fmla="*/ 4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03" name="Line 62"/>
              <p:cNvSpPr>
                <a:spLocks noChangeShapeType="1"/>
              </p:cNvSpPr>
              <p:nvPr/>
            </p:nvSpPr>
            <p:spPr bwMode="auto">
              <a:xfrm>
                <a:off x="3493" y="2893"/>
                <a:ext cx="0" cy="323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4" name="Line 63"/>
              <p:cNvSpPr>
                <a:spLocks noChangeShapeType="1"/>
              </p:cNvSpPr>
              <p:nvPr/>
            </p:nvSpPr>
            <p:spPr bwMode="auto">
              <a:xfrm flipV="1">
                <a:off x="3832" y="2503"/>
                <a:ext cx="0" cy="39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5" name="Line 64"/>
              <p:cNvSpPr>
                <a:spLocks noChangeShapeType="1"/>
              </p:cNvSpPr>
              <p:nvPr/>
            </p:nvSpPr>
            <p:spPr bwMode="auto">
              <a:xfrm flipV="1">
                <a:off x="4510" y="2503"/>
                <a:ext cx="0" cy="39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6" name="Arc 65"/>
              <p:cNvSpPr>
                <a:spLocks noChangeArrowheads="1"/>
              </p:cNvSpPr>
              <p:nvPr/>
            </p:nvSpPr>
            <p:spPr bwMode="auto">
              <a:xfrm rot="355863">
                <a:off x="4492" y="2548"/>
                <a:ext cx="382" cy="292"/>
              </a:xfrm>
              <a:custGeom>
                <a:avLst/>
                <a:gdLst>
                  <a:gd name="T0" fmla="*/ 7 w 21600"/>
                  <a:gd name="T1" fmla="*/ 4 h 21600"/>
                  <a:gd name="T2" fmla="*/ 0 w 21600"/>
                  <a:gd name="T3" fmla="*/ 0 h 21600"/>
                  <a:gd name="T4" fmla="*/ 7 w 21600"/>
                  <a:gd name="T5" fmla="*/ 4 h 21600"/>
                  <a:gd name="T6" fmla="*/ 0 w 21600"/>
                  <a:gd name="T7" fmla="*/ 0 h 21600"/>
                  <a:gd name="T8" fmla="*/ 7 w 21600"/>
                  <a:gd name="T9" fmla="*/ 0 h 21600"/>
                  <a:gd name="T10" fmla="*/ 7 w 21600"/>
                  <a:gd name="T11" fmla="*/ 4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07" name="Arc 66"/>
              <p:cNvSpPr>
                <a:spLocks noChangeArrowheads="1"/>
              </p:cNvSpPr>
              <p:nvPr/>
            </p:nvSpPr>
            <p:spPr bwMode="auto">
              <a:xfrm rot="355863">
                <a:off x="3814" y="2552"/>
                <a:ext cx="368" cy="292"/>
              </a:xfrm>
              <a:custGeom>
                <a:avLst/>
                <a:gdLst>
                  <a:gd name="T0" fmla="*/ 6 w 21600"/>
                  <a:gd name="T1" fmla="*/ 4 h 21600"/>
                  <a:gd name="T2" fmla="*/ 0 w 21600"/>
                  <a:gd name="T3" fmla="*/ 0 h 21600"/>
                  <a:gd name="T4" fmla="*/ 6 w 21600"/>
                  <a:gd name="T5" fmla="*/ 4 h 21600"/>
                  <a:gd name="T6" fmla="*/ 0 w 21600"/>
                  <a:gd name="T7" fmla="*/ 0 h 21600"/>
                  <a:gd name="T8" fmla="*/ 6 w 21600"/>
                  <a:gd name="T9" fmla="*/ 0 h 21600"/>
                  <a:gd name="T10" fmla="*/ 6 w 21600"/>
                  <a:gd name="T11" fmla="*/ 4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08" name="Arc 67"/>
              <p:cNvSpPr>
                <a:spLocks noChangeArrowheads="1"/>
              </p:cNvSpPr>
              <p:nvPr/>
            </p:nvSpPr>
            <p:spPr bwMode="auto">
              <a:xfrm rot="355863">
                <a:off x="3135" y="2562"/>
                <a:ext cx="379" cy="293"/>
              </a:xfrm>
              <a:custGeom>
                <a:avLst/>
                <a:gdLst>
                  <a:gd name="T0" fmla="*/ 7 w 21600"/>
                  <a:gd name="T1" fmla="*/ 4 h 21600"/>
                  <a:gd name="T2" fmla="*/ 0 w 21600"/>
                  <a:gd name="T3" fmla="*/ 0 h 21600"/>
                  <a:gd name="T4" fmla="*/ 7 w 21600"/>
                  <a:gd name="T5" fmla="*/ 4 h 21600"/>
                  <a:gd name="T6" fmla="*/ 0 w 21600"/>
                  <a:gd name="T7" fmla="*/ 0 h 21600"/>
                  <a:gd name="T8" fmla="*/ 7 w 21600"/>
                  <a:gd name="T9" fmla="*/ 0 h 21600"/>
                  <a:gd name="T10" fmla="*/ 7 w 21600"/>
                  <a:gd name="T11" fmla="*/ 4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09" name="Arc 68"/>
              <p:cNvSpPr>
                <a:spLocks noChangeArrowheads="1"/>
              </p:cNvSpPr>
              <p:nvPr/>
            </p:nvSpPr>
            <p:spPr bwMode="auto">
              <a:xfrm rot="21244137" flipV="1">
                <a:off x="4175" y="2897"/>
                <a:ext cx="346" cy="292"/>
              </a:xfrm>
              <a:custGeom>
                <a:avLst/>
                <a:gdLst>
                  <a:gd name="T0" fmla="*/ 6 w 21600"/>
                  <a:gd name="T1" fmla="*/ 4 h 21600"/>
                  <a:gd name="T2" fmla="*/ 0 w 21600"/>
                  <a:gd name="T3" fmla="*/ 0 h 21600"/>
                  <a:gd name="T4" fmla="*/ 6 w 21600"/>
                  <a:gd name="T5" fmla="*/ 4 h 21600"/>
                  <a:gd name="T6" fmla="*/ 0 w 21600"/>
                  <a:gd name="T7" fmla="*/ 0 h 21600"/>
                  <a:gd name="T8" fmla="*/ 6 w 21600"/>
                  <a:gd name="T9" fmla="*/ 0 h 21600"/>
                  <a:gd name="T10" fmla="*/ 6 w 21600"/>
                  <a:gd name="T11" fmla="*/ 4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10" name="Arc 69"/>
              <p:cNvSpPr>
                <a:spLocks noChangeArrowheads="1"/>
              </p:cNvSpPr>
              <p:nvPr/>
            </p:nvSpPr>
            <p:spPr bwMode="auto">
              <a:xfrm rot="21244137" flipV="1">
                <a:off x="4842" y="2907"/>
                <a:ext cx="346" cy="293"/>
              </a:xfrm>
              <a:custGeom>
                <a:avLst/>
                <a:gdLst>
                  <a:gd name="T0" fmla="*/ 6 w 21600"/>
                  <a:gd name="T1" fmla="*/ 4 h 21600"/>
                  <a:gd name="T2" fmla="*/ 0 w 21600"/>
                  <a:gd name="T3" fmla="*/ 0 h 21600"/>
                  <a:gd name="T4" fmla="*/ 6 w 21600"/>
                  <a:gd name="T5" fmla="*/ 4 h 21600"/>
                  <a:gd name="T6" fmla="*/ 0 w 21600"/>
                  <a:gd name="T7" fmla="*/ 0 h 21600"/>
                  <a:gd name="T8" fmla="*/ 6 w 21600"/>
                  <a:gd name="T9" fmla="*/ 0 h 21600"/>
                  <a:gd name="T10" fmla="*/ 6 w 21600"/>
                  <a:gd name="T11" fmla="*/ 4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211" name="Line 70"/>
              <p:cNvSpPr>
                <a:spLocks noChangeShapeType="1"/>
              </p:cNvSpPr>
              <p:nvPr/>
            </p:nvSpPr>
            <p:spPr bwMode="auto">
              <a:xfrm>
                <a:off x="4171" y="2893"/>
                <a:ext cx="0" cy="323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5005388" y="3733800"/>
            <a:ext cx="3360737" cy="519113"/>
            <a:chOff x="3153" y="2352"/>
            <a:chExt cx="2117" cy="327"/>
          </a:xfrm>
        </p:grpSpPr>
        <p:sp>
          <p:nvSpPr>
            <p:cNvPr id="46197" name="Line 72"/>
            <p:cNvSpPr>
              <a:spLocks noChangeShapeType="1"/>
            </p:cNvSpPr>
            <p:nvPr/>
          </p:nvSpPr>
          <p:spPr bwMode="auto">
            <a:xfrm>
              <a:off x="3153" y="2525"/>
              <a:ext cx="1991" cy="0"/>
            </a:xfrm>
            <a:prstGeom prst="line">
              <a:avLst/>
            </a:prstGeom>
            <a:noFill/>
            <a:ln w="38100" cap="rnd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8" name="Rectangle 73"/>
            <p:cNvSpPr>
              <a:spLocks noChangeArrowheads="1"/>
            </p:cNvSpPr>
            <p:nvPr/>
          </p:nvSpPr>
          <p:spPr bwMode="auto">
            <a:xfrm>
              <a:off x="4992" y="235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</a:rPr>
                <a:t>U</a:t>
              </a:r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4495800" y="3390900"/>
            <a:ext cx="4016375" cy="1638300"/>
            <a:chOff x="2832" y="2136"/>
            <a:chExt cx="2530" cy="1032"/>
          </a:xfrm>
        </p:grpSpPr>
        <p:sp>
          <p:nvSpPr>
            <p:cNvPr id="46190" name="Rectangle 75"/>
            <p:cNvSpPr>
              <a:spLocks noChangeArrowheads="1"/>
            </p:cNvSpPr>
            <p:nvPr/>
          </p:nvSpPr>
          <p:spPr bwMode="auto">
            <a:xfrm>
              <a:off x="3800" y="2828"/>
              <a:ext cx="25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</a:p>
          </p:txBody>
        </p:sp>
        <p:sp>
          <p:nvSpPr>
            <p:cNvPr id="46191" name="Rectangle 76"/>
            <p:cNvSpPr>
              <a:spLocks noChangeArrowheads="1"/>
            </p:cNvSpPr>
            <p:nvPr/>
          </p:nvSpPr>
          <p:spPr bwMode="auto">
            <a:xfrm>
              <a:off x="4499" y="2832"/>
              <a:ext cx="38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2</a:t>
              </a:r>
              <a:r>
                <a:rPr lang="en-US" altLang="zh-CN" sz="2800" b="1" i="1"/>
                <a:t>T</a:t>
              </a:r>
            </a:p>
          </p:txBody>
        </p:sp>
        <p:grpSp>
          <p:nvGrpSpPr>
            <p:cNvPr id="46192" name="Group 77"/>
            <p:cNvGrpSpPr>
              <a:grpSpLocks/>
            </p:cNvGrpSpPr>
            <p:nvPr/>
          </p:nvGrpSpPr>
          <p:grpSpPr bwMode="auto">
            <a:xfrm>
              <a:off x="2832" y="2136"/>
              <a:ext cx="2530" cy="1032"/>
              <a:chOff x="2832" y="2136"/>
              <a:chExt cx="2530" cy="1032"/>
            </a:xfrm>
          </p:grpSpPr>
          <p:grpSp>
            <p:nvGrpSpPr>
              <p:cNvPr id="46193" name="Group 78"/>
              <p:cNvGrpSpPr>
                <a:grpSpLocks/>
              </p:cNvGrpSpPr>
              <p:nvPr/>
            </p:nvGrpSpPr>
            <p:grpSpPr bwMode="auto">
              <a:xfrm>
                <a:off x="3142" y="2304"/>
                <a:ext cx="2220" cy="864"/>
                <a:chOff x="3142" y="2304"/>
                <a:chExt cx="2220" cy="864"/>
              </a:xfrm>
            </p:grpSpPr>
            <p:sp>
              <p:nvSpPr>
                <p:cNvPr id="46194" name="Line 79"/>
                <p:cNvSpPr>
                  <a:spLocks noChangeShapeType="1"/>
                </p:cNvSpPr>
                <p:nvPr/>
              </p:nvSpPr>
              <p:spPr bwMode="auto">
                <a:xfrm>
                  <a:off x="3168" y="2876"/>
                  <a:ext cx="2175" cy="0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95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3142" y="2304"/>
                  <a:ext cx="0" cy="768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96" name="Rectangle 81"/>
                <p:cNvSpPr>
                  <a:spLocks noChangeArrowheads="1"/>
                </p:cNvSpPr>
                <p:nvPr/>
              </p:nvSpPr>
              <p:spPr bwMode="auto">
                <a:xfrm>
                  <a:off x="5184" y="2841"/>
                  <a:ext cx="17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/>
                    <a:t>t</a:t>
                  </a:r>
                </a:p>
              </p:txBody>
            </p:sp>
          </p:grpSp>
          <p:graphicFrame>
            <p:nvGraphicFramePr>
              <p:cNvPr id="46089" name="Object 82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2832" y="2136"/>
              <a:ext cx="302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3" r:id="rId6" imgW="151920" imgH="187200" progId="Equation.3">
                      <p:embed/>
                    </p:oleObj>
                  </mc:Choice>
                  <mc:Fallback>
                    <p:oleObj r:id="rId6" imgW="151920" imgH="187200" progId="Equation.3">
                      <p:embed/>
                      <p:pic>
                        <p:nvPicPr>
                          <p:cNvPr id="0" name="Object 8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2136"/>
                            <a:ext cx="302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" name="Group 83"/>
          <p:cNvGrpSpPr>
            <a:grpSpLocks/>
          </p:cNvGrpSpPr>
          <p:nvPr/>
        </p:nvGrpSpPr>
        <p:grpSpPr bwMode="auto">
          <a:xfrm>
            <a:off x="4419600" y="4724400"/>
            <a:ext cx="4191000" cy="1627188"/>
            <a:chOff x="2784" y="2976"/>
            <a:chExt cx="2640" cy="1025"/>
          </a:xfrm>
        </p:grpSpPr>
        <p:sp>
          <p:nvSpPr>
            <p:cNvPr id="46165" name="Rectangle 84"/>
            <p:cNvSpPr>
              <a:spLocks noChangeArrowheads="1"/>
            </p:cNvSpPr>
            <p:nvPr/>
          </p:nvSpPr>
          <p:spPr bwMode="auto">
            <a:xfrm>
              <a:off x="4523" y="3676"/>
              <a:ext cx="39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2</a:t>
              </a:r>
              <a:r>
                <a:rPr lang="en-US" altLang="zh-CN" sz="2800" b="1" i="1"/>
                <a:t>T</a:t>
              </a:r>
            </a:p>
          </p:txBody>
        </p:sp>
        <p:sp>
          <p:nvSpPr>
            <p:cNvPr id="46166" name="Line 85"/>
            <p:cNvSpPr>
              <a:spLocks noChangeShapeType="1"/>
            </p:cNvSpPr>
            <p:nvPr/>
          </p:nvSpPr>
          <p:spPr bwMode="auto">
            <a:xfrm flipV="1">
              <a:off x="3129" y="3103"/>
              <a:ext cx="0" cy="72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7" name="Line 86"/>
            <p:cNvSpPr>
              <a:spLocks noChangeShapeType="1"/>
            </p:cNvSpPr>
            <p:nvPr/>
          </p:nvSpPr>
          <p:spPr bwMode="auto">
            <a:xfrm flipV="1">
              <a:off x="3168" y="3683"/>
              <a:ext cx="22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68" name="Rectangle 87"/>
            <p:cNvSpPr>
              <a:spLocks noChangeArrowheads="1"/>
            </p:cNvSpPr>
            <p:nvPr/>
          </p:nvSpPr>
          <p:spPr bwMode="auto">
            <a:xfrm>
              <a:off x="3793" y="3633"/>
              <a:ext cx="261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</a:p>
          </p:txBody>
        </p:sp>
        <p:sp>
          <p:nvSpPr>
            <p:cNvPr id="46169" name="Line 88"/>
            <p:cNvSpPr>
              <a:spLocks noChangeShapeType="1"/>
            </p:cNvSpPr>
            <p:nvPr/>
          </p:nvSpPr>
          <p:spPr bwMode="auto">
            <a:xfrm>
              <a:off x="3150" y="3341"/>
              <a:ext cx="2047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0" name="Line 89"/>
            <p:cNvSpPr>
              <a:spLocks noChangeShapeType="1"/>
            </p:cNvSpPr>
            <p:nvPr/>
          </p:nvSpPr>
          <p:spPr bwMode="auto">
            <a:xfrm>
              <a:off x="4213" y="3456"/>
              <a:ext cx="0" cy="41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1" name="Line 90"/>
            <p:cNvSpPr>
              <a:spLocks noChangeShapeType="1"/>
            </p:cNvSpPr>
            <p:nvPr/>
          </p:nvSpPr>
          <p:spPr bwMode="auto">
            <a:xfrm flipV="1">
              <a:off x="3838" y="3347"/>
              <a:ext cx="0" cy="432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2" name="Freeform 91"/>
            <p:cNvSpPr>
              <a:spLocks noChangeArrowheads="1"/>
            </p:cNvSpPr>
            <p:nvPr/>
          </p:nvSpPr>
          <p:spPr bwMode="auto">
            <a:xfrm rot="245806" flipV="1">
              <a:off x="3826" y="3355"/>
              <a:ext cx="401" cy="89"/>
            </a:xfrm>
            <a:custGeom>
              <a:avLst/>
              <a:gdLst>
                <a:gd name="T0" fmla="*/ 0 w 408"/>
                <a:gd name="T1" fmla="*/ 46 h 172"/>
                <a:gd name="T2" fmla="*/ 208 w 408"/>
                <a:gd name="T3" fmla="*/ 7 h 172"/>
                <a:gd name="T4" fmla="*/ 394 w 408"/>
                <a:gd name="T5" fmla="*/ 1 h 172"/>
                <a:gd name="T6" fmla="*/ 0 60000 65536"/>
                <a:gd name="T7" fmla="*/ 0 60000 65536"/>
                <a:gd name="T8" fmla="*/ 0 60000 65536"/>
                <a:gd name="T9" fmla="*/ 0 w 408"/>
                <a:gd name="T10" fmla="*/ 0 h 172"/>
                <a:gd name="T11" fmla="*/ 408 w 408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72">
                  <a:moveTo>
                    <a:pt x="0" y="172"/>
                  </a:moveTo>
                  <a:cubicBezTo>
                    <a:pt x="74" y="114"/>
                    <a:pt x="148" y="56"/>
                    <a:pt x="216" y="28"/>
                  </a:cubicBezTo>
                  <a:cubicBezTo>
                    <a:pt x="284" y="0"/>
                    <a:pt x="380" y="6"/>
                    <a:pt x="408" y="4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6173" name="Group 92"/>
            <p:cNvGrpSpPr>
              <a:grpSpLocks/>
            </p:cNvGrpSpPr>
            <p:nvPr/>
          </p:nvGrpSpPr>
          <p:grpSpPr bwMode="auto">
            <a:xfrm flipV="1">
              <a:off x="4224" y="3744"/>
              <a:ext cx="370" cy="98"/>
              <a:chOff x="1098" y="3642"/>
              <a:chExt cx="384" cy="126"/>
            </a:xfrm>
          </p:grpSpPr>
          <p:sp>
            <p:nvSpPr>
              <p:cNvPr id="46188" name="Freeform 93"/>
              <p:cNvSpPr>
                <a:spLocks noChangeArrowheads="1"/>
              </p:cNvSpPr>
              <p:nvPr/>
            </p:nvSpPr>
            <p:spPr bwMode="auto">
              <a:xfrm rot="-518771">
                <a:off x="1098" y="3642"/>
                <a:ext cx="120" cy="92"/>
              </a:xfrm>
              <a:custGeom>
                <a:avLst/>
                <a:gdLst>
                  <a:gd name="T0" fmla="*/ 0 w 108"/>
                  <a:gd name="T1" fmla="*/ 0 h 83"/>
                  <a:gd name="T2" fmla="*/ 59 w 108"/>
                  <a:gd name="T3" fmla="*/ 59 h 83"/>
                  <a:gd name="T4" fmla="*/ 133 w 108"/>
                  <a:gd name="T5" fmla="*/ 102 h 83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3"/>
                  <a:gd name="T11" fmla="*/ 108 w 108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3">
                    <a:moveTo>
                      <a:pt x="0" y="0"/>
                    </a:moveTo>
                    <a:cubicBezTo>
                      <a:pt x="15" y="17"/>
                      <a:pt x="30" y="34"/>
                      <a:pt x="48" y="48"/>
                    </a:cubicBezTo>
                    <a:cubicBezTo>
                      <a:pt x="66" y="62"/>
                      <a:pt x="98" y="76"/>
                      <a:pt x="108" y="83"/>
                    </a:cubicBezTo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89" name="Freeform 94"/>
              <p:cNvSpPr>
                <a:spLocks noChangeArrowheads="1"/>
              </p:cNvSpPr>
              <p:nvPr/>
            </p:nvSpPr>
            <p:spPr bwMode="auto">
              <a:xfrm>
                <a:off x="1212" y="3720"/>
                <a:ext cx="270" cy="48"/>
              </a:xfrm>
              <a:custGeom>
                <a:avLst/>
                <a:gdLst>
                  <a:gd name="T0" fmla="*/ 0 w 270"/>
                  <a:gd name="T1" fmla="*/ 0 h 48"/>
                  <a:gd name="T2" fmla="*/ 180 w 270"/>
                  <a:gd name="T3" fmla="*/ 48 h 48"/>
                  <a:gd name="T4" fmla="*/ 270 w 27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48"/>
                  <a:gd name="T11" fmla="*/ 270 w 27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48">
                    <a:moveTo>
                      <a:pt x="0" y="0"/>
                    </a:moveTo>
                    <a:cubicBezTo>
                      <a:pt x="67" y="20"/>
                      <a:pt x="135" y="40"/>
                      <a:pt x="180" y="48"/>
                    </a:cubicBezTo>
                    <a:lnTo>
                      <a:pt x="270" y="48"/>
                    </a:lnTo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6174" name="Line 95"/>
            <p:cNvSpPr>
              <a:spLocks noChangeShapeType="1"/>
            </p:cNvSpPr>
            <p:nvPr/>
          </p:nvSpPr>
          <p:spPr bwMode="auto">
            <a:xfrm flipV="1">
              <a:off x="3144" y="3334"/>
              <a:ext cx="0" cy="39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75" name="Group 96"/>
            <p:cNvGrpSpPr>
              <a:grpSpLocks/>
            </p:cNvGrpSpPr>
            <p:nvPr/>
          </p:nvGrpSpPr>
          <p:grpSpPr bwMode="auto">
            <a:xfrm flipV="1">
              <a:off x="3482" y="3754"/>
              <a:ext cx="351" cy="102"/>
              <a:chOff x="1098" y="3642"/>
              <a:chExt cx="384" cy="126"/>
            </a:xfrm>
          </p:grpSpPr>
          <p:sp>
            <p:nvSpPr>
              <p:cNvPr id="46186" name="Freeform 97"/>
              <p:cNvSpPr>
                <a:spLocks noChangeArrowheads="1"/>
              </p:cNvSpPr>
              <p:nvPr/>
            </p:nvSpPr>
            <p:spPr bwMode="auto">
              <a:xfrm rot="-518771">
                <a:off x="1098" y="3642"/>
                <a:ext cx="120" cy="92"/>
              </a:xfrm>
              <a:custGeom>
                <a:avLst/>
                <a:gdLst>
                  <a:gd name="T0" fmla="*/ 0 w 108"/>
                  <a:gd name="T1" fmla="*/ 0 h 83"/>
                  <a:gd name="T2" fmla="*/ 59 w 108"/>
                  <a:gd name="T3" fmla="*/ 59 h 83"/>
                  <a:gd name="T4" fmla="*/ 133 w 108"/>
                  <a:gd name="T5" fmla="*/ 102 h 83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3"/>
                  <a:gd name="T11" fmla="*/ 108 w 108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3">
                    <a:moveTo>
                      <a:pt x="0" y="0"/>
                    </a:moveTo>
                    <a:cubicBezTo>
                      <a:pt x="15" y="17"/>
                      <a:pt x="30" y="34"/>
                      <a:pt x="48" y="48"/>
                    </a:cubicBezTo>
                    <a:cubicBezTo>
                      <a:pt x="66" y="62"/>
                      <a:pt x="98" y="76"/>
                      <a:pt x="108" y="83"/>
                    </a:cubicBezTo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87" name="Freeform 98"/>
              <p:cNvSpPr>
                <a:spLocks noChangeArrowheads="1"/>
              </p:cNvSpPr>
              <p:nvPr/>
            </p:nvSpPr>
            <p:spPr bwMode="auto">
              <a:xfrm>
                <a:off x="1212" y="3720"/>
                <a:ext cx="270" cy="48"/>
              </a:xfrm>
              <a:custGeom>
                <a:avLst/>
                <a:gdLst>
                  <a:gd name="T0" fmla="*/ 0 w 270"/>
                  <a:gd name="T1" fmla="*/ 0 h 48"/>
                  <a:gd name="T2" fmla="*/ 180 w 270"/>
                  <a:gd name="T3" fmla="*/ 48 h 48"/>
                  <a:gd name="T4" fmla="*/ 270 w 27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48"/>
                  <a:gd name="T11" fmla="*/ 270 w 27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48">
                    <a:moveTo>
                      <a:pt x="0" y="0"/>
                    </a:moveTo>
                    <a:cubicBezTo>
                      <a:pt x="67" y="20"/>
                      <a:pt x="135" y="40"/>
                      <a:pt x="180" y="48"/>
                    </a:cubicBezTo>
                    <a:lnTo>
                      <a:pt x="270" y="48"/>
                    </a:lnTo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6176" name="Freeform 99"/>
            <p:cNvSpPr>
              <a:spLocks noChangeArrowheads="1"/>
            </p:cNvSpPr>
            <p:nvPr/>
          </p:nvSpPr>
          <p:spPr bwMode="auto">
            <a:xfrm rot="245806" flipV="1">
              <a:off x="3118" y="3359"/>
              <a:ext cx="401" cy="48"/>
            </a:xfrm>
            <a:custGeom>
              <a:avLst/>
              <a:gdLst>
                <a:gd name="T0" fmla="*/ 0 w 408"/>
                <a:gd name="T1" fmla="*/ 13 h 172"/>
                <a:gd name="T2" fmla="*/ 208 w 408"/>
                <a:gd name="T3" fmla="*/ 2 h 172"/>
                <a:gd name="T4" fmla="*/ 394 w 408"/>
                <a:gd name="T5" fmla="*/ 0 h 172"/>
                <a:gd name="T6" fmla="*/ 0 60000 65536"/>
                <a:gd name="T7" fmla="*/ 0 60000 65536"/>
                <a:gd name="T8" fmla="*/ 0 60000 65536"/>
                <a:gd name="T9" fmla="*/ 0 w 408"/>
                <a:gd name="T10" fmla="*/ 0 h 172"/>
                <a:gd name="T11" fmla="*/ 408 w 408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72">
                  <a:moveTo>
                    <a:pt x="0" y="172"/>
                  </a:moveTo>
                  <a:cubicBezTo>
                    <a:pt x="74" y="114"/>
                    <a:pt x="148" y="56"/>
                    <a:pt x="216" y="28"/>
                  </a:cubicBezTo>
                  <a:cubicBezTo>
                    <a:pt x="284" y="0"/>
                    <a:pt x="380" y="6"/>
                    <a:pt x="408" y="4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77" name="Line 100"/>
            <p:cNvSpPr>
              <a:spLocks noChangeShapeType="1"/>
            </p:cNvSpPr>
            <p:nvPr/>
          </p:nvSpPr>
          <p:spPr bwMode="auto">
            <a:xfrm>
              <a:off x="3486" y="3426"/>
              <a:ext cx="0" cy="41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8" name="Line 101"/>
            <p:cNvSpPr>
              <a:spLocks noChangeShapeType="1"/>
            </p:cNvSpPr>
            <p:nvPr/>
          </p:nvSpPr>
          <p:spPr bwMode="auto">
            <a:xfrm flipH="1" flipV="1">
              <a:off x="4586" y="3360"/>
              <a:ext cx="0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79" name="Group 102"/>
            <p:cNvGrpSpPr>
              <a:grpSpLocks/>
            </p:cNvGrpSpPr>
            <p:nvPr/>
          </p:nvGrpSpPr>
          <p:grpSpPr bwMode="auto">
            <a:xfrm flipV="1">
              <a:off x="4944" y="3779"/>
              <a:ext cx="336" cy="98"/>
              <a:chOff x="1098" y="3642"/>
              <a:chExt cx="384" cy="126"/>
            </a:xfrm>
          </p:grpSpPr>
          <p:sp>
            <p:nvSpPr>
              <p:cNvPr id="46184" name="Freeform 103"/>
              <p:cNvSpPr>
                <a:spLocks noChangeArrowheads="1"/>
              </p:cNvSpPr>
              <p:nvPr/>
            </p:nvSpPr>
            <p:spPr bwMode="auto">
              <a:xfrm rot="-518771">
                <a:off x="1098" y="3642"/>
                <a:ext cx="120" cy="92"/>
              </a:xfrm>
              <a:custGeom>
                <a:avLst/>
                <a:gdLst>
                  <a:gd name="T0" fmla="*/ 0 w 108"/>
                  <a:gd name="T1" fmla="*/ 0 h 83"/>
                  <a:gd name="T2" fmla="*/ 59 w 108"/>
                  <a:gd name="T3" fmla="*/ 59 h 83"/>
                  <a:gd name="T4" fmla="*/ 133 w 108"/>
                  <a:gd name="T5" fmla="*/ 102 h 83"/>
                  <a:gd name="T6" fmla="*/ 0 60000 65536"/>
                  <a:gd name="T7" fmla="*/ 0 60000 65536"/>
                  <a:gd name="T8" fmla="*/ 0 60000 65536"/>
                  <a:gd name="T9" fmla="*/ 0 w 108"/>
                  <a:gd name="T10" fmla="*/ 0 h 83"/>
                  <a:gd name="T11" fmla="*/ 108 w 108"/>
                  <a:gd name="T12" fmla="*/ 83 h 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" h="83">
                    <a:moveTo>
                      <a:pt x="0" y="0"/>
                    </a:moveTo>
                    <a:cubicBezTo>
                      <a:pt x="15" y="17"/>
                      <a:pt x="30" y="34"/>
                      <a:pt x="48" y="48"/>
                    </a:cubicBezTo>
                    <a:cubicBezTo>
                      <a:pt x="66" y="62"/>
                      <a:pt x="98" y="76"/>
                      <a:pt x="108" y="83"/>
                    </a:cubicBezTo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85" name="Freeform 104"/>
              <p:cNvSpPr>
                <a:spLocks noChangeArrowheads="1"/>
              </p:cNvSpPr>
              <p:nvPr/>
            </p:nvSpPr>
            <p:spPr bwMode="auto">
              <a:xfrm>
                <a:off x="1212" y="3720"/>
                <a:ext cx="270" cy="48"/>
              </a:xfrm>
              <a:custGeom>
                <a:avLst/>
                <a:gdLst>
                  <a:gd name="T0" fmla="*/ 0 w 270"/>
                  <a:gd name="T1" fmla="*/ 0 h 48"/>
                  <a:gd name="T2" fmla="*/ 180 w 270"/>
                  <a:gd name="T3" fmla="*/ 48 h 48"/>
                  <a:gd name="T4" fmla="*/ 270 w 270"/>
                  <a:gd name="T5" fmla="*/ 48 h 48"/>
                  <a:gd name="T6" fmla="*/ 0 60000 65536"/>
                  <a:gd name="T7" fmla="*/ 0 60000 65536"/>
                  <a:gd name="T8" fmla="*/ 0 60000 65536"/>
                  <a:gd name="T9" fmla="*/ 0 w 270"/>
                  <a:gd name="T10" fmla="*/ 0 h 48"/>
                  <a:gd name="T11" fmla="*/ 270 w 270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0" h="48">
                    <a:moveTo>
                      <a:pt x="0" y="0"/>
                    </a:moveTo>
                    <a:cubicBezTo>
                      <a:pt x="67" y="20"/>
                      <a:pt x="135" y="40"/>
                      <a:pt x="180" y="48"/>
                    </a:cubicBezTo>
                    <a:lnTo>
                      <a:pt x="270" y="48"/>
                    </a:lnTo>
                  </a:path>
                </a:pathLst>
              </a:cu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6180" name="Freeform 105"/>
            <p:cNvSpPr>
              <a:spLocks noChangeArrowheads="1"/>
            </p:cNvSpPr>
            <p:nvPr/>
          </p:nvSpPr>
          <p:spPr bwMode="auto">
            <a:xfrm rot="245806" flipV="1">
              <a:off x="4560" y="3360"/>
              <a:ext cx="401" cy="89"/>
            </a:xfrm>
            <a:custGeom>
              <a:avLst/>
              <a:gdLst>
                <a:gd name="T0" fmla="*/ 0 w 408"/>
                <a:gd name="T1" fmla="*/ 46 h 172"/>
                <a:gd name="T2" fmla="*/ 208 w 408"/>
                <a:gd name="T3" fmla="*/ 7 h 172"/>
                <a:gd name="T4" fmla="*/ 394 w 408"/>
                <a:gd name="T5" fmla="*/ 1 h 172"/>
                <a:gd name="T6" fmla="*/ 0 60000 65536"/>
                <a:gd name="T7" fmla="*/ 0 60000 65536"/>
                <a:gd name="T8" fmla="*/ 0 60000 65536"/>
                <a:gd name="T9" fmla="*/ 0 w 408"/>
                <a:gd name="T10" fmla="*/ 0 h 172"/>
                <a:gd name="T11" fmla="*/ 408 w 408"/>
                <a:gd name="T12" fmla="*/ 172 h 1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172">
                  <a:moveTo>
                    <a:pt x="0" y="172"/>
                  </a:moveTo>
                  <a:cubicBezTo>
                    <a:pt x="74" y="114"/>
                    <a:pt x="148" y="56"/>
                    <a:pt x="216" y="28"/>
                  </a:cubicBezTo>
                  <a:cubicBezTo>
                    <a:pt x="284" y="0"/>
                    <a:pt x="380" y="6"/>
                    <a:pt x="408" y="4"/>
                  </a:cubicBezTo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81" name="Line 106"/>
            <p:cNvSpPr>
              <a:spLocks noChangeShapeType="1"/>
            </p:cNvSpPr>
            <p:nvPr/>
          </p:nvSpPr>
          <p:spPr bwMode="auto">
            <a:xfrm>
              <a:off x="4926" y="3456"/>
              <a:ext cx="0" cy="41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2" name="Rectangle 107"/>
            <p:cNvSpPr>
              <a:spLocks noChangeArrowheads="1"/>
            </p:cNvSpPr>
            <p:nvPr/>
          </p:nvSpPr>
          <p:spPr bwMode="auto">
            <a:xfrm>
              <a:off x="5246" y="3657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</a:p>
          </p:txBody>
        </p:sp>
        <p:sp>
          <p:nvSpPr>
            <p:cNvPr id="46183" name="Rectangle 108"/>
            <p:cNvSpPr>
              <a:spLocks noChangeArrowheads="1"/>
            </p:cNvSpPr>
            <p:nvPr/>
          </p:nvSpPr>
          <p:spPr bwMode="auto">
            <a:xfrm>
              <a:off x="5040" y="316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</a:rPr>
                <a:t>U</a:t>
              </a:r>
            </a:p>
          </p:txBody>
        </p:sp>
        <p:graphicFrame>
          <p:nvGraphicFramePr>
            <p:cNvPr id="46088" name="Object 109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2784" y="2976"/>
            <a:ext cx="30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4" r:id="rId8" imgW="151920" imgH="187200" progId="Equation.3">
                    <p:embed/>
                  </p:oleObj>
                </mc:Choice>
                <mc:Fallback>
                  <p:oleObj r:id="rId8" imgW="151920" imgH="187200" progId="Equation.3">
                    <p:embed/>
                    <p:pic>
                      <p:nvPicPr>
                        <p:cNvPr id="0" name="Object 1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76"/>
                          <a:ext cx="30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110"/>
          <p:cNvGrpSpPr>
            <a:grpSpLocks/>
          </p:cNvGrpSpPr>
          <p:nvPr/>
        </p:nvGrpSpPr>
        <p:grpSpPr bwMode="auto">
          <a:xfrm>
            <a:off x="4572000" y="76200"/>
            <a:ext cx="3962400" cy="1595438"/>
            <a:chOff x="2880" y="96"/>
            <a:chExt cx="2496" cy="1005"/>
          </a:xfrm>
        </p:grpSpPr>
        <p:grpSp>
          <p:nvGrpSpPr>
            <p:cNvPr id="46147" name="Group 111"/>
            <p:cNvGrpSpPr>
              <a:grpSpLocks/>
            </p:cNvGrpSpPr>
            <p:nvPr/>
          </p:nvGrpSpPr>
          <p:grpSpPr bwMode="auto">
            <a:xfrm>
              <a:off x="2880" y="96"/>
              <a:ext cx="2496" cy="1005"/>
              <a:chOff x="2880" y="243"/>
              <a:chExt cx="2496" cy="1005"/>
            </a:xfrm>
          </p:grpSpPr>
          <p:sp>
            <p:nvSpPr>
              <p:cNvPr id="46149" name="Rectangle 112"/>
              <p:cNvSpPr>
                <a:spLocks noChangeArrowheads="1"/>
              </p:cNvSpPr>
              <p:nvPr/>
            </p:nvSpPr>
            <p:spPr bwMode="auto">
              <a:xfrm>
                <a:off x="4491" y="922"/>
                <a:ext cx="4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2</a:t>
                </a:r>
                <a:r>
                  <a:rPr lang="en-US" altLang="zh-CN" sz="2800" b="1" i="1"/>
                  <a:t>T</a:t>
                </a:r>
              </a:p>
            </p:txBody>
          </p:sp>
          <p:sp>
            <p:nvSpPr>
              <p:cNvPr id="46150" name="Rectangle 113"/>
              <p:cNvSpPr>
                <a:spLocks noChangeArrowheads="1"/>
              </p:cNvSpPr>
              <p:nvPr/>
            </p:nvSpPr>
            <p:spPr bwMode="auto">
              <a:xfrm>
                <a:off x="3740" y="923"/>
                <a:ext cx="37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</a:p>
            </p:txBody>
          </p:sp>
          <p:sp>
            <p:nvSpPr>
              <p:cNvPr id="46151" name="Line 114"/>
              <p:cNvSpPr>
                <a:spLocks noChangeShapeType="1"/>
              </p:cNvSpPr>
              <p:nvPr/>
            </p:nvSpPr>
            <p:spPr bwMode="auto">
              <a:xfrm>
                <a:off x="3174" y="601"/>
                <a:ext cx="306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2" name="Line 115"/>
              <p:cNvSpPr>
                <a:spLocks noChangeShapeType="1"/>
              </p:cNvSpPr>
              <p:nvPr/>
            </p:nvSpPr>
            <p:spPr bwMode="auto">
              <a:xfrm>
                <a:off x="3830" y="601"/>
                <a:ext cx="322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3" name="Line 116"/>
              <p:cNvSpPr>
                <a:spLocks noChangeShapeType="1"/>
              </p:cNvSpPr>
              <p:nvPr/>
            </p:nvSpPr>
            <p:spPr bwMode="auto">
              <a:xfrm>
                <a:off x="4508" y="601"/>
                <a:ext cx="305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4" name="Line 117"/>
              <p:cNvSpPr>
                <a:spLocks noChangeShapeType="1"/>
              </p:cNvSpPr>
              <p:nvPr/>
            </p:nvSpPr>
            <p:spPr bwMode="auto">
              <a:xfrm>
                <a:off x="3483" y="598"/>
                <a:ext cx="0" cy="359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5" name="Line 118"/>
              <p:cNvSpPr>
                <a:spLocks noChangeShapeType="1"/>
              </p:cNvSpPr>
              <p:nvPr/>
            </p:nvSpPr>
            <p:spPr bwMode="auto">
              <a:xfrm>
                <a:off x="3827" y="598"/>
                <a:ext cx="0" cy="364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6" name="Line 119"/>
              <p:cNvSpPr>
                <a:spLocks noChangeShapeType="1"/>
              </p:cNvSpPr>
              <p:nvPr/>
            </p:nvSpPr>
            <p:spPr bwMode="auto">
              <a:xfrm>
                <a:off x="4150" y="598"/>
                <a:ext cx="0" cy="371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7" name="Line 120"/>
              <p:cNvSpPr>
                <a:spLocks noChangeShapeType="1"/>
              </p:cNvSpPr>
              <p:nvPr/>
            </p:nvSpPr>
            <p:spPr bwMode="auto">
              <a:xfrm>
                <a:off x="4817" y="598"/>
                <a:ext cx="0" cy="364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8" name="Line 121"/>
              <p:cNvSpPr>
                <a:spLocks noChangeShapeType="1"/>
              </p:cNvSpPr>
              <p:nvPr/>
            </p:nvSpPr>
            <p:spPr bwMode="auto">
              <a:xfrm>
                <a:off x="4494" y="598"/>
                <a:ext cx="0" cy="359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9" name="Rectangle 122"/>
              <p:cNvSpPr>
                <a:spLocks noChangeArrowheads="1"/>
              </p:cNvSpPr>
              <p:nvPr/>
            </p:nvSpPr>
            <p:spPr bwMode="auto">
              <a:xfrm>
                <a:off x="2880" y="462"/>
                <a:ext cx="28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U</a:t>
                </a:r>
              </a:p>
            </p:txBody>
          </p:sp>
          <p:sp>
            <p:nvSpPr>
              <p:cNvPr id="46160" name="Line 123"/>
              <p:cNvSpPr>
                <a:spLocks noChangeShapeType="1"/>
              </p:cNvSpPr>
              <p:nvPr/>
            </p:nvSpPr>
            <p:spPr bwMode="auto">
              <a:xfrm flipV="1">
                <a:off x="3166" y="336"/>
                <a:ext cx="0" cy="624"/>
              </a:xfrm>
              <a:prstGeom prst="line">
                <a:avLst/>
              </a:prstGeom>
              <a:noFill/>
              <a:ln w="57150">
                <a:solidFill>
                  <a:srgbClr val="0000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1" name="Line 124"/>
              <p:cNvSpPr>
                <a:spLocks noChangeShapeType="1"/>
              </p:cNvSpPr>
              <p:nvPr/>
            </p:nvSpPr>
            <p:spPr bwMode="auto">
              <a:xfrm>
                <a:off x="3163" y="954"/>
                <a:ext cx="2140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2" name="Rectangle 125"/>
              <p:cNvSpPr>
                <a:spLocks noChangeArrowheads="1"/>
              </p:cNvSpPr>
              <p:nvPr/>
            </p:nvSpPr>
            <p:spPr bwMode="auto">
              <a:xfrm>
                <a:off x="5169" y="883"/>
                <a:ext cx="20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</a:p>
            </p:txBody>
          </p:sp>
          <p:sp>
            <p:nvSpPr>
              <p:cNvPr id="46163" name="Rectangle 126"/>
              <p:cNvSpPr>
                <a:spLocks noChangeArrowheads="1"/>
              </p:cNvSpPr>
              <p:nvPr/>
            </p:nvSpPr>
            <p:spPr bwMode="auto">
              <a:xfrm>
                <a:off x="3307" y="918"/>
                <a:ext cx="45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/>
                  <a:t>/2</a:t>
                </a:r>
                <a:endParaRPr lang="en-US" altLang="zh-CN" sz="2800" b="1" i="1"/>
              </a:p>
            </p:txBody>
          </p:sp>
          <p:graphicFrame>
            <p:nvGraphicFramePr>
              <p:cNvPr id="46087" name="Object 12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216" y="243"/>
              <a:ext cx="265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5" r:id="rId10" imgW="151920" imgH="187200" progId="Equation.3">
                      <p:embed/>
                    </p:oleObj>
                  </mc:Choice>
                  <mc:Fallback>
                    <p:oleObj r:id="rId10" imgW="151920" imgH="187200" progId="Equation.3">
                      <p:embed/>
                      <p:pic>
                        <p:nvPicPr>
                          <p:cNvPr id="0" name="Object 12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243"/>
                            <a:ext cx="265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64" name="Line 128"/>
              <p:cNvSpPr>
                <a:spLocks noChangeShapeType="1"/>
              </p:cNvSpPr>
              <p:nvPr/>
            </p:nvSpPr>
            <p:spPr bwMode="auto">
              <a:xfrm>
                <a:off x="3168" y="576"/>
                <a:ext cx="196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48" name="Rectangle 129"/>
            <p:cNvSpPr>
              <a:spLocks noChangeArrowheads="1"/>
            </p:cNvSpPr>
            <p:nvPr/>
          </p:nvSpPr>
          <p:spPr bwMode="auto">
            <a:xfrm>
              <a:off x="3193" y="393"/>
              <a:ext cx="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99"/>
                  </a:solidFill>
                </a:rPr>
                <a:t>t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p</a:t>
              </a:r>
            </a:p>
          </p:txBody>
        </p:sp>
      </p:grpSp>
      <p:sp>
        <p:nvSpPr>
          <p:cNvPr id="54402" name="Line 130"/>
          <p:cNvSpPr>
            <a:spLocks noChangeShapeType="1"/>
          </p:cNvSpPr>
          <p:nvPr/>
        </p:nvSpPr>
        <p:spPr bwMode="auto">
          <a:xfrm>
            <a:off x="5715000" y="2185988"/>
            <a:ext cx="381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03" name="Line 131"/>
          <p:cNvSpPr>
            <a:spLocks noChangeShapeType="1"/>
          </p:cNvSpPr>
          <p:nvPr/>
        </p:nvSpPr>
        <p:spPr bwMode="auto">
          <a:xfrm>
            <a:off x="6781800" y="2185988"/>
            <a:ext cx="3810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132"/>
          <p:cNvGrpSpPr>
            <a:grpSpLocks/>
          </p:cNvGrpSpPr>
          <p:nvPr/>
        </p:nvGrpSpPr>
        <p:grpSpPr bwMode="auto">
          <a:xfrm>
            <a:off x="4419600" y="1225550"/>
            <a:ext cx="4191000" cy="1423988"/>
            <a:chOff x="2784" y="820"/>
            <a:chExt cx="2640" cy="897"/>
          </a:xfrm>
        </p:grpSpPr>
        <p:grpSp>
          <p:nvGrpSpPr>
            <p:cNvPr id="46141" name="Group 133"/>
            <p:cNvGrpSpPr>
              <a:grpSpLocks/>
            </p:cNvGrpSpPr>
            <p:nvPr/>
          </p:nvGrpSpPr>
          <p:grpSpPr bwMode="auto">
            <a:xfrm>
              <a:off x="2784" y="820"/>
              <a:ext cx="2640" cy="853"/>
              <a:chOff x="2784" y="820"/>
              <a:chExt cx="2640" cy="853"/>
            </a:xfrm>
          </p:grpSpPr>
          <p:sp>
            <p:nvSpPr>
              <p:cNvPr id="46144" name="Rectangle 134"/>
              <p:cNvSpPr>
                <a:spLocks noChangeArrowheads="1"/>
              </p:cNvSpPr>
              <p:nvPr/>
            </p:nvSpPr>
            <p:spPr bwMode="auto">
              <a:xfrm>
                <a:off x="5217" y="1348"/>
                <a:ext cx="20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</a:p>
            </p:txBody>
          </p:sp>
          <p:sp>
            <p:nvSpPr>
              <p:cNvPr id="46145" name="Line 135"/>
              <p:cNvSpPr>
                <a:spLocks noChangeShapeType="1"/>
              </p:cNvSpPr>
              <p:nvPr/>
            </p:nvSpPr>
            <p:spPr bwMode="auto">
              <a:xfrm flipH="1" flipV="1">
                <a:off x="3145" y="916"/>
                <a:ext cx="0" cy="576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Line 136"/>
              <p:cNvSpPr>
                <a:spLocks noChangeShapeType="1"/>
              </p:cNvSpPr>
              <p:nvPr/>
            </p:nvSpPr>
            <p:spPr bwMode="auto">
              <a:xfrm>
                <a:off x="3159" y="1433"/>
                <a:ext cx="2140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086" name="Object 13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2784" y="820"/>
              <a:ext cx="35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6" r:id="rId12" imgW="178200" imgH="200160" progId="Equation.3">
                      <p:embed/>
                    </p:oleObj>
                  </mc:Choice>
                  <mc:Fallback>
                    <p:oleObj r:id="rId12" imgW="178200" imgH="200160" progId="Equation.3">
                      <p:embed/>
                      <p:pic>
                        <p:nvPicPr>
                          <p:cNvPr id="0" name="Object 1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820"/>
                            <a:ext cx="355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142" name="Rectangle 138"/>
            <p:cNvSpPr>
              <a:spLocks noChangeArrowheads="1"/>
            </p:cNvSpPr>
            <p:nvPr/>
          </p:nvSpPr>
          <p:spPr bwMode="auto">
            <a:xfrm>
              <a:off x="3738" y="1392"/>
              <a:ext cx="25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/>
                <a:t>T</a:t>
              </a:r>
            </a:p>
          </p:txBody>
        </p:sp>
        <p:sp>
          <p:nvSpPr>
            <p:cNvPr id="46143" name="Rectangle 139"/>
            <p:cNvSpPr>
              <a:spLocks noChangeArrowheads="1"/>
            </p:cNvSpPr>
            <p:nvPr/>
          </p:nvSpPr>
          <p:spPr bwMode="auto">
            <a:xfrm>
              <a:off x="4426" y="1392"/>
              <a:ext cx="37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2</a:t>
              </a:r>
              <a:r>
                <a:rPr lang="en-US" altLang="zh-CN" sz="2800" b="1" i="1"/>
                <a:t>T</a:t>
              </a:r>
            </a:p>
          </p:txBody>
        </p:sp>
      </p:grpSp>
      <p:grpSp>
        <p:nvGrpSpPr>
          <p:cNvPr id="46116" name="Group 140"/>
          <p:cNvGrpSpPr>
            <a:grpSpLocks/>
          </p:cNvGrpSpPr>
          <p:nvPr/>
        </p:nvGrpSpPr>
        <p:grpSpPr bwMode="auto">
          <a:xfrm>
            <a:off x="323528" y="990600"/>
            <a:ext cx="2901950" cy="1905000"/>
            <a:chOff x="572" y="624"/>
            <a:chExt cx="1828" cy="1200"/>
          </a:xfrm>
        </p:grpSpPr>
        <p:grpSp>
          <p:nvGrpSpPr>
            <p:cNvPr id="46117" name="Group 141"/>
            <p:cNvGrpSpPr>
              <a:grpSpLocks/>
            </p:cNvGrpSpPr>
            <p:nvPr/>
          </p:nvGrpSpPr>
          <p:grpSpPr bwMode="auto">
            <a:xfrm>
              <a:off x="572" y="624"/>
              <a:ext cx="1828" cy="1200"/>
              <a:chOff x="572" y="624"/>
              <a:chExt cx="1828" cy="1200"/>
            </a:xfrm>
          </p:grpSpPr>
          <p:sp>
            <p:nvSpPr>
              <p:cNvPr id="46120" name="Rectangle 142"/>
              <p:cNvSpPr>
                <a:spLocks noChangeArrowheads="1"/>
              </p:cNvSpPr>
              <p:nvPr/>
            </p:nvSpPr>
            <p:spPr bwMode="auto">
              <a:xfrm>
                <a:off x="1268" y="711"/>
                <a:ext cx="2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/>
                  <a:t>C</a:t>
                </a:r>
              </a:p>
            </p:txBody>
          </p:sp>
          <p:sp>
            <p:nvSpPr>
              <p:cNvPr id="46121" name="Line 143"/>
              <p:cNvSpPr>
                <a:spLocks noChangeShapeType="1"/>
              </p:cNvSpPr>
              <p:nvPr/>
            </p:nvSpPr>
            <p:spPr bwMode="auto">
              <a:xfrm flipH="1">
                <a:off x="1181" y="856"/>
                <a:ext cx="0" cy="23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2" name="Line 144"/>
              <p:cNvSpPr>
                <a:spLocks noChangeShapeType="1"/>
              </p:cNvSpPr>
              <p:nvPr/>
            </p:nvSpPr>
            <p:spPr bwMode="auto">
              <a:xfrm>
                <a:off x="1268" y="972"/>
                <a:ext cx="996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3" name="Line 145"/>
              <p:cNvSpPr>
                <a:spLocks noChangeShapeType="1"/>
              </p:cNvSpPr>
              <p:nvPr/>
            </p:nvSpPr>
            <p:spPr bwMode="auto">
              <a:xfrm flipV="1">
                <a:off x="726" y="972"/>
                <a:ext cx="455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4" name="Line 146"/>
              <p:cNvSpPr>
                <a:spLocks noChangeShapeType="1"/>
              </p:cNvSpPr>
              <p:nvPr/>
            </p:nvSpPr>
            <p:spPr bwMode="auto">
              <a:xfrm flipV="1">
                <a:off x="1743" y="151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5" name="Rectangle 147"/>
              <p:cNvSpPr>
                <a:spLocks noChangeArrowheads="1"/>
              </p:cNvSpPr>
              <p:nvPr/>
            </p:nvSpPr>
            <p:spPr bwMode="auto">
              <a:xfrm>
                <a:off x="1683" y="1245"/>
                <a:ext cx="103" cy="26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6" name="Line 148"/>
              <p:cNvSpPr>
                <a:spLocks noChangeShapeType="1"/>
              </p:cNvSpPr>
              <p:nvPr/>
            </p:nvSpPr>
            <p:spPr bwMode="auto">
              <a:xfrm flipH="1" flipV="1">
                <a:off x="708" y="1794"/>
                <a:ext cx="1556" cy="1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7" name="Rectangle 149"/>
              <p:cNvSpPr>
                <a:spLocks noChangeArrowheads="1"/>
              </p:cNvSpPr>
              <p:nvPr/>
            </p:nvSpPr>
            <p:spPr bwMode="auto">
              <a:xfrm>
                <a:off x="1374" y="1284"/>
                <a:ext cx="33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2"/>
                    </a:solidFill>
                  </a:rPr>
                  <a:t>R</a:t>
                </a:r>
              </a:p>
            </p:txBody>
          </p:sp>
          <p:graphicFrame>
            <p:nvGraphicFramePr>
              <p:cNvPr id="46082" name="Object 150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572" y="1215"/>
              <a:ext cx="242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7" r:id="rId14" imgW="151920" imgH="187200" progId="Equation.3">
                      <p:embed/>
                    </p:oleObj>
                  </mc:Choice>
                  <mc:Fallback>
                    <p:oleObj r:id="rId14" imgW="151920" imgH="187200" progId="Equation.3">
                      <p:embed/>
                      <p:pic>
                        <p:nvPicPr>
                          <p:cNvPr id="0" name="Object 15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2" y="1215"/>
                            <a:ext cx="242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28" name="Line 151"/>
              <p:cNvSpPr>
                <a:spLocks noChangeShapeType="1"/>
              </p:cNvSpPr>
              <p:nvPr/>
            </p:nvSpPr>
            <p:spPr bwMode="auto">
              <a:xfrm flipH="1">
                <a:off x="1268" y="856"/>
                <a:ext cx="0" cy="23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083" name="Object 152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2121" y="1208"/>
              <a:ext cx="275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8" r:id="rId16" imgW="151920" imgH="187200" progId="Equation.3">
                      <p:embed/>
                    </p:oleObj>
                  </mc:Choice>
                  <mc:Fallback>
                    <p:oleObj r:id="rId16" imgW="151920" imgH="187200" progId="Equation.3">
                      <p:embed/>
                      <p:pic>
                        <p:nvPicPr>
                          <p:cNvPr id="0" name="Object 1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1" y="1208"/>
                            <a:ext cx="275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29" name="Oval 153"/>
              <p:cNvSpPr>
                <a:spLocks noChangeArrowheads="1"/>
              </p:cNvSpPr>
              <p:nvPr/>
            </p:nvSpPr>
            <p:spPr bwMode="auto">
              <a:xfrm>
                <a:off x="659" y="1770"/>
                <a:ext cx="46" cy="4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30" name="Oval 154"/>
              <p:cNvSpPr>
                <a:spLocks noChangeArrowheads="1"/>
              </p:cNvSpPr>
              <p:nvPr/>
            </p:nvSpPr>
            <p:spPr bwMode="auto">
              <a:xfrm>
                <a:off x="682" y="950"/>
                <a:ext cx="46" cy="4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31" name="Oval 155"/>
              <p:cNvSpPr>
                <a:spLocks noChangeArrowheads="1"/>
              </p:cNvSpPr>
              <p:nvPr/>
            </p:nvSpPr>
            <p:spPr bwMode="auto">
              <a:xfrm>
                <a:off x="2263" y="1778"/>
                <a:ext cx="45" cy="4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32" name="Oval 156"/>
              <p:cNvSpPr>
                <a:spLocks noChangeArrowheads="1"/>
              </p:cNvSpPr>
              <p:nvPr/>
            </p:nvSpPr>
            <p:spPr bwMode="auto">
              <a:xfrm>
                <a:off x="2243" y="939"/>
                <a:ext cx="46" cy="46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33" name="Text Box 157"/>
              <p:cNvSpPr txBox="1">
                <a:spLocks noChangeArrowheads="1"/>
              </p:cNvSpPr>
              <p:nvPr/>
            </p:nvSpPr>
            <p:spPr bwMode="auto">
              <a:xfrm>
                <a:off x="590" y="9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6134" name="Text Box 158"/>
              <p:cNvSpPr txBox="1">
                <a:spLocks noChangeArrowheads="1"/>
              </p:cNvSpPr>
              <p:nvPr/>
            </p:nvSpPr>
            <p:spPr bwMode="auto">
              <a:xfrm>
                <a:off x="605" y="146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6135" name="Text Box 159"/>
              <p:cNvSpPr txBox="1">
                <a:spLocks noChangeArrowheads="1"/>
              </p:cNvSpPr>
              <p:nvPr/>
            </p:nvSpPr>
            <p:spPr bwMode="auto">
              <a:xfrm>
                <a:off x="2156" y="93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6136" name="Text Box 160"/>
              <p:cNvSpPr txBox="1">
                <a:spLocks noChangeArrowheads="1"/>
              </p:cNvSpPr>
              <p:nvPr/>
            </p:nvSpPr>
            <p:spPr bwMode="auto">
              <a:xfrm>
                <a:off x="2171" y="146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6137" name="Line 161"/>
              <p:cNvSpPr>
                <a:spLocks noChangeShapeType="1"/>
              </p:cNvSpPr>
              <p:nvPr/>
            </p:nvSpPr>
            <p:spPr bwMode="auto">
              <a:xfrm>
                <a:off x="726" y="886"/>
                <a:ext cx="35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084" name="Object 162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808" y="624"/>
              <a:ext cx="138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499" r:id="rId18" imgW="82440" imgH="152280" progId="Equation.3">
                      <p:embed/>
                    </p:oleObj>
                  </mc:Choice>
                  <mc:Fallback>
                    <p:oleObj r:id="rId18" imgW="82440" imgH="152280" progId="Equation.3">
                      <p:embed/>
                      <p:pic>
                        <p:nvPicPr>
                          <p:cNvPr id="0" name="Object 16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8" y="624"/>
                            <a:ext cx="138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5" name="Object 163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1104" y="1019"/>
              <a:ext cx="277" cy="3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500" r:id="rId20" imgW="178200" imgH="200160" progId="Equation.3">
                      <p:embed/>
                    </p:oleObj>
                  </mc:Choice>
                  <mc:Fallback>
                    <p:oleObj r:id="rId20" imgW="178200" imgH="200160" progId="Equation.3">
                      <p:embed/>
                      <p:pic>
                        <p:nvPicPr>
                          <p:cNvPr id="0" name="Object 16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019"/>
                            <a:ext cx="277" cy="3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38" name="Text Box 164"/>
              <p:cNvSpPr txBox="1">
                <a:spLocks noChangeArrowheads="1"/>
              </p:cNvSpPr>
              <p:nvPr/>
            </p:nvSpPr>
            <p:spPr bwMode="auto">
              <a:xfrm>
                <a:off x="908" y="912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6139" name="Text Box 165"/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6140" name="Line 166"/>
              <p:cNvSpPr>
                <a:spLocks noChangeShapeType="1"/>
              </p:cNvSpPr>
              <p:nvPr/>
            </p:nvSpPr>
            <p:spPr bwMode="auto">
              <a:xfrm flipV="1">
                <a:off x="1728" y="960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18" name="Oval 167"/>
            <p:cNvSpPr>
              <a:spLocks noChangeArrowheads="1"/>
            </p:cNvSpPr>
            <p:nvPr/>
          </p:nvSpPr>
          <p:spPr bwMode="auto">
            <a:xfrm flipV="1">
              <a:off x="1708" y="175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19" name="Oval 168"/>
            <p:cNvSpPr>
              <a:spLocks noChangeArrowheads="1"/>
            </p:cNvSpPr>
            <p:nvPr/>
          </p:nvSpPr>
          <p:spPr bwMode="auto">
            <a:xfrm flipV="1">
              <a:off x="1680" y="94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/>
      <p:bldP spid="54278" grpId="0"/>
      <p:bldP spid="54301" grpId="0" animBg="1"/>
      <p:bldP spid="54402" grpId="0" animBg="1"/>
      <p:bldP spid="5440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41148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</a:t>
            </a: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、积分电路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13716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条件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531813" y="2438400"/>
          <a:ext cx="3160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5" r:id="rId3" imgW="1055880" imgH="213120" progId="Equation.3">
                  <p:embed/>
                </p:oleObj>
              </mc:Choice>
              <mc:Fallback>
                <p:oleObj r:id="rId3" imgW="1055880" imgH="213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438400"/>
                        <a:ext cx="3160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3400" y="2986088"/>
            <a:ext cx="51593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(2)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从电容器两端输出。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4032250"/>
            <a:ext cx="5410200" cy="692150"/>
            <a:chOff x="384" y="2688"/>
            <a:chExt cx="3408" cy="436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384" y="2740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由图：</a:t>
              </a:r>
            </a:p>
          </p:txBody>
        </p:sp>
        <p:graphicFrame>
          <p:nvGraphicFramePr>
            <p:cNvPr id="47116" name="Object 8"/>
            <p:cNvGraphicFramePr>
              <a:graphicFrameLocks noChangeAspect="1"/>
            </p:cNvGraphicFramePr>
            <p:nvPr/>
          </p:nvGraphicFramePr>
          <p:xfrm>
            <a:off x="1119" y="2688"/>
            <a:ext cx="267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66" r:id="rId5" imgW="1299240" imgH="187200" progId="Equation.3">
                    <p:embed/>
                  </p:oleObj>
                </mc:Choice>
                <mc:Fallback>
                  <p:oleObj r:id="rId5" imgW="1299240" imgH="18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688"/>
                          <a:ext cx="267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828800" y="4613275"/>
          <a:ext cx="1600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7" r:id="rId7" imgW="373680" imgH="361080" progId="Equation.3">
                  <p:embed/>
                </p:oleObj>
              </mc:Choice>
              <mc:Fallback>
                <p:oleObj r:id="rId7" imgW="373680" imgH="361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13275"/>
                        <a:ext cx="16002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63550" y="928688"/>
            <a:ext cx="13430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1. 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电路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867400" y="3989388"/>
          <a:ext cx="19113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8" r:id="rId9" imgW="560520" imgH="213120" progId="Equation.3">
                  <p:embed/>
                </p:oleObj>
              </mc:Choice>
              <mc:Fallback>
                <p:oleObj r:id="rId9" imgW="560520" imgH="2131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89388"/>
                        <a:ext cx="19113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12" descr="40%"/>
          <p:cNvSpPr>
            <a:spLocks noChangeArrowheads="1"/>
          </p:cNvSpPr>
          <p:nvPr/>
        </p:nvSpPr>
        <p:spPr bwMode="auto">
          <a:xfrm>
            <a:off x="5724525" y="4787900"/>
            <a:ext cx="3384550" cy="946150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输出电压与输入电</a:t>
            </a: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压近似成积分关系。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33400" y="3595688"/>
            <a:ext cx="1343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2.  </a:t>
            </a:r>
            <a:r>
              <a:rPr lang="zh-CN" altLang="en-US" sz="2800" b="1">
                <a:solidFill>
                  <a:srgbClr val="CC0000"/>
                </a:solidFill>
              </a:rPr>
              <a:t>分析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60638" y="762000"/>
            <a:ext cx="3230562" cy="1665288"/>
            <a:chOff x="1483" y="2064"/>
            <a:chExt cx="2035" cy="1049"/>
          </a:xfrm>
        </p:grpSpPr>
        <p:graphicFrame>
          <p:nvGraphicFramePr>
            <p:cNvPr id="47115" name="Object 15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1776" y="2064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69" r:id="rId12" imgW="151920" imgH="187200" progId="Equation.3">
                    <p:embed/>
                  </p:oleObj>
                </mc:Choice>
                <mc:Fallback>
                  <p:oleObj r:id="rId12" imgW="151920" imgH="187200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64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51" name="Group 16"/>
            <p:cNvGrpSpPr>
              <a:grpSpLocks/>
            </p:cNvGrpSpPr>
            <p:nvPr/>
          </p:nvGrpSpPr>
          <p:grpSpPr bwMode="auto">
            <a:xfrm>
              <a:off x="1483" y="2256"/>
              <a:ext cx="2035" cy="857"/>
              <a:chOff x="1483" y="2256"/>
              <a:chExt cx="2035" cy="857"/>
            </a:xfrm>
          </p:grpSpPr>
          <p:sp>
            <p:nvSpPr>
              <p:cNvPr id="47152" name="Line 17"/>
              <p:cNvSpPr>
                <a:spLocks noChangeShapeType="1"/>
              </p:cNvSpPr>
              <p:nvPr/>
            </p:nvSpPr>
            <p:spPr bwMode="auto">
              <a:xfrm flipV="1">
                <a:off x="1732" y="2256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3" name="Line 18"/>
              <p:cNvSpPr>
                <a:spLocks noChangeShapeType="1"/>
              </p:cNvSpPr>
              <p:nvPr/>
            </p:nvSpPr>
            <p:spPr bwMode="auto">
              <a:xfrm flipV="1">
                <a:off x="2176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4" name="Line 19"/>
              <p:cNvSpPr>
                <a:spLocks noChangeShapeType="1"/>
              </p:cNvSpPr>
              <p:nvPr/>
            </p:nvSpPr>
            <p:spPr bwMode="auto">
              <a:xfrm flipH="1" flipV="1">
                <a:off x="1721" y="2529"/>
                <a:ext cx="455" cy="1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5" name="Rectangle 20"/>
              <p:cNvSpPr>
                <a:spLocks noChangeArrowheads="1"/>
              </p:cNvSpPr>
              <p:nvPr/>
            </p:nvSpPr>
            <p:spPr bwMode="auto">
              <a:xfrm>
                <a:off x="2506" y="2827"/>
                <a:ext cx="19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T</a:t>
                </a:r>
                <a:endParaRPr lang="en-US" altLang="zh-CN" b="1"/>
              </a:p>
            </p:txBody>
          </p:sp>
          <p:sp>
            <p:nvSpPr>
              <p:cNvPr id="47156" name="Line 21"/>
              <p:cNvSpPr>
                <a:spLocks noChangeShapeType="1"/>
              </p:cNvSpPr>
              <p:nvPr/>
            </p:nvSpPr>
            <p:spPr bwMode="auto">
              <a:xfrm flipV="1">
                <a:off x="1732" y="2830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Line 22"/>
              <p:cNvSpPr>
                <a:spLocks noChangeShapeType="1"/>
              </p:cNvSpPr>
              <p:nvPr/>
            </p:nvSpPr>
            <p:spPr bwMode="auto">
              <a:xfrm flipV="1">
                <a:off x="3137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8" name="Line 23"/>
              <p:cNvSpPr>
                <a:spLocks noChangeShapeType="1"/>
              </p:cNvSpPr>
              <p:nvPr/>
            </p:nvSpPr>
            <p:spPr bwMode="auto">
              <a:xfrm flipH="1">
                <a:off x="2660" y="2539"/>
                <a:ext cx="47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9" name="Line 24"/>
              <p:cNvSpPr>
                <a:spLocks noChangeShapeType="1"/>
              </p:cNvSpPr>
              <p:nvPr/>
            </p:nvSpPr>
            <p:spPr bwMode="auto">
              <a:xfrm flipV="1">
                <a:off x="2652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0" name="Rectangle 25"/>
              <p:cNvSpPr>
                <a:spLocks noChangeArrowheads="1"/>
              </p:cNvSpPr>
              <p:nvPr/>
            </p:nvSpPr>
            <p:spPr bwMode="auto">
              <a:xfrm>
                <a:off x="3295" y="2784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</a:rPr>
                  <a:t>t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7161" name="Text Box 26"/>
              <p:cNvSpPr txBox="1">
                <a:spLocks noChangeArrowheads="1"/>
              </p:cNvSpPr>
              <p:nvPr/>
            </p:nvSpPr>
            <p:spPr bwMode="auto">
              <a:xfrm>
                <a:off x="1483" y="236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sp>
            <p:nvSpPr>
              <p:cNvPr id="47162" name="Line 27"/>
              <p:cNvSpPr>
                <a:spLocks noChangeShapeType="1"/>
              </p:cNvSpPr>
              <p:nvPr/>
            </p:nvSpPr>
            <p:spPr bwMode="auto">
              <a:xfrm>
                <a:off x="1743" y="2907"/>
                <a:ext cx="43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3" name="Line 28"/>
              <p:cNvSpPr>
                <a:spLocks noChangeShapeType="1"/>
              </p:cNvSpPr>
              <p:nvPr/>
            </p:nvSpPr>
            <p:spPr bwMode="auto">
              <a:xfrm>
                <a:off x="1735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4" name="Line 29"/>
              <p:cNvSpPr>
                <a:spLocks noChangeShapeType="1"/>
              </p:cNvSpPr>
              <p:nvPr/>
            </p:nvSpPr>
            <p:spPr bwMode="auto">
              <a:xfrm>
                <a:off x="2176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5" name="Text Box 30"/>
              <p:cNvSpPr txBox="1">
                <a:spLocks noChangeArrowheads="1"/>
              </p:cNvSpPr>
              <p:nvPr/>
            </p:nvSpPr>
            <p:spPr bwMode="auto">
              <a:xfrm>
                <a:off x="1518" y="26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47166" name="Rectangle 31"/>
              <p:cNvSpPr>
                <a:spLocks noChangeArrowheads="1"/>
              </p:cNvSpPr>
              <p:nvPr/>
            </p:nvSpPr>
            <p:spPr bwMode="auto">
              <a:xfrm>
                <a:off x="1824" y="2457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baseline="-25000"/>
                  <a:t>p</a:t>
                </a:r>
              </a:p>
            </p:txBody>
          </p:sp>
        </p:grpSp>
      </p:grpSp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1219200" y="5486400"/>
          <a:ext cx="56372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0" r:id="rId14" imgW="2044700" imgH="393700" progId="Equation.3">
                  <p:embed/>
                </p:oleObj>
              </mc:Choice>
              <mc:Fallback>
                <p:oleObj r:id="rId14" imgW="2044700" imgH="393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56372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5" name="Group 33"/>
          <p:cNvGrpSpPr>
            <a:grpSpLocks/>
          </p:cNvGrpSpPr>
          <p:nvPr/>
        </p:nvGrpSpPr>
        <p:grpSpPr bwMode="auto">
          <a:xfrm>
            <a:off x="5791200" y="457200"/>
            <a:ext cx="2971800" cy="2446338"/>
            <a:chOff x="3648" y="288"/>
            <a:chExt cx="1872" cy="1541"/>
          </a:xfrm>
        </p:grpSpPr>
        <p:grpSp>
          <p:nvGrpSpPr>
            <p:cNvPr id="47126" name="Group 34"/>
            <p:cNvGrpSpPr>
              <a:grpSpLocks/>
            </p:cNvGrpSpPr>
            <p:nvPr/>
          </p:nvGrpSpPr>
          <p:grpSpPr bwMode="auto">
            <a:xfrm>
              <a:off x="3648" y="288"/>
              <a:ext cx="1872" cy="1541"/>
              <a:chOff x="3648" y="288"/>
              <a:chExt cx="1872" cy="1541"/>
            </a:xfrm>
          </p:grpSpPr>
          <p:graphicFrame>
            <p:nvGraphicFramePr>
              <p:cNvPr id="47110" name="Object 35"/>
              <p:cNvGraphicFramePr>
                <a:graphicFrameLocks noChangeAspect="1"/>
              </p:cNvGraphicFramePr>
              <p:nvPr/>
            </p:nvGraphicFramePr>
            <p:xfrm>
              <a:off x="4032" y="1488"/>
              <a:ext cx="129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71" r:id="rId16" imgW="777960" imgH="200160" progId="Equation.3">
                      <p:embed/>
                    </p:oleObj>
                  </mc:Choice>
                  <mc:Fallback>
                    <p:oleObj r:id="rId16" imgW="777960" imgH="20016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488"/>
                            <a:ext cx="129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9" name="Rectangle 36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2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i="1"/>
                  <a:t>C</a:t>
                </a:r>
              </a:p>
            </p:txBody>
          </p:sp>
          <p:sp>
            <p:nvSpPr>
              <p:cNvPr id="47130" name="Line 37"/>
              <p:cNvSpPr>
                <a:spLocks noChangeShapeType="1"/>
              </p:cNvSpPr>
              <p:nvPr/>
            </p:nvSpPr>
            <p:spPr bwMode="auto">
              <a:xfrm>
                <a:off x="4464" y="649"/>
                <a:ext cx="921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1" name="Line 38"/>
              <p:cNvSpPr>
                <a:spLocks noChangeShapeType="1"/>
              </p:cNvSpPr>
              <p:nvPr/>
            </p:nvSpPr>
            <p:spPr bwMode="auto">
              <a:xfrm flipV="1">
                <a:off x="3806" y="649"/>
                <a:ext cx="37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2" name="Line 39"/>
              <p:cNvSpPr>
                <a:spLocks noChangeShapeType="1"/>
              </p:cNvSpPr>
              <p:nvPr/>
            </p:nvSpPr>
            <p:spPr bwMode="auto">
              <a:xfrm flipV="1">
                <a:off x="4850" y="1104"/>
                <a:ext cx="0" cy="39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3" name="Rectangle 40"/>
              <p:cNvSpPr>
                <a:spLocks noChangeArrowheads="1"/>
              </p:cNvSpPr>
              <p:nvPr/>
            </p:nvSpPr>
            <p:spPr bwMode="auto">
              <a:xfrm rot="5400000" flipH="1" flipV="1">
                <a:off x="4270" y="502"/>
                <a:ext cx="106" cy="2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34" name="Line 41"/>
              <p:cNvSpPr>
                <a:spLocks noChangeShapeType="1"/>
              </p:cNvSpPr>
              <p:nvPr/>
            </p:nvSpPr>
            <p:spPr bwMode="auto">
              <a:xfrm flipH="1" flipV="1">
                <a:off x="3788" y="1501"/>
                <a:ext cx="1597" cy="1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5" name="Rectangle 42"/>
              <p:cNvSpPr>
                <a:spLocks noChangeArrowheads="1"/>
              </p:cNvSpPr>
              <p:nvPr/>
            </p:nvSpPr>
            <p:spPr bwMode="auto">
              <a:xfrm>
                <a:off x="4176" y="336"/>
                <a:ext cx="33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tx2"/>
                    </a:solidFill>
                  </a:rPr>
                  <a:t>R</a:t>
                </a:r>
              </a:p>
            </p:txBody>
          </p:sp>
          <p:graphicFrame>
            <p:nvGraphicFramePr>
              <p:cNvPr id="47111" name="Object 43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648" y="901"/>
              <a:ext cx="24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72" r:id="rId18" imgW="151920" imgH="187200" progId="Equation.3">
                      <p:embed/>
                    </p:oleObj>
                  </mc:Choice>
                  <mc:Fallback>
                    <p:oleObj r:id="rId18" imgW="151920" imgH="187200" progId="Equation.3">
                      <p:embed/>
                      <p:pic>
                        <p:nvPicPr>
                          <p:cNvPr id="0" name="Object 4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901"/>
                            <a:ext cx="24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7136" name="Group 44"/>
              <p:cNvGrpSpPr>
                <a:grpSpLocks/>
              </p:cNvGrpSpPr>
              <p:nvPr/>
            </p:nvGrpSpPr>
            <p:grpSpPr bwMode="auto">
              <a:xfrm rot="5400000">
                <a:off x="4798" y="949"/>
                <a:ext cx="89" cy="241"/>
                <a:chOff x="4177" y="625"/>
                <a:chExt cx="89" cy="241"/>
              </a:xfrm>
            </p:grpSpPr>
            <p:sp>
              <p:nvSpPr>
                <p:cNvPr id="47149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177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50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266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7112" name="Object 4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5237" y="893"/>
              <a:ext cx="28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73" r:id="rId20" imgW="151920" imgH="187200" progId="Equation.3">
                      <p:embed/>
                    </p:oleObj>
                  </mc:Choice>
                  <mc:Fallback>
                    <p:oleObj r:id="rId20" imgW="151920" imgH="187200" progId="Equation.3">
                      <p:embed/>
                      <p:pic>
                        <p:nvPicPr>
                          <p:cNvPr id="0" name="Object 4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7" y="893"/>
                            <a:ext cx="28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7" name="Oval 48"/>
              <p:cNvSpPr>
                <a:spLocks noChangeArrowheads="1"/>
              </p:cNvSpPr>
              <p:nvPr/>
            </p:nvSpPr>
            <p:spPr bwMode="auto">
              <a:xfrm>
                <a:off x="3737" y="147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38" name="Oval 49"/>
              <p:cNvSpPr>
                <a:spLocks noChangeArrowheads="1"/>
              </p:cNvSpPr>
              <p:nvPr/>
            </p:nvSpPr>
            <p:spPr bwMode="auto">
              <a:xfrm>
                <a:off x="3761" y="62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39" name="Oval 50"/>
              <p:cNvSpPr>
                <a:spLocks noChangeArrowheads="1"/>
              </p:cNvSpPr>
              <p:nvPr/>
            </p:nvSpPr>
            <p:spPr bwMode="auto">
              <a:xfrm>
                <a:off x="5383" y="1485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40" name="Oval 51"/>
              <p:cNvSpPr>
                <a:spLocks noChangeArrowheads="1"/>
              </p:cNvSpPr>
              <p:nvPr/>
            </p:nvSpPr>
            <p:spPr bwMode="auto">
              <a:xfrm>
                <a:off x="5363" y="615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141" name="Text Box 52"/>
              <p:cNvSpPr txBox="1">
                <a:spLocks noChangeArrowheads="1"/>
              </p:cNvSpPr>
              <p:nvPr/>
            </p:nvSpPr>
            <p:spPr bwMode="auto">
              <a:xfrm>
                <a:off x="3667" y="60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7142" name="Text Box 53"/>
              <p:cNvSpPr txBox="1">
                <a:spLocks noChangeArrowheads="1"/>
              </p:cNvSpPr>
              <p:nvPr/>
            </p:nvSpPr>
            <p:spPr bwMode="auto">
              <a:xfrm>
                <a:off x="3682" y="115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7143" name="Text Box 54"/>
              <p:cNvSpPr txBox="1">
                <a:spLocks noChangeArrowheads="1"/>
              </p:cNvSpPr>
              <p:nvPr/>
            </p:nvSpPr>
            <p:spPr bwMode="auto">
              <a:xfrm>
                <a:off x="5274" y="60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7144" name="Text Box 55"/>
              <p:cNvSpPr txBox="1">
                <a:spLocks noChangeArrowheads="1"/>
              </p:cNvSpPr>
              <p:nvPr/>
            </p:nvSpPr>
            <p:spPr bwMode="auto">
              <a:xfrm>
                <a:off x="5289" y="115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7145" name="Line 56"/>
              <p:cNvSpPr>
                <a:spLocks noChangeShapeType="1"/>
              </p:cNvSpPr>
              <p:nvPr/>
            </p:nvSpPr>
            <p:spPr bwMode="auto">
              <a:xfrm>
                <a:off x="3806" y="560"/>
                <a:ext cx="36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113" name="Object 57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3890" y="288"/>
              <a:ext cx="14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74" r:id="rId22" imgW="82440" imgH="152280" progId="Equation.3">
                      <p:embed/>
                    </p:oleObj>
                  </mc:Choice>
                  <mc:Fallback>
                    <p:oleObj r:id="rId22" imgW="82440" imgH="152280" progId="Equation.3">
                      <p:embed/>
                      <p:pic>
                        <p:nvPicPr>
                          <p:cNvPr id="0" name="Object 5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288"/>
                            <a:ext cx="141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4" name="Object 58">
                <a:hlinkClick r:id="" action="ppaction://ole?verb=1"/>
              </p:cNvPr>
              <p:cNvGraphicFramePr>
                <a:graphicFrameLocks/>
              </p:cNvGraphicFramePr>
              <p:nvPr/>
            </p:nvGraphicFramePr>
            <p:xfrm>
              <a:off x="4206" y="682"/>
              <a:ext cx="284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475" r:id="rId24" imgW="178200" imgH="187200" progId="Equation.3">
                      <p:embed/>
                    </p:oleObj>
                  </mc:Choice>
                  <mc:Fallback>
                    <p:oleObj r:id="rId24" imgW="178200" imgH="187200" progId="Equation.3">
                      <p:embed/>
                      <p:pic>
                        <p:nvPicPr>
                          <p:cNvPr id="0" name="Object 5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6" y="682"/>
                            <a:ext cx="284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46" name="Text Box 59"/>
              <p:cNvSpPr txBox="1">
                <a:spLocks noChangeArrowheads="1"/>
              </p:cNvSpPr>
              <p:nvPr/>
            </p:nvSpPr>
            <p:spPr bwMode="auto">
              <a:xfrm>
                <a:off x="3986" y="72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47147" name="Text Box 60"/>
              <p:cNvSpPr txBox="1">
                <a:spLocks noChangeArrowheads="1"/>
              </p:cNvSpPr>
              <p:nvPr/>
            </p:nvSpPr>
            <p:spPr bwMode="auto">
              <a:xfrm>
                <a:off x="4449" y="60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47148" name="Line 61"/>
              <p:cNvSpPr>
                <a:spLocks noChangeShapeType="1"/>
              </p:cNvSpPr>
              <p:nvPr/>
            </p:nvSpPr>
            <p:spPr bwMode="auto">
              <a:xfrm flipV="1">
                <a:off x="4848" y="646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7" name="Oval 62"/>
            <p:cNvSpPr>
              <a:spLocks noChangeArrowheads="1"/>
            </p:cNvSpPr>
            <p:nvPr/>
          </p:nvSpPr>
          <p:spPr bwMode="auto">
            <a:xfrm flipV="1">
              <a:off x="4800" y="146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28" name="Oval 63"/>
            <p:cNvSpPr>
              <a:spLocks noChangeArrowheads="1"/>
            </p:cNvSpPr>
            <p:nvPr/>
          </p:nvSpPr>
          <p:spPr bwMode="auto">
            <a:xfrm flipV="1">
              <a:off x="4800" y="624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1" grpId="0"/>
      <p:bldP spid="55306" grpId="0"/>
      <p:bldP spid="55308" grpId="0" animBg="1"/>
      <p:bldP spid="5530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1905000" cy="838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波形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22675" y="1881188"/>
            <a:ext cx="2398713" cy="1441450"/>
            <a:chOff x="1585" y="1536"/>
            <a:chExt cx="1879" cy="908"/>
          </a:xfrm>
        </p:grpSpPr>
        <p:sp>
          <p:nvSpPr>
            <p:cNvPr id="48193" name="Line 4"/>
            <p:cNvSpPr>
              <a:spLocks noChangeShapeType="1"/>
            </p:cNvSpPr>
            <p:nvPr/>
          </p:nvSpPr>
          <p:spPr bwMode="auto">
            <a:xfrm>
              <a:off x="1585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Line 5"/>
            <p:cNvSpPr>
              <a:spLocks noChangeShapeType="1"/>
            </p:cNvSpPr>
            <p:nvPr/>
          </p:nvSpPr>
          <p:spPr bwMode="auto">
            <a:xfrm>
              <a:off x="2213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Line 6"/>
            <p:cNvSpPr>
              <a:spLocks noChangeShapeType="1"/>
            </p:cNvSpPr>
            <p:nvPr/>
          </p:nvSpPr>
          <p:spPr bwMode="auto">
            <a:xfrm>
              <a:off x="2837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Line 7"/>
            <p:cNvSpPr>
              <a:spLocks noChangeShapeType="1"/>
            </p:cNvSpPr>
            <p:nvPr/>
          </p:nvSpPr>
          <p:spPr bwMode="auto">
            <a:xfrm>
              <a:off x="3464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4416425" y="1785938"/>
            <a:ext cx="4302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1"/>
              <a:t>t</a:t>
            </a:r>
            <a:r>
              <a:rPr lang="en-US" altLang="zh-CN" sz="2800" b="1" baseline="-25000"/>
              <a:t>2</a:t>
            </a:r>
            <a:endParaRPr lang="en-US" altLang="zh-CN" sz="2800" b="1" i="1"/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2392363" y="1098550"/>
            <a:ext cx="3698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U</a:t>
            </a:r>
          </a:p>
        </p:txBody>
      </p:sp>
      <p:grpSp>
        <p:nvGrpSpPr>
          <p:cNvPr id="48136" name="Group 10"/>
          <p:cNvGrpSpPr>
            <a:grpSpLocks/>
          </p:cNvGrpSpPr>
          <p:nvPr/>
        </p:nvGrpSpPr>
        <p:grpSpPr bwMode="auto">
          <a:xfrm>
            <a:off x="2830513" y="1362075"/>
            <a:ext cx="793750" cy="571500"/>
            <a:chOff x="3232" y="1181"/>
            <a:chExt cx="620" cy="376"/>
          </a:xfrm>
        </p:grpSpPr>
        <p:sp>
          <p:nvSpPr>
            <p:cNvPr id="48191" name="Line 11"/>
            <p:cNvSpPr>
              <a:spLocks noChangeShapeType="1"/>
            </p:cNvSpPr>
            <p:nvPr/>
          </p:nvSpPr>
          <p:spPr bwMode="auto">
            <a:xfrm flipV="1">
              <a:off x="3839" y="1181"/>
              <a:ext cx="0" cy="37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12"/>
            <p:cNvSpPr>
              <a:spLocks noChangeShapeType="1"/>
            </p:cNvSpPr>
            <p:nvPr/>
          </p:nvSpPr>
          <p:spPr bwMode="auto">
            <a:xfrm flipH="1">
              <a:off x="3232" y="1196"/>
              <a:ext cx="62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7" name="Group 13"/>
          <p:cNvGrpSpPr>
            <a:grpSpLocks/>
          </p:cNvGrpSpPr>
          <p:nvPr/>
        </p:nvGrpSpPr>
        <p:grpSpPr bwMode="auto">
          <a:xfrm>
            <a:off x="2814638" y="806450"/>
            <a:ext cx="4667250" cy="1524000"/>
            <a:chOff x="1773" y="508"/>
            <a:chExt cx="2940" cy="960"/>
          </a:xfrm>
        </p:grpSpPr>
        <p:sp>
          <p:nvSpPr>
            <p:cNvPr id="48188" name="Line 14"/>
            <p:cNvSpPr>
              <a:spLocks noChangeShapeType="1"/>
            </p:cNvSpPr>
            <p:nvPr/>
          </p:nvSpPr>
          <p:spPr bwMode="auto">
            <a:xfrm flipV="1">
              <a:off x="1780" y="508"/>
              <a:ext cx="0" cy="681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9" name="Rectangle 15"/>
            <p:cNvSpPr>
              <a:spLocks noChangeArrowheads="1"/>
            </p:cNvSpPr>
            <p:nvPr/>
          </p:nvSpPr>
          <p:spPr bwMode="auto">
            <a:xfrm>
              <a:off x="4491" y="1105"/>
              <a:ext cx="22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</a:p>
          </p:txBody>
        </p:sp>
        <p:sp>
          <p:nvSpPr>
            <p:cNvPr id="48190" name="Line 16"/>
            <p:cNvSpPr>
              <a:spLocks noChangeShapeType="1"/>
            </p:cNvSpPr>
            <p:nvPr/>
          </p:nvSpPr>
          <p:spPr bwMode="auto">
            <a:xfrm flipV="1">
              <a:off x="1773" y="1197"/>
              <a:ext cx="2786" cy="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8" name="Line 17"/>
          <p:cNvSpPr>
            <a:spLocks noChangeShapeType="1"/>
          </p:cNvSpPr>
          <p:nvPr/>
        </p:nvSpPr>
        <p:spPr bwMode="auto">
          <a:xfrm flipV="1">
            <a:off x="5219700" y="1368425"/>
            <a:ext cx="0" cy="5715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8"/>
          <p:cNvSpPr>
            <a:spLocks noChangeShapeType="1"/>
          </p:cNvSpPr>
          <p:nvPr/>
        </p:nvSpPr>
        <p:spPr bwMode="auto">
          <a:xfrm flipH="1">
            <a:off x="4427538" y="1390650"/>
            <a:ext cx="79375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9"/>
          <p:cNvSpPr>
            <a:spLocks noChangeShapeType="1"/>
          </p:cNvSpPr>
          <p:nvPr/>
        </p:nvSpPr>
        <p:spPr bwMode="auto">
          <a:xfrm flipV="1">
            <a:off x="4421188" y="1390650"/>
            <a:ext cx="0" cy="5715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41" name="Group 20"/>
          <p:cNvGrpSpPr>
            <a:grpSpLocks/>
          </p:cNvGrpSpPr>
          <p:nvPr/>
        </p:nvGrpSpPr>
        <p:grpSpPr bwMode="auto">
          <a:xfrm>
            <a:off x="6021388" y="1377950"/>
            <a:ext cx="800100" cy="595313"/>
            <a:chOff x="2206" y="1186"/>
            <a:chExt cx="624" cy="391"/>
          </a:xfrm>
        </p:grpSpPr>
        <p:sp>
          <p:nvSpPr>
            <p:cNvPr id="48185" name="Line 21"/>
            <p:cNvSpPr>
              <a:spLocks noChangeShapeType="1"/>
            </p:cNvSpPr>
            <p:nvPr/>
          </p:nvSpPr>
          <p:spPr bwMode="auto">
            <a:xfrm flipV="1">
              <a:off x="2817" y="1186"/>
              <a:ext cx="0" cy="37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Line 22"/>
            <p:cNvSpPr>
              <a:spLocks noChangeShapeType="1"/>
            </p:cNvSpPr>
            <p:nvPr/>
          </p:nvSpPr>
          <p:spPr bwMode="auto">
            <a:xfrm flipH="1">
              <a:off x="2210" y="1201"/>
              <a:ext cx="62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Line 23"/>
            <p:cNvSpPr>
              <a:spLocks noChangeShapeType="1"/>
            </p:cNvSpPr>
            <p:nvPr/>
          </p:nvSpPr>
          <p:spPr bwMode="auto">
            <a:xfrm flipV="1">
              <a:off x="2206" y="1201"/>
              <a:ext cx="0" cy="37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42" name="Rectangle 24"/>
          <p:cNvSpPr>
            <a:spLocks noChangeArrowheads="1"/>
          </p:cNvSpPr>
          <p:nvPr/>
        </p:nvSpPr>
        <p:spPr bwMode="auto">
          <a:xfrm>
            <a:off x="3619500" y="1785938"/>
            <a:ext cx="4302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1"/>
              <a:t>t</a:t>
            </a:r>
            <a:r>
              <a:rPr lang="en-US" altLang="zh-CN" sz="2800" b="1" baseline="-25000"/>
              <a:t>1</a:t>
            </a:r>
            <a:endParaRPr lang="en-US" altLang="zh-CN" sz="2800" b="1" i="1"/>
          </a:p>
        </p:txBody>
      </p:sp>
      <p:sp>
        <p:nvSpPr>
          <p:cNvPr id="56345" name="Arc 25"/>
          <p:cNvSpPr>
            <a:spLocks noChangeArrowheads="1"/>
          </p:cNvSpPr>
          <p:nvPr/>
        </p:nvSpPr>
        <p:spPr bwMode="auto">
          <a:xfrm rot="21467101" flipV="1">
            <a:off x="2824163" y="2868613"/>
            <a:ext cx="800100" cy="458787"/>
          </a:xfrm>
          <a:custGeom>
            <a:avLst/>
            <a:gdLst>
              <a:gd name="T0" fmla="*/ 29405594 w 21769"/>
              <a:gd name="T1" fmla="*/ 9743807 h 21600"/>
              <a:gd name="T2" fmla="*/ 29094912 w 21769"/>
              <a:gd name="T3" fmla="*/ 9744699 h 21600"/>
              <a:gd name="T4" fmla="*/ -1360 w 21769"/>
              <a:gd name="T5" fmla="*/ 735355 h 21600"/>
              <a:gd name="T6" fmla="*/ 29405594 w 21769"/>
              <a:gd name="T7" fmla="*/ 9743807 h 21600"/>
              <a:gd name="T8" fmla="*/ 29094912 w 21769"/>
              <a:gd name="T9" fmla="*/ 9744699 h 21600"/>
              <a:gd name="T10" fmla="*/ -1360 w 21769"/>
              <a:gd name="T11" fmla="*/ 735355 h 21600"/>
              <a:gd name="T12" fmla="*/ 29094912 w 21769"/>
              <a:gd name="T13" fmla="*/ 0 h 21600"/>
              <a:gd name="T14" fmla="*/ 29405594 w 21769"/>
              <a:gd name="T15" fmla="*/ 974380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69"/>
              <a:gd name="T25" fmla="*/ 0 h 21600"/>
              <a:gd name="T26" fmla="*/ 21769 w 21769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69" h="21600" fill="none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508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6" name="Arc 26"/>
          <p:cNvSpPr>
            <a:spLocks noChangeArrowheads="1"/>
          </p:cNvSpPr>
          <p:nvPr/>
        </p:nvSpPr>
        <p:spPr bwMode="auto">
          <a:xfrm rot="132899">
            <a:off x="3625850" y="2870200"/>
            <a:ext cx="796925" cy="381000"/>
          </a:xfrm>
          <a:custGeom>
            <a:avLst/>
            <a:gdLst>
              <a:gd name="T0" fmla="*/ 29172674 w 21769"/>
              <a:gd name="T1" fmla="*/ 6719799 h 21600"/>
              <a:gd name="T2" fmla="*/ 28864433 w 21769"/>
              <a:gd name="T3" fmla="*/ 6720416 h 21600"/>
              <a:gd name="T4" fmla="*/ -1355 w 21769"/>
              <a:gd name="T5" fmla="*/ 507136 h 21600"/>
              <a:gd name="T6" fmla="*/ 29172674 w 21769"/>
              <a:gd name="T7" fmla="*/ 6719799 h 21600"/>
              <a:gd name="T8" fmla="*/ 28864433 w 21769"/>
              <a:gd name="T9" fmla="*/ 6720416 h 21600"/>
              <a:gd name="T10" fmla="*/ -1355 w 21769"/>
              <a:gd name="T11" fmla="*/ 507136 h 21600"/>
              <a:gd name="T12" fmla="*/ 28864433 w 21769"/>
              <a:gd name="T13" fmla="*/ 0 h 21600"/>
              <a:gd name="T14" fmla="*/ 29172674 w 21769"/>
              <a:gd name="T15" fmla="*/ 67197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69"/>
              <a:gd name="T25" fmla="*/ 0 h 21600"/>
              <a:gd name="T26" fmla="*/ 21769 w 21769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69" h="21600" fill="none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508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7" name="Arc 27"/>
          <p:cNvSpPr>
            <a:spLocks noChangeArrowheads="1"/>
          </p:cNvSpPr>
          <p:nvPr/>
        </p:nvSpPr>
        <p:spPr bwMode="auto">
          <a:xfrm rot="21467101" flipV="1">
            <a:off x="4422775" y="2871788"/>
            <a:ext cx="800100" cy="460375"/>
          </a:xfrm>
          <a:custGeom>
            <a:avLst/>
            <a:gdLst>
              <a:gd name="T0" fmla="*/ 29405594 w 21769"/>
              <a:gd name="T1" fmla="*/ 9811358 h 21600"/>
              <a:gd name="T2" fmla="*/ 29094912 w 21769"/>
              <a:gd name="T3" fmla="*/ 9812274 h 21600"/>
              <a:gd name="T4" fmla="*/ -1360 w 21769"/>
              <a:gd name="T5" fmla="*/ 740458 h 21600"/>
              <a:gd name="T6" fmla="*/ 29405594 w 21769"/>
              <a:gd name="T7" fmla="*/ 9811358 h 21600"/>
              <a:gd name="T8" fmla="*/ 29094912 w 21769"/>
              <a:gd name="T9" fmla="*/ 9812274 h 21600"/>
              <a:gd name="T10" fmla="*/ -1360 w 21769"/>
              <a:gd name="T11" fmla="*/ 740458 h 21600"/>
              <a:gd name="T12" fmla="*/ 29094912 w 21769"/>
              <a:gd name="T13" fmla="*/ 0 h 21600"/>
              <a:gd name="T14" fmla="*/ 29405594 w 21769"/>
              <a:gd name="T15" fmla="*/ 981135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69"/>
              <a:gd name="T25" fmla="*/ 0 h 21600"/>
              <a:gd name="T26" fmla="*/ 21769 w 21769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69" h="21600" fill="none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508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8" name="Arc 28"/>
          <p:cNvSpPr>
            <a:spLocks noChangeArrowheads="1"/>
          </p:cNvSpPr>
          <p:nvPr/>
        </p:nvSpPr>
        <p:spPr bwMode="auto">
          <a:xfrm rot="132899">
            <a:off x="5224463" y="2871788"/>
            <a:ext cx="795337" cy="381000"/>
          </a:xfrm>
          <a:custGeom>
            <a:avLst/>
            <a:gdLst>
              <a:gd name="T0" fmla="*/ 29056525 w 21769"/>
              <a:gd name="T1" fmla="*/ 6719799 h 21600"/>
              <a:gd name="T2" fmla="*/ 28749519 w 21769"/>
              <a:gd name="T3" fmla="*/ 6720416 h 21600"/>
              <a:gd name="T4" fmla="*/ -1352 w 21769"/>
              <a:gd name="T5" fmla="*/ 507136 h 21600"/>
              <a:gd name="T6" fmla="*/ 29056525 w 21769"/>
              <a:gd name="T7" fmla="*/ 6719799 h 21600"/>
              <a:gd name="T8" fmla="*/ 28749519 w 21769"/>
              <a:gd name="T9" fmla="*/ 6720416 h 21600"/>
              <a:gd name="T10" fmla="*/ -1352 w 21769"/>
              <a:gd name="T11" fmla="*/ 507136 h 21600"/>
              <a:gd name="T12" fmla="*/ 28749519 w 21769"/>
              <a:gd name="T13" fmla="*/ 0 h 21600"/>
              <a:gd name="T14" fmla="*/ 29056525 w 21769"/>
              <a:gd name="T15" fmla="*/ 67197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69"/>
              <a:gd name="T25" fmla="*/ 0 h 21600"/>
              <a:gd name="T26" fmla="*/ 21769 w 21769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69" h="21600" fill="none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5715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49" name="Arc 29"/>
          <p:cNvSpPr>
            <a:spLocks noChangeArrowheads="1"/>
          </p:cNvSpPr>
          <p:nvPr/>
        </p:nvSpPr>
        <p:spPr bwMode="auto">
          <a:xfrm rot="21467101" flipV="1">
            <a:off x="6021388" y="2868613"/>
            <a:ext cx="800100" cy="460375"/>
          </a:xfrm>
          <a:custGeom>
            <a:avLst/>
            <a:gdLst>
              <a:gd name="T0" fmla="*/ 29405594 w 21769"/>
              <a:gd name="T1" fmla="*/ 9811358 h 21600"/>
              <a:gd name="T2" fmla="*/ 29094912 w 21769"/>
              <a:gd name="T3" fmla="*/ 9812274 h 21600"/>
              <a:gd name="T4" fmla="*/ -1360 w 21769"/>
              <a:gd name="T5" fmla="*/ 740458 h 21600"/>
              <a:gd name="T6" fmla="*/ 29405594 w 21769"/>
              <a:gd name="T7" fmla="*/ 9811358 h 21600"/>
              <a:gd name="T8" fmla="*/ 29094912 w 21769"/>
              <a:gd name="T9" fmla="*/ 9812274 h 21600"/>
              <a:gd name="T10" fmla="*/ -1360 w 21769"/>
              <a:gd name="T11" fmla="*/ 740458 h 21600"/>
              <a:gd name="T12" fmla="*/ 29094912 w 21769"/>
              <a:gd name="T13" fmla="*/ 0 h 21600"/>
              <a:gd name="T14" fmla="*/ 29405594 w 21769"/>
              <a:gd name="T15" fmla="*/ 981135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769"/>
              <a:gd name="T25" fmla="*/ 0 h 21600"/>
              <a:gd name="T26" fmla="*/ 21769 w 21769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769" h="21600" fill="none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508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814638" y="1981200"/>
            <a:ext cx="4729162" cy="1847850"/>
            <a:chOff x="1773" y="1248"/>
            <a:chExt cx="2979" cy="1164"/>
          </a:xfrm>
        </p:grpSpPr>
        <p:graphicFrame>
          <p:nvGraphicFramePr>
            <p:cNvPr id="48131" name="Object 31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1824" y="1248"/>
            <a:ext cx="2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1" r:id="rId3" imgW="151920" imgH="187200" progId="Equation.3">
                    <p:embed/>
                  </p:oleObj>
                </mc:Choice>
                <mc:Fallback>
                  <p:oleObj r:id="rId3" imgW="151920" imgH="18720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48"/>
                          <a:ext cx="24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0" name="Rectangle 32"/>
            <p:cNvSpPr>
              <a:spLocks noChangeArrowheads="1"/>
            </p:cNvSpPr>
            <p:nvPr/>
          </p:nvSpPr>
          <p:spPr bwMode="auto">
            <a:xfrm>
              <a:off x="4530" y="2049"/>
              <a:ext cx="22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</a:p>
          </p:txBody>
        </p:sp>
        <p:sp>
          <p:nvSpPr>
            <p:cNvPr id="48181" name="Line 33"/>
            <p:cNvSpPr>
              <a:spLocks noChangeShapeType="1"/>
            </p:cNvSpPr>
            <p:nvPr/>
          </p:nvSpPr>
          <p:spPr bwMode="auto">
            <a:xfrm flipH="1" flipV="1">
              <a:off x="1779" y="1425"/>
              <a:ext cx="1" cy="67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Line 34"/>
            <p:cNvSpPr>
              <a:spLocks noChangeShapeType="1"/>
            </p:cNvSpPr>
            <p:nvPr/>
          </p:nvSpPr>
          <p:spPr bwMode="auto">
            <a:xfrm flipV="1">
              <a:off x="1773" y="2097"/>
              <a:ext cx="2863" cy="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Rectangle 35"/>
            <p:cNvSpPr>
              <a:spLocks noChangeArrowheads="1"/>
            </p:cNvSpPr>
            <p:nvPr/>
          </p:nvSpPr>
          <p:spPr bwMode="auto">
            <a:xfrm>
              <a:off x="2783" y="2022"/>
              <a:ext cx="27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sp>
          <p:nvSpPr>
            <p:cNvPr id="48184" name="Rectangle 36"/>
            <p:cNvSpPr>
              <a:spLocks noChangeArrowheads="1"/>
            </p:cNvSpPr>
            <p:nvPr/>
          </p:nvSpPr>
          <p:spPr bwMode="auto">
            <a:xfrm>
              <a:off x="2280" y="2022"/>
              <a:ext cx="27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  <a:r>
                <a:rPr lang="en-US" altLang="zh-CN" sz="2800" b="1" baseline="-25000"/>
                <a:t>1</a:t>
              </a:r>
              <a:endParaRPr lang="en-US" altLang="zh-CN" sz="2800" b="1" i="1"/>
            </a:p>
          </p:txBody>
        </p:sp>
      </p:grpSp>
      <p:sp>
        <p:nvSpPr>
          <p:cNvPr id="56357" name="Line 37"/>
          <p:cNvSpPr>
            <a:spLocks noChangeShapeType="1"/>
          </p:cNvSpPr>
          <p:nvPr/>
        </p:nvSpPr>
        <p:spPr bwMode="auto">
          <a:xfrm>
            <a:off x="2824163" y="1371600"/>
            <a:ext cx="4291012" cy="0"/>
          </a:xfrm>
          <a:prstGeom prst="line">
            <a:avLst/>
          </a:prstGeom>
          <a:noFill/>
          <a:ln w="1905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457450" y="2514600"/>
            <a:ext cx="4718050" cy="519113"/>
            <a:chOff x="769" y="1728"/>
            <a:chExt cx="3695" cy="327"/>
          </a:xfrm>
        </p:grpSpPr>
        <p:sp>
          <p:nvSpPr>
            <p:cNvPr id="48178" name="Line 39"/>
            <p:cNvSpPr>
              <a:spLocks noChangeShapeType="1"/>
            </p:cNvSpPr>
            <p:nvPr/>
          </p:nvSpPr>
          <p:spPr bwMode="auto">
            <a:xfrm>
              <a:off x="1104" y="1920"/>
              <a:ext cx="33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Rectangle 40"/>
            <p:cNvSpPr>
              <a:spLocks noChangeArrowheads="1"/>
            </p:cNvSpPr>
            <p:nvPr/>
          </p:nvSpPr>
          <p:spPr bwMode="auto">
            <a:xfrm>
              <a:off x="769" y="1728"/>
              <a:ext cx="3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21088" y="3352800"/>
            <a:ext cx="2398712" cy="1441450"/>
            <a:chOff x="1585" y="1536"/>
            <a:chExt cx="1879" cy="908"/>
          </a:xfrm>
        </p:grpSpPr>
        <p:sp>
          <p:nvSpPr>
            <p:cNvPr id="48174" name="Line 42"/>
            <p:cNvSpPr>
              <a:spLocks noChangeShapeType="1"/>
            </p:cNvSpPr>
            <p:nvPr/>
          </p:nvSpPr>
          <p:spPr bwMode="auto">
            <a:xfrm>
              <a:off x="1585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43"/>
            <p:cNvSpPr>
              <a:spLocks noChangeShapeType="1"/>
            </p:cNvSpPr>
            <p:nvPr/>
          </p:nvSpPr>
          <p:spPr bwMode="auto">
            <a:xfrm>
              <a:off x="2213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44"/>
            <p:cNvSpPr>
              <a:spLocks noChangeShapeType="1"/>
            </p:cNvSpPr>
            <p:nvPr/>
          </p:nvSpPr>
          <p:spPr bwMode="auto">
            <a:xfrm>
              <a:off x="2837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45"/>
            <p:cNvSpPr>
              <a:spLocks noChangeShapeType="1"/>
            </p:cNvSpPr>
            <p:nvPr/>
          </p:nvSpPr>
          <p:spPr bwMode="auto">
            <a:xfrm>
              <a:off x="3464" y="1536"/>
              <a:ext cx="0" cy="9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2814638" y="3409950"/>
            <a:ext cx="4729162" cy="1847850"/>
            <a:chOff x="1773" y="2148"/>
            <a:chExt cx="2979" cy="1164"/>
          </a:xfrm>
        </p:grpSpPr>
        <p:graphicFrame>
          <p:nvGraphicFramePr>
            <p:cNvPr id="48130" name="Object 47">
              <a:hlinkClick r:id="" action="ppaction://ole?verb=1"/>
            </p:cNvPr>
            <p:cNvGraphicFramePr>
              <a:graphicFrameLocks/>
            </p:cNvGraphicFramePr>
            <p:nvPr/>
          </p:nvGraphicFramePr>
          <p:xfrm>
            <a:off x="1818" y="2148"/>
            <a:ext cx="249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2" r:id="rId5" imgW="151920" imgH="187200" progId="Equation.3">
                    <p:embed/>
                  </p:oleObj>
                </mc:Choice>
                <mc:Fallback>
                  <p:oleObj r:id="rId5" imgW="151920" imgH="187200" progId="Equation.3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148"/>
                          <a:ext cx="249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9" name="Rectangle 48"/>
            <p:cNvSpPr>
              <a:spLocks noChangeArrowheads="1"/>
            </p:cNvSpPr>
            <p:nvPr/>
          </p:nvSpPr>
          <p:spPr bwMode="auto">
            <a:xfrm>
              <a:off x="4530" y="2949"/>
              <a:ext cx="22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</a:p>
          </p:txBody>
        </p:sp>
        <p:sp>
          <p:nvSpPr>
            <p:cNvPr id="48170" name="Line 49"/>
            <p:cNvSpPr>
              <a:spLocks noChangeShapeType="1"/>
            </p:cNvSpPr>
            <p:nvPr/>
          </p:nvSpPr>
          <p:spPr bwMode="auto">
            <a:xfrm flipH="1" flipV="1">
              <a:off x="1779" y="2325"/>
              <a:ext cx="1" cy="67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50"/>
            <p:cNvSpPr>
              <a:spLocks noChangeShapeType="1"/>
            </p:cNvSpPr>
            <p:nvPr/>
          </p:nvSpPr>
          <p:spPr bwMode="auto">
            <a:xfrm flipV="1">
              <a:off x="1773" y="2997"/>
              <a:ext cx="2863" cy="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Rectangle 51"/>
            <p:cNvSpPr>
              <a:spLocks noChangeArrowheads="1"/>
            </p:cNvSpPr>
            <p:nvPr/>
          </p:nvSpPr>
          <p:spPr bwMode="auto">
            <a:xfrm>
              <a:off x="2783" y="2922"/>
              <a:ext cx="27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  <a:r>
                <a:rPr lang="en-US" altLang="zh-CN" sz="2800" b="1" baseline="-25000"/>
                <a:t>2</a:t>
              </a:r>
              <a:endParaRPr lang="en-US" altLang="zh-CN" sz="2800" b="1" i="1"/>
            </a:p>
          </p:txBody>
        </p:sp>
        <p:sp>
          <p:nvSpPr>
            <p:cNvPr id="48173" name="Rectangle 52"/>
            <p:cNvSpPr>
              <a:spLocks noChangeArrowheads="1"/>
            </p:cNvSpPr>
            <p:nvPr/>
          </p:nvSpPr>
          <p:spPr bwMode="auto">
            <a:xfrm>
              <a:off x="2280" y="2922"/>
              <a:ext cx="27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i="1"/>
                <a:t>t</a:t>
              </a:r>
              <a:r>
                <a:rPr lang="en-US" altLang="zh-CN" sz="2800" b="1" baseline="-25000"/>
                <a:t>1</a:t>
              </a:r>
              <a:endParaRPr lang="en-US" altLang="zh-CN" sz="2800" b="1" i="1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2457450" y="3886200"/>
            <a:ext cx="4718050" cy="519113"/>
            <a:chOff x="769" y="2592"/>
            <a:chExt cx="3695" cy="327"/>
          </a:xfrm>
        </p:grpSpPr>
        <p:sp>
          <p:nvSpPr>
            <p:cNvPr id="48167" name="Line 54"/>
            <p:cNvSpPr>
              <a:spLocks noChangeShapeType="1"/>
            </p:cNvSpPr>
            <p:nvPr/>
          </p:nvSpPr>
          <p:spPr bwMode="auto">
            <a:xfrm>
              <a:off x="1104" y="2784"/>
              <a:ext cx="336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Rectangle 55"/>
            <p:cNvSpPr>
              <a:spLocks noChangeArrowheads="1"/>
            </p:cNvSpPr>
            <p:nvPr/>
          </p:nvSpPr>
          <p:spPr bwMode="auto">
            <a:xfrm>
              <a:off x="769" y="2592"/>
              <a:ext cx="3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U</a:t>
              </a:r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2824163" y="4419600"/>
            <a:ext cx="3984625" cy="304800"/>
            <a:chOff x="1056" y="2832"/>
            <a:chExt cx="3120" cy="192"/>
          </a:xfrm>
        </p:grpSpPr>
        <p:sp>
          <p:nvSpPr>
            <p:cNvPr id="48159" name="Line 57"/>
            <p:cNvSpPr>
              <a:spLocks noChangeShapeType="1"/>
            </p:cNvSpPr>
            <p:nvPr/>
          </p:nvSpPr>
          <p:spPr bwMode="auto">
            <a:xfrm flipV="1">
              <a:off x="1056" y="2832"/>
              <a:ext cx="624" cy="192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60" name="Group 58"/>
            <p:cNvGrpSpPr>
              <a:grpSpLocks/>
            </p:cNvGrpSpPr>
            <p:nvPr/>
          </p:nvGrpSpPr>
          <p:grpSpPr bwMode="auto">
            <a:xfrm>
              <a:off x="1056" y="2832"/>
              <a:ext cx="3120" cy="192"/>
              <a:chOff x="1056" y="2832"/>
              <a:chExt cx="3120" cy="192"/>
            </a:xfrm>
          </p:grpSpPr>
          <p:sp>
            <p:nvSpPr>
              <p:cNvPr id="48161" name="Line 59"/>
              <p:cNvSpPr>
                <a:spLocks noChangeShapeType="1"/>
              </p:cNvSpPr>
              <p:nvPr/>
            </p:nvSpPr>
            <p:spPr bwMode="auto">
              <a:xfrm flipV="1">
                <a:off x="1056" y="2832"/>
                <a:ext cx="624" cy="192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62" name="Group 60"/>
              <p:cNvGrpSpPr>
                <a:grpSpLocks/>
              </p:cNvGrpSpPr>
              <p:nvPr/>
            </p:nvGrpSpPr>
            <p:grpSpPr bwMode="auto">
              <a:xfrm>
                <a:off x="1632" y="2832"/>
                <a:ext cx="1296" cy="144"/>
                <a:chOff x="1632" y="2832"/>
                <a:chExt cx="1296" cy="144"/>
              </a:xfrm>
            </p:grpSpPr>
            <p:sp>
              <p:nvSpPr>
                <p:cNvPr id="48165" name="Line 61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672" cy="144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304" y="2832"/>
                  <a:ext cx="624" cy="144"/>
                </a:xfrm>
                <a:prstGeom prst="line">
                  <a:avLst/>
                </a:prstGeom>
                <a:noFill/>
                <a:ln w="5715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3" name="Line 63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624" cy="14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4" name="Line 64"/>
              <p:cNvSpPr>
                <a:spLocks noChangeShapeType="1"/>
              </p:cNvSpPr>
              <p:nvPr/>
            </p:nvSpPr>
            <p:spPr bwMode="auto">
              <a:xfrm flipV="1">
                <a:off x="3552" y="2832"/>
                <a:ext cx="624" cy="144"/>
              </a:xfrm>
              <a:prstGeom prst="line">
                <a:avLst/>
              </a:prstGeom>
              <a:noFill/>
              <a:ln w="5715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762000" y="5105400"/>
            <a:ext cx="6934200" cy="1095375"/>
            <a:chOff x="480" y="3216"/>
            <a:chExt cx="4368" cy="690"/>
          </a:xfrm>
        </p:grpSpPr>
        <p:sp>
          <p:nvSpPr>
            <p:cNvPr id="48157" name="Text Box 66" descr="40%"/>
            <p:cNvSpPr txBox="1">
              <a:spLocks noChangeArrowheads="1"/>
            </p:cNvSpPr>
            <p:nvPr/>
          </p:nvSpPr>
          <p:spPr bwMode="auto">
            <a:xfrm>
              <a:off x="864" y="3552"/>
              <a:ext cx="398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</a:rPr>
                <a:t>   </a:t>
              </a:r>
              <a:r>
                <a:rPr lang="zh-CN" altLang="en-US" sz="2800" b="1">
                  <a:solidFill>
                    <a:srgbClr val="000099"/>
                  </a:solidFill>
                </a:rPr>
                <a:t>扫描锯齿波</a:t>
              </a:r>
            </a:p>
          </p:txBody>
        </p:sp>
        <p:sp>
          <p:nvSpPr>
            <p:cNvPr id="56387" name="Rectangle 67"/>
            <p:cNvSpPr>
              <a:spLocks noChangeArrowheads="1"/>
            </p:cNvSpPr>
            <p:nvPr/>
          </p:nvSpPr>
          <p:spPr bwMode="auto">
            <a:xfrm>
              <a:off x="480" y="3216"/>
              <a:ext cx="641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应用</a:t>
              </a: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:</a:t>
              </a:r>
            </a:p>
          </p:txBody>
        </p:sp>
      </p:grpSp>
      <p:sp>
        <p:nvSpPr>
          <p:cNvPr id="48156" name="Text Box 68"/>
          <p:cNvSpPr txBox="1">
            <a:spLocks noChangeArrowheads="1"/>
          </p:cNvSpPr>
          <p:nvPr/>
        </p:nvSpPr>
        <p:spPr bwMode="auto">
          <a:xfrm>
            <a:off x="2886075" y="533400"/>
            <a:ext cx="54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u</a:t>
            </a:r>
            <a:r>
              <a:rPr lang="en-US" altLang="zh-CN" sz="3200" b="1" baseline="-25000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875" y="485775"/>
            <a:ext cx="88931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600" smtClean="0"/>
              <a:t>S</a:t>
            </a:r>
            <a:r>
              <a:rPr lang="zh-CN" altLang="en-US" sz="3600" smtClean="0"/>
              <a:t>在</a:t>
            </a:r>
            <a:r>
              <a:rPr lang="zh-CN" altLang="en-US" sz="3600" i="1" smtClean="0"/>
              <a:t> </a:t>
            </a:r>
            <a:r>
              <a:rPr lang="en-US" altLang="zh-CN" sz="3600" i="1" smtClean="0"/>
              <a:t>t </a:t>
            </a:r>
            <a:r>
              <a:rPr lang="en-US" altLang="zh-CN" sz="3600" smtClean="0"/>
              <a:t>= 0 </a:t>
            </a:r>
            <a:r>
              <a:rPr lang="zh-CN" altLang="en-US" sz="3600" smtClean="0"/>
              <a:t>瞬间打开，求</a:t>
            </a:r>
            <a:r>
              <a:rPr lang="en-US" altLang="zh-CN" sz="3600" smtClean="0"/>
              <a:t>τ</a:t>
            </a:r>
            <a:r>
              <a:rPr lang="zh-CN" altLang="en-US" sz="3600" smtClean="0"/>
              <a:t>，                ，</a:t>
            </a:r>
            <a:r>
              <a:rPr lang="zh-CN" altLang="en-US" sz="4000" smtClean="0"/>
              <a:t/>
            </a:r>
            <a:br>
              <a:rPr lang="zh-CN" altLang="en-US" sz="4000" smtClean="0"/>
            </a:br>
            <a:r>
              <a:rPr lang="zh-CN" altLang="en-US" sz="4000" smtClean="0"/>
              <a:t>                            </a:t>
            </a:r>
          </a:p>
        </p:txBody>
      </p:sp>
      <p:pic>
        <p:nvPicPr>
          <p:cNvPr id="49157" name="Picture 4" descr="07秋题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675"/>
            <a:ext cx="5969000" cy="3644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5072063" y="571500"/>
          <a:ext cx="2381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4" imgW="749160" imgH="177480" progId="Equation.3">
                  <p:embed/>
                </p:oleObj>
              </mc:Choice>
              <mc:Fallback>
                <p:oleObj name="Equation" r:id="rId4" imgW="74916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71500"/>
                        <a:ext cx="2381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155" name="Object 8"/>
          <p:cNvGraphicFramePr>
            <a:graphicFrameLocks noChangeAspect="1"/>
          </p:cNvGraphicFramePr>
          <p:nvPr/>
        </p:nvGraphicFramePr>
        <p:xfrm>
          <a:off x="7500938" y="571500"/>
          <a:ext cx="1000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r:id="rId6" imgW="329914" imgH="177646" progId="Equation.3">
                  <p:embed/>
                </p:oleObj>
              </mc:Choice>
              <mc:Fallback>
                <p:oleObj r:id="rId6" imgW="329914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571500"/>
                        <a:ext cx="10001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3313F1-530F-4712-9CC8-B29567A116AA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858838"/>
            <a:ext cx="3190875" cy="1960562"/>
            <a:chOff x="2517" y="1071"/>
            <a:chExt cx="2010" cy="1235"/>
          </a:xfrm>
        </p:grpSpPr>
        <p:grpSp>
          <p:nvGrpSpPr>
            <p:cNvPr id="1062" name="Group 6"/>
            <p:cNvGrpSpPr>
              <a:grpSpLocks/>
            </p:cNvGrpSpPr>
            <p:nvPr/>
          </p:nvGrpSpPr>
          <p:grpSpPr bwMode="auto">
            <a:xfrm>
              <a:off x="2608" y="1071"/>
              <a:ext cx="1919" cy="886"/>
              <a:chOff x="2256" y="2736"/>
              <a:chExt cx="1919" cy="886"/>
            </a:xfrm>
          </p:grpSpPr>
          <p:sp>
            <p:nvSpPr>
              <p:cNvPr id="1068" name="Text Box 7"/>
              <p:cNvSpPr txBox="1">
                <a:spLocks noChangeArrowheads="1"/>
              </p:cNvSpPr>
              <p:nvPr/>
            </p:nvSpPr>
            <p:spPr bwMode="auto">
              <a:xfrm>
                <a:off x="3053" y="2736"/>
                <a:ext cx="2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69" name="Line 8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Line 9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Oval 10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2" name="Oval 11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73" name="Group 12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1074" name="Line 13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Line 14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63" name="Text Box 15"/>
            <p:cNvSpPr txBox="1">
              <a:spLocks noChangeArrowheads="1"/>
            </p:cNvSpPr>
            <p:nvPr/>
          </p:nvSpPr>
          <p:spPr bwMode="auto">
            <a:xfrm>
              <a:off x="2517" y="1706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1064" name="Text Box 16"/>
            <p:cNvSpPr txBox="1">
              <a:spLocks noChangeArrowheads="1"/>
            </p:cNvSpPr>
            <p:nvPr/>
          </p:nvSpPr>
          <p:spPr bwMode="auto">
            <a:xfrm>
              <a:off x="4150" y="1706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1065" name="Text Box 17"/>
            <p:cNvSpPr txBox="1">
              <a:spLocks noChangeArrowheads="1"/>
            </p:cNvSpPr>
            <p:nvPr/>
          </p:nvSpPr>
          <p:spPr bwMode="auto">
            <a:xfrm>
              <a:off x="3379" y="1979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1066" name="Text Box 18"/>
            <p:cNvSpPr txBox="1">
              <a:spLocks noChangeArrowheads="1"/>
            </p:cNvSpPr>
            <p:nvPr/>
          </p:nvSpPr>
          <p:spPr bwMode="auto">
            <a:xfrm>
              <a:off x="2971" y="129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</a:p>
          </p:txBody>
        </p:sp>
        <p:sp>
          <p:nvSpPr>
            <p:cNvPr id="1067" name="Text Box 19"/>
            <p:cNvSpPr txBox="1">
              <a:spLocks noChangeArrowheads="1"/>
            </p:cNvSpPr>
            <p:nvPr/>
          </p:nvSpPr>
          <p:spPr bwMode="auto">
            <a:xfrm>
              <a:off x="3651" y="1298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q</a:t>
              </a:r>
            </a:p>
          </p:txBody>
        </p:sp>
      </p:grp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1600200" y="2844800"/>
          <a:ext cx="3124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Equation" r:id="rId3" imgW="1486006" imgH="323920" progId="Equation.DSMT4">
                  <p:embed/>
                </p:oleObj>
              </mc:Choice>
              <mc:Fallback>
                <p:oleObj name="Equation" r:id="rId3" imgW="1486006" imgH="32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44800"/>
                        <a:ext cx="3124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715000" y="733425"/>
            <a:ext cx="2232025" cy="2466975"/>
            <a:chOff x="3795" y="1344"/>
            <a:chExt cx="1406" cy="1554"/>
          </a:xfrm>
        </p:grpSpPr>
        <p:grpSp>
          <p:nvGrpSpPr>
            <p:cNvPr id="1053" name="Group 23"/>
            <p:cNvGrpSpPr>
              <a:grpSpLocks/>
            </p:cNvGrpSpPr>
            <p:nvPr/>
          </p:nvGrpSpPr>
          <p:grpSpPr bwMode="auto">
            <a:xfrm>
              <a:off x="3795" y="1391"/>
              <a:ext cx="1406" cy="1507"/>
              <a:chOff x="336" y="1872"/>
              <a:chExt cx="1056" cy="1104"/>
            </a:xfrm>
          </p:grpSpPr>
          <p:sp>
            <p:nvSpPr>
              <p:cNvPr id="1060" name="Line 24"/>
              <p:cNvSpPr>
                <a:spLocks noChangeShapeType="1"/>
              </p:cNvSpPr>
              <p:nvPr/>
            </p:nvSpPr>
            <p:spPr bwMode="auto">
              <a:xfrm>
                <a:off x="336" y="254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Line 25"/>
              <p:cNvSpPr>
                <a:spLocks noChangeShapeType="1"/>
              </p:cNvSpPr>
              <p:nvPr/>
            </p:nvSpPr>
            <p:spPr bwMode="auto">
              <a:xfrm flipV="1">
                <a:off x="720" y="18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4" name="Text Box 26"/>
            <p:cNvSpPr txBox="1">
              <a:spLocks noChangeArrowheads="1"/>
            </p:cNvSpPr>
            <p:nvPr/>
          </p:nvSpPr>
          <p:spPr bwMode="auto">
            <a:xfrm>
              <a:off x="4422" y="1344"/>
              <a:ext cx="22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55" name="Text Box 27"/>
            <p:cNvSpPr txBox="1">
              <a:spLocks noChangeArrowheads="1"/>
            </p:cNvSpPr>
            <p:nvPr/>
          </p:nvSpPr>
          <p:spPr bwMode="auto">
            <a:xfrm>
              <a:off x="4921" y="2308"/>
              <a:ext cx="241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56" name="Text Box 28"/>
            <p:cNvSpPr txBox="1">
              <a:spLocks noChangeArrowheads="1"/>
            </p:cNvSpPr>
            <p:nvPr/>
          </p:nvSpPr>
          <p:spPr bwMode="auto">
            <a:xfrm>
              <a:off x="4302" y="2328"/>
              <a:ext cx="26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57" name="Freeform 29"/>
            <p:cNvSpPr>
              <a:spLocks/>
            </p:cNvSpPr>
            <p:nvPr/>
          </p:nvSpPr>
          <p:spPr bwMode="auto">
            <a:xfrm>
              <a:off x="4513" y="2160"/>
              <a:ext cx="55" cy="117"/>
            </a:xfrm>
            <a:custGeom>
              <a:avLst/>
              <a:gdLst>
                <a:gd name="T0" fmla="*/ 0 w 55"/>
                <a:gd name="T1" fmla="*/ 0 h 117"/>
                <a:gd name="T2" fmla="*/ 48 w 55"/>
                <a:gd name="T3" fmla="*/ 45 h 117"/>
                <a:gd name="T4" fmla="*/ 45 w 55"/>
                <a:gd name="T5" fmla="*/ 117 h 117"/>
                <a:gd name="T6" fmla="*/ 0 60000 65536"/>
                <a:gd name="T7" fmla="*/ 0 60000 65536"/>
                <a:gd name="T8" fmla="*/ 0 60000 65536"/>
                <a:gd name="T9" fmla="*/ 0 w 55"/>
                <a:gd name="T10" fmla="*/ 0 h 117"/>
                <a:gd name="T11" fmla="*/ 55 w 55"/>
                <a:gd name="T12" fmla="*/ 117 h 1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" h="117">
                  <a:moveTo>
                    <a:pt x="0" y="0"/>
                  </a:moveTo>
                  <a:cubicBezTo>
                    <a:pt x="8" y="7"/>
                    <a:pt x="41" y="25"/>
                    <a:pt x="48" y="45"/>
                  </a:cubicBezTo>
                  <a:cubicBezTo>
                    <a:pt x="55" y="65"/>
                    <a:pt x="46" y="102"/>
                    <a:pt x="45" y="117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Text Box 30"/>
            <p:cNvSpPr txBox="1">
              <a:spLocks noChangeArrowheads="1"/>
            </p:cNvSpPr>
            <p:nvPr/>
          </p:nvSpPr>
          <p:spPr bwMode="auto">
            <a:xfrm>
              <a:off x="4558" y="193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kumimoji="1"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059" name="Line 31"/>
            <p:cNvSpPr>
              <a:spLocks noChangeShapeType="1"/>
            </p:cNvSpPr>
            <p:nvPr/>
          </p:nvSpPr>
          <p:spPr bwMode="auto">
            <a:xfrm flipV="1">
              <a:off x="3878" y="1797"/>
              <a:ext cx="998" cy="8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5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36" name="AutoShape 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AutoShape 36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8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09" name="Text Box 41"/>
          <p:cNvSpPr txBox="1">
            <a:spLocks noChangeArrowheads="1"/>
          </p:cNvSpPr>
          <p:nvPr/>
        </p:nvSpPr>
        <p:spPr bwMode="auto">
          <a:xfrm>
            <a:off x="4572000" y="6858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线性电容：</a:t>
            </a:r>
          </a:p>
        </p:txBody>
      </p:sp>
      <p:graphicFrame>
        <p:nvGraphicFramePr>
          <p:cNvPr id="7210" name="Object 42"/>
          <p:cNvGraphicFramePr>
            <a:graphicFrameLocks noChangeAspect="1"/>
          </p:cNvGraphicFramePr>
          <p:nvPr/>
        </p:nvGraphicFramePr>
        <p:xfrm>
          <a:off x="1524000" y="4221163"/>
          <a:ext cx="9906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5" name="公式" r:id="rId5" imgW="482391" imgH="393529" progId="Equation.3">
                  <p:embed/>
                </p:oleObj>
              </mc:Choice>
              <mc:Fallback>
                <p:oleObj name="公式" r:id="rId5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21163"/>
                        <a:ext cx="99060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44"/>
          <p:cNvSpPr>
            <a:spLocks noChangeArrowheads="1"/>
          </p:cNvSpPr>
          <p:nvPr/>
        </p:nvSpPr>
        <p:spPr bwMode="auto">
          <a:xfrm>
            <a:off x="0" y="321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2" name="Rectangle 54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2895600" y="3825875"/>
            <a:ext cx="6137275" cy="1889125"/>
            <a:chOff x="2256" y="2151"/>
            <a:chExt cx="3866" cy="1190"/>
          </a:xfrm>
        </p:grpSpPr>
        <p:grpSp>
          <p:nvGrpSpPr>
            <p:cNvPr id="1044" name="Group 57"/>
            <p:cNvGrpSpPr>
              <a:grpSpLocks/>
            </p:cNvGrpSpPr>
            <p:nvPr/>
          </p:nvGrpSpPr>
          <p:grpSpPr bwMode="auto">
            <a:xfrm>
              <a:off x="2256" y="2151"/>
              <a:ext cx="2334" cy="912"/>
              <a:chOff x="2529" y="2151"/>
              <a:chExt cx="2334" cy="912"/>
            </a:xfrm>
          </p:grpSpPr>
          <p:grpSp>
            <p:nvGrpSpPr>
              <p:cNvPr id="1047" name="Group 51"/>
              <p:cNvGrpSpPr>
                <a:grpSpLocks/>
              </p:cNvGrpSpPr>
              <p:nvPr/>
            </p:nvGrpSpPr>
            <p:grpSpPr bwMode="auto">
              <a:xfrm>
                <a:off x="2580" y="2151"/>
                <a:ext cx="2164" cy="288"/>
                <a:chOff x="2580" y="2151"/>
                <a:chExt cx="2164" cy="288"/>
              </a:xfrm>
            </p:grpSpPr>
            <p:graphicFrame>
              <p:nvGraphicFramePr>
                <p:cNvPr id="1031" name="Object 43"/>
                <p:cNvGraphicFramePr>
                  <a:graphicFrameLocks noChangeAspect="1"/>
                </p:cNvGraphicFramePr>
                <p:nvPr/>
              </p:nvGraphicFramePr>
              <p:xfrm>
                <a:off x="2580" y="2192"/>
                <a:ext cx="15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336" name="公式" r:id="rId7" imgW="126835" imgH="152202" progId="Equation.3">
                        <p:embed/>
                      </p:oleObj>
                    </mc:Choice>
                    <mc:Fallback>
                      <p:oleObj name="公式" r:id="rId7" imgW="126835" imgH="15220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80" y="2192"/>
                              <a:ext cx="15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2" name="Rectangle 45"/>
                <p:cNvSpPr>
                  <a:spLocks noChangeArrowheads="1"/>
                </p:cNvSpPr>
                <p:nvPr/>
              </p:nvSpPr>
              <p:spPr bwMode="auto">
                <a:xfrm>
                  <a:off x="2688" y="2151"/>
                  <a:ext cx="205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--</a:t>
                  </a:r>
                  <a:r>
                    <a:rPr lang="zh-CN" altLang="en-US" sz="2400" b="1"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介质的介电常数 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F/m</a:t>
                  </a:r>
                </a:p>
              </p:txBody>
            </p:sp>
          </p:grpSp>
          <p:grpSp>
            <p:nvGrpSpPr>
              <p:cNvPr id="1048" name="Group 52"/>
              <p:cNvGrpSpPr>
                <a:grpSpLocks/>
              </p:cNvGrpSpPr>
              <p:nvPr/>
            </p:nvGrpSpPr>
            <p:grpSpPr bwMode="auto">
              <a:xfrm>
                <a:off x="2576" y="2477"/>
                <a:ext cx="2287" cy="288"/>
                <a:chOff x="2576" y="2495"/>
                <a:chExt cx="2287" cy="288"/>
              </a:xfrm>
            </p:grpSpPr>
            <p:graphicFrame>
              <p:nvGraphicFramePr>
                <p:cNvPr id="1030" name="Object 47"/>
                <p:cNvGraphicFramePr>
                  <a:graphicFrameLocks noChangeAspect="1"/>
                </p:cNvGraphicFramePr>
                <p:nvPr/>
              </p:nvGraphicFramePr>
              <p:xfrm>
                <a:off x="2576" y="2544"/>
                <a:ext cx="16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337" name="公式" r:id="rId9" imgW="152202" imgH="177569" progId="Equation.3">
                        <p:embed/>
                      </p:oleObj>
                    </mc:Choice>
                    <mc:Fallback>
                      <p:oleObj name="公式" r:id="rId9" imgW="152202" imgH="17756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76" y="2544"/>
                              <a:ext cx="16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1" name="Rectangle 49"/>
                <p:cNvSpPr>
                  <a:spLocks noChangeArrowheads="1"/>
                </p:cNvSpPr>
                <p:nvPr/>
              </p:nvSpPr>
              <p:spPr bwMode="auto">
                <a:xfrm>
                  <a:off x="2688" y="2495"/>
                  <a:ext cx="217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--</a:t>
                  </a:r>
                  <a:r>
                    <a:rPr lang="zh-CN" altLang="en-US" sz="2400" b="1"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电容极板的截面积 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m</a:t>
                  </a:r>
                  <a:r>
                    <a:rPr lang="en-US" altLang="zh-CN" sz="2400" b="1" baseline="30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49" name="Group 56"/>
              <p:cNvGrpSpPr>
                <a:grpSpLocks/>
              </p:cNvGrpSpPr>
              <p:nvPr/>
            </p:nvGrpSpPr>
            <p:grpSpPr bwMode="auto">
              <a:xfrm>
                <a:off x="2529" y="2775"/>
                <a:ext cx="2270" cy="288"/>
                <a:chOff x="2529" y="2775"/>
                <a:chExt cx="2270" cy="288"/>
              </a:xfrm>
            </p:grpSpPr>
            <p:graphicFrame>
              <p:nvGraphicFramePr>
                <p:cNvPr id="1029" name="Object 53"/>
                <p:cNvGraphicFramePr>
                  <a:graphicFrameLocks noChangeAspect="1"/>
                </p:cNvGraphicFramePr>
                <p:nvPr/>
              </p:nvGraphicFramePr>
              <p:xfrm>
                <a:off x="2529" y="2816"/>
                <a:ext cx="183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338" name="公式" r:id="rId11" imgW="139579" imgH="177646" progId="Equation.3">
                        <p:embed/>
                      </p:oleObj>
                    </mc:Choice>
                    <mc:Fallback>
                      <p:oleObj name="公式" r:id="rId11" imgW="139579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29" y="2816"/>
                              <a:ext cx="183" cy="22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Rectangle 55"/>
                <p:cNvSpPr>
                  <a:spLocks noChangeArrowheads="1"/>
                </p:cNvSpPr>
                <p:nvPr/>
              </p:nvSpPr>
              <p:spPr bwMode="auto">
                <a:xfrm>
                  <a:off x="2688" y="2775"/>
                  <a:ext cx="211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  <a:tab pos="6858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--</a:t>
                  </a:r>
                  <a:r>
                    <a:rPr lang="zh-CN" altLang="en-US" sz="2400" b="1"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两极板之间的距离 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045" name="Group 63"/>
            <p:cNvGrpSpPr>
              <a:grpSpLocks/>
            </p:cNvGrpSpPr>
            <p:nvPr/>
          </p:nvGrpSpPr>
          <p:grpSpPr bwMode="auto">
            <a:xfrm>
              <a:off x="2256" y="3053"/>
              <a:ext cx="3866" cy="288"/>
              <a:chOff x="2564" y="3111"/>
              <a:chExt cx="3866" cy="288"/>
            </a:xfrm>
          </p:grpSpPr>
          <p:graphicFrame>
            <p:nvGraphicFramePr>
              <p:cNvPr id="1028" name="Object 59"/>
              <p:cNvGraphicFramePr>
                <a:graphicFrameLocks noChangeAspect="1"/>
              </p:cNvGraphicFramePr>
              <p:nvPr/>
            </p:nvGraphicFramePr>
            <p:xfrm>
              <a:off x="2564" y="3168"/>
              <a:ext cx="1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39" name="公式" r:id="rId13" imgW="164814" imgH="177492" progId="Equation.3">
                      <p:embed/>
                    </p:oleObj>
                  </mc:Choice>
                  <mc:Fallback>
                    <p:oleObj name="公式" r:id="rId13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4" y="3168"/>
                            <a:ext cx="1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6" name="Rectangle 61"/>
              <p:cNvSpPr>
                <a:spLocks noChangeArrowheads="1"/>
              </p:cNvSpPr>
              <p:nvPr/>
            </p:nvSpPr>
            <p:spPr bwMode="auto">
              <a:xfrm>
                <a:off x="2688" y="3111"/>
                <a:ext cx="37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--</a:t>
                </a: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电容 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F(</a:t>
                </a:r>
                <a:r>
                  <a:rPr lang="zh-CN" altLang="en-US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法拉）</a:t>
                </a:r>
                <a:r>
                  <a:rPr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F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（微法）</a:t>
                </a: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pF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（皮法）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01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403480-EBFD-4F5B-86E2-B305AAB8CC39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3513" y="685800"/>
            <a:ext cx="524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、线性电容的电压、电流关系</a:t>
            </a:r>
          </a:p>
        </p:txBody>
      </p:sp>
      <p:graphicFrame>
        <p:nvGraphicFramePr>
          <p:cNvPr id="8250" name="Object 5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2228850"/>
          <a:ext cx="1676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公式" r:id="rId3" imgW="819194" imgH="323920" progId="Equation.3">
                  <p:embed/>
                </p:oleObj>
              </mc:Choice>
              <mc:Fallback>
                <p:oleObj name="公式" r:id="rId3" imgW="819194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28850"/>
                        <a:ext cx="1676400" cy="7429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5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AutoShape 2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82713" y="1544638"/>
            <a:ext cx="3189287" cy="1960562"/>
            <a:chOff x="624" y="816"/>
            <a:chExt cx="2009" cy="1235"/>
          </a:xfrm>
        </p:grpSpPr>
        <p:grpSp>
          <p:nvGrpSpPr>
            <p:cNvPr id="2077" name="Group 6"/>
            <p:cNvGrpSpPr>
              <a:grpSpLocks/>
            </p:cNvGrpSpPr>
            <p:nvPr/>
          </p:nvGrpSpPr>
          <p:grpSpPr bwMode="auto">
            <a:xfrm>
              <a:off x="714" y="816"/>
              <a:ext cx="1919" cy="886"/>
              <a:chOff x="2256" y="2736"/>
              <a:chExt cx="1919" cy="886"/>
            </a:xfrm>
          </p:grpSpPr>
          <p:sp>
            <p:nvSpPr>
              <p:cNvPr id="2083" name="Text Box 7"/>
              <p:cNvSpPr txBox="1">
                <a:spLocks noChangeArrowheads="1"/>
              </p:cNvSpPr>
              <p:nvPr/>
            </p:nvSpPr>
            <p:spPr bwMode="auto">
              <a:xfrm>
                <a:off x="3053" y="2736"/>
                <a:ext cx="2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84" name="Line 8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Line 9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Oval 10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87" name="Oval 11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088" name="Group 12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089" name="Line 13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0" name="Line 14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78" name="Text Box 15"/>
            <p:cNvSpPr txBox="1">
              <a:spLocks noChangeArrowheads="1"/>
            </p:cNvSpPr>
            <p:nvPr/>
          </p:nvSpPr>
          <p:spPr bwMode="auto">
            <a:xfrm>
              <a:off x="624" y="1542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79" name="Text Box 16"/>
            <p:cNvSpPr txBox="1">
              <a:spLocks noChangeArrowheads="1"/>
            </p:cNvSpPr>
            <p:nvPr/>
          </p:nvSpPr>
          <p:spPr bwMode="auto">
            <a:xfrm>
              <a:off x="2257" y="1542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80" name="Text Box 17"/>
            <p:cNvSpPr txBox="1">
              <a:spLocks noChangeArrowheads="1"/>
            </p:cNvSpPr>
            <p:nvPr/>
          </p:nvSpPr>
          <p:spPr bwMode="auto">
            <a:xfrm>
              <a:off x="1440" y="1724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81" name="Text Box 19"/>
            <p:cNvSpPr txBox="1">
              <a:spLocks noChangeArrowheads="1"/>
            </p:cNvSpPr>
            <p:nvPr/>
          </p:nvSpPr>
          <p:spPr bwMode="auto">
            <a:xfrm>
              <a:off x="912" y="1008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82" name="Line 31"/>
            <p:cNvSpPr>
              <a:spLocks noChangeShapeType="1"/>
            </p:cNvSpPr>
            <p:nvPr/>
          </p:nvSpPr>
          <p:spPr bwMode="auto">
            <a:xfrm>
              <a:off x="864" y="134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35113" y="4059238"/>
            <a:ext cx="3189287" cy="1960562"/>
            <a:chOff x="720" y="2256"/>
            <a:chExt cx="2009" cy="1235"/>
          </a:xfrm>
        </p:grpSpPr>
        <p:grpSp>
          <p:nvGrpSpPr>
            <p:cNvPr id="2063" name="Group 34"/>
            <p:cNvGrpSpPr>
              <a:grpSpLocks/>
            </p:cNvGrpSpPr>
            <p:nvPr/>
          </p:nvGrpSpPr>
          <p:grpSpPr bwMode="auto">
            <a:xfrm>
              <a:off x="810" y="2256"/>
              <a:ext cx="1919" cy="886"/>
              <a:chOff x="2256" y="2736"/>
              <a:chExt cx="1919" cy="886"/>
            </a:xfrm>
          </p:grpSpPr>
          <p:sp>
            <p:nvSpPr>
              <p:cNvPr id="2069" name="Text Box 35"/>
              <p:cNvSpPr txBox="1">
                <a:spLocks noChangeArrowheads="1"/>
              </p:cNvSpPr>
              <p:nvPr/>
            </p:nvSpPr>
            <p:spPr bwMode="auto">
              <a:xfrm>
                <a:off x="3053" y="2736"/>
                <a:ext cx="2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70" name="Line 36"/>
              <p:cNvSpPr>
                <a:spLocks noChangeShapeType="1"/>
              </p:cNvSpPr>
              <p:nvPr/>
            </p:nvSpPr>
            <p:spPr bwMode="auto">
              <a:xfrm flipH="1" flipV="1">
                <a:off x="2347" y="3360"/>
                <a:ext cx="773" cy="0"/>
              </a:xfrm>
              <a:prstGeom prst="line">
                <a:avLst/>
              </a:prstGeom>
              <a:noFill/>
              <a:ln w="444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" name="Line 3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820" cy="0"/>
              </a:xfrm>
              <a:prstGeom prst="line">
                <a:avLst/>
              </a:prstGeom>
              <a:noFill/>
              <a:ln w="4445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2" name="Oval 38"/>
              <p:cNvSpPr>
                <a:spLocks noChangeArrowheads="1"/>
              </p:cNvSpPr>
              <p:nvPr/>
            </p:nvSpPr>
            <p:spPr bwMode="auto">
              <a:xfrm>
                <a:off x="2256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73" name="Oval 39"/>
              <p:cNvSpPr>
                <a:spLocks noChangeArrowheads="1"/>
              </p:cNvSpPr>
              <p:nvPr/>
            </p:nvSpPr>
            <p:spPr bwMode="auto">
              <a:xfrm>
                <a:off x="4084" y="3319"/>
                <a:ext cx="91" cy="91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074" name="Group 40"/>
              <p:cNvGrpSpPr>
                <a:grpSpLocks/>
              </p:cNvGrpSpPr>
              <p:nvPr/>
            </p:nvGrpSpPr>
            <p:grpSpPr bwMode="auto">
              <a:xfrm>
                <a:off x="3120" y="3083"/>
                <a:ext cx="144" cy="539"/>
                <a:chOff x="3053" y="3083"/>
                <a:chExt cx="211" cy="576"/>
              </a:xfrm>
            </p:grpSpPr>
            <p:sp>
              <p:nvSpPr>
                <p:cNvPr id="2075" name="Line 41"/>
                <p:cNvSpPr>
                  <a:spLocks noChangeShapeType="1"/>
                </p:cNvSpPr>
                <p:nvPr/>
              </p:nvSpPr>
              <p:spPr bwMode="auto">
                <a:xfrm>
                  <a:off x="3053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6" name="Line 42"/>
                <p:cNvSpPr>
                  <a:spLocks noChangeShapeType="1"/>
                </p:cNvSpPr>
                <p:nvPr/>
              </p:nvSpPr>
              <p:spPr bwMode="auto">
                <a:xfrm>
                  <a:off x="3264" y="3083"/>
                  <a:ext cx="0" cy="576"/>
                </a:xfrm>
                <a:prstGeom prst="line">
                  <a:avLst/>
                </a:prstGeom>
                <a:noFill/>
                <a:ln w="5080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64" name="Text Box 43"/>
            <p:cNvSpPr txBox="1">
              <a:spLocks noChangeArrowheads="1"/>
            </p:cNvSpPr>
            <p:nvPr/>
          </p:nvSpPr>
          <p:spPr bwMode="auto">
            <a:xfrm>
              <a:off x="720" y="2982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65" name="Text Box 44"/>
            <p:cNvSpPr txBox="1">
              <a:spLocks noChangeArrowheads="1"/>
            </p:cNvSpPr>
            <p:nvPr/>
          </p:nvSpPr>
          <p:spPr bwMode="auto">
            <a:xfrm>
              <a:off x="2353" y="2982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66" name="Text Box 45"/>
            <p:cNvSpPr txBox="1">
              <a:spLocks noChangeArrowheads="1"/>
            </p:cNvSpPr>
            <p:nvPr/>
          </p:nvSpPr>
          <p:spPr bwMode="auto">
            <a:xfrm>
              <a:off x="1536" y="3164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67" name="Text Box 46"/>
            <p:cNvSpPr txBox="1">
              <a:spLocks noChangeArrowheads="1"/>
            </p:cNvSpPr>
            <p:nvPr/>
          </p:nvSpPr>
          <p:spPr bwMode="auto">
            <a:xfrm>
              <a:off x="1008" y="2448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68" name="Line 47"/>
            <p:cNvSpPr>
              <a:spLocks noChangeShapeType="1"/>
            </p:cNvSpPr>
            <p:nvPr/>
          </p:nvSpPr>
          <p:spPr bwMode="auto">
            <a:xfrm flipH="1">
              <a:off x="1008" y="2784"/>
              <a:ext cx="4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253" name="Object 6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0200" y="4668838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公式" r:id="rId5" imgW="580893" imgH="323920" progId="Equation.3">
                  <p:embed/>
                </p:oleObj>
              </mc:Choice>
              <mc:Fallback>
                <p:oleObj name="公式" r:id="rId5" imgW="580893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68838"/>
                        <a:ext cx="1295400" cy="787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1025525" y="12192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关联方向下：</a:t>
            </a:r>
          </a:p>
        </p:txBody>
      </p:sp>
      <p:sp>
        <p:nvSpPr>
          <p:cNvPr id="8261" name="Rectangle 69"/>
          <p:cNvSpPr>
            <a:spLocks noChangeArrowheads="1"/>
          </p:cNvSpPr>
          <p:nvPr/>
        </p:nvSpPr>
        <p:spPr bwMode="auto">
          <a:xfrm>
            <a:off x="1100138" y="3657600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非关联方向下：</a:t>
            </a:r>
          </a:p>
        </p:txBody>
      </p:sp>
    </p:spTree>
    <p:extLst>
      <p:ext uri="{BB962C8B-B14F-4D97-AF65-F5344CB8AC3E}">
        <p14:creationId xmlns:p14="http://schemas.microsoft.com/office/powerpoint/2010/main" val="186160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6" grpId="1"/>
      <p:bldP spid="8258" grpId="0"/>
      <p:bldP spid="82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7A6FAA-A658-48C9-A7D1-AC4E09F9C889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685800" y="1905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讨论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60413" y="2819400"/>
            <a:ext cx="8078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为常数，即直流电路中，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。电容相当于开路，电 容有</a:t>
            </a:r>
            <a:r>
              <a:rPr kumimoji="1"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隔断直流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的作用（隔直通交）；</a:t>
            </a:r>
          </a:p>
        </p:txBody>
      </p:sp>
      <p:sp>
        <p:nvSpPr>
          <p:cNvPr id="3082" name="Text Box 53"/>
          <p:cNvSpPr txBox="1">
            <a:spLocks noChangeArrowheads="1"/>
          </p:cNvSpPr>
          <p:nvPr/>
        </p:nvSpPr>
        <p:spPr bwMode="auto">
          <a:xfrm>
            <a:off x="4356100" y="13985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zh-CN" sz="24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083" name="Rectangle 1026"/>
          <p:cNvSpPr>
            <a:spLocks noChangeArrowheads="1"/>
          </p:cNvSpPr>
          <p:nvPr/>
        </p:nvSpPr>
        <p:spPr bwMode="auto">
          <a:xfrm>
            <a:off x="0" y="381000"/>
            <a:ext cx="6096000" cy="1524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4" name="AutoShape 5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24800" y="6477000"/>
            <a:ext cx="304800" cy="304800"/>
          </a:xfrm>
          <a:prstGeom prst="actionButtonBackPrevious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5" name="AutoShape 5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04800" cy="304800"/>
          </a:xfrm>
          <a:prstGeom prst="actionButtonBlank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6" name="AutoShape 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05800" y="6477000"/>
            <a:ext cx="304800" cy="304800"/>
          </a:xfrm>
          <a:prstGeom prst="actionButtonForwardNex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535113" y="473075"/>
            <a:ext cx="5551487" cy="1736725"/>
            <a:chOff x="967" y="298"/>
            <a:chExt cx="3497" cy="1094"/>
          </a:xfrm>
        </p:grpSpPr>
        <p:graphicFrame>
          <p:nvGraphicFramePr>
            <p:cNvPr id="3078" name="Object 62"/>
            <p:cNvGraphicFramePr>
              <a:graphicFrameLocks noChangeAspect="1"/>
            </p:cNvGraphicFramePr>
            <p:nvPr/>
          </p:nvGraphicFramePr>
          <p:xfrm>
            <a:off x="3408" y="586"/>
            <a:ext cx="1056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6" name="公式" r:id="rId3" imgW="819194" imgH="323920" progId="Equation.3">
                    <p:embed/>
                  </p:oleObj>
                </mc:Choice>
                <mc:Fallback>
                  <p:oleObj name="公式" r:id="rId3" imgW="819194" imgH="3239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586"/>
                          <a:ext cx="1056" cy="46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2" name="Group 63"/>
            <p:cNvGrpSpPr>
              <a:grpSpLocks/>
            </p:cNvGrpSpPr>
            <p:nvPr/>
          </p:nvGrpSpPr>
          <p:grpSpPr bwMode="auto">
            <a:xfrm>
              <a:off x="967" y="298"/>
              <a:ext cx="1817" cy="1094"/>
              <a:chOff x="624" y="784"/>
              <a:chExt cx="2009" cy="1341"/>
            </a:xfrm>
          </p:grpSpPr>
          <p:grpSp>
            <p:nvGrpSpPr>
              <p:cNvPr id="3103" name="Group 64"/>
              <p:cNvGrpSpPr>
                <a:grpSpLocks/>
              </p:cNvGrpSpPr>
              <p:nvPr/>
            </p:nvGrpSpPr>
            <p:grpSpPr bwMode="auto">
              <a:xfrm>
                <a:off x="714" y="784"/>
                <a:ext cx="1919" cy="918"/>
                <a:chOff x="2256" y="2704"/>
                <a:chExt cx="1919" cy="918"/>
              </a:xfrm>
            </p:grpSpPr>
            <p:sp>
              <p:nvSpPr>
                <p:cNvPr id="31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053" y="2704"/>
                  <a:ext cx="293" cy="3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 cap="sq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C</a:t>
                  </a:r>
                  <a:endParaRPr kumimoji="1" lang="en-US" altLang="zh-CN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110" name="Line 66"/>
                <p:cNvSpPr>
                  <a:spLocks noChangeShapeType="1"/>
                </p:cNvSpPr>
                <p:nvPr/>
              </p:nvSpPr>
              <p:spPr bwMode="auto">
                <a:xfrm flipH="1" flipV="1">
                  <a:off x="2347" y="3360"/>
                  <a:ext cx="773" cy="0"/>
                </a:xfrm>
                <a:prstGeom prst="line">
                  <a:avLst/>
                </a:prstGeom>
                <a:noFill/>
                <a:ln w="444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1" name="Line 67"/>
                <p:cNvSpPr>
                  <a:spLocks noChangeShapeType="1"/>
                </p:cNvSpPr>
                <p:nvPr/>
              </p:nvSpPr>
              <p:spPr bwMode="auto">
                <a:xfrm>
                  <a:off x="3264" y="3360"/>
                  <a:ext cx="820" cy="0"/>
                </a:xfrm>
                <a:prstGeom prst="line">
                  <a:avLst/>
                </a:prstGeom>
                <a:noFill/>
                <a:ln w="44450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12" name="Oval 68"/>
                <p:cNvSpPr>
                  <a:spLocks noChangeArrowheads="1"/>
                </p:cNvSpPr>
                <p:nvPr/>
              </p:nvSpPr>
              <p:spPr bwMode="auto">
                <a:xfrm>
                  <a:off x="2256" y="3319"/>
                  <a:ext cx="91" cy="91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13" name="Oval 69"/>
                <p:cNvSpPr>
                  <a:spLocks noChangeArrowheads="1"/>
                </p:cNvSpPr>
                <p:nvPr/>
              </p:nvSpPr>
              <p:spPr bwMode="auto">
                <a:xfrm>
                  <a:off x="4084" y="3319"/>
                  <a:ext cx="91" cy="91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114" name="Group 70"/>
                <p:cNvGrpSpPr>
                  <a:grpSpLocks/>
                </p:cNvGrpSpPr>
                <p:nvPr/>
              </p:nvGrpSpPr>
              <p:grpSpPr bwMode="auto">
                <a:xfrm>
                  <a:off x="3120" y="3083"/>
                  <a:ext cx="144" cy="539"/>
                  <a:chOff x="3053" y="3083"/>
                  <a:chExt cx="211" cy="576"/>
                </a:xfrm>
              </p:grpSpPr>
              <p:sp>
                <p:nvSpPr>
                  <p:cNvPr id="311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053" y="3083"/>
                    <a:ext cx="0" cy="576"/>
                  </a:xfrm>
                  <a:prstGeom prst="line">
                    <a:avLst/>
                  </a:prstGeom>
                  <a:noFill/>
                  <a:ln w="50800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083"/>
                    <a:ext cx="0" cy="576"/>
                  </a:xfrm>
                  <a:prstGeom prst="line">
                    <a:avLst/>
                  </a:prstGeom>
                  <a:noFill/>
                  <a:ln w="50800">
                    <a:solidFill>
                      <a:srgbClr val="FF99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04" name="Text Box 73"/>
              <p:cNvSpPr txBox="1">
                <a:spLocks noChangeArrowheads="1"/>
              </p:cNvSpPr>
              <p:nvPr/>
            </p:nvSpPr>
            <p:spPr bwMode="auto">
              <a:xfrm>
                <a:off x="624" y="1542"/>
                <a:ext cx="363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＋</a:t>
                </a:r>
                <a:endPara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0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1542"/>
                <a:ext cx="363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－</a:t>
                </a:r>
                <a:endPara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06" name="Text Box 75"/>
              <p:cNvSpPr txBox="1">
                <a:spLocks noChangeArrowheads="1"/>
              </p:cNvSpPr>
              <p:nvPr/>
            </p:nvSpPr>
            <p:spPr bwMode="auto">
              <a:xfrm>
                <a:off x="1441" y="1724"/>
                <a:ext cx="361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07" name="Text Box 76"/>
              <p:cNvSpPr txBox="1">
                <a:spLocks noChangeArrowheads="1"/>
              </p:cNvSpPr>
              <p:nvPr/>
            </p:nvSpPr>
            <p:spPr bwMode="auto">
              <a:xfrm>
                <a:off x="911" y="1007"/>
                <a:ext cx="363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08" name="Line 77"/>
              <p:cNvSpPr>
                <a:spLocks noChangeShapeType="1"/>
              </p:cNvSpPr>
              <p:nvPr/>
            </p:nvSpPr>
            <p:spPr bwMode="auto">
              <a:xfrm>
                <a:off x="864" y="1344"/>
                <a:ext cx="43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2133600"/>
            <a:ext cx="6324600" cy="773113"/>
            <a:chOff x="480" y="1680"/>
            <a:chExt cx="3984" cy="487"/>
          </a:xfrm>
        </p:grpSpPr>
        <p:sp>
          <p:nvSpPr>
            <p:cNvPr id="3101" name="Rectangle 23"/>
            <p:cNvSpPr>
              <a:spLocks noChangeArrowheads="1"/>
            </p:cNvSpPr>
            <p:nvPr/>
          </p:nvSpPr>
          <p:spPr bwMode="auto">
            <a:xfrm>
              <a:off x="480" y="1824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arenBoth"/>
              </a:pP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的大小和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的变化率成正比；</a:t>
              </a:r>
              <a:endPara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7" name="Object 79"/>
            <p:cNvGraphicFramePr>
              <a:graphicFrameLocks noChangeAspect="1"/>
            </p:cNvGraphicFramePr>
            <p:nvPr/>
          </p:nvGraphicFramePr>
          <p:xfrm>
            <a:off x="3600" y="1680"/>
            <a:ext cx="864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7" name="公式" r:id="rId5" imgW="698197" imgH="393529" progId="Equation.3">
                    <p:embed/>
                  </p:oleObj>
                </mc:Choice>
                <mc:Fallback>
                  <p:oleObj name="公式" r:id="rId5" imgW="69819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80"/>
                          <a:ext cx="864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98" name="Text Box 82"/>
          <p:cNvSpPr txBox="1">
            <a:spLocks noChangeArrowheads="1"/>
          </p:cNvSpPr>
          <p:nvPr/>
        </p:nvSpPr>
        <p:spPr bwMode="auto">
          <a:xfrm>
            <a:off x="762000" y="3657600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时刻的电压为：</a:t>
            </a:r>
          </a:p>
        </p:txBody>
      </p:sp>
      <p:graphicFrame>
        <p:nvGraphicFramePr>
          <p:cNvPr id="9299" name="Object 83"/>
          <p:cNvGraphicFramePr>
            <a:graphicFrameLocks noChangeAspect="1"/>
          </p:cNvGraphicFramePr>
          <p:nvPr/>
        </p:nvGraphicFramePr>
        <p:xfrm>
          <a:off x="1447800" y="4086225"/>
          <a:ext cx="6096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8" name="Equation" r:id="rId7" imgW="7067442" imgH="1038165" progId="Equation.DSMT4">
                  <p:embed/>
                </p:oleObj>
              </mc:Choice>
              <mc:Fallback>
                <p:oleObj name="Equation" r:id="rId7" imgW="7067442" imgH="1038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6225"/>
                        <a:ext cx="60960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838200" y="5472113"/>
            <a:ext cx="7467600" cy="776287"/>
            <a:chOff x="480" y="3303"/>
            <a:chExt cx="4704" cy="489"/>
          </a:xfrm>
        </p:grpSpPr>
        <p:graphicFrame>
          <p:nvGraphicFramePr>
            <p:cNvPr id="3075" name="Object 84"/>
            <p:cNvGraphicFramePr>
              <a:graphicFrameLocks noChangeAspect="1"/>
            </p:cNvGraphicFramePr>
            <p:nvPr/>
          </p:nvGraphicFramePr>
          <p:xfrm>
            <a:off x="3600" y="3303"/>
            <a:ext cx="1584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9" name="Equation" r:id="rId9" imgW="1200152" imgH="323920" progId="Equation.DSMT4">
                    <p:embed/>
                  </p:oleObj>
                </mc:Choice>
                <mc:Fallback>
                  <p:oleObj name="Equation" r:id="rId9" imgW="1200152" imgH="323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303"/>
                          <a:ext cx="1584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Rectangle 85" descr="斜纹布"/>
            <p:cNvSpPr>
              <a:spLocks noChangeArrowheads="1"/>
            </p:cNvSpPr>
            <p:nvPr/>
          </p:nvSpPr>
          <p:spPr bwMode="auto">
            <a:xfrm>
              <a:off x="480" y="3408"/>
              <a:ext cx="502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3D5C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若把</a:t>
              </a:r>
              <a:endParaRPr lang="zh-CN" altLang="en-US" sz="2400" b="1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0" name="Rectangle 86" descr="斜纹布"/>
            <p:cNvSpPr>
              <a:spLocks noChangeArrowheads="1"/>
            </p:cNvSpPr>
            <p:nvPr/>
          </p:nvSpPr>
          <p:spPr bwMode="auto">
            <a:xfrm>
              <a:off x="1392" y="3408"/>
              <a:ext cx="2239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3D5C99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时刻作为时间起点，则有</a:t>
              </a:r>
              <a:endParaRPr lang="zh-CN" altLang="en-US" sz="2400" b="1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6" name="Object 87"/>
            <p:cNvGraphicFramePr>
              <a:graphicFrameLocks noChangeAspect="1"/>
            </p:cNvGraphicFramePr>
            <p:nvPr/>
          </p:nvGraphicFramePr>
          <p:xfrm>
            <a:off x="960" y="3433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0" name="Equation" r:id="rId11" imgW="368300" imgH="228600" progId="Equation.DSMT4">
                    <p:embed/>
                  </p:oleObj>
                </mc:Choice>
                <mc:Fallback>
                  <p:oleObj name="Equation" r:id="rId11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33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7239000" y="3429000"/>
            <a:ext cx="1447800" cy="457200"/>
            <a:chOff x="4392" y="2640"/>
            <a:chExt cx="848" cy="288"/>
          </a:xfrm>
        </p:grpSpPr>
        <p:sp>
          <p:nvSpPr>
            <p:cNvPr id="3097" name="AutoShape 90"/>
            <p:cNvSpPr>
              <a:spLocks noChangeArrowheads="1"/>
            </p:cNvSpPr>
            <p:nvPr/>
          </p:nvSpPr>
          <p:spPr bwMode="auto">
            <a:xfrm>
              <a:off x="4424" y="2640"/>
              <a:ext cx="816" cy="288"/>
            </a:xfrm>
            <a:prstGeom prst="wedgeRoundRectCallout">
              <a:avLst>
                <a:gd name="adj1" fmla="val -54046"/>
                <a:gd name="adj2" fmla="val 10451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098" name="Rectangle 89"/>
            <p:cNvSpPr>
              <a:spLocks noChangeArrowheads="1"/>
            </p:cNvSpPr>
            <p:nvPr/>
          </p:nvSpPr>
          <p:spPr bwMode="auto">
            <a:xfrm>
              <a:off x="4392" y="2640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记忆元件</a:t>
              </a:r>
            </a:p>
          </p:txBody>
        </p:sp>
      </p:grpSp>
      <p:sp>
        <p:nvSpPr>
          <p:cNvPr id="9308" name="Rectangle 92"/>
          <p:cNvSpPr>
            <a:spLocks noChangeArrowheads="1"/>
          </p:cNvSpPr>
          <p:nvPr/>
        </p:nvSpPr>
        <p:spPr bwMode="auto">
          <a:xfrm>
            <a:off x="914400" y="4770438"/>
            <a:ext cx="7559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称为初始时刻，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称为电容电压的初始值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</a:p>
          <a:p>
            <a:pPr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反映电容初始时刻的储能状况，也称为</a:t>
            </a:r>
            <a:r>
              <a:rPr kumimoji="1" lang="zh-CN" altLang="en-US" sz="2400" b="1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初始状态。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7445375" y="2170113"/>
            <a:ext cx="1447800" cy="461962"/>
            <a:chOff x="4392" y="2640"/>
            <a:chExt cx="848" cy="291"/>
          </a:xfrm>
        </p:grpSpPr>
        <p:sp>
          <p:nvSpPr>
            <p:cNvPr id="3095" name="AutoShape 90"/>
            <p:cNvSpPr>
              <a:spLocks noChangeArrowheads="1"/>
            </p:cNvSpPr>
            <p:nvPr/>
          </p:nvSpPr>
          <p:spPr bwMode="auto">
            <a:xfrm>
              <a:off x="4424" y="2640"/>
              <a:ext cx="816" cy="288"/>
            </a:xfrm>
            <a:prstGeom prst="wedgeRoundRectCallout">
              <a:avLst>
                <a:gd name="adj1" fmla="val -54046"/>
                <a:gd name="adj2" fmla="val 104514"/>
                <a:gd name="adj3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096" name="Rectangle 89"/>
            <p:cNvSpPr>
              <a:spLocks noChangeArrowheads="1"/>
            </p:cNvSpPr>
            <p:nvPr/>
          </p:nvSpPr>
          <p:spPr bwMode="auto">
            <a:xfrm>
              <a:off x="4392" y="2640"/>
              <a:ext cx="8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动态元件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1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8" grpId="0"/>
      <p:bldP spid="9240" grpId="0"/>
      <p:bldP spid="9298" grpId="0"/>
      <p:bldP spid="9308" grpId="0"/>
    </p:bldLst>
  </p:timing>
</p:sld>
</file>

<file path=ppt/theme/theme1.xml><?xml version="1.0" encoding="utf-8"?>
<a:theme xmlns:a="http://schemas.openxmlformats.org/drawingml/2006/main" name="演示文稿1">
  <a:themeElements>
    <a:clrScheme name="演示文稿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演示文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演示文稿1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4321</Words>
  <Application>Microsoft Office PowerPoint</Application>
  <PresentationFormat>全屏显示(4:3)</PresentationFormat>
  <Paragraphs>1154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Monotype Sorts</vt:lpstr>
      <vt:lpstr>仿宋_GB2312</vt:lpstr>
      <vt:lpstr>华文隶书</vt:lpstr>
      <vt:lpstr>华文新魏</vt:lpstr>
      <vt:lpstr>楷体_GB2312</vt:lpstr>
      <vt:lpstr>宋体</vt:lpstr>
      <vt:lpstr>幼圆</vt:lpstr>
      <vt:lpstr>Arial</vt:lpstr>
      <vt:lpstr>Cambria Math</vt:lpstr>
      <vt:lpstr>Symbol</vt:lpstr>
      <vt:lpstr>Times New Roman</vt:lpstr>
      <vt:lpstr>Wingdings</vt:lpstr>
      <vt:lpstr>演示文稿1</vt:lpstr>
      <vt:lpstr>Equation</vt:lpstr>
      <vt:lpstr>Equation.3</vt:lpstr>
      <vt:lpstr>公式</vt:lpstr>
      <vt:lpstr>Visio</vt:lpstr>
      <vt:lpstr>MSDraw</vt:lpstr>
      <vt:lpstr>MS_ClipArt_Gallery.2</vt:lpstr>
      <vt:lpstr>PowerPoint 演示文稿</vt:lpstr>
      <vt:lpstr>PowerPoint 演示文稿</vt:lpstr>
      <vt:lpstr>电路暂态分析的内容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 换路定则与电压和电流初始值的确定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暂态过程初始值的确定</vt:lpstr>
      <vt:lpstr>暂态过程初始值的确定</vt:lpstr>
      <vt:lpstr>例2：</vt:lpstr>
      <vt:lpstr>例2：</vt:lpstr>
      <vt:lpstr>例2：</vt:lpstr>
      <vt:lpstr>例2：</vt:lpstr>
      <vt:lpstr>PowerPoint 演示文稿</vt:lpstr>
      <vt:lpstr>PowerPoint 演示文稿</vt:lpstr>
      <vt:lpstr>例：开 关 S 在 t = 0 瞬 间  闭 合，则 i ( 0 )为 (      )。 </vt:lpstr>
      <vt:lpstr>4.2 RC电路的响应</vt:lpstr>
      <vt:lpstr>一、RC电路的零输入响应</vt:lpstr>
      <vt:lpstr>(2)  解方程：</vt:lpstr>
      <vt:lpstr>  </vt:lpstr>
      <vt:lpstr>4. 时间常数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三、RC电路的全响应</vt:lpstr>
      <vt:lpstr>PowerPoint 演示文稿</vt:lpstr>
      <vt:lpstr>4.3  一阶线性电路暂态分析的三要素法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例1：</vt:lpstr>
      <vt:lpstr>PowerPoint 演示文稿</vt:lpstr>
      <vt:lpstr>PowerPoint 演示文稿</vt:lpstr>
      <vt:lpstr>PowerPoint 演示文稿</vt:lpstr>
      <vt:lpstr>例2：</vt:lpstr>
      <vt:lpstr>PowerPoint 演示文稿</vt:lpstr>
      <vt:lpstr>PowerPoint 演示文稿</vt:lpstr>
      <vt:lpstr>4.4  微分电路和积分电路</vt:lpstr>
      <vt:lpstr>2.  分析</vt:lpstr>
      <vt:lpstr>PowerPoint 演示文稿</vt:lpstr>
      <vt:lpstr>二、积分电路</vt:lpstr>
      <vt:lpstr>3.波形</vt:lpstr>
      <vt:lpstr>S在 t = 0 瞬间打开，求τ，                ，                      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</dc:creator>
  <cp:lastModifiedBy>shang</cp:lastModifiedBy>
  <cp:revision>135</cp:revision>
  <cp:lastPrinted>2020-03-20T03:27:44Z</cp:lastPrinted>
  <dcterms:created xsi:type="dcterms:W3CDTF">2003-07-18T00:19:44Z</dcterms:created>
  <dcterms:modified xsi:type="dcterms:W3CDTF">2025-02-15T06:39:36Z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