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13"/>
  </p:notesMasterIdLst>
  <p:sldIdLst>
    <p:sldId id="4778" r:id="rId2"/>
    <p:sldId id="1010" r:id="rId3"/>
    <p:sldId id="4780" r:id="rId4"/>
    <p:sldId id="4779" r:id="rId5"/>
    <p:sldId id="4781" r:id="rId6"/>
    <p:sldId id="4782" r:id="rId7"/>
    <p:sldId id="4783" r:id="rId8"/>
    <p:sldId id="4784" r:id="rId9"/>
    <p:sldId id="4785" r:id="rId10"/>
    <p:sldId id="4786" r:id="rId11"/>
    <p:sldId id="275" r:id="rId12"/>
  </p:sldIdLst>
  <p:sldSz cx="12192000" cy="6858000"/>
  <p:notesSz cx="6858000" cy="9144000"/>
  <p:embeddedFontLst>
    <p:embeddedFont>
      <p:font typeface="Roboto Light" panose="020B0604020202020204" charset="0"/>
      <p:regular r:id="rId14"/>
      <p:italic r:id="rId15"/>
    </p:embeddedFont>
    <p:embeddedFont>
      <p:font typeface="Roboto Medium" panose="020B0604020202020204" charset="0"/>
      <p:regular r:id="rId16"/>
      <p:italic r:id="rId17"/>
    </p:embeddedFont>
    <p:embeddedFont>
      <p:font typeface="Calibri" panose="020F0502020204030204" pitchFamily="34" charset="0"/>
      <p:regular r:id="rId18"/>
      <p:bold r:id="rId19"/>
      <p:italic r:id="rId20"/>
      <p:boldItalic r:id="rId21"/>
    </p:embeddedFont>
    <p:embeddedFont>
      <p:font typeface="Roboto" panose="020B0604020202020204" charset="0"/>
      <p:regular r:id="rId22"/>
      <p:bold r:id="rId23"/>
      <p:italic r:id="rId24"/>
      <p:boldItalic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ntro" id="{9B66F1EC-40EB-43C9-BCE7-A17FF3658BEB}">
          <p14:sldIdLst>
            <p14:sldId id="4778"/>
            <p14:sldId id="1010"/>
            <p14:sldId id="4780"/>
            <p14:sldId id="4779"/>
            <p14:sldId id="4781"/>
            <p14:sldId id="4782"/>
            <p14:sldId id="4783"/>
            <p14:sldId id="4784"/>
            <p14:sldId id="4785"/>
            <p14:sldId id="4786"/>
          </p14:sldIdLst>
        </p14:section>
        <p14:section name="Disclaimer" id="{1BDF34DF-3DC5-4B3F-AADB-BBEF917A852B}">
          <p14:sldIdLst>
            <p14:sldId id="27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C5C4"/>
    <a:srgbClr val="BCB5AC"/>
    <a:srgbClr val="80DF7C"/>
    <a:srgbClr val="8F73BF"/>
    <a:srgbClr val="C96478"/>
    <a:srgbClr val="EF6348"/>
    <a:srgbClr val="EF9C48"/>
    <a:srgbClr val="EACB79"/>
    <a:srgbClr val="7FDD7C"/>
    <a:srgbClr val="44D6A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694" autoAdjust="0"/>
    <p:restoredTop sz="91283" autoAdjust="0"/>
  </p:normalViewPr>
  <p:slideViewPr>
    <p:cSldViewPr snapToGrid="0" showGuides="1">
      <p:cViewPr varScale="1">
        <p:scale>
          <a:sx n="67" d="100"/>
          <a:sy n="67" d="100"/>
        </p:scale>
        <p:origin x="1116" y="60"/>
      </p:cViewPr>
      <p:guideLst/>
    </p:cSldViewPr>
  </p:slideViewPr>
  <p:outlineViewPr>
    <p:cViewPr>
      <p:scale>
        <a:sx n="33" d="100"/>
        <a:sy n="33" d="100"/>
      </p:scale>
      <p:origin x="0" y="-9250"/>
    </p:cViewPr>
  </p:outlineViewPr>
  <p:notesTextViewPr>
    <p:cViewPr>
      <p:scale>
        <a:sx n="100" d="100"/>
        <a:sy n="100" d="100"/>
      </p:scale>
      <p:origin x="0" y="0"/>
    </p:cViewPr>
  </p:notesTextViewPr>
  <p:sorterViewPr>
    <p:cViewPr>
      <p:scale>
        <a:sx n="75" d="100"/>
        <a:sy n="75" d="100"/>
      </p:scale>
      <p:origin x="0" y="-1123"/>
    </p:cViewPr>
  </p:sorterViewPr>
  <p:notesViewPr>
    <p:cSldViewPr snapToGrid="0">
      <p:cViewPr varScale="1">
        <p:scale>
          <a:sx n="60" d="100"/>
          <a:sy n="60" d="100"/>
        </p:scale>
        <p:origin x="3187"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49F58C-0F99-4EE9-8657-ECB62F226884}" type="datetimeFigureOut">
              <a:rPr lang="en-AU" smtClean="0"/>
              <a:t>19/07/2020</a:t>
            </a:fld>
            <a:endParaRPr lang="en-A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566AC9-2A0D-473B-9623-D34100E64E4F}" type="slidenum">
              <a:rPr lang="en-AU" smtClean="0"/>
              <a:t>‹#›</a:t>
            </a:fld>
            <a:endParaRPr lang="en-AU" dirty="0"/>
          </a:p>
        </p:txBody>
      </p:sp>
    </p:spTree>
    <p:extLst>
      <p:ext uri="{BB962C8B-B14F-4D97-AF65-F5344CB8AC3E}">
        <p14:creationId xmlns:p14="http://schemas.microsoft.com/office/powerpoint/2010/main" val="33697383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youtube.com/watch?v=Zq1QDAkoRzU"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file:///\\quantium.com.au.local\quantiumgroup\Company%20Reference\Brand%20&amp;%20Design\Brand%20videos\Q%20Privacy.mp4"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To view Privacy video explaining how important data privacy is to Quantium, please click here: </a:t>
            </a:r>
            <a:r>
              <a:rPr lang="en-AU" sz="1200" dirty="0">
                <a:solidFill>
                  <a:srgbClr val="000005"/>
                </a:solidFill>
                <a:latin typeface="Roboto Light" panose="02000000000000000000" pitchFamily="2" charset="0"/>
                <a:ea typeface="Roboto Light" panose="02000000000000000000" pitchFamily="2" charset="0"/>
                <a:hlinkClick r:id="rId3"/>
              </a:rPr>
              <a:t>https://www.youtube.com/watch?v=Zq1QDAkoRzU</a:t>
            </a:r>
            <a:endParaRPr lang="en-AU" sz="1200" dirty="0">
              <a:solidFill>
                <a:srgbClr val="000005"/>
              </a:solidFill>
              <a:latin typeface="Roboto Light" panose="02000000000000000000" pitchFamily="2" charset="0"/>
              <a:ea typeface="Roboto Light"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or here </a:t>
            </a:r>
            <a:r>
              <a:rPr lang="en-AU" sz="1200" dirty="0">
                <a:solidFill>
                  <a:srgbClr val="000005"/>
                </a:solidFill>
                <a:latin typeface="Roboto Light" panose="02000000000000000000" pitchFamily="2" charset="0"/>
                <a:ea typeface="Roboto Light" panose="02000000000000000000" pitchFamily="2" charset="0"/>
                <a:hlinkClick r:id="rId4" action="ppaction://hlinkfile"/>
              </a:rPr>
              <a:t>Q:\Company Reference\Brand &amp; Design\Brand videos\Q Privacy.mp4</a:t>
            </a:r>
            <a:endParaRPr lang="en-AU" sz="1200" dirty="0">
              <a:solidFill>
                <a:srgbClr val="000005"/>
              </a:solidFill>
              <a:latin typeface="Roboto Light" panose="02000000000000000000" pitchFamily="2" charset="0"/>
              <a:ea typeface="Roboto Light" panose="02000000000000000000" pitchFamily="2" charset="0"/>
            </a:endParaRP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At Quantium, we believe that data is the behavioural footprint of humanity and that it has to be treated with the utmost care and responsibility. </a:t>
            </a:r>
          </a:p>
          <a:p>
            <a:r>
              <a:rPr lang="en-AU" sz="1200" i="0" kern="1200" dirty="0">
                <a:solidFill>
                  <a:schemeClr val="tx1"/>
                </a:solidFill>
                <a:effectLst/>
                <a:latin typeface="+mn-lt"/>
                <a:ea typeface="+mn-ea"/>
                <a:cs typeface="+mn-cs"/>
              </a:rPr>
              <a:t>Histories, attitudes, indeed lives are stored within it in ways that aren’t always apparent – and that’s what makes its potential so powerful.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To work with it responsibly, sensitively, we set ourselves the highest data privacy protection and governance standards. </a:t>
            </a:r>
          </a:p>
          <a:p>
            <a:r>
              <a:rPr lang="en-AU" sz="1200" i="0" kern="1200" dirty="0">
                <a:solidFill>
                  <a:schemeClr val="tx1"/>
                </a:solidFill>
                <a:effectLst/>
                <a:latin typeface="+mn-lt"/>
                <a:ea typeface="+mn-ea"/>
                <a:cs typeface="+mn-cs"/>
              </a:rPr>
              <a:t>We have spent 17 years perfecting privacy-by-design and secure-by-design principles. Central to this is not holding any personally identifiable information about people – </a:t>
            </a:r>
          </a:p>
          <a:p>
            <a:r>
              <a:rPr lang="en-AU" sz="1200" i="0" kern="1200" dirty="0">
                <a:solidFill>
                  <a:schemeClr val="tx1"/>
                </a:solidFill>
                <a:effectLst/>
                <a:latin typeface="+mn-lt"/>
                <a:ea typeface="+mn-ea"/>
                <a:cs typeface="+mn-cs"/>
              </a:rPr>
              <a:t>we neither receive it, and put the necessary protections in place to be unable to decipher it.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Every aspect of handling data is safeguarded: from its de-identification, to its encryption – data security is paramount and of the highest grade. </a:t>
            </a:r>
          </a:p>
          <a:p>
            <a:r>
              <a:rPr lang="en-AU" sz="1200" i="0" kern="1200" dirty="0">
                <a:solidFill>
                  <a:schemeClr val="tx1"/>
                </a:solidFill>
                <a:effectLst/>
                <a:latin typeface="+mn-lt"/>
                <a:ea typeface="+mn-ea"/>
                <a:cs typeface="+mn-cs"/>
              </a:rPr>
              <a:t>We pride ourselves on gaining the trust of iconic organisations around the world through years of securely working with their data, </a:t>
            </a:r>
          </a:p>
          <a:p>
            <a:r>
              <a:rPr lang="en-AU" sz="1200" i="0" kern="1200" dirty="0">
                <a:solidFill>
                  <a:schemeClr val="tx1"/>
                </a:solidFill>
                <a:effectLst/>
                <a:latin typeface="+mn-lt"/>
                <a:ea typeface="+mn-ea"/>
                <a:cs typeface="+mn-cs"/>
              </a:rPr>
              <a:t>and in turn the trust that builds with their stakeholders.</a:t>
            </a:r>
          </a:p>
          <a:p>
            <a:endParaRPr lang="en-AU" i="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566AC9-2A0D-473B-9623-D34100E64E4F}" type="slidenum">
              <a:rPr kumimoji="0" lang="en-AU" sz="1200" b="0" i="0" u="none" strike="noStrike" kern="1200" cap="none" spc="0" normalizeH="0" baseline="0" noProof="0" smtClean="0">
                <a:ln>
                  <a:noFill/>
                </a:ln>
                <a:solidFill>
                  <a:prstClr val="black"/>
                </a:solidFill>
                <a:effectLst/>
                <a:uLnTx/>
                <a:uFillTx/>
                <a:latin typeface="Roboto Light" panose="02000000000000000000"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AU" sz="1200" b="0" i="0" u="none" strike="noStrike" kern="1200" cap="none" spc="0" normalizeH="0" baseline="0" noProof="0" dirty="0">
              <a:ln>
                <a:noFill/>
              </a:ln>
              <a:solidFill>
                <a:prstClr val="black"/>
              </a:solidFill>
              <a:effectLst/>
              <a:uLnTx/>
              <a:uFillTx/>
              <a:latin typeface="Roboto Light" panose="02000000000000000000" pitchFamily="2" charset="0"/>
              <a:ea typeface="+mn-ea"/>
              <a:cs typeface="+mn-cs"/>
            </a:endParaRPr>
          </a:p>
        </p:txBody>
      </p:sp>
    </p:spTree>
    <p:extLst>
      <p:ext uri="{BB962C8B-B14F-4D97-AF65-F5344CB8AC3E}">
        <p14:creationId xmlns:p14="http://schemas.microsoft.com/office/powerpoint/2010/main" val="1093749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4566AC9-2A0D-473B-9623-D34100E64E4F}" type="slidenum">
              <a:rPr lang="en-AU" smtClean="0"/>
              <a:t>11</a:t>
            </a:fld>
            <a:endParaRPr lang="en-AU" dirty="0"/>
          </a:p>
        </p:txBody>
      </p:sp>
    </p:spTree>
    <p:extLst>
      <p:ext uri="{BB962C8B-B14F-4D97-AF65-F5344CB8AC3E}">
        <p14:creationId xmlns:p14="http://schemas.microsoft.com/office/powerpoint/2010/main" val="36071273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beac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A55C9-5B74-4835-9859-F8241E4888D1}"/>
              </a:ext>
            </a:extLst>
          </p:cNvPr>
          <p:cNvSpPr>
            <a:spLocks noGrp="1"/>
          </p:cNvSpPr>
          <p:nvPr>
            <p:ph type="ctrTitle" hasCustomPrompt="1"/>
          </p:nvPr>
        </p:nvSpPr>
        <p:spPr>
          <a:xfrm>
            <a:off x="1212852" y="1537494"/>
            <a:ext cx="4086224" cy="2387600"/>
          </a:xfrm>
          <a:prstGeom prst="rect">
            <a:avLst/>
          </a:prstGeom>
        </p:spPr>
        <p:txBody>
          <a:bodyPr lIns="0" anchor="b">
            <a:noAutofit/>
          </a:bodyPr>
          <a:lstStyle>
            <a:lvl1pPr algn="l">
              <a:lnSpc>
                <a:spcPct val="100000"/>
              </a:lnSpc>
              <a:defRPr sz="2700">
                <a:solidFill>
                  <a:srgbClr val="000005"/>
                </a:solidFill>
                <a:latin typeface="Roboto Medium" panose="02000000000000000000" pitchFamily="2" charset="0"/>
                <a:ea typeface="Roboto Medium" panose="02000000000000000000" pitchFamily="2" charset="0"/>
              </a:defRPr>
            </a:lvl1pPr>
          </a:lstStyle>
          <a:p>
            <a:r>
              <a:rPr lang="en-US" dirty="0"/>
              <a:t>Insert title</a:t>
            </a:r>
            <a:endParaRPr lang="en-AU" dirty="0"/>
          </a:p>
        </p:txBody>
      </p:sp>
      <p:sp>
        <p:nvSpPr>
          <p:cNvPr id="3" name="Subtitle 2">
            <a:extLst>
              <a:ext uri="{FF2B5EF4-FFF2-40B4-BE49-F238E27FC236}">
                <a16:creationId xmlns:a16="http://schemas.microsoft.com/office/drawing/2014/main" id="{A8BAD180-19AA-445F-85D5-44F3F0AB654B}"/>
              </a:ext>
            </a:extLst>
          </p:cNvPr>
          <p:cNvSpPr>
            <a:spLocks noGrp="1"/>
          </p:cNvSpPr>
          <p:nvPr>
            <p:ph type="subTitle" idx="1" hasCustomPrompt="1"/>
          </p:nvPr>
        </p:nvSpPr>
        <p:spPr>
          <a:xfrm>
            <a:off x="1212851" y="4126706"/>
            <a:ext cx="4086224" cy="1236662"/>
          </a:xfrm>
          <a:prstGeom prst="rect">
            <a:avLst/>
          </a:prstGeom>
        </p:spPr>
        <p:txBody>
          <a:bodyPr lIns="0">
            <a:noAutofit/>
          </a:bodyPr>
          <a:lstStyle>
            <a:lvl1pPr marL="0" indent="0" algn="l">
              <a:lnSpc>
                <a:spcPct val="100000"/>
              </a:lnSpc>
              <a:buNone/>
              <a:defRPr sz="1800">
                <a:solidFill>
                  <a:srgbClr val="000005"/>
                </a:solidFill>
                <a:latin typeface="Roboto Light" panose="02000000000000000000" pitchFamily="2" charset="0"/>
                <a:ea typeface="Roboto Light" panose="020000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Prepared for / Prepared by:</a:t>
            </a:r>
            <a:endParaRPr lang="en-AU" dirty="0"/>
          </a:p>
        </p:txBody>
      </p:sp>
      <p:sp>
        <p:nvSpPr>
          <p:cNvPr id="4" name="Rectangle 3">
            <a:extLst>
              <a:ext uri="{FF2B5EF4-FFF2-40B4-BE49-F238E27FC236}">
                <a16:creationId xmlns:a16="http://schemas.microsoft.com/office/drawing/2014/main" id="{33AF9D96-C52E-4309-BF03-B3E573906B78}"/>
              </a:ext>
            </a:extLst>
          </p:cNvPr>
          <p:cNvSpPr/>
          <p:nvPr userDrawn="1"/>
        </p:nvSpPr>
        <p:spPr>
          <a:xfrm>
            <a:off x="169682" y="6202837"/>
            <a:ext cx="377072" cy="377072"/>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Text Placeholder 14">
            <a:extLst>
              <a:ext uri="{FF2B5EF4-FFF2-40B4-BE49-F238E27FC236}">
                <a16:creationId xmlns:a16="http://schemas.microsoft.com/office/drawing/2014/main" id="{C70ED5BD-1957-480E-8121-92F75D538BB9}"/>
              </a:ext>
            </a:extLst>
          </p:cNvPr>
          <p:cNvSpPr>
            <a:spLocks noGrp="1"/>
          </p:cNvSpPr>
          <p:nvPr>
            <p:ph type="body" sz="quarter" idx="10" hasCustomPrompt="1"/>
          </p:nvPr>
        </p:nvSpPr>
        <p:spPr>
          <a:xfrm>
            <a:off x="1212851" y="650875"/>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Light" panose="02000000000000000000" pitchFamily="2" charset="0"/>
                <a:ea typeface="Roboto Light" panose="02000000000000000000" pitchFamily="2" charset="0"/>
                <a:cs typeface="+mn-cs"/>
              </a:defRPr>
            </a:lvl1pPr>
          </a:lstStyle>
          <a:p>
            <a:pPr lvl="0"/>
            <a:r>
              <a:rPr lang="en-US" dirty="0"/>
              <a:t>Day Month Year</a:t>
            </a:r>
            <a:endParaRPr lang="en-AU" dirty="0"/>
          </a:p>
        </p:txBody>
      </p:sp>
      <p:sp>
        <p:nvSpPr>
          <p:cNvPr id="16" name="Text Placeholder 14">
            <a:extLst>
              <a:ext uri="{FF2B5EF4-FFF2-40B4-BE49-F238E27FC236}">
                <a16:creationId xmlns:a16="http://schemas.microsoft.com/office/drawing/2014/main" id="{E7D1F94D-475D-4F95-BDAD-887DFD7638A0}"/>
              </a:ext>
            </a:extLst>
          </p:cNvPr>
          <p:cNvSpPr>
            <a:spLocks noGrp="1"/>
          </p:cNvSpPr>
          <p:nvPr>
            <p:ph type="body" sz="quarter" idx="11" hasCustomPrompt="1"/>
          </p:nvPr>
        </p:nvSpPr>
        <p:spPr>
          <a:xfrm>
            <a:off x="1212851" y="458789"/>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Medium" panose="02000000000000000000" pitchFamily="2" charset="0"/>
                <a:ea typeface="Roboto Medium" panose="02000000000000000000" pitchFamily="2" charset="0"/>
                <a:cs typeface="+mn-cs"/>
              </a:defRPr>
            </a:lvl1pPr>
          </a:lstStyle>
          <a:p>
            <a:pPr lvl="0"/>
            <a:r>
              <a:rPr lang="en-US" dirty="0"/>
              <a:t>Draft</a:t>
            </a:r>
            <a:endParaRPr lang="en-AU" dirty="0"/>
          </a:p>
        </p:txBody>
      </p:sp>
      <p:sp>
        <p:nvSpPr>
          <p:cNvPr id="8" name="Rectangle 7">
            <a:extLst>
              <a:ext uri="{FF2B5EF4-FFF2-40B4-BE49-F238E27FC236}">
                <a16:creationId xmlns:a16="http://schemas.microsoft.com/office/drawing/2014/main" id="{1CB48D92-F292-4AC0-9DCF-7D1B9121CACF}"/>
              </a:ext>
            </a:extLst>
          </p:cNvPr>
          <p:cNvSpPr/>
          <p:nvPr userDrawn="1"/>
        </p:nvSpPr>
        <p:spPr>
          <a:xfrm>
            <a:off x="7580399" y="-1"/>
            <a:ext cx="4611600" cy="6858000"/>
          </a:xfrm>
          <a:prstGeom prst="rect">
            <a:avLst/>
          </a:prstGeom>
          <a:blipFill>
            <a:blip r:embed="rId2"/>
            <a:srcRect/>
            <a:stretch>
              <a:fillRect t="-16" b="-1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dirty="0" err="1">
              <a:solidFill>
                <a:srgbClr val="000005"/>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2638066928"/>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IC, privacy &amp; IS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0E6764-15AC-4B75-BEB7-54DF176242D1}"/>
              </a:ext>
            </a:extLst>
          </p:cNvPr>
          <p:cNvSpPr/>
          <p:nvPr userDrawn="1"/>
        </p:nvSpPr>
        <p:spPr>
          <a:xfrm>
            <a:off x="740569" y="1777835"/>
            <a:ext cx="11451428" cy="508016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Rectangle 11">
            <a:extLst>
              <a:ext uri="{FF2B5EF4-FFF2-40B4-BE49-F238E27FC236}">
                <a16:creationId xmlns:a16="http://schemas.microsoft.com/office/drawing/2014/main" id="{041D205D-50AB-4BC3-8C7E-8CE8315B0DF1}"/>
              </a:ext>
            </a:extLst>
          </p:cNvPr>
          <p:cNvSpPr/>
          <p:nvPr userDrawn="1"/>
        </p:nvSpPr>
        <p:spPr>
          <a:xfrm>
            <a:off x="9004300" y="-2"/>
            <a:ext cx="3187698" cy="68580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E68AE9D4-D0C0-4BC8-B24B-7C2ACFFE6873}"/>
              </a:ext>
            </a:extLst>
          </p:cNvPr>
          <p:cNvSpPr/>
          <p:nvPr userDrawn="1"/>
        </p:nvSpPr>
        <p:spPr>
          <a:xfrm>
            <a:off x="11677650" y="500063"/>
            <a:ext cx="1073150" cy="1073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Freeform 5">
            <a:extLst>
              <a:ext uri="{FF2B5EF4-FFF2-40B4-BE49-F238E27FC236}">
                <a16:creationId xmlns:a16="http://schemas.microsoft.com/office/drawing/2014/main" id="{E035EA31-924E-49AD-81C4-D3DB8335CFB7}"/>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3" name="TextBox 12">
            <a:extLst>
              <a:ext uri="{FF2B5EF4-FFF2-40B4-BE49-F238E27FC236}">
                <a16:creationId xmlns:a16="http://schemas.microsoft.com/office/drawing/2014/main" id="{C6C91DC2-E048-4F19-A820-EFC065B3F122}"/>
              </a:ext>
            </a:extLst>
          </p:cNvPr>
          <p:cNvSpPr txBox="1">
            <a:spLocks/>
          </p:cNvSpPr>
          <p:nvPr userDrawn="1"/>
        </p:nvSpPr>
        <p:spPr>
          <a:xfrm>
            <a:off x="1196974" y="400204"/>
            <a:ext cx="7446169" cy="824400"/>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000005"/>
                </a:solidFill>
                <a:effectLst/>
                <a:uLnTx/>
                <a:uFillTx/>
                <a:latin typeface="Roboto" panose="02000000000000000000" pitchFamily="2" charset="0"/>
                <a:ea typeface="Roboto" panose="02000000000000000000" pitchFamily="2" charset="0"/>
                <a:cs typeface="+mn-cs"/>
              </a:rPr>
              <a:t>Our 17 year history assures best practice in privacy, security and the ethical use of data</a:t>
            </a:r>
          </a:p>
        </p:txBody>
      </p:sp>
      <p:sp>
        <p:nvSpPr>
          <p:cNvPr id="18" name="TextBox 17">
            <a:extLst>
              <a:ext uri="{FF2B5EF4-FFF2-40B4-BE49-F238E27FC236}">
                <a16:creationId xmlns:a16="http://schemas.microsoft.com/office/drawing/2014/main" id="{461B3898-7D8C-49A6-BC0F-1FA7841BECD8}"/>
              </a:ext>
            </a:extLst>
          </p:cNvPr>
          <p:cNvSpPr txBox="1">
            <a:spLocks/>
          </p:cNvSpPr>
          <p:nvPr userDrawn="1"/>
        </p:nvSpPr>
        <p:spPr>
          <a:xfrm>
            <a:off x="9407615" y="2417885"/>
            <a:ext cx="2338907" cy="2180492"/>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Quantium believes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in using data for progress, with great care and responsibility. As such please respect the commercial in confidence nature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of this document.</a:t>
            </a:r>
          </a:p>
        </p:txBody>
      </p:sp>
      <p:sp>
        <p:nvSpPr>
          <p:cNvPr id="19" name="TextBox 18">
            <a:extLst>
              <a:ext uri="{FF2B5EF4-FFF2-40B4-BE49-F238E27FC236}">
                <a16:creationId xmlns:a16="http://schemas.microsoft.com/office/drawing/2014/main" id="{30F3FF08-2F8E-4C70-80B1-0FD2B229F56E}"/>
              </a:ext>
            </a:extLst>
          </p:cNvPr>
          <p:cNvSpPr txBox="1">
            <a:spLocks/>
          </p:cNvSpPr>
          <p:nvPr userDrawn="1"/>
        </p:nvSpPr>
        <p:spPr>
          <a:xfrm>
            <a:off x="9407615" y="500063"/>
            <a:ext cx="2207023" cy="1073150"/>
          </a:xfrm>
          <a:prstGeom prst="rect">
            <a:avLst/>
          </a:prstGeom>
          <a:noFill/>
        </p:spPr>
        <p:txBody>
          <a:bodyPr wrap="square" lIns="0" tIns="0" rIns="0" bIns="0" rtlCol="0" anchor="t">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We all have a responsibility</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to use data</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for good</a:t>
            </a:r>
          </a:p>
        </p:txBody>
      </p:sp>
      <p:sp>
        <p:nvSpPr>
          <p:cNvPr id="20" name="Rectangle 19">
            <a:extLst>
              <a:ext uri="{FF2B5EF4-FFF2-40B4-BE49-F238E27FC236}">
                <a16:creationId xmlns:a16="http://schemas.microsoft.com/office/drawing/2014/main" id="{4FC71A49-2E38-4CD2-95F9-2DA359EF9E6C}"/>
              </a:ext>
            </a:extLst>
          </p:cNvPr>
          <p:cNvSpPr/>
          <p:nvPr userDrawn="1"/>
        </p:nvSpPr>
        <p:spPr>
          <a:xfrm>
            <a:off x="1196975"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Privacy</a:t>
            </a:r>
          </a:p>
        </p:txBody>
      </p:sp>
      <p:sp>
        <p:nvSpPr>
          <p:cNvPr id="21" name="Rectangle 20">
            <a:extLst>
              <a:ext uri="{FF2B5EF4-FFF2-40B4-BE49-F238E27FC236}">
                <a16:creationId xmlns:a16="http://schemas.microsoft.com/office/drawing/2014/main" id="{CF224348-E467-47F8-A8B6-47FF2737C15A}"/>
              </a:ext>
            </a:extLst>
          </p:cNvPr>
          <p:cNvSpPr/>
          <p:nvPr userDrawn="1"/>
        </p:nvSpPr>
        <p:spPr bwMode="auto">
          <a:xfrm>
            <a:off x="1196974" y="2254637"/>
            <a:ext cx="2311153" cy="1938992"/>
          </a:xfrm>
          <a:prstGeom prst="rect">
            <a:avLst/>
          </a:prstGeom>
          <a:noFill/>
        </p:spPr>
        <p:txBody>
          <a:bodyPr wrap="square" lIns="0" r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have built our business based on privacy by design principles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the past 17 years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Quantium has strict protocols</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around the receipt and storage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of personal information</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information is de-identified using an irreversible tokenisation process with no ability to</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re-identify individuals.</a:t>
            </a:r>
          </a:p>
        </p:txBody>
      </p:sp>
      <p:sp>
        <p:nvSpPr>
          <p:cNvPr id="22" name="Rectangle 21">
            <a:extLst>
              <a:ext uri="{FF2B5EF4-FFF2-40B4-BE49-F238E27FC236}">
                <a16:creationId xmlns:a16="http://schemas.microsoft.com/office/drawing/2014/main" id="{E4228DE1-76A0-4339-8BF2-85B66BF5797A}"/>
              </a:ext>
            </a:extLst>
          </p:cNvPr>
          <p:cNvSpPr/>
          <p:nvPr userDrawn="1"/>
        </p:nvSpPr>
        <p:spPr>
          <a:xfrm>
            <a:off x="3957637"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Security</a:t>
            </a:r>
          </a:p>
        </p:txBody>
      </p:sp>
      <p:sp>
        <p:nvSpPr>
          <p:cNvPr id="23" name="Rectangle 22">
            <a:extLst>
              <a:ext uri="{FF2B5EF4-FFF2-40B4-BE49-F238E27FC236}">
                <a16:creationId xmlns:a16="http://schemas.microsoft.com/office/drawing/2014/main" id="{18DEEEB7-1BE6-4C4B-8362-B68EBD674C48}"/>
              </a:ext>
            </a:extLst>
          </p:cNvPr>
          <p:cNvSpPr/>
          <p:nvPr userDrawn="1"/>
        </p:nvSpPr>
        <p:spPr bwMode="auto">
          <a:xfrm>
            <a:off x="3957637" y="2254637"/>
            <a:ext cx="2311153" cy="3524042"/>
          </a:xfrm>
          <a:prstGeom prst="rect">
            <a:avLst/>
          </a:prstGeom>
          <a:noFill/>
        </p:spPr>
        <p:txBody>
          <a:bodyPr wrap="square" l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are ISO27001 certified - internationally recognised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our ability to uphold best practice standards across information security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use ‘bank grade’ security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to store and process our data</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Comply with 200+ security requirements from NAB, Woolworths and other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data partners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partner data is held in separate restricted environments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access to partner data is limited to essential staff only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Security environment and processes regularly audited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by our data partners.</a:t>
            </a:r>
            <a:endPar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endParaRPr>
          </a:p>
        </p:txBody>
      </p:sp>
      <p:sp>
        <p:nvSpPr>
          <p:cNvPr id="24" name="Rectangle 23">
            <a:extLst>
              <a:ext uri="{FF2B5EF4-FFF2-40B4-BE49-F238E27FC236}">
                <a16:creationId xmlns:a16="http://schemas.microsoft.com/office/drawing/2014/main" id="{1CB8722E-410F-4CED-92A8-C9F2CE7F4820}"/>
              </a:ext>
            </a:extLst>
          </p:cNvPr>
          <p:cNvSpPr/>
          <p:nvPr userDrawn="1"/>
        </p:nvSpPr>
        <p:spPr>
          <a:xfrm>
            <a:off x="6718300"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Ethical use of data</a:t>
            </a:r>
          </a:p>
        </p:txBody>
      </p:sp>
      <p:sp>
        <p:nvSpPr>
          <p:cNvPr id="25" name="Rectangle 24">
            <a:extLst>
              <a:ext uri="{FF2B5EF4-FFF2-40B4-BE49-F238E27FC236}">
                <a16:creationId xmlns:a16="http://schemas.microsoft.com/office/drawing/2014/main" id="{AD871283-9F06-4717-B8EE-5B501B88164A}"/>
              </a:ext>
            </a:extLst>
          </p:cNvPr>
          <p:cNvSpPr/>
          <p:nvPr userDrawn="1"/>
        </p:nvSpPr>
        <p:spPr bwMode="auto">
          <a:xfrm>
            <a:off x="6718300" y="2254637"/>
            <a:ext cx="2125664" cy="938719"/>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Applies to all facets of our work, from the initiatives we take on, the information we use and how our solutions impact individuals, organisations and society.</a:t>
            </a:r>
          </a:p>
        </p:txBody>
      </p:sp>
      <p:grpSp>
        <p:nvGrpSpPr>
          <p:cNvPr id="3" name="Group 2">
            <a:extLst>
              <a:ext uri="{FF2B5EF4-FFF2-40B4-BE49-F238E27FC236}">
                <a16:creationId xmlns:a16="http://schemas.microsoft.com/office/drawing/2014/main" id="{4E3BEC63-F4B2-4A6A-BC4E-73DD15F8C285}"/>
              </a:ext>
            </a:extLst>
          </p:cNvPr>
          <p:cNvGrpSpPr/>
          <p:nvPr userDrawn="1"/>
        </p:nvGrpSpPr>
        <p:grpSpPr>
          <a:xfrm>
            <a:off x="3732882" y="1987963"/>
            <a:ext cx="2760663" cy="3790715"/>
            <a:chOff x="3732882" y="1987964"/>
            <a:chExt cx="2760663" cy="3850128"/>
          </a:xfrm>
        </p:grpSpPr>
        <p:cxnSp>
          <p:nvCxnSpPr>
            <p:cNvPr id="26" name="Straight Connector 25">
              <a:extLst>
                <a:ext uri="{FF2B5EF4-FFF2-40B4-BE49-F238E27FC236}">
                  <a16:creationId xmlns:a16="http://schemas.microsoft.com/office/drawing/2014/main" id="{61C637D5-A691-43B0-B8AB-629E6B994BE7}"/>
                </a:ext>
              </a:extLst>
            </p:cNvPr>
            <p:cNvCxnSpPr>
              <a:cxnSpLocks/>
            </p:cNvCxnSpPr>
            <p:nvPr userDrawn="1"/>
          </p:nvCxnSpPr>
          <p:spPr>
            <a:xfrm>
              <a:off x="3732882"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790B2DB-ED35-42AA-8514-4581AA06CEC8}"/>
                </a:ext>
              </a:extLst>
            </p:cNvPr>
            <p:cNvCxnSpPr>
              <a:cxnSpLocks/>
            </p:cNvCxnSpPr>
            <p:nvPr userDrawn="1"/>
          </p:nvCxnSpPr>
          <p:spPr>
            <a:xfrm>
              <a:off x="6493545"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11516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Divider (plain)">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E7721E1-E5BB-4351-987D-BB1CCC903BAD}"/>
              </a:ext>
            </a:extLst>
          </p:cNvPr>
          <p:cNvSpPr/>
          <p:nvPr userDrawn="1"/>
        </p:nvSpPr>
        <p:spPr>
          <a:xfrm>
            <a:off x="740568" y="0"/>
            <a:ext cx="11451432" cy="24669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 name="Title 1">
            <a:extLst>
              <a:ext uri="{FF2B5EF4-FFF2-40B4-BE49-F238E27FC236}">
                <a16:creationId xmlns:a16="http://schemas.microsoft.com/office/drawing/2014/main" id="{1A096CAD-E381-408E-B15E-DB768D626E5F}"/>
              </a:ext>
            </a:extLst>
          </p:cNvPr>
          <p:cNvSpPr>
            <a:spLocks noGrp="1"/>
          </p:cNvSpPr>
          <p:nvPr>
            <p:ph type="title" hasCustomPrompt="1"/>
          </p:nvPr>
        </p:nvSpPr>
        <p:spPr>
          <a:xfrm>
            <a:off x="1162050" y="400050"/>
            <a:ext cx="2305050" cy="971550"/>
          </a:xfrm>
          <a:prstGeom prst="rect">
            <a:avLst/>
          </a:prstGeom>
        </p:spPr>
        <p:txBody>
          <a:bodyPr lIns="0" tIns="0" rIns="0" bIns="0" anchor="t">
            <a:noAutofit/>
          </a:bodyPr>
          <a:lstStyle>
            <a:lvl1pPr>
              <a:defRPr sz="8300">
                <a:solidFill>
                  <a:srgbClr val="000005"/>
                </a:solidFill>
                <a:latin typeface="Roboto Light" panose="02000000000000000000" pitchFamily="2" charset="0"/>
                <a:ea typeface="Roboto Light" panose="02000000000000000000" pitchFamily="2" charset="0"/>
              </a:defRPr>
            </a:lvl1pPr>
          </a:lstStyle>
          <a:p>
            <a:r>
              <a:rPr lang="en-US" dirty="0"/>
              <a:t>01</a:t>
            </a:r>
            <a:endParaRPr lang="en-AU" dirty="0"/>
          </a:p>
        </p:txBody>
      </p:sp>
      <p:sp>
        <p:nvSpPr>
          <p:cNvPr id="3" name="Text Placeholder 2">
            <a:extLst>
              <a:ext uri="{FF2B5EF4-FFF2-40B4-BE49-F238E27FC236}">
                <a16:creationId xmlns:a16="http://schemas.microsoft.com/office/drawing/2014/main" id="{CA1C2C93-9B17-46C1-8DE2-A0731939C1D7}"/>
              </a:ext>
            </a:extLst>
          </p:cNvPr>
          <p:cNvSpPr>
            <a:spLocks noGrp="1"/>
          </p:cNvSpPr>
          <p:nvPr>
            <p:ph type="body" idx="1"/>
          </p:nvPr>
        </p:nvSpPr>
        <p:spPr>
          <a:xfrm>
            <a:off x="1201738" y="3122612"/>
            <a:ext cx="5516562" cy="2516187"/>
          </a:xfrm>
          <a:prstGeom prst="rect">
            <a:avLst/>
          </a:prstGeom>
        </p:spPr>
        <p:txBody>
          <a:bodyPr lIns="0" tIns="0">
            <a:noAutofit/>
          </a:bodyPr>
          <a:lstStyle>
            <a:lvl1pPr marL="0" indent="0">
              <a:lnSpc>
                <a:spcPct val="100000"/>
              </a:lnSpc>
              <a:buNone/>
              <a:defRPr sz="2400">
                <a:solidFill>
                  <a:srgbClr val="000005"/>
                </a:solidFill>
                <a:latin typeface="Roboto Medium" panose="02000000000000000000" pitchFamily="2" charset="0"/>
                <a:ea typeface="Roboto Medium" panose="02000000000000000000"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931034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ing blank">
    <p:spTree>
      <p:nvGrpSpPr>
        <p:cNvPr id="1" name=""/>
        <p:cNvGrpSpPr/>
        <p:nvPr/>
      </p:nvGrpSpPr>
      <p:grpSpPr>
        <a:xfrm>
          <a:off x="0" y="0"/>
          <a:ext cx="0" cy="0"/>
          <a:chOff x="0" y="0"/>
          <a:chExt cx="0" cy="0"/>
        </a:xfrm>
      </p:grpSpPr>
      <p:sp>
        <p:nvSpPr>
          <p:cNvPr id="4" name="Slide heading">
            <a:extLst>
              <a:ext uri="{FF2B5EF4-FFF2-40B4-BE49-F238E27FC236}">
                <a16:creationId xmlns:a16="http://schemas.microsoft.com/office/drawing/2014/main" id="{E3ED1357-6F7F-4C90-8D4F-71EB6A9D95C9}"/>
              </a:ext>
            </a:extLst>
          </p:cNvPr>
          <p:cNvSpPr>
            <a:spLocks noGrp="1"/>
          </p:cNvSpPr>
          <p:nvPr>
            <p:ph type="body" sz="quarter" idx="10" hasCustomPrompt="1"/>
          </p:nvPr>
        </p:nvSpPr>
        <p:spPr>
          <a:xfrm>
            <a:off x="1196975" y="453371"/>
            <a:ext cx="10479600" cy="824400"/>
          </a:xfrm>
          <a:prstGeom prst="rect">
            <a:avLst/>
          </a:prstGeom>
        </p:spPr>
        <p:txBody>
          <a:bodyPr lIns="0" tIns="0"/>
          <a:lstStyle>
            <a:lvl1pPr marL="0" indent="0">
              <a:lnSpc>
                <a:spcPct val="100000"/>
              </a:lnSpc>
              <a:buNone/>
              <a:defRPr sz="2400">
                <a:solidFill>
                  <a:srgbClr val="000005"/>
                </a:solidFill>
                <a:latin typeface="Roboto" panose="02000000000000000000" pitchFamily="2" charset="0"/>
                <a:ea typeface="Roboto" panose="02000000000000000000" pitchFamily="2" charset="0"/>
              </a:defRPr>
            </a:lvl1pPr>
            <a:lvl2pPr marL="457200" indent="0">
              <a:buNone/>
              <a:defRPr sz="2400">
                <a:latin typeface="+mj-lt"/>
              </a:defRPr>
            </a:lvl2pPr>
            <a:lvl3pPr marL="914400" indent="0">
              <a:buNone/>
              <a:defRPr sz="2400">
                <a:latin typeface="+mj-lt"/>
              </a:defRPr>
            </a:lvl3pPr>
            <a:lvl4pPr marL="1371600" indent="0">
              <a:buNone/>
              <a:defRPr sz="2400">
                <a:latin typeface="+mj-lt"/>
              </a:defRPr>
            </a:lvl4pPr>
            <a:lvl5pPr marL="1828800" indent="0">
              <a:buNone/>
              <a:defRPr sz="2400">
                <a:latin typeface="+mj-lt"/>
              </a:defRPr>
            </a:lvl5pPr>
          </a:lstStyle>
          <a:p>
            <a:pPr lvl="0"/>
            <a:r>
              <a:rPr lang="en-US" dirty="0"/>
              <a:t>Click to add page heading (max two lines)</a:t>
            </a:r>
          </a:p>
        </p:txBody>
      </p:sp>
    </p:spTree>
    <p:extLst>
      <p:ext uri="{BB962C8B-B14F-4D97-AF65-F5344CB8AC3E}">
        <p14:creationId xmlns:p14="http://schemas.microsoft.com/office/powerpoint/2010/main" val="38526576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9D7A0B-8216-4DF4-80FA-852A5D82EA2A}"/>
              </a:ext>
            </a:extLst>
          </p:cNvPr>
          <p:cNvSpPr/>
          <p:nvPr userDrawn="1"/>
        </p:nvSpPr>
        <p:spPr>
          <a:xfrm>
            <a:off x="177800" y="6223000"/>
            <a:ext cx="336550" cy="299969"/>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5" name="Rectangle 4">
            <a:extLst>
              <a:ext uri="{FF2B5EF4-FFF2-40B4-BE49-F238E27FC236}">
                <a16:creationId xmlns:a16="http://schemas.microsoft.com/office/drawing/2014/main" id="{6C601CD7-9F41-429E-ABE0-4B0AD4A32CAD}"/>
              </a:ext>
            </a:extLst>
          </p:cNvPr>
          <p:cNvSpPr/>
          <p:nvPr userDrawn="1"/>
        </p:nvSpPr>
        <p:spPr>
          <a:xfrm>
            <a:off x="3631660" y="4792494"/>
            <a:ext cx="8045990" cy="1730475"/>
          </a:xfrm>
          <a:prstGeom prst="rect">
            <a:avLst/>
          </a:prstGeom>
        </p:spPr>
        <p:txBody>
          <a:bodyPr wrap="square" lIns="0" anchor="b">
            <a:noAutofit/>
          </a:bodyPr>
          <a:lstStyle/>
          <a:p>
            <a:pPr algn="just">
              <a:lnSpc>
                <a:spcPct val="100000"/>
              </a:lnSpc>
              <a:spcBef>
                <a:spcPts val="0"/>
              </a:spcBef>
              <a:defRPr/>
            </a:pPr>
            <a:r>
              <a:rPr lang="en-AU" sz="1000" b="0" dirty="0">
                <a:solidFill>
                  <a:srgbClr val="736D67"/>
                </a:solidFill>
                <a:latin typeface="Roboto Medium" panose="02000000000000000000" pitchFamily="2" charset="0"/>
                <a:ea typeface="Roboto Medium" panose="02000000000000000000" pitchFamily="2" charset="0"/>
              </a:rPr>
              <a:t>Disclaimer: </a:t>
            </a:r>
            <a:r>
              <a:rPr lang="en-US" sz="1000" b="0" dirty="0">
                <a:solidFill>
                  <a:srgbClr val="736D67"/>
                </a:solidFill>
                <a:latin typeface="Roboto Light" panose="02000000000000000000" pitchFamily="2" charset="0"/>
                <a:ea typeface="Roboto Light" panose="02000000000000000000" pitchFamily="2" charset="0"/>
              </a:rPr>
              <a:t>This document comprises, and is the subject of intellectual property (including copyright) and confidentiality rights of one or multiple owners, including The Quantium Group Pty Limited and its affiliates (</a:t>
            </a:r>
            <a:r>
              <a:rPr lang="en-US" sz="1000" b="0" dirty="0">
                <a:solidFill>
                  <a:srgbClr val="736D67"/>
                </a:solidFill>
                <a:latin typeface="Roboto Medium" panose="02000000000000000000" pitchFamily="2" charset="0"/>
                <a:ea typeface="Roboto Medium" panose="02000000000000000000" pitchFamily="2" charset="0"/>
              </a:rPr>
              <a:t>Quantium</a:t>
            </a:r>
            <a:r>
              <a:rPr lang="en-US" sz="1000" b="0" dirty="0">
                <a:solidFill>
                  <a:srgbClr val="736D67"/>
                </a:solidFill>
                <a:latin typeface="Roboto Light" panose="02000000000000000000" pitchFamily="2" charset="0"/>
                <a:ea typeface="Roboto Light" panose="02000000000000000000" pitchFamily="2" charset="0"/>
              </a:rPr>
              <a:t>) and where applicable, its third-party data owners (</a:t>
            </a:r>
            <a:r>
              <a:rPr lang="en-US" sz="1000" b="0" dirty="0">
                <a:solidFill>
                  <a:srgbClr val="736D67"/>
                </a:solidFill>
                <a:latin typeface="Roboto Medium" panose="02000000000000000000" pitchFamily="2" charset="0"/>
                <a:ea typeface="Roboto Medium" panose="02000000000000000000" pitchFamily="2" charset="0"/>
              </a:rPr>
              <a:t>Data Providers</a:t>
            </a:r>
            <a:r>
              <a:rPr lang="en-US" sz="1000" b="0" dirty="0">
                <a:solidFill>
                  <a:srgbClr val="736D67"/>
                </a:solidFill>
                <a:latin typeface="Roboto Light" panose="02000000000000000000" pitchFamily="2" charset="0"/>
                <a:ea typeface="Roboto Light" panose="02000000000000000000" pitchFamily="2" charset="0"/>
              </a:rPr>
              <a:t>), together (</a:t>
            </a:r>
            <a:r>
              <a:rPr lang="en-US" sz="1000" b="0" dirty="0">
                <a:solidFill>
                  <a:srgbClr val="736D67"/>
                </a:solidFill>
                <a:latin typeface="Roboto Medium" panose="02000000000000000000" pitchFamily="2" charset="0"/>
                <a:ea typeface="Roboto Medium" panose="02000000000000000000" pitchFamily="2" charset="0"/>
              </a:rPr>
              <a:t>IP Owners</a:t>
            </a:r>
            <a:r>
              <a:rPr lang="en-US" sz="1000" b="0" dirty="0">
                <a:solidFill>
                  <a:srgbClr val="736D67"/>
                </a:solidFill>
                <a:latin typeface="Roboto Light" panose="02000000000000000000" pitchFamily="2" charset="0"/>
                <a:ea typeface="Roboto Light" panose="02000000000000000000" pitchFamily="2" charset="0"/>
              </a:rPr>
              <a:t>). The information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may have been prepared using raw data owned by the Data Providers. The Data Providers have not been involved in the analysis of the raw data, the preparation of, or the information contained in the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The IP Owners do not make any representation (express or implied), nor give any guarantee or warranty in relation to the accuracy, completeness or appropriateness of the raw data, nor the analysis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None of the IP Owners will have any liability for any use or disclosure by the recipient of any information contained in, or derived from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To the maximum extent permitted by law, the IP Owners expressly disclaim, take no responsibility for and have no liability for the preparation, contents, accuracy or completeness of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nor the analysis on which it is based.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is provided in confidence, may only be used for the purpose provided, and may not be copied, reproduced, distributed, disclosed or made available to a third party in any way except strictly in accordance with the applicable written terms and conditions between you and Quantium, or otherwise with Quantium’s prior written permission</a:t>
            </a:r>
            <a:endParaRPr lang="en-AU" sz="1000" b="0" dirty="0">
              <a:solidFill>
                <a:srgbClr val="736D67"/>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989650627"/>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F5829D3-6434-4C66-A382-6A22E3876A48}"/>
              </a:ext>
            </a:extLst>
          </p:cNvPr>
          <p:cNvSpPr/>
          <p:nvPr userDrawn="1"/>
        </p:nvSpPr>
        <p:spPr>
          <a:xfrm>
            <a:off x="-1" y="0"/>
            <a:ext cx="74097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 name="Slide Number Placeholder 6">
            <a:extLst>
              <a:ext uri="{FF2B5EF4-FFF2-40B4-BE49-F238E27FC236}">
                <a16:creationId xmlns:a16="http://schemas.microsoft.com/office/drawing/2014/main" id="{3625FC0E-76E8-4E41-B33D-6FD7D9697535}"/>
              </a:ext>
            </a:extLst>
          </p:cNvPr>
          <p:cNvSpPr txBox="1">
            <a:spLocks/>
          </p:cNvSpPr>
          <p:nvPr userDrawn="1"/>
        </p:nvSpPr>
        <p:spPr>
          <a:xfrm>
            <a:off x="127000" y="6239658"/>
            <a:ext cx="457200" cy="365125"/>
          </a:xfrm>
          <a:prstGeom prst="rect">
            <a:avLst/>
          </a:prstGeom>
        </p:spPr>
        <p:txBody>
          <a:bodyPr/>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B7CFE17-F5A6-4E5D-B32C-113A30C24AE0}" type="slidenum">
              <a:rPr lang="en-AU" sz="1400" smtClean="0">
                <a:solidFill>
                  <a:srgbClr val="FFFFFF"/>
                </a:solidFill>
                <a:latin typeface="Roboto" pitchFamily="2" charset="0"/>
                <a:ea typeface="Roboto" pitchFamily="2" charset="0"/>
              </a:rPr>
              <a:pPr algn="ctr"/>
              <a:t>‹#›</a:t>
            </a:fld>
            <a:endParaRPr lang="en-AU" sz="1400" dirty="0">
              <a:solidFill>
                <a:srgbClr val="FFFFFF"/>
              </a:solidFill>
              <a:latin typeface="Roboto" pitchFamily="2" charset="0"/>
              <a:ea typeface="Roboto" pitchFamily="2" charset="0"/>
            </a:endParaRPr>
          </a:p>
        </p:txBody>
      </p:sp>
      <p:sp>
        <p:nvSpPr>
          <p:cNvPr id="5" name="Oval 4">
            <a:extLst>
              <a:ext uri="{FF2B5EF4-FFF2-40B4-BE49-F238E27FC236}">
                <a16:creationId xmlns:a16="http://schemas.microsoft.com/office/drawing/2014/main" id="{B058B946-434D-48E0-BAC6-E795D619989C}"/>
              </a:ext>
            </a:extLst>
          </p:cNvPr>
          <p:cNvSpPr/>
          <p:nvPr userDrawn="1"/>
        </p:nvSpPr>
        <p:spPr>
          <a:xfrm>
            <a:off x="-394521" y="473749"/>
            <a:ext cx="229577" cy="229577"/>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6" name="Oval 5">
            <a:extLst>
              <a:ext uri="{FF2B5EF4-FFF2-40B4-BE49-F238E27FC236}">
                <a16:creationId xmlns:a16="http://schemas.microsoft.com/office/drawing/2014/main" id="{565BDBD0-0437-4869-A1B0-92FA8612C74F}"/>
              </a:ext>
            </a:extLst>
          </p:cNvPr>
          <p:cNvSpPr/>
          <p:nvPr userDrawn="1"/>
        </p:nvSpPr>
        <p:spPr>
          <a:xfrm>
            <a:off x="-394521" y="783791"/>
            <a:ext cx="229577" cy="229577"/>
          </a:xfrm>
          <a:prstGeom prst="ellipse">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 name="Oval 7">
            <a:extLst>
              <a:ext uri="{FF2B5EF4-FFF2-40B4-BE49-F238E27FC236}">
                <a16:creationId xmlns:a16="http://schemas.microsoft.com/office/drawing/2014/main" id="{F8FBAB6D-66CF-4E04-9B1C-4525C3442F17}"/>
              </a:ext>
            </a:extLst>
          </p:cNvPr>
          <p:cNvSpPr/>
          <p:nvPr userDrawn="1"/>
        </p:nvSpPr>
        <p:spPr>
          <a:xfrm>
            <a:off x="-394521" y="1093833"/>
            <a:ext cx="229577" cy="229577"/>
          </a:xfrm>
          <a:prstGeom prst="ellipse">
            <a:avLst/>
          </a:prstGeom>
          <a:solidFill>
            <a:schemeClr val="bg2"/>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1" name="Oval 10">
            <a:extLst>
              <a:ext uri="{FF2B5EF4-FFF2-40B4-BE49-F238E27FC236}">
                <a16:creationId xmlns:a16="http://schemas.microsoft.com/office/drawing/2014/main" id="{AE85D92D-D17D-4C5C-A5F0-4508086E3952}"/>
              </a:ext>
            </a:extLst>
          </p:cNvPr>
          <p:cNvSpPr/>
          <p:nvPr userDrawn="1"/>
        </p:nvSpPr>
        <p:spPr>
          <a:xfrm>
            <a:off x="-394521" y="1403875"/>
            <a:ext cx="229577" cy="229577"/>
          </a:xfrm>
          <a:prstGeom prst="ellipse">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Oval 11">
            <a:extLst>
              <a:ext uri="{FF2B5EF4-FFF2-40B4-BE49-F238E27FC236}">
                <a16:creationId xmlns:a16="http://schemas.microsoft.com/office/drawing/2014/main" id="{56665003-57E1-4A54-9EB6-54C8238D0E3A}"/>
              </a:ext>
            </a:extLst>
          </p:cNvPr>
          <p:cNvSpPr/>
          <p:nvPr userDrawn="1"/>
        </p:nvSpPr>
        <p:spPr>
          <a:xfrm>
            <a:off x="-394521" y="2334001"/>
            <a:ext cx="229577" cy="229577"/>
          </a:xfrm>
          <a:prstGeom prst="ellipse">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3" name="Oval 12">
            <a:extLst>
              <a:ext uri="{FF2B5EF4-FFF2-40B4-BE49-F238E27FC236}">
                <a16:creationId xmlns:a16="http://schemas.microsoft.com/office/drawing/2014/main" id="{430852FC-1A40-4DDF-90EA-631AF8ED2651}"/>
              </a:ext>
            </a:extLst>
          </p:cNvPr>
          <p:cNvSpPr/>
          <p:nvPr userDrawn="1"/>
        </p:nvSpPr>
        <p:spPr>
          <a:xfrm>
            <a:off x="-394521" y="1713917"/>
            <a:ext cx="229577" cy="229577"/>
          </a:xfrm>
          <a:prstGeom prst="ellipse">
            <a:avLst/>
          </a:prstGeom>
          <a:solidFill>
            <a:schemeClr val="accent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7F328DB3-555F-48BC-A956-38F8A313E7CF}"/>
              </a:ext>
            </a:extLst>
          </p:cNvPr>
          <p:cNvSpPr/>
          <p:nvPr userDrawn="1"/>
        </p:nvSpPr>
        <p:spPr>
          <a:xfrm>
            <a:off x="-394521" y="2023959"/>
            <a:ext cx="229577" cy="229577"/>
          </a:xfrm>
          <a:prstGeom prst="ellipse">
            <a:avLst/>
          </a:prstGeom>
          <a:solidFill>
            <a:schemeClr val="accent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Oval 14">
            <a:extLst>
              <a:ext uri="{FF2B5EF4-FFF2-40B4-BE49-F238E27FC236}">
                <a16:creationId xmlns:a16="http://schemas.microsoft.com/office/drawing/2014/main" id="{8BA9680E-296C-4E11-A8D4-6F5ACFCF7F93}"/>
              </a:ext>
            </a:extLst>
          </p:cNvPr>
          <p:cNvSpPr/>
          <p:nvPr userDrawn="1"/>
        </p:nvSpPr>
        <p:spPr>
          <a:xfrm>
            <a:off x="-394521" y="2644043"/>
            <a:ext cx="229577" cy="229577"/>
          </a:xfrm>
          <a:prstGeom prst="ellipse">
            <a:avLst/>
          </a:prstGeom>
          <a:solidFill>
            <a:schemeClr val="accent6"/>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Oval 15">
            <a:extLst>
              <a:ext uri="{FF2B5EF4-FFF2-40B4-BE49-F238E27FC236}">
                <a16:creationId xmlns:a16="http://schemas.microsoft.com/office/drawing/2014/main" id="{3BC81476-0EA9-46C1-BF9E-14500F2DE601}"/>
              </a:ext>
            </a:extLst>
          </p:cNvPr>
          <p:cNvSpPr/>
          <p:nvPr userDrawn="1"/>
        </p:nvSpPr>
        <p:spPr>
          <a:xfrm>
            <a:off x="-394521" y="3802925"/>
            <a:ext cx="230400" cy="230400"/>
          </a:xfrm>
          <a:prstGeom prst="ellipse">
            <a:avLst/>
          </a:prstGeom>
          <a:solidFill>
            <a:srgbClr val="3F68AD"/>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7" name="Oval 16">
            <a:extLst>
              <a:ext uri="{FF2B5EF4-FFF2-40B4-BE49-F238E27FC236}">
                <a16:creationId xmlns:a16="http://schemas.microsoft.com/office/drawing/2014/main" id="{417EF92D-6697-44F0-9A9D-98B559DD0E13}"/>
              </a:ext>
            </a:extLst>
          </p:cNvPr>
          <p:cNvSpPr/>
          <p:nvPr userDrawn="1"/>
        </p:nvSpPr>
        <p:spPr>
          <a:xfrm>
            <a:off x="-394521" y="4113790"/>
            <a:ext cx="230400" cy="230400"/>
          </a:xfrm>
          <a:prstGeom prst="ellipse">
            <a:avLst/>
          </a:prstGeom>
          <a:solidFill>
            <a:srgbClr val="44B5C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8" name="Oval 17">
            <a:extLst>
              <a:ext uri="{FF2B5EF4-FFF2-40B4-BE49-F238E27FC236}">
                <a16:creationId xmlns:a16="http://schemas.microsoft.com/office/drawing/2014/main" id="{1FB16B5A-29E3-451A-9062-049C330D7888}"/>
              </a:ext>
            </a:extLst>
          </p:cNvPr>
          <p:cNvSpPr/>
          <p:nvPr userDrawn="1"/>
        </p:nvSpPr>
        <p:spPr>
          <a:xfrm>
            <a:off x="-394521" y="4424655"/>
            <a:ext cx="230400" cy="230400"/>
          </a:xfrm>
          <a:prstGeom prst="ellipse">
            <a:avLst/>
          </a:prstGeom>
          <a:solidFill>
            <a:srgbClr val="44D6A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9" name="Oval 18">
            <a:extLst>
              <a:ext uri="{FF2B5EF4-FFF2-40B4-BE49-F238E27FC236}">
                <a16:creationId xmlns:a16="http://schemas.microsoft.com/office/drawing/2014/main" id="{B1384C41-F1FF-49B5-8059-1DA629D8B47F}"/>
              </a:ext>
            </a:extLst>
          </p:cNvPr>
          <p:cNvSpPr/>
          <p:nvPr userDrawn="1"/>
        </p:nvSpPr>
        <p:spPr>
          <a:xfrm>
            <a:off x="-394521" y="4735520"/>
            <a:ext cx="230400" cy="230400"/>
          </a:xfrm>
          <a:prstGeom prst="ellipse">
            <a:avLst/>
          </a:prstGeom>
          <a:solidFill>
            <a:srgbClr val="7FDD7C"/>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0" name="Oval 19">
            <a:extLst>
              <a:ext uri="{FF2B5EF4-FFF2-40B4-BE49-F238E27FC236}">
                <a16:creationId xmlns:a16="http://schemas.microsoft.com/office/drawing/2014/main" id="{79470623-F879-4533-B440-0BA3CDCD59BC}"/>
              </a:ext>
            </a:extLst>
          </p:cNvPr>
          <p:cNvSpPr/>
          <p:nvPr userDrawn="1"/>
        </p:nvSpPr>
        <p:spPr>
          <a:xfrm>
            <a:off x="-394521" y="5046385"/>
            <a:ext cx="230400" cy="230400"/>
          </a:xfrm>
          <a:prstGeom prst="ellipse">
            <a:avLst/>
          </a:prstGeom>
          <a:solidFill>
            <a:srgbClr val="EACC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1" name="Oval 20">
            <a:extLst>
              <a:ext uri="{FF2B5EF4-FFF2-40B4-BE49-F238E27FC236}">
                <a16:creationId xmlns:a16="http://schemas.microsoft.com/office/drawing/2014/main" id="{DE8AA357-14EB-4FD6-A0A1-9915E5408445}"/>
              </a:ext>
            </a:extLst>
          </p:cNvPr>
          <p:cNvSpPr/>
          <p:nvPr userDrawn="1"/>
        </p:nvSpPr>
        <p:spPr>
          <a:xfrm>
            <a:off x="-394521" y="5357250"/>
            <a:ext cx="230400" cy="230400"/>
          </a:xfrm>
          <a:prstGeom prst="ellipse">
            <a:avLst/>
          </a:prstGeom>
          <a:solidFill>
            <a:srgbClr val="EF9B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2" name="Oval 21">
            <a:extLst>
              <a:ext uri="{FF2B5EF4-FFF2-40B4-BE49-F238E27FC236}">
                <a16:creationId xmlns:a16="http://schemas.microsoft.com/office/drawing/2014/main" id="{D334A920-A603-431D-B31C-7FB85DAE2CDA}"/>
              </a:ext>
            </a:extLst>
          </p:cNvPr>
          <p:cNvSpPr/>
          <p:nvPr userDrawn="1"/>
        </p:nvSpPr>
        <p:spPr>
          <a:xfrm>
            <a:off x="-394521" y="5668115"/>
            <a:ext cx="230400" cy="230400"/>
          </a:xfrm>
          <a:prstGeom prst="ellipse">
            <a:avLst/>
          </a:prstGeom>
          <a:solidFill>
            <a:srgbClr val="EF63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3" name="Oval 22">
            <a:extLst>
              <a:ext uri="{FF2B5EF4-FFF2-40B4-BE49-F238E27FC236}">
                <a16:creationId xmlns:a16="http://schemas.microsoft.com/office/drawing/2014/main" id="{507F04BA-F461-4A70-A60C-01EFC8E98716}"/>
              </a:ext>
            </a:extLst>
          </p:cNvPr>
          <p:cNvSpPr/>
          <p:nvPr userDrawn="1"/>
        </p:nvSpPr>
        <p:spPr>
          <a:xfrm>
            <a:off x="-394521" y="5978980"/>
            <a:ext cx="230400" cy="230400"/>
          </a:xfrm>
          <a:prstGeom prst="ellipse">
            <a:avLst/>
          </a:prstGeom>
          <a:solidFill>
            <a:srgbClr val="C963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4" name="Oval 23">
            <a:extLst>
              <a:ext uri="{FF2B5EF4-FFF2-40B4-BE49-F238E27FC236}">
                <a16:creationId xmlns:a16="http://schemas.microsoft.com/office/drawing/2014/main" id="{A9DB4398-81BF-40D0-97F3-816926FF6B60}"/>
              </a:ext>
            </a:extLst>
          </p:cNvPr>
          <p:cNvSpPr/>
          <p:nvPr userDrawn="1"/>
        </p:nvSpPr>
        <p:spPr>
          <a:xfrm>
            <a:off x="-394521" y="6289840"/>
            <a:ext cx="230400" cy="230400"/>
          </a:xfrm>
          <a:prstGeom prst="ellipse">
            <a:avLst/>
          </a:prstGeom>
          <a:solidFill>
            <a:srgbClr val="8E72B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7" name="Freeform 5">
            <a:extLst>
              <a:ext uri="{FF2B5EF4-FFF2-40B4-BE49-F238E27FC236}">
                <a16:creationId xmlns:a16="http://schemas.microsoft.com/office/drawing/2014/main" id="{0F9F09AD-9CB7-4EF7-A2F9-9ED3E13CC816}"/>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2" name="MSIPCMContentMarking" descr="{&quot;HashCode&quot;:-231024771,&quot;Placement&quot;:&quot;Footer&quot;}">
            <a:extLst>
              <a:ext uri="{FF2B5EF4-FFF2-40B4-BE49-F238E27FC236}">
                <a16:creationId xmlns:a16="http://schemas.microsoft.com/office/drawing/2014/main" id="{7BC2284E-95AB-45DB-A12C-B1A9F55ACB5C}"/>
              </a:ext>
            </a:extLst>
          </p:cNvPr>
          <p:cNvSpPr txBox="1"/>
          <p:nvPr userDrawn="1"/>
        </p:nvSpPr>
        <p:spPr>
          <a:xfrm>
            <a:off x="5263052" y="6595656"/>
            <a:ext cx="1665897" cy="262344"/>
          </a:xfrm>
          <a:prstGeom prst="rect">
            <a:avLst/>
          </a:prstGeom>
          <a:noFill/>
        </p:spPr>
        <p:txBody>
          <a:bodyPr vert="horz" wrap="square" lIns="0" tIns="0" rIns="0" bIns="0" rtlCol="0" anchor="ctr" anchorCtr="1">
            <a:noAutofit/>
          </a:bodyPr>
          <a:lstStyle/>
          <a:p>
            <a:pPr algn="ctr">
              <a:spcBef>
                <a:spcPts val="0"/>
              </a:spcBef>
              <a:spcAft>
                <a:spcPts val="0"/>
              </a:spcAft>
            </a:pPr>
            <a:r>
              <a:rPr lang="en-AU" sz="1000">
                <a:solidFill>
                  <a:srgbClr val="000000"/>
                </a:solidFill>
                <a:latin typeface="Calibri" panose="020F0502020204030204" pitchFamily="34" charset="0"/>
                <a:ea typeface="Roboto Light" panose="02000000000000000000" pitchFamily="2" charset="0"/>
              </a:rPr>
              <a:t>Classification: Confidential</a:t>
            </a:r>
            <a:endParaRPr lang="en-AU" sz="1000" dirty="0" err="1">
              <a:solidFill>
                <a:srgbClr val="000000"/>
              </a:solidFill>
              <a:latin typeface="Calibri" panose="020F0502020204030204" pitchFamily="34" charset="0"/>
              <a:ea typeface="Roboto Light" panose="02000000000000000000" pitchFamily="2" charset="0"/>
            </a:endParaRPr>
          </a:p>
        </p:txBody>
      </p:sp>
    </p:spTree>
    <p:extLst>
      <p:ext uri="{BB962C8B-B14F-4D97-AF65-F5344CB8AC3E}">
        <p14:creationId xmlns:p14="http://schemas.microsoft.com/office/powerpoint/2010/main" val="1496242531"/>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64" r:id="rId3"/>
    <p:sldLayoutId id="2147483666" r:id="rId4"/>
    <p:sldLayoutId id="2147483678" r:id="rId5"/>
  </p:sldLayoutIdLst>
  <p:hf hdr="0" ftr="0" dt="0"/>
  <p:txStyles>
    <p:titleStyle>
      <a:lvl1pPr algn="l" defTabSz="914400" rtl="0" eaLnBrk="1" latinLnBrk="0" hangingPunct="1">
        <a:lnSpc>
          <a:spcPct val="90000"/>
        </a:lnSpc>
        <a:spcBef>
          <a:spcPct val="0"/>
        </a:spcBef>
        <a:buNone/>
        <a:defRPr sz="4400" kern="1200">
          <a:solidFill>
            <a:schemeClr val="tx1"/>
          </a:solidFill>
          <a:latin typeface="Roboto" panose="02000000000000000000" pitchFamily="2" charset="0"/>
          <a:ea typeface="Roboto" panose="02000000000000000000" pitchFamily="2"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7356" userDrawn="1">
          <p15:clr>
            <a:srgbClr val="5ACBF0"/>
          </p15:clr>
        </p15:guide>
        <p15:guide id="33" orient="horz" pos="3793" userDrawn="1">
          <p15:clr>
            <a:srgbClr val="5ACBF0"/>
          </p15:clr>
        </p15:guide>
        <p15:guide id="34" orient="horz" pos="315" userDrawn="1">
          <p15:clr>
            <a:srgbClr val="5ACBF0"/>
          </p15:clr>
        </p15:guide>
        <p15:guide id="35" pos="760" userDrawn="1">
          <p15:clr>
            <a:srgbClr val="5ACBF0"/>
          </p15:clr>
        </p15:guide>
        <p15:guide id="36" orient="horz" pos="822" userDrawn="1">
          <p15:clr>
            <a:srgbClr val="FBAE40"/>
          </p15:clr>
        </p15:guide>
        <p15:guide id="37" pos="4067" userDrawn="1">
          <p15:clr>
            <a:srgbClr val="FBAE4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5A689-427A-4570-AB6C-61AC3B3F4786}"/>
              </a:ext>
            </a:extLst>
          </p:cNvPr>
          <p:cNvSpPr>
            <a:spLocks noGrp="1"/>
          </p:cNvSpPr>
          <p:nvPr>
            <p:ph type="ctrTitle"/>
          </p:nvPr>
        </p:nvSpPr>
        <p:spPr/>
        <p:txBody>
          <a:bodyPr/>
          <a:lstStyle/>
          <a:p>
            <a:r>
              <a:rPr lang="en-AU" dirty="0"/>
              <a:t>Category review: Chips</a:t>
            </a:r>
          </a:p>
        </p:txBody>
      </p:sp>
      <p:sp>
        <p:nvSpPr>
          <p:cNvPr id="3" name="Subtitle 2">
            <a:extLst>
              <a:ext uri="{FF2B5EF4-FFF2-40B4-BE49-F238E27FC236}">
                <a16:creationId xmlns:a16="http://schemas.microsoft.com/office/drawing/2014/main" id="{EA927627-6915-4275-B2FE-C4B2C0FCCCAF}"/>
              </a:ext>
            </a:extLst>
          </p:cNvPr>
          <p:cNvSpPr>
            <a:spLocks noGrp="1"/>
          </p:cNvSpPr>
          <p:nvPr>
            <p:ph type="subTitle" idx="1"/>
          </p:nvPr>
        </p:nvSpPr>
        <p:spPr/>
        <p:txBody>
          <a:bodyPr/>
          <a:lstStyle/>
          <a:p>
            <a:r>
              <a:rPr lang="en-AU" dirty="0"/>
              <a:t>Retail Analytics</a:t>
            </a:r>
          </a:p>
          <a:p>
            <a:endParaRPr lang="en-AU" dirty="0"/>
          </a:p>
        </p:txBody>
      </p:sp>
      <p:sp>
        <p:nvSpPr>
          <p:cNvPr id="4" name="Text Placeholder 3">
            <a:extLst>
              <a:ext uri="{FF2B5EF4-FFF2-40B4-BE49-F238E27FC236}">
                <a16:creationId xmlns:a16="http://schemas.microsoft.com/office/drawing/2014/main" id="{C2EEE1EB-5529-4FA4-98E8-7A820B9EBBCB}"/>
              </a:ext>
            </a:extLst>
          </p:cNvPr>
          <p:cNvSpPr>
            <a:spLocks noGrp="1"/>
          </p:cNvSpPr>
          <p:nvPr>
            <p:ph type="body" sz="quarter" idx="10"/>
          </p:nvPr>
        </p:nvSpPr>
        <p:spPr/>
        <p:txBody>
          <a:bodyPr/>
          <a:lstStyle/>
          <a:p>
            <a:r>
              <a:rPr lang="en-AU" dirty="0" smtClean="0"/>
              <a:t>July </a:t>
            </a:r>
            <a:r>
              <a:rPr lang="en-AU" dirty="0"/>
              <a:t>2020</a:t>
            </a:r>
          </a:p>
        </p:txBody>
      </p:sp>
      <p:grpSp>
        <p:nvGrpSpPr>
          <p:cNvPr id="8" name="Group 7">
            <a:extLst>
              <a:ext uri="{FF2B5EF4-FFF2-40B4-BE49-F238E27FC236}">
                <a16:creationId xmlns:a16="http://schemas.microsoft.com/office/drawing/2014/main" id="{62DE0454-0BA4-4386-B622-8EA467037A0C}"/>
              </a:ext>
            </a:extLst>
          </p:cNvPr>
          <p:cNvGrpSpPr/>
          <p:nvPr/>
        </p:nvGrpSpPr>
        <p:grpSpPr>
          <a:xfrm>
            <a:off x="12294760" y="5621533"/>
            <a:ext cx="1981965" cy="1236467"/>
            <a:chOff x="8857913" y="1025653"/>
            <a:chExt cx="1981965" cy="1236467"/>
          </a:xfrm>
        </p:grpSpPr>
        <p:sp>
          <p:nvSpPr>
            <p:cNvPr id="9" name="Rectangle 8">
              <a:extLst>
                <a:ext uri="{FF2B5EF4-FFF2-40B4-BE49-F238E27FC236}">
                  <a16:creationId xmlns:a16="http://schemas.microsoft.com/office/drawing/2014/main" id="{28F865C8-FAEC-405F-A99C-B9D8A0EB3A29}"/>
                </a:ext>
              </a:extLst>
            </p:cNvPr>
            <p:cNvSpPr/>
            <p:nvPr/>
          </p:nvSpPr>
          <p:spPr>
            <a:xfrm>
              <a:off x="8857914" y="1025653"/>
              <a:ext cx="1981964" cy="1236467"/>
            </a:xfrm>
            <a:prstGeom prst="rect">
              <a:avLst/>
            </a:prstGeom>
            <a:solidFill>
              <a:srgbClr val="FFFFFF"/>
            </a:solidFill>
            <a:ln>
              <a:solidFill>
                <a:srgbClr val="C7C5C4"/>
              </a:solidFill>
            </a:ln>
          </p:spPr>
          <p:style>
            <a:lnRef idx="2">
              <a:schemeClr val="accent1">
                <a:shade val="50000"/>
              </a:schemeClr>
            </a:lnRef>
            <a:fillRef idx="1">
              <a:schemeClr val="accent1"/>
            </a:fillRef>
            <a:effectRef idx="0">
              <a:schemeClr val="accent1"/>
            </a:effectRef>
            <a:fontRef idx="minor">
              <a:schemeClr val="lt1"/>
            </a:fontRef>
          </p:style>
          <p:txBody>
            <a:bodyPr tIns="468000" rtlCol="0" anchor="t"/>
            <a:lstStyle/>
            <a:p>
              <a:r>
                <a:rPr lang="en-AU" sz="1000" dirty="0">
                  <a:solidFill>
                    <a:srgbClr val="EF9B47"/>
                  </a:solidFill>
                  <a:latin typeface="Roboto Medium" panose="02000000000000000000" pitchFamily="2" charset="0"/>
                  <a:ea typeface="Roboto Light" panose="02000000000000000000" pitchFamily="2" charset="0"/>
                </a:rPr>
                <a:t>Brand note:</a:t>
              </a:r>
              <a:r>
                <a:rPr lang="en-AU" sz="1000" dirty="0">
                  <a:solidFill>
                    <a:srgbClr val="000005"/>
                  </a:solidFill>
                  <a:latin typeface="Roboto Light" panose="02000000000000000000" pitchFamily="2" charset="0"/>
                  <a:ea typeface="Roboto Light" panose="02000000000000000000" pitchFamily="2" charset="0"/>
                </a:rPr>
                <a:t> If client logo is not required, use alternate title page layout </a:t>
              </a:r>
              <a:r>
                <a:rPr lang="en-AU" sz="1000" dirty="0">
                  <a:solidFill>
                    <a:srgbClr val="000005"/>
                  </a:solidFill>
                  <a:latin typeface="Roboto Medium" panose="02000000000000000000" pitchFamily="2" charset="0"/>
                  <a:ea typeface="Roboto Light" panose="02000000000000000000" pitchFamily="2" charset="0"/>
                </a:rPr>
                <a:t>right click slide thumbnail </a:t>
              </a:r>
              <a:r>
                <a:rPr lang="en-AU" sz="1000" dirty="0">
                  <a:solidFill>
                    <a:srgbClr val="000005"/>
                  </a:solidFill>
                  <a:latin typeface="Roboto Light" panose="02000000000000000000" pitchFamily="2" charset="0"/>
                  <a:ea typeface="Roboto Light" panose="02000000000000000000" pitchFamily="2" charset="0"/>
                </a:rPr>
                <a:t>&gt;</a:t>
              </a:r>
              <a:r>
                <a:rPr lang="en-AU" sz="1000" dirty="0">
                  <a:solidFill>
                    <a:srgbClr val="000005"/>
                  </a:solidFill>
                  <a:latin typeface="Roboto Medium" panose="02000000000000000000" pitchFamily="2" charset="0"/>
                  <a:ea typeface="Roboto Light" panose="02000000000000000000" pitchFamily="2" charset="0"/>
                </a:rPr>
                <a:t> Layout </a:t>
              </a:r>
              <a:r>
                <a:rPr lang="en-AU" sz="1000" dirty="0">
                  <a:solidFill>
                    <a:srgbClr val="000005"/>
                  </a:solidFill>
                  <a:latin typeface="Roboto Light" panose="02000000000000000000" pitchFamily="2" charset="0"/>
                  <a:ea typeface="Roboto Light" panose="02000000000000000000" pitchFamily="2" charset="0"/>
                </a:rPr>
                <a:t>&gt;</a:t>
              </a:r>
              <a:r>
                <a:rPr lang="en-AU" sz="1000" dirty="0">
                  <a:solidFill>
                    <a:srgbClr val="000005"/>
                  </a:solidFill>
                  <a:latin typeface="Roboto Medium" panose="02000000000000000000" pitchFamily="2" charset="0"/>
                  <a:ea typeface="Roboto Light" panose="02000000000000000000" pitchFamily="2" charset="0"/>
                </a:rPr>
                <a:t> Title</a:t>
              </a:r>
              <a:endParaRPr lang="en-US" sz="1000" dirty="0">
                <a:solidFill>
                  <a:srgbClr val="000005"/>
                </a:solidFill>
                <a:latin typeface="Roboto Medium" panose="02000000000000000000" pitchFamily="2" charset="0"/>
                <a:ea typeface="Roboto Light" panose="02000000000000000000" pitchFamily="2" charset="0"/>
              </a:endParaRPr>
            </a:p>
          </p:txBody>
        </p:sp>
        <p:grpSp>
          <p:nvGrpSpPr>
            <p:cNvPr id="10" name="Group 4">
              <a:extLst>
                <a:ext uri="{FF2B5EF4-FFF2-40B4-BE49-F238E27FC236}">
                  <a16:creationId xmlns:a16="http://schemas.microsoft.com/office/drawing/2014/main" id="{1390E5FF-ED06-4ED3-A2A7-5F6C5ED46959}"/>
                </a:ext>
              </a:extLst>
            </p:cNvPr>
            <p:cNvGrpSpPr>
              <a:grpSpLocks noChangeAspect="1"/>
            </p:cNvGrpSpPr>
            <p:nvPr/>
          </p:nvGrpSpPr>
          <p:grpSpPr bwMode="auto">
            <a:xfrm>
              <a:off x="8857913" y="1025653"/>
              <a:ext cx="356123" cy="320040"/>
              <a:chOff x="2932" y="1344"/>
              <a:chExt cx="1816" cy="1632"/>
            </a:xfrm>
            <a:solidFill>
              <a:srgbClr val="C7C5C4"/>
            </a:solidFill>
          </p:grpSpPr>
          <p:sp>
            <p:nvSpPr>
              <p:cNvPr id="11" name="Freeform 5">
                <a:extLst>
                  <a:ext uri="{FF2B5EF4-FFF2-40B4-BE49-F238E27FC236}">
                    <a16:creationId xmlns:a16="http://schemas.microsoft.com/office/drawing/2014/main" id="{75BEA090-4BDD-46F9-836F-61DC4A390EAA}"/>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endParaRPr lang="en-AU"/>
              </a:p>
            </p:txBody>
          </p:sp>
          <p:sp>
            <p:nvSpPr>
              <p:cNvPr id="12" name="Freeform 6">
                <a:extLst>
                  <a:ext uri="{FF2B5EF4-FFF2-40B4-BE49-F238E27FC236}">
                    <a16:creationId xmlns:a16="http://schemas.microsoft.com/office/drawing/2014/main" id="{292C9998-AD07-4460-83CC-108E7A6FF05E}"/>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endParaRPr lang="en-AU"/>
              </a:p>
            </p:txBody>
          </p:sp>
        </p:grpSp>
      </p:grpSp>
    </p:spTree>
    <p:extLst>
      <p:ext uri="{BB962C8B-B14F-4D97-AF65-F5344CB8AC3E}">
        <p14:creationId xmlns:p14="http://schemas.microsoft.com/office/powerpoint/2010/main" val="3613081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196975" y="453370"/>
            <a:ext cx="10479600" cy="1203979"/>
          </a:xfrm>
        </p:spPr>
        <p:txBody>
          <a:bodyPr/>
          <a:lstStyle/>
          <a:p>
            <a:r>
              <a:rPr lang="en-AU" dirty="0" smtClean="0"/>
              <a:t>Trial Store performing well in comparison to Control Store during trial period.</a:t>
            </a:r>
            <a:r>
              <a:rPr lang="en-AU" dirty="0"/>
              <a:t> </a:t>
            </a:r>
            <a:r>
              <a:rPr lang="en-AU" dirty="0" smtClean="0"/>
              <a:t>Hence, trial assessment was successful.</a:t>
            </a:r>
          </a:p>
          <a:p>
            <a:r>
              <a:rPr lang="en-AU" sz="1400" dirty="0"/>
              <a:t>Snack Food – Chips – </a:t>
            </a:r>
            <a:r>
              <a:rPr lang="en-AU" sz="1400" dirty="0" smtClean="0"/>
              <a:t>Monthly number of customers </a:t>
            </a:r>
            <a:r>
              <a:rPr lang="en-AU" sz="1400" dirty="0"/>
              <a:t>over the </a:t>
            </a:r>
            <a:r>
              <a:rPr lang="en-AU" sz="1400" dirty="0" smtClean="0"/>
              <a:t>Trial Period </a:t>
            </a:r>
            <a:r>
              <a:rPr lang="en-AU" sz="1400" dirty="0"/>
              <a:t>for Trial Store and Control Store</a:t>
            </a:r>
          </a:p>
          <a:p>
            <a:endParaRPr lang="en-AU" dirty="0" smtClean="0"/>
          </a:p>
        </p:txBody>
      </p:sp>
      <p:pic>
        <p:nvPicPr>
          <p:cNvPr id="2" name="Picture 1">
            <a:extLst>
              <a:ext uri="{FF2B5EF4-FFF2-40B4-BE49-F238E27FC236}">
                <a16:creationId xmlns:a16="http://schemas.microsoft.com/office/drawing/2014/main" id="{40239337-863B-42AC-9406-AC9628F383DF}"/>
              </a:ext>
            </a:extLst>
          </p:cNvPr>
          <p:cNvPicPr>
            <a:picLocks noChangeAspect="1"/>
          </p:cNvPicPr>
          <p:nvPr/>
        </p:nvPicPr>
        <p:blipFill>
          <a:blip r:embed="rId2"/>
          <a:stretch>
            <a:fillRect/>
          </a:stretch>
        </p:blipFill>
        <p:spPr>
          <a:xfrm>
            <a:off x="12305518" y="0"/>
            <a:ext cx="1993565" cy="2005758"/>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6975" y="1657348"/>
            <a:ext cx="10479599" cy="4400551"/>
          </a:xfrm>
          <a:prstGeom prst="rect">
            <a:avLst/>
          </a:prstGeom>
        </p:spPr>
      </p:pic>
    </p:spTree>
    <p:extLst>
      <p:ext uri="{BB962C8B-B14F-4D97-AF65-F5344CB8AC3E}">
        <p14:creationId xmlns:p14="http://schemas.microsoft.com/office/powerpoint/2010/main" val="2676349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1620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0116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19D77A-B8A0-4A6B-9682-3967E6998622}"/>
              </a:ext>
            </a:extLst>
          </p:cNvPr>
          <p:cNvSpPr>
            <a:spLocks noGrp="1"/>
          </p:cNvSpPr>
          <p:nvPr>
            <p:ph type="body" sz="quarter" idx="10"/>
          </p:nvPr>
        </p:nvSpPr>
        <p:spPr/>
        <p:txBody>
          <a:bodyPr/>
          <a:lstStyle/>
          <a:p>
            <a:r>
              <a:rPr lang="en-AU" dirty="0"/>
              <a:t>Executive summary</a:t>
            </a:r>
          </a:p>
        </p:txBody>
      </p:sp>
      <p:sp>
        <p:nvSpPr>
          <p:cNvPr id="3" name="Oval 2">
            <a:extLst>
              <a:ext uri="{FF2B5EF4-FFF2-40B4-BE49-F238E27FC236}">
                <a16:creationId xmlns:a16="http://schemas.microsoft.com/office/drawing/2014/main" id="{FE834D79-C5FB-44EF-9EA0-68006A9AFE55}"/>
              </a:ext>
            </a:extLst>
          </p:cNvPr>
          <p:cNvSpPr/>
          <p:nvPr/>
        </p:nvSpPr>
        <p:spPr>
          <a:xfrm>
            <a:off x="1196975" y="1905000"/>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a:solidFill>
                  <a:srgbClr val="000000"/>
                </a:solidFill>
                <a:latin typeface="Roboto Light" panose="02000000000000000000" pitchFamily="2" charset="0"/>
                <a:ea typeface="Roboto Light" panose="02000000000000000000" pitchFamily="2" charset="0"/>
              </a:rPr>
              <a:t>01</a:t>
            </a:r>
          </a:p>
        </p:txBody>
      </p:sp>
      <p:sp>
        <p:nvSpPr>
          <p:cNvPr id="4" name="Oval 3">
            <a:extLst>
              <a:ext uri="{FF2B5EF4-FFF2-40B4-BE49-F238E27FC236}">
                <a16:creationId xmlns:a16="http://schemas.microsoft.com/office/drawing/2014/main" id="{6119FD76-5291-4DCE-ABA7-CB4071977446}"/>
              </a:ext>
            </a:extLst>
          </p:cNvPr>
          <p:cNvSpPr/>
          <p:nvPr/>
        </p:nvSpPr>
        <p:spPr>
          <a:xfrm>
            <a:off x="1196975" y="4095579"/>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a:solidFill>
                  <a:srgbClr val="000000"/>
                </a:solidFill>
                <a:latin typeface="Roboto Light" panose="02000000000000000000" pitchFamily="2" charset="0"/>
                <a:ea typeface="Roboto Light" panose="02000000000000000000" pitchFamily="2" charset="0"/>
              </a:rPr>
              <a:t>02</a:t>
            </a:r>
            <a:endParaRPr lang="en-AU" dirty="0" err="1">
              <a:solidFill>
                <a:srgbClr val="000000"/>
              </a:solidFill>
              <a:latin typeface="Roboto Light" panose="02000000000000000000" pitchFamily="2" charset="0"/>
              <a:ea typeface="Roboto Light" panose="02000000000000000000" pitchFamily="2" charset="0"/>
            </a:endParaRPr>
          </a:p>
        </p:txBody>
      </p:sp>
      <p:sp>
        <p:nvSpPr>
          <p:cNvPr id="5" name="TextBox 4">
            <a:extLst>
              <a:ext uri="{FF2B5EF4-FFF2-40B4-BE49-F238E27FC236}">
                <a16:creationId xmlns:a16="http://schemas.microsoft.com/office/drawing/2014/main" id="{736F57D6-777D-47CD-9A7C-C2F9BFD0AD6D}"/>
              </a:ext>
            </a:extLst>
          </p:cNvPr>
          <p:cNvSpPr txBox="1"/>
          <p:nvPr/>
        </p:nvSpPr>
        <p:spPr>
          <a:xfrm>
            <a:off x="1935586" y="1967886"/>
            <a:ext cx="1896185" cy="1718741"/>
          </a:xfrm>
          <a:prstGeom prst="rect">
            <a:avLst/>
          </a:prstGeom>
          <a:noFill/>
        </p:spPr>
        <p:txBody>
          <a:bodyPr wrap="square" lIns="0" tIns="0" rIns="0" bIns="0" rtlCol="0" anchor="t">
            <a:noAutofit/>
          </a:bodyPr>
          <a:lstStyle/>
          <a:p>
            <a:pPr algn="l"/>
            <a:r>
              <a:rPr lang="en-AU" sz="1400" dirty="0" smtClean="0">
                <a:latin typeface="Roboto" panose="02000000000000000000" pitchFamily="2" charset="0"/>
                <a:ea typeface="Roboto" panose="02000000000000000000" pitchFamily="2" charset="0"/>
                <a:cs typeface="Roboto" panose="02000000000000000000" pitchFamily="2" charset="0"/>
              </a:rPr>
              <a:t>Chips Category Review</a:t>
            </a:r>
            <a:endParaRPr lang="en-AU" sz="1400" dirty="0">
              <a:latin typeface="Roboto" panose="02000000000000000000" pitchFamily="2" charset="0"/>
              <a:ea typeface="Roboto" panose="02000000000000000000" pitchFamily="2" charset="0"/>
              <a:cs typeface="Roboto" panose="02000000000000000000" pitchFamily="2" charset="0"/>
            </a:endParaRPr>
          </a:p>
        </p:txBody>
      </p:sp>
      <p:sp>
        <p:nvSpPr>
          <p:cNvPr id="6" name="TextBox 5">
            <a:extLst>
              <a:ext uri="{FF2B5EF4-FFF2-40B4-BE49-F238E27FC236}">
                <a16:creationId xmlns:a16="http://schemas.microsoft.com/office/drawing/2014/main" id="{137F3905-5F88-4AD8-B8BF-328D7125D24F}"/>
              </a:ext>
            </a:extLst>
          </p:cNvPr>
          <p:cNvSpPr txBox="1"/>
          <p:nvPr/>
        </p:nvSpPr>
        <p:spPr>
          <a:xfrm>
            <a:off x="1935586" y="4158465"/>
            <a:ext cx="1896185" cy="1718741"/>
          </a:xfrm>
          <a:prstGeom prst="rect">
            <a:avLst/>
          </a:prstGeom>
          <a:noFill/>
        </p:spPr>
        <p:txBody>
          <a:bodyPr wrap="square" lIns="0" tIns="0" rIns="0" bIns="0" rtlCol="0" anchor="t">
            <a:noAutofit/>
          </a:bodyPr>
          <a:lstStyle/>
          <a:p>
            <a:pPr algn="l"/>
            <a:r>
              <a:rPr lang="en-AU" sz="1400" dirty="0" smtClean="0">
                <a:latin typeface="Roboto" panose="02000000000000000000" pitchFamily="2" charset="0"/>
                <a:ea typeface="Roboto" panose="02000000000000000000" pitchFamily="2" charset="0"/>
                <a:cs typeface="Roboto" panose="02000000000000000000" pitchFamily="2" charset="0"/>
              </a:rPr>
              <a:t>Trial Store Assessment</a:t>
            </a:r>
            <a:endParaRPr lang="en-AU" sz="1400" dirty="0">
              <a:latin typeface="Roboto" panose="02000000000000000000" pitchFamily="2" charset="0"/>
              <a:ea typeface="Roboto" panose="02000000000000000000" pitchFamily="2" charset="0"/>
              <a:cs typeface="Roboto" panose="02000000000000000000" pitchFamily="2" charset="0"/>
            </a:endParaRPr>
          </a:p>
        </p:txBody>
      </p:sp>
      <p:sp>
        <p:nvSpPr>
          <p:cNvPr id="7" name="TextBox 6">
            <a:extLst>
              <a:ext uri="{FF2B5EF4-FFF2-40B4-BE49-F238E27FC236}">
                <a16:creationId xmlns:a16="http://schemas.microsoft.com/office/drawing/2014/main" id="{7C949C27-3E05-4AA4-A1A8-5696F6F3C356}"/>
              </a:ext>
            </a:extLst>
          </p:cNvPr>
          <p:cNvSpPr txBox="1"/>
          <p:nvPr/>
        </p:nvSpPr>
        <p:spPr>
          <a:xfrm>
            <a:off x="4095585" y="1967887"/>
            <a:ext cx="7580989" cy="1718742"/>
          </a:xfrm>
          <a:prstGeom prst="rect">
            <a:avLst/>
          </a:prstGeom>
          <a:noFill/>
        </p:spPr>
        <p:txBody>
          <a:bodyPr wrap="square" lIns="0" tIns="0" rIns="0" bIns="0" rtlCol="0" anchor="t">
            <a:noAutofit/>
          </a:bodyPr>
          <a:lstStyle/>
          <a:p>
            <a:pPr algn="just"/>
            <a:r>
              <a:rPr lang="en-AU" sz="1400" dirty="0" smtClean="0">
                <a:latin typeface="Roboto Light" panose="02000000000000000000" pitchFamily="2" charset="0"/>
                <a:ea typeface="Roboto Light" panose="02000000000000000000" pitchFamily="2" charset="0"/>
              </a:rPr>
              <a:t>The sales increase around Christmas except the Christmas day itself. More chips category can be sold during that time by promotions. </a:t>
            </a:r>
          </a:p>
          <a:p>
            <a:pPr algn="just"/>
            <a:endParaRPr lang="en-AU" sz="1400" dirty="0" smtClean="0">
              <a:latin typeface="Roboto Light" panose="02000000000000000000" pitchFamily="2" charset="0"/>
              <a:ea typeface="Roboto Light" panose="02000000000000000000" pitchFamily="2" charset="0"/>
            </a:endParaRPr>
          </a:p>
          <a:p>
            <a:pPr algn="just"/>
            <a:r>
              <a:rPr lang="en-AU" sz="1400" dirty="0" smtClean="0">
                <a:latin typeface="Roboto Light" panose="02000000000000000000" pitchFamily="2" charset="0"/>
                <a:ea typeface="Roboto Light" panose="02000000000000000000" pitchFamily="2" charset="0"/>
              </a:rPr>
              <a:t>Kettle brand chips are sold the most throughout the data. Next comes Smiths and Doritos respectively.  </a:t>
            </a:r>
          </a:p>
          <a:p>
            <a:pPr algn="just"/>
            <a:endParaRPr lang="en-AU" sz="1400" dirty="0">
              <a:latin typeface="Roboto Light" panose="02000000000000000000" pitchFamily="2" charset="0"/>
              <a:ea typeface="Roboto Light" panose="02000000000000000000" pitchFamily="2" charset="0"/>
            </a:endParaRPr>
          </a:p>
          <a:p>
            <a:pPr algn="just"/>
            <a:r>
              <a:rPr lang="en-AU" sz="1400" dirty="0" smtClean="0">
                <a:latin typeface="Roboto Light" panose="02000000000000000000" pitchFamily="2" charset="0"/>
                <a:ea typeface="Roboto Light" panose="02000000000000000000" pitchFamily="2" charset="0"/>
              </a:rPr>
              <a:t>Mainstream Young Singles, Couples and Retirees purchase the most chips, making up to 25 percent of total sales.</a:t>
            </a:r>
          </a:p>
          <a:p>
            <a:pPr algn="just"/>
            <a:endParaRPr lang="en-AU" sz="1400" dirty="0">
              <a:latin typeface="Roboto Light" panose="02000000000000000000" pitchFamily="2" charset="0"/>
              <a:ea typeface="Roboto Light" panose="02000000000000000000" pitchFamily="2" charset="0"/>
            </a:endParaRPr>
          </a:p>
        </p:txBody>
      </p:sp>
      <p:sp>
        <p:nvSpPr>
          <p:cNvPr id="9" name="TextBox 8">
            <a:extLst>
              <a:ext uri="{FF2B5EF4-FFF2-40B4-BE49-F238E27FC236}">
                <a16:creationId xmlns:a16="http://schemas.microsoft.com/office/drawing/2014/main" id="{FF9D96EA-4B80-4F92-A071-B09915E427CE}"/>
              </a:ext>
            </a:extLst>
          </p:cNvPr>
          <p:cNvSpPr txBox="1"/>
          <p:nvPr/>
        </p:nvSpPr>
        <p:spPr>
          <a:xfrm>
            <a:off x="4095585" y="4158466"/>
            <a:ext cx="7580989" cy="1718742"/>
          </a:xfrm>
          <a:prstGeom prst="rect">
            <a:avLst/>
          </a:prstGeom>
          <a:noFill/>
        </p:spPr>
        <p:txBody>
          <a:bodyPr wrap="square" lIns="0" tIns="0" rIns="0" bIns="0" rtlCol="0" anchor="t">
            <a:noAutofit/>
          </a:bodyPr>
          <a:lstStyle/>
          <a:p>
            <a:r>
              <a:rPr lang="en-AU" sz="1200" dirty="0">
                <a:latin typeface="Roboto Light" panose="02000000000000000000" pitchFamily="2" charset="0"/>
                <a:ea typeface="Roboto Light" panose="02000000000000000000" pitchFamily="2" charset="0"/>
              </a:rPr>
              <a:t>O</a:t>
            </a:r>
            <a:r>
              <a:rPr lang="en-AU" sz="1400" dirty="0" smtClean="0">
                <a:latin typeface="Roboto Light" panose="02000000000000000000" pitchFamily="2" charset="0"/>
                <a:ea typeface="Roboto Light" panose="02000000000000000000" pitchFamily="2" charset="0"/>
              </a:rPr>
              <a:t>ne </a:t>
            </a:r>
            <a:r>
              <a:rPr lang="en-AU" sz="1400" dirty="0" smtClean="0">
                <a:latin typeface="Roboto Light" panose="02000000000000000000" pitchFamily="2" charset="0"/>
                <a:ea typeface="Roboto Light" panose="02000000000000000000" pitchFamily="2" charset="0"/>
              </a:rPr>
              <a:t>control store was selected for each trial store except the last trial store 88. We compared 2 control store for this one. </a:t>
            </a:r>
          </a:p>
          <a:p>
            <a:endParaRPr lang="en-AU" sz="1400" dirty="0">
              <a:latin typeface="Roboto Light" panose="02000000000000000000" pitchFamily="2" charset="0"/>
              <a:ea typeface="Roboto Light" panose="02000000000000000000" pitchFamily="2" charset="0"/>
            </a:endParaRPr>
          </a:p>
          <a:p>
            <a:r>
              <a:rPr lang="en-AU" sz="1400" dirty="0" smtClean="0">
                <a:latin typeface="Roboto Light" panose="02000000000000000000" pitchFamily="2" charset="0"/>
                <a:ea typeface="Roboto Light" panose="02000000000000000000" pitchFamily="2" charset="0"/>
              </a:rPr>
              <a:t>New store layout </a:t>
            </a:r>
            <a:r>
              <a:rPr lang="en-AU" sz="1400" smtClean="0">
                <a:latin typeface="Roboto Light" panose="02000000000000000000" pitchFamily="2" charset="0"/>
                <a:ea typeface="Roboto Light" panose="02000000000000000000" pitchFamily="2" charset="0"/>
              </a:rPr>
              <a:t>gave </a:t>
            </a:r>
            <a:r>
              <a:rPr lang="en-AU" sz="1400" smtClean="0">
                <a:latin typeface="Roboto Light" panose="02000000000000000000" pitchFamily="2" charset="0"/>
                <a:ea typeface="Roboto Light" panose="02000000000000000000" pitchFamily="2" charset="0"/>
              </a:rPr>
              <a:t>at least </a:t>
            </a:r>
            <a:r>
              <a:rPr lang="en-AU" sz="1400" dirty="0" smtClean="0">
                <a:latin typeface="Roboto Light" panose="02000000000000000000" pitchFamily="2" charset="0"/>
                <a:ea typeface="Roboto Light" panose="02000000000000000000" pitchFamily="2" charset="0"/>
              </a:rPr>
              <a:t>better performance in sales as compared to pre-trial period.</a:t>
            </a:r>
            <a:endParaRPr lang="en-AU" sz="1400" dirty="0">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1173541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01</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p:txBody>
          <a:bodyPr/>
          <a:lstStyle/>
          <a:p>
            <a:r>
              <a:rPr lang="en-AU" dirty="0"/>
              <a:t>Category</a:t>
            </a:r>
          </a:p>
        </p:txBody>
      </p:sp>
    </p:spTree>
    <p:extLst>
      <p:ext uri="{BB962C8B-B14F-4D97-AF65-F5344CB8AC3E}">
        <p14:creationId xmlns:p14="http://schemas.microsoft.com/office/powerpoint/2010/main" val="1176063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946948" y="214313"/>
            <a:ext cx="10729627" cy="628650"/>
          </a:xfrm>
        </p:spPr>
        <p:txBody>
          <a:bodyPr/>
          <a:lstStyle/>
          <a:p>
            <a:r>
              <a:rPr lang="en-AU" dirty="0" smtClean="0"/>
              <a:t>The chips transactions remain consistent throughout over the timeline but a sudden increase is seen near Christmas.</a:t>
            </a:r>
            <a:endParaRPr lang="en-AU" dirty="0"/>
          </a:p>
        </p:txBody>
      </p:sp>
      <p:pic>
        <p:nvPicPr>
          <p:cNvPr id="10" name="Picture 9">
            <a:extLst>
              <a:ext uri="{FF2B5EF4-FFF2-40B4-BE49-F238E27FC236}">
                <a16:creationId xmlns:a16="http://schemas.microsoft.com/office/drawing/2014/main" id="{24EC22A1-04A8-4C1E-B24F-AD7AA2EA4F2E}"/>
              </a:ext>
            </a:extLst>
          </p:cNvPr>
          <p:cNvPicPr>
            <a:picLocks noChangeAspect="1"/>
          </p:cNvPicPr>
          <p:nvPr/>
        </p:nvPicPr>
        <p:blipFill>
          <a:blip r:embed="rId2"/>
          <a:stretch>
            <a:fillRect/>
          </a:stretch>
        </p:blipFill>
        <p:spPr>
          <a:xfrm>
            <a:off x="12316275" y="0"/>
            <a:ext cx="1993565" cy="1639966"/>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6975" y="985838"/>
            <a:ext cx="10995025" cy="5172075"/>
          </a:xfrm>
          <a:prstGeom prst="rect">
            <a:avLst/>
          </a:prstGeom>
        </p:spPr>
      </p:pic>
      <p:sp>
        <p:nvSpPr>
          <p:cNvPr id="3" name="TextBox 2"/>
          <p:cNvSpPr txBox="1"/>
          <p:nvPr/>
        </p:nvSpPr>
        <p:spPr>
          <a:xfrm rot="16200000">
            <a:off x="209157" y="3198417"/>
            <a:ext cx="1314450" cy="161132"/>
          </a:xfrm>
          <a:prstGeom prst="rect">
            <a:avLst/>
          </a:prstGeom>
          <a:noFill/>
        </p:spPr>
        <p:txBody>
          <a:bodyPr wrap="square" lIns="0" tIns="0" rIns="0" bIns="0" rtlCol="0" anchor="t">
            <a:noAutofit/>
          </a:bodyPr>
          <a:lstStyle/>
          <a:p>
            <a:pPr algn="l"/>
            <a:r>
              <a:rPr lang="en-US" sz="1200" dirty="0" smtClean="0">
                <a:latin typeface="Roboto Light" panose="02000000000000000000" pitchFamily="2" charset="0"/>
                <a:ea typeface="Roboto Light" panose="02000000000000000000" pitchFamily="2" charset="0"/>
              </a:rPr>
              <a:t>No of Sales</a:t>
            </a:r>
          </a:p>
        </p:txBody>
      </p:sp>
    </p:spTree>
    <p:extLst>
      <p:ext uri="{BB962C8B-B14F-4D97-AF65-F5344CB8AC3E}">
        <p14:creationId xmlns:p14="http://schemas.microsoft.com/office/powerpoint/2010/main" val="2143329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311275" y="316335"/>
            <a:ext cx="10479600" cy="824400"/>
          </a:xfrm>
        </p:spPr>
        <p:txBody>
          <a:bodyPr/>
          <a:lstStyle/>
          <a:p>
            <a:pPr algn="just"/>
            <a:r>
              <a:rPr lang="en-AU" sz="2000" dirty="0" smtClean="0"/>
              <a:t>Consistent affluence across each Life stage profile. Mainstream Older Singles/Couples and Retirees purchase the highest average units per transaction.</a:t>
            </a:r>
          </a:p>
          <a:p>
            <a:pPr algn="just"/>
            <a:r>
              <a:rPr lang="en-AU" sz="1400" dirty="0" smtClean="0"/>
              <a:t>Snack Food – Chips – Average Units per transaction by affluence and life stage profile</a:t>
            </a:r>
            <a:endParaRPr lang="en-AU" sz="1400" dirty="0"/>
          </a:p>
        </p:txBody>
      </p:sp>
      <p:pic>
        <p:nvPicPr>
          <p:cNvPr id="2" name="Picture 1">
            <a:extLst>
              <a:ext uri="{FF2B5EF4-FFF2-40B4-BE49-F238E27FC236}">
                <a16:creationId xmlns:a16="http://schemas.microsoft.com/office/drawing/2014/main" id="{2781A415-F032-4F8D-8E46-30A45BF5E7F5}"/>
              </a:ext>
            </a:extLst>
          </p:cNvPr>
          <p:cNvPicPr>
            <a:picLocks noChangeAspect="1"/>
          </p:cNvPicPr>
          <p:nvPr/>
        </p:nvPicPr>
        <p:blipFill>
          <a:blip r:embed="rId2"/>
          <a:stretch>
            <a:fillRect/>
          </a:stretch>
        </p:blipFill>
        <p:spPr>
          <a:xfrm>
            <a:off x="12327032" y="0"/>
            <a:ext cx="1993565" cy="145707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5119" y="1457070"/>
            <a:ext cx="11015756" cy="4715130"/>
          </a:xfrm>
          <a:prstGeom prst="rect">
            <a:avLst/>
          </a:prstGeom>
        </p:spPr>
      </p:pic>
    </p:spTree>
    <p:extLst>
      <p:ext uri="{BB962C8B-B14F-4D97-AF65-F5344CB8AC3E}">
        <p14:creationId xmlns:p14="http://schemas.microsoft.com/office/powerpoint/2010/main" val="4221212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196975" y="211343"/>
            <a:ext cx="10479600" cy="824400"/>
          </a:xfrm>
        </p:spPr>
        <p:txBody>
          <a:bodyPr/>
          <a:lstStyle/>
          <a:p>
            <a:r>
              <a:rPr lang="en-AU" dirty="0" smtClean="0"/>
              <a:t>Mainstream Customers are the biggest purchasers. Out of them most chips are purchased by Older Singles/Couples and Retirees.</a:t>
            </a:r>
          </a:p>
          <a:p>
            <a:r>
              <a:rPr lang="en-AU" sz="1400" dirty="0"/>
              <a:t>Snack Food – Chips </a:t>
            </a:r>
            <a:r>
              <a:rPr lang="en-AU" sz="1400" dirty="0" smtClean="0"/>
              <a:t>– Sum of transactions </a:t>
            </a:r>
            <a:r>
              <a:rPr lang="en-AU" sz="1400" dirty="0"/>
              <a:t>by affluence and life stage profile</a:t>
            </a:r>
          </a:p>
          <a:p>
            <a:endParaRPr lang="en-AU" dirty="0"/>
          </a:p>
        </p:txBody>
      </p:sp>
      <p:grpSp>
        <p:nvGrpSpPr>
          <p:cNvPr id="3" name="Group 2">
            <a:extLst>
              <a:ext uri="{FF2B5EF4-FFF2-40B4-BE49-F238E27FC236}">
                <a16:creationId xmlns:a16="http://schemas.microsoft.com/office/drawing/2014/main" id="{C64A4D7E-5CE1-40B1-A3A1-7099B09FC741}"/>
              </a:ext>
            </a:extLst>
          </p:cNvPr>
          <p:cNvGrpSpPr/>
          <p:nvPr/>
        </p:nvGrpSpPr>
        <p:grpSpPr>
          <a:xfrm>
            <a:off x="12294760" y="-281940"/>
            <a:ext cx="1536700" cy="601980"/>
            <a:chOff x="12294760" y="-281940"/>
            <a:chExt cx="1536700" cy="601980"/>
          </a:xfrm>
        </p:grpSpPr>
        <p:grpSp>
          <p:nvGrpSpPr>
            <p:cNvPr id="7" name="Group 6">
              <a:extLst>
                <a:ext uri="{FF2B5EF4-FFF2-40B4-BE49-F238E27FC236}">
                  <a16:creationId xmlns:a16="http://schemas.microsoft.com/office/drawing/2014/main" id="{5ABE3127-33CB-42CF-A27A-EC6C1ECB12E5}"/>
                </a:ext>
              </a:extLst>
            </p:cNvPr>
            <p:cNvGrpSpPr>
              <a:grpSpLocks noChangeAspect="1"/>
            </p:cNvGrpSpPr>
            <p:nvPr/>
          </p:nvGrpSpPr>
          <p:grpSpPr bwMode="auto">
            <a:xfrm>
              <a:off x="12294760" y="0"/>
              <a:ext cx="356123" cy="320040"/>
              <a:chOff x="2932" y="1344"/>
              <a:chExt cx="1816" cy="1632"/>
            </a:xfrm>
            <a:solidFill>
              <a:srgbClr val="C7C5C4"/>
            </a:solidFill>
          </p:grpSpPr>
          <p:sp>
            <p:nvSpPr>
              <p:cNvPr id="8" name="Freeform 5">
                <a:extLst>
                  <a:ext uri="{FF2B5EF4-FFF2-40B4-BE49-F238E27FC236}">
                    <a16:creationId xmlns:a16="http://schemas.microsoft.com/office/drawing/2014/main" id="{76C834A1-3C8D-4F0B-9DC2-B47995918C84}"/>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sp>
            <p:nvSpPr>
              <p:cNvPr id="9" name="Freeform 6">
                <a:extLst>
                  <a:ext uri="{FF2B5EF4-FFF2-40B4-BE49-F238E27FC236}">
                    <a16:creationId xmlns:a16="http://schemas.microsoft.com/office/drawing/2014/main" id="{D6468F9D-0AD4-4007-AC37-4F15C9D8A8EC}"/>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grpSp>
        <p:sp>
          <p:nvSpPr>
            <p:cNvPr id="10" name="TextBox 9">
              <a:extLst>
                <a:ext uri="{FF2B5EF4-FFF2-40B4-BE49-F238E27FC236}">
                  <a16:creationId xmlns:a16="http://schemas.microsoft.com/office/drawing/2014/main" id="{FA4B0528-07DD-4828-80A1-38D6807189A0}"/>
                </a:ext>
              </a:extLst>
            </p:cNvPr>
            <p:cNvSpPr txBox="1"/>
            <p:nvPr/>
          </p:nvSpPr>
          <p:spPr>
            <a:xfrm>
              <a:off x="12294760" y="-281940"/>
              <a:ext cx="1536700" cy="318079"/>
            </a:xfrm>
            <a:prstGeom prst="rect">
              <a:avLst/>
            </a:prstGeom>
            <a:noFill/>
          </p:spPr>
          <p:txBody>
            <a:bodyPr wrap="square" lIns="0" tIns="0" rIns="0" bIns="0" rtlCol="0" anchor="t">
              <a:noAutofit/>
            </a:bodyPr>
            <a:lstStyle/>
            <a:p>
              <a:pPr algn="l"/>
              <a:r>
                <a:rPr lang="en-AU" sz="1200" dirty="0">
                  <a:solidFill>
                    <a:srgbClr val="EF6347"/>
                  </a:solidFill>
                  <a:latin typeface="Roboto Light" panose="02000000000000000000" pitchFamily="2" charset="0"/>
                  <a:ea typeface="Roboto Light" panose="02000000000000000000" pitchFamily="2" charset="0"/>
                </a:rPr>
                <a:t>Editable (delete this)</a:t>
              </a:r>
            </a:p>
          </p:txBody>
        </p:sp>
      </p:grpSp>
      <p:pic>
        <p:nvPicPr>
          <p:cNvPr id="2" name="Picture 1">
            <a:extLst>
              <a:ext uri="{FF2B5EF4-FFF2-40B4-BE49-F238E27FC236}">
                <a16:creationId xmlns:a16="http://schemas.microsoft.com/office/drawing/2014/main" id="{6F60F370-EAE9-40DE-8EF3-35656B5314C6}"/>
              </a:ext>
            </a:extLst>
          </p:cNvPr>
          <p:cNvPicPr>
            <a:picLocks noChangeAspect="1"/>
          </p:cNvPicPr>
          <p:nvPr/>
        </p:nvPicPr>
        <p:blipFill>
          <a:blip r:embed="rId2"/>
          <a:stretch>
            <a:fillRect/>
          </a:stretch>
        </p:blipFill>
        <p:spPr>
          <a:xfrm>
            <a:off x="12294760" y="0"/>
            <a:ext cx="1993565" cy="163996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6975" y="1443039"/>
            <a:ext cx="10375900" cy="4572000"/>
          </a:xfrm>
          <a:prstGeom prst="rect">
            <a:avLst/>
          </a:prstGeom>
        </p:spPr>
      </p:pic>
    </p:spTree>
    <p:extLst>
      <p:ext uri="{BB962C8B-B14F-4D97-AF65-F5344CB8AC3E}">
        <p14:creationId xmlns:p14="http://schemas.microsoft.com/office/powerpoint/2010/main" val="859750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02</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p:txBody>
          <a:bodyPr/>
          <a:lstStyle/>
          <a:p>
            <a:r>
              <a:rPr lang="en-AU" dirty="0"/>
              <a:t>Trial store performance</a:t>
            </a:r>
          </a:p>
        </p:txBody>
      </p:sp>
    </p:spTree>
    <p:extLst>
      <p:ext uri="{BB962C8B-B14F-4D97-AF65-F5344CB8AC3E}">
        <p14:creationId xmlns:p14="http://schemas.microsoft.com/office/powerpoint/2010/main" val="3377478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196975" y="453371"/>
            <a:ext cx="10479600" cy="1146829"/>
          </a:xfrm>
        </p:spPr>
        <p:txBody>
          <a:bodyPr/>
          <a:lstStyle/>
          <a:p>
            <a:r>
              <a:rPr lang="en-AU" dirty="0" smtClean="0"/>
              <a:t>The control store were set up to measure whether trial store are doing better during the trial period or not.</a:t>
            </a:r>
          </a:p>
          <a:p>
            <a:r>
              <a:rPr lang="en-AU" sz="1400" dirty="0"/>
              <a:t>Snack Food – Chips – </a:t>
            </a:r>
            <a:r>
              <a:rPr lang="en-AU" sz="1400" dirty="0" smtClean="0"/>
              <a:t>Monthly sale over the Timeline for Trial Store and Control Store</a:t>
            </a:r>
            <a:endParaRPr lang="en-AU" sz="1400" dirty="0"/>
          </a:p>
          <a:p>
            <a:endParaRPr lang="en-AU" dirty="0"/>
          </a:p>
        </p:txBody>
      </p:sp>
      <p:pic>
        <p:nvPicPr>
          <p:cNvPr id="2" name="Picture 1">
            <a:extLst>
              <a:ext uri="{FF2B5EF4-FFF2-40B4-BE49-F238E27FC236}">
                <a16:creationId xmlns:a16="http://schemas.microsoft.com/office/drawing/2014/main" id="{63E30F50-ED63-4179-A426-2CF2BA3316E2}"/>
              </a:ext>
            </a:extLst>
          </p:cNvPr>
          <p:cNvPicPr>
            <a:picLocks noChangeAspect="1"/>
          </p:cNvPicPr>
          <p:nvPr/>
        </p:nvPicPr>
        <p:blipFill>
          <a:blip r:embed="rId2"/>
          <a:stretch>
            <a:fillRect/>
          </a:stretch>
        </p:blipFill>
        <p:spPr>
          <a:xfrm>
            <a:off x="12305402" y="0"/>
            <a:ext cx="1993565" cy="1822862"/>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7275" y="1822862"/>
            <a:ext cx="10619299" cy="4249326"/>
          </a:xfrm>
          <a:prstGeom prst="rect">
            <a:avLst/>
          </a:prstGeom>
        </p:spPr>
      </p:pic>
    </p:spTree>
    <p:extLst>
      <p:ext uri="{BB962C8B-B14F-4D97-AF65-F5344CB8AC3E}">
        <p14:creationId xmlns:p14="http://schemas.microsoft.com/office/powerpoint/2010/main" val="523037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Q.colours">
      <a:dk1>
        <a:srgbClr val="000005"/>
      </a:dk1>
      <a:lt1>
        <a:srgbClr val="FFFFFF"/>
      </a:lt1>
      <a:dk2>
        <a:srgbClr val="4A4A4E"/>
      </a:dk2>
      <a:lt2>
        <a:srgbClr val="ECE8E4"/>
      </a:lt2>
      <a:accent1>
        <a:srgbClr val="BCB5AC"/>
      </a:accent1>
      <a:accent2>
        <a:srgbClr val="736E68"/>
      </a:accent2>
      <a:accent3>
        <a:srgbClr val="93908E"/>
      </a:accent3>
      <a:accent4>
        <a:srgbClr val="C7C5C4"/>
      </a:accent4>
      <a:accent5>
        <a:srgbClr val="93908E"/>
      </a:accent5>
      <a:accent6>
        <a:srgbClr val="4A4A4E"/>
      </a:accent6>
      <a:hlink>
        <a:srgbClr val="3F68AD"/>
      </a:hlink>
      <a:folHlink>
        <a:srgbClr val="44B5C5"/>
      </a:folHlink>
    </a:clrScheme>
    <a:fontScheme name="Quantium">
      <a:majorFont>
        <a:latin typeface="Roboto Light"/>
        <a:ea typeface=""/>
        <a:cs typeface=""/>
      </a:majorFont>
      <a:minorFont>
        <a:latin typeface="Robo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CE8E4"/>
        </a:solidFill>
        <a:ln>
          <a:noFill/>
        </a:ln>
      </a:spPr>
      <a:bodyPr rtlCol="0" anchor="ctr"/>
      <a:lstStyle>
        <a:defPPr algn="ctr">
          <a:defRPr sz="1400" dirty="0" err="1" smtClean="0">
            <a:solidFill>
              <a:srgbClr val="000005"/>
            </a:solidFill>
            <a:latin typeface="Roboto Light" panose="02000000000000000000" pitchFamily="2" charset="0"/>
            <a:ea typeface="Roboto Light" panose="02000000000000000000" pitchFamily="2"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rgbClr val="000000"/>
          </a:solidFill>
          <a:prstDash val="solid"/>
          <a:tailEnd type="arrow"/>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chor="t">
        <a:noAutofit/>
      </a:bodyPr>
      <a:lstStyle>
        <a:defPPr algn="l">
          <a:defRPr sz="1200" dirty="0" err="1" smtClean="0">
            <a:latin typeface="Roboto Light" panose="02000000000000000000" pitchFamily="2" charset="0"/>
            <a:ea typeface="Roboto Light" panose="02000000000000000000" pitchFamily="2" charset="0"/>
          </a:defRPr>
        </a:defPPr>
      </a:lstStyle>
    </a:txDef>
  </a:objectDefaults>
  <a:extraClrSchemeLst/>
  <a:custClrLst>
    <a:custClr name="Bright White">
      <a:srgbClr val="FFFFFF"/>
    </a:custClr>
    <a:custClr name="Quantium Black">
      <a:srgbClr val="000005"/>
    </a:custClr>
    <a:custClr name="Quantium Chrome">
      <a:srgbClr val="ECE8E4"/>
    </a:custClr>
    <a:custClr name="Warm grey">
      <a:srgbClr val="BCB5AC"/>
    </a:custClr>
    <a:custClr name="Dark Warm grey">
      <a:srgbClr val="736D67"/>
    </a:custClr>
    <a:custClr name="Light grey">
      <a:srgbClr val="C7C5C4"/>
    </a:custClr>
    <a:custClr name="Grey">
      <a:srgbClr val="93908E"/>
    </a:custClr>
    <a:custClr name="Dark grey">
      <a:srgbClr val="4A4A4E"/>
    </a:custClr>
    <a:custClr name="Blue">
      <a:srgbClr val="3F68AD"/>
    </a:custClr>
    <a:custClr name="Cyan">
      <a:srgbClr val="44B5C4"/>
    </a:custClr>
    <a:custClr name="Turquoise">
      <a:srgbClr val="44D6A3"/>
    </a:custClr>
    <a:custClr name="Green">
      <a:srgbClr val="7FDD7C"/>
    </a:custClr>
    <a:custClr name="Yellow">
      <a:srgbClr val="EACC77"/>
    </a:custClr>
    <a:custClr name="Orange">
      <a:srgbClr val="EF9B47"/>
    </a:custClr>
    <a:custClr name="Coral">
      <a:srgbClr val="EF6347"/>
    </a:custClr>
    <a:custClr name="Burgundy">
      <a:srgbClr val="C96377"/>
    </a:custClr>
    <a:custClr name="Violet">
      <a:srgbClr val="8E72BF"/>
    </a:custClr>
  </a:custClrLst>
  <a:extLst>
    <a:ext uri="{05A4C25C-085E-4340-85A3-A5531E510DB2}">
      <thm15:themeFamily xmlns:thm15="http://schemas.microsoft.com/office/thememl/2012/main" name="Quantium_16.9.potx" id="{EC9CF05C-984A-4A76-946E-D6E0537A5C25}" vid="{59430933-CCF2-424B-AD23-CD78089B667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6484</TotalTime>
  <Words>529</Words>
  <Application>Microsoft Office PowerPoint</Application>
  <PresentationFormat>Widescreen</PresentationFormat>
  <Paragraphs>47</Paragraphs>
  <Slides>11</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Roboto Light</vt:lpstr>
      <vt:lpstr>Roboto Medium</vt:lpstr>
      <vt:lpstr>Calibri</vt:lpstr>
      <vt:lpstr>Roboto</vt:lpstr>
      <vt:lpstr>Arial</vt:lpstr>
      <vt:lpstr>Office Theme</vt:lpstr>
      <vt:lpstr>Category review: Chips</vt:lpstr>
      <vt:lpstr>PowerPoint Presentation</vt:lpstr>
      <vt:lpstr>PowerPoint Presentation</vt:lpstr>
      <vt:lpstr>01</vt:lpstr>
      <vt:lpstr>PowerPoint Presentation</vt:lpstr>
      <vt:lpstr>PowerPoint Presentation</vt:lpstr>
      <vt:lpstr>PowerPoint Presentation</vt:lpstr>
      <vt:lpstr>02</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Quantium template</dc:title>
  <dc:creator>Eva Lewis</dc:creator>
  <cp:lastModifiedBy>Bhanu Aggarwal</cp:lastModifiedBy>
  <cp:revision>477</cp:revision>
  <dcterms:created xsi:type="dcterms:W3CDTF">2018-02-07T23:23:24Z</dcterms:created>
  <dcterms:modified xsi:type="dcterms:W3CDTF">2020-07-19T10:58:56Z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3a8a6ec-262f-4cc0-befe-9b4753855296_Enabled">
    <vt:lpwstr>True</vt:lpwstr>
  </property>
  <property fmtid="{D5CDD505-2E9C-101B-9397-08002B2CF9AE}" pid="3" name="MSIP_Label_e3a8a6ec-262f-4cc0-befe-9b4753855296_SiteId">
    <vt:lpwstr>6cf6dc61-aaec-4d60-8dd0-2007ec95b05e</vt:lpwstr>
  </property>
  <property fmtid="{D5CDD505-2E9C-101B-9397-08002B2CF9AE}" pid="4" name="MSIP_Label_e3a8a6ec-262f-4cc0-befe-9b4753855296_Owner">
    <vt:lpwstr>schopra@quantium.com</vt:lpwstr>
  </property>
  <property fmtid="{D5CDD505-2E9C-101B-9397-08002B2CF9AE}" pid="5" name="MSIP_Label_e3a8a6ec-262f-4cc0-befe-9b4753855296_SetDate">
    <vt:lpwstr>2020-06-02T06:01:07.0806670Z</vt:lpwstr>
  </property>
  <property fmtid="{D5CDD505-2E9C-101B-9397-08002B2CF9AE}" pid="6" name="MSIP_Label_e3a8a6ec-262f-4cc0-befe-9b4753855296_Name">
    <vt:lpwstr>Confidential</vt:lpwstr>
  </property>
  <property fmtid="{D5CDD505-2E9C-101B-9397-08002B2CF9AE}" pid="7" name="MSIP_Label_e3a8a6ec-262f-4cc0-befe-9b4753855296_Application">
    <vt:lpwstr>Microsoft Azure Information Protection</vt:lpwstr>
  </property>
  <property fmtid="{D5CDD505-2E9C-101B-9397-08002B2CF9AE}" pid="8" name="MSIP_Label_e3a8a6ec-262f-4cc0-befe-9b4753855296_ActionId">
    <vt:lpwstr>c33342ec-b9fd-424e-98aa-c560599c3e11</vt:lpwstr>
  </property>
  <property fmtid="{D5CDD505-2E9C-101B-9397-08002B2CF9AE}" pid="9" name="MSIP_Label_e3a8a6ec-262f-4cc0-befe-9b4753855296_Extended_MSFT_Method">
    <vt:lpwstr>Manual</vt:lpwstr>
  </property>
  <property fmtid="{D5CDD505-2E9C-101B-9397-08002B2CF9AE}" pid="10" name="Sensitivity">
    <vt:lpwstr>Confidential</vt:lpwstr>
  </property>
</Properties>
</file>