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8" r:id="rId3"/>
    <p:sldId id="296" r:id="rId4"/>
    <p:sldId id="297" r:id="rId5"/>
    <p:sldId id="294" r:id="rId6"/>
    <p:sldId id="299" r:id="rId7"/>
    <p:sldId id="300" r:id="rId8"/>
    <p:sldId id="301" r:id="rId9"/>
    <p:sldId id="302" r:id="rId10"/>
    <p:sldId id="295" r:id="rId11"/>
    <p:sldId id="303" r:id="rId12"/>
    <p:sldId id="304" r:id="rId13"/>
    <p:sldId id="305" r:id="rId14"/>
    <p:sldId id="293" r:id="rId15"/>
    <p:sldId id="306" r:id="rId16"/>
    <p:sldId id="315" r:id="rId17"/>
    <p:sldId id="307" r:id="rId18"/>
    <p:sldId id="308" r:id="rId19"/>
    <p:sldId id="309" r:id="rId20"/>
    <p:sldId id="310" r:id="rId21"/>
    <p:sldId id="311" r:id="rId22"/>
    <p:sldId id="312" r:id="rId23"/>
    <p:sldId id="313" r:id="rId24"/>
    <p:sldId id="314" r:id="rId25"/>
    <p:sldId id="317" r:id="rId26"/>
    <p:sldId id="318" r:id="rId27"/>
    <p:sldId id="319" r:id="rId28"/>
    <p:sldId id="292" r:id="rId29"/>
    <p:sldId id="322" r:id="rId30"/>
    <p:sldId id="321" r:id="rId31"/>
    <p:sldId id="324" r:id="rId32"/>
    <p:sldId id="325" r:id="rId33"/>
    <p:sldId id="323" r:id="rId34"/>
    <p:sldId id="326" r:id="rId35"/>
    <p:sldId id="257" r:id="rId36"/>
    <p:sldId id="258" r:id="rId37"/>
    <p:sldId id="320" r:id="rId38"/>
    <p:sldId id="259" r:id="rId39"/>
    <p:sldId id="260" r:id="rId40"/>
    <p:sldId id="269" r:id="rId41"/>
    <p:sldId id="271" r:id="rId42"/>
    <p:sldId id="272" r:id="rId43"/>
    <p:sldId id="273" r:id="rId44"/>
    <p:sldId id="274" r:id="rId45"/>
    <p:sldId id="275" r:id="rId46"/>
    <p:sldId id="276" r:id="rId47"/>
    <p:sldId id="277" r:id="rId48"/>
    <p:sldId id="278" r:id="rId49"/>
    <p:sldId id="279" r:id="rId50"/>
    <p:sldId id="281" r:id="rId51"/>
    <p:sldId id="282" r:id="rId52"/>
    <p:sldId id="283" r:id="rId53"/>
    <p:sldId id="284" r:id="rId54"/>
    <p:sldId id="285" r:id="rId55"/>
    <p:sldId id="287" r:id="rId56"/>
    <p:sldId id="288" r:id="rId57"/>
    <p:sldId id="289" r:id="rId58"/>
    <p:sldId id="290" r:id="rId59"/>
    <p:sldId id="291" r:id="rId6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162" y="-82"/>
      </p:cViewPr>
      <p:guideLst>
        <p:guide orient="horz" pos="2160"/>
        <p:guide pos="36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3C233-D99E-418F-BCF1-BEFA702BD326}" type="datetimeFigureOut">
              <a:rPr lang="en-US" smtClean="0"/>
              <a:t>2/25/2013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17DDF-D486-4920-ABBE-EE04180A8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306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3C233-D99E-418F-BCF1-BEFA702BD326}" type="datetimeFigureOut">
              <a:rPr lang="en-US" smtClean="0"/>
              <a:t>2/25/2013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17DDF-D486-4920-ABBE-EE04180A8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441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3C233-D99E-418F-BCF1-BEFA702BD326}" type="datetimeFigureOut">
              <a:rPr lang="en-US" smtClean="0"/>
              <a:t>2/25/2013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17DDF-D486-4920-ABBE-EE04180A8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954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3C233-D99E-418F-BCF1-BEFA702BD326}" type="datetimeFigureOut">
              <a:rPr lang="en-US" smtClean="0"/>
              <a:t>2/25/2013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17DDF-D486-4920-ABBE-EE04180A8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124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3C233-D99E-418F-BCF1-BEFA702BD326}" type="datetimeFigureOut">
              <a:rPr lang="en-US" smtClean="0"/>
              <a:t>2/25/2013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17DDF-D486-4920-ABBE-EE04180A8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325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3C233-D99E-418F-BCF1-BEFA702BD326}" type="datetimeFigureOut">
              <a:rPr lang="en-US" smtClean="0"/>
              <a:t>2/25/2013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17DDF-D486-4920-ABBE-EE04180A8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550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3C233-D99E-418F-BCF1-BEFA702BD326}" type="datetimeFigureOut">
              <a:rPr lang="en-US" smtClean="0"/>
              <a:t>2/25/2013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17DDF-D486-4920-ABBE-EE04180A8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548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3C233-D99E-418F-BCF1-BEFA702BD326}" type="datetimeFigureOut">
              <a:rPr lang="en-US" smtClean="0"/>
              <a:t>2/25/2013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17DDF-D486-4920-ABBE-EE04180A8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694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3C233-D99E-418F-BCF1-BEFA702BD326}" type="datetimeFigureOut">
              <a:rPr lang="en-US" smtClean="0"/>
              <a:t>2/25/2013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17DDF-D486-4920-ABBE-EE04180A8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354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3C233-D99E-418F-BCF1-BEFA702BD326}" type="datetimeFigureOut">
              <a:rPr lang="en-US" smtClean="0"/>
              <a:t>2/25/2013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17DDF-D486-4920-ABBE-EE04180A8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827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3C233-D99E-418F-BCF1-BEFA702BD326}" type="datetimeFigureOut">
              <a:rPr lang="en-US" smtClean="0"/>
              <a:t>2/25/2013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17DDF-D486-4920-ABBE-EE04180A8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45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13C233-D99E-418F-BCF1-BEFA702BD326}" type="datetimeFigureOut">
              <a:rPr lang="en-US" smtClean="0"/>
              <a:t>2/25/2013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617DDF-D486-4920-ABBE-EE04180A8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257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4800" y="304800"/>
            <a:ext cx="838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b="1" dirty="0" smtClean="0"/>
              <a:t>Regular Grammar - Finite Automaton</a:t>
            </a:r>
          </a:p>
          <a:p>
            <a:pPr lvl="1"/>
            <a:endParaRPr lang="en-US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3627374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4800" y="304800"/>
            <a:ext cx="83820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b="1" dirty="0" smtClean="0"/>
              <a:t>Regular Grammar - Finite Automaton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b="1" dirty="0" smtClean="0"/>
              <a:t>Collection of STATES and TRANSITION RULES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b="1" dirty="0" smtClean="0"/>
              <a:t>STATE captures relevant information about the past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b="1" dirty="0" smtClean="0"/>
              <a:t>TRANSITION RULE and input tells which STATE to go to</a:t>
            </a:r>
            <a:endParaRPr lang="en-US" sz="2400" b="1" dirty="0"/>
          </a:p>
          <a:p>
            <a:pPr lvl="1"/>
            <a:endParaRPr lang="en-US" sz="2400" b="1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400" b="1" dirty="0" smtClean="0"/>
              <a:t>Context-Free Grammar</a:t>
            </a:r>
            <a:r>
              <a:rPr lang="en-US" sz="2400" b="1" dirty="0"/>
              <a:t> </a:t>
            </a:r>
            <a:r>
              <a:rPr lang="en-US" sz="2400" b="1" dirty="0" smtClean="0"/>
              <a:t>– Pushdown Automaton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b="1" dirty="0" smtClean="0"/>
              <a:t>Collection of STATES, TRANSITION RULES, and STACK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b="1" dirty="0" smtClean="0"/>
              <a:t>STATE captures relevant information about the near past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b="1" dirty="0" smtClean="0"/>
              <a:t>STACK captures relevant information about the far past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b="1" dirty="0" smtClean="0"/>
              <a:t>TRANSITION RULE and input tells which STATE to go to and whether to PUSH/POP anything to/from the STACK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400" b="1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400" b="1" dirty="0" smtClean="0"/>
              <a:t>Goal of LR(1) Parser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895437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4800" y="304800"/>
            <a:ext cx="8382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b="1" dirty="0" smtClean="0"/>
              <a:t>Regular Grammar - Finite Automaton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b="1" dirty="0" smtClean="0"/>
              <a:t>Collection of STATES and TRANSITION RULES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b="1" dirty="0" smtClean="0"/>
              <a:t>STATE captures relevant information about the past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b="1" dirty="0" smtClean="0"/>
              <a:t>TRANSITION RULE and input tells which STATE to go to</a:t>
            </a:r>
            <a:endParaRPr lang="en-US" sz="2400" b="1" dirty="0"/>
          </a:p>
          <a:p>
            <a:pPr lvl="1"/>
            <a:endParaRPr lang="en-US" sz="2400" b="1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400" b="1" dirty="0" smtClean="0"/>
              <a:t>Context-Free Grammar</a:t>
            </a:r>
            <a:r>
              <a:rPr lang="en-US" sz="2400" b="1" dirty="0"/>
              <a:t> </a:t>
            </a:r>
            <a:r>
              <a:rPr lang="en-US" sz="2400" b="1" dirty="0" smtClean="0"/>
              <a:t>– Pushdown Automaton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b="1" dirty="0" smtClean="0"/>
              <a:t>Collection of STATES, TRANSITION RULES, and STACK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b="1" dirty="0" smtClean="0"/>
              <a:t>STATE captures relevant information about the near past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b="1" dirty="0" smtClean="0"/>
              <a:t>STACK captures relevant information about the far past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b="1" dirty="0" smtClean="0"/>
              <a:t>TRANSITION RULE and input tells which STATE to go to and whether to PUSH/POP anything to/from the STACK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400" b="1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400" b="1" dirty="0" smtClean="0"/>
              <a:t>Goal of LR(1) Parser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b="1" dirty="0" smtClean="0"/>
              <a:t>Process input stream left-to-right one token at a time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698493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4800" y="304800"/>
            <a:ext cx="83820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b="1" dirty="0" smtClean="0"/>
              <a:t>Regular Grammar - Finite Automaton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b="1" dirty="0" smtClean="0"/>
              <a:t>Collection of STATES and TRANSITION RULES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b="1" dirty="0" smtClean="0"/>
              <a:t>STATE captures relevant information about the past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b="1" dirty="0" smtClean="0"/>
              <a:t>TRANSITION RULE and input tells which STATE to go to</a:t>
            </a:r>
            <a:endParaRPr lang="en-US" sz="2400" b="1" dirty="0"/>
          </a:p>
          <a:p>
            <a:pPr lvl="1"/>
            <a:endParaRPr lang="en-US" sz="2400" b="1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400" b="1" dirty="0" smtClean="0"/>
              <a:t>Context-Free Grammar</a:t>
            </a:r>
            <a:r>
              <a:rPr lang="en-US" sz="2400" b="1" dirty="0"/>
              <a:t> </a:t>
            </a:r>
            <a:r>
              <a:rPr lang="en-US" sz="2400" b="1" dirty="0" smtClean="0"/>
              <a:t>– Pushdown Automaton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b="1" dirty="0" smtClean="0"/>
              <a:t>Collection of STATES, TRANSITION RULES, and STACK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b="1" dirty="0" smtClean="0"/>
              <a:t>STATE captures relevant information about the near past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b="1" dirty="0" smtClean="0"/>
              <a:t>STACK captures relevant information about the far past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b="1" dirty="0" smtClean="0"/>
              <a:t>TRANSITION RULE and input tells which STATE to go to and whether to PUSH/POP anything to/from the STACK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400" b="1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400" b="1" dirty="0" smtClean="0"/>
              <a:t>Goal of LR(1) Parser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b="1" dirty="0" smtClean="0"/>
              <a:t>Process input stream left-to-right one token at a time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b="1" dirty="0" smtClean="0"/>
              <a:t>Produce a right-most derivation of the input stream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698493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4800" y="304800"/>
            <a:ext cx="8382000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b="1" dirty="0" smtClean="0"/>
              <a:t>Regular Grammar - Finite Automaton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b="1" dirty="0" smtClean="0"/>
              <a:t>Collection of STATES and TRANSITION RULES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b="1" dirty="0" smtClean="0"/>
              <a:t>STATE captures relevant information about the past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b="1" dirty="0" smtClean="0"/>
              <a:t>TRANSITION RULE and input tells which STATE to go to</a:t>
            </a:r>
            <a:endParaRPr lang="en-US" sz="2400" b="1" dirty="0"/>
          </a:p>
          <a:p>
            <a:pPr lvl="1"/>
            <a:endParaRPr lang="en-US" sz="2400" b="1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400" b="1" dirty="0" smtClean="0"/>
              <a:t>Context-Free Grammar</a:t>
            </a:r>
            <a:r>
              <a:rPr lang="en-US" sz="2400" b="1" dirty="0"/>
              <a:t> </a:t>
            </a:r>
            <a:r>
              <a:rPr lang="en-US" sz="2400" b="1" dirty="0" smtClean="0"/>
              <a:t>– Pushdown Automaton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b="1" dirty="0" smtClean="0"/>
              <a:t>Collection of STATES, TRANSITION RULES, and STACK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b="1" dirty="0" smtClean="0"/>
              <a:t>STATE captures relevant information about the near past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b="1" dirty="0" smtClean="0"/>
              <a:t>STACK captures relevant information about the far past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b="1" dirty="0" smtClean="0"/>
              <a:t>TRANSITION RULE and input tells which STATE to go to and whether to PUSH/POP anything to/from the STACK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400" b="1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400" b="1" dirty="0" smtClean="0"/>
              <a:t>Goal of LR(1) Parser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b="1" dirty="0" smtClean="0"/>
              <a:t>Process input stream left-to-right one token at a time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b="1" dirty="0" smtClean="0"/>
              <a:t>Produce a right-most derivation of the input stream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b="1" dirty="0" smtClean="0"/>
              <a:t>End up in the Start State at the end of the input stream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698493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71800" y="685800"/>
            <a:ext cx="2653290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GRAMMAR</a:t>
            </a:r>
          </a:p>
          <a:p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E -&gt; E + T</a:t>
            </a:r>
          </a:p>
          <a:p>
            <a:r>
              <a:rPr lang="en-US" sz="3200" b="1" dirty="0">
                <a:latin typeface="Courier New" pitchFamily="49" charset="0"/>
                <a:cs typeface="Courier New" pitchFamily="49" charset="0"/>
              </a:rPr>
              <a:t>E -&gt; 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T</a:t>
            </a:r>
            <a:endParaRPr lang="en-US" sz="32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T 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-&gt; 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T * F</a:t>
            </a:r>
            <a:endParaRPr lang="en-US" sz="32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T 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-&gt; 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F</a:t>
            </a:r>
            <a:endParaRPr lang="en-US" sz="32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F 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-&gt; 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( E )</a:t>
            </a:r>
            <a:endParaRPr lang="en-US" sz="32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F 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-&gt; 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id</a:t>
            </a:r>
            <a:endParaRPr lang="en-US" sz="3200" b="1" dirty="0">
              <a:latin typeface="Courier New" pitchFamily="49" charset="0"/>
              <a:cs typeface="Courier New" pitchFamily="49" charset="0"/>
            </a:endParaRPr>
          </a:p>
          <a:p>
            <a:endParaRPr lang="en-US" sz="32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98492" y="4495800"/>
            <a:ext cx="314701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SENTENCE</a:t>
            </a:r>
          </a:p>
          <a:p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id + id * id</a:t>
            </a:r>
          </a:p>
        </p:txBody>
      </p:sp>
    </p:spTree>
    <p:extLst>
      <p:ext uri="{BB962C8B-B14F-4D97-AF65-F5344CB8AC3E}">
        <p14:creationId xmlns:p14="http://schemas.microsoft.com/office/powerpoint/2010/main" val="279891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657600" y="158096"/>
            <a:ext cx="182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</a:t>
            </a:r>
            <a:r>
              <a:rPr lang="en-US" sz="2800" dirty="0" smtClean="0"/>
              <a:t>d + id * id</a:t>
            </a:r>
            <a:endParaRPr lang="en-US" sz="2800" dirty="0"/>
          </a:p>
        </p:txBody>
      </p:sp>
      <p:sp>
        <p:nvSpPr>
          <p:cNvPr id="22" name="TextBox 21"/>
          <p:cNvSpPr txBox="1"/>
          <p:nvPr/>
        </p:nvSpPr>
        <p:spPr>
          <a:xfrm>
            <a:off x="510988" y="147883"/>
            <a:ext cx="156324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GRAMMAR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E -&gt; E + T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E -&gt;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-&gt;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 * F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-&gt;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-&gt;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 E )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-&gt;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id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30133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657600" y="158096"/>
            <a:ext cx="182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</a:t>
            </a:r>
            <a:r>
              <a:rPr lang="en-US" sz="2800" dirty="0" smtClean="0"/>
              <a:t>d + id * id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3655314" y="1046771"/>
            <a:ext cx="5257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                   </a:t>
            </a:r>
            <a:r>
              <a:rPr lang="en-US" sz="4400" dirty="0" smtClean="0">
                <a:solidFill>
                  <a:srgbClr val="FF0000"/>
                </a:solidFill>
              </a:rPr>
              <a:t>E</a:t>
            </a:r>
            <a:endParaRPr lang="en-US" sz="4400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33400" y="2236806"/>
            <a:ext cx="297709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RM DERIVATION</a:t>
            </a:r>
          </a:p>
          <a:p>
            <a:r>
              <a:rPr lang="en-US" sz="2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10988" y="147883"/>
            <a:ext cx="156324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GRAMMAR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E -&gt; E + T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E -&gt;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-&gt;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 * F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-&gt;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-&gt;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 E )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-&gt;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id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98539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657600" y="158096"/>
            <a:ext cx="182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</a:t>
            </a:r>
            <a:r>
              <a:rPr lang="en-US" sz="2800" dirty="0" smtClean="0"/>
              <a:t>d + id * id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3655314" y="4361209"/>
            <a:ext cx="5257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        </a:t>
            </a:r>
            <a:r>
              <a:rPr lang="en-US" sz="4400" dirty="0" smtClean="0">
                <a:solidFill>
                  <a:srgbClr val="FF0000"/>
                </a:solidFill>
              </a:rPr>
              <a:t>+</a:t>
            </a:r>
            <a:endParaRPr lang="en-US" sz="4400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26714" y="1618009"/>
            <a:ext cx="5257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           </a:t>
            </a:r>
            <a:r>
              <a:rPr lang="en-US" sz="4400" dirty="0" smtClean="0">
                <a:solidFill>
                  <a:srgbClr val="C00000"/>
                </a:solidFill>
              </a:rPr>
              <a:t>E</a:t>
            </a:r>
            <a:r>
              <a:rPr lang="en-US" sz="4400" dirty="0" smtClean="0"/>
              <a:t>                 </a:t>
            </a:r>
            <a:r>
              <a:rPr lang="en-US" sz="4400" dirty="0" smtClean="0">
                <a:solidFill>
                  <a:srgbClr val="FF0000"/>
                </a:solidFill>
              </a:rPr>
              <a:t>T</a:t>
            </a:r>
            <a:endParaRPr lang="en-US" sz="44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655314" y="1046771"/>
            <a:ext cx="5257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                   E</a:t>
            </a:r>
            <a:endParaRPr lang="en-US" sz="4400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5103114" y="1694209"/>
            <a:ext cx="1181100" cy="2819400"/>
          </a:xfrm>
          <a:prstGeom prst="straightConnector1">
            <a:avLst/>
          </a:prstGeom>
          <a:ln w="2540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5255514" y="1694209"/>
            <a:ext cx="1028700" cy="228600"/>
          </a:xfrm>
          <a:prstGeom prst="straightConnector1">
            <a:avLst/>
          </a:prstGeom>
          <a:ln w="2540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6284214" y="1694209"/>
            <a:ext cx="914400" cy="228600"/>
          </a:xfrm>
          <a:prstGeom prst="straightConnector1">
            <a:avLst/>
          </a:prstGeom>
          <a:ln w="2540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33400" y="2236806"/>
            <a:ext cx="297709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RM DERIVATION</a:t>
            </a:r>
          </a:p>
          <a:p>
            <a:r>
              <a:rPr lang="en-US" sz="2800" b="1" u="sng" dirty="0" smtClean="0">
                <a:latin typeface="Courier New" pitchFamily="49" charset="0"/>
                <a:cs typeface="Courier New" pitchFamily="49" charset="0"/>
              </a:rPr>
              <a:t>E</a:t>
            </a:r>
          </a:p>
          <a:p>
            <a:r>
              <a:rPr lang="en-US" sz="2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 + 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10988" y="147883"/>
            <a:ext cx="156324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GRAMMAR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E -&gt; E + T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E -&gt;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-&gt;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 * F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-&gt;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-&gt;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 E )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-&gt;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id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73091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657600" y="158096"/>
            <a:ext cx="182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</a:t>
            </a:r>
            <a:r>
              <a:rPr lang="en-US" sz="2800" dirty="0" smtClean="0"/>
              <a:t>d + id * id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3655314" y="4361209"/>
            <a:ext cx="5257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         </a:t>
            </a:r>
            <a:r>
              <a:rPr lang="en-US" sz="4400" dirty="0" smtClean="0"/>
              <a:t>+       </a:t>
            </a:r>
            <a:r>
              <a:rPr lang="en-US" sz="4400" dirty="0" smtClean="0"/>
              <a:t>         </a:t>
            </a:r>
            <a:r>
              <a:rPr lang="en-US" sz="4400" dirty="0" smtClean="0">
                <a:solidFill>
                  <a:srgbClr val="FF0000"/>
                </a:solidFill>
              </a:rPr>
              <a:t>*</a:t>
            </a:r>
            <a:r>
              <a:rPr lang="en-US" sz="4400" dirty="0" smtClean="0"/>
              <a:t>      </a:t>
            </a:r>
            <a:endParaRPr lang="en-US" sz="4400" dirty="0"/>
          </a:p>
        </p:txBody>
      </p:sp>
      <p:sp>
        <p:nvSpPr>
          <p:cNvPr id="5" name="TextBox 4"/>
          <p:cNvSpPr txBox="1"/>
          <p:nvPr/>
        </p:nvSpPr>
        <p:spPr>
          <a:xfrm>
            <a:off x="3426714" y="1618009"/>
            <a:ext cx="5257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           E                 T</a:t>
            </a:r>
            <a:endParaRPr lang="en-US" sz="4400" dirty="0"/>
          </a:p>
        </p:txBody>
      </p:sp>
      <p:sp>
        <p:nvSpPr>
          <p:cNvPr id="6" name="TextBox 5"/>
          <p:cNvSpPr txBox="1"/>
          <p:nvPr/>
        </p:nvSpPr>
        <p:spPr>
          <a:xfrm>
            <a:off x="3786378" y="2456209"/>
            <a:ext cx="5257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     </a:t>
            </a:r>
            <a:r>
              <a:rPr lang="en-US" sz="4400" dirty="0" smtClean="0"/>
              <a:t>                   </a:t>
            </a:r>
            <a:r>
              <a:rPr lang="en-US" sz="4400" dirty="0" smtClean="0">
                <a:solidFill>
                  <a:srgbClr val="FF0000"/>
                </a:solidFill>
              </a:rPr>
              <a:t>T</a:t>
            </a:r>
            <a:endParaRPr lang="en-US" sz="44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55314" y="3446809"/>
            <a:ext cx="5257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   </a:t>
            </a:r>
            <a:r>
              <a:rPr lang="en-US" sz="4400" dirty="0" smtClean="0"/>
              <a:t>                               </a:t>
            </a:r>
            <a:r>
              <a:rPr lang="en-US" sz="4400" dirty="0" smtClean="0">
                <a:solidFill>
                  <a:srgbClr val="FF0000"/>
                </a:solidFill>
              </a:rPr>
              <a:t>F</a:t>
            </a:r>
            <a:endParaRPr lang="en-US" sz="44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655314" y="1046771"/>
            <a:ext cx="5257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                   E</a:t>
            </a:r>
            <a:endParaRPr lang="en-US" sz="4400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5103114" y="1694209"/>
            <a:ext cx="1181100" cy="28194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5255514" y="1694209"/>
            <a:ext cx="1028700" cy="2286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6284214" y="1694209"/>
            <a:ext cx="914400" cy="2286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7389114" y="2208559"/>
            <a:ext cx="76200" cy="2228850"/>
          </a:xfrm>
          <a:prstGeom prst="straightConnector1">
            <a:avLst/>
          </a:prstGeom>
          <a:ln w="2540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7198614" y="2208559"/>
            <a:ext cx="266700" cy="400050"/>
          </a:xfrm>
          <a:prstGeom prst="straightConnector1">
            <a:avLst/>
          </a:prstGeom>
          <a:ln w="2540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7465314" y="2208559"/>
            <a:ext cx="762000" cy="1390650"/>
          </a:xfrm>
          <a:prstGeom prst="straightConnector1">
            <a:avLst/>
          </a:prstGeom>
          <a:ln w="2540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33400" y="2236806"/>
            <a:ext cx="2977097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RM DERIVATION</a:t>
            </a:r>
          </a:p>
          <a:p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E</a:t>
            </a:r>
          </a:p>
          <a:p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E + </a:t>
            </a:r>
            <a:r>
              <a:rPr lang="en-US" sz="2800" b="1" u="sng" dirty="0" smtClean="0">
                <a:latin typeface="Courier New" pitchFamily="49" charset="0"/>
                <a:cs typeface="Courier New" pitchFamily="49" charset="0"/>
              </a:rPr>
              <a:t>T</a:t>
            </a:r>
          </a:p>
          <a:p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E + </a:t>
            </a:r>
            <a:r>
              <a:rPr lang="en-US" sz="2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 * F</a:t>
            </a:r>
            <a:endParaRPr lang="en-US" sz="2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10988" y="147883"/>
            <a:ext cx="156324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GRAMMAR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E -&gt; E + T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E -&gt;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-&gt;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 * F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-&gt;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-&gt;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 E )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-&gt;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id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73091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657600" y="158096"/>
            <a:ext cx="182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</a:t>
            </a:r>
            <a:r>
              <a:rPr lang="en-US" sz="2800" dirty="0" smtClean="0"/>
              <a:t>d + id * id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3655314" y="4361209"/>
            <a:ext cx="5257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         </a:t>
            </a:r>
            <a:r>
              <a:rPr lang="en-US" sz="4400" dirty="0" smtClean="0"/>
              <a:t>+       </a:t>
            </a:r>
            <a:r>
              <a:rPr lang="en-US" sz="4400" dirty="0" smtClean="0"/>
              <a:t>         </a:t>
            </a:r>
            <a:r>
              <a:rPr lang="en-US" sz="4400" dirty="0" smtClean="0"/>
              <a:t>*      </a:t>
            </a:r>
            <a:r>
              <a:rPr lang="en-US" sz="4400" dirty="0" smtClean="0">
                <a:solidFill>
                  <a:srgbClr val="FF0000"/>
                </a:solidFill>
              </a:rPr>
              <a:t>id</a:t>
            </a:r>
            <a:endParaRPr lang="en-US" sz="4400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26714" y="1618009"/>
            <a:ext cx="5257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           E                 T</a:t>
            </a:r>
            <a:endParaRPr lang="en-US" sz="4400" dirty="0"/>
          </a:p>
        </p:txBody>
      </p:sp>
      <p:sp>
        <p:nvSpPr>
          <p:cNvPr id="6" name="TextBox 5"/>
          <p:cNvSpPr txBox="1"/>
          <p:nvPr/>
        </p:nvSpPr>
        <p:spPr>
          <a:xfrm>
            <a:off x="3786378" y="2456209"/>
            <a:ext cx="5257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     </a:t>
            </a:r>
            <a:r>
              <a:rPr lang="en-US" sz="4400" dirty="0" smtClean="0"/>
              <a:t>                   </a:t>
            </a:r>
            <a:r>
              <a:rPr lang="en-US" sz="4400" dirty="0" smtClean="0"/>
              <a:t>T</a:t>
            </a:r>
            <a:endParaRPr lang="en-US" sz="4400" dirty="0"/>
          </a:p>
        </p:txBody>
      </p:sp>
      <p:sp>
        <p:nvSpPr>
          <p:cNvPr id="7" name="TextBox 6"/>
          <p:cNvSpPr txBox="1"/>
          <p:nvPr/>
        </p:nvSpPr>
        <p:spPr>
          <a:xfrm>
            <a:off x="3655314" y="3446809"/>
            <a:ext cx="5257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   </a:t>
            </a:r>
            <a:r>
              <a:rPr lang="en-US" sz="4400" dirty="0" smtClean="0"/>
              <a:t>                                </a:t>
            </a:r>
            <a:r>
              <a:rPr lang="en-US" sz="4400" dirty="0" smtClean="0"/>
              <a:t>F</a:t>
            </a:r>
            <a:endParaRPr lang="en-US" sz="4400" dirty="0"/>
          </a:p>
        </p:txBody>
      </p:sp>
      <p:sp>
        <p:nvSpPr>
          <p:cNvPr id="8" name="TextBox 7"/>
          <p:cNvSpPr txBox="1"/>
          <p:nvPr/>
        </p:nvSpPr>
        <p:spPr>
          <a:xfrm>
            <a:off x="3655314" y="1046771"/>
            <a:ext cx="5257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                   E</a:t>
            </a:r>
            <a:endParaRPr lang="en-US" sz="4400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5103114" y="1694209"/>
            <a:ext cx="1181100" cy="28194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5255514" y="1694209"/>
            <a:ext cx="1028700" cy="2286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6284214" y="1694209"/>
            <a:ext cx="914400" cy="2286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8341614" y="4084222"/>
            <a:ext cx="114300" cy="400050"/>
          </a:xfrm>
          <a:prstGeom prst="straightConnector1">
            <a:avLst/>
          </a:prstGeom>
          <a:ln w="2540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7389114" y="2208559"/>
            <a:ext cx="76200" cy="222885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7198614" y="2208559"/>
            <a:ext cx="266700" cy="40005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7465314" y="2208559"/>
            <a:ext cx="762000" cy="139065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33400" y="2236806"/>
            <a:ext cx="297709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RM DERIVATION</a:t>
            </a:r>
          </a:p>
          <a:p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E</a:t>
            </a:r>
          </a:p>
          <a:p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E + T</a:t>
            </a:r>
          </a:p>
          <a:p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E + T * </a:t>
            </a:r>
            <a:r>
              <a:rPr lang="en-US" sz="2800" b="1" u="sng" dirty="0" smtClean="0">
                <a:latin typeface="Courier New" pitchFamily="49" charset="0"/>
                <a:cs typeface="Courier New" pitchFamily="49" charset="0"/>
              </a:rPr>
              <a:t>F</a:t>
            </a:r>
            <a:endParaRPr lang="en-US" sz="2800" b="1" u="sng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E 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+ T * </a:t>
            </a:r>
            <a:r>
              <a:rPr lang="en-US" sz="2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id</a:t>
            </a:r>
            <a:endParaRPr lang="en-US" sz="2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10988" y="147883"/>
            <a:ext cx="156324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GRAMMAR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E -&gt; E + T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E -&gt;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-&gt;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 * F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-&gt;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-&gt;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 E )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-&gt;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id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7309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4800" y="304800"/>
            <a:ext cx="838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b="1" dirty="0" smtClean="0"/>
              <a:t>Regular Grammar - Finite Automaton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b="1" dirty="0" smtClean="0"/>
              <a:t>Collection of STATES and TRANSITION RULES</a:t>
            </a:r>
          </a:p>
          <a:p>
            <a:pPr lvl="1"/>
            <a:endParaRPr lang="en-US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1152961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657600" y="158096"/>
            <a:ext cx="182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</a:t>
            </a:r>
            <a:r>
              <a:rPr lang="en-US" sz="2800" dirty="0" smtClean="0"/>
              <a:t>d + id * id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3655314" y="4361209"/>
            <a:ext cx="5257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         </a:t>
            </a:r>
            <a:r>
              <a:rPr lang="en-US" sz="4400" dirty="0" smtClean="0"/>
              <a:t>+       </a:t>
            </a:r>
            <a:r>
              <a:rPr lang="en-US" sz="4400" dirty="0" smtClean="0"/>
              <a:t>         </a:t>
            </a:r>
            <a:r>
              <a:rPr lang="en-US" sz="4400" dirty="0" smtClean="0"/>
              <a:t>*      id</a:t>
            </a:r>
            <a:endParaRPr lang="en-US" sz="4400" dirty="0"/>
          </a:p>
        </p:txBody>
      </p:sp>
      <p:sp>
        <p:nvSpPr>
          <p:cNvPr id="5" name="TextBox 4"/>
          <p:cNvSpPr txBox="1"/>
          <p:nvPr/>
        </p:nvSpPr>
        <p:spPr>
          <a:xfrm>
            <a:off x="3426714" y="1618009"/>
            <a:ext cx="5257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           E                 T</a:t>
            </a:r>
            <a:endParaRPr lang="en-US" sz="4400" dirty="0"/>
          </a:p>
        </p:txBody>
      </p:sp>
      <p:sp>
        <p:nvSpPr>
          <p:cNvPr id="6" name="TextBox 5"/>
          <p:cNvSpPr txBox="1"/>
          <p:nvPr/>
        </p:nvSpPr>
        <p:spPr>
          <a:xfrm>
            <a:off x="3786378" y="2456209"/>
            <a:ext cx="5257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     </a:t>
            </a:r>
            <a:r>
              <a:rPr lang="en-US" sz="4400" dirty="0" smtClean="0"/>
              <a:t>                   </a:t>
            </a:r>
            <a:r>
              <a:rPr lang="en-US" sz="4400" dirty="0" smtClean="0"/>
              <a:t>T</a:t>
            </a:r>
            <a:endParaRPr lang="en-US" sz="4400" dirty="0"/>
          </a:p>
        </p:txBody>
      </p:sp>
      <p:sp>
        <p:nvSpPr>
          <p:cNvPr id="7" name="TextBox 6"/>
          <p:cNvSpPr txBox="1"/>
          <p:nvPr/>
        </p:nvSpPr>
        <p:spPr>
          <a:xfrm>
            <a:off x="3655314" y="3446809"/>
            <a:ext cx="5257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   </a:t>
            </a:r>
            <a:r>
              <a:rPr lang="en-US" sz="4400" dirty="0" smtClean="0"/>
              <a:t>                   </a:t>
            </a:r>
            <a:r>
              <a:rPr lang="en-US" sz="4400" dirty="0" smtClean="0">
                <a:solidFill>
                  <a:srgbClr val="FF0000"/>
                </a:solidFill>
              </a:rPr>
              <a:t>F</a:t>
            </a:r>
            <a:r>
              <a:rPr lang="en-US" sz="4400" dirty="0" smtClean="0"/>
              <a:t>           F</a:t>
            </a:r>
            <a:endParaRPr lang="en-US" sz="4400" dirty="0"/>
          </a:p>
        </p:txBody>
      </p:sp>
      <p:sp>
        <p:nvSpPr>
          <p:cNvPr id="8" name="TextBox 7"/>
          <p:cNvSpPr txBox="1"/>
          <p:nvPr/>
        </p:nvSpPr>
        <p:spPr>
          <a:xfrm>
            <a:off x="3655314" y="1046771"/>
            <a:ext cx="5257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                   E</a:t>
            </a:r>
            <a:endParaRPr lang="en-US" sz="4400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5103114" y="1694209"/>
            <a:ext cx="1181100" cy="28194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5255514" y="1694209"/>
            <a:ext cx="1028700" cy="2286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6284214" y="1694209"/>
            <a:ext cx="914400" cy="2286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8341614" y="4084222"/>
            <a:ext cx="114300" cy="40005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7389114" y="2208559"/>
            <a:ext cx="76200" cy="222885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7198614" y="2208559"/>
            <a:ext cx="266700" cy="40005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7465314" y="2208559"/>
            <a:ext cx="762000" cy="139065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6771894" y="3122959"/>
            <a:ext cx="228600" cy="400050"/>
          </a:xfrm>
          <a:prstGeom prst="straightConnector1">
            <a:avLst/>
          </a:prstGeom>
          <a:ln w="2540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33400" y="2236806"/>
            <a:ext cx="2977097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RM DERIVATION</a:t>
            </a:r>
          </a:p>
          <a:p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E</a:t>
            </a:r>
          </a:p>
          <a:p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E + T</a:t>
            </a:r>
          </a:p>
          <a:p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E + T * F</a:t>
            </a:r>
            <a:endParaRPr lang="en-US" sz="28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E 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sz="2800" b="1" u="sng" dirty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*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id</a:t>
            </a:r>
            <a:endParaRPr lang="en-US" sz="28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E 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sz="2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*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id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10988" y="147883"/>
            <a:ext cx="156324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GRAMMAR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E -&gt; E + T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E -&gt;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-&gt;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 * F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-&gt;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-&gt;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 E )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-&gt;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id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73091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657600" y="158096"/>
            <a:ext cx="182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</a:t>
            </a:r>
            <a:r>
              <a:rPr lang="en-US" sz="2800" dirty="0" smtClean="0"/>
              <a:t>d + id * id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3655314" y="4361209"/>
            <a:ext cx="5257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         </a:t>
            </a:r>
            <a:r>
              <a:rPr lang="en-US" sz="4400" dirty="0" smtClean="0"/>
              <a:t>+       </a:t>
            </a:r>
            <a:r>
              <a:rPr lang="en-US" sz="4400" dirty="0" smtClean="0">
                <a:solidFill>
                  <a:srgbClr val="FF0000"/>
                </a:solidFill>
              </a:rPr>
              <a:t>id</a:t>
            </a:r>
            <a:r>
              <a:rPr lang="en-US" sz="4400" dirty="0" smtClean="0"/>
              <a:t>      *      id</a:t>
            </a:r>
            <a:endParaRPr lang="en-US" sz="4400" dirty="0"/>
          </a:p>
        </p:txBody>
      </p:sp>
      <p:sp>
        <p:nvSpPr>
          <p:cNvPr id="5" name="TextBox 4"/>
          <p:cNvSpPr txBox="1"/>
          <p:nvPr/>
        </p:nvSpPr>
        <p:spPr>
          <a:xfrm>
            <a:off x="3426714" y="1618009"/>
            <a:ext cx="5257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           E                 T</a:t>
            </a:r>
            <a:endParaRPr lang="en-US" sz="4400" dirty="0"/>
          </a:p>
        </p:txBody>
      </p:sp>
      <p:sp>
        <p:nvSpPr>
          <p:cNvPr id="6" name="TextBox 5"/>
          <p:cNvSpPr txBox="1"/>
          <p:nvPr/>
        </p:nvSpPr>
        <p:spPr>
          <a:xfrm>
            <a:off x="3786378" y="2456209"/>
            <a:ext cx="5257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     </a:t>
            </a:r>
            <a:r>
              <a:rPr lang="en-US" sz="4400" dirty="0" smtClean="0"/>
              <a:t>                   </a:t>
            </a:r>
            <a:r>
              <a:rPr lang="en-US" sz="4400" dirty="0" smtClean="0"/>
              <a:t>T</a:t>
            </a:r>
            <a:endParaRPr lang="en-US" sz="4400" dirty="0"/>
          </a:p>
        </p:txBody>
      </p:sp>
      <p:sp>
        <p:nvSpPr>
          <p:cNvPr id="7" name="TextBox 6"/>
          <p:cNvSpPr txBox="1"/>
          <p:nvPr/>
        </p:nvSpPr>
        <p:spPr>
          <a:xfrm>
            <a:off x="3655314" y="3446809"/>
            <a:ext cx="5257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   </a:t>
            </a:r>
            <a:r>
              <a:rPr lang="en-US" sz="4400" dirty="0" smtClean="0"/>
              <a:t>                   </a:t>
            </a:r>
            <a:r>
              <a:rPr lang="en-US" sz="4400" dirty="0" smtClean="0"/>
              <a:t>F           F</a:t>
            </a:r>
            <a:endParaRPr lang="en-US" sz="4400" dirty="0"/>
          </a:p>
        </p:txBody>
      </p:sp>
      <p:sp>
        <p:nvSpPr>
          <p:cNvPr id="8" name="TextBox 7"/>
          <p:cNvSpPr txBox="1"/>
          <p:nvPr/>
        </p:nvSpPr>
        <p:spPr>
          <a:xfrm>
            <a:off x="3655314" y="1046771"/>
            <a:ext cx="5257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                   E</a:t>
            </a:r>
            <a:endParaRPr lang="en-US" sz="4400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5103114" y="1694209"/>
            <a:ext cx="1181100" cy="28194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5255514" y="1694209"/>
            <a:ext cx="1028700" cy="2286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6284214" y="1694209"/>
            <a:ext cx="914400" cy="2286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8341614" y="4084222"/>
            <a:ext cx="114300" cy="40005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7389114" y="2208559"/>
            <a:ext cx="76200" cy="222885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7198614" y="2208559"/>
            <a:ext cx="266700" cy="40005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7465314" y="2208559"/>
            <a:ext cx="762000" cy="139065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6341364" y="4084222"/>
            <a:ext cx="228600" cy="400050"/>
          </a:xfrm>
          <a:prstGeom prst="straightConnector1">
            <a:avLst/>
          </a:prstGeom>
          <a:ln w="2540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6771894" y="3122959"/>
            <a:ext cx="228600" cy="40005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33400" y="2236806"/>
            <a:ext cx="2977097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RM DERIVATION</a:t>
            </a:r>
          </a:p>
          <a:p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E</a:t>
            </a:r>
          </a:p>
          <a:p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E + T</a:t>
            </a:r>
          </a:p>
          <a:p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E + T * F</a:t>
            </a:r>
            <a:endParaRPr lang="en-US" sz="28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E 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+ T *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id</a:t>
            </a:r>
            <a:endParaRPr lang="en-US" sz="28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E 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sz="2800" b="1" u="sng" dirty="0" smtClean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*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id</a:t>
            </a:r>
          </a:p>
          <a:p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E 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sz="2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id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*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id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10988" y="147883"/>
            <a:ext cx="156324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GRAMMAR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E -&gt; E + T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E -&gt;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-&gt;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 * F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-&gt;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-&gt;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 E )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-&gt;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id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73091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657600" y="158096"/>
            <a:ext cx="182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</a:t>
            </a:r>
            <a:r>
              <a:rPr lang="en-US" sz="2800" dirty="0" smtClean="0"/>
              <a:t>d + id * id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3655314" y="4361209"/>
            <a:ext cx="5257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         </a:t>
            </a:r>
            <a:r>
              <a:rPr lang="en-US" sz="4400" dirty="0" smtClean="0"/>
              <a:t>+       id      *      id</a:t>
            </a:r>
            <a:endParaRPr lang="en-US" sz="4400" dirty="0"/>
          </a:p>
        </p:txBody>
      </p:sp>
      <p:sp>
        <p:nvSpPr>
          <p:cNvPr id="5" name="TextBox 4"/>
          <p:cNvSpPr txBox="1"/>
          <p:nvPr/>
        </p:nvSpPr>
        <p:spPr>
          <a:xfrm>
            <a:off x="3426714" y="1618009"/>
            <a:ext cx="5257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           E                 T</a:t>
            </a:r>
            <a:endParaRPr lang="en-US" sz="4400" dirty="0"/>
          </a:p>
        </p:txBody>
      </p:sp>
      <p:sp>
        <p:nvSpPr>
          <p:cNvPr id="6" name="TextBox 5"/>
          <p:cNvSpPr txBox="1"/>
          <p:nvPr/>
        </p:nvSpPr>
        <p:spPr>
          <a:xfrm>
            <a:off x="3786378" y="2456209"/>
            <a:ext cx="5257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     </a:t>
            </a:r>
            <a:r>
              <a:rPr lang="en-US" sz="4400" dirty="0" smtClean="0">
                <a:solidFill>
                  <a:srgbClr val="FF0000"/>
                </a:solidFill>
              </a:rPr>
              <a:t>T</a:t>
            </a:r>
            <a:r>
              <a:rPr lang="en-US" sz="4400" dirty="0" smtClean="0"/>
              <a:t>                 </a:t>
            </a:r>
            <a:r>
              <a:rPr lang="en-US" sz="4400" dirty="0" err="1" smtClean="0"/>
              <a:t>T</a:t>
            </a:r>
            <a:endParaRPr lang="en-US" sz="4400" dirty="0"/>
          </a:p>
        </p:txBody>
      </p:sp>
      <p:sp>
        <p:nvSpPr>
          <p:cNvPr id="7" name="TextBox 6"/>
          <p:cNvSpPr txBox="1"/>
          <p:nvPr/>
        </p:nvSpPr>
        <p:spPr>
          <a:xfrm>
            <a:off x="3655314" y="3446809"/>
            <a:ext cx="5257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   </a:t>
            </a:r>
            <a:r>
              <a:rPr lang="en-US" sz="4400" dirty="0" smtClean="0"/>
              <a:t>                   </a:t>
            </a:r>
            <a:r>
              <a:rPr lang="en-US" sz="4400" dirty="0" smtClean="0"/>
              <a:t>F           F</a:t>
            </a:r>
            <a:endParaRPr lang="en-US" sz="4400" dirty="0"/>
          </a:p>
        </p:txBody>
      </p:sp>
      <p:sp>
        <p:nvSpPr>
          <p:cNvPr id="8" name="TextBox 7"/>
          <p:cNvSpPr txBox="1"/>
          <p:nvPr/>
        </p:nvSpPr>
        <p:spPr>
          <a:xfrm>
            <a:off x="3655314" y="1046771"/>
            <a:ext cx="5257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                   E</a:t>
            </a:r>
            <a:endParaRPr lang="en-US" sz="4400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5103114" y="1694209"/>
            <a:ext cx="1181100" cy="28194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5255514" y="1694209"/>
            <a:ext cx="1028700" cy="2286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6284214" y="1694209"/>
            <a:ext cx="914400" cy="2286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4798314" y="2303809"/>
            <a:ext cx="152400" cy="304800"/>
          </a:xfrm>
          <a:prstGeom prst="straightConnector1">
            <a:avLst/>
          </a:prstGeom>
          <a:ln w="2540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8341614" y="4084222"/>
            <a:ext cx="114300" cy="40005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7389114" y="2208559"/>
            <a:ext cx="76200" cy="222885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7198614" y="2208559"/>
            <a:ext cx="266700" cy="40005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7465314" y="2208559"/>
            <a:ext cx="762000" cy="139065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6341364" y="4084222"/>
            <a:ext cx="228600" cy="40005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6771894" y="3122959"/>
            <a:ext cx="228600" cy="40005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33400" y="2236806"/>
            <a:ext cx="2977097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RM DERIVATION</a:t>
            </a:r>
          </a:p>
          <a:p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E</a:t>
            </a:r>
          </a:p>
          <a:p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E + T</a:t>
            </a:r>
          </a:p>
          <a:p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E + T * F</a:t>
            </a:r>
            <a:endParaRPr lang="en-US" sz="28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E 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+ T *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id</a:t>
            </a:r>
            <a:endParaRPr lang="en-US" sz="28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E 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F 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*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id</a:t>
            </a:r>
          </a:p>
          <a:p>
            <a:r>
              <a:rPr lang="en-US" sz="2800" b="1" u="sng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id 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*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id</a:t>
            </a:r>
          </a:p>
          <a:p>
            <a:r>
              <a:rPr lang="en-US" sz="2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+ id *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id</a:t>
            </a:r>
            <a:endParaRPr lang="en-US" sz="28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10988" y="147883"/>
            <a:ext cx="156324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GRAMMAR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E -&gt; E + T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E -&gt;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-&gt;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 * F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-&gt;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-&gt;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 E )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-&gt;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id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73091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657600" y="158096"/>
            <a:ext cx="182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</a:t>
            </a:r>
            <a:r>
              <a:rPr lang="en-US" sz="2800" dirty="0" smtClean="0"/>
              <a:t>d + id * id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3655314" y="4361209"/>
            <a:ext cx="5257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         </a:t>
            </a:r>
            <a:r>
              <a:rPr lang="en-US" sz="4400" dirty="0" smtClean="0"/>
              <a:t>+       id      *      id</a:t>
            </a:r>
            <a:endParaRPr lang="en-US" sz="4400" dirty="0"/>
          </a:p>
        </p:txBody>
      </p:sp>
      <p:sp>
        <p:nvSpPr>
          <p:cNvPr id="5" name="TextBox 4"/>
          <p:cNvSpPr txBox="1"/>
          <p:nvPr/>
        </p:nvSpPr>
        <p:spPr>
          <a:xfrm>
            <a:off x="3426714" y="1618009"/>
            <a:ext cx="5257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           E                 T</a:t>
            </a:r>
            <a:endParaRPr lang="en-US" sz="4400" dirty="0"/>
          </a:p>
        </p:txBody>
      </p:sp>
      <p:sp>
        <p:nvSpPr>
          <p:cNvPr id="6" name="TextBox 5"/>
          <p:cNvSpPr txBox="1"/>
          <p:nvPr/>
        </p:nvSpPr>
        <p:spPr>
          <a:xfrm>
            <a:off x="3786378" y="2456209"/>
            <a:ext cx="5257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     T                 </a:t>
            </a:r>
            <a:r>
              <a:rPr lang="en-US" sz="4400" dirty="0" err="1" smtClean="0"/>
              <a:t>T</a:t>
            </a:r>
            <a:endParaRPr lang="en-US" sz="4400" dirty="0"/>
          </a:p>
        </p:txBody>
      </p:sp>
      <p:sp>
        <p:nvSpPr>
          <p:cNvPr id="7" name="TextBox 6"/>
          <p:cNvSpPr txBox="1"/>
          <p:nvPr/>
        </p:nvSpPr>
        <p:spPr>
          <a:xfrm>
            <a:off x="3655314" y="3446809"/>
            <a:ext cx="5257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   </a:t>
            </a:r>
            <a:r>
              <a:rPr lang="en-US" sz="4400" dirty="0" smtClean="0">
                <a:solidFill>
                  <a:srgbClr val="FF0000"/>
                </a:solidFill>
              </a:rPr>
              <a:t>F</a:t>
            </a:r>
            <a:r>
              <a:rPr lang="en-US" sz="4400" dirty="0" smtClean="0"/>
              <a:t>                 </a:t>
            </a:r>
            <a:r>
              <a:rPr lang="en-US" sz="4400" dirty="0" err="1" smtClean="0"/>
              <a:t>F</a:t>
            </a:r>
            <a:r>
              <a:rPr lang="en-US" sz="4400" dirty="0" smtClean="0"/>
              <a:t>           F</a:t>
            </a:r>
            <a:endParaRPr lang="en-US" sz="4400" dirty="0"/>
          </a:p>
        </p:txBody>
      </p:sp>
      <p:sp>
        <p:nvSpPr>
          <p:cNvPr id="8" name="TextBox 7"/>
          <p:cNvSpPr txBox="1"/>
          <p:nvPr/>
        </p:nvSpPr>
        <p:spPr>
          <a:xfrm>
            <a:off x="3655314" y="1046771"/>
            <a:ext cx="5257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                   E</a:t>
            </a:r>
            <a:endParaRPr lang="en-US" sz="4400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5103114" y="1694209"/>
            <a:ext cx="1181100" cy="28194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5255514" y="1694209"/>
            <a:ext cx="1028700" cy="2286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6284214" y="1694209"/>
            <a:ext cx="914400" cy="2286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4798314" y="2303809"/>
            <a:ext cx="15240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4341114" y="3103909"/>
            <a:ext cx="228600" cy="495300"/>
          </a:xfrm>
          <a:prstGeom prst="straightConnector1">
            <a:avLst/>
          </a:prstGeom>
          <a:ln w="2540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8341614" y="4084222"/>
            <a:ext cx="114300" cy="40005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7389114" y="2208559"/>
            <a:ext cx="76200" cy="222885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7198614" y="2208559"/>
            <a:ext cx="266700" cy="40005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7465314" y="2208559"/>
            <a:ext cx="762000" cy="139065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6341364" y="4084222"/>
            <a:ext cx="228600" cy="40005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6771894" y="3122959"/>
            <a:ext cx="228600" cy="40005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33400" y="2236806"/>
            <a:ext cx="2977097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RM DERIVATION</a:t>
            </a:r>
          </a:p>
          <a:p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E</a:t>
            </a:r>
          </a:p>
          <a:p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E + T</a:t>
            </a:r>
          </a:p>
          <a:p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E + T * F</a:t>
            </a:r>
            <a:endParaRPr lang="en-US" sz="28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E 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+ T *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id</a:t>
            </a:r>
            <a:endParaRPr lang="en-US" sz="28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E 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F 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*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id</a:t>
            </a:r>
          </a:p>
          <a:p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E 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id 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*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id</a:t>
            </a:r>
          </a:p>
          <a:p>
            <a:r>
              <a:rPr lang="en-US" sz="2800" b="1" u="sng" dirty="0" smtClean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+ id * id</a:t>
            </a:r>
          </a:p>
          <a:p>
            <a:r>
              <a:rPr lang="en-US" sz="2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+ id *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id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10988" y="147883"/>
            <a:ext cx="156324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GRAMMAR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E -&gt; E + T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E -&gt;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-&gt;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 * F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-&gt;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-&gt;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 E )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-&gt;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id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73091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657600" y="158096"/>
            <a:ext cx="182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</a:t>
            </a:r>
            <a:r>
              <a:rPr lang="en-US" sz="2800" dirty="0" smtClean="0"/>
              <a:t>d + id * id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3655314" y="4361209"/>
            <a:ext cx="5257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i</a:t>
            </a:r>
            <a:r>
              <a:rPr lang="en-US" sz="4400" dirty="0" smtClean="0">
                <a:solidFill>
                  <a:srgbClr val="FF0000"/>
                </a:solidFill>
              </a:rPr>
              <a:t>d</a:t>
            </a:r>
            <a:r>
              <a:rPr lang="en-US" sz="4400" dirty="0" smtClean="0"/>
              <a:t>      +       id      *      id</a:t>
            </a:r>
            <a:endParaRPr lang="en-US" sz="4400" dirty="0"/>
          </a:p>
        </p:txBody>
      </p:sp>
      <p:sp>
        <p:nvSpPr>
          <p:cNvPr id="5" name="TextBox 4"/>
          <p:cNvSpPr txBox="1"/>
          <p:nvPr/>
        </p:nvSpPr>
        <p:spPr>
          <a:xfrm>
            <a:off x="3426714" y="1618009"/>
            <a:ext cx="5257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           E                 T</a:t>
            </a:r>
            <a:endParaRPr lang="en-US" sz="4400" dirty="0"/>
          </a:p>
        </p:txBody>
      </p:sp>
      <p:sp>
        <p:nvSpPr>
          <p:cNvPr id="6" name="TextBox 5"/>
          <p:cNvSpPr txBox="1"/>
          <p:nvPr/>
        </p:nvSpPr>
        <p:spPr>
          <a:xfrm>
            <a:off x="3786378" y="2456209"/>
            <a:ext cx="5257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     T                 </a:t>
            </a:r>
            <a:r>
              <a:rPr lang="en-US" sz="4400" dirty="0" err="1" smtClean="0"/>
              <a:t>T</a:t>
            </a:r>
            <a:endParaRPr lang="en-US" sz="4400" dirty="0"/>
          </a:p>
        </p:txBody>
      </p:sp>
      <p:sp>
        <p:nvSpPr>
          <p:cNvPr id="7" name="TextBox 6"/>
          <p:cNvSpPr txBox="1"/>
          <p:nvPr/>
        </p:nvSpPr>
        <p:spPr>
          <a:xfrm>
            <a:off x="3655314" y="3446809"/>
            <a:ext cx="5257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   F                 </a:t>
            </a:r>
            <a:r>
              <a:rPr lang="en-US" sz="4400" dirty="0" err="1" smtClean="0"/>
              <a:t>F</a:t>
            </a:r>
            <a:r>
              <a:rPr lang="en-US" sz="4400" dirty="0" smtClean="0"/>
              <a:t>           F</a:t>
            </a:r>
            <a:endParaRPr lang="en-US" sz="4400" dirty="0"/>
          </a:p>
        </p:txBody>
      </p:sp>
      <p:sp>
        <p:nvSpPr>
          <p:cNvPr id="8" name="TextBox 7"/>
          <p:cNvSpPr txBox="1"/>
          <p:nvPr/>
        </p:nvSpPr>
        <p:spPr>
          <a:xfrm>
            <a:off x="3655314" y="1046771"/>
            <a:ext cx="5257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                   E</a:t>
            </a:r>
            <a:endParaRPr lang="en-US" sz="4400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5103114" y="1694209"/>
            <a:ext cx="1181100" cy="28194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5255514" y="1694209"/>
            <a:ext cx="1028700" cy="2286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6284214" y="1694209"/>
            <a:ext cx="914400" cy="2286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4798314" y="2303809"/>
            <a:ext cx="15240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4341114" y="3103909"/>
            <a:ext cx="228600" cy="4953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8341614" y="4084222"/>
            <a:ext cx="114300" cy="40005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7389114" y="2208559"/>
            <a:ext cx="76200" cy="222885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7198614" y="2208559"/>
            <a:ext cx="266700" cy="40005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3960114" y="4036597"/>
            <a:ext cx="228600" cy="495300"/>
          </a:xfrm>
          <a:prstGeom prst="straightConnector1">
            <a:avLst/>
          </a:prstGeom>
          <a:ln w="2540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7465314" y="2208559"/>
            <a:ext cx="762000" cy="139065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6341364" y="4084222"/>
            <a:ext cx="228600" cy="40005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6771894" y="3122959"/>
            <a:ext cx="228600" cy="40005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33400" y="2236806"/>
            <a:ext cx="2977097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RM DERIVATION</a:t>
            </a:r>
          </a:p>
          <a:p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E</a:t>
            </a:r>
          </a:p>
          <a:p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E + T</a:t>
            </a:r>
          </a:p>
          <a:p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E + T * F</a:t>
            </a:r>
            <a:endParaRPr lang="en-US" sz="28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E 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+ T *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id</a:t>
            </a:r>
            <a:endParaRPr lang="en-US" sz="28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E 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F 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*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id</a:t>
            </a:r>
          </a:p>
          <a:p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E 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id 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*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id</a:t>
            </a:r>
          </a:p>
          <a:p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T 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+ id * id</a:t>
            </a:r>
          </a:p>
          <a:p>
            <a:r>
              <a:rPr lang="en-US" sz="2800" b="1" u="sng" dirty="0" smtClean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+ id *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id</a:t>
            </a:r>
          </a:p>
          <a:p>
            <a:r>
              <a:rPr lang="en-US" sz="2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id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+ id *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id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10988" y="147883"/>
            <a:ext cx="156324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GRAMMAR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E -&gt; E + T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E -&gt;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-&gt;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 * F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-&gt;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-&gt;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 E )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-&gt;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id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89194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657600" y="158096"/>
            <a:ext cx="182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</a:t>
            </a:r>
            <a:r>
              <a:rPr lang="en-US" sz="2800" dirty="0" smtClean="0"/>
              <a:t>d + id * id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3655314" y="4361209"/>
            <a:ext cx="5257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i</a:t>
            </a:r>
            <a:r>
              <a:rPr lang="en-US" sz="4400" dirty="0" smtClean="0"/>
              <a:t>d      +       id      *      id</a:t>
            </a:r>
            <a:endParaRPr lang="en-US" sz="4400" dirty="0"/>
          </a:p>
        </p:txBody>
      </p:sp>
      <p:sp>
        <p:nvSpPr>
          <p:cNvPr id="5" name="TextBox 4"/>
          <p:cNvSpPr txBox="1"/>
          <p:nvPr/>
        </p:nvSpPr>
        <p:spPr>
          <a:xfrm>
            <a:off x="3426714" y="1618009"/>
            <a:ext cx="5257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           E                 T</a:t>
            </a:r>
            <a:endParaRPr lang="en-US" sz="4400" dirty="0"/>
          </a:p>
        </p:txBody>
      </p:sp>
      <p:sp>
        <p:nvSpPr>
          <p:cNvPr id="6" name="TextBox 5"/>
          <p:cNvSpPr txBox="1"/>
          <p:nvPr/>
        </p:nvSpPr>
        <p:spPr>
          <a:xfrm>
            <a:off x="3786378" y="2456209"/>
            <a:ext cx="5257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     T                 </a:t>
            </a:r>
            <a:r>
              <a:rPr lang="en-US" sz="4400" dirty="0" err="1" smtClean="0"/>
              <a:t>T</a:t>
            </a:r>
            <a:endParaRPr lang="en-US" sz="4400" dirty="0"/>
          </a:p>
        </p:txBody>
      </p:sp>
      <p:sp>
        <p:nvSpPr>
          <p:cNvPr id="7" name="TextBox 6"/>
          <p:cNvSpPr txBox="1"/>
          <p:nvPr/>
        </p:nvSpPr>
        <p:spPr>
          <a:xfrm>
            <a:off x="3655314" y="3446809"/>
            <a:ext cx="5257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   F                 </a:t>
            </a:r>
            <a:r>
              <a:rPr lang="en-US" sz="4400" dirty="0" err="1" smtClean="0"/>
              <a:t>F</a:t>
            </a:r>
            <a:r>
              <a:rPr lang="en-US" sz="4400" dirty="0" smtClean="0"/>
              <a:t>           F</a:t>
            </a:r>
            <a:endParaRPr lang="en-US" sz="4400" dirty="0"/>
          </a:p>
        </p:txBody>
      </p:sp>
      <p:sp>
        <p:nvSpPr>
          <p:cNvPr id="8" name="TextBox 7"/>
          <p:cNvSpPr txBox="1"/>
          <p:nvPr/>
        </p:nvSpPr>
        <p:spPr>
          <a:xfrm>
            <a:off x="3655314" y="1046771"/>
            <a:ext cx="5257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                   E</a:t>
            </a:r>
            <a:endParaRPr lang="en-US" sz="4400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5103114" y="1694209"/>
            <a:ext cx="1181100" cy="28194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5255514" y="1694209"/>
            <a:ext cx="1028700" cy="2286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6284214" y="1694209"/>
            <a:ext cx="914400" cy="2286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4798314" y="2303809"/>
            <a:ext cx="15240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4341114" y="3103909"/>
            <a:ext cx="228600" cy="4953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8341614" y="4084222"/>
            <a:ext cx="114300" cy="40005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7389114" y="2208559"/>
            <a:ext cx="76200" cy="222885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7198614" y="2208559"/>
            <a:ext cx="266700" cy="40005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3960114" y="4036597"/>
            <a:ext cx="228600" cy="4953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7465314" y="2208559"/>
            <a:ext cx="762000" cy="139065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6341364" y="4084222"/>
            <a:ext cx="228600" cy="40005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6771894" y="3122959"/>
            <a:ext cx="228600" cy="40005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33400" y="2236806"/>
            <a:ext cx="2977097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RM DERIVATION</a:t>
            </a:r>
          </a:p>
          <a:p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E</a:t>
            </a:r>
          </a:p>
          <a:p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E + T</a:t>
            </a:r>
          </a:p>
          <a:p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E + T * F</a:t>
            </a:r>
            <a:endParaRPr lang="en-US" sz="28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E 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+ T *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id</a:t>
            </a:r>
            <a:endParaRPr lang="en-US" sz="28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E 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F 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*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id</a:t>
            </a:r>
          </a:p>
          <a:p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E 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id 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*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id</a:t>
            </a:r>
          </a:p>
          <a:p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T 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+ id * id</a:t>
            </a:r>
          </a:p>
          <a:p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F 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+ id *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id</a:t>
            </a:r>
          </a:p>
          <a:p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id 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+ id *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id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10988" y="147883"/>
            <a:ext cx="156324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GRAMMAR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E -&gt; E + T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E -&gt;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-&gt;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 * F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-&gt;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-&gt;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 E )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-&gt;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id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82387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657600" y="158096"/>
            <a:ext cx="182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</a:t>
            </a:r>
            <a:r>
              <a:rPr lang="en-US" sz="2800" dirty="0" smtClean="0"/>
              <a:t>d + id * id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3655314" y="4361209"/>
            <a:ext cx="5257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i</a:t>
            </a:r>
            <a:r>
              <a:rPr lang="en-US" sz="4400" dirty="0" smtClean="0"/>
              <a:t>d      +       id      *      id</a:t>
            </a:r>
            <a:endParaRPr lang="en-US" sz="4400" dirty="0"/>
          </a:p>
        </p:txBody>
      </p:sp>
      <p:sp>
        <p:nvSpPr>
          <p:cNvPr id="5" name="TextBox 4"/>
          <p:cNvSpPr txBox="1"/>
          <p:nvPr/>
        </p:nvSpPr>
        <p:spPr>
          <a:xfrm>
            <a:off x="3426714" y="1618009"/>
            <a:ext cx="5257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           E                 T</a:t>
            </a:r>
            <a:endParaRPr lang="en-US" sz="4400" dirty="0"/>
          </a:p>
        </p:txBody>
      </p:sp>
      <p:sp>
        <p:nvSpPr>
          <p:cNvPr id="6" name="TextBox 5"/>
          <p:cNvSpPr txBox="1"/>
          <p:nvPr/>
        </p:nvSpPr>
        <p:spPr>
          <a:xfrm>
            <a:off x="3786378" y="2456209"/>
            <a:ext cx="5257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     T                 </a:t>
            </a:r>
            <a:r>
              <a:rPr lang="en-US" sz="4400" dirty="0" err="1" smtClean="0"/>
              <a:t>T</a:t>
            </a:r>
            <a:endParaRPr lang="en-US" sz="4400" dirty="0"/>
          </a:p>
        </p:txBody>
      </p:sp>
      <p:sp>
        <p:nvSpPr>
          <p:cNvPr id="7" name="TextBox 6"/>
          <p:cNvSpPr txBox="1"/>
          <p:nvPr/>
        </p:nvSpPr>
        <p:spPr>
          <a:xfrm>
            <a:off x="3655314" y="3446809"/>
            <a:ext cx="5257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   F                 </a:t>
            </a:r>
            <a:r>
              <a:rPr lang="en-US" sz="4400" dirty="0" err="1" smtClean="0"/>
              <a:t>F</a:t>
            </a:r>
            <a:r>
              <a:rPr lang="en-US" sz="4400" dirty="0" smtClean="0"/>
              <a:t>           F</a:t>
            </a:r>
            <a:endParaRPr lang="en-US" sz="4400" dirty="0"/>
          </a:p>
        </p:txBody>
      </p:sp>
      <p:sp>
        <p:nvSpPr>
          <p:cNvPr id="8" name="TextBox 7"/>
          <p:cNvSpPr txBox="1"/>
          <p:nvPr/>
        </p:nvSpPr>
        <p:spPr>
          <a:xfrm>
            <a:off x="3655314" y="1046771"/>
            <a:ext cx="5257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                   E</a:t>
            </a:r>
            <a:endParaRPr lang="en-US" sz="4400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5103114" y="1694209"/>
            <a:ext cx="1181100" cy="28194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5255514" y="1694209"/>
            <a:ext cx="1028700" cy="2286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6284214" y="1694209"/>
            <a:ext cx="914400" cy="2286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4798314" y="2303809"/>
            <a:ext cx="15240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4341114" y="3103909"/>
            <a:ext cx="228600" cy="4953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8341614" y="4084222"/>
            <a:ext cx="114300" cy="40005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7389114" y="2208559"/>
            <a:ext cx="76200" cy="222885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7198614" y="2208559"/>
            <a:ext cx="266700" cy="40005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3960114" y="4036597"/>
            <a:ext cx="228600" cy="4953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7465314" y="2208559"/>
            <a:ext cx="762000" cy="139065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6341364" y="4084222"/>
            <a:ext cx="228600" cy="40005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6771894" y="3122959"/>
            <a:ext cx="228600" cy="40005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4993" y="158096"/>
            <a:ext cx="579466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Root node: Node that has no </a:t>
            </a:r>
            <a:r>
              <a:rPr lang="en-US" dirty="0" smtClean="0"/>
              <a:t>parent.</a:t>
            </a:r>
            <a:endParaRPr lang="en-US" dirty="0"/>
          </a:p>
          <a:p>
            <a:r>
              <a:rPr lang="en-US" dirty="0" smtClean="0"/>
              <a:t>Leaf node: Node that has no children.</a:t>
            </a:r>
          </a:p>
          <a:p>
            <a:r>
              <a:rPr lang="en-US" dirty="0" smtClean="0"/>
              <a:t>Internal node: Node that has children.</a:t>
            </a:r>
          </a:p>
          <a:p>
            <a:r>
              <a:rPr lang="en-US" dirty="0" smtClean="0"/>
              <a:t>Phrase: Sub-tree rooted at an internal node.</a:t>
            </a:r>
          </a:p>
          <a:p>
            <a:r>
              <a:rPr lang="en-US" dirty="0" smtClean="0"/>
              <a:t>Simple phrase: Sub-tree that has only a root and leaf nodes.</a:t>
            </a:r>
          </a:p>
          <a:p>
            <a:r>
              <a:rPr lang="en-US" dirty="0" smtClean="0"/>
              <a:t>Handle: Left-most simple phrase.</a:t>
            </a:r>
          </a:p>
          <a:p>
            <a:r>
              <a:rPr lang="en-US" dirty="0" smtClean="0"/>
              <a:t>Reduction: Replace handle with its root.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20048" y="5130650"/>
            <a:ext cx="71778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Two types of transition rules: Shift and Reduce.</a:t>
            </a:r>
          </a:p>
          <a:p>
            <a:r>
              <a:rPr lang="en-US" dirty="0"/>
              <a:t> </a:t>
            </a:r>
            <a:r>
              <a:rPr lang="en-US" dirty="0" smtClean="0"/>
              <a:t>  Shift – Push the next non-terminal onto the stack.</a:t>
            </a:r>
          </a:p>
          <a:p>
            <a:r>
              <a:rPr lang="en-US" dirty="0" smtClean="0"/>
              <a:t>   Reduce – Pop the leaves off the stack and Push the root onto the stack.</a:t>
            </a:r>
          </a:p>
          <a:p>
            <a:r>
              <a:rPr lang="en-US" dirty="0" smtClean="0"/>
              <a:t>   All pushes also push current state second and all pops remove 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1386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657600" y="158096"/>
            <a:ext cx="182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</a:t>
            </a:r>
            <a:r>
              <a:rPr lang="en-US" sz="2800" dirty="0" smtClean="0"/>
              <a:t>d + id * id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3655314" y="4361209"/>
            <a:ext cx="5257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i</a:t>
            </a:r>
            <a:r>
              <a:rPr lang="en-US" sz="4400" dirty="0" smtClean="0"/>
              <a:t>d      +       id      *      id</a:t>
            </a:r>
            <a:endParaRPr lang="en-US" sz="4400" dirty="0"/>
          </a:p>
        </p:txBody>
      </p:sp>
      <p:sp>
        <p:nvSpPr>
          <p:cNvPr id="5" name="TextBox 4"/>
          <p:cNvSpPr txBox="1"/>
          <p:nvPr/>
        </p:nvSpPr>
        <p:spPr>
          <a:xfrm>
            <a:off x="3426714" y="1618009"/>
            <a:ext cx="5257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           E                 T</a:t>
            </a:r>
            <a:endParaRPr lang="en-US" sz="4400" dirty="0"/>
          </a:p>
        </p:txBody>
      </p:sp>
      <p:sp>
        <p:nvSpPr>
          <p:cNvPr id="6" name="TextBox 5"/>
          <p:cNvSpPr txBox="1"/>
          <p:nvPr/>
        </p:nvSpPr>
        <p:spPr>
          <a:xfrm>
            <a:off x="3786378" y="2456209"/>
            <a:ext cx="5257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     T                 </a:t>
            </a:r>
            <a:r>
              <a:rPr lang="en-US" sz="4400" dirty="0" err="1" smtClean="0"/>
              <a:t>T</a:t>
            </a:r>
            <a:endParaRPr lang="en-US" sz="4400" dirty="0"/>
          </a:p>
        </p:txBody>
      </p:sp>
      <p:sp>
        <p:nvSpPr>
          <p:cNvPr id="7" name="TextBox 6"/>
          <p:cNvSpPr txBox="1"/>
          <p:nvPr/>
        </p:nvSpPr>
        <p:spPr>
          <a:xfrm>
            <a:off x="3655314" y="3446809"/>
            <a:ext cx="5257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   F                 </a:t>
            </a:r>
            <a:r>
              <a:rPr lang="en-US" sz="4400" dirty="0" err="1" smtClean="0"/>
              <a:t>F</a:t>
            </a:r>
            <a:r>
              <a:rPr lang="en-US" sz="4400" dirty="0" smtClean="0"/>
              <a:t>           F</a:t>
            </a:r>
            <a:endParaRPr lang="en-US" sz="4400" dirty="0"/>
          </a:p>
        </p:txBody>
      </p:sp>
      <p:sp>
        <p:nvSpPr>
          <p:cNvPr id="8" name="TextBox 7"/>
          <p:cNvSpPr txBox="1"/>
          <p:nvPr/>
        </p:nvSpPr>
        <p:spPr>
          <a:xfrm>
            <a:off x="3655314" y="1046771"/>
            <a:ext cx="5257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                   E</a:t>
            </a:r>
            <a:endParaRPr lang="en-US" sz="4400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5103114" y="1694209"/>
            <a:ext cx="1181100" cy="28194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5255514" y="1694209"/>
            <a:ext cx="1028700" cy="2286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6284214" y="1694209"/>
            <a:ext cx="914400" cy="2286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4798314" y="2303809"/>
            <a:ext cx="15240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4341114" y="3103909"/>
            <a:ext cx="228600" cy="4953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8341614" y="4084222"/>
            <a:ext cx="114300" cy="40005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7389114" y="2208559"/>
            <a:ext cx="76200" cy="222885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7198614" y="2208559"/>
            <a:ext cx="266700" cy="40005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3960114" y="4036597"/>
            <a:ext cx="228600" cy="4953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7465314" y="2208559"/>
            <a:ext cx="762000" cy="139065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6341364" y="4084222"/>
            <a:ext cx="228600" cy="40005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6771894" y="3122959"/>
            <a:ext cx="228600" cy="40005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4993" y="158096"/>
            <a:ext cx="579466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Parser Methodology</a:t>
            </a:r>
          </a:p>
          <a:p>
            <a:r>
              <a:rPr lang="en-US" dirty="0" smtClean="0"/>
              <a:t>Identify the </a:t>
            </a:r>
            <a:r>
              <a:rPr lang="en-US" dirty="0" err="1" smtClean="0"/>
              <a:t>leftRoot</a:t>
            </a:r>
            <a:r>
              <a:rPr lang="en-US" dirty="0" smtClean="0"/>
              <a:t> </a:t>
            </a:r>
            <a:r>
              <a:rPr lang="en-US" dirty="0"/>
              <a:t>node: Node that has no </a:t>
            </a:r>
            <a:r>
              <a:rPr lang="en-US" dirty="0" smtClean="0"/>
              <a:t>parent.</a:t>
            </a:r>
            <a:endParaRPr lang="en-US" dirty="0"/>
          </a:p>
          <a:p>
            <a:r>
              <a:rPr lang="en-US" dirty="0" smtClean="0"/>
              <a:t>Leaf node: Node that has no children.</a:t>
            </a:r>
          </a:p>
          <a:p>
            <a:r>
              <a:rPr lang="en-US" dirty="0" smtClean="0"/>
              <a:t>Internal node: Node that has children.</a:t>
            </a:r>
          </a:p>
          <a:p>
            <a:r>
              <a:rPr lang="en-US" dirty="0" smtClean="0"/>
              <a:t>Phrase: Sub-tree rooted at an internal node.</a:t>
            </a:r>
          </a:p>
          <a:p>
            <a:r>
              <a:rPr lang="en-US" dirty="0" smtClean="0"/>
              <a:t>Simple phrase: Sub-tree that has only a root and leaf nodes.</a:t>
            </a:r>
          </a:p>
          <a:p>
            <a:r>
              <a:rPr lang="en-US" dirty="0" smtClean="0"/>
              <a:t>Reduction: Replace simple phrase with its root.</a:t>
            </a:r>
          </a:p>
        </p:txBody>
      </p:sp>
    </p:spTree>
    <p:extLst>
      <p:ext uri="{BB962C8B-B14F-4D97-AF65-F5344CB8AC3E}">
        <p14:creationId xmlns:p14="http://schemas.microsoft.com/office/powerpoint/2010/main" val="21314433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0585512"/>
              </p:ext>
            </p:extLst>
          </p:nvPr>
        </p:nvGraphicFramePr>
        <p:xfrm>
          <a:off x="1524000" y="457204"/>
          <a:ext cx="6096000" cy="57607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/>
                <a:gridCol w="330200"/>
                <a:gridCol w="6858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443132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RHS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id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+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*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(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$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/>
                </a:tc>
              </a:tr>
              <a:tr h="443132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443132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E+T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443132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443132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T*F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443132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443132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443132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6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443132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7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443132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443132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9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443132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443132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Right Brace 1"/>
          <p:cNvSpPr/>
          <p:nvPr/>
        </p:nvSpPr>
        <p:spPr>
          <a:xfrm>
            <a:off x="3048000" y="1371600"/>
            <a:ext cx="609600" cy="2590800"/>
          </a:xfrm>
          <a:prstGeom prst="rightBrace">
            <a:avLst/>
          </a:prstGeom>
          <a:ln w="254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ight Brace 3"/>
          <p:cNvSpPr/>
          <p:nvPr/>
        </p:nvSpPr>
        <p:spPr>
          <a:xfrm>
            <a:off x="3056965" y="4038600"/>
            <a:ext cx="609600" cy="2133600"/>
          </a:xfrm>
          <a:prstGeom prst="rightBrace">
            <a:avLst/>
          </a:prstGeom>
          <a:ln w="254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666565" y="2482334"/>
            <a:ext cx="3416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One state for each production rule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666565" y="4920734"/>
            <a:ext cx="4005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One state for each production rule prefix</a:t>
            </a:r>
            <a:endParaRPr lang="en-US" dirty="0"/>
          </a:p>
        </p:txBody>
      </p:sp>
      <p:sp>
        <p:nvSpPr>
          <p:cNvPr id="7" name="Right Brace 6"/>
          <p:cNvSpPr/>
          <p:nvPr/>
        </p:nvSpPr>
        <p:spPr>
          <a:xfrm>
            <a:off x="3048000" y="952730"/>
            <a:ext cx="609599" cy="369333"/>
          </a:xfrm>
          <a:prstGeom prst="rightBrace">
            <a:avLst/>
          </a:prstGeom>
          <a:ln w="254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657600" y="952731"/>
            <a:ext cx="1605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One Start State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45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5379732"/>
              </p:ext>
            </p:extLst>
          </p:nvPr>
        </p:nvGraphicFramePr>
        <p:xfrm>
          <a:off x="1524000" y="457204"/>
          <a:ext cx="6096000" cy="57607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/>
                <a:gridCol w="330200"/>
                <a:gridCol w="6858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443132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RHS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id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+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*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(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$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/>
                </a:tc>
              </a:tr>
              <a:tr h="443132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443132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E+T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443132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443132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T*F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443132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443132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443132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6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443132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7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443132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443132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9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443132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443132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Right Brace 1"/>
          <p:cNvSpPr/>
          <p:nvPr/>
        </p:nvSpPr>
        <p:spPr>
          <a:xfrm rot="5400000">
            <a:off x="4004983" y="4713"/>
            <a:ext cx="609600" cy="2505635"/>
          </a:xfrm>
          <a:prstGeom prst="rightBrace">
            <a:avLst/>
          </a:prstGeom>
          <a:ln w="254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/>
          <p:cNvSpPr/>
          <p:nvPr/>
        </p:nvSpPr>
        <p:spPr>
          <a:xfrm rot="5400000">
            <a:off x="5539634" y="1076562"/>
            <a:ext cx="609600" cy="350732"/>
          </a:xfrm>
          <a:prstGeom prst="rightBrace">
            <a:avLst/>
          </a:prstGeom>
          <a:ln w="254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878561" y="2236140"/>
            <a:ext cx="2728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One column for each token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505199" y="3326206"/>
            <a:ext cx="3548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One column for each non-terminal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056964" y="2771354"/>
            <a:ext cx="3169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One column for the END token</a:t>
            </a:r>
            <a:endParaRPr lang="en-US" dirty="0"/>
          </a:p>
        </p:txBody>
      </p:sp>
      <p:sp>
        <p:nvSpPr>
          <p:cNvPr id="11" name="Right Brace 10"/>
          <p:cNvSpPr/>
          <p:nvPr/>
        </p:nvSpPr>
        <p:spPr>
          <a:xfrm rot="5400000">
            <a:off x="6522720" y="526010"/>
            <a:ext cx="609600" cy="1463041"/>
          </a:xfrm>
          <a:prstGeom prst="rightBrace">
            <a:avLst/>
          </a:prstGeom>
          <a:ln w="254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>
            <a:stCxn id="8" idx="0"/>
          </p:cNvCxnSpPr>
          <p:nvPr/>
        </p:nvCxnSpPr>
        <p:spPr>
          <a:xfrm flipV="1">
            <a:off x="4242653" y="1676400"/>
            <a:ext cx="67130" cy="55974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5784028" y="1676400"/>
            <a:ext cx="60406" cy="109495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6629400" y="1676400"/>
            <a:ext cx="198120" cy="164980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6366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4800" y="304800"/>
            <a:ext cx="838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b="1" dirty="0" smtClean="0"/>
              <a:t>Regular Grammar - Finite Automaton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b="1" dirty="0" smtClean="0"/>
              <a:t>Collection of STATES and TRANSITION RULES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b="1" dirty="0" smtClean="0"/>
              <a:t>STATE captures relevant information about the past</a:t>
            </a:r>
          </a:p>
          <a:p>
            <a:pPr lvl="1"/>
            <a:endParaRPr lang="en-US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4026716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5085544"/>
              </p:ext>
            </p:extLst>
          </p:nvPr>
        </p:nvGraphicFramePr>
        <p:xfrm>
          <a:off x="1524000" y="457204"/>
          <a:ext cx="6096000" cy="57607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/>
                <a:gridCol w="330200"/>
                <a:gridCol w="6858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443132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RHS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id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+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*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(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$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/>
                </a:tc>
              </a:tr>
              <a:tr h="443132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443132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E+T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443132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443132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T*F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443132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443132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443132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6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443132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7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443132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443132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9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443132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443132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" name="Straight Arrow Connector 2"/>
          <p:cNvCxnSpPr/>
          <p:nvPr/>
        </p:nvCxnSpPr>
        <p:spPr>
          <a:xfrm flipV="1">
            <a:off x="5827060" y="762000"/>
            <a:ext cx="0" cy="32766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2743200" y="4191000"/>
            <a:ext cx="29718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505199" y="4252863"/>
            <a:ext cx="1373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Start Symbol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867400" y="2133600"/>
            <a:ext cx="1172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END token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943600" y="4285129"/>
            <a:ext cx="1706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Accepting State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684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3605047"/>
              </p:ext>
            </p:extLst>
          </p:nvPr>
        </p:nvGraphicFramePr>
        <p:xfrm>
          <a:off x="1524000" y="457204"/>
          <a:ext cx="6096000" cy="57607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/>
                <a:gridCol w="330200"/>
                <a:gridCol w="6858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443132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RHS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id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+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*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(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$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/>
                </a:tc>
              </a:tr>
              <a:tr h="443132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443132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E+T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443132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443132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T*F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443132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443132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443132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6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443132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7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443132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443132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9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443132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aseline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443132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aseline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133600" y="75310"/>
            <a:ext cx="4908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 transitions that EXTEND an existing RHS prefix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9990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5914253"/>
              </p:ext>
            </p:extLst>
          </p:nvPr>
        </p:nvGraphicFramePr>
        <p:xfrm>
          <a:off x="1524000" y="457204"/>
          <a:ext cx="6096000" cy="57607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/>
                <a:gridCol w="330200"/>
                <a:gridCol w="6858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443132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RHS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id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+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*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(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$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/>
                </a:tc>
              </a:tr>
              <a:tr h="443132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6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10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7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4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443132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E+T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6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10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7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4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443132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6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10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7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4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443132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T*F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6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10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7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4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443132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6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10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7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4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443132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6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10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7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4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443132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6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6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10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7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4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443132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7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6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10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7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4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443132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6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10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7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4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443132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9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6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10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7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443132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solidFill>
                            <a:srgbClr val="C00000"/>
                          </a:solidFill>
                        </a:rPr>
                        <a:t>6</a:t>
                      </a:r>
                      <a:endParaRPr lang="en-US" baseline="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10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4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443132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solidFill>
                            <a:srgbClr val="C00000"/>
                          </a:solidFill>
                        </a:rPr>
                        <a:t>6</a:t>
                      </a:r>
                      <a:endParaRPr lang="en-US" baseline="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10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7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4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133600" y="75310"/>
            <a:ext cx="4456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 transitions that START a new RHS prefix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286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2357430"/>
              </p:ext>
            </p:extLst>
          </p:nvPr>
        </p:nvGraphicFramePr>
        <p:xfrm>
          <a:off x="1524000" y="457204"/>
          <a:ext cx="6096000" cy="57607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/>
                <a:gridCol w="330200"/>
                <a:gridCol w="6858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443132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RHS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id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+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*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(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$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/>
                </a:tc>
              </a:tr>
              <a:tr h="443132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443132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E+T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R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R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R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443132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R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R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R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443132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T*F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R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R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R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R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443132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R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R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R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R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443132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R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R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R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R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443132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6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R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R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R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R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443132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7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443132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443132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9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443132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/>
                        <a:t>6</a:t>
                      </a:r>
                      <a:endParaRPr lang="en-US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443132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/>
                        <a:t>6</a:t>
                      </a:r>
                      <a:endParaRPr lang="en-US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133600" y="75310"/>
            <a:ext cx="4423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REDUCE all remaining Production Rule states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96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8887546"/>
              </p:ext>
            </p:extLst>
          </p:nvPr>
        </p:nvGraphicFramePr>
        <p:xfrm>
          <a:off x="1524000" y="457204"/>
          <a:ext cx="6096000" cy="57607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/>
                <a:gridCol w="330200"/>
                <a:gridCol w="6858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443132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RHS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id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+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*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(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$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/>
                </a:tc>
              </a:tr>
              <a:tr h="443132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-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-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-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-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443132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E+T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443132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443132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T*F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443132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443132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443132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6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443132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7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-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-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443132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-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-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-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-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443132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9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-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-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-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-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443132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/>
                        <a:t>6</a:t>
                      </a:r>
                      <a:endParaRPr lang="en-US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-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-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-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-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443132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/>
                        <a:t>6</a:t>
                      </a:r>
                      <a:endParaRPr lang="en-US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-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-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133600" y="75310"/>
            <a:ext cx="4183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ALL remaining transitions are Syntax Errors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366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0975599"/>
              </p:ext>
            </p:extLst>
          </p:nvPr>
        </p:nvGraphicFramePr>
        <p:xfrm>
          <a:off x="1524000" y="457204"/>
          <a:ext cx="6096000" cy="57607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/>
                <a:gridCol w="330200"/>
                <a:gridCol w="6858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443132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RHS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id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+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*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(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$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/>
                </a:tc>
              </a:tr>
              <a:tr h="443132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443132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E+T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baseline="0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en-US" strike="sngStrike" baseline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baseline="0" dirty="0" smtClean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en-US" strike="sngStrike" baseline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baseline="0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en-US" strike="sngStrike" baseline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baseline="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strike="sngStrike" baseline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baseline="0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strike="sngStrike" baseline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443132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trike="sngStrike" baseline="0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baseline="0" dirty="0" smtClean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en-US" strike="sngStrike" baseline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baseline="0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en-US" strike="sngStrike" baseline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baseline="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strike="sngStrike" baseline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baseline="0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strike="sngStrike" baseline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443132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T*F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baseline="0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en-US" strike="sngStrike" baseline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baseline="0" dirty="0" smtClean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en-US" strike="sngStrike" baseline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baseline="0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en-US" strike="sngStrike" baseline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baseline="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strike="sngStrike" baseline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baseline="0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strike="sngStrike" baseline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443132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baseline="0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en-US" strike="sngStrike" baseline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baseline="0" dirty="0" smtClean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en-US" strike="sngStrike" baseline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baseline="0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en-US" strike="sngStrike" baseline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baseline="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strike="sngStrike" baseline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baseline="0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strike="sngStrike" baseline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443132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baseline="0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en-US" strike="sngStrike" baseline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baseline="0" dirty="0" smtClean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en-US" strike="sngStrike" baseline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baseline="0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en-US" strike="sngStrike" baseline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baseline="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strike="sngStrike" baseline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baseline="0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strike="sngStrike" baseline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443132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6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baseline="0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en-US" strike="sngStrike" baseline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baseline="0" dirty="0" smtClean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en-US" strike="sngStrike" baseline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baseline="0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en-US" strike="sngStrike" baseline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baseline="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strike="sngStrike" baseline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baseline="0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strike="sngStrike" baseline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443132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7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baseline="0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en-US" strike="sngStrike" baseline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baseline="0" dirty="0" smtClean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en-US" strike="sngStrike" baseline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baseline="0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en-US" strike="sngStrike" baseline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baseline="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strike="sngStrike" baseline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baseline="0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strike="sngStrike" baseline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443132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baseline="0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443132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9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baseline="0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baseline="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443132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/>
                        <a:t>6</a:t>
                      </a:r>
                      <a:endParaRPr lang="en-US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443132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baseline="0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en-US" strike="sngStrike" baseline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baseline="0" dirty="0" smtClean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en-US" strike="sngStrike" baseline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baseline="0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en-US" strike="sngStrike" baseline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baseline="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strike="sngStrike" baseline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baseline="0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strike="sngStrike" baseline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133600" y="75310"/>
            <a:ext cx="5284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OPTIONAL – Identify and remove known Syntax Errors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360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7028054"/>
              </p:ext>
            </p:extLst>
          </p:nvPr>
        </p:nvGraphicFramePr>
        <p:xfrm>
          <a:off x="1524000" y="457204"/>
          <a:ext cx="6096000" cy="57607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/>
                <a:gridCol w="330200"/>
                <a:gridCol w="6858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443132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RHS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id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+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*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(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$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/>
                </a:tc>
              </a:tr>
              <a:tr h="443132"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43132"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E+T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baseline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strike="sngStrike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baseline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strike="sngStrike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baseline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strike="sngStrike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baseline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strike="sngStrike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43132"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baseline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strike="sngStrike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baseline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strike="sngStrike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baseline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strike="sngStrike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baseline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strike="sngStrike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43132"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T*F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baseline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strike="sngStrike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baseline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strike="sngStrike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baseline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strike="sngStrike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baseline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strike="sngStrike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baseline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strike="sngStrike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43132"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baseline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strike="sngStrike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baseline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strike="sngStrike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baseline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strike="sngStrike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baseline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strike="sngStrike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baseline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strike="sngStrike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43132"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(E)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baseline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strike="sngStrike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baseline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strike="sngStrike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baseline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strike="sngStrike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baseline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strike="sngStrike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baseline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strike="sngStrike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43132"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baseline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strike="sngStrike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baseline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strike="sngStrike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baseline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strike="sngStrike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baseline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strike="sngStrike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baseline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strike="sngStrike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43132"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aseline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baseline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strike="sngStrike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baseline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strike="sngStrike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baseline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strike="sngStrike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baseline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strike="sngStrike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baseline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strike="sngStrike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43132"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aseline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E+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baseline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43132"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aseline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T*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baseline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baseline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43132"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43132"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aseline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(E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baseline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strike="sngStrike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baseline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strike="sngStrike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baseline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strike="sngStrike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baseline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strike="sngStrike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baseline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strike="sngStrike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200400" y="75310"/>
            <a:ext cx="2709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Final Parse Transition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681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0836673"/>
              </p:ext>
            </p:extLst>
          </p:nvPr>
        </p:nvGraphicFramePr>
        <p:xfrm>
          <a:off x="1524000" y="457204"/>
          <a:ext cx="6096000" cy="4431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/>
                <a:gridCol w="330200"/>
                <a:gridCol w="6858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443132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RHS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id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+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*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(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$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1589978"/>
              </p:ext>
            </p:extLst>
          </p:nvPr>
        </p:nvGraphicFramePr>
        <p:xfrm>
          <a:off x="457200" y="457200"/>
          <a:ext cx="762000" cy="585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"/>
                <a:gridCol w="381000"/>
              </a:tblGrid>
              <a:tr h="291465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id</a:t>
                      </a:r>
                      <a:endParaRPr lang="en-US" b="1" dirty="0"/>
                    </a:p>
                  </a:txBody>
                  <a:tcPr/>
                </a:tc>
              </a:tr>
              <a:tr h="291465"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+</a:t>
                      </a:r>
                      <a:endParaRPr lang="en-US" b="1" dirty="0"/>
                    </a:p>
                  </a:txBody>
                  <a:tcPr/>
                </a:tc>
              </a:tr>
              <a:tr h="291465"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id</a:t>
                      </a:r>
                      <a:endParaRPr lang="en-US" b="1" dirty="0"/>
                    </a:p>
                  </a:txBody>
                  <a:tcPr/>
                </a:tc>
              </a:tr>
              <a:tr h="291465"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*</a:t>
                      </a:r>
                      <a:endParaRPr lang="en-US" b="1" dirty="0"/>
                    </a:p>
                  </a:txBody>
                  <a:tcPr/>
                </a:tc>
              </a:tr>
              <a:tr h="291465"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id</a:t>
                      </a:r>
                      <a:endParaRPr lang="en-US" b="1" dirty="0"/>
                    </a:p>
                  </a:txBody>
                  <a:tcPr/>
                </a:tc>
              </a:tr>
              <a:tr h="291465"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$</a:t>
                      </a:r>
                      <a:endParaRPr lang="en-US" b="1" dirty="0"/>
                    </a:p>
                  </a:txBody>
                  <a:tcPr/>
                </a:tc>
              </a:tr>
              <a:tr h="291465"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</a:tr>
              <a:tr h="291465"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</a:tr>
              <a:tr h="291465"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</a:tr>
              <a:tr h="291465"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</a:tr>
              <a:tr h="291465"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</a:tr>
              <a:tr h="291465"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</a:tr>
              <a:tr h="291465"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</a:tr>
              <a:tr h="291465"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</a:tr>
              <a:tr h="291465"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</a:tr>
              <a:tr h="291465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000500" y="1840468"/>
            <a:ext cx="1181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</a:t>
            </a:r>
            <a:r>
              <a:rPr lang="en-US" dirty="0" smtClean="0"/>
              <a:t>d + id * id</a:t>
            </a:r>
            <a:endParaRPr lang="en-US" dirty="0"/>
          </a:p>
        </p:txBody>
      </p:sp>
      <p:cxnSp>
        <p:nvCxnSpPr>
          <p:cNvPr id="3" name="Straight Arrow Connector 2"/>
          <p:cNvCxnSpPr/>
          <p:nvPr/>
        </p:nvCxnSpPr>
        <p:spPr>
          <a:xfrm flipH="1" flipV="1">
            <a:off x="685800" y="762000"/>
            <a:ext cx="1219200" cy="4572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1143000" y="2514600"/>
            <a:ext cx="3581400" cy="1143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447800" y="3581400"/>
            <a:ext cx="47625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Initialize  input stack by pushing END token ($) and entire sentence to be parsed from back to front. </a:t>
            </a:r>
          </a:p>
          <a:p>
            <a:endParaRPr lang="en-US" dirty="0"/>
          </a:p>
          <a:p>
            <a:r>
              <a:rPr lang="en-US" dirty="0" smtClean="0"/>
              <a:t>In practice, the input stream serves as the input stack and the EOF serves as the END token.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905000" y="1076235"/>
            <a:ext cx="47625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Initialize  STACK pushing the Start State onto the STACK (the Start State is NOT the same as the Start Symbol).</a:t>
            </a:r>
          </a:p>
        </p:txBody>
      </p:sp>
    </p:spTree>
    <p:extLst>
      <p:ext uri="{BB962C8B-B14F-4D97-AF65-F5344CB8AC3E}">
        <p14:creationId xmlns:p14="http://schemas.microsoft.com/office/powerpoint/2010/main" val="3465782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821852"/>
              </p:ext>
            </p:extLst>
          </p:nvPr>
        </p:nvGraphicFramePr>
        <p:xfrm>
          <a:off x="1524000" y="457204"/>
          <a:ext cx="6096000" cy="8862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/>
                <a:gridCol w="330200"/>
                <a:gridCol w="6858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443132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RHS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id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+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*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(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$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/>
                </a:tc>
              </a:tr>
              <a:tr h="443132"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5147526"/>
              </p:ext>
            </p:extLst>
          </p:nvPr>
        </p:nvGraphicFramePr>
        <p:xfrm>
          <a:off x="457200" y="457200"/>
          <a:ext cx="762000" cy="585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"/>
                <a:gridCol w="381000"/>
              </a:tblGrid>
              <a:tr h="291465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id</a:t>
                      </a:r>
                      <a:endParaRPr lang="en-US" b="1" dirty="0"/>
                    </a:p>
                  </a:txBody>
                  <a:tcPr/>
                </a:tc>
              </a:tr>
              <a:tr h="291465"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+</a:t>
                      </a:r>
                      <a:endParaRPr lang="en-US" b="1" dirty="0"/>
                    </a:p>
                  </a:txBody>
                  <a:tcPr/>
                </a:tc>
              </a:tr>
              <a:tr h="291465"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id</a:t>
                      </a:r>
                      <a:endParaRPr lang="en-US" b="1" dirty="0"/>
                    </a:p>
                  </a:txBody>
                  <a:tcPr/>
                </a:tc>
              </a:tr>
              <a:tr h="291465"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*</a:t>
                      </a:r>
                      <a:endParaRPr lang="en-US" b="1" dirty="0"/>
                    </a:p>
                  </a:txBody>
                  <a:tcPr/>
                </a:tc>
              </a:tr>
              <a:tr h="291465"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id</a:t>
                      </a:r>
                      <a:endParaRPr lang="en-US" b="1" dirty="0"/>
                    </a:p>
                  </a:txBody>
                  <a:tcPr/>
                </a:tc>
              </a:tr>
              <a:tr h="291465"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$</a:t>
                      </a:r>
                      <a:endParaRPr lang="en-US" b="1" dirty="0"/>
                    </a:p>
                  </a:txBody>
                  <a:tcPr/>
                </a:tc>
              </a:tr>
              <a:tr h="291465"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</a:tr>
              <a:tr h="291465"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</a:tr>
              <a:tr h="291465"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</a:tr>
              <a:tr h="291465"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</a:tr>
              <a:tr h="291465"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</a:tr>
              <a:tr h="291465"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</a:tr>
              <a:tr h="291465"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</a:tr>
              <a:tr h="291465"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</a:tr>
              <a:tr h="291465"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</a:tr>
              <a:tr h="291465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000500" y="1840468"/>
            <a:ext cx="1181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</a:t>
            </a:r>
            <a:r>
              <a:rPr lang="en-US" dirty="0" smtClean="0"/>
              <a:t>d + id * id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838200" y="457200"/>
            <a:ext cx="381000" cy="3429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 flipH="1">
            <a:off x="457200" y="457200"/>
            <a:ext cx="381000" cy="342900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 flipH="1">
            <a:off x="1600200" y="914400"/>
            <a:ext cx="381000" cy="342900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124200" y="465044"/>
            <a:ext cx="381000" cy="3429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2514600" y="1257300"/>
            <a:ext cx="800100" cy="9525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480603" y="2267634"/>
            <a:ext cx="28680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SHIFT id from input to STACK</a:t>
            </a:r>
          </a:p>
          <a:p>
            <a:r>
              <a:rPr lang="en-US" dirty="0" smtClean="0"/>
              <a:t>PUSH State 6 onto STACK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482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3444973"/>
              </p:ext>
            </p:extLst>
          </p:nvPr>
        </p:nvGraphicFramePr>
        <p:xfrm>
          <a:off x="1524000" y="457204"/>
          <a:ext cx="6096000" cy="8862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/>
                <a:gridCol w="330200"/>
                <a:gridCol w="6858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443132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RHS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id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+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*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(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$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/>
                </a:tc>
              </a:tr>
              <a:tr h="443132"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baseline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strike="sngStrike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baseline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strike="sngStrike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baseline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strike="sngStrike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baseline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strike="sngStrike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baseline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strike="sngStrike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1797774"/>
              </p:ext>
            </p:extLst>
          </p:nvPr>
        </p:nvGraphicFramePr>
        <p:xfrm>
          <a:off x="457200" y="457200"/>
          <a:ext cx="762000" cy="585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"/>
                <a:gridCol w="381000"/>
              </a:tblGrid>
              <a:tr h="291465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6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+</a:t>
                      </a:r>
                      <a:endParaRPr lang="en-US" b="1" dirty="0"/>
                    </a:p>
                  </a:txBody>
                  <a:tcPr/>
                </a:tc>
              </a:tr>
              <a:tr h="29146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id</a:t>
                      </a:r>
                      <a:endParaRPr lang="en-US" b="1" dirty="0"/>
                    </a:p>
                  </a:txBody>
                  <a:tcPr/>
                </a:tc>
              </a:tr>
              <a:tr h="291465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*</a:t>
                      </a:r>
                      <a:endParaRPr lang="en-US" b="1" dirty="0"/>
                    </a:p>
                  </a:txBody>
                  <a:tcPr/>
                </a:tc>
              </a:tr>
              <a:tr h="291465"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id</a:t>
                      </a:r>
                      <a:endParaRPr lang="en-US" b="1" dirty="0"/>
                    </a:p>
                  </a:txBody>
                  <a:tcPr/>
                </a:tc>
              </a:tr>
              <a:tr h="291465"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$</a:t>
                      </a:r>
                      <a:endParaRPr lang="en-US" b="1" dirty="0"/>
                    </a:p>
                  </a:txBody>
                  <a:tcPr/>
                </a:tc>
              </a:tr>
              <a:tr h="291465"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91465"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</a:tr>
              <a:tr h="291465"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</a:tr>
              <a:tr h="291465"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</a:tr>
              <a:tr h="291465"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</a:tr>
              <a:tr h="291465"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</a:tr>
              <a:tr h="291465"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</a:tr>
              <a:tr h="291465"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</a:tr>
              <a:tr h="291465"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</a:tr>
              <a:tr h="291465"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</a:tr>
              <a:tr h="291465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000500" y="1840468"/>
            <a:ext cx="1181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</a:t>
            </a:r>
            <a:r>
              <a:rPr lang="en-US" dirty="0" smtClean="0"/>
              <a:t>d + id * id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209800" y="5562600"/>
            <a:ext cx="5257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rgbClr val="FF0000"/>
                </a:solidFill>
              </a:rPr>
              <a:t>id</a:t>
            </a:r>
            <a:endParaRPr lang="en-US" sz="4400" dirty="0">
              <a:solidFill>
                <a:srgbClr val="FF0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838200" y="457200"/>
            <a:ext cx="381000" cy="3429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flipH="1">
            <a:off x="457200" y="457200"/>
            <a:ext cx="381000" cy="342900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flipH="1">
            <a:off x="1600200" y="914400"/>
            <a:ext cx="381000" cy="342900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619500" y="466164"/>
            <a:ext cx="381000" cy="3429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2937062" y="1233109"/>
            <a:ext cx="800100" cy="9525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480603" y="2267634"/>
            <a:ext cx="48742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REDUCE by first popping the RHS tokens off STACK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922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4800" y="304800"/>
            <a:ext cx="838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b="1" dirty="0" smtClean="0"/>
              <a:t>Regular Grammar - Finite Automaton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b="1" dirty="0" smtClean="0"/>
              <a:t>Collection of STATES and TRANSITION RULES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b="1" dirty="0" smtClean="0"/>
              <a:t>STATE captures relevant information about the past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b="1" dirty="0" smtClean="0"/>
              <a:t>TRANSITION RULE and input tells which STATE to go to</a:t>
            </a:r>
            <a:endParaRPr lang="en-US" sz="2400" b="1" dirty="0"/>
          </a:p>
          <a:p>
            <a:pPr lvl="1"/>
            <a:endParaRPr lang="en-US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4026716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7677714"/>
              </p:ext>
            </p:extLst>
          </p:nvPr>
        </p:nvGraphicFramePr>
        <p:xfrm>
          <a:off x="1524000" y="457204"/>
          <a:ext cx="6096000" cy="13293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/>
                <a:gridCol w="330200"/>
                <a:gridCol w="6858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443132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RHS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id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+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*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(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$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/>
                </a:tc>
              </a:tr>
              <a:tr h="443132"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baseline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strike="sngStrike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baseline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strike="sngStrike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baseline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strike="sngStrike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baseline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strike="sngStrike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baseline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strike="sngStrike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43132"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5681071"/>
              </p:ext>
            </p:extLst>
          </p:nvPr>
        </p:nvGraphicFramePr>
        <p:xfrm>
          <a:off x="457200" y="457200"/>
          <a:ext cx="762000" cy="585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"/>
                <a:gridCol w="381000"/>
              </a:tblGrid>
              <a:tr h="291465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+</a:t>
                      </a:r>
                      <a:endParaRPr lang="en-US" b="1" dirty="0"/>
                    </a:p>
                  </a:txBody>
                  <a:tcPr/>
                </a:tc>
              </a:tr>
              <a:tr h="29146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id</a:t>
                      </a:r>
                      <a:endParaRPr lang="en-US" b="1" dirty="0"/>
                    </a:p>
                  </a:txBody>
                  <a:tcPr/>
                </a:tc>
              </a:tr>
              <a:tr h="291465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*</a:t>
                      </a:r>
                      <a:endParaRPr lang="en-US" b="1" dirty="0"/>
                    </a:p>
                  </a:txBody>
                  <a:tcPr/>
                </a:tc>
              </a:tr>
              <a:tr h="291465"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id</a:t>
                      </a:r>
                      <a:endParaRPr lang="en-US" b="1" dirty="0"/>
                    </a:p>
                  </a:txBody>
                  <a:tcPr/>
                </a:tc>
              </a:tr>
              <a:tr h="291465"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$</a:t>
                      </a:r>
                      <a:endParaRPr lang="en-US" b="1" dirty="0"/>
                    </a:p>
                  </a:txBody>
                  <a:tcPr/>
                </a:tc>
              </a:tr>
              <a:tr h="291465"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91465"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</a:tr>
              <a:tr h="291465"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</a:tr>
              <a:tr h="291465"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</a:tr>
              <a:tr h="291465"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</a:tr>
              <a:tr h="291465"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</a:tr>
              <a:tr h="291465"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</a:tr>
              <a:tr h="291465"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</a:tr>
              <a:tr h="291465"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</a:tr>
              <a:tr h="291465"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</a:tr>
              <a:tr h="291465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000500" y="1840468"/>
            <a:ext cx="1181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</a:t>
            </a:r>
            <a:r>
              <a:rPr lang="en-US" dirty="0" smtClean="0"/>
              <a:t>d + id * id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209800" y="5562600"/>
            <a:ext cx="5257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id</a:t>
            </a:r>
            <a:endParaRPr lang="en-US" sz="4400" dirty="0"/>
          </a:p>
        </p:txBody>
      </p:sp>
      <p:sp>
        <p:nvSpPr>
          <p:cNvPr id="8" name="TextBox 7"/>
          <p:cNvSpPr txBox="1"/>
          <p:nvPr/>
        </p:nvSpPr>
        <p:spPr>
          <a:xfrm>
            <a:off x="2209800" y="4648200"/>
            <a:ext cx="5257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   </a:t>
            </a:r>
            <a:r>
              <a:rPr lang="en-US" sz="4400" dirty="0" smtClean="0">
                <a:solidFill>
                  <a:srgbClr val="FF0000"/>
                </a:solidFill>
              </a:rPr>
              <a:t>F</a:t>
            </a:r>
            <a:endParaRPr lang="en-US" sz="4400" dirty="0">
              <a:solidFill>
                <a:srgbClr val="FF0000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2514600" y="5237988"/>
            <a:ext cx="228600" cy="4953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 flipH="1">
            <a:off x="457200" y="457200"/>
            <a:ext cx="381000" cy="342900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 flipH="1">
            <a:off x="1553135" y="1368700"/>
            <a:ext cx="381000" cy="342900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981200" y="934571"/>
            <a:ext cx="381000" cy="3429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6781800" y="1638300"/>
            <a:ext cx="533400" cy="62933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480603" y="2267634"/>
            <a:ext cx="657898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Finish the Reduce: PUSH the LHS terminal and new state onto STACK</a:t>
            </a:r>
          </a:p>
          <a:p>
            <a:endParaRPr lang="en-US" dirty="0"/>
          </a:p>
          <a:p>
            <a:r>
              <a:rPr lang="en-US" dirty="0" smtClean="0"/>
              <a:t>You can think of this process as </a:t>
            </a:r>
          </a:p>
          <a:p>
            <a:r>
              <a:rPr lang="en-US" dirty="0"/>
              <a:t> </a:t>
            </a:r>
            <a:r>
              <a:rPr lang="en-US" dirty="0" smtClean="0"/>
              <a:t>  POP the RHS off the STACK</a:t>
            </a:r>
          </a:p>
          <a:p>
            <a:r>
              <a:rPr lang="en-US" dirty="0" smtClean="0"/>
              <a:t>   PUSH the LHS onto the INPUT STREAM</a:t>
            </a:r>
          </a:p>
          <a:p>
            <a:r>
              <a:rPr lang="en-US" dirty="0"/>
              <a:t> </a:t>
            </a:r>
            <a:r>
              <a:rPr lang="en-US" dirty="0" smtClean="0"/>
              <a:t>  Perform the resulting SHIFT operation like any other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7162800" y="452718"/>
            <a:ext cx="381000" cy="3429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277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5339632"/>
              </p:ext>
            </p:extLst>
          </p:nvPr>
        </p:nvGraphicFramePr>
        <p:xfrm>
          <a:off x="1524000" y="457204"/>
          <a:ext cx="6096000" cy="8862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/>
                <a:gridCol w="330200"/>
                <a:gridCol w="6858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443132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RHS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id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+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*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(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$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/>
                </a:tc>
              </a:tr>
              <a:tr h="443132"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baseline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strike="sngStrike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baseline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strike="sngStrike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baseline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strike="sngStrike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baseline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strike="sngStrike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baseline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strike="sngStrike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1576783"/>
              </p:ext>
            </p:extLst>
          </p:nvPr>
        </p:nvGraphicFramePr>
        <p:xfrm>
          <a:off x="457200" y="457200"/>
          <a:ext cx="762000" cy="585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"/>
                <a:gridCol w="381000"/>
              </a:tblGrid>
              <a:tr h="291465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+</a:t>
                      </a:r>
                      <a:endParaRPr lang="en-US" b="1" dirty="0"/>
                    </a:p>
                  </a:txBody>
                  <a:tcPr/>
                </a:tc>
              </a:tr>
              <a:tr h="29146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id</a:t>
                      </a:r>
                      <a:endParaRPr lang="en-US" b="1" dirty="0"/>
                    </a:p>
                  </a:txBody>
                  <a:tcPr/>
                </a:tc>
              </a:tr>
              <a:tr h="291465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*</a:t>
                      </a:r>
                      <a:endParaRPr lang="en-US" b="1" dirty="0"/>
                    </a:p>
                  </a:txBody>
                  <a:tcPr/>
                </a:tc>
              </a:tr>
              <a:tr h="291465"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id</a:t>
                      </a:r>
                      <a:endParaRPr lang="en-US" b="1" dirty="0"/>
                    </a:p>
                  </a:txBody>
                  <a:tcPr/>
                </a:tc>
              </a:tr>
              <a:tr h="291465"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$</a:t>
                      </a:r>
                      <a:endParaRPr lang="en-US" b="1" dirty="0"/>
                    </a:p>
                  </a:txBody>
                  <a:tcPr/>
                </a:tc>
              </a:tr>
              <a:tr h="291465"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91465"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</a:tr>
              <a:tr h="291465"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</a:tr>
              <a:tr h="291465"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</a:tr>
              <a:tr h="291465"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</a:tr>
              <a:tr h="291465"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</a:tr>
              <a:tr h="291465"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</a:tr>
              <a:tr h="291465"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</a:tr>
              <a:tr h="291465"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</a:tr>
              <a:tr h="291465"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</a:tr>
              <a:tr h="291465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000500" y="1840468"/>
            <a:ext cx="1181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</a:t>
            </a:r>
            <a:r>
              <a:rPr lang="en-US" dirty="0" smtClean="0"/>
              <a:t>d + id * id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209800" y="5562600"/>
            <a:ext cx="5257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id</a:t>
            </a:r>
            <a:endParaRPr lang="en-US" sz="4400" dirty="0"/>
          </a:p>
        </p:txBody>
      </p:sp>
      <p:sp>
        <p:nvSpPr>
          <p:cNvPr id="8" name="TextBox 7"/>
          <p:cNvSpPr txBox="1"/>
          <p:nvPr/>
        </p:nvSpPr>
        <p:spPr>
          <a:xfrm>
            <a:off x="2209800" y="4648200"/>
            <a:ext cx="5257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   </a:t>
            </a:r>
            <a:r>
              <a:rPr lang="en-US" sz="4400" dirty="0" smtClean="0">
                <a:solidFill>
                  <a:srgbClr val="FF0000"/>
                </a:solidFill>
              </a:rPr>
              <a:t>F</a:t>
            </a:r>
            <a:endParaRPr lang="en-US" sz="4400" dirty="0">
              <a:solidFill>
                <a:srgbClr val="FF0000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2514600" y="5237988"/>
            <a:ext cx="228600" cy="4953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0578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304905"/>
              </p:ext>
            </p:extLst>
          </p:nvPr>
        </p:nvGraphicFramePr>
        <p:xfrm>
          <a:off x="1524000" y="457204"/>
          <a:ext cx="6096000" cy="13293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/>
                <a:gridCol w="330200"/>
                <a:gridCol w="6858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443132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RHS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id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+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*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(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$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/>
                </a:tc>
              </a:tr>
              <a:tr h="443132"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baseline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strike="sngStrike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baseline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strike="sngStrike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baseline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strike="sngStrike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baseline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strike="sngStrike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baseline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strike="sngStrike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43132"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314986"/>
              </p:ext>
            </p:extLst>
          </p:nvPr>
        </p:nvGraphicFramePr>
        <p:xfrm>
          <a:off x="457200" y="457200"/>
          <a:ext cx="762000" cy="585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"/>
                <a:gridCol w="381000"/>
              </a:tblGrid>
              <a:tr h="291465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+</a:t>
                      </a:r>
                      <a:endParaRPr lang="en-US" b="1" dirty="0"/>
                    </a:p>
                  </a:txBody>
                  <a:tcPr/>
                </a:tc>
              </a:tr>
              <a:tr h="29146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id</a:t>
                      </a:r>
                      <a:endParaRPr lang="en-US" b="1" dirty="0"/>
                    </a:p>
                  </a:txBody>
                  <a:tcPr/>
                </a:tc>
              </a:tr>
              <a:tr h="291465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*</a:t>
                      </a:r>
                      <a:endParaRPr lang="en-US" b="1" dirty="0"/>
                    </a:p>
                  </a:txBody>
                  <a:tcPr/>
                </a:tc>
              </a:tr>
              <a:tr h="291465"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id</a:t>
                      </a:r>
                      <a:endParaRPr lang="en-US" b="1" dirty="0"/>
                    </a:p>
                  </a:txBody>
                  <a:tcPr/>
                </a:tc>
              </a:tr>
              <a:tr h="291465"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$</a:t>
                      </a:r>
                      <a:endParaRPr lang="en-US" b="1" dirty="0"/>
                    </a:p>
                  </a:txBody>
                  <a:tcPr/>
                </a:tc>
              </a:tr>
              <a:tr h="291465"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91465"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</a:tr>
              <a:tr h="291465"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</a:tr>
              <a:tr h="291465"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</a:tr>
              <a:tr h="291465"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</a:tr>
              <a:tr h="291465"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</a:tr>
              <a:tr h="291465"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</a:tr>
              <a:tr h="291465"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</a:tr>
              <a:tr h="291465"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</a:tr>
              <a:tr h="291465"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</a:tr>
              <a:tr h="291465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000500" y="1840468"/>
            <a:ext cx="1181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</a:t>
            </a:r>
            <a:r>
              <a:rPr lang="en-US" dirty="0" smtClean="0"/>
              <a:t>d + id * id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209800" y="5562600"/>
            <a:ext cx="5257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id</a:t>
            </a:r>
            <a:endParaRPr lang="en-US" sz="4400" dirty="0"/>
          </a:p>
        </p:txBody>
      </p:sp>
      <p:sp>
        <p:nvSpPr>
          <p:cNvPr id="8" name="TextBox 7"/>
          <p:cNvSpPr txBox="1"/>
          <p:nvPr/>
        </p:nvSpPr>
        <p:spPr>
          <a:xfrm>
            <a:off x="2209800" y="4648200"/>
            <a:ext cx="5257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   F</a:t>
            </a:r>
            <a:endParaRPr lang="en-US" sz="4400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2514600" y="5237988"/>
            <a:ext cx="228600" cy="4953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340864" y="3657600"/>
            <a:ext cx="5257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     </a:t>
            </a:r>
            <a:r>
              <a:rPr lang="en-US" sz="4400" dirty="0" smtClean="0">
                <a:solidFill>
                  <a:srgbClr val="FF0000"/>
                </a:solidFill>
              </a:rPr>
              <a:t>T</a:t>
            </a:r>
            <a:r>
              <a:rPr lang="en-US" sz="4400" dirty="0" smtClean="0"/>
              <a:t>                 </a:t>
            </a:r>
            <a:endParaRPr lang="en-US" sz="4400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2895600" y="4305300"/>
            <a:ext cx="228600" cy="4953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2594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2567421"/>
              </p:ext>
            </p:extLst>
          </p:nvPr>
        </p:nvGraphicFramePr>
        <p:xfrm>
          <a:off x="1524000" y="457204"/>
          <a:ext cx="6096000" cy="8862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/>
                <a:gridCol w="330200"/>
                <a:gridCol w="6858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443132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RHS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id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+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*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(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$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/>
                </a:tc>
              </a:tr>
              <a:tr h="443132"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baseline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strike="sngStrike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baseline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strike="sngStrike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baseline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strike="sngStrike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baseline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strike="sngStrike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4839190"/>
              </p:ext>
            </p:extLst>
          </p:nvPr>
        </p:nvGraphicFramePr>
        <p:xfrm>
          <a:off x="457200" y="457200"/>
          <a:ext cx="762000" cy="585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"/>
                <a:gridCol w="381000"/>
              </a:tblGrid>
              <a:tr h="291465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+</a:t>
                      </a:r>
                      <a:endParaRPr lang="en-US" b="1" dirty="0"/>
                    </a:p>
                  </a:txBody>
                  <a:tcPr/>
                </a:tc>
              </a:tr>
              <a:tr h="29146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id</a:t>
                      </a:r>
                      <a:endParaRPr lang="en-US" b="1" dirty="0"/>
                    </a:p>
                  </a:txBody>
                  <a:tcPr/>
                </a:tc>
              </a:tr>
              <a:tr h="291465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*</a:t>
                      </a:r>
                      <a:endParaRPr lang="en-US" b="1" dirty="0"/>
                    </a:p>
                  </a:txBody>
                  <a:tcPr/>
                </a:tc>
              </a:tr>
              <a:tr h="291465"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id</a:t>
                      </a:r>
                      <a:endParaRPr lang="en-US" b="1" dirty="0"/>
                    </a:p>
                  </a:txBody>
                  <a:tcPr/>
                </a:tc>
              </a:tr>
              <a:tr h="291465"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$</a:t>
                      </a:r>
                      <a:endParaRPr lang="en-US" b="1" dirty="0"/>
                    </a:p>
                  </a:txBody>
                  <a:tcPr/>
                </a:tc>
              </a:tr>
              <a:tr h="291465"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91465"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</a:tr>
              <a:tr h="291465"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</a:tr>
              <a:tr h="291465"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</a:tr>
              <a:tr h="291465"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</a:tr>
              <a:tr h="291465"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</a:tr>
              <a:tr h="291465"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</a:tr>
              <a:tr h="291465"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</a:tr>
              <a:tr h="291465"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</a:tr>
              <a:tr h="291465"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</a:tr>
              <a:tr h="291465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000500" y="1840468"/>
            <a:ext cx="1181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</a:t>
            </a:r>
            <a:r>
              <a:rPr lang="en-US" dirty="0" smtClean="0"/>
              <a:t>d + id * id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209800" y="5562600"/>
            <a:ext cx="5257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id</a:t>
            </a:r>
            <a:endParaRPr lang="en-US" sz="4400" dirty="0"/>
          </a:p>
        </p:txBody>
      </p:sp>
      <p:sp>
        <p:nvSpPr>
          <p:cNvPr id="8" name="TextBox 7"/>
          <p:cNvSpPr txBox="1"/>
          <p:nvPr/>
        </p:nvSpPr>
        <p:spPr>
          <a:xfrm>
            <a:off x="2209800" y="4648200"/>
            <a:ext cx="5257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   F</a:t>
            </a:r>
            <a:endParaRPr lang="en-US" sz="4400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2514600" y="5237988"/>
            <a:ext cx="228600" cy="4953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340864" y="3657600"/>
            <a:ext cx="5257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     </a:t>
            </a:r>
            <a:r>
              <a:rPr lang="en-US" sz="4400" dirty="0" smtClean="0">
                <a:solidFill>
                  <a:srgbClr val="FF0000"/>
                </a:solidFill>
              </a:rPr>
              <a:t>T</a:t>
            </a:r>
            <a:r>
              <a:rPr lang="en-US" sz="4400" dirty="0" smtClean="0"/>
              <a:t>                 </a:t>
            </a:r>
            <a:endParaRPr lang="en-US" sz="4400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2895600" y="4305300"/>
            <a:ext cx="228600" cy="4953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2536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6463735"/>
              </p:ext>
            </p:extLst>
          </p:nvPr>
        </p:nvGraphicFramePr>
        <p:xfrm>
          <a:off x="1524000" y="457204"/>
          <a:ext cx="6096000" cy="13293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/>
                <a:gridCol w="330200"/>
                <a:gridCol w="6858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443132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RHS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id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+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*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(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$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/>
                </a:tc>
              </a:tr>
              <a:tr h="443132"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baseline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strike="sngStrike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baseline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strike="sngStrike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baseline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strike="sngStrike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baseline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strike="sngStrike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43132"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5935369"/>
              </p:ext>
            </p:extLst>
          </p:nvPr>
        </p:nvGraphicFramePr>
        <p:xfrm>
          <a:off x="457200" y="457200"/>
          <a:ext cx="762000" cy="585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"/>
                <a:gridCol w="381000"/>
              </a:tblGrid>
              <a:tr h="291465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+</a:t>
                      </a:r>
                      <a:endParaRPr lang="en-US" b="1" dirty="0"/>
                    </a:p>
                  </a:txBody>
                  <a:tcPr/>
                </a:tc>
              </a:tr>
              <a:tr h="29146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id</a:t>
                      </a:r>
                      <a:endParaRPr lang="en-US" b="1" dirty="0"/>
                    </a:p>
                  </a:txBody>
                  <a:tcPr/>
                </a:tc>
              </a:tr>
              <a:tr h="291465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*</a:t>
                      </a:r>
                      <a:endParaRPr lang="en-US" b="1" dirty="0"/>
                    </a:p>
                  </a:txBody>
                  <a:tcPr/>
                </a:tc>
              </a:tr>
              <a:tr h="291465"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id</a:t>
                      </a:r>
                      <a:endParaRPr lang="en-US" b="1" dirty="0"/>
                    </a:p>
                  </a:txBody>
                  <a:tcPr/>
                </a:tc>
              </a:tr>
              <a:tr h="291465"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$</a:t>
                      </a:r>
                      <a:endParaRPr lang="en-US" b="1" dirty="0"/>
                    </a:p>
                  </a:txBody>
                  <a:tcPr/>
                </a:tc>
              </a:tr>
              <a:tr h="291465"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91465"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</a:tr>
              <a:tr h="291465"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</a:tr>
              <a:tr h="291465"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</a:tr>
              <a:tr h="291465"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</a:tr>
              <a:tr h="291465"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</a:tr>
              <a:tr h="291465"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</a:tr>
              <a:tr h="291465"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</a:tr>
              <a:tr h="291465"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</a:tr>
              <a:tr h="291465"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</a:tr>
              <a:tr h="291465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000500" y="1840468"/>
            <a:ext cx="1181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</a:t>
            </a:r>
            <a:r>
              <a:rPr lang="en-US" dirty="0" smtClean="0"/>
              <a:t>d + id * id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209800" y="5562600"/>
            <a:ext cx="5257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id</a:t>
            </a:r>
            <a:endParaRPr lang="en-US" sz="4400" dirty="0"/>
          </a:p>
        </p:txBody>
      </p:sp>
      <p:sp>
        <p:nvSpPr>
          <p:cNvPr id="8" name="TextBox 7"/>
          <p:cNvSpPr txBox="1"/>
          <p:nvPr/>
        </p:nvSpPr>
        <p:spPr>
          <a:xfrm>
            <a:off x="2209800" y="4648200"/>
            <a:ext cx="5257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   F</a:t>
            </a:r>
            <a:endParaRPr lang="en-US" sz="4400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2514600" y="5237988"/>
            <a:ext cx="228600" cy="4953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340864" y="3657600"/>
            <a:ext cx="5257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     T                 </a:t>
            </a:r>
            <a:endParaRPr lang="en-US" sz="4400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2895600" y="4305300"/>
            <a:ext cx="228600" cy="4953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981200" y="2819400"/>
            <a:ext cx="5257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           </a:t>
            </a:r>
            <a:r>
              <a:rPr lang="en-US" sz="4400" dirty="0" smtClean="0">
                <a:solidFill>
                  <a:srgbClr val="FF0000"/>
                </a:solidFill>
              </a:rPr>
              <a:t>E</a:t>
            </a:r>
            <a:r>
              <a:rPr lang="en-US" sz="4400" dirty="0" smtClean="0"/>
              <a:t>                 </a:t>
            </a:r>
            <a:endParaRPr lang="en-US" sz="4400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3352800" y="3505200"/>
            <a:ext cx="15240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4465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3208060"/>
              </p:ext>
            </p:extLst>
          </p:nvPr>
        </p:nvGraphicFramePr>
        <p:xfrm>
          <a:off x="1524000" y="457204"/>
          <a:ext cx="6096000" cy="8862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/>
                <a:gridCol w="330200"/>
                <a:gridCol w="6858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443132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RHS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id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+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*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(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$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/>
                </a:tc>
              </a:tr>
              <a:tr h="443132"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aseline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baseline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strike="sngStrike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baseline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strike="sngStrike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baseline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strike="sngStrike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baseline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strike="sngStrike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baseline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strike="sngStrike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5575137"/>
              </p:ext>
            </p:extLst>
          </p:nvPr>
        </p:nvGraphicFramePr>
        <p:xfrm>
          <a:off x="457200" y="457200"/>
          <a:ext cx="762000" cy="585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"/>
                <a:gridCol w="381000"/>
              </a:tblGrid>
              <a:tr h="291465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7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+</a:t>
                      </a:r>
                      <a:endParaRPr lang="en-US" b="1" dirty="0"/>
                    </a:p>
                  </a:txBody>
                  <a:tcPr/>
                </a:tc>
              </a:tr>
              <a:tr h="29146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id</a:t>
                      </a:r>
                      <a:endParaRPr lang="en-US" b="1" dirty="0"/>
                    </a:p>
                  </a:txBody>
                  <a:tcPr/>
                </a:tc>
              </a:tr>
              <a:tr h="291465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*</a:t>
                      </a:r>
                      <a:endParaRPr lang="en-US" b="1" dirty="0"/>
                    </a:p>
                  </a:txBody>
                  <a:tcPr/>
                </a:tc>
              </a:tr>
              <a:tr h="291465"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id</a:t>
                      </a:r>
                      <a:endParaRPr lang="en-US" b="1" dirty="0"/>
                    </a:p>
                  </a:txBody>
                  <a:tcPr/>
                </a:tc>
              </a:tr>
              <a:tr h="291465"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$</a:t>
                      </a:r>
                      <a:endParaRPr lang="en-US" b="1" dirty="0"/>
                    </a:p>
                  </a:txBody>
                  <a:tcPr/>
                </a:tc>
              </a:tr>
              <a:tr h="291465"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91465"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</a:tr>
              <a:tr h="291465"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</a:tr>
              <a:tr h="291465"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</a:tr>
              <a:tr h="291465"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</a:tr>
              <a:tr h="291465"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</a:tr>
              <a:tr h="291465"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</a:tr>
              <a:tr h="291465"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</a:tr>
              <a:tr h="291465"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</a:tr>
              <a:tr h="291465"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</a:tr>
              <a:tr h="291465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000500" y="1840468"/>
            <a:ext cx="1181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</a:t>
            </a:r>
            <a:r>
              <a:rPr lang="en-US" dirty="0" smtClean="0"/>
              <a:t>d + id * id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209800" y="5562600"/>
            <a:ext cx="5257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id</a:t>
            </a:r>
            <a:endParaRPr lang="en-US" sz="4400" dirty="0"/>
          </a:p>
        </p:txBody>
      </p:sp>
      <p:sp>
        <p:nvSpPr>
          <p:cNvPr id="8" name="TextBox 7"/>
          <p:cNvSpPr txBox="1"/>
          <p:nvPr/>
        </p:nvSpPr>
        <p:spPr>
          <a:xfrm>
            <a:off x="2209800" y="4648200"/>
            <a:ext cx="5257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   F</a:t>
            </a:r>
            <a:endParaRPr lang="en-US" sz="4400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2514600" y="5237988"/>
            <a:ext cx="228600" cy="4953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340864" y="3657600"/>
            <a:ext cx="5257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     T                 </a:t>
            </a:r>
            <a:endParaRPr lang="en-US" sz="4400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2895600" y="4305300"/>
            <a:ext cx="228600" cy="4953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981200" y="2819400"/>
            <a:ext cx="5257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           </a:t>
            </a:r>
            <a:r>
              <a:rPr lang="en-US" sz="4400" dirty="0" smtClean="0">
                <a:solidFill>
                  <a:srgbClr val="FF0000"/>
                </a:solidFill>
              </a:rPr>
              <a:t>E</a:t>
            </a:r>
            <a:r>
              <a:rPr lang="en-US" sz="4400" dirty="0" smtClean="0"/>
              <a:t>                 </a:t>
            </a:r>
            <a:endParaRPr lang="en-US" sz="4400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3352800" y="3505200"/>
            <a:ext cx="15240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6682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9103083"/>
              </p:ext>
            </p:extLst>
          </p:nvPr>
        </p:nvGraphicFramePr>
        <p:xfrm>
          <a:off x="1524000" y="457204"/>
          <a:ext cx="6096000" cy="8862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/>
                <a:gridCol w="330200"/>
                <a:gridCol w="6858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443132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RHS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id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+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*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(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$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/>
                </a:tc>
              </a:tr>
              <a:tr h="443132"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aseline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E+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baseline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7557418"/>
              </p:ext>
            </p:extLst>
          </p:nvPr>
        </p:nvGraphicFramePr>
        <p:xfrm>
          <a:off x="457200" y="457200"/>
          <a:ext cx="762000" cy="585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"/>
                <a:gridCol w="381000"/>
              </a:tblGrid>
              <a:tr h="291465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id</a:t>
                      </a:r>
                      <a:endParaRPr lang="en-US" b="1" dirty="0"/>
                    </a:p>
                  </a:txBody>
                  <a:tcPr/>
                </a:tc>
              </a:tr>
              <a:tr h="29146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*</a:t>
                      </a:r>
                      <a:endParaRPr lang="en-US" b="1" dirty="0"/>
                    </a:p>
                  </a:txBody>
                  <a:tcPr/>
                </a:tc>
              </a:tr>
              <a:tr h="291465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7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id</a:t>
                      </a:r>
                      <a:endParaRPr lang="en-US" b="1" dirty="0"/>
                    </a:p>
                  </a:txBody>
                  <a:tcPr/>
                </a:tc>
              </a:tr>
              <a:tr h="291465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$</a:t>
                      </a:r>
                      <a:endParaRPr lang="en-US" b="1" dirty="0"/>
                    </a:p>
                  </a:txBody>
                  <a:tcPr/>
                </a:tc>
              </a:tr>
              <a:tr h="291465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91465"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91465"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</a:tr>
              <a:tr h="291465"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</a:tr>
              <a:tr h="291465"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</a:tr>
              <a:tr h="291465"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</a:tr>
              <a:tr h="291465"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</a:tr>
              <a:tr h="291465"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</a:tr>
              <a:tr h="291465"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</a:tr>
              <a:tr h="291465"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</a:tr>
              <a:tr h="291465"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</a:tr>
              <a:tr h="291465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000500" y="1840468"/>
            <a:ext cx="1181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</a:t>
            </a:r>
            <a:r>
              <a:rPr lang="en-US" dirty="0" smtClean="0"/>
              <a:t>d + id * id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209800" y="4648200"/>
            <a:ext cx="5257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   F</a:t>
            </a:r>
            <a:endParaRPr lang="en-US" sz="4400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2514600" y="5237988"/>
            <a:ext cx="228600" cy="4953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340864" y="3657600"/>
            <a:ext cx="5257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     T                 </a:t>
            </a:r>
            <a:endParaRPr lang="en-US" sz="4400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2895600" y="4305300"/>
            <a:ext cx="228600" cy="4953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981200" y="2819400"/>
            <a:ext cx="5257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           </a:t>
            </a:r>
            <a:r>
              <a:rPr lang="en-US" sz="4400" dirty="0" smtClean="0">
                <a:solidFill>
                  <a:srgbClr val="FF0000"/>
                </a:solidFill>
              </a:rPr>
              <a:t>E</a:t>
            </a:r>
            <a:r>
              <a:rPr lang="en-US" sz="4400" dirty="0" smtClean="0"/>
              <a:t>                 </a:t>
            </a:r>
            <a:endParaRPr lang="en-US" sz="4400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3352800" y="3505200"/>
            <a:ext cx="15240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209800" y="5562600"/>
            <a:ext cx="5257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i</a:t>
            </a:r>
            <a:r>
              <a:rPr lang="en-US" sz="4400" dirty="0" smtClean="0"/>
              <a:t>d      </a:t>
            </a:r>
            <a:r>
              <a:rPr lang="en-US" sz="4400" dirty="0" smtClean="0">
                <a:solidFill>
                  <a:srgbClr val="FF0000"/>
                </a:solidFill>
              </a:rPr>
              <a:t>+</a:t>
            </a:r>
            <a:endParaRPr lang="en-US" sz="4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7699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6024084"/>
              </p:ext>
            </p:extLst>
          </p:nvPr>
        </p:nvGraphicFramePr>
        <p:xfrm>
          <a:off x="1524000" y="457204"/>
          <a:ext cx="6096000" cy="8862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/>
                <a:gridCol w="330200"/>
                <a:gridCol w="6858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443132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RHS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id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+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*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(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$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/>
                </a:tc>
              </a:tr>
              <a:tr h="443132"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baseline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strike="sngStrike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baseline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strike="sngStrike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baseline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strike="sngStrike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baseline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strike="sngStrike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baseline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strike="sngStrike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5492890"/>
              </p:ext>
            </p:extLst>
          </p:nvPr>
        </p:nvGraphicFramePr>
        <p:xfrm>
          <a:off x="457200" y="457200"/>
          <a:ext cx="762000" cy="585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"/>
                <a:gridCol w="381000"/>
              </a:tblGrid>
              <a:tr h="291465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6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*</a:t>
                      </a:r>
                      <a:endParaRPr lang="en-US" b="1" dirty="0"/>
                    </a:p>
                  </a:txBody>
                  <a:tcPr/>
                </a:tc>
              </a:tr>
              <a:tr h="29146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id</a:t>
                      </a:r>
                      <a:endParaRPr lang="en-US" b="1" dirty="0"/>
                    </a:p>
                  </a:txBody>
                  <a:tcPr/>
                </a:tc>
              </a:tr>
              <a:tr h="291465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</a:t>
                      </a:r>
                      <a:endParaRPr lang="en-US" dirty="0"/>
                    </a:p>
                  </a:txBody>
                  <a:tcPr/>
                </a:tc>
              </a:tr>
              <a:tr h="29146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1465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7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91465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91465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</a:tr>
              <a:tr h="291465"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</a:tr>
              <a:tr h="291465"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</a:tr>
              <a:tr h="291465"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</a:tr>
              <a:tr h="291465"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</a:tr>
              <a:tr h="291465"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</a:tr>
              <a:tr h="291465"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</a:tr>
              <a:tr h="291465"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</a:tr>
              <a:tr h="291465"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</a:tr>
              <a:tr h="291465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000500" y="1840468"/>
            <a:ext cx="1181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</a:t>
            </a:r>
            <a:r>
              <a:rPr lang="en-US" dirty="0" smtClean="0"/>
              <a:t>d + id * id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209800" y="4648200"/>
            <a:ext cx="5257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   F</a:t>
            </a:r>
            <a:endParaRPr lang="en-US" sz="4400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2514600" y="5237988"/>
            <a:ext cx="228600" cy="4953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340864" y="3657600"/>
            <a:ext cx="5257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     T                 </a:t>
            </a:r>
            <a:endParaRPr lang="en-US" sz="4400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2895600" y="4305300"/>
            <a:ext cx="228600" cy="4953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981200" y="2819400"/>
            <a:ext cx="5257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           </a:t>
            </a:r>
            <a:r>
              <a:rPr lang="en-US" sz="4400" dirty="0" smtClean="0">
                <a:solidFill>
                  <a:srgbClr val="FF0000"/>
                </a:solidFill>
              </a:rPr>
              <a:t>E</a:t>
            </a:r>
            <a:r>
              <a:rPr lang="en-US" sz="4400" dirty="0" smtClean="0"/>
              <a:t>                 </a:t>
            </a:r>
            <a:endParaRPr lang="en-US" sz="4400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3352800" y="3505200"/>
            <a:ext cx="15240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209800" y="5562600"/>
            <a:ext cx="5257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i</a:t>
            </a:r>
            <a:r>
              <a:rPr lang="en-US" sz="4400" dirty="0" smtClean="0"/>
              <a:t>d      </a:t>
            </a:r>
            <a:r>
              <a:rPr lang="en-US" sz="4400" dirty="0" smtClean="0">
                <a:solidFill>
                  <a:srgbClr val="FF0000"/>
                </a:solidFill>
              </a:rPr>
              <a:t>+       id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64802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5235877"/>
              </p:ext>
            </p:extLst>
          </p:nvPr>
        </p:nvGraphicFramePr>
        <p:xfrm>
          <a:off x="1524000" y="457204"/>
          <a:ext cx="6096000" cy="13293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/>
                <a:gridCol w="330200"/>
                <a:gridCol w="6858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443132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RHS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id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+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*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(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$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/>
                </a:tc>
              </a:tr>
              <a:tr h="443132"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baseline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strike="sngStrike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baseline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strike="sngStrike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baseline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strike="sngStrike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baseline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strike="sngStrike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baseline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strike="sngStrike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43132"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aseline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E+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baseline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6098418"/>
              </p:ext>
            </p:extLst>
          </p:nvPr>
        </p:nvGraphicFramePr>
        <p:xfrm>
          <a:off x="457200" y="457200"/>
          <a:ext cx="762000" cy="585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"/>
                <a:gridCol w="381000"/>
              </a:tblGrid>
              <a:tr h="291465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*</a:t>
                      </a:r>
                      <a:endParaRPr lang="en-US" b="1" dirty="0"/>
                    </a:p>
                  </a:txBody>
                  <a:tcPr/>
                </a:tc>
              </a:tr>
              <a:tr h="29146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id</a:t>
                      </a:r>
                      <a:endParaRPr lang="en-US" b="1" dirty="0"/>
                    </a:p>
                  </a:txBody>
                  <a:tcPr/>
                </a:tc>
              </a:tr>
              <a:tr h="291465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7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</a:t>
                      </a:r>
                      <a:endParaRPr lang="en-US" dirty="0"/>
                    </a:p>
                  </a:txBody>
                  <a:tcPr/>
                </a:tc>
              </a:tr>
              <a:tr h="291465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1465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9146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914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</a:tr>
              <a:tr h="291465"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</a:tr>
              <a:tr h="291465"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</a:tr>
              <a:tr h="291465"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</a:tr>
              <a:tr h="291465"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</a:tr>
              <a:tr h="291465"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</a:tr>
              <a:tr h="291465"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</a:tr>
              <a:tr h="291465"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</a:tr>
              <a:tr h="291465"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</a:tr>
              <a:tr h="291465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000500" y="1840468"/>
            <a:ext cx="1181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</a:t>
            </a:r>
            <a:r>
              <a:rPr lang="en-US" dirty="0" smtClean="0"/>
              <a:t>d + id * id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209800" y="4648200"/>
            <a:ext cx="5257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   F</a:t>
            </a:r>
            <a:endParaRPr lang="en-US" sz="4400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2514600" y="5237988"/>
            <a:ext cx="228600" cy="4953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340864" y="3657600"/>
            <a:ext cx="5257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     T                 </a:t>
            </a:r>
            <a:endParaRPr lang="en-US" sz="4400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2895600" y="4305300"/>
            <a:ext cx="228600" cy="4953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981200" y="2819400"/>
            <a:ext cx="5257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           </a:t>
            </a:r>
            <a:r>
              <a:rPr lang="en-US" sz="4400" dirty="0" smtClean="0">
                <a:solidFill>
                  <a:srgbClr val="FF0000"/>
                </a:solidFill>
              </a:rPr>
              <a:t>E</a:t>
            </a:r>
            <a:r>
              <a:rPr lang="en-US" sz="4400" dirty="0" smtClean="0"/>
              <a:t>                 </a:t>
            </a:r>
            <a:endParaRPr lang="en-US" sz="4400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3352800" y="3505200"/>
            <a:ext cx="15240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209800" y="5562600"/>
            <a:ext cx="5257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i</a:t>
            </a:r>
            <a:r>
              <a:rPr lang="en-US" sz="4400" dirty="0" smtClean="0"/>
              <a:t>d      </a:t>
            </a:r>
            <a:r>
              <a:rPr lang="en-US" sz="4400" dirty="0" smtClean="0">
                <a:solidFill>
                  <a:srgbClr val="FF0000"/>
                </a:solidFill>
              </a:rPr>
              <a:t>+       </a:t>
            </a:r>
            <a:r>
              <a:rPr lang="en-US" sz="4400" dirty="0" smtClean="0"/>
              <a:t>id</a:t>
            </a:r>
            <a:endParaRPr lang="en-US" sz="4400" dirty="0"/>
          </a:p>
        </p:txBody>
      </p:sp>
      <p:sp>
        <p:nvSpPr>
          <p:cNvPr id="14" name="TextBox 13"/>
          <p:cNvSpPr txBox="1"/>
          <p:nvPr/>
        </p:nvSpPr>
        <p:spPr>
          <a:xfrm>
            <a:off x="2209800" y="4648200"/>
            <a:ext cx="5257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   F                 </a:t>
            </a:r>
            <a:r>
              <a:rPr lang="en-US" sz="4400" dirty="0" err="1" smtClean="0">
                <a:solidFill>
                  <a:srgbClr val="FF0000"/>
                </a:solidFill>
              </a:rPr>
              <a:t>F</a:t>
            </a:r>
            <a:endParaRPr lang="en-US" sz="4400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4895850" y="5285613"/>
            <a:ext cx="228600" cy="40005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1781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917006"/>
              </p:ext>
            </p:extLst>
          </p:nvPr>
        </p:nvGraphicFramePr>
        <p:xfrm>
          <a:off x="1524000" y="457204"/>
          <a:ext cx="6096000" cy="8862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/>
                <a:gridCol w="330200"/>
                <a:gridCol w="6858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443132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RHS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id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+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*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(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$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/>
                </a:tc>
              </a:tr>
              <a:tr h="443132"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baseline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strike="sngStrike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baseline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strike="sngStrike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baseline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strike="sngStrike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baseline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strike="sngStrike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baseline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strike="sngStrike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236460"/>
              </p:ext>
            </p:extLst>
          </p:nvPr>
        </p:nvGraphicFramePr>
        <p:xfrm>
          <a:off x="457200" y="457200"/>
          <a:ext cx="762000" cy="585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"/>
                <a:gridCol w="381000"/>
              </a:tblGrid>
              <a:tr h="291465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*</a:t>
                      </a:r>
                      <a:endParaRPr lang="en-US" b="1" dirty="0"/>
                    </a:p>
                  </a:txBody>
                  <a:tcPr/>
                </a:tc>
              </a:tr>
              <a:tr h="29146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id</a:t>
                      </a:r>
                      <a:endParaRPr lang="en-US" b="1" dirty="0"/>
                    </a:p>
                  </a:txBody>
                  <a:tcPr/>
                </a:tc>
              </a:tr>
              <a:tr h="291465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</a:t>
                      </a:r>
                      <a:endParaRPr lang="en-US" dirty="0"/>
                    </a:p>
                  </a:txBody>
                  <a:tcPr/>
                </a:tc>
              </a:tr>
              <a:tr h="29146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1465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7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91465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91465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</a:tr>
              <a:tr h="291465"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</a:tr>
              <a:tr h="291465"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</a:tr>
              <a:tr h="291465"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</a:tr>
              <a:tr h="291465"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</a:tr>
              <a:tr h="291465"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</a:tr>
              <a:tr h="291465"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</a:tr>
              <a:tr h="291465"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</a:tr>
              <a:tr h="291465"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</a:tr>
              <a:tr h="291465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000500" y="1840468"/>
            <a:ext cx="1181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</a:t>
            </a:r>
            <a:r>
              <a:rPr lang="en-US" dirty="0" smtClean="0"/>
              <a:t>d + id * id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209800" y="4648200"/>
            <a:ext cx="5257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   F</a:t>
            </a:r>
            <a:endParaRPr lang="en-US" sz="4400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2514600" y="5237988"/>
            <a:ext cx="228600" cy="4953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340864" y="3657600"/>
            <a:ext cx="5257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     T                 </a:t>
            </a:r>
            <a:endParaRPr lang="en-US" sz="4400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2895600" y="4305300"/>
            <a:ext cx="228600" cy="4953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981200" y="2819400"/>
            <a:ext cx="5257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           </a:t>
            </a:r>
            <a:r>
              <a:rPr lang="en-US" sz="4400" dirty="0" smtClean="0">
                <a:solidFill>
                  <a:srgbClr val="FF0000"/>
                </a:solidFill>
              </a:rPr>
              <a:t>E</a:t>
            </a:r>
            <a:r>
              <a:rPr lang="en-US" sz="4400" dirty="0" smtClean="0"/>
              <a:t>                 </a:t>
            </a:r>
            <a:endParaRPr lang="en-US" sz="4400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3352800" y="3505200"/>
            <a:ext cx="15240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209800" y="5562600"/>
            <a:ext cx="5257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i</a:t>
            </a:r>
            <a:r>
              <a:rPr lang="en-US" sz="4400" dirty="0" smtClean="0"/>
              <a:t>d      </a:t>
            </a:r>
            <a:r>
              <a:rPr lang="en-US" sz="4400" dirty="0" smtClean="0">
                <a:solidFill>
                  <a:srgbClr val="FF0000"/>
                </a:solidFill>
              </a:rPr>
              <a:t>+       </a:t>
            </a:r>
            <a:r>
              <a:rPr lang="en-US" sz="4400" dirty="0" smtClean="0"/>
              <a:t>id</a:t>
            </a:r>
            <a:endParaRPr lang="en-US" sz="4400" dirty="0"/>
          </a:p>
        </p:txBody>
      </p:sp>
      <p:sp>
        <p:nvSpPr>
          <p:cNvPr id="14" name="TextBox 13"/>
          <p:cNvSpPr txBox="1"/>
          <p:nvPr/>
        </p:nvSpPr>
        <p:spPr>
          <a:xfrm>
            <a:off x="2209800" y="4648200"/>
            <a:ext cx="5257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   F                 </a:t>
            </a:r>
            <a:r>
              <a:rPr lang="en-US" sz="4400" dirty="0" err="1" smtClean="0">
                <a:solidFill>
                  <a:srgbClr val="FF0000"/>
                </a:solidFill>
              </a:rPr>
              <a:t>F</a:t>
            </a:r>
            <a:endParaRPr lang="en-US" sz="4400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4895850" y="5285613"/>
            <a:ext cx="228600" cy="40005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1261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4800" y="304800"/>
            <a:ext cx="8382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b="1" dirty="0" smtClean="0"/>
              <a:t>Regular Grammar - Finite Automaton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b="1" dirty="0" smtClean="0"/>
              <a:t>Collection of STATES and TRANSITION RULES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b="1" dirty="0" smtClean="0"/>
              <a:t>STATE captures relevant information about the past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b="1" dirty="0" smtClean="0"/>
              <a:t>TRANSITION RULE and input tells which STATE to go to</a:t>
            </a:r>
            <a:endParaRPr lang="en-US" sz="2400" b="1" dirty="0"/>
          </a:p>
          <a:p>
            <a:pPr lvl="1"/>
            <a:endParaRPr lang="en-US" sz="2400" b="1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400" b="1" dirty="0" smtClean="0"/>
              <a:t>Context-Free Grammar</a:t>
            </a:r>
            <a:r>
              <a:rPr lang="en-US" sz="2400" b="1" dirty="0"/>
              <a:t> </a:t>
            </a:r>
            <a:r>
              <a:rPr lang="en-US" sz="2400" b="1" dirty="0" smtClean="0"/>
              <a:t>– Pushdown Automaton</a:t>
            </a:r>
          </a:p>
        </p:txBody>
      </p:sp>
    </p:spTree>
    <p:extLst>
      <p:ext uri="{BB962C8B-B14F-4D97-AF65-F5344CB8AC3E}">
        <p14:creationId xmlns:p14="http://schemas.microsoft.com/office/powerpoint/2010/main" val="895437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9834072"/>
              </p:ext>
            </p:extLst>
          </p:nvPr>
        </p:nvGraphicFramePr>
        <p:xfrm>
          <a:off x="1524000" y="457204"/>
          <a:ext cx="6096000" cy="13293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/>
                <a:gridCol w="330200"/>
                <a:gridCol w="6858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443132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RHS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id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+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*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(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$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/>
                </a:tc>
              </a:tr>
              <a:tr h="443132"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baseline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strike="sngStrike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baseline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strike="sngStrike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baseline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strike="sngStrike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baseline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strike="sngStrike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baseline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strike="sngStrike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43132"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aseline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E+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baseline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8601805"/>
              </p:ext>
            </p:extLst>
          </p:nvPr>
        </p:nvGraphicFramePr>
        <p:xfrm>
          <a:off x="457200" y="457200"/>
          <a:ext cx="762000" cy="585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"/>
                <a:gridCol w="381000"/>
              </a:tblGrid>
              <a:tr h="291465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*</a:t>
                      </a:r>
                      <a:endParaRPr lang="en-US" b="1" dirty="0"/>
                    </a:p>
                  </a:txBody>
                  <a:tcPr/>
                </a:tc>
              </a:tr>
              <a:tr h="29146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id</a:t>
                      </a:r>
                      <a:endParaRPr lang="en-US" b="1" dirty="0"/>
                    </a:p>
                  </a:txBody>
                  <a:tcPr/>
                </a:tc>
              </a:tr>
              <a:tr h="291465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7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</a:t>
                      </a:r>
                      <a:endParaRPr lang="en-US" dirty="0"/>
                    </a:p>
                  </a:txBody>
                  <a:tcPr/>
                </a:tc>
              </a:tr>
              <a:tr h="291465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1465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91465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91465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</a:tr>
              <a:tr h="291465"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</a:tr>
              <a:tr h="291465"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</a:tr>
              <a:tr h="291465"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</a:tr>
              <a:tr h="291465"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</a:tr>
              <a:tr h="291465"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</a:tr>
              <a:tr h="291465"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</a:tr>
              <a:tr h="291465"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</a:tr>
              <a:tr h="291465"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</a:tr>
              <a:tr h="291465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000500" y="1840468"/>
            <a:ext cx="1181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</a:t>
            </a:r>
            <a:r>
              <a:rPr lang="en-US" dirty="0" smtClean="0"/>
              <a:t>d + id * id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209800" y="4648200"/>
            <a:ext cx="5257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   F</a:t>
            </a:r>
            <a:endParaRPr lang="en-US" sz="4400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2514600" y="5237988"/>
            <a:ext cx="228600" cy="4953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2895600" y="4305300"/>
            <a:ext cx="228600" cy="4953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981200" y="2819400"/>
            <a:ext cx="5257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           </a:t>
            </a:r>
            <a:r>
              <a:rPr lang="en-US" sz="4400" dirty="0" smtClean="0">
                <a:solidFill>
                  <a:srgbClr val="FF0000"/>
                </a:solidFill>
              </a:rPr>
              <a:t>E</a:t>
            </a:r>
            <a:r>
              <a:rPr lang="en-US" sz="4400" dirty="0" smtClean="0"/>
              <a:t>                 </a:t>
            </a:r>
            <a:endParaRPr lang="en-US" sz="4400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3352800" y="3505200"/>
            <a:ext cx="15240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209800" y="5562600"/>
            <a:ext cx="5257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i</a:t>
            </a:r>
            <a:r>
              <a:rPr lang="en-US" sz="4400" dirty="0" smtClean="0"/>
              <a:t>d      </a:t>
            </a:r>
            <a:r>
              <a:rPr lang="en-US" sz="4400" dirty="0" smtClean="0">
                <a:solidFill>
                  <a:srgbClr val="FF0000"/>
                </a:solidFill>
              </a:rPr>
              <a:t>+       </a:t>
            </a:r>
            <a:r>
              <a:rPr lang="en-US" sz="4400" dirty="0" smtClean="0"/>
              <a:t>id</a:t>
            </a:r>
            <a:endParaRPr lang="en-US" sz="4400" dirty="0"/>
          </a:p>
        </p:txBody>
      </p:sp>
      <p:sp>
        <p:nvSpPr>
          <p:cNvPr id="14" name="TextBox 13"/>
          <p:cNvSpPr txBox="1"/>
          <p:nvPr/>
        </p:nvSpPr>
        <p:spPr>
          <a:xfrm>
            <a:off x="2209800" y="4648200"/>
            <a:ext cx="5257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   F                 </a:t>
            </a:r>
            <a:r>
              <a:rPr lang="en-US" sz="4400" dirty="0" err="1" smtClean="0"/>
              <a:t>F</a:t>
            </a:r>
            <a:endParaRPr lang="en-US" sz="4400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4895850" y="5285613"/>
            <a:ext cx="228600" cy="40005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340864" y="3657600"/>
            <a:ext cx="5257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     T                 </a:t>
            </a:r>
            <a:r>
              <a:rPr lang="en-US" sz="4400" dirty="0" err="1" smtClean="0">
                <a:solidFill>
                  <a:srgbClr val="FF0000"/>
                </a:solidFill>
              </a:rPr>
              <a:t>T</a:t>
            </a:r>
            <a:endParaRPr lang="en-US" sz="4400" dirty="0">
              <a:solidFill>
                <a:srgbClr val="FF0000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5326380" y="4324350"/>
            <a:ext cx="228600" cy="40005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4182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1769283"/>
              </p:ext>
            </p:extLst>
          </p:nvPr>
        </p:nvGraphicFramePr>
        <p:xfrm>
          <a:off x="1524000" y="457204"/>
          <a:ext cx="6096000" cy="8862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/>
                <a:gridCol w="330200"/>
                <a:gridCol w="6858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443132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RHS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id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+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*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(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$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/>
                </a:tc>
              </a:tr>
              <a:tr h="443132"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E+T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baseline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strike="sngStrike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baseline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strike="sngStrike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baseline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strike="sngStrike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baseline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strike="sngStrike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1342963"/>
              </p:ext>
            </p:extLst>
          </p:nvPr>
        </p:nvGraphicFramePr>
        <p:xfrm>
          <a:off x="457200" y="457200"/>
          <a:ext cx="762000" cy="585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"/>
                <a:gridCol w="381000"/>
              </a:tblGrid>
              <a:tr h="291465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*</a:t>
                      </a:r>
                      <a:endParaRPr lang="en-US" b="1" dirty="0"/>
                    </a:p>
                  </a:txBody>
                  <a:tcPr/>
                </a:tc>
              </a:tr>
              <a:tr h="29146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id</a:t>
                      </a:r>
                      <a:endParaRPr lang="en-US" b="1" dirty="0"/>
                    </a:p>
                  </a:txBody>
                  <a:tcPr/>
                </a:tc>
              </a:tr>
              <a:tr h="291465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</a:t>
                      </a:r>
                      <a:endParaRPr lang="en-US" dirty="0"/>
                    </a:p>
                  </a:txBody>
                  <a:tcPr/>
                </a:tc>
              </a:tr>
              <a:tr h="29146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1465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7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91465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91465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</a:tr>
              <a:tr h="291465"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</a:tr>
              <a:tr h="291465"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</a:tr>
              <a:tr h="291465"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</a:tr>
              <a:tr h="291465"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</a:tr>
              <a:tr h="291465"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</a:tr>
              <a:tr h="291465"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</a:tr>
              <a:tr h="291465"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</a:tr>
              <a:tr h="291465"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</a:tr>
              <a:tr h="291465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000500" y="1840468"/>
            <a:ext cx="1181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</a:t>
            </a:r>
            <a:r>
              <a:rPr lang="en-US" dirty="0" smtClean="0"/>
              <a:t>d + id * id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209800" y="4648200"/>
            <a:ext cx="5257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   F</a:t>
            </a:r>
            <a:endParaRPr lang="en-US" sz="4400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2514600" y="5237988"/>
            <a:ext cx="228600" cy="4953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2895600" y="4305300"/>
            <a:ext cx="228600" cy="4953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981200" y="2819400"/>
            <a:ext cx="5257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           </a:t>
            </a:r>
            <a:r>
              <a:rPr lang="en-US" sz="4400" dirty="0" smtClean="0">
                <a:solidFill>
                  <a:srgbClr val="FF0000"/>
                </a:solidFill>
              </a:rPr>
              <a:t>E</a:t>
            </a:r>
            <a:r>
              <a:rPr lang="en-US" sz="4400" dirty="0" smtClean="0"/>
              <a:t>                 </a:t>
            </a:r>
            <a:endParaRPr lang="en-US" sz="4400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3352800" y="3505200"/>
            <a:ext cx="15240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209800" y="5562600"/>
            <a:ext cx="5257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i</a:t>
            </a:r>
            <a:r>
              <a:rPr lang="en-US" sz="4400" dirty="0" smtClean="0"/>
              <a:t>d      </a:t>
            </a:r>
            <a:r>
              <a:rPr lang="en-US" sz="4400" dirty="0" smtClean="0">
                <a:solidFill>
                  <a:srgbClr val="FF0000"/>
                </a:solidFill>
              </a:rPr>
              <a:t>+       </a:t>
            </a:r>
            <a:r>
              <a:rPr lang="en-US" sz="4400" dirty="0" smtClean="0"/>
              <a:t>id</a:t>
            </a:r>
            <a:endParaRPr lang="en-US" sz="4400" dirty="0"/>
          </a:p>
        </p:txBody>
      </p:sp>
      <p:sp>
        <p:nvSpPr>
          <p:cNvPr id="14" name="TextBox 13"/>
          <p:cNvSpPr txBox="1"/>
          <p:nvPr/>
        </p:nvSpPr>
        <p:spPr>
          <a:xfrm>
            <a:off x="2209800" y="4648200"/>
            <a:ext cx="5257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   F                 </a:t>
            </a:r>
            <a:r>
              <a:rPr lang="en-US" sz="4400" dirty="0" err="1" smtClean="0"/>
              <a:t>F</a:t>
            </a:r>
            <a:endParaRPr lang="en-US" sz="4400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4895850" y="5285613"/>
            <a:ext cx="228600" cy="40005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340864" y="3657600"/>
            <a:ext cx="5257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     T                 </a:t>
            </a:r>
            <a:r>
              <a:rPr lang="en-US" sz="4400" dirty="0" err="1" smtClean="0">
                <a:solidFill>
                  <a:srgbClr val="FF0000"/>
                </a:solidFill>
              </a:rPr>
              <a:t>T</a:t>
            </a:r>
            <a:endParaRPr lang="en-US" sz="4400" dirty="0">
              <a:solidFill>
                <a:srgbClr val="FF0000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5326380" y="4324350"/>
            <a:ext cx="228600" cy="40005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9386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4200957"/>
              </p:ext>
            </p:extLst>
          </p:nvPr>
        </p:nvGraphicFramePr>
        <p:xfrm>
          <a:off x="1524000" y="457204"/>
          <a:ext cx="6096000" cy="8862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/>
                <a:gridCol w="330200"/>
                <a:gridCol w="6858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443132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RHS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id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+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*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(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$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/>
                </a:tc>
              </a:tr>
              <a:tr h="443132"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aseline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T*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baseline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baseline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4704993"/>
              </p:ext>
            </p:extLst>
          </p:nvPr>
        </p:nvGraphicFramePr>
        <p:xfrm>
          <a:off x="457200" y="457200"/>
          <a:ext cx="762000" cy="585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"/>
                <a:gridCol w="381000"/>
              </a:tblGrid>
              <a:tr h="291465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9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id</a:t>
                      </a:r>
                      <a:endParaRPr lang="en-US" b="1" dirty="0"/>
                    </a:p>
                  </a:txBody>
                  <a:tcPr/>
                </a:tc>
              </a:tr>
              <a:tr h="29146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$</a:t>
                      </a:r>
                      <a:endParaRPr lang="en-US" b="1" dirty="0"/>
                    </a:p>
                  </a:txBody>
                  <a:tcPr/>
                </a:tc>
              </a:tr>
              <a:tr h="291465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146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1465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9146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91465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7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</a:tr>
              <a:tr h="291465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</a:tr>
              <a:tr h="291465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</a:tr>
              <a:tr h="291465"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</a:tr>
              <a:tr h="291465"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</a:tr>
              <a:tr h="291465"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</a:tr>
              <a:tr h="291465"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</a:tr>
              <a:tr h="291465"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</a:tr>
              <a:tr h="291465"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</a:tr>
              <a:tr h="291465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000500" y="1840468"/>
            <a:ext cx="1181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</a:t>
            </a:r>
            <a:r>
              <a:rPr lang="en-US" dirty="0" smtClean="0"/>
              <a:t>d + id * id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209800" y="4648200"/>
            <a:ext cx="5257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   F</a:t>
            </a:r>
            <a:endParaRPr lang="en-US" sz="4400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2514600" y="5237988"/>
            <a:ext cx="228600" cy="4953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2895600" y="4305300"/>
            <a:ext cx="228600" cy="4953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981200" y="2819400"/>
            <a:ext cx="5257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           </a:t>
            </a:r>
            <a:r>
              <a:rPr lang="en-US" sz="4400" dirty="0" smtClean="0">
                <a:solidFill>
                  <a:srgbClr val="FF0000"/>
                </a:solidFill>
              </a:rPr>
              <a:t>E</a:t>
            </a:r>
            <a:r>
              <a:rPr lang="en-US" sz="4400" dirty="0" smtClean="0"/>
              <a:t>                 </a:t>
            </a:r>
            <a:endParaRPr lang="en-US" sz="4400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3352800" y="3505200"/>
            <a:ext cx="15240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209800" y="4648200"/>
            <a:ext cx="5257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   F                 </a:t>
            </a:r>
            <a:r>
              <a:rPr lang="en-US" sz="4400" dirty="0" err="1" smtClean="0"/>
              <a:t>F</a:t>
            </a:r>
            <a:endParaRPr lang="en-US" sz="4400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4895850" y="5285613"/>
            <a:ext cx="228600" cy="40005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340864" y="3657600"/>
            <a:ext cx="5257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     T                 </a:t>
            </a:r>
            <a:r>
              <a:rPr lang="en-US" sz="4400" dirty="0" err="1" smtClean="0">
                <a:solidFill>
                  <a:srgbClr val="FF0000"/>
                </a:solidFill>
              </a:rPr>
              <a:t>T</a:t>
            </a:r>
            <a:endParaRPr lang="en-US" sz="4400" dirty="0">
              <a:solidFill>
                <a:srgbClr val="FF0000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5326380" y="4324350"/>
            <a:ext cx="228600" cy="40005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209800" y="5562600"/>
            <a:ext cx="5257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i</a:t>
            </a:r>
            <a:r>
              <a:rPr lang="en-US" sz="4400" dirty="0" smtClean="0"/>
              <a:t>d      </a:t>
            </a:r>
            <a:r>
              <a:rPr lang="en-US" sz="4400" dirty="0" smtClean="0">
                <a:solidFill>
                  <a:srgbClr val="FF0000"/>
                </a:solidFill>
              </a:rPr>
              <a:t>+</a:t>
            </a:r>
            <a:r>
              <a:rPr lang="en-US" sz="4400" dirty="0" smtClean="0"/>
              <a:t>       id      </a:t>
            </a:r>
            <a:r>
              <a:rPr lang="en-US" sz="4400" dirty="0" smtClean="0">
                <a:solidFill>
                  <a:srgbClr val="FF0000"/>
                </a:solidFill>
              </a:rPr>
              <a:t>*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583655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085017"/>
              </p:ext>
            </p:extLst>
          </p:nvPr>
        </p:nvGraphicFramePr>
        <p:xfrm>
          <a:off x="1524000" y="457204"/>
          <a:ext cx="6096000" cy="8862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/>
                <a:gridCol w="330200"/>
                <a:gridCol w="6858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443132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RHS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id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+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*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(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$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/>
                </a:tc>
              </a:tr>
              <a:tr h="443132"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baseline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strike="sngStrike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baseline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strike="sngStrike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baseline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strike="sngStrike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baseline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strike="sngStrike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baseline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strike="sngStrike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448743"/>
              </p:ext>
            </p:extLst>
          </p:nvPr>
        </p:nvGraphicFramePr>
        <p:xfrm>
          <a:off x="457200" y="457200"/>
          <a:ext cx="762000" cy="585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"/>
                <a:gridCol w="381000"/>
              </a:tblGrid>
              <a:tr h="291465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6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$</a:t>
                      </a:r>
                      <a:endParaRPr lang="en-US" b="1" dirty="0"/>
                    </a:p>
                  </a:txBody>
                  <a:tcPr/>
                </a:tc>
              </a:tr>
              <a:tr h="291465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id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</a:tr>
              <a:tr h="291465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9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146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1465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9146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91465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</a:tr>
              <a:tr h="29146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</a:tr>
              <a:tr h="291465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7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</a:tr>
              <a:tr h="291465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</a:tr>
              <a:tr h="291465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</a:tr>
              <a:tr h="291465"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</a:tr>
              <a:tr h="291465"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</a:tr>
              <a:tr h="291465"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</a:tr>
              <a:tr h="291465"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</a:tr>
              <a:tr h="291465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000500" y="1840468"/>
            <a:ext cx="1181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</a:t>
            </a:r>
            <a:r>
              <a:rPr lang="en-US" dirty="0" smtClean="0"/>
              <a:t>d + id * id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209800" y="4648200"/>
            <a:ext cx="5257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   F</a:t>
            </a:r>
            <a:endParaRPr lang="en-US" sz="4400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2514600" y="5237988"/>
            <a:ext cx="228600" cy="4953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2895600" y="4305300"/>
            <a:ext cx="228600" cy="4953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981200" y="2819400"/>
            <a:ext cx="5257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           </a:t>
            </a:r>
            <a:r>
              <a:rPr lang="en-US" sz="4400" dirty="0" smtClean="0">
                <a:solidFill>
                  <a:srgbClr val="FF0000"/>
                </a:solidFill>
              </a:rPr>
              <a:t>E</a:t>
            </a:r>
            <a:r>
              <a:rPr lang="en-US" sz="4400" dirty="0" smtClean="0"/>
              <a:t>                 </a:t>
            </a:r>
            <a:endParaRPr lang="en-US" sz="4400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3352800" y="3505200"/>
            <a:ext cx="15240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209800" y="4648200"/>
            <a:ext cx="5257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   F                 </a:t>
            </a:r>
            <a:r>
              <a:rPr lang="en-US" sz="4400" dirty="0" err="1" smtClean="0"/>
              <a:t>F</a:t>
            </a:r>
            <a:endParaRPr lang="en-US" sz="4400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4895850" y="5285613"/>
            <a:ext cx="228600" cy="40005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340864" y="3657600"/>
            <a:ext cx="5257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     T                 </a:t>
            </a:r>
            <a:r>
              <a:rPr lang="en-US" sz="4400" dirty="0" err="1" smtClean="0">
                <a:solidFill>
                  <a:srgbClr val="FF0000"/>
                </a:solidFill>
              </a:rPr>
              <a:t>T</a:t>
            </a:r>
            <a:endParaRPr lang="en-US" sz="4400" dirty="0">
              <a:solidFill>
                <a:srgbClr val="FF0000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5326380" y="4324350"/>
            <a:ext cx="228600" cy="40005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209800" y="5562600"/>
            <a:ext cx="5257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i</a:t>
            </a:r>
            <a:r>
              <a:rPr lang="en-US" sz="4400" dirty="0" smtClean="0"/>
              <a:t>d      </a:t>
            </a:r>
            <a:r>
              <a:rPr lang="en-US" sz="4400" dirty="0" smtClean="0">
                <a:solidFill>
                  <a:srgbClr val="FF0000"/>
                </a:solidFill>
              </a:rPr>
              <a:t>+</a:t>
            </a:r>
            <a:r>
              <a:rPr lang="en-US" sz="4400" dirty="0" smtClean="0"/>
              <a:t>       id      </a:t>
            </a:r>
            <a:r>
              <a:rPr lang="en-US" sz="4400" dirty="0" smtClean="0">
                <a:solidFill>
                  <a:srgbClr val="FF0000"/>
                </a:solidFill>
              </a:rPr>
              <a:t>*      id</a:t>
            </a:r>
            <a:endParaRPr lang="en-US" sz="4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6342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1920844"/>
              </p:ext>
            </p:extLst>
          </p:nvPr>
        </p:nvGraphicFramePr>
        <p:xfrm>
          <a:off x="1524000" y="457204"/>
          <a:ext cx="6096000" cy="13293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/>
                <a:gridCol w="330200"/>
                <a:gridCol w="6858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443132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RHS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id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+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*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(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$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/>
                </a:tc>
              </a:tr>
              <a:tr h="443132"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baseline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strike="sngStrike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baseline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strike="sngStrike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baseline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strike="sngStrike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baseline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strike="sngStrike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baseline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strike="sngStrike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43132"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aseline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T*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baseline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baseline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0714690"/>
              </p:ext>
            </p:extLst>
          </p:nvPr>
        </p:nvGraphicFramePr>
        <p:xfrm>
          <a:off x="457200" y="457200"/>
          <a:ext cx="762000" cy="585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"/>
                <a:gridCol w="381000"/>
              </a:tblGrid>
              <a:tr h="291465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9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$</a:t>
                      </a:r>
                      <a:endParaRPr lang="en-US" b="1" dirty="0"/>
                    </a:p>
                  </a:txBody>
                  <a:tcPr/>
                </a:tc>
              </a:tr>
              <a:tr h="29146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</a:tr>
              <a:tr h="291465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146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1465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9146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91465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7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</a:tr>
              <a:tr h="291465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</a:tr>
              <a:tr h="291465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</a:tr>
              <a:tr h="291465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</a:tr>
              <a:tr h="291465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</a:tr>
              <a:tr h="291465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</a:tr>
              <a:tr h="291465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</a:tr>
              <a:tr h="291465"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</a:tr>
              <a:tr h="291465"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</a:tr>
              <a:tr h="291465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000500" y="1840468"/>
            <a:ext cx="1181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</a:t>
            </a:r>
            <a:r>
              <a:rPr lang="en-US" dirty="0" smtClean="0"/>
              <a:t>d + id * id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209800" y="4648200"/>
            <a:ext cx="5257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   F</a:t>
            </a:r>
            <a:endParaRPr lang="en-US" sz="4400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2514600" y="5237988"/>
            <a:ext cx="228600" cy="4953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2895600" y="4305300"/>
            <a:ext cx="228600" cy="4953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981200" y="2819400"/>
            <a:ext cx="5257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           </a:t>
            </a:r>
            <a:r>
              <a:rPr lang="en-US" sz="4400" dirty="0" smtClean="0">
                <a:solidFill>
                  <a:srgbClr val="FF0000"/>
                </a:solidFill>
              </a:rPr>
              <a:t>E</a:t>
            </a:r>
            <a:r>
              <a:rPr lang="en-US" sz="4400" dirty="0" smtClean="0"/>
              <a:t>                 </a:t>
            </a:r>
            <a:endParaRPr lang="en-US" sz="4400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3352800" y="3505200"/>
            <a:ext cx="15240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4895850" y="5285613"/>
            <a:ext cx="228600" cy="40005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340864" y="3657600"/>
            <a:ext cx="5257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     T                 </a:t>
            </a:r>
            <a:r>
              <a:rPr lang="en-US" sz="4400" dirty="0" err="1" smtClean="0">
                <a:solidFill>
                  <a:srgbClr val="FF0000"/>
                </a:solidFill>
              </a:rPr>
              <a:t>T</a:t>
            </a:r>
            <a:endParaRPr lang="en-US" sz="4400" dirty="0">
              <a:solidFill>
                <a:srgbClr val="FF0000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5326380" y="4324350"/>
            <a:ext cx="228600" cy="40005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209800" y="5562600"/>
            <a:ext cx="5257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i</a:t>
            </a:r>
            <a:r>
              <a:rPr lang="en-US" sz="4400" dirty="0" smtClean="0"/>
              <a:t>d      </a:t>
            </a:r>
            <a:r>
              <a:rPr lang="en-US" sz="4400" dirty="0" smtClean="0">
                <a:solidFill>
                  <a:srgbClr val="FF0000"/>
                </a:solidFill>
              </a:rPr>
              <a:t>+</a:t>
            </a:r>
            <a:r>
              <a:rPr lang="en-US" sz="4400" dirty="0" smtClean="0"/>
              <a:t>       id      </a:t>
            </a:r>
            <a:r>
              <a:rPr lang="en-US" sz="4400" dirty="0" smtClean="0">
                <a:solidFill>
                  <a:srgbClr val="FF0000"/>
                </a:solidFill>
              </a:rPr>
              <a:t>*      </a:t>
            </a:r>
            <a:r>
              <a:rPr lang="en-US" sz="4400" dirty="0" smtClean="0"/>
              <a:t>id</a:t>
            </a:r>
            <a:endParaRPr lang="en-US" sz="4400" dirty="0"/>
          </a:p>
        </p:txBody>
      </p:sp>
      <p:sp>
        <p:nvSpPr>
          <p:cNvPr id="19" name="TextBox 18"/>
          <p:cNvSpPr txBox="1"/>
          <p:nvPr/>
        </p:nvSpPr>
        <p:spPr>
          <a:xfrm>
            <a:off x="2209800" y="4648200"/>
            <a:ext cx="5257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   F                 </a:t>
            </a:r>
            <a:r>
              <a:rPr lang="en-US" sz="4400" dirty="0" err="1" smtClean="0"/>
              <a:t>F</a:t>
            </a:r>
            <a:r>
              <a:rPr lang="en-US" sz="4400" dirty="0" smtClean="0"/>
              <a:t>           </a:t>
            </a:r>
            <a:r>
              <a:rPr lang="en-US" sz="4400" dirty="0" smtClean="0">
                <a:solidFill>
                  <a:srgbClr val="FF0000"/>
                </a:solidFill>
              </a:rPr>
              <a:t>F</a:t>
            </a:r>
            <a:endParaRPr lang="en-US" sz="4400" dirty="0">
              <a:solidFill>
                <a:srgbClr val="FF0000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896100" y="5285613"/>
            <a:ext cx="114300" cy="40005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3656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8552553"/>
              </p:ext>
            </p:extLst>
          </p:nvPr>
        </p:nvGraphicFramePr>
        <p:xfrm>
          <a:off x="1524000" y="457204"/>
          <a:ext cx="6096000" cy="8862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/>
                <a:gridCol w="330200"/>
                <a:gridCol w="6858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443132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RHS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id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+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*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(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$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/>
                </a:tc>
              </a:tr>
              <a:tr h="443132"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T*F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baseline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strike="sngStrike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baseline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strike="sngStrike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baseline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strike="sngStrike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baseline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strike="sngStrike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baseline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strike="sngStrike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1267709"/>
              </p:ext>
            </p:extLst>
          </p:nvPr>
        </p:nvGraphicFramePr>
        <p:xfrm>
          <a:off x="457200" y="457200"/>
          <a:ext cx="762000" cy="585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"/>
                <a:gridCol w="381000"/>
              </a:tblGrid>
              <a:tr h="291465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$</a:t>
                      </a:r>
                      <a:endParaRPr lang="en-US" b="1" dirty="0"/>
                    </a:p>
                  </a:txBody>
                  <a:tcPr/>
                </a:tc>
              </a:tr>
              <a:tr h="29146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</a:tr>
              <a:tr h="291465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9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146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1465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9146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91465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</a:tr>
              <a:tr h="29146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</a:tr>
              <a:tr h="291465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7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</a:tr>
              <a:tr h="291465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</a:tr>
              <a:tr h="291465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</a:tr>
              <a:tr h="291465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</a:tr>
              <a:tr h="291465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</a:tr>
              <a:tr h="291465"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</a:tr>
              <a:tr h="291465"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</a:tr>
              <a:tr h="291465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000500" y="1840468"/>
            <a:ext cx="1181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</a:t>
            </a:r>
            <a:r>
              <a:rPr lang="en-US" dirty="0" smtClean="0"/>
              <a:t>d + id * id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209800" y="4648200"/>
            <a:ext cx="5257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   F</a:t>
            </a:r>
            <a:endParaRPr lang="en-US" sz="4400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2514600" y="5237988"/>
            <a:ext cx="228600" cy="4953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2895600" y="4305300"/>
            <a:ext cx="228600" cy="4953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981200" y="2819400"/>
            <a:ext cx="5257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           </a:t>
            </a:r>
            <a:r>
              <a:rPr lang="en-US" sz="4400" dirty="0" smtClean="0">
                <a:solidFill>
                  <a:srgbClr val="FF0000"/>
                </a:solidFill>
              </a:rPr>
              <a:t>E</a:t>
            </a:r>
            <a:r>
              <a:rPr lang="en-US" sz="4400" dirty="0" smtClean="0"/>
              <a:t>                 </a:t>
            </a:r>
            <a:endParaRPr lang="en-US" sz="4400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3352800" y="3505200"/>
            <a:ext cx="15240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4895850" y="5285613"/>
            <a:ext cx="228600" cy="40005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340864" y="3657600"/>
            <a:ext cx="5257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     T                 </a:t>
            </a:r>
            <a:r>
              <a:rPr lang="en-US" sz="4400" dirty="0" err="1" smtClean="0">
                <a:solidFill>
                  <a:srgbClr val="FF0000"/>
                </a:solidFill>
              </a:rPr>
              <a:t>T</a:t>
            </a:r>
            <a:endParaRPr lang="en-US" sz="4400" dirty="0">
              <a:solidFill>
                <a:srgbClr val="FF0000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5326380" y="4324350"/>
            <a:ext cx="228600" cy="40005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209800" y="5562600"/>
            <a:ext cx="5257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i</a:t>
            </a:r>
            <a:r>
              <a:rPr lang="en-US" sz="4400" dirty="0" smtClean="0"/>
              <a:t>d      </a:t>
            </a:r>
            <a:r>
              <a:rPr lang="en-US" sz="4400" dirty="0" smtClean="0">
                <a:solidFill>
                  <a:srgbClr val="FF0000"/>
                </a:solidFill>
              </a:rPr>
              <a:t>+</a:t>
            </a:r>
            <a:r>
              <a:rPr lang="en-US" sz="4400" dirty="0" smtClean="0"/>
              <a:t>       id      </a:t>
            </a:r>
            <a:r>
              <a:rPr lang="en-US" sz="4400" dirty="0" smtClean="0">
                <a:solidFill>
                  <a:srgbClr val="FF0000"/>
                </a:solidFill>
              </a:rPr>
              <a:t>*      </a:t>
            </a:r>
            <a:r>
              <a:rPr lang="en-US" sz="4400" dirty="0" smtClean="0"/>
              <a:t>id</a:t>
            </a:r>
            <a:endParaRPr lang="en-US" sz="4400" dirty="0"/>
          </a:p>
        </p:txBody>
      </p:sp>
      <p:sp>
        <p:nvSpPr>
          <p:cNvPr id="19" name="TextBox 18"/>
          <p:cNvSpPr txBox="1"/>
          <p:nvPr/>
        </p:nvSpPr>
        <p:spPr>
          <a:xfrm>
            <a:off x="2209800" y="4648200"/>
            <a:ext cx="5257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   F                 </a:t>
            </a:r>
            <a:r>
              <a:rPr lang="en-US" sz="4400" dirty="0" err="1" smtClean="0"/>
              <a:t>F</a:t>
            </a:r>
            <a:r>
              <a:rPr lang="en-US" sz="4400" dirty="0" smtClean="0"/>
              <a:t>           </a:t>
            </a:r>
            <a:r>
              <a:rPr lang="en-US" sz="4400" dirty="0" smtClean="0">
                <a:solidFill>
                  <a:srgbClr val="FF0000"/>
                </a:solidFill>
              </a:rPr>
              <a:t>F</a:t>
            </a:r>
            <a:endParaRPr lang="en-US" sz="4400" dirty="0">
              <a:solidFill>
                <a:srgbClr val="FF0000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896100" y="5285613"/>
            <a:ext cx="114300" cy="40005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/>
          <p:nvPr/>
        </p:nvCxnSpPr>
        <p:spPr>
          <a:xfrm flipV="1">
            <a:off x="2209800" y="1219200"/>
            <a:ext cx="419100" cy="9906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524000" y="2253734"/>
            <a:ext cx="2517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Pop 3 tokens from STACK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125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8838614"/>
              </p:ext>
            </p:extLst>
          </p:nvPr>
        </p:nvGraphicFramePr>
        <p:xfrm>
          <a:off x="1524000" y="457204"/>
          <a:ext cx="6096000" cy="13293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/>
                <a:gridCol w="330200"/>
                <a:gridCol w="6858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443132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RHS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id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+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*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(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$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/>
                </a:tc>
              </a:tr>
              <a:tr h="443132"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T*F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baseline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strike="sngStrike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baseline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strike="sngStrike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baseline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strike="sngStrike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baseline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strike="sngStrike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baseline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strike="sngStrike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43132"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aseline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E+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baseline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9927840"/>
              </p:ext>
            </p:extLst>
          </p:nvPr>
        </p:nvGraphicFramePr>
        <p:xfrm>
          <a:off x="457200" y="457200"/>
          <a:ext cx="762000" cy="585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"/>
                <a:gridCol w="381000"/>
              </a:tblGrid>
              <a:tr h="291465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$</a:t>
                      </a:r>
                      <a:endParaRPr lang="en-US" b="1" dirty="0"/>
                    </a:p>
                  </a:txBody>
                  <a:tcPr/>
                </a:tc>
              </a:tr>
              <a:tr h="29146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</a:tr>
              <a:tr h="291465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7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1465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1465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91465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91465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</a:tr>
              <a:tr h="291465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</a:tr>
              <a:tr h="291465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</a:tr>
              <a:tr h="291465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</a:tr>
              <a:tr h="291465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</a:tr>
              <a:tr h="291465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</a:tr>
              <a:tr h="291465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</a:tr>
              <a:tr h="291465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</a:tr>
              <a:tr h="291465"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</a:tr>
              <a:tr h="291465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000500" y="1840468"/>
            <a:ext cx="1181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</a:t>
            </a:r>
            <a:r>
              <a:rPr lang="en-US" dirty="0" smtClean="0"/>
              <a:t>d + id * id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209800" y="4648200"/>
            <a:ext cx="5257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   F</a:t>
            </a:r>
            <a:endParaRPr lang="en-US" sz="4400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2514600" y="5237988"/>
            <a:ext cx="228600" cy="4953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2895600" y="4305300"/>
            <a:ext cx="228600" cy="4953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981200" y="2819400"/>
            <a:ext cx="5257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           </a:t>
            </a:r>
            <a:r>
              <a:rPr lang="en-US" sz="4400" dirty="0" smtClean="0">
                <a:solidFill>
                  <a:srgbClr val="FF0000"/>
                </a:solidFill>
              </a:rPr>
              <a:t>E</a:t>
            </a:r>
            <a:r>
              <a:rPr lang="en-US" sz="4400" dirty="0" smtClean="0"/>
              <a:t>                 </a:t>
            </a:r>
            <a:endParaRPr lang="en-US" sz="4400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3352800" y="3505200"/>
            <a:ext cx="15240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4895850" y="5285613"/>
            <a:ext cx="228600" cy="40005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340864" y="3657600"/>
            <a:ext cx="5257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     T                 </a:t>
            </a:r>
            <a:r>
              <a:rPr lang="en-US" sz="4400" dirty="0" err="1" smtClean="0"/>
              <a:t>T</a:t>
            </a:r>
            <a:endParaRPr lang="en-US" sz="4400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5326380" y="4324350"/>
            <a:ext cx="228600" cy="40005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209800" y="5562600"/>
            <a:ext cx="5257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i</a:t>
            </a:r>
            <a:r>
              <a:rPr lang="en-US" sz="4400" dirty="0" smtClean="0"/>
              <a:t>d      </a:t>
            </a:r>
            <a:r>
              <a:rPr lang="en-US" sz="4400" dirty="0" smtClean="0">
                <a:solidFill>
                  <a:srgbClr val="FF0000"/>
                </a:solidFill>
              </a:rPr>
              <a:t>+</a:t>
            </a:r>
            <a:r>
              <a:rPr lang="en-US" sz="4400" dirty="0" smtClean="0"/>
              <a:t>       id      *</a:t>
            </a:r>
            <a:r>
              <a:rPr lang="en-US" sz="4400" dirty="0" smtClean="0">
                <a:solidFill>
                  <a:srgbClr val="FF0000"/>
                </a:solidFill>
              </a:rPr>
              <a:t>      </a:t>
            </a:r>
            <a:r>
              <a:rPr lang="en-US" sz="4400" dirty="0" smtClean="0"/>
              <a:t>id</a:t>
            </a:r>
            <a:endParaRPr lang="en-US" sz="4400" dirty="0"/>
          </a:p>
        </p:txBody>
      </p:sp>
      <p:sp>
        <p:nvSpPr>
          <p:cNvPr id="19" name="TextBox 18"/>
          <p:cNvSpPr txBox="1"/>
          <p:nvPr/>
        </p:nvSpPr>
        <p:spPr>
          <a:xfrm>
            <a:off x="2209800" y="4648200"/>
            <a:ext cx="5257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   F                 </a:t>
            </a:r>
            <a:r>
              <a:rPr lang="en-US" sz="4400" dirty="0" err="1" smtClean="0"/>
              <a:t>F</a:t>
            </a:r>
            <a:r>
              <a:rPr lang="en-US" sz="4400" dirty="0" smtClean="0"/>
              <a:t>           F</a:t>
            </a:r>
            <a:endParaRPr lang="en-US" sz="4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896100" y="5285613"/>
            <a:ext cx="114300" cy="40005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981200" y="2819400"/>
            <a:ext cx="5257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           </a:t>
            </a:r>
            <a:r>
              <a:rPr lang="en-US" sz="4400" dirty="0" smtClean="0">
                <a:solidFill>
                  <a:srgbClr val="FF0000"/>
                </a:solidFill>
              </a:rPr>
              <a:t>E                 T</a:t>
            </a:r>
            <a:endParaRPr lang="en-US" sz="4400" dirty="0">
              <a:solidFill>
                <a:srgbClr val="FF0000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5943600" y="3409950"/>
            <a:ext cx="76200" cy="222885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5753100" y="3409950"/>
            <a:ext cx="266700" cy="40005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6019800" y="3409950"/>
            <a:ext cx="762000" cy="139065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1843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9437182"/>
              </p:ext>
            </p:extLst>
          </p:nvPr>
        </p:nvGraphicFramePr>
        <p:xfrm>
          <a:off x="1524000" y="457204"/>
          <a:ext cx="6096000" cy="8862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/>
                <a:gridCol w="330200"/>
                <a:gridCol w="6858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443132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RHS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id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+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*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(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$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/>
                </a:tc>
              </a:tr>
              <a:tr h="443132"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E+T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baseline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strike="sngStrike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baseline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strike="sngStrike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baseline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strike="sngStrike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baseline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strike="sngStrike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1680076"/>
              </p:ext>
            </p:extLst>
          </p:nvPr>
        </p:nvGraphicFramePr>
        <p:xfrm>
          <a:off x="457200" y="457200"/>
          <a:ext cx="762000" cy="585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"/>
                <a:gridCol w="381000"/>
              </a:tblGrid>
              <a:tr h="291465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$</a:t>
                      </a:r>
                      <a:endParaRPr lang="en-US" b="1" dirty="0"/>
                    </a:p>
                  </a:txBody>
                  <a:tcPr/>
                </a:tc>
              </a:tr>
              <a:tr h="29146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</a:tr>
              <a:tr h="291465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146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1465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7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91465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91465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</a:tr>
              <a:tr h="291465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</a:tr>
              <a:tr h="291465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</a:tr>
              <a:tr h="291465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</a:tr>
              <a:tr h="291465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</a:tr>
              <a:tr h="291465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</a:tr>
              <a:tr h="291465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</a:tr>
              <a:tr h="291465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</a:tr>
              <a:tr h="291465"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</a:tr>
              <a:tr h="291465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000500" y="1840468"/>
            <a:ext cx="1181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</a:t>
            </a:r>
            <a:r>
              <a:rPr lang="en-US" dirty="0" smtClean="0"/>
              <a:t>d + id * id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209800" y="4648200"/>
            <a:ext cx="5257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   F</a:t>
            </a:r>
            <a:endParaRPr lang="en-US" sz="4400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2514600" y="5237988"/>
            <a:ext cx="228600" cy="4953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2895600" y="4305300"/>
            <a:ext cx="228600" cy="4953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981200" y="2819400"/>
            <a:ext cx="5257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           </a:t>
            </a:r>
            <a:r>
              <a:rPr lang="en-US" sz="4400" dirty="0" smtClean="0">
                <a:solidFill>
                  <a:srgbClr val="FF0000"/>
                </a:solidFill>
              </a:rPr>
              <a:t>E</a:t>
            </a:r>
            <a:r>
              <a:rPr lang="en-US" sz="4400" dirty="0" smtClean="0"/>
              <a:t>                 </a:t>
            </a:r>
            <a:endParaRPr lang="en-US" sz="4400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3352800" y="3505200"/>
            <a:ext cx="15240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4895850" y="5285613"/>
            <a:ext cx="228600" cy="40005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340864" y="3657600"/>
            <a:ext cx="5257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     T                 </a:t>
            </a:r>
            <a:r>
              <a:rPr lang="en-US" sz="4400" dirty="0" err="1" smtClean="0"/>
              <a:t>T</a:t>
            </a:r>
            <a:endParaRPr lang="en-US" sz="4400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5326380" y="4324350"/>
            <a:ext cx="228600" cy="40005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209800" y="5562600"/>
            <a:ext cx="5257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i</a:t>
            </a:r>
            <a:r>
              <a:rPr lang="en-US" sz="4400" dirty="0" smtClean="0"/>
              <a:t>d      </a:t>
            </a:r>
            <a:r>
              <a:rPr lang="en-US" sz="4400" dirty="0" smtClean="0">
                <a:solidFill>
                  <a:srgbClr val="FF0000"/>
                </a:solidFill>
              </a:rPr>
              <a:t>+</a:t>
            </a:r>
            <a:r>
              <a:rPr lang="en-US" sz="4400" dirty="0" smtClean="0"/>
              <a:t>       id      *</a:t>
            </a:r>
            <a:r>
              <a:rPr lang="en-US" sz="4400" dirty="0" smtClean="0">
                <a:solidFill>
                  <a:srgbClr val="FF0000"/>
                </a:solidFill>
              </a:rPr>
              <a:t>      </a:t>
            </a:r>
            <a:r>
              <a:rPr lang="en-US" sz="4400" dirty="0" smtClean="0"/>
              <a:t>id</a:t>
            </a:r>
            <a:endParaRPr lang="en-US" sz="4400" dirty="0"/>
          </a:p>
        </p:txBody>
      </p:sp>
      <p:sp>
        <p:nvSpPr>
          <p:cNvPr id="19" name="TextBox 18"/>
          <p:cNvSpPr txBox="1"/>
          <p:nvPr/>
        </p:nvSpPr>
        <p:spPr>
          <a:xfrm>
            <a:off x="2209800" y="4648200"/>
            <a:ext cx="5257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   F                 </a:t>
            </a:r>
            <a:r>
              <a:rPr lang="en-US" sz="4400" dirty="0" err="1" smtClean="0"/>
              <a:t>F</a:t>
            </a:r>
            <a:r>
              <a:rPr lang="en-US" sz="4400" dirty="0" smtClean="0"/>
              <a:t>           F</a:t>
            </a:r>
            <a:endParaRPr lang="en-US" sz="4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896100" y="5285613"/>
            <a:ext cx="114300" cy="40005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981200" y="2819400"/>
            <a:ext cx="5257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           </a:t>
            </a:r>
            <a:r>
              <a:rPr lang="en-US" sz="4400" dirty="0" smtClean="0">
                <a:solidFill>
                  <a:srgbClr val="FF0000"/>
                </a:solidFill>
              </a:rPr>
              <a:t>E                 T</a:t>
            </a:r>
            <a:endParaRPr lang="en-US" sz="4400" dirty="0">
              <a:solidFill>
                <a:srgbClr val="FF0000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5943600" y="3409950"/>
            <a:ext cx="76200" cy="222885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5753100" y="3409950"/>
            <a:ext cx="266700" cy="40005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6019800" y="3409950"/>
            <a:ext cx="762000" cy="139065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6513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268638"/>
              </p:ext>
            </p:extLst>
          </p:nvPr>
        </p:nvGraphicFramePr>
        <p:xfrm>
          <a:off x="1524000" y="457204"/>
          <a:ext cx="6096000" cy="13293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/>
                <a:gridCol w="330200"/>
                <a:gridCol w="6858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443132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RHS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id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+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*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(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$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/>
                </a:tc>
              </a:tr>
              <a:tr h="443132"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E+T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baseline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strike="sngStrike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baseline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strike="sngStrike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baseline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strike="sngStrike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baseline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strike="sngStrike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43132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6245269"/>
              </p:ext>
            </p:extLst>
          </p:nvPr>
        </p:nvGraphicFramePr>
        <p:xfrm>
          <a:off x="457200" y="457200"/>
          <a:ext cx="762000" cy="585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"/>
                <a:gridCol w="381000"/>
              </a:tblGrid>
              <a:tr h="291465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$</a:t>
                      </a:r>
                      <a:endParaRPr lang="en-US" b="1" dirty="0"/>
                    </a:p>
                  </a:txBody>
                  <a:tcPr/>
                </a:tc>
              </a:tr>
              <a:tr h="29146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</a:tr>
              <a:tr h="291465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146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1465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91465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91465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</a:tr>
              <a:tr h="291465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</a:tr>
              <a:tr h="291465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</a:tr>
              <a:tr h="291465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</a:tr>
              <a:tr h="291465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</a:tr>
              <a:tr h="291465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</a:tr>
              <a:tr h="291465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</a:tr>
              <a:tr h="291465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</a:tr>
              <a:tr h="291465"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</a:tr>
              <a:tr h="291465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000500" y="1840468"/>
            <a:ext cx="1181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</a:t>
            </a:r>
            <a:r>
              <a:rPr lang="en-US" dirty="0" smtClean="0"/>
              <a:t>d + id * id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209800" y="5562600"/>
            <a:ext cx="5257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i</a:t>
            </a:r>
            <a:r>
              <a:rPr lang="en-US" sz="4400" dirty="0" smtClean="0"/>
              <a:t>d      +       id      *      id</a:t>
            </a:r>
            <a:endParaRPr lang="en-US" sz="4400" dirty="0"/>
          </a:p>
        </p:txBody>
      </p:sp>
      <p:sp>
        <p:nvSpPr>
          <p:cNvPr id="26" name="TextBox 25"/>
          <p:cNvSpPr txBox="1"/>
          <p:nvPr/>
        </p:nvSpPr>
        <p:spPr>
          <a:xfrm>
            <a:off x="1981200" y="2819400"/>
            <a:ext cx="5257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           E                 T</a:t>
            </a:r>
            <a:endParaRPr lang="en-US" sz="4400" dirty="0"/>
          </a:p>
        </p:txBody>
      </p:sp>
      <p:sp>
        <p:nvSpPr>
          <p:cNvPr id="27" name="TextBox 26"/>
          <p:cNvSpPr txBox="1"/>
          <p:nvPr/>
        </p:nvSpPr>
        <p:spPr>
          <a:xfrm>
            <a:off x="2340864" y="3657600"/>
            <a:ext cx="5257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     T                 </a:t>
            </a:r>
            <a:r>
              <a:rPr lang="en-US" sz="4400" dirty="0" err="1" smtClean="0"/>
              <a:t>T</a:t>
            </a:r>
            <a:endParaRPr lang="en-US" sz="4400" dirty="0"/>
          </a:p>
        </p:txBody>
      </p:sp>
      <p:sp>
        <p:nvSpPr>
          <p:cNvPr id="28" name="TextBox 27"/>
          <p:cNvSpPr txBox="1"/>
          <p:nvPr/>
        </p:nvSpPr>
        <p:spPr>
          <a:xfrm>
            <a:off x="2209800" y="4648200"/>
            <a:ext cx="5257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   F                 </a:t>
            </a:r>
            <a:r>
              <a:rPr lang="en-US" sz="4400" dirty="0" err="1" smtClean="0"/>
              <a:t>F</a:t>
            </a:r>
            <a:r>
              <a:rPr lang="en-US" sz="4400" dirty="0" smtClean="0"/>
              <a:t>           F</a:t>
            </a:r>
            <a:endParaRPr lang="en-US" sz="4400" dirty="0"/>
          </a:p>
        </p:txBody>
      </p:sp>
      <p:sp>
        <p:nvSpPr>
          <p:cNvPr id="29" name="TextBox 28"/>
          <p:cNvSpPr txBox="1"/>
          <p:nvPr/>
        </p:nvSpPr>
        <p:spPr>
          <a:xfrm>
            <a:off x="2209800" y="2248162"/>
            <a:ext cx="5257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                   </a:t>
            </a:r>
            <a:r>
              <a:rPr lang="en-US" sz="4400" dirty="0" smtClean="0">
                <a:solidFill>
                  <a:srgbClr val="FF0000"/>
                </a:solidFill>
              </a:rPr>
              <a:t>E</a:t>
            </a:r>
            <a:endParaRPr lang="en-US" sz="4400" dirty="0">
              <a:solidFill>
                <a:srgbClr val="FF0000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3657600" y="2895600"/>
            <a:ext cx="1181100" cy="28194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3810000" y="2895600"/>
            <a:ext cx="1028700" cy="2286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4838700" y="2895600"/>
            <a:ext cx="914400" cy="2286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3352800" y="3505200"/>
            <a:ext cx="15240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2895600" y="4305300"/>
            <a:ext cx="228600" cy="4953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6896100" y="5285613"/>
            <a:ext cx="114300" cy="40005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5943600" y="3409950"/>
            <a:ext cx="76200" cy="222885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5753100" y="3409950"/>
            <a:ext cx="266700" cy="40005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2514600" y="5237988"/>
            <a:ext cx="228600" cy="4953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6019800" y="3409950"/>
            <a:ext cx="762000" cy="139065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4895850" y="5285613"/>
            <a:ext cx="228600" cy="40005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5326380" y="4324350"/>
            <a:ext cx="228600" cy="40005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1355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8904862"/>
              </p:ext>
            </p:extLst>
          </p:nvPr>
        </p:nvGraphicFramePr>
        <p:xfrm>
          <a:off x="1524000" y="457204"/>
          <a:ext cx="6096000" cy="8862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/>
                <a:gridCol w="330200"/>
                <a:gridCol w="6858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443132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RHS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id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+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*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(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$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/>
                </a:tc>
              </a:tr>
              <a:tr h="443132"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aseline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baseline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strike="sngStrike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baseline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strike="sngStrike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baseline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strike="sngStrike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baseline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strike="sngStrike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baseline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strike="sngStrike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0080853"/>
              </p:ext>
            </p:extLst>
          </p:nvPr>
        </p:nvGraphicFramePr>
        <p:xfrm>
          <a:off x="457200" y="457200"/>
          <a:ext cx="762000" cy="585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"/>
                <a:gridCol w="381000"/>
              </a:tblGrid>
              <a:tr h="291465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7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$</a:t>
                      </a:r>
                      <a:endParaRPr lang="en-US" b="1" dirty="0"/>
                    </a:p>
                  </a:txBody>
                  <a:tcPr/>
                </a:tc>
              </a:tr>
              <a:tr h="29146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</a:tr>
              <a:tr h="291465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146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1465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91465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91465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</a:tr>
              <a:tr h="291465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</a:tr>
              <a:tr h="291465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</a:tr>
              <a:tr h="291465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</a:tr>
              <a:tr h="291465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</a:tr>
              <a:tr h="291465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</a:tr>
              <a:tr h="291465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</a:tr>
              <a:tr h="291465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</a:tr>
              <a:tr h="291465"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</a:tr>
              <a:tr h="291465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000500" y="1840468"/>
            <a:ext cx="1181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</a:t>
            </a:r>
            <a:r>
              <a:rPr lang="en-US" dirty="0" smtClean="0"/>
              <a:t>d + id * id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209800" y="5562600"/>
            <a:ext cx="5257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i</a:t>
            </a:r>
            <a:r>
              <a:rPr lang="en-US" sz="4400" dirty="0" smtClean="0"/>
              <a:t>d      +       id      *      id</a:t>
            </a:r>
            <a:endParaRPr lang="en-US" sz="4400" dirty="0"/>
          </a:p>
        </p:txBody>
      </p:sp>
      <p:sp>
        <p:nvSpPr>
          <p:cNvPr id="26" name="TextBox 25"/>
          <p:cNvSpPr txBox="1"/>
          <p:nvPr/>
        </p:nvSpPr>
        <p:spPr>
          <a:xfrm>
            <a:off x="1981200" y="2819400"/>
            <a:ext cx="5257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           E                 T</a:t>
            </a:r>
            <a:endParaRPr lang="en-US" sz="4400" dirty="0"/>
          </a:p>
        </p:txBody>
      </p:sp>
      <p:sp>
        <p:nvSpPr>
          <p:cNvPr id="27" name="TextBox 26"/>
          <p:cNvSpPr txBox="1"/>
          <p:nvPr/>
        </p:nvSpPr>
        <p:spPr>
          <a:xfrm>
            <a:off x="2340864" y="3657600"/>
            <a:ext cx="5257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     T                 </a:t>
            </a:r>
            <a:r>
              <a:rPr lang="en-US" sz="4400" dirty="0" err="1" smtClean="0"/>
              <a:t>T</a:t>
            </a:r>
            <a:endParaRPr lang="en-US" sz="4400" dirty="0"/>
          </a:p>
        </p:txBody>
      </p:sp>
      <p:sp>
        <p:nvSpPr>
          <p:cNvPr id="28" name="TextBox 27"/>
          <p:cNvSpPr txBox="1"/>
          <p:nvPr/>
        </p:nvSpPr>
        <p:spPr>
          <a:xfrm>
            <a:off x="2209800" y="4648200"/>
            <a:ext cx="5257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   F                 </a:t>
            </a:r>
            <a:r>
              <a:rPr lang="en-US" sz="4400" dirty="0" err="1" smtClean="0"/>
              <a:t>F</a:t>
            </a:r>
            <a:r>
              <a:rPr lang="en-US" sz="4400" dirty="0" smtClean="0"/>
              <a:t>           F</a:t>
            </a:r>
            <a:endParaRPr lang="en-US" sz="4400" dirty="0"/>
          </a:p>
        </p:txBody>
      </p:sp>
      <p:sp>
        <p:nvSpPr>
          <p:cNvPr id="29" name="TextBox 28"/>
          <p:cNvSpPr txBox="1"/>
          <p:nvPr/>
        </p:nvSpPr>
        <p:spPr>
          <a:xfrm>
            <a:off x="2209800" y="2248162"/>
            <a:ext cx="5257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                   </a:t>
            </a:r>
            <a:r>
              <a:rPr lang="en-US" sz="4400" dirty="0" smtClean="0">
                <a:solidFill>
                  <a:srgbClr val="FF0000"/>
                </a:solidFill>
              </a:rPr>
              <a:t>E</a:t>
            </a:r>
            <a:endParaRPr lang="en-US" sz="4400" dirty="0">
              <a:solidFill>
                <a:srgbClr val="FF0000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3657600" y="2895600"/>
            <a:ext cx="1181100" cy="28194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3810000" y="2895600"/>
            <a:ext cx="1028700" cy="2286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4838700" y="2895600"/>
            <a:ext cx="914400" cy="2286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3352800" y="3505200"/>
            <a:ext cx="15240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2895600" y="4305300"/>
            <a:ext cx="228600" cy="4953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6896100" y="5285613"/>
            <a:ext cx="114300" cy="40005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5943600" y="3409950"/>
            <a:ext cx="76200" cy="222885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5753100" y="3409950"/>
            <a:ext cx="266700" cy="40005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2514600" y="5237988"/>
            <a:ext cx="228600" cy="4953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6019800" y="3409950"/>
            <a:ext cx="762000" cy="139065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4895850" y="5285613"/>
            <a:ext cx="228600" cy="40005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5326380" y="4324350"/>
            <a:ext cx="228600" cy="40005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/>
          <p:nvPr/>
        </p:nvCxnSpPr>
        <p:spPr>
          <a:xfrm flipH="1" flipV="1">
            <a:off x="5886450" y="1219200"/>
            <a:ext cx="209550" cy="9906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326380" y="2209800"/>
            <a:ext cx="3497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Accepting State – Parse is complete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825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4800" y="304800"/>
            <a:ext cx="8382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b="1" dirty="0" smtClean="0"/>
              <a:t>Regular Grammar - Finite Automaton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b="1" dirty="0" smtClean="0"/>
              <a:t>Collection of STATES and TRANSITION RULES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b="1" dirty="0" smtClean="0"/>
              <a:t>STATE captures relevant information about the past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b="1" dirty="0" smtClean="0"/>
              <a:t>TRANSITION RULE and input tells which STATE to go to</a:t>
            </a:r>
            <a:endParaRPr lang="en-US" sz="2400" b="1" dirty="0"/>
          </a:p>
          <a:p>
            <a:pPr lvl="1"/>
            <a:endParaRPr lang="en-US" sz="2400" b="1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400" b="1" dirty="0" smtClean="0"/>
              <a:t>Context-Free Grammar</a:t>
            </a:r>
            <a:r>
              <a:rPr lang="en-US" sz="2400" b="1" dirty="0"/>
              <a:t> </a:t>
            </a:r>
            <a:r>
              <a:rPr lang="en-US" sz="2400" b="1" dirty="0" smtClean="0"/>
              <a:t>– Pushdown Automaton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b="1" dirty="0" smtClean="0"/>
              <a:t>Collection of STATES, TRANSITION RULES, and STACK</a:t>
            </a:r>
          </a:p>
        </p:txBody>
      </p:sp>
    </p:spTree>
    <p:extLst>
      <p:ext uri="{BB962C8B-B14F-4D97-AF65-F5344CB8AC3E}">
        <p14:creationId xmlns:p14="http://schemas.microsoft.com/office/powerpoint/2010/main" val="1288162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4800" y="304800"/>
            <a:ext cx="8382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b="1" dirty="0" smtClean="0"/>
              <a:t>Regular Grammar - Finite Automaton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b="1" dirty="0" smtClean="0"/>
              <a:t>Collection of STATES and TRANSITION RULES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b="1" dirty="0" smtClean="0"/>
              <a:t>STATE captures relevant information about the past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b="1" dirty="0" smtClean="0"/>
              <a:t>TRANSITION RULE and input tells which STATE to go to</a:t>
            </a:r>
            <a:endParaRPr lang="en-US" sz="2400" b="1" dirty="0"/>
          </a:p>
          <a:p>
            <a:pPr lvl="1"/>
            <a:endParaRPr lang="en-US" sz="2400" b="1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400" b="1" dirty="0" smtClean="0"/>
              <a:t>Context-Free Grammar</a:t>
            </a:r>
            <a:r>
              <a:rPr lang="en-US" sz="2400" b="1" dirty="0"/>
              <a:t> </a:t>
            </a:r>
            <a:r>
              <a:rPr lang="en-US" sz="2400" b="1" dirty="0" smtClean="0"/>
              <a:t>– Pushdown Automaton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b="1" dirty="0" smtClean="0"/>
              <a:t>Collection of STATES, TRANSITION RULES, and STACK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b="1" dirty="0" smtClean="0"/>
              <a:t>STATE captures relevant information about the near past</a:t>
            </a:r>
          </a:p>
        </p:txBody>
      </p:sp>
    </p:spTree>
    <p:extLst>
      <p:ext uri="{BB962C8B-B14F-4D97-AF65-F5344CB8AC3E}">
        <p14:creationId xmlns:p14="http://schemas.microsoft.com/office/powerpoint/2010/main" val="1288162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4800" y="304800"/>
            <a:ext cx="8382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b="1" dirty="0" smtClean="0"/>
              <a:t>Regular Grammar - Finite Automaton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b="1" dirty="0" smtClean="0"/>
              <a:t>Collection of STATES and TRANSITION RULES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b="1" dirty="0" smtClean="0"/>
              <a:t>STATE captures relevant information about the past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b="1" dirty="0" smtClean="0"/>
              <a:t>TRANSITION RULE and input tells which STATE to go to</a:t>
            </a:r>
            <a:endParaRPr lang="en-US" sz="2400" b="1" dirty="0"/>
          </a:p>
          <a:p>
            <a:pPr lvl="1"/>
            <a:endParaRPr lang="en-US" sz="2400" b="1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400" b="1" dirty="0" smtClean="0"/>
              <a:t>Context-Free Grammar</a:t>
            </a:r>
            <a:r>
              <a:rPr lang="en-US" sz="2400" b="1" dirty="0"/>
              <a:t> </a:t>
            </a:r>
            <a:r>
              <a:rPr lang="en-US" sz="2400" b="1" dirty="0" smtClean="0"/>
              <a:t>– Pushdown Automaton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b="1" dirty="0" smtClean="0"/>
              <a:t>Collection of STATES, TRANSITION RULES, and STACK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b="1" dirty="0" smtClean="0"/>
              <a:t>STATE captures relevant information about the near past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b="1" dirty="0" smtClean="0"/>
              <a:t>STACK captures relevant information about the far past</a:t>
            </a:r>
          </a:p>
        </p:txBody>
      </p:sp>
    </p:spTree>
    <p:extLst>
      <p:ext uri="{BB962C8B-B14F-4D97-AF65-F5344CB8AC3E}">
        <p14:creationId xmlns:p14="http://schemas.microsoft.com/office/powerpoint/2010/main" val="1288162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4800" y="304800"/>
            <a:ext cx="8382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b="1" dirty="0" smtClean="0"/>
              <a:t>Regular Grammar - Finite Automaton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b="1" dirty="0" smtClean="0"/>
              <a:t>Collection of STATES and TRANSITION RULES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b="1" dirty="0" smtClean="0"/>
              <a:t>STATE captures relevant information about the past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b="1" dirty="0" smtClean="0"/>
              <a:t>TRANSITION RULE and input tells which STATE to go to</a:t>
            </a:r>
            <a:endParaRPr lang="en-US" sz="2400" b="1" dirty="0"/>
          </a:p>
          <a:p>
            <a:pPr lvl="1"/>
            <a:endParaRPr lang="en-US" sz="2400" b="1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400" b="1" dirty="0" smtClean="0"/>
              <a:t>Context-Free Grammar</a:t>
            </a:r>
            <a:r>
              <a:rPr lang="en-US" sz="2400" b="1" dirty="0"/>
              <a:t> </a:t>
            </a:r>
            <a:r>
              <a:rPr lang="en-US" sz="2400" b="1" dirty="0" smtClean="0"/>
              <a:t>– Pushdown Automaton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b="1" dirty="0" smtClean="0"/>
              <a:t>Collection of STATES, TRANSITION RULES, and STACK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b="1" dirty="0" smtClean="0"/>
              <a:t>STATE captures relevant information about the near past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b="1" dirty="0" smtClean="0"/>
              <a:t>STACK captures relevant information about the far past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b="1" dirty="0" smtClean="0"/>
              <a:t>TRANSITION RULE and input tells which STATE to go to and whether to PUSH/POP anything to/from the STACK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1288162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5400">
          <a:solidFill>
            <a:schemeClr val="tx1"/>
          </a:solidFill>
          <a:tailEnd type="triangle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</TotalTime>
  <Words>3895</Words>
  <Application>Microsoft Office PowerPoint</Application>
  <PresentationFormat>On-screen Show (4:3)</PresentationFormat>
  <Paragraphs>2122</Paragraphs>
  <Slides>59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WBahn</dc:creator>
  <cp:lastModifiedBy>WBahn</cp:lastModifiedBy>
  <cp:revision>28</cp:revision>
  <dcterms:created xsi:type="dcterms:W3CDTF">2012-10-22T14:10:37Z</dcterms:created>
  <dcterms:modified xsi:type="dcterms:W3CDTF">2013-02-26T08:05:56Z</dcterms:modified>
</cp:coreProperties>
</file>