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4CB3-7F3E-4803-868D-D19A22D34AF3}" type="datetimeFigureOut">
              <a:rPr lang="de-DE" smtClean="0"/>
              <a:t>28.03.2015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6449E-CF50-4C6D-A56E-E378F3654F0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6909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4CB3-7F3E-4803-868D-D19A22D34AF3}" type="datetimeFigureOut">
              <a:rPr lang="de-DE" smtClean="0"/>
              <a:t>28.03.2015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6449E-CF50-4C6D-A56E-E378F3654F0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6775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4CB3-7F3E-4803-868D-D19A22D34AF3}" type="datetimeFigureOut">
              <a:rPr lang="de-DE" smtClean="0"/>
              <a:t>28.03.2015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6449E-CF50-4C6D-A56E-E378F3654F0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335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4CB3-7F3E-4803-868D-D19A22D34AF3}" type="datetimeFigureOut">
              <a:rPr lang="de-DE" smtClean="0"/>
              <a:t>28.03.2015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6449E-CF50-4C6D-A56E-E378F3654F0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4837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4CB3-7F3E-4803-868D-D19A22D34AF3}" type="datetimeFigureOut">
              <a:rPr lang="de-DE" smtClean="0"/>
              <a:t>28.03.2015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6449E-CF50-4C6D-A56E-E378F3654F0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3596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4CB3-7F3E-4803-868D-D19A22D34AF3}" type="datetimeFigureOut">
              <a:rPr lang="de-DE" smtClean="0"/>
              <a:t>28.03.2015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6449E-CF50-4C6D-A56E-E378F3654F0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7814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4CB3-7F3E-4803-868D-D19A22D34AF3}" type="datetimeFigureOut">
              <a:rPr lang="de-DE" smtClean="0"/>
              <a:t>28.03.2015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6449E-CF50-4C6D-A56E-E378F3654F0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0324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4CB3-7F3E-4803-868D-D19A22D34AF3}" type="datetimeFigureOut">
              <a:rPr lang="de-DE" smtClean="0"/>
              <a:t>28.03.2015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6449E-CF50-4C6D-A56E-E378F3654F0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6128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4CB3-7F3E-4803-868D-D19A22D34AF3}" type="datetimeFigureOut">
              <a:rPr lang="de-DE" smtClean="0"/>
              <a:t>28.03.2015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6449E-CF50-4C6D-A56E-E378F3654F0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967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4CB3-7F3E-4803-868D-D19A22D34AF3}" type="datetimeFigureOut">
              <a:rPr lang="de-DE" smtClean="0"/>
              <a:t>28.03.2015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6449E-CF50-4C6D-A56E-E378F3654F0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439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4CB3-7F3E-4803-868D-D19A22D34AF3}" type="datetimeFigureOut">
              <a:rPr lang="de-DE" smtClean="0"/>
              <a:t>28.03.2015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6449E-CF50-4C6D-A56E-E378F3654F0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5981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34CB3-7F3E-4803-868D-D19A22D34AF3}" type="datetimeFigureOut">
              <a:rPr lang="de-DE" smtClean="0"/>
              <a:t>28.03.2015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6449E-CF50-4C6D-A56E-E378F3654F0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3842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MonoSLAM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Real-Time Single Camera SLAM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373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SLAM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fontAlgn="base"/>
            <a:r>
              <a:rPr lang="en-US" dirty="0"/>
              <a:t>Track own movement in unknown environment​</a:t>
            </a:r>
          </a:p>
          <a:p>
            <a:pPr fontAlgn="base"/>
            <a:r>
              <a:rPr lang="en-US" dirty="0"/>
              <a:t>Create map​</a:t>
            </a:r>
          </a:p>
          <a:p>
            <a:pPr fontAlgn="base"/>
            <a:r>
              <a:rPr lang="en-US" dirty="0"/>
              <a:t>Detect </a:t>
            </a:r>
            <a:r>
              <a:rPr lang="en-US" dirty="0" smtClean="0"/>
              <a:t>loop-closures</a:t>
            </a:r>
          </a:p>
          <a:p>
            <a:pPr fontAlgn="base"/>
            <a:endParaRPr lang="en-US" dirty="0"/>
          </a:p>
          <a:p>
            <a:pPr fontAlgn="base"/>
            <a:endParaRPr lang="en-US" dirty="0" smtClean="0"/>
          </a:p>
          <a:p>
            <a:pPr fontAlgn="base"/>
            <a:endParaRPr lang="en-US" dirty="0"/>
          </a:p>
          <a:p>
            <a:pPr fontAlgn="base"/>
            <a:endParaRPr lang="en-US" dirty="0" smtClean="0"/>
          </a:p>
          <a:p>
            <a:pPr marL="0" indent="0" fontAlgn="base">
              <a:buNone/>
            </a:pPr>
            <a:r>
              <a:rPr lang="en-US" sz="1800" dirty="0" smtClean="0"/>
              <a:t>Image: kontrivelabs.com</a:t>
            </a:r>
            <a:endParaRPr lang="en-US" sz="1800" dirty="0"/>
          </a:p>
          <a:p>
            <a:endParaRPr lang="de-DE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801" y="1825625"/>
            <a:ext cx="4385157" cy="4351338"/>
          </a:xfrm>
        </p:spPr>
      </p:pic>
    </p:spTree>
    <p:extLst>
      <p:ext uri="{BB962C8B-B14F-4D97-AF65-F5344CB8AC3E}">
        <p14:creationId xmlns:p14="http://schemas.microsoft.com/office/powerpoint/2010/main" val="190205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Visual Landmarks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Small image patches</a:t>
            </a:r>
          </a:p>
          <a:p>
            <a:r>
              <a:rPr lang="de-DE" dirty="0" smtClean="0"/>
              <a:t>Assumed to show planar surface</a:t>
            </a:r>
          </a:p>
          <a:p>
            <a:r>
              <a:rPr lang="de-DE" dirty="0" smtClean="0"/>
              <a:t>Estimate position and orientation</a:t>
            </a:r>
            <a:endParaRPr lang="de-D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18014"/>
            <a:ext cx="5181600" cy="3966559"/>
          </a:xfrm>
        </p:spPr>
      </p:pic>
    </p:spTree>
    <p:extLst>
      <p:ext uri="{BB962C8B-B14F-4D97-AF65-F5344CB8AC3E}">
        <p14:creationId xmlns:p14="http://schemas.microsoft.com/office/powerpoint/2010/main" val="186315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Map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Estimation of camera and landmark positions using EKF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Image patch for each landmark</a:t>
            </a:r>
          </a:p>
          <a:p>
            <a:r>
              <a:rPr lang="de-DE" dirty="0" smtClean="0"/>
              <a:t>Estimation of patch orientation with separate EKF for each </a:t>
            </a:r>
            <a:r>
              <a:rPr lang="de-DE" dirty="0"/>
              <a:t>landmark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0856216"/>
              </p:ext>
            </p:extLst>
          </p:nvPr>
        </p:nvGraphicFramePr>
        <p:xfrm>
          <a:off x="4394200" y="2362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94200" y="2362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4216085"/>
              </p:ext>
            </p:extLst>
          </p:nvPr>
        </p:nvGraphicFramePr>
        <p:xfrm>
          <a:off x="1166451" y="2398895"/>
          <a:ext cx="1509584" cy="2085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Equation" r:id="rId5" imgW="571320" imgH="939600" progId="Equation.DSMT4">
                  <p:embed/>
                </p:oleObj>
              </mc:Choice>
              <mc:Fallback>
                <p:oleObj name="Equation" r:id="rId5" imgW="571320" imgH="93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66451" y="2398895"/>
                        <a:ext cx="1509584" cy="20850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3071756"/>
              </p:ext>
            </p:extLst>
          </p:nvPr>
        </p:nvGraphicFramePr>
        <p:xfrm>
          <a:off x="6584263" y="2419407"/>
          <a:ext cx="3481934" cy="20332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Equation" r:id="rId7" imgW="1739880" imgH="1015920" progId="Equation.DSMT4">
                  <p:embed/>
                </p:oleObj>
              </mc:Choice>
              <mc:Fallback>
                <p:oleObj name="Equation" r:id="rId7" imgW="1739880" imgH="1015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584263" y="2419407"/>
                        <a:ext cx="3481934" cy="20332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2892646"/>
              </p:ext>
            </p:extLst>
          </p:nvPr>
        </p:nvGraphicFramePr>
        <p:xfrm>
          <a:off x="3280155" y="2455570"/>
          <a:ext cx="1149350" cy="197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Equation" r:id="rId9" imgW="533160" imgH="914400" progId="Equation.DSMT4">
                  <p:embed/>
                </p:oleObj>
              </mc:Choice>
              <mc:Fallback>
                <p:oleObj name="Equation" r:id="rId9" imgW="53316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80155" y="2455570"/>
                        <a:ext cx="1149350" cy="1971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9538901"/>
              </p:ext>
            </p:extLst>
          </p:nvPr>
        </p:nvGraphicFramePr>
        <p:xfrm>
          <a:off x="4124515" y="236903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Equation" r:id="rId11" imgW="914400" imgH="198720" progId="Equation.DSMT4">
                  <p:embed/>
                </p:oleObj>
              </mc:Choice>
              <mc:Fallback>
                <p:oleObj name="Equation" r:id="rId11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24515" y="236903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773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Map</a:t>
            </a:r>
            <a:endParaRPr lang="de-D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36758"/>
            <a:ext cx="10515600" cy="3929072"/>
          </a:xfrm>
        </p:spPr>
      </p:pic>
    </p:spTree>
    <p:extLst>
      <p:ext uri="{BB962C8B-B14F-4D97-AF65-F5344CB8AC3E}">
        <p14:creationId xmlns:p14="http://schemas.microsoft.com/office/powerpoint/2010/main" val="55970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Algorithm Overview</a:t>
            </a:r>
            <a:endParaRPr lang="de-DE" dirty="0"/>
          </a:p>
        </p:txBody>
      </p:sp>
      <p:sp>
        <p:nvSpPr>
          <p:cNvPr id="4" name="Oval 3"/>
          <p:cNvSpPr/>
          <p:nvPr/>
        </p:nvSpPr>
        <p:spPr>
          <a:xfrm>
            <a:off x="1350814" y="1690688"/>
            <a:ext cx="1674093" cy="72000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state estimate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50814" y="2784075"/>
            <a:ext cx="1674093" cy="6887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p</a:t>
            </a:r>
            <a:r>
              <a:rPr lang="de-DE" b="1" dirty="0" smtClean="0">
                <a:solidFill>
                  <a:schemeClr val="tx1"/>
                </a:solidFill>
              </a:rPr>
              <a:t>redict camera movement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655953" y="2784075"/>
            <a:ext cx="1674093" cy="6887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search known landmarks</a:t>
            </a:r>
            <a:endParaRPr lang="de-DE" b="1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4" idx="4"/>
            <a:endCxn id="8" idx="0"/>
          </p:cNvCxnSpPr>
          <p:nvPr/>
        </p:nvCxnSpPr>
        <p:spPr>
          <a:xfrm>
            <a:off x="2187861" y="2410692"/>
            <a:ext cx="0" cy="3733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9167092" y="2778767"/>
            <a:ext cx="1674093" cy="6887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search new landmarks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655953" y="1694682"/>
            <a:ext cx="1674093" cy="6887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update state estimate</a:t>
            </a:r>
            <a:endParaRPr lang="de-DE" b="1" dirty="0">
              <a:solidFill>
                <a:schemeClr val="tx1"/>
              </a:solidFill>
            </a:endParaRPr>
          </a:p>
        </p:txBody>
      </p:sp>
      <p:cxnSp>
        <p:nvCxnSpPr>
          <p:cNvPr id="70" name="Straight Arrow Connector 69"/>
          <p:cNvCxnSpPr>
            <a:stCxn id="68" idx="1"/>
            <a:endCxn id="4" idx="6"/>
          </p:cNvCxnSpPr>
          <p:nvPr/>
        </p:nvCxnSpPr>
        <p:spPr>
          <a:xfrm flipH="1">
            <a:off x="3024907" y="2039082"/>
            <a:ext cx="3631046" cy="116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15" idx="3"/>
            <a:endCxn id="67" idx="1"/>
          </p:cNvCxnSpPr>
          <p:nvPr/>
        </p:nvCxnSpPr>
        <p:spPr>
          <a:xfrm flipV="1">
            <a:off x="8330046" y="3123167"/>
            <a:ext cx="837046" cy="53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67" idx="0"/>
            <a:endCxn id="68" idx="3"/>
          </p:cNvCxnSpPr>
          <p:nvPr/>
        </p:nvCxnSpPr>
        <p:spPr>
          <a:xfrm rot="16200000" flipV="1">
            <a:off x="8797251" y="1571878"/>
            <a:ext cx="739685" cy="167409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15" idx="0"/>
            <a:endCxn id="68" idx="2"/>
          </p:cNvCxnSpPr>
          <p:nvPr/>
        </p:nvCxnSpPr>
        <p:spPr>
          <a:xfrm flipV="1">
            <a:off x="7493000" y="2383481"/>
            <a:ext cx="0" cy="400594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1839501" y="4055754"/>
            <a:ext cx="1454853" cy="753138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bg2">
                    <a:lumMod val="75000"/>
                  </a:schemeClr>
                </a:solidFill>
              </a:rPr>
              <a:t>image patch</a:t>
            </a:r>
            <a:endParaRPr lang="de-DE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834439" y="4978437"/>
            <a:ext cx="1454853" cy="753138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bg2">
                    <a:lumMod val="75000"/>
                  </a:schemeClr>
                </a:solidFill>
              </a:rPr>
              <a:t>normal estimate</a:t>
            </a:r>
            <a:endParaRPr lang="de-DE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76958" y="4511626"/>
            <a:ext cx="1674093" cy="688799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bg2">
                    <a:lumMod val="75000"/>
                  </a:schemeClr>
                </a:solidFill>
              </a:rPr>
              <a:t>p</a:t>
            </a:r>
            <a:r>
              <a:rPr lang="de-DE" b="1" dirty="0" smtClean="0">
                <a:solidFill>
                  <a:schemeClr val="bg2">
                    <a:lumMod val="75000"/>
                  </a:schemeClr>
                </a:solidFill>
              </a:rPr>
              <a:t>redict patch appearance</a:t>
            </a:r>
            <a:endParaRPr lang="de-DE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31" name="Elbow Connector 30"/>
          <p:cNvCxnSpPr>
            <a:stCxn id="6" idx="6"/>
            <a:endCxn id="29" idx="1"/>
          </p:cNvCxnSpPr>
          <p:nvPr/>
        </p:nvCxnSpPr>
        <p:spPr>
          <a:xfrm>
            <a:off x="3294354" y="4432323"/>
            <a:ext cx="582604" cy="423703"/>
          </a:xfrm>
          <a:prstGeom prst="bentConnector3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7" idx="6"/>
            <a:endCxn id="29" idx="1"/>
          </p:cNvCxnSpPr>
          <p:nvPr/>
        </p:nvCxnSpPr>
        <p:spPr>
          <a:xfrm flipV="1">
            <a:off x="3289292" y="4856026"/>
            <a:ext cx="587666" cy="498980"/>
          </a:xfrm>
          <a:prstGeom prst="bentConnector3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8" idx="3"/>
            <a:endCxn id="29" idx="0"/>
          </p:cNvCxnSpPr>
          <p:nvPr/>
        </p:nvCxnSpPr>
        <p:spPr>
          <a:xfrm>
            <a:off x="3024907" y="3128475"/>
            <a:ext cx="1689098" cy="1383151"/>
          </a:xfrm>
          <a:prstGeom prst="bentConnector2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29" idx="3"/>
            <a:endCxn id="15" idx="2"/>
          </p:cNvCxnSpPr>
          <p:nvPr/>
        </p:nvCxnSpPr>
        <p:spPr>
          <a:xfrm flipV="1">
            <a:off x="5551051" y="3472874"/>
            <a:ext cx="1941949" cy="1383152"/>
          </a:xfrm>
          <a:prstGeom prst="bentConnector2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stCxn id="67" idx="2"/>
            <a:endCxn id="7" idx="2"/>
          </p:cNvCxnSpPr>
          <p:nvPr/>
        </p:nvCxnSpPr>
        <p:spPr>
          <a:xfrm rot="5400000">
            <a:off x="4975569" y="326436"/>
            <a:ext cx="1887440" cy="8169700"/>
          </a:xfrm>
          <a:prstGeom prst="bentConnector4">
            <a:avLst>
              <a:gd name="adj1" fmla="val 132024"/>
              <a:gd name="adj2" fmla="val 105624"/>
            </a:avLst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stCxn id="67" idx="2"/>
            <a:endCxn id="6" idx="2"/>
          </p:cNvCxnSpPr>
          <p:nvPr/>
        </p:nvCxnSpPr>
        <p:spPr>
          <a:xfrm rot="5400000">
            <a:off x="5439442" y="-132375"/>
            <a:ext cx="964757" cy="8164638"/>
          </a:xfrm>
          <a:prstGeom prst="bentConnector4">
            <a:avLst>
              <a:gd name="adj1" fmla="val 257383"/>
              <a:gd name="adj2" fmla="val 105741"/>
            </a:avLst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3"/>
            <a:endCxn id="15" idx="1"/>
          </p:cNvCxnSpPr>
          <p:nvPr/>
        </p:nvCxnSpPr>
        <p:spPr>
          <a:xfrm>
            <a:off x="3024907" y="3128475"/>
            <a:ext cx="363104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469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indefinite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" dur="indefinite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indefinit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3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5" dur="indefinite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7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Initialization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Set known target at map origin</a:t>
            </a:r>
          </a:p>
          <a:p>
            <a:r>
              <a:rPr lang="de-DE" dirty="0" smtClean="0"/>
              <a:t>Set approximate camera position with uncertainty</a:t>
            </a:r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817" y="3029334"/>
            <a:ext cx="4288085" cy="32825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225" y="3029334"/>
            <a:ext cx="4288084" cy="328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40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Equation</vt:lpstr>
      <vt:lpstr>MathType 6.0 Equation</vt:lpstr>
      <vt:lpstr>MonoSLAM</vt:lpstr>
      <vt:lpstr>SLAM</vt:lpstr>
      <vt:lpstr>Visual Landmarks</vt:lpstr>
      <vt:lpstr>Map</vt:lpstr>
      <vt:lpstr>Map</vt:lpstr>
      <vt:lpstr>Algorithm Overview</vt:lpstr>
      <vt:lpstr>Initialization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MonoSLAM</dc:title>
  <dc:creator>mgeppert</dc:creator>
  <cp:lastModifiedBy>mgeppert</cp:lastModifiedBy>
  <cp:revision>23</cp:revision>
  <dcterms:created xsi:type="dcterms:W3CDTF">2015-03-28T15:47:58Z</dcterms:created>
  <dcterms:modified xsi:type="dcterms:W3CDTF">2015-03-29T01:27:14Z</dcterms:modified>
</cp:coreProperties>
</file>