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71" r:id="rId13"/>
    <p:sldId id="268" r:id="rId14"/>
    <p:sldId id="269" r:id="rId15"/>
    <p:sldId id="270" r:id="rId16"/>
  </p:sldIdLst>
  <p:sldSz cx="9144000" cy="6858000" type="screen4x3"/>
  <p:notesSz cx="9144000" cy="6858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FC0"/>
    <a:srgbClr val="00AFEF"/>
    <a:srgbClr val="3A9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2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45CCA-D40C-4E00-9E04-293EC85257A4}" type="datetimeFigureOut">
              <a:rPr lang="en-DE" smtClean="0"/>
              <a:t>28/06/2019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7F12E-DA93-42A4-98EC-32943897BD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02703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7F12E-DA93-42A4-98EC-32943897BDC7}" type="slidenum">
              <a:rPr lang="en-DE" smtClean="0"/>
              <a:t>15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68258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5336" y="420115"/>
            <a:ext cx="8593327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539F"/>
                </a:solidFill>
                <a:latin typeface="Arial"/>
                <a:cs typeface="Arial"/>
              </a:defRPr>
            </a:lvl1pPr>
          </a:lstStyle>
          <a:p>
            <a:pPr marL="12700" marR="5080">
              <a:spcBef>
                <a:spcPts val="15"/>
              </a:spcBef>
            </a:pPr>
            <a:r>
              <a:rPr lang="en-US" spc="-5" dirty="0"/>
              <a:t>Machine Learning Queuing System </a:t>
            </a:r>
            <a:r>
              <a:rPr lang="en-US" dirty="0"/>
              <a:t>for </a:t>
            </a:r>
            <a:r>
              <a:rPr lang="en-US" spc="-5" dirty="0"/>
              <a:t>Cloud/Mobile Edge </a:t>
            </a:r>
            <a:r>
              <a:rPr lang="en-US" dirty="0"/>
              <a:t>Computing | A. </a:t>
            </a:r>
            <a:r>
              <a:rPr lang="en-US" spc="-5" dirty="0" err="1"/>
              <a:t>Vasilev</a:t>
            </a:r>
            <a:r>
              <a:rPr lang="en-US" spc="-5" dirty="0"/>
              <a:t>, </a:t>
            </a:r>
            <a:r>
              <a:rPr lang="en-US" dirty="0"/>
              <a:t>C.  </a:t>
            </a:r>
            <a:r>
              <a:rPr lang="en-US" spc="-5" dirty="0" err="1"/>
              <a:t>Chawalaworn</a:t>
            </a:r>
            <a:r>
              <a:rPr lang="en-US" spc="-5" dirty="0"/>
              <a:t>, </a:t>
            </a:r>
            <a:r>
              <a:rPr lang="en-US" spc="-10" dirty="0"/>
              <a:t>M. </a:t>
            </a:r>
            <a:r>
              <a:rPr lang="en-US" spc="-5" dirty="0"/>
              <a:t>Qin, O. </a:t>
            </a:r>
            <a:r>
              <a:rPr lang="en-US" dirty="0"/>
              <a:t>Parfene, R. Benfer, </a:t>
            </a:r>
            <a:r>
              <a:rPr lang="en-US" spc="-5" dirty="0"/>
              <a:t>Y Feng </a:t>
            </a:r>
            <a:r>
              <a:rPr lang="en-US" dirty="0"/>
              <a:t>| </a:t>
            </a:r>
            <a:r>
              <a:rPr lang="en-US" spc="-5" dirty="0"/>
              <a:t>TI </a:t>
            </a:r>
            <a:r>
              <a:rPr lang="en-US" spc="5" dirty="0"/>
              <a:t>RWTH </a:t>
            </a:r>
            <a:r>
              <a:rPr lang="en-US" dirty="0"/>
              <a:t>|  </a:t>
            </a:r>
            <a:r>
              <a:rPr lang="en-US" spc="-5" dirty="0"/>
              <a:t>10.07.2019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539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539F"/>
                </a:solidFill>
                <a:latin typeface="Arial"/>
                <a:cs typeface="Arial"/>
              </a:defRPr>
            </a:lvl1pPr>
          </a:lstStyle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Machine Learning Queuing System </a:t>
            </a:r>
            <a:r>
              <a:rPr dirty="0"/>
              <a:t>for </a:t>
            </a:r>
            <a:r>
              <a:rPr spc="-5" dirty="0"/>
              <a:t>Cloud/Mobile Edge </a:t>
            </a:r>
            <a:r>
              <a:rPr dirty="0"/>
              <a:t>Computing | Artem </a:t>
            </a:r>
            <a:r>
              <a:rPr spc="-5" dirty="0"/>
              <a:t>Vasilev, </a:t>
            </a:r>
            <a:r>
              <a:rPr dirty="0"/>
              <a:t>Chatchon  </a:t>
            </a:r>
            <a:r>
              <a:rPr spc="-5" dirty="0"/>
              <a:t>Chawalaworn, </a:t>
            </a:r>
            <a:r>
              <a:rPr spc="-10" dirty="0"/>
              <a:t>Minxuan </a:t>
            </a:r>
            <a:r>
              <a:rPr spc="-5" dirty="0"/>
              <a:t>Qin, Ovidiu-Alexandru </a:t>
            </a:r>
            <a:r>
              <a:rPr dirty="0"/>
              <a:t>Parfene, Romin Benfer, </a:t>
            </a:r>
            <a:r>
              <a:rPr spc="-5" dirty="0"/>
              <a:t>Yong Feng </a:t>
            </a:r>
            <a:r>
              <a:rPr dirty="0"/>
              <a:t>| </a:t>
            </a:r>
            <a:r>
              <a:rPr spc="-5" dirty="0"/>
              <a:t>TI </a:t>
            </a:r>
            <a:r>
              <a:rPr spc="5" dirty="0"/>
              <a:t>RWTH </a:t>
            </a:r>
            <a:r>
              <a:rPr dirty="0"/>
              <a:t>|  </a:t>
            </a:r>
            <a:r>
              <a:rPr spc="-5" dirty="0"/>
              <a:t>10.07.2019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539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539F"/>
                </a:solidFill>
                <a:latin typeface="Arial"/>
                <a:cs typeface="Arial"/>
              </a:defRPr>
            </a:lvl1pPr>
          </a:lstStyle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Machine Learning Queuing System </a:t>
            </a:r>
            <a:r>
              <a:rPr dirty="0"/>
              <a:t>for </a:t>
            </a:r>
            <a:r>
              <a:rPr spc="-5" dirty="0"/>
              <a:t>Cloud/Mobile Edge </a:t>
            </a:r>
            <a:r>
              <a:rPr dirty="0"/>
              <a:t>Computing | Artem </a:t>
            </a:r>
            <a:r>
              <a:rPr spc="-5" dirty="0"/>
              <a:t>Vasilev, </a:t>
            </a:r>
            <a:r>
              <a:rPr dirty="0"/>
              <a:t>Chatchon  </a:t>
            </a:r>
            <a:r>
              <a:rPr spc="-5" dirty="0"/>
              <a:t>Chawalaworn, </a:t>
            </a:r>
            <a:r>
              <a:rPr spc="-10" dirty="0"/>
              <a:t>Minxuan </a:t>
            </a:r>
            <a:r>
              <a:rPr spc="-5" dirty="0"/>
              <a:t>Qin, Ovidiu-Alexandru </a:t>
            </a:r>
            <a:r>
              <a:rPr dirty="0"/>
              <a:t>Parfene, Romin Benfer, </a:t>
            </a:r>
            <a:r>
              <a:rPr spc="-5" dirty="0"/>
              <a:t>Yong Feng </a:t>
            </a:r>
            <a:r>
              <a:rPr dirty="0"/>
              <a:t>| </a:t>
            </a:r>
            <a:r>
              <a:rPr spc="-5" dirty="0"/>
              <a:t>TI </a:t>
            </a:r>
            <a:r>
              <a:rPr spc="5" dirty="0"/>
              <a:t>RWTH </a:t>
            </a:r>
            <a:r>
              <a:rPr dirty="0"/>
              <a:t>|  </a:t>
            </a:r>
            <a:r>
              <a:rPr spc="-5" dirty="0"/>
              <a:t>10.07.2019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88036" y="6041135"/>
            <a:ext cx="8569325" cy="0"/>
          </a:xfrm>
          <a:custGeom>
            <a:avLst/>
            <a:gdLst/>
            <a:ahLst/>
            <a:cxnLst/>
            <a:rect l="l" t="t" r="r" b="b"/>
            <a:pathLst>
              <a:path w="8569325">
                <a:moveTo>
                  <a:pt x="0" y="0"/>
                </a:moveTo>
                <a:lnTo>
                  <a:pt x="856932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539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539F"/>
                </a:solidFill>
                <a:latin typeface="Arial"/>
                <a:cs typeface="Arial"/>
              </a:defRPr>
            </a:lvl1pPr>
          </a:lstStyle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Machine Learning Queuing System </a:t>
            </a:r>
            <a:r>
              <a:rPr dirty="0"/>
              <a:t>for </a:t>
            </a:r>
            <a:r>
              <a:rPr spc="-5" dirty="0"/>
              <a:t>Cloud/Mobile Edge </a:t>
            </a:r>
            <a:r>
              <a:rPr dirty="0"/>
              <a:t>Computing | Artem </a:t>
            </a:r>
            <a:r>
              <a:rPr spc="-5" dirty="0"/>
              <a:t>Vasilev, </a:t>
            </a:r>
            <a:r>
              <a:rPr dirty="0"/>
              <a:t>Chatchon  </a:t>
            </a:r>
            <a:r>
              <a:rPr spc="-5" dirty="0"/>
              <a:t>Chawalaworn, </a:t>
            </a:r>
            <a:r>
              <a:rPr spc="-10" dirty="0"/>
              <a:t>Minxuan </a:t>
            </a:r>
            <a:r>
              <a:rPr spc="-5" dirty="0"/>
              <a:t>Qin, Ovidiu-Alexandru </a:t>
            </a:r>
            <a:r>
              <a:rPr dirty="0"/>
              <a:t>Parfene, Romin Benfer, </a:t>
            </a:r>
            <a:r>
              <a:rPr spc="-5" dirty="0"/>
              <a:t>Yong Feng </a:t>
            </a:r>
            <a:r>
              <a:rPr dirty="0"/>
              <a:t>| </a:t>
            </a:r>
            <a:r>
              <a:rPr spc="-5" dirty="0"/>
              <a:t>TI </a:t>
            </a:r>
            <a:r>
              <a:rPr spc="5" dirty="0"/>
              <a:t>RWTH </a:t>
            </a:r>
            <a:r>
              <a:rPr dirty="0"/>
              <a:t>|  </a:t>
            </a:r>
            <a:r>
              <a:rPr spc="-5" dirty="0"/>
              <a:t>10.07.2019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685800" y="6257293"/>
            <a:ext cx="4940935" cy="427990"/>
          </a:xfrm>
        </p:spPr>
        <p:txBody>
          <a:bodyPr lIns="0" tIns="0" rIns="0" bIns="0"/>
          <a:lstStyle>
            <a:lvl1pPr>
              <a:defRPr sz="900" b="0" i="0">
                <a:solidFill>
                  <a:srgbClr val="00539F"/>
                </a:solidFill>
                <a:latin typeface="Arial"/>
                <a:cs typeface="Arial"/>
              </a:defRPr>
            </a:lvl1pPr>
          </a:lstStyle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Machine Learning Queuing System </a:t>
            </a:r>
            <a:r>
              <a:rPr dirty="0"/>
              <a:t>for </a:t>
            </a:r>
            <a:r>
              <a:rPr spc="-5" dirty="0"/>
              <a:t>Cloud/Mobile Edge </a:t>
            </a:r>
            <a:r>
              <a:rPr dirty="0"/>
              <a:t>Computing | Artem </a:t>
            </a:r>
            <a:r>
              <a:rPr spc="-5" dirty="0"/>
              <a:t>Vasilev, </a:t>
            </a:r>
            <a:r>
              <a:rPr dirty="0"/>
              <a:t>Chatchon  </a:t>
            </a:r>
            <a:r>
              <a:rPr spc="-5" dirty="0"/>
              <a:t>Chawalaworn, </a:t>
            </a:r>
            <a:r>
              <a:rPr spc="-10" dirty="0"/>
              <a:t>Minxuan </a:t>
            </a:r>
            <a:r>
              <a:rPr spc="-5" dirty="0"/>
              <a:t>Qin, Ovidiu-Alexandru </a:t>
            </a:r>
            <a:r>
              <a:rPr dirty="0"/>
              <a:t>Parfene, Romin Benfer, </a:t>
            </a:r>
            <a:r>
              <a:rPr spc="-5" dirty="0"/>
              <a:t>Yong Feng </a:t>
            </a:r>
            <a:r>
              <a:rPr dirty="0"/>
              <a:t>| </a:t>
            </a:r>
            <a:r>
              <a:rPr spc="-5" dirty="0"/>
              <a:t>TI </a:t>
            </a:r>
            <a:r>
              <a:rPr spc="5" dirty="0"/>
              <a:t>RWTH </a:t>
            </a:r>
            <a:r>
              <a:rPr dirty="0"/>
              <a:t>|  </a:t>
            </a:r>
            <a:r>
              <a:rPr spc="-5" dirty="0"/>
              <a:t>10.07.2019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0" y="6241170"/>
            <a:ext cx="455612" cy="460236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DE" smtClean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88036" y="813816"/>
            <a:ext cx="8569325" cy="0"/>
          </a:xfrm>
          <a:custGeom>
            <a:avLst/>
            <a:gdLst/>
            <a:ahLst/>
            <a:cxnLst/>
            <a:rect l="l" t="t" r="r" b="b"/>
            <a:pathLst>
              <a:path w="8569325">
                <a:moveTo>
                  <a:pt x="0" y="0"/>
                </a:moveTo>
                <a:lnTo>
                  <a:pt x="856932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88036" y="6041135"/>
            <a:ext cx="8569325" cy="0"/>
          </a:xfrm>
          <a:custGeom>
            <a:avLst/>
            <a:gdLst/>
            <a:ahLst/>
            <a:cxnLst/>
            <a:rect l="l" t="t" r="r" b="b"/>
            <a:pathLst>
              <a:path w="8569325">
                <a:moveTo>
                  <a:pt x="0" y="0"/>
                </a:moveTo>
                <a:lnTo>
                  <a:pt x="856932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547359" y="6044183"/>
            <a:ext cx="3316224" cy="8138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4726" y="2414092"/>
            <a:ext cx="8594547" cy="953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539F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4726" y="3189224"/>
            <a:ext cx="4485640" cy="1550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06424" y="6237095"/>
            <a:ext cx="494093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00539F"/>
                </a:solidFill>
                <a:latin typeface="Arial"/>
                <a:cs typeface="Arial"/>
              </a:defRPr>
            </a:lvl1pPr>
          </a:lstStyle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Machine Learning Queuing System </a:t>
            </a:r>
            <a:r>
              <a:rPr dirty="0"/>
              <a:t>for </a:t>
            </a:r>
            <a:r>
              <a:rPr spc="-5" dirty="0"/>
              <a:t>Cloud/Mobile Edge </a:t>
            </a:r>
            <a:r>
              <a:rPr dirty="0"/>
              <a:t>Computing | A</a:t>
            </a:r>
            <a:r>
              <a:rPr lang="en-US" dirty="0"/>
              <a:t>.</a:t>
            </a:r>
            <a:r>
              <a:rPr dirty="0"/>
              <a:t> </a:t>
            </a:r>
            <a:r>
              <a:rPr spc="-5" dirty="0"/>
              <a:t>Vasilev, </a:t>
            </a:r>
            <a:r>
              <a:rPr dirty="0"/>
              <a:t>C</a:t>
            </a:r>
            <a:r>
              <a:rPr lang="en-US" dirty="0"/>
              <a:t>.</a:t>
            </a:r>
            <a:r>
              <a:rPr dirty="0"/>
              <a:t>  </a:t>
            </a:r>
            <a:r>
              <a:rPr spc="-5" dirty="0"/>
              <a:t>Chawalaworn, </a:t>
            </a:r>
            <a:r>
              <a:rPr spc="-10" dirty="0"/>
              <a:t>M</a:t>
            </a:r>
            <a:r>
              <a:rPr lang="en-US" spc="-10" dirty="0"/>
              <a:t>.</a:t>
            </a:r>
            <a:r>
              <a:rPr spc="-10" dirty="0"/>
              <a:t> </a:t>
            </a:r>
            <a:r>
              <a:rPr spc="-5" dirty="0"/>
              <a:t>Qin, O</a:t>
            </a:r>
            <a:r>
              <a:rPr lang="en-US" spc="-5" dirty="0"/>
              <a:t>.</a:t>
            </a:r>
            <a:r>
              <a:rPr spc="-5" dirty="0"/>
              <a:t> </a:t>
            </a:r>
            <a:r>
              <a:rPr dirty="0"/>
              <a:t>Parfene, R</a:t>
            </a:r>
            <a:r>
              <a:rPr lang="en-US" dirty="0"/>
              <a:t>.</a:t>
            </a:r>
            <a:r>
              <a:rPr dirty="0"/>
              <a:t> Benfer, </a:t>
            </a:r>
            <a:r>
              <a:rPr spc="-5" dirty="0"/>
              <a:t>Y Feng </a:t>
            </a:r>
            <a:r>
              <a:rPr dirty="0"/>
              <a:t>| </a:t>
            </a:r>
            <a:r>
              <a:rPr spc="-5" dirty="0"/>
              <a:t>TI </a:t>
            </a:r>
            <a:r>
              <a:rPr spc="5" dirty="0"/>
              <a:t>RWTH </a:t>
            </a:r>
            <a:r>
              <a:rPr dirty="0"/>
              <a:t>|  </a:t>
            </a:r>
            <a:r>
              <a:rPr spc="-5" dirty="0"/>
              <a:t>10.07.2019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092" y="6245364"/>
            <a:ext cx="4267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blog/2017/04/19/programming-languages-used-late-night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20"/>
            <a:ext cx="9144000" cy="45186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47359" y="6044183"/>
            <a:ext cx="3316224" cy="8138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5336" y="4665090"/>
            <a:ext cx="7668895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z="3200" b="1" spc="-5" dirty="0">
                <a:solidFill>
                  <a:srgbClr val="00539F"/>
                </a:solidFill>
                <a:latin typeface="Arial"/>
                <a:cs typeface="Arial"/>
              </a:rPr>
              <a:t>Machine </a:t>
            </a:r>
            <a:r>
              <a:rPr sz="3200" b="1" dirty="0">
                <a:solidFill>
                  <a:srgbClr val="00539F"/>
                </a:solidFill>
                <a:latin typeface="Arial"/>
                <a:cs typeface="Arial"/>
              </a:rPr>
              <a:t>Learning Queueing </a:t>
            </a:r>
            <a:r>
              <a:rPr sz="3200" b="1" spc="-5" dirty="0">
                <a:solidFill>
                  <a:srgbClr val="00539F"/>
                </a:solidFill>
                <a:latin typeface="Arial"/>
                <a:cs typeface="Arial"/>
              </a:rPr>
              <a:t>System</a:t>
            </a:r>
            <a:r>
              <a:rPr sz="3200" b="1" spc="-150" dirty="0">
                <a:solidFill>
                  <a:srgbClr val="00539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539F"/>
                </a:solidFill>
                <a:latin typeface="Arial"/>
                <a:cs typeface="Arial"/>
              </a:rPr>
              <a:t>for  Cloud/Mobile Edge</a:t>
            </a:r>
            <a:r>
              <a:rPr sz="3200" b="1" spc="-85" dirty="0">
                <a:solidFill>
                  <a:srgbClr val="00539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539F"/>
                </a:solidFill>
                <a:latin typeface="Arial"/>
                <a:cs typeface="Arial"/>
              </a:rPr>
              <a:t>Computing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1862" y="5854090"/>
            <a:ext cx="78879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By Artem </a:t>
            </a:r>
            <a:r>
              <a:rPr sz="1200" spc="-25" dirty="0">
                <a:latin typeface="Arial"/>
                <a:cs typeface="Arial"/>
              </a:rPr>
              <a:t>Vasilev, </a:t>
            </a:r>
            <a:r>
              <a:rPr sz="1200" dirty="0">
                <a:latin typeface="Arial"/>
                <a:cs typeface="Arial"/>
              </a:rPr>
              <a:t>Chatchon </a:t>
            </a:r>
            <a:r>
              <a:rPr sz="1200" spc="-5" dirty="0">
                <a:latin typeface="Arial"/>
                <a:cs typeface="Arial"/>
              </a:rPr>
              <a:t>Chawalaworn, Minxuan </a:t>
            </a:r>
            <a:r>
              <a:rPr sz="1200" dirty="0">
                <a:latin typeface="Arial"/>
                <a:cs typeface="Arial"/>
              </a:rPr>
              <a:t>Qin, </a:t>
            </a:r>
            <a:r>
              <a:rPr sz="1200" spc="-5" dirty="0">
                <a:latin typeface="Arial"/>
                <a:cs typeface="Arial"/>
              </a:rPr>
              <a:t>Ovidiu-Alexandru </a:t>
            </a:r>
            <a:r>
              <a:rPr sz="1200" dirty="0">
                <a:latin typeface="Arial"/>
                <a:cs typeface="Arial"/>
              </a:rPr>
              <a:t>Parfene, Romin </a:t>
            </a:r>
            <a:r>
              <a:rPr sz="1200" spc="-5" dirty="0">
                <a:latin typeface="Arial"/>
                <a:cs typeface="Arial"/>
              </a:rPr>
              <a:t>Niklas </a:t>
            </a:r>
            <a:r>
              <a:rPr sz="1200" spc="-10" dirty="0">
                <a:latin typeface="Arial"/>
                <a:cs typeface="Arial"/>
              </a:rPr>
              <a:t>Benfer, </a:t>
            </a:r>
            <a:r>
              <a:rPr sz="1200" spc="-35" dirty="0">
                <a:latin typeface="Arial"/>
                <a:cs typeface="Arial"/>
              </a:rPr>
              <a:t>Yong</a:t>
            </a:r>
            <a:r>
              <a:rPr sz="1200" spc="-1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Feng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E9FC2-444A-4FCA-AED0-DD615D09F7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DE" smtClean="0"/>
              <a:t>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94E555-55C3-4A71-97A6-669D7646B75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lang="en-US" spc="-5" dirty="0"/>
              <a:t>Machine Learning Queuing System </a:t>
            </a:r>
            <a:r>
              <a:rPr lang="en-US" dirty="0"/>
              <a:t>for </a:t>
            </a:r>
            <a:r>
              <a:rPr lang="en-US" spc="-5" dirty="0"/>
              <a:t>Cloud/Mobile Edge </a:t>
            </a:r>
            <a:r>
              <a:rPr lang="en-US" dirty="0"/>
              <a:t>Computing | Artem </a:t>
            </a:r>
            <a:r>
              <a:rPr lang="en-US" spc="-5" dirty="0" err="1"/>
              <a:t>Vasilev</a:t>
            </a:r>
            <a:r>
              <a:rPr lang="en-US" spc="-5" dirty="0"/>
              <a:t>, </a:t>
            </a:r>
            <a:r>
              <a:rPr lang="en-US" dirty="0" err="1"/>
              <a:t>Chatchon</a:t>
            </a:r>
            <a:r>
              <a:rPr lang="en-US" dirty="0"/>
              <a:t>  </a:t>
            </a:r>
            <a:r>
              <a:rPr lang="en-US" spc="-5" dirty="0" err="1"/>
              <a:t>Chawalaworn</a:t>
            </a:r>
            <a:r>
              <a:rPr lang="en-US" spc="-5" dirty="0"/>
              <a:t>, </a:t>
            </a:r>
            <a:r>
              <a:rPr lang="en-US" spc="-10" dirty="0" err="1"/>
              <a:t>Minxuan</a:t>
            </a:r>
            <a:r>
              <a:rPr lang="en-US" spc="-10" dirty="0"/>
              <a:t> </a:t>
            </a:r>
            <a:r>
              <a:rPr lang="en-US" spc="-5" dirty="0"/>
              <a:t>Qin, Ovidiu-</a:t>
            </a:r>
            <a:r>
              <a:rPr lang="en-US" spc="-5" dirty="0" err="1"/>
              <a:t>Alexandru</a:t>
            </a:r>
            <a:r>
              <a:rPr lang="en-US" spc="-5" dirty="0"/>
              <a:t> </a:t>
            </a:r>
            <a:r>
              <a:rPr lang="en-US" dirty="0"/>
              <a:t>Parfene, </a:t>
            </a:r>
            <a:r>
              <a:rPr lang="en-US" dirty="0" err="1"/>
              <a:t>Romin</a:t>
            </a:r>
            <a:r>
              <a:rPr lang="en-US" dirty="0"/>
              <a:t> Benfer, </a:t>
            </a:r>
            <a:r>
              <a:rPr lang="en-US" spc="-5" dirty="0"/>
              <a:t>Yong Feng </a:t>
            </a:r>
            <a:r>
              <a:rPr lang="en-US" dirty="0"/>
              <a:t>| </a:t>
            </a:r>
            <a:r>
              <a:rPr lang="en-US" spc="-5" dirty="0"/>
              <a:t>TI </a:t>
            </a:r>
            <a:r>
              <a:rPr lang="en-US" spc="5" dirty="0"/>
              <a:t>RWTH </a:t>
            </a:r>
            <a:r>
              <a:rPr lang="en-US" dirty="0"/>
              <a:t>|  </a:t>
            </a:r>
            <a:r>
              <a:rPr lang="en-US" spc="-5" dirty="0"/>
              <a:t>10.07.2019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20"/>
            <a:ext cx="9144000" cy="45186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47359" y="6044183"/>
            <a:ext cx="3316224" cy="8138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5336" y="4665090"/>
            <a:ext cx="381825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00539F"/>
                </a:solidFill>
                <a:latin typeface="Arial"/>
                <a:cs typeface="Arial"/>
              </a:rPr>
              <a:t>Live</a:t>
            </a:r>
            <a:r>
              <a:rPr sz="3200" b="1" spc="-90" dirty="0">
                <a:solidFill>
                  <a:srgbClr val="00539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539F"/>
                </a:solidFill>
                <a:latin typeface="Arial"/>
                <a:cs typeface="Arial"/>
              </a:rPr>
              <a:t>Demonstration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95F73-DAEE-4B55-9E0B-818872126CC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DE" smtClean="0"/>
              <a:t>10</a:t>
            </a:fld>
            <a:endParaRPr lang="en-DE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975238E-C95B-4B8A-A4BB-2E116701DE3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lang="en-US" spc="-5"/>
              <a:t>Machine Learning Queuing System </a:t>
            </a:r>
            <a:r>
              <a:rPr lang="en-US"/>
              <a:t>for </a:t>
            </a:r>
            <a:r>
              <a:rPr lang="en-US" spc="-5"/>
              <a:t>Cloud/Mobile Edge </a:t>
            </a:r>
            <a:r>
              <a:rPr lang="en-US"/>
              <a:t>Computing | Artem </a:t>
            </a:r>
            <a:r>
              <a:rPr lang="en-US" spc="-5"/>
              <a:t>Vasilev, </a:t>
            </a:r>
            <a:r>
              <a:rPr lang="en-US"/>
              <a:t>Chatchon  </a:t>
            </a:r>
            <a:r>
              <a:rPr lang="en-US" spc="-5"/>
              <a:t>Chawalaworn, </a:t>
            </a:r>
            <a:r>
              <a:rPr lang="en-US" spc="-10"/>
              <a:t>Minxuan </a:t>
            </a:r>
            <a:r>
              <a:rPr lang="en-US" spc="-5"/>
              <a:t>Qin, Ovidiu-Alexandru </a:t>
            </a:r>
            <a:r>
              <a:rPr lang="en-US"/>
              <a:t>Parfene, Romin Benfer, </a:t>
            </a:r>
            <a:r>
              <a:rPr lang="en-US" spc="-5"/>
              <a:t>Yong Feng </a:t>
            </a:r>
            <a:r>
              <a:rPr lang="en-US"/>
              <a:t>| </a:t>
            </a:r>
            <a:r>
              <a:rPr lang="en-US" spc="-5"/>
              <a:t>TI </a:t>
            </a:r>
            <a:r>
              <a:rPr lang="en-US" spc="5"/>
              <a:t>RWTH </a:t>
            </a:r>
            <a:r>
              <a:rPr lang="en-US"/>
              <a:t>|  </a:t>
            </a:r>
            <a:r>
              <a:rPr lang="en-US" spc="-5"/>
              <a:t>10.07.2019</a:t>
            </a:r>
            <a:endParaRPr lang="en-US"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336" y="420115"/>
            <a:ext cx="34702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dirty="0">
                <a:solidFill>
                  <a:srgbClr val="00539F"/>
                </a:solidFill>
                <a:latin typeface="Arial"/>
                <a:cs typeface="Arial"/>
              </a:rPr>
              <a:t>Edge Cases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5336" y="1131519"/>
            <a:ext cx="55981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00"/>
                </a:solidFill>
              </a:rPr>
              <a:t>When does this prediction </a:t>
            </a:r>
            <a:r>
              <a:rPr sz="2000" spc="-5" dirty="0">
                <a:solidFill>
                  <a:srgbClr val="000000"/>
                </a:solidFill>
              </a:rPr>
              <a:t>system </a:t>
            </a:r>
            <a:r>
              <a:rPr sz="2000" dirty="0">
                <a:solidFill>
                  <a:srgbClr val="000000"/>
                </a:solidFill>
              </a:rPr>
              <a:t>(not)</a:t>
            </a:r>
            <a:r>
              <a:rPr sz="2000" spc="-10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work?</a:t>
            </a:r>
            <a:endParaRPr sz="2000" dirty="0"/>
          </a:p>
        </p:txBody>
      </p:sp>
      <p:sp>
        <p:nvSpPr>
          <p:cNvPr id="4" name="object 4"/>
          <p:cNvSpPr txBox="1"/>
          <p:nvPr/>
        </p:nvSpPr>
        <p:spPr>
          <a:xfrm>
            <a:off x="274727" y="1664970"/>
            <a:ext cx="3001874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buClr>
                <a:srgbClr val="00539F"/>
              </a:buClr>
              <a:buChar char="•"/>
              <a:tabLst>
                <a:tab pos="299720" algn="l"/>
              </a:tabLst>
            </a:pPr>
            <a:r>
              <a:rPr lang="en-US" sz="2400" dirty="0">
                <a:latin typeface="Arial"/>
                <a:cs typeface="Arial"/>
              </a:rPr>
              <a:t>Steep Slope </a:t>
            </a:r>
          </a:p>
          <a:p>
            <a:pPr marL="12700" marR="5080">
              <a:lnSpc>
                <a:spcPct val="100000"/>
              </a:lnSpc>
              <a:buClr>
                <a:srgbClr val="00539F"/>
              </a:buClr>
              <a:tabLst>
                <a:tab pos="299720" algn="l"/>
              </a:tabLst>
            </a:pPr>
            <a:r>
              <a:rPr lang="en-US" sz="2400" dirty="0">
                <a:latin typeface="Arial"/>
                <a:cs typeface="Arial"/>
              </a:rPr>
              <a:t>-&gt; drastic change in allocation priority</a:t>
            </a:r>
          </a:p>
          <a:p>
            <a:pPr marL="12700" marR="5080">
              <a:lnSpc>
                <a:spcPct val="100000"/>
              </a:lnSpc>
              <a:buClr>
                <a:srgbClr val="00539F"/>
              </a:buClr>
              <a:tabLst>
                <a:tab pos="299720" algn="l"/>
              </a:tabLst>
            </a:pPr>
            <a:endParaRPr lang="en-US" sz="2400" dirty="0">
              <a:latin typeface="Arial"/>
              <a:cs typeface="Arial"/>
            </a:endParaRPr>
          </a:p>
          <a:p>
            <a:pPr marL="299085" marR="5080" indent="-286385">
              <a:lnSpc>
                <a:spcPct val="100000"/>
              </a:lnSpc>
              <a:buClr>
                <a:srgbClr val="00539F"/>
              </a:buClr>
              <a:buChar char="•"/>
              <a:tabLst>
                <a:tab pos="299720" algn="l"/>
              </a:tabLst>
            </a:pPr>
            <a:r>
              <a:rPr lang="en-US" sz="2400" dirty="0">
                <a:latin typeface="Arial"/>
                <a:cs typeface="Arial"/>
              </a:rPr>
              <a:t>Sawtooth Signal </a:t>
            </a:r>
          </a:p>
          <a:p>
            <a:pPr marL="12700" marR="5080">
              <a:lnSpc>
                <a:spcPct val="100000"/>
              </a:lnSpc>
              <a:buClr>
                <a:srgbClr val="00539F"/>
              </a:buClr>
              <a:tabLst>
                <a:tab pos="299720" algn="l"/>
              </a:tabLst>
            </a:pPr>
            <a:r>
              <a:rPr lang="en-US" sz="2400" dirty="0">
                <a:latin typeface="Arial"/>
                <a:cs typeface="Arial"/>
              </a:rPr>
              <a:t>-&gt; algorithm becomes very unstable</a:t>
            </a:r>
          </a:p>
          <a:p>
            <a:pPr marL="299085" marR="5080" indent="-286385" algn="just">
              <a:lnSpc>
                <a:spcPct val="100000"/>
              </a:lnSpc>
              <a:buClr>
                <a:srgbClr val="00539F"/>
              </a:buClr>
              <a:buChar char="•"/>
              <a:tabLst>
                <a:tab pos="299720" algn="l"/>
              </a:tabLst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F66232D8-13A4-4CAD-A9F7-18216AC40926}"/>
              </a:ext>
            </a:extLst>
          </p:cNvPr>
          <p:cNvSpPr/>
          <p:nvPr/>
        </p:nvSpPr>
        <p:spPr>
          <a:xfrm>
            <a:off x="4038600" y="1524000"/>
            <a:ext cx="4894084" cy="39370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31D436D-6895-4E98-8BD2-C18B3244799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DE" smtClean="0"/>
              <a:t>11</a:t>
            </a:fld>
            <a:endParaRPr lang="en-DE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9AC4D1D-3981-4486-901A-4A507C8EED1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lang="en-US" spc="-5"/>
              <a:t>Machine Learning Queuing System </a:t>
            </a:r>
            <a:r>
              <a:rPr lang="en-US"/>
              <a:t>for </a:t>
            </a:r>
            <a:r>
              <a:rPr lang="en-US" spc="-5"/>
              <a:t>Cloud/Mobile Edge </a:t>
            </a:r>
            <a:r>
              <a:rPr lang="en-US"/>
              <a:t>Computing | Artem </a:t>
            </a:r>
            <a:r>
              <a:rPr lang="en-US" spc="-5"/>
              <a:t>Vasilev, </a:t>
            </a:r>
            <a:r>
              <a:rPr lang="en-US"/>
              <a:t>Chatchon  </a:t>
            </a:r>
            <a:r>
              <a:rPr lang="en-US" spc="-5"/>
              <a:t>Chawalaworn, </a:t>
            </a:r>
            <a:r>
              <a:rPr lang="en-US" spc="-10"/>
              <a:t>Minxuan </a:t>
            </a:r>
            <a:r>
              <a:rPr lang="en-US" spc="-5"/>
              <a:t>Qin, Ovidiu-Alexandru </a:t>
            </a:r>
            <a:r>
              <a:rPr lang="en-US"/>
              <a:t>Parfene, Romin Benfer, </a:t>
            </a:r>
            <a:r>
              <a:rPr lang="en-US" spc="-5"/>
              <a:t>Yong Feng </a:t>
            </a:r>
            <a:r>
              <a:rPr lang="en-US"/>
              <a:t>| </a:t>
            </a:r>
            <a:r>
              <a:rPr lang="en-US" spc="-5"/>
              <a:t>TI </a:t>
            </a:r>
            <a:r>
              <a:rPr lang="en-US" spc="5"/>
              <a:t>RWTH </a:t>
            </a:r>
            <a:r>
              <a:rPr lang="en-US"/>
              <a:t>|  </a:t>
            </a:r>
            <a:r>
              <a:rPr lang="en-US" spc="-5"/>
              <a:t>10.07.2019</a:t>
            </a:r>
            <a:endParaRPr lang="en-US"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336" y="420115"/>
            <a:ext cx="34702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dirty="0">
                <a:solidFill>
                  <a:srgbClr val="00539F"/>
                </a:solidFill>
                <a:latin typeface="Arial"/>
                <a:cs typeface="Arial"/>
              </a:rPr>
              <a:t>Use case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5336" y="1131519"/>
            <a:ext cx="6125464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00"/>
                </a:solidFill>
              </a:rPr>
              <a:t>When does this prediction </a:t>
            </a:r>
            <a:r>
              <a:rPr sz="2000" spc="-5" dirty="0">
                <a:solidFill>
                  <a:srgbClr val="000000"/>
                </a:solidFill>
              </a:rPr>
              <a:t>system</a:t>
            </a:r>
            <a:r>
              <a:rPr sz="2000" spc="-10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work</a:t>
            </a:r>
            <a:r>
              <a:rPr lang="en-US" sz="2000" dirty="0">
                <a:solidFill>
                  <a:srgbClr val="000000"/>
                </a:solidFill>
              </a:rPr>
              <a:t> optimally</a:t>
            </a:r>
            <a:r>
              <a:rPr sz="2000" dirty="0">
                <a:solidFill>
                  <a:srgbClr val="000000"/>
                </a:solidFill>
              </a:rPr>
              <a:t>?</a:t>
            </a:r>
            <a:endParaRPr sz="2000" dirty="0"/>
          </a:p>
        </p:txBody>
      </p:sp>
      <p:sp>
        <p:nvSpPr>
          <p:cNvPr id="4" name="object 4"/>
          <p:cNvSpPr txBox="1"/>
          <p:nvPr/>
        </p:nvSpPr>
        <p:spPr>
          <a:xfrm>
            <a:off x="274727" y="1664970"/>
            <a:ext cx="3001874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buClr>
                <a:srgbClr val="00539F"/>
              </a:buClr>
              <a:buChar char="•"/>
              <a:tabLst>
                <a:tab pos="299720" algn="l"/>
              </a:tabLst>
            </a:pPr>
            <a:r>
              <a:rPr lang="en-US" sz="2400" dirty="0">
                <a:latin typeface="Arial"/>
                <a:cs typeface="Arial"/>
              </a:rPr>
              <a:t>Steep Slope </a:t>
            </a:r>
          </a:p>
          <a:p>
            <a:pPr marL="12700" marR="5080">
              <a:lnSpc>
                <a:spcPct val="100000"/>
              </a:lnSpc>
              <a:buClr>
                <a:srgbClr val="00539F"/>
              </a:buClr>
              <a:tabLst>
                <a:tab pos="299720" algn="l"/>
              </a:tabLst>
            </a:pPr>
            <a:r>
              <a:rPr lang="en-US" sz="2400" dirty="0">
                <a:latin typeface="Arial"/>
                <a:cs typeface="Arial"/>
              </a:rPr>
              <a:t>-&gt; drastic change in allocation priority</a:t>
            </a:r>
          </a:p>
          <a:p>
            <a:pPr marL="12700" marR="5080">
              <a:lnSpc>
                <a:spcPct val="100000"/>
              </a:lnSpc>
              <a:buClr>
                <a:srgbClr val="00539F"/>
              </a:buClr>
              <a:tabLst>
                <a:tab pos="299720" algn="l"/>
              </a:tabLst>
            </a:pPr>
            <a:endParaRPr lang="en-US" sz="2400" dirty="0">
              <a:latin typeface="Arial"/>
              <a:cs typeface="Arial"/>
            </a:endParaRPr>
          </a:p>
          <a:p>
            <a:pPr marL="299085" marR="5080" indent="-286385">
              <a:lnSpc>
                <a:spcPct val="100000"/>
              </a:lnSpc>
              <a:buClr>
                <a:srgbClr val="00539F"/>
              </a:buClr>
              <a:buChar char="•"/>
              <a:tabLst>
                <a:tab pos="299720" algn="l"/>
              </a:tabLst>
            </a:pPr>
            <a:r>
              <a:rPr lang="en-US" sz="2400" dirty="0">
                <a:latin typeface="Arial"/>
                <a:cs typeface="Arial"/>
              </a:rPr>
              <a:t>Smooth distribution -&gt; algorithm can successfully predict incoming traffic</a:t>
            </a:r>
          </a:p>
          <a:p>
            <a:pPr marL="299085" marR="5080" indent="-286385" algn="just">
              <a:lnSpc>
                <a:spcPct val="100000"/>
              </a:lnSpc>
              <a:buClr>
                <a:srgbClr val="00539F"/>
              </a:buClr>
              <a:buChar char="•"/>
              <a:tabLst>
                <a:tab pos="299720" algn="l"/>
              </a:tabLst>
            </a:pPr>
            <a:endParaRPr sz="2400" dirty="0">
              <a:latin typeface="Arial"/>
              <a:cs typeface="Arial"/>
            </a:endParaRP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54FD8A5A-FAAA-4A5E-9453-B5B30428A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843558"/>
            <a:ext cx="4765553" cy="333375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DFBFBC5-BC80-4651-B2C7-9A0C656ECF9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DE" smtClean="0"/>
              <a:t>12</a:t>
            </a:fld>
            <a:endParaRPr lang="en-DE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0A2052-91FE-4AF0-B72B-6C70BB49FFE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lang="en-US" spc="-5"/>
              <a:t>Machine Learning Queuing System </a:t>
            </a:r>
            <a:r>
              <a:rPr lang="en-US"/>
              <a:t>for </a:t>
            </a:r>
            <a:r>
              <a:rPr lang="en-US" spc="-5"/>
              <a:t>Cloud/Mobile Edge </a:t>
            </a:r>
            <a:r>
              <a:rPr lang="en-US"/>
              <a:t>Computing | Artem </a:t>
            </a:r>
            <a:r>
              <a:rPr lang="en-US" spc="-5"/>
              <a:t>Vasilev, </a:t>
            </a:r>
            <a:r>
              <a:rPr lang="en-US"/>
              <a:t>Chatchon  </a:t>
            </a:r>
            <a:r>
              <a:rPr lang="en-US" spc="-5"/>
              <a:t>Chawalaworn, </a:t>
            </a:r>
            <a:r>
              <a:rPr lang="en-US" spc="-10"/>
              <a:t>Minxuan </a:t>
            </a:r>
            <a:r>
              <a:rPr lang="en-US" spc="-5"/>
              <a:t>Qin, Ovidiu-Alexandru </a:t>
            </a:r>
            <a:r>
              <a:rPr lang="en-US"/>
              <a:t>Parfene, Romin Benfer, </a:t>
            </a:r>
            <a:r>
              <a:rPr lang="en-US" spc="-5"/>
              <a:t>Yong Feng </a:t>
            </a:r>
            <a:r>
              <a:rPr lang="en-US"/>
              <a:t>| </a:t>
            </a:r>
            <a:r>
              <a:rPr lang="en-US" spc="-5"/>
              <a:t>TI </a:t>
            </a:r>
            <a:r>
              <a:rPr lang="en-US" spc="5"/>
              <a:t>RWTH </a:t>
            </a:r>
            <a:r>
              <a:rPr lang="en-US"/>
              <a:t>|  </a:t>
            </a:r>
            <a:r>
              <a:rPr lang="en-US" spc="-5"/>
              <a:t>10.07.2019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131740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336" y="420115"/>
            <a:ext cx="1411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Conclusion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274726" y="1666494"/>
            <a:ext cx="3671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Organization/collaboration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notes: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97139" y="2215134"/>
            <a:ext cx="774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sh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4726" y="1940814"/>
            <a:ext cx="76784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lr>
                <a:srgbClr val="00539F"/>
              </a:buClr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all of us it </a:t>
            </a:r>
            <a:r>
              <a:rPr sz="1800" spc="-15" dirty="0">
                <a:latin typeface="Arial"/>
                <a:cs typeface="Arial"/>
              </a:rPr>
              <a:t>was </a:t>
            </a:r>
            <a:r>
              <a:rPr sz="1800" dirty="0">
                <a:latin typeface="Arial"/>
                <a:cs typeface="Arial"/>
              </a:rPr>
              <a:t>the first </a:t>
            </a:r>
            <a:r>
              <a:rPr sz="1800" spc="-5" dirty="0">
                <a:latin typeface="Arial"/>
                <a:cs typeface="Arial"/>
              </a:rPr>
              <a:t>cooperative project over a large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frame</a:t>
            </a:r>
          </a:p>
          <a:p>
            <a:pPr marL="299085" marR="5080" indent="-286385">
              <a:lnSpc>
                <a:spcPct val="100000"/>
              </a:lnSpc>
              <a:buClr>
                <a:srgbClr val="00539F"/>
              </a:buClr>
              <a:buChar char="•"/>
              <a:tabLst>
                <a:tab pos="299085" algn="l"/>
                <a:tab pos="299720" algn="l"/>
                <a:tab pos="594360" algn="l"/>
                <a:tab pos="1609725" algn="l"/>
                <a:tab pos="3072765" algn="l"/>
                <a:tab pos="3684270" algn="l"/>
                <a:tab pos="4157979" algn="l"/>
                <a:tab pos="5022215" algn="l"/>
                <a:tab pos="6064885" algn="l"/>
                <a:tab pos="7285990" algn="l"/>
              </a:tabLst>
            </a:pPr>
            <a:r>
              <a:rPr sz="1800" dirty="0">
                <a:latin typeface="Arial"/>
                <a:cs typeface="Arial"/>
              </a:rPr>
              <a:t>It	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cl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abor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ti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ov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	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t,	</a:t>
            </a:r>
            <a:r>
              <a:rPr sz="1800" spc="-35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k</a:t>
            </a:r>
            <a:r>
              <a:rPr sz="1800" dirty="0">
                <a:latin typeface="Arial"/>
                <a:cs typeface="Arial"/>
              </a:rPr>
              <a:t>ly	</a:t>
            </a:r>
            <a:r>
              <a:rPr sz="1800" spc="-5" dirty="0">
                <a:latin typeface="Arial"/>
                <a:cs typeface="Arial"/>
              </a:rPr>
              <a:t>me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tin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,	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ating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and  </a:t>
            </a:r>
            <a:r>
              <a:rPr sz="1800" spc="-5" dirty="0">
                <a:latin typeface="Arial"/>
                <a:cs typeface="Arial"/>
              </a:rPr>
              <a:t>responsibilities</a:t>
            </a:r>
            <a:endParaRPr sz="18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lr>
                <a:srgbClr val="00539F"/>
              </a:buClr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Overall a </a:t>
            </a:r>
            <a:r>
              <a:rPr sz="1800" dirty="0">
                <a:latin typeface="Arial"/>
                <a:cs typeface="Arial"/>
              </a:rPr>
              <a:t>very </a:t>
            </a:r>
            <a:r>
              <a:rPr sz="1800" spc="-10" dirty="0">
                <a:latin typeface="Arial"/>
                <a:cs typeface="Arial"/>
              </a:rPr>
              <a:t>rewarding </a:t>
            </a:r>
            <a:r>
              <a:rPr sz="1800" spc="-5" dirty="0">
                <a:latin typeface="Arial"/>
                <a:cs typeface="Arial"/>
              </a:rPr>
              <a:t>learning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experience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726" y="3586988"/>
            <a:ext cx="85979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Project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result:</a:t>
            </a:r>
            <a:endParaRPr sz="18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lr>
                <a:srgbClr val="00539F"/>
              </a:buClr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4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heuristic</a:t>
            </a:r>
            <a:r>
              <a:rPr sz="1800" spc="4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gradient</a:t>
            </a:r>
            <a:r>
              <a:rPr sz="1800" spc="4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calculation</a:t>
            </a:r>
            <a:r>
              <a:rPr sz="1800" spc="4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model</a:t>
            </a:r>
            <a:r>
              <a:rPr sz="1800" spc="4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is</a:t>
            </a:r>
            <a:r>
              <a:rPr sz="1800" spc="4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dynamic</a:t>
            </a:r>
            <a:r>
              <a:rPr sz="1800" spc="4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and</a:t>
            </a:r>
            <a:r>
              <a:rPr sz="1800" spc="4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adaptive,</a:t>
            </a:r>
            <a:r>
              <a:rPr sz="1800" spc="4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but</a:t>
            </a:r>
            <a:r>
              <a:rPr sz="1800" spc="43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has</a:t>
            </a:r>
            <a:r>
              <a:rPr sz="1800" spc="4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its</a:t>
            </a:r>
          </a:p>
          <a:p>
            <a:pPr marR="6905625" algn="ctr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drawbacks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buClr>
                <a:srgbClr val="00539F"/>
              </a:buClr>
              <a:tabLst>
                <a:tab pos="299085" algn="l"/>
                <a:tab pos="299720" algn="l"/>
              </a:tabLst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C05FC9-23D2-45A8-A4F2-AEB63A7CF90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DE" smtClean="0"/>
              <a:t>13</a:t>
            </a:fld>
            <a:endParaRPr lang="en-DE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81B139-828F-4F25-B0A0-83A6B988B7D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lang="en-US" spc="-5"/>
              <a:t>Machine Learning Queuing System </a:t>
            </a:r>
            <a:r>
              <a:rPr lang="en-US"/>
              <a:t>for </a:t>
            </a:r>
            <a:r>
              <a:rPr lang="en-US" spc="-5"/>
              <a:t>Cloud/Mobile Edge </a:t>
            </a:r>
            <a:r>
              <a:rPr lang="en-US"/>
              <a:t>Computing | Artem </a:t>
            </a:r>
            <a:r>
              <a:rPr lang="en-US" spc="-5"/>
              <a:t>Vasilev, </a:t>
            </a:r>
            <a:r>
              <a:rPr lang="en-US"/>
              <a:t>Chatchon  </a:t>
            </a:r>
            <a:r>
              <a:rPr lang="en-US" spc="-5"/>
              <a:t>Chawalaworn, </a:t>
            </a:r>
            <a:r>
              <a:rPr lang="en-US" spc="-10"/>
              <a:t>Minxuan </a:t>
            </a:r>
            <a:r>
              <a:rPr lang="en-US" spc="-5"/>
              <a:t>Qin, Ovidiu-Alexandru </a:t>
            </a:r>
            <a:r>
              <a:rPr lang="en-US"/>
              <a:t>Parfene, Romin Benfer, </a:t>
            </a:r>
            <a:r>
              <a:rPr lang="en-US" spc="-5"/>
              <a:t>Yong Feng </a:t>
            </a:r>
            <a:r>
              <a:rPr lang="en-US"/>
              <a:t>| </a:t>
            </a:r>
            <a:r>
              <a:rPr lang="en-US" spc="-5"/>
              <a:t>TI </a:t>
            </a:r>
            <a:r>
              <a:rPr lang="en-US" spc="5"/>
              <a:t>RWTH </a:t>
            </a:r>
            <a:r>
              <a:rPr lang="en-US"/>
              <a:t>|  </a:t>
            </a:r>
            <a:r>
              <a:rPr lang="en-US" spc="-5"/>
              <a:t>10.07.2019</a:t>
            </a:r>
            <a:endParaRPr lang="en-US"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336" y="420115"/>
            <a:ext cx="13989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539F"/>
                </a:solidFill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4726" y="1666494"/>
            <a:ext cx="8596630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lang="en-US" sz="1800" i="1" spc="-5" dirty="0">
                <a:solidFill>
                  <a:srgbClr val="00539F"/>
                </a:solidFill>
                <a:latin typeface="Georgia" panose="02040502050405020303" pitchFamily="18" charset="0"/>
                <a:cs typeface="Arial"/>
              </a:rPr>
              <a:t>Fig. </a:t>
            </a:r>
            <a:r>
              <a:rPr lang="en-US" i="1" spc="-5" dirty="0">
                <a:solidFill>
                  <a:srgbClr val="00539F"/>
                </a:solidFill>
                <a:latin typeface="Georgia" panose="02040502050405020303" pitchFamily="18" charset="0"/>
                <a:cs typeface="Arial"/>
              </a:rPr>
              <a:t>2:</a:t>
            </a:r>
            <a:r>
              <a:rPr sz="1800" spc="-5" dirty="0">
                <a:solidFill>
                  <a:srgbClr val="00539F"/>
                </a:solidFill>
                <a:latin typeface="Arial"/>
                <a:cs typeface="Arial"/>
              </a:rPr>
              <a:t>	</a:t>
            </a:r>
            <a:endParaRPr lang="en-US" sz="1800" spc="-5" dirty="0">
              <a:solidFill>
                <a:srgbClr val="00539F"/>
              </a:solidFill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lang="en-US" spc="-5" dirty="0">
                <a:solidFill>
                  <a:srgbClr val="00539F"/>
                </a:solidFill>
                <a:latin typeface="Arial"/>
                <a:cs typeface="Arial"/>
              </a:rPr>
              <a:t>	</a:t>
            </a:r>
            <a:r>
              <a:rPr sz="1800" dirty="0">
                <a:latin typeface="Arial"/>
                <a:cs typeface="Arial"/>
              </a:rPr>
              <a:t>What </a:t>
            </a:r>
            <a:r>
              <a:rPr sz="1800" spc="-5" dirty="0">
                <a:latin typeface="Arial"/>
                <a:cs typeface="Arial"/>
              </a:rPr>
              <a:t>programming languages are used at night? </a:t>
            </a:r>
            <a:r>
              <a:rPr sz="1800" dirty="0">
                <a:latin typeface="Arial"/>
                <a:cs typeface="Arial"/>
              </a:rPr>
              <a:t>– Stack Overflow Blog, </a:t>
            </a:r>
            <a:r>
              <a:rPr sz="1800" spc="-5" dirty="0">
                <a:latin typeface="Arial"/>
                <a:cs typeface="Arial"/>
              </a:rPr>
              <a:t>2017.:  </a:t>
            </a:r>
            <a:r>
              <a:rPr sz="1800" spc="-5" dirty="0">
                <a:latin typeface="Arial"/>
                <a:cs typeface="Arial"/>
                <a:hlinkClick r:id="rId2"/>
              </a:rPr>
              <a:t>https://stackoverflow.blog/2017/04/19/programming-languages-used-late-night/</a:t>
            </a:r>
            <a:endParaRPr lang="en-US" sz="1800" spc="-5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F2F88-31A5-4A94-940B-5DE55C98EC5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lang="en-US" spc="-5"/>
              <a:t>Machine Learning Queuing System </a:t>
            </a:r>
            <a:r>
              <a:rPr lang="en-US"/>
              <a:t>for </a:t>
            </a:r>
            <a:r>
              <a:rPr lang="en-US" spc="-5"/>
              <a:t>Cloud/Mobile Edge </a:t>
            </a:r>
            <a:r>
              <a:rPr lang="en-US"/>
              <a:t>Computing | Artem </a:t>
            </a:r>
            <a:r>
              <a:rPr lang="en-US" spc="-5"/>
              <a:t>Vasilev, </a:t>
            </a:r>
            <a:r>
              <a:rPr lang="en-US"/>
              <a:t>Chatchon  </a:t>
            </a:r>
            <a:r>
              <a:rPr lang="en-US" spc="-5"/>
              <a:t>Chawalaworn, </a:t>
            </a:r>
            <a:r>
              <a:rPr lang="en-US" spc="-10"/>
              <a:t>Minxuan </a:t>
            </a:r>
            <a:r>
              <a:rPr lang="en-US" spc="-5"/>
              <a:t>Qin, Ovidiu-Alexandru </a:t>
            </a:r>
            <a:r>
              <a:rPr lang="en-US"/>
              <a:t>Parfene, Romin Benfer, </a:t>
            </a:r>
            <a:r>
              <a:rPr lang="en-US" spc="-5"/>
              <a:t>Yong Feng </a:t>
            </a:r>
            <a:r>
              <a:rPr lang="en-US"/>
              <a:t>| </a:t>
            </a:r>
            <a:r>
              <a:rPr lang="en-US" spc="-5"/>
              <a:t>TI </a:t>
            </a:r>
            <a:r>
              <a:rPr lang="en-US" spc="5"/>
              <a:t>RWTH </a:t>
            </a:r>
            <a:r>
              <a:rPr lang="en-US"/>
              <a:t>|  </a:t>
            </a:r>
            <a:r>
              <a:rPr lang="en-US" spc="-5"/>
              <a:t>10.07.2019</a:t>
            </a:r>
            <a:endParaRPr lang="en-US" spc="-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5A8B8-EC2C-402D-B8BF-B33FABD1BDF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DE" smtClean="0"/>
              <a:t>14</a:t>
            </a:fld>
            <a:endParaRPr lang="en-D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726" y="2414092"/>
            <a:ext cx="4683760" cy="9624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650"/>
              </a:lnSpc>
              <a:spcBef>
                <a:spcPts val="105"/>
              </a:spcBef>
            </a:pPr>
            <a:r>
              <a:rPr lang="en-US" spc="-15" dirty="0"/>
              <a:t>Thank you for your attention!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547359" y="6044183"/>
            <a:ext cx="3316224" cy="8138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FA6A3BD-80B5-4D59-939F-4C6F6876C68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DE" smtClean="0"/>
              <a:t>15</a:t>
            </a:fld>
            <a:endParaRPr lang="en-DE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E255905B-3610-4CC2-BD72-251E18697DE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lang="en-US" spc="-5"/>
              <a:t>Machine Learning Queuing System </a:t>
            </a:r>
            <a:r>
              <a:rPr lang="en-US"/>
              <a:t>for </a:t>
            </a:r>
            <a:r>
              <a:rPr lang="en-US" spc="-5"/>
              <a:t>Cloud/Mobile Edge </a:t>
            </a:r>
            <a:r>
              <a:rPr lang="en-US"/>
              <a:t>Computing | Artem </a:t>
            </a:r>
            <a:r>
              <a:rPr lang="en-US" spc="-5"/>
              <a:t>Vasilev, </a:t>
            </a:r>
            <a:r>
              <a:rPr lang="en-US"/>
              <a:t>Chatchon  </a:t>
            </a:r>
            <a:r>
              <a:rPr lang="en-US" spc="-5"/>
              <a:t>Chawalaworn, </a:t>
            </a:r>
            <a:r>
              <a:rPr lang="en-US" spc="-10"/>
              <a:t>Minxuan </a:t>
            </a:r>
            <a:r>
              <a:rPr lang="en-US" spc="-5"/>
              <a:t>Qin, Ovidiu-Alexandru </a:t>
            </a:r>
            <a:r>
              <a:rPr lang="en-US"/>
              <a:t>Parfene, Romin Benfer, </a:t>
            </a:r>
            <a:r>
              <a:rPr lang="en-US" spc="-5"/>
              <a:t>Yong Feng </a:t>
            </a:r>
            <a:r>
              <a:rPr lang="en-US"/>
              <a:t>| </a:t>
            </a:r>
            <a:r>
              <a:rPr lang="en-US" spc="-5"/>
              <a:t>TI </a:t>
            </a:r>
            <a:r>
              <a:rPr lang="en-US" spc="5"/>
              <a:t>RWTH </a:t>
            </a:r>
            <a:r>
              <a:rPr lang="en-US"/>
              <a:t>|  </a:t>
            </a:r>
            <a:r>
              <a:rPr lang="en-US" spc="-5"/>
              <a:t>10.07.2019</a:t>
            </a:r>
            <a:endParaRPr lang="en-US"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336" y="420115"/>
            <a:ext cx="90233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539F"/>
                </a:solidFill>
                <a:latin typeface="Arial"/>
                <a:cs typeface="Arial"/>
              </a:rPr>
              <a:t>Outline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4726" y="1663445"/>
            <a:ext cx="4841875" cy="21666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Clr>
                <a:srgbClr val="00539F"/>
              </a:buClr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Introduction</a:t>
            </a:r>
          </a:p>
          <a:p>
            <a:pPr marL="299085" indent="-286385">
              <a:lnSpc>
                <a:spcPct val="100000"/>
              </a:lnSpc>
              <a:buClr>
                <a:srgbClr val="00539F"/>
              </a:buClr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Arial"/>
                <a:cs typeface="Arial"/>
              </a:rPr>
              <a:t>Program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Overview</a:t>
            </a:r>
            <a:endParaRPr sz="20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lr>
                <a:srgbClr val="00539F"/>
              </a:buClr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System </a:t>
            </a:r>
            <a:r>
              <a:rPr sz="2000" spc="-5" dirty="0">
                <a:latin typeface="Arial"/>
                <a:cs typeface="Arial"/>
              </a:rPr>
              <a:t>Model</a:t>
            </a:r>
            <a:endParaRPr sz="20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lr>
                <a:srgbClr val="00539F"/>
              </a:buClr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Arial"/>
                <a:cs typeface="Arial"/>
              </a:rPr>
              <a:t>Live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Demonstration</a:t>
            </a:r>
            <a:endParaRPr lang="en-US" sz="2000" spc="-5" dirty="0">
              <a:latin typeface="Arial"/>
              <a:cs typeface="Arial"/>
            </a:endParaRPr>
          </a:p>
          <a:p>
            <a:pPr marL="299085" indent="-286385">
              <a:buClr>
                <a:srgbClr val="00539F"/>
              </a:buClr>
              <a:buFontTx/>
              <a:buChar char="•"/>
              <a:tabLst>
                <a:tab pos="299085" algn="l"/>
                <a:tab pos="299720" algn="l"/>
              </a:tabLst>
            </a:pPr>
            <a:r>
              <a:rPr lang="en-US" sz="2000" spc="-5" dirty="0">
                <a:latin typeface="Arial"/>
                <a:cs typeface="Arial"/>
              </a:rPr>
              <a:t>Advantages /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Disadvantages</a:t>
            </a:r>
            <a:endParaRPr sz="20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lr>
                <a:srgbClr val="00539F"/>
              </a:buClr>
              <a:buChar char="•"/>
              <a:tabLst>
                <a:tab pos="299085" algn="l"/>
                <a:tab pos="299720" algn="l"/>
              </a:tabLst>
            </a:pPr>
            <a:r>
              <a:rPr lang="en-US" sz="2000" spc="-5" dirty="0">
                <a:latin typeface="Arial"/>
                <a:cs typeface="Arial"/>
              </a:rPr>
              <a:t>Conclusion</a:t>
            </a:r>
          </a:p>
          <a:p>
            <a:pPr marL="299085" indent="-286385">
              <a:lnSpc>
                <a:spcPct val="100000"/>
              </a:lnSpc>
              <a:buClr>
                <a:srgbClr val="00539F"/>
              </a:buClr>
              <a:buChar char="•"/>
              <a:tabLst>
                <a:tab pos="299085" algn="l"/>
                <a:tab pos="299720" algn="l"/>
              </a:tabLst>
            </a:pPr>
            <a:r>
              <a:rPr lang="en-US" sz="2000" spc="-5" dirty="0">
                <a:latin typeface="Arial"/>
                <a:cs typeface="Arial"/>
              </a:rPr>
              <a:t>References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39E9E-A52D-4281-84D3-E8618CD045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DE" smtClean="0"/>
              <a:t>2</a:t>
            </a:fld>
            <a:endParaRPr lang="en-DE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EB5B5D2-D385-4297-A5AA-7C7051D065E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lang="en-US" spc="-5"/>
              <a:t>Machine Learning Queuing System </a:t>
            </a:r>
            <a:r>
              <a:rPr lang="en-US"/>
              <a:t>for </a:t>
            </a:r>
            <a:r>
              <a:rPr lang="en-US" spc="-5"/>
              <a:t>Cloud/Mobile Edge </a:t>
            </a:r>
            <a:r>
              <a:rPr lang="en-US"/>
              <a:t>Computing | Artem </a:t>
            </a:r>
            <a:r>
              <a:rPr lang="en-US" spc="-5"/>
              <a:t>Vasilev, </a:t>
            </a:r>
            <a:r>
              <a:rPr lang="en-US"/>
              <a:t>Chatchon  </a:t>
            </a:r>
            <a:r>
              <a:rPr lang="en-US" spc="-5"/>
              <a:t>Chawalaworn, </a:t>
            </a:r>
            <a:r>
              <a:rPr lang="en-US" spc="-10"/>
              <a:t>Minxuan </a:t>
            </a:r>
            <a:r>
              <a:rPr lang="en-US" spc="-5"/>
              <a:t>Qin, Ovidiu-Alexandru </a:t>
            </a:r>
            <a:r>
              <a:rPr lang="en-US"/>
              <a:t>Parfene, Romin Benfer, </a:t>
            </a:r>
            <a:r>
              <a:rPr lang="en-US" spc="-5"/>
              <a:t>Yong Feng </a:t>
            </a:r>
            <a:r>
              <a:rPr lang="en-US"/>
              <a:t>| </a:t>
            </a:r>
            <a:r>
              <a:rPr lang="en-US" spc="-5"/>
              <a:t>TI </a:t>
            </a:r>
            <a:r>
              <a:rPr lang="en-US" spc="5"/>
              <a:t>RWTH </a:t>
            </a:r>
            <a:r>
              <a:rPr lang="en-US"/>
              <a:t>|  </a:t>
            </a:r>
            <a:r>
              <a:rPr lang="en-US" spc="-5"/>
              <a:t>10.07.2019</a:t>
            </a:r>
            <a:endParaRPr lang="en-US"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116" y="420115"/>
            <a:ext cx="8598535" cy="4481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539F"/>
                </a:solidFill>
                <a:latin typeface="Arial"/>
                <a:cs typeface="Arial"/>
              </a:rPr>
              <a:t>Introduction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What does the title actually</a:t>
            </a:r>
            <a:r>
              <a:rPr sz="2000" b="1" spc="-1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mean?</a:t>
            </a:r>
            <a:endParaRPr sz="2000" dirty="0">
              <a:latin typeface="Arial"/>
              <a:cs typeface="Arial"/>
            </a:endParaRPr>
          </a:p>
          <a:p>
            <a:pPr marL="299085" marR="8890" indent="-286385" algn="just">
              <a:lnSpc>
                <a:spcPct val="100000"/>
              </a:lnSpc>
              <a:spcBef>
                <a:spcPts val="1305"/>
              </a:spcBef>
              <a:buClr>
                <a:srgbClr val="00539F"/>
              </a:buClr>
              <a:buChar char="•"/>
              <a:tabLst>
                <a:tab pos="299720" algn="l"/>
              </a:tabLst>
            </a:pP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Machine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Learning </a:t>
            </a:r>
            <a:r>
              <a:rPr sz="2000" spc="-5" dirty="0">
                <a:solidFill>
                  <a:srgbClr val="00AFEF"/>
                </a:solidFill>
                <a:latin typeface="Arial"/>
                <a:cs typeface="Arial"/>
              </a:rPr>
              <a:t>Queuing </a:t>
            </a:r>
            <a:r>
              <a:rPr sz="2000" dirty="0">
                <a:solidFill>
                  <a:srgbClr val="00AFEF"/>
                </a:solidFill>
                <a:latin typeface="Arial"/>
                <a:cs typeface="Arial"/>
              </a:rPr>
              <a:t>System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-5" dirty="0">
                <a:latin typeface="Arial"/>
                <a:cs typeface="Arial"/>
              </a:rPr>
              <a:t>Cloud/Mobile Edge  Computing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539F"/>
              </a:buClr>
              <a:buFont typeface="Arial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299085" marR="6350" indent="-286385" algn="just">
              <a:lnSpc>
                <a:spcPct val="100000"/>
              </a:lnSpc>
              <a:buClr>
                <a:srgbClr val="00539F"/>
              </a:buClr>
              <a:buChar char="•"/>
              <a:tabLst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Cloud/Mobile </a:t>
            </a:r>
            <a:r>
              <a:rPr sz="2000" spc="-5" dirty="0">
                <a:latin typeface="Arial"/>
                <a:cs typeface="Arial"/>
              </a:rPr>
              <a:t>Edge Computing: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concept </a:t>
            </a:r>
            <a:r>
              <a:rPr sz="2000" dirty="0">
                <a:latin typeface="Arial"/>
                <a:cs typeface="Arial"/>
              </a:rPr>
              <a:t>that enables cloud  </a:t>
            </a:r>
            <a:r>
              <a:rPr sz="2000" spc="-5" dirty="0">
                <a:latin typeface="Arial"/>
                <a:cs typeface="Arial"/>
              </a:rPr>
              <a:t>computing </a:t>
            </a:r>
            <a:r>
              <a:rPr sz="2000" dirty="0">
                <a:latin typeface="Arial"/>
                <a:cs typeface="Arial"/>
              </a:rPr>
              <a:t>capabilities </a:t>
            </a:r>
            <a:r>
              <a:rPr sz="2000" spc="-5" dirty="0">
                <a:latin typeface="Arial"/>
                <a:cs typeface="Arial"/>
              </a:rPr>
              <a:t>and close </a:t>
            </a:r>
            <a:r>
              <a:rPr sz="2000" dirty="0">
                <a:latin typeface="Arial"/>
                <a:cs typeface="Arial"/>
              </a:rPr>
              <a:t>to </a:t>
            </a:r>
            <a:r>
              <a:rPr sz="2000" spc="-5" dirty="0">
                <a:latin typeface="Arial"/>
                <a:cs typeface="Arial"/>
              </a:rPr>
              <a:t>(at </a:t>
            </a:r>
            <a:r>
              <a:rPr sz="2000" dirty="0">
                <a:latin typeface="Arial"/>
                <a:cs typeface="Arial"/>
              </a:rPr>
              <a:t>the “edge”) </a:t>
            </a:r>
            <a:r>
              <a:rPr sz="2000" spc="-5" dirty="0">
                <a:latin typeface="Arial"/>
                <a:cs typeface="Arial"/>
              </a:rPr>
              <a:t>of 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cellular network, reducing </a:t>
            </a:r>
            <a:r>
              <a:rPr sz="2000" spc="-10" dirty="0">
                <a:latin typeface="Arial"/>
                <a:cs typeface="Arial"/>
              </a:rPr>
              <a:t>traffic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congestion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539F"/>
              </a:buClr>
              <a:buFont typeface="Arial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00539F"/>
              </a:buClr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solidFill>
                  <a:srgbClr val="00AFEF"/>
                </a:solidFill>
                <a:latin typeface="Arial"/>
                <a:cs typeface="Arial"/>
              </a:rPr>
              <a:t>Queueing System</a:t>
            </a:r>
            <a:r>
              <a:rPr sz="2000" spc="-5" dirty="0">
                <a:latin typeface="Arial"/>
                <a:cs typeface="Arial"/>
              </a:rPr>
              <a:t>: </a:t>
            </a:r>
            <a:r>
              <a:rPr sz="2000" dirty="0">
                <a:latin typeface="Arial"/>
                <a:cs typeface="Arial"/>
              </a:rPr>
              <a:t>a system that </a:t>
            </a:r>
            <a:r>
              <a:rPr sz="2000" spc="-5" dirty="0">
                <a:latin typeface="Arial"/>
                <a:cs typeface="Arial"/>
              </a:rPr>
              <a:t>maintains our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queue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539F"/>
              </a:buClr>
              <a:buFont typeface="Arial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299085" marR="5080" indent="-286385" algn="just">
              <a:lnSpc>
                <a:spcPct val="100000"/>
              </a:lnSpc>
              <a:buClr>
                <a:srgbClr val="00539F"/>
              </a:buClr>
              <a:buChar char="•"/>
              <a:tabLst>
                <a:tab pos="299720" algn="l"/>
              </a:tabLst>
            </a:pP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Machine Learning</a:t>
            </a:r>
            <a:r>
              <a:rPr sz="2000" spc="-5" dirty="0">
                <a:latin typeface="Arial"/>
                <a:cs typeface="Arial"/>
              </a:rPr>
              <a:t>: an algorithm uses sample data in order </a:t>
            </a:r>
            <a:r>
              <a:rPr sz="2000" dirty="0">
                <a:latin typeface="Arial"/>
                <a:cs typeface="Arial"/>
              </a:rPr>
              <a:t>to  </a:t>
            </a:r>
            <a:r>
              <a:rPr sz="2000" spc="-5" dirty="0">
                <a:latin typeface="Arial"/>
                <a:cs typeface="Arial"/>
              </a:rPr>
              <a:t>make predictions and </a:t>
            </a:r>
            <a:r>
              <a:rPr sz="2000" dirty="0">
                <a:latin typeface="Arial"/>
                <a:cs typeface="Arial"/>
              </a:rPr>
              <a:t>decisions (here: </a:t>
            </a:r>
            <a:r>
              <a:rPr sz="2000" spc="-5" dirty="0">
                <a:latin typeface="Arial"/>
                <a:cs typeface="Arial"/>
              </a:rPr>
              <a:t>heuristic gradient  calculations)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79C04-8C1D-4424-8064-03CBB2C6839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DE" smtClean="0"/>
              <a:t>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91DB7-14E8-4DDF-A403-075165BEE35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lang="en-US" spc="-5"/>
              <a:t>Machine Learning Queuing System </a:t>
            </a:r>
            <a:r>
              <a:rPr lang="en-US"/>
              <a:t>for </a:t>
            </a:r>
            <a:r>
              <a:rPr lang="en-US" spc="-5"/>
              <a:t>Cloud/Mobile Edge </a:t>
            </a:r>
            <a:r>
              <a:rPr lang="en-US"/>
              <a:t>Computing | Artem </a:t>
            </a:r>
            <a:r>
              <a:rPr lang="en-US" spc="-5"/>
              <a:t>Vasilev, </a:t>
            </a:r>
            <a:r>
              <a:rPr lang="en-US"/>
              <a:t>Chatchon  </a:t>
            </a:r>
            <a:r>
              <a:rPr lang="en-US" spc="-5"/>
              <a:t>Chawalaworn, </a:t>
            </a:r>
            <a:r>
              <a:rPr lang="en-US" spc="-10"/>
              <a:t>Minxuan </a:t>
            </a:r>
            <a:r>
              <a:rPr lang="en-US" spc="-5"/>
              <a:t>Qin, Ovidiu-Alexandru </a:t>
            </a:r>
            <a:r>
              <a:rPr lang="en-US"/>
              <a:t>Parfene, Romin Benfer, </a:t>
            </a:r>
            <a:r>
              <a:rPr lang="en-US" spc="-5"/>
              <a:t>Yong Feng </a:t>
            </a:r>
            <a:r>
              <a:rPr lang="en-US"/>
              <a:t>| </a:t>
            </a:r>
            <a:r>
              <a:rPr lang="en-US" spc="-5"/>
              <a:t>TI </a:t>
            </a:r>
            <a:r>
              <a:rPr lang="en-US" spc="5"/>
              <a:t>RWTH </a:t>
            </a:r>
            <a:r>
              <a:rPr lang="en-US"/>
              <a:t>|  </a:t>
            </a:r>
            <a:r>
              <a:rPr lang="en-US" spc="-5"/>
              <a:t>10.07.2019</a:t>
            </a:r>
            <a:endParaRPr lang="en-US"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726" y="420115"/>
            <a:ext cx="8595360" cy="27911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539F"/>
                </a:solidFill>
                <a:latin typeface="Arial"/>
                <a:cs typeface="Arial"/>
              </a:rPr>
              <a:t>Introduction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Our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goal</a:t>
            </a:r>
            <a:r>
              <a:rPr lang="en-US" sz="2400" b="1" dirty="0">
                <a:latin typeface="Arial"/>
                <a:cs typeface="Arial"/>
              </a:rPr>
              <a:t>:</a:t>
            </a:r>
            <a:endParaRPr lang="en-DE" sz="2000" b="1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795"/>
              </a:spcBef>
              <a:buClr>
                <a:srgbClr val="00539F"/>
              </a:buClr>
              <a:buChar char="•"/>
              <a:tabLst>
                <a:tab pos="299085" algn="l"/>
                <a:tab pos="299720" algn="l"/>
              </a:tabLst>
            </a:pPr>
            <a:r>
              <a:rPr lang="en-US" sz="2000" dirty="0">
                <a:latin typeface="Arial"/>
                <a:cs typeface="Arial"/>
              </a:rPr>
              <a:t>Design an allocation algorithm</a:t>
            </a:r>
          </a:p>
          <a:p>
            <a:pPr marL="299085" indent="-286385">
              <a:lnSpc>
                <a:spcPct val="100000"/>
              </a:lnSpc>
              <a:spcBef>
                <a:spcPts val="1795"/>
              </a:spcBef>
              <a:buClr>
                <a:srgbClr val="00539F"/>
              </a:buClr>
              <a:buChar char="•"/>
              <a:tabLst>
                <a:tab pos="299085" algn="l"/>
                <a:tab pos="299720" algn="l"/>
              </a:tabLst>
            </a:pPr>
            <a:r>
              <a:rPr lang="en-US" sz="2000" dirty="0">
                <a:latin typeface="Arial"/>
                <a:cs typeface="Arial"/>
              </a:rPr>
              <a:t>Optimize for minimum queueing delays</a:t>
            </a:r>
          </a:p>
          <a:p>
            <a:pPr marL="299085" indent="-286385">
              <a:lnSpc>
                <a:spcPct val="100000"/>
              </a:lnSpc>
              <a:spcBef>
                <a:spcPts val="1795"/>
              </a:spcBef>
              <a:buClr>
                <a:srgbClr val="00539F"/>
              </a:buClr>
              <a:buChar char="•"/>
              <a:tabLst>
                <a:tab pos="299085" algn="l"/>
                <a:tab pos="299720" algn="l"/>
              </a:tabLst>
            </a:pPr>
            <a:r>
              <a:rPr lang="en-US" sz="2000" dirty="0">
                <a:latin typeface="Arial"/>
                <a:cs typeface="Arial"/>
              </a:rPr>
              <a:t>Build a framework to support said 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4726" y="5323128"/>
            <a:ext cx="752094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lr>
                <a:srgbClr val="00539F"/>
              </a:buClr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Arial"/>
                <a:cs typeface="Arial"/>
              </a:rPr>
              <a:t>How did we achieve it? Created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following</a:t>
            </a:r>
            <a:r>
              <a:rPr sz="2000" spc="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system: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7E651-5855-4C1F-A18D-28929F77CDB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DE" smtClean="0"/>
              <a:t>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9843F-57D9-44FE-80FA-65144CB5F7B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lang="en-US" spc="-5"/>
              <a:t>Machine Learning Queuing System </a:t>
            </a:r>
            <a:r>
              <a:rPr lang="en-US"/>
              <a:t>for </a:t>
            </a:r>
            <a:r>
              <a:rPr lang="en-US" spc="-5"/>
              <a:t>Cloud/Mobile Edge </a:t>
            </a:r>
            <a:r>
              <a:rPr lang="en-US"/>
              <a:t>Computing | Artem </a:t>
            </a:r>
            <a:r>
              <a:rPr lang="en-US" spc="-5"/>
              <a:t>Vasilev, </a:t>
            </a:r>
            <a:r>
              <a:rPr lang="en-US"/>
              <a:t>Chatchon  </a:t>
            </a:r>
            <a:r>
              <a:rPr lang="en-US" spc="-5"/>
              <a:t>Chawalaworn, </a:t>
            </a:r>
            <a:r>
              <a:rPr lang="en-US" spc="-10"/>
              <a:t>Minxuan </a:t>
            </a:r>
            <a:r>
              <a:rPr lang="en-US" spc="-5"/>
              <a:t>Qin, Ovidiu-Alexandru </a:t>
            </a:r>
            <a:r>
              <a:rPr lang="en-US"/>
              <a:t>Parfene, Romin Benfer, </a:t>
            </a:r>
            <a:r>
              <a:rPr lang="en-US" spc="-5"/>
              <a:t>Yong Feng </a:t>
            </a:r>
            <a:r>
              <a:rPr lang="en-US"/>
              <a:t>| </a:t>
            </a:r>
            <a:r>
              <a:rPr lang="en-US" spc="-5"/>
              <a:t>TI </a:t>
            </a:r>
            <a:r>
              <a:rPr lang="en-US" spc="5"/>
              <a:t>RWTH </a:t>
            </a:r>
            <a:r>
              <a:rPr lang="en-US"/>
              <a:t>|  </a:t>
            </a:r>
            <a:r>
              <a:rPr lang="en-US" spc="-5"/>
              <a:t>10.07.2019</a:t>
            </a:r>
            <a:endParaRPr lang="en-US"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336" y="420115"/>
            <a:ext cx="11518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O</a:t>
            </a:r>
            <a:r>
              <a:rPr sz="2000" spc="-25" dirty="0"/>
              <a:t>v</a:t>
            </a:r>
            <a:r>
              <a:rPr sz="2000" dirty="0"/>
              <a:t>er</a:t>
            </a:r>
            <a:r>
              <a:rPr sz="2000" spc="-20" dirty="0"/>
              <a:t>v</a:t>
            </a:r>
            <a:r>
              <a:rPr sz="2000" dirty="0"/>
              <a:t>iew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900702" y="2046732"/>
            <a:ext cx="984485" cy="851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08603" y="2046732"/>
            <a:ext cx="984485" cy="851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70760" y="2229611"/>
            <a:ext cx="554990" cy="277495"/>
          </a:xfrm>
          <a:custGeom>
            <a:avLst/>
            <a:gdLst/>
            <a:ahLst/>
            <a:cxnLst/>
            <a:rect l="l" t="t" r="r" b="b"/>
            <a:pathLst>
              <a:path w="554989" h="277494">
                <a:moveTo>
                  <a:pt x="416051" y="0"/>
                </a:moveTo>
                <a:lnTo>
                  <a:pt x="416051" y="69341"/>
                </a:lnTo>
                <a:lnTo>
                  <a:pt x="0" y="69341"/>
                </a:lnTo>
                <a:lnTo>
                  <a:pt x="0" y="208025"/>
                </a:lnTo>
                <a:lnTo>
                  <a:pt x="416051" y="208025"/>
                </a:lnTo>
                <a:lnTo>
                  <a:pt x="416051" y="277367"/>
                </a:lnTo>
                <a:lnTo>
                  <a:pt x="554735" y="138684"/>
                </a:lnTo>
                <a:lnTo>
                  <a:pt x="416051" y="0"/>
                </a:lnTo>
                <a:close/>
              </a:path>
            </a:pathLst>
          </a:custGeom>
          <a:solidFill>
            <a:srgbClr val="0060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70760" y="2229611"/>
            <a:ext cx="554990" cy="277495"/>
          </a:xfrm>
          <a:custGeom>
            <a:avLst/>
            <a:gdLst/>
            <a:ahLst/>
            <a:cxnLst/>
            <a:rect l="l" t="t" r="r" b="b"/>
            <a:pathLst>
              <a:path w="554989" h="277494">
                <a:moveTo>
                  <a:pt x="0" y="69341"/>
                </a:moveTo>
                <a:lnTo>
                  <a:pt x="416051" y="69341"/>
                </a:lnTo>
                <a:lnTo>
                  <a:pt x="416051" y="0"/>
                </a:lnTo>
                <a:lnTo>
                  <a:pt x="554735" y="138684"/>
                </a:lnTo>
                <a:lnTo>
                  <a:pt x="416051" y="277367"/>
                </a:lnTo>
                <a:lnTo>
                  <a:pt x="416051" y="208025"/>
                </a:lnTo>
                <a:lnTo>
                  <a:pt x="0" y="208025"/>
                </a:lnTo>
                <a:lnTo>
                  <a:pt x="0" y="69341"/>
                </a:lnTo>
                <a:close/>
              </a:path>
            </a:pathLst>
          </a:custGeom>
          <a:ln w="12192">
            <a:solidFill>
              <a:srgbClr val="0045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88179" y="2229611"/>
            <a:ext cx="554990" cy="277495"/>
          </a:xfrm>
          <a:custGeom>
            <a:avLst/>
            <a:gdLst/>
            <a:ahLst/>
            <a:cxnLst/>
            <a:rect l="l" t="t" r="r" b="b"/>
            <a:pathLst>
              <a:path w="554989" h="277494">
                <a:moveTo>
                  <a:pt x="416052" y="0"/>
                </a:moveTo>
                <a:lnTo>
                  <a:pt x="416052" y="69341"/>
                </a:lnTo>
                <a:lnTo>
                  <a:pt x="0" y="69341"/>
                </a:lnTo>
                <a:lnTo>
                  <a:pt x="0" y="208025"/>
                </a:lnTo>
                <a:lnTo>
                  <a:pt x="416052" y="208025"/>
                </a:lnTo>
                <a:lnTo>
                  <a:pt x="416052" y="277367"/>
                </a:lnTo>
                <a:lnTo>
                  <a:pt x="554736" y="138684"/>
                </a:lnTo>
                <a:lnTo>
                  <a:pt x="416052" y="0"/>
                </a:lnTo>
                <a:close/>
              </a:path>
            </a:pathLst>
          </a:custGeom>
          <a:solidFill>
            <a:srgbClr val="0060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88179" y="2229611"/>
            <a:ext cx="554990" cy="277495"/>
          </a:xfrm>
          <a:custGeom>
            <a:avLst/>
            <a:gdLst/>
            <a:ahLst/>
            <a:cxnLst/>
            <a:rect l="l" t="t" r="r" b="b"/>
            <a:pathLst>
              <a:path w="554989" h="277494">
                <a:moveTo>
                  <a:pt x="0" y="69341"/>
                </a:moveTo>
                <a:lnTo>
                  <a:pt x="416052" y="69341"/>
                </a:lnTo>
                <a:lnTo>
                  <a:pt x="416052" y="0"/>
                </a:lnTo>
                <a:lnTo>
                  <a:pt x="554736" y="138684"/>
                </a:lnTo>
                <a:lnTo>
                  <a:pt x="416052" y="277367"/>
                </a:lnTo>
                <a:lnTo>
                  <a:pt x="416052" y="208025"/>
                </a:lnTo>
                <a:lnTo>
                  <a:pt x="0" y="208025"/>
                </a:lnTo>
                <a:lnTo>
                  <a:pt x="0" y="69341"/>
                </a:lnTo>
                <a:close/>
              </a:path>
            </a:pathLst>
          </a:custGeom>
          <a:ln w="12192">
            <a:solidFill>
              <a:srgbClr val="0045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513959" y="1826386"/>
          <a:ext cx="2880355" cy="1144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92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6AB2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6AB2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6AB2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6AB27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7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7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7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7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7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7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7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7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6A8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6A8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6A8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6A8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6A8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6A8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5687669" y="3647542"/>
            <a:ext cx="277495" cy="554990"/>
          </a:xfrm>
          <a:custGeom>
            <a:avLst/>
            <a:gdLst/>
            <a:ahLst/>
            <a:cxnLst/>
            <a:rect l="l" t="t" r="r" b="b"/>
            <a:pathLst>
              <a:path w="277495" h="554989">
                <a:moveTo>
                  <a:pt x="277368" y="416051"/>
                </a:moveTo>
                <a:lnTo>
                  <a:pt x="0" y="416051"/>
                </a:lnTo>
                <a:lnTo>
                  <a:pt x="138684" y="554736"/>
                </a:lnTo>
                <a:lnTo>
                  <a:pt x="277368" y="416051"/>
                </a:lnTo>
                <a:close/>
              </a:path>
              <a:path w="277495" h="554989">
                <a:moveTo>
                  <a:pt x="208025" y="0"/>
                </a:moveTo>
                <a:lnTo>
                  <a:pt x="69342" y="0"/>
                </a:lnTo>
                <a:lnTo>
                  <a:pt x="69342" y="416051"/>
                </a:lnTo>
                <a:lnTo>
                  <a:pt x="208025" y="416051"/>
                </a:lnTo>
                <a:lnTo>
                  <a:pt x="208025" y="0"/>
                </a:lnTo>
                <a:close/>
              </a:path>
            </a:pathLst>
          </a:custGeom>
          <a:solidFill>
            <a:srgbClr val="0060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5687669" y="3647171"/>
            <a:ext cx="277495" cy="554990"/>
          </a:xfrm>
          <a:custGeom>
            <a:avLst/>
            <a:gdLst/>
            <a:ahLst/>
            <a:cxnLst/>
            <a:rect l="l" t="t" r="r" b="b"/>
            <a:pathLst>
              <a:path w="277495" h="554989">
                <a:moveTo>
                  <a:pt x="208025" y="0"/>
                </a:moveTo>
                <a:lnTo>
                  <a:pt x="208025" y="416051"/>
                </a:lnTo>
                <a:lnTo>
                  <a:pt x="277368" y="416051"/>
                </a:lnTo>
                <a:lnTo>
                  <a:pt x="138684" y="554736"/>
                </a:lnTo>
                <a:lnTo>
                  <a:pt x="0" y="416051"/>
                </a:lnTo>
                <a:lnTo>
                  <a:pt x="69342" y="416051"/>
                </a:lnTo>
                <a:lnTo>
                  <a:pt x="69342" y="0"/>
                </a:lnTo>
                <a:lnTo>
                  <a:pt x="208025" y="0"/>
                </a:lnTo>
                <a:close/>
              </a:path>
            </a:pathLst>
          </a:custGeom>
          <a:ln w="12191">
            <a:solidFill>
              <a:srgbClr val="0045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918079"/>
              </p:ext>
            </p:extLst>
          </p:nvPr>
        </p:nvGraphicFramePr>
        <p:xfrm>
          <a:off x="3751301" y="4455026"/>
          <a:ext cx="4380229" cy="242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68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68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68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68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68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68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225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193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193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193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193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193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2425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6AB2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6AB2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6AB2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6AB2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7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7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7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7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7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7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7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7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6A8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6A8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6A8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6A8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6A8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6A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2159610" y="3681850"/>
            <a:ext cx="624840" cy="571500"/>
          </a:xfrm>
          <a:custGeom>
            <a:avLst/>
            <a:gdLst/>
            <a:ahLst/>
            <a:cxnLst/>
            <a:rect l="l" t="t" r="r" b="b"/>
            <a:pathLst>
              <a:path w="624839" h="571500">
                <a:moveTo>
                  <a:pt x="529589" y="0"/>
                </a:moveTo>
                <a:lnTo>
                  <a:pt x="95250" y="0"/>
                </a:lnTo>
                <a:lnTo>
                  <a:pt x="58185" y="7489"/>
                </a:lnTo>
                <a:lnTo>
                  <a:pt x="27908" y="27908"/>
                </a:lnTo>
                <a:lnTo>
                  <a:pt x="7489" y="58185"/>
                </a:lnTo>
                <a:lnTo>
                  <a:pt x="0" y="95249"/>
                </a:lnTo>
                <a:lnTo>
                  <a:pt x="0" y="476249"/>
                </a:lnTo>
                <a:lnTo>
                  <a:pt x="7489" y="513314"/>
                </a:lnTo>
                <a:lnTo>
                  <a:pt x="27908" y="543591"/>
                </a:lnTo>
                <a:lnTo>
                  <a:pt x="58185" y="564010"/>
                </a:lnTo>
                <a:lnTo>
                  <a:pt x="95250" y="571499"/>
                </a:lnTo>
                <a:lnTo>
                  <a:pt x="529589" y="571499"/>
                </a:lnTo>
                <a:lnTo>
                  <a:pt x="566654" y="564010"/>
                </a:lnTo>
                <a:lnTo>
                  <a:pt x="596931" y="543591"/>
                </a:lnTo>
                <a:lnTo>
                  <a:pt x="617350" y="513314"/>
                </a:lnTo>
                <a:lnTo>
                  <a:pt x="624839" y="476249"/>
                </a:lnTo>
                <a:lnTo>
                  <a:pt x="624839" y="95249"/>
                </a:lnTo>
                <a:lnTo>
                  <a:pt x="617350" y="58185"/>
                </a:lnTo>
                <a:lnTo>
                  <a:pt x="596931" y="27908"/>
                </a:lnTo>
                <a:lnTo>
                  <a:pt x="566654" y="7489"/>
                </a:lnTo>
                <a:lnTo>
                  <a:pt x="529589" y="0"/>
                </a:lnTo>
                <a:close/>
              </a:path>
            </a:pathLst>
          </a:custGeom>
          <a:solidFill>
            <a:srgbClr val="0060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59610" y="3681850"/>
            <a:ext cx="624840" cy="571500"/>
          </a:xfrm>
          <a:custGeom>
            <a:avLst/>
            <a:gdLst/>
            <a:ahLst/>
            <a:cxnLst/>
            <a:rect l="l" t="t" r="r" b="b"/>
            <a:pathLst>
              <a:path w="624839" h="571500">
                <a:moveTo>
                  <a:pt x="0" y="95249"/>
                </a:moveTo>
                <a:lnTo>
                  <a:pt x="7489" y="58185"/>
                </a:lnTo>
                <a:lnTo>
                  <a:pt x="27908" y="27908"/>
                </a:lnTo>
                <a:lnTo>
                  <a:pt x="58185" y="7489"/>
                </a:lnTo>
                <a:lnTo>
                  <a:pt x="95250" y="0"/>
                </a:lnTo>
                <a:lnTo>
                  <a:pt x="529589" y="0"/>
                </a:lnTo>
                <a:lnTo>
                  <a:pt x="566654" y="7489"/>
                </a:lnTo>
                <a:lnTo>
                  <a:pt x="596931" y="27908"/>
                </a:lnTo>
                <a:lnTo>
                  <a:pt x="617350" y="58185"/>
                </a:lnTo>
                <a:lnTo>
                  <a:pt x="624839" y="95249"/>
                </a:lnTo>
                <a:lnTo>
                  <a:pt x="624839" y="476249"/>
                </a:lnTo>
                <a:lnTo>
                  <a:pt x="617350" y="513314"/>
                </a:lnTo>
                <a:lnTo>
                  <a:pt x="596931" y="543591"/>
                </a:lnTo>
                <a:lnTo>
                  <a:pt x="566654" y="564010"/>
                </a:lnTo>
                <a:lnTo>
                  <a:pt x="529589" y="571499"/>
                </a:lnTo>
                <a:lnTo>
                  <a:pt x="95250" y="571499"/>
                </a:lnTo>
                <a:lnTo>
                  <a:pt x="58185" y="564010"/>
                </a:lnTo>
                <a:lnTo>
                  <a:pt x="27908" y="543591"/>
                </a:lnTo>
                <a:lnTo>
                  <a:pt x="7489" y="513314"/>
                </a:lnTo>
                <a:lnTo>
                  <a:pt x="0" y="476249"/>
                </a:lnTo>
                <a:lnTo>
                  <a:pt x="0" y="95249"/>
                </a:lnTo>
                <a:close/>
              </a:path>
            </a:pathLst>
          </a:custGeom>
          <a:ln w="12191">
            <a:solidFill>
              <a:srgbClr val="0045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298420" y="3768845"/>
            <a:ext cx="347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539" marR="5080" indent="-11747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CPU  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65706" y="4341743"/>
            <a:ext cx="624840" cy="571500"/>
          </a:xfrm>
          <a:custGeom>
            <a:avLst/>
            <a:gdLst/>
            <a:ahLst/>
            <a:cxnLst/>
            <a:rect l="l" t="t" r="r" b="b"/>
            <a:pathLst>
              <a:path w="624839" h="571500">
                <a:moveTo>
                  <a:pt x="529590" y="0"/>
                </a:moveTo>
                <a:lnTo>
                  <a:pt x="95250" y="0"/>
                </a:lnTo>
                <a:lnTo>
                  <a:pt x="58185" y="7489"/>
                </a:lnTo>
                <a:lnTo>
                  <a:pt x="27908" y="27908"/>
                </a:lnTo>
                <a:lnTo>
                  <a:pt x="7489" y="58185"/>
                </a:lnTo>
                <a:lnTo>
                  <a:pt x="0" y="95250"/>
                </a:lnTo>
                <a:lnTo>
                  <a:pt x="0" y="476250"/>
                </a:lnTo>
                <a:lnTo>
                  <a:pt x="7489" y="513314"/>
                </a:lnTo>
                <a:lnTo>
                  <a:pt x="27908" y="543591"/>
                </a:lnTo>
                <a:lnTo>
                  <a:pt x="58185" y="564010"/>
                </a:lnTo>
                <a:lnTo>
                  <a:pt x="95250" y="571500"/>
                </a:lnTo>
                <a:lnTo>
                  <a:pt x="529590" y="571500"/>
                </a:lnTo>
                <a:lnTo>
                  <a:pt x="566654" y="564010"/>
                </a:lnTo>
                <a:lnTo>
                  <a:pt x="596931" y="543591"/>
                </a:lnTo>
                <a:lnTo>
                  <a:pt x="617350" y="513314"/>
                </a:lnTo>
                <a:lnTo>
                  <a:pt x="624840" y="476250"/>
                </a:lnTo>
                <a:lnTo>
                  <a:pt x="624840" y="95250"/>
                </a:lnTo>
                <a:lnTo>
                  <a:pt x="617350" y="58185"/>
                </a:lnTo>
                <a:lnTo>
                  <a:pt x="596931" y="27908"/>
                </a:lnTo>
                <a:lnTo>
                  <a:pt x="566654" y="7489"/>
                </a:lnTo>
                <a:lnTo>
                  <a:pt x="529590" y="0"/>
                </a:lnTo>
                <a:close/>
              </a:path>
            </a:pathLst>
          </a:custGeom>
          <a:solidFill>
            <a:srgbClr val="0060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65706" y="4341743"/>
            <a:ext cx="624840" cy="571500"/>
          </a:xfrm>
          <a:custGeom>
            <a:avLst/>
            <a:gdLst/>
            <a:ahLst/>
            <a:cxnLst/>
            <a:rect l="l" t="t" r="r" b="b"/>
            <a:pathLst>
              <a:path w="624839" h="571500">
                <a:moveTo>
                  <a:pt x="0" y="95250"/>
                </a:moveTo>
                <a:lnTo>
                  <a:pt x="7489" y="58185"/>
                </a:lnTo>
                <a:lnTo>
                  <a:pt x="27908" y="27908"/>
                </a:lnTo>
                <a:lnTo>
                  <a:pt x="58185" y="7489"/>
                </a:lnTo>
                <a:lnTo>
                  <a:pt x="95250" y="0"/>
                </a:lnTo>
                <a:lnTo>
                  <a:pt x="529590" y="0"/>
                </a:lnTo>
                <a:lnTo>
                  <a:pt x="566654" y="7489"/>
                </a:lnTo>
                <a:lnTo>
                  <a:pt x="596931" y="27908"/>
                </a:lnTo>
                <a:lnTo>
                  <a:pt x="617350" y="58185"/>
                </a:lnTo>
                <a:lnTo>
                  <a:pt x="624840" y="95250"/>
                </a:lnTo>
                <a:lnTo>
                  <a:pt x="624840" y="476250"/>
                </a:lnTo>
                <a:lnTo>
                  <a:pt x="617350" y="513314"/>
                </a:lnTo>
                <a:lnTo>
                  <a:pt x="596931" y="543591"/>
                </a:lnTo>
                <a:lnTo>
                  <a:pt x="566654" y="564010"/>
                </a:lnTo>
                <a:lnTo>
                  <a:pt x="529590" y="571500"/>
                </a:lnTo>
                <a:lnTo>
                  <a:pt x="95250" y="571500"/>
                </a:lnTo>
                <a:lnTo>
                  <a:pt x="58185" y="564010"/>
                </a:lnTo>
                <a:lnTo>
                  <a:pt x="27908" y="543591"/>
                </a:lnTo>
                <a:lnTo>
                  <a:pt x="7489" y="513314"/>
                </a:lnTo>
                <a:lnTo>
                  <a:pt x="0" y="476250"/>
                </a:lnTo>
                <a:lnTo>
                  <a:pt x="0" y="95250"/>
                </a:lnTo>
                <a:close/>
              </a:path>
            </a:pathLst>
          </a:custGeom>
          <a:ln w="12192">
            <a:solidFill>
              <a:srgbClr val="0045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305660" y="4427849"/>
            <a:ext cx="347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539" marR="5080" indent="-11747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CPU  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65706" y="5000111"/>
            <a:ext cx="624840" cy="571500"/>
          </a:xfrm>
          <a:custGeom>
            <a:avLst/>
            <a:gdLst/>
            <a:ahLst/>
            <a:cxnLst/>
            <a:rect l="l" t="t" r="r" b="b"/>
            <a:pathLst>
              <a:path w="624839" h="571500">
                <a:moveTo>
                  <a:pt x="529590" y="0"/>
                </a:moveTo>
                <a:lnTo>
                  <a:pt x="95250" y="0"/>
                </a:lnTo>
                <a:lnTo>
                  <a:pt x="58185" y="7489"/>
                </a:lnTo>
                <a:lnTo>
                  <a:pt x="27908" y="27908"/>
                </a:lnTo>
                <a:lnTo>
                  <a:pt x="7489" y="58185"/>
                </a:lnTo>
                <a:lnTo>
                  <a:pt x="0" y="95250"/>
                </a:lnTo>
                <a:lnTo>
                  <a:pt x="0" y="476250"/>
                </a:lnTo>
                <a:lnTo>
                  <a:pt x="7489" y="513324"/>
                </a:lnTo>
                <a:lnTo>
                  <a:pt x="27908" y="543601"/>
                </a:lnTo>
                <a:lnTo>
                  <a:pt x="58185" y="564014"/>
                </a:lnTo>
                <a:lnTo>
                  <a:pt x="95250" y="571500"/>
                </a:lnTo>
                <a:lnTo>
                  <a:pt x="529590" y="571500"/>
                </a:lnTo>
                <a:lnTo>
                  <a:pt x="566654" y="564014"/>
                </a:lnTo>
                <a:lnTo>
                  <a:pt x="596931" y="543601"/>
                </a:lnTo>
                <a:lnTo>
                  <a:pt x="617350" y="513324"/>
                </a:lnTo>
                <a:lnTo>
                  <a:pt x="624840" y="476250"/>
                </a:lnTo>
                <a:lnTo>
                  <a:pt x="624840" y="95250"/>
                </a:lnTo>
                <a:lnTo>
                  <a:pt x="617350" y="58185"/>
                </a:lnTo>
                <a:lnTo>
                  <a:pt x="596931" y="27908"/>
                </a:lnTo>
                <a:lnTo>
                  <a:pt x="566654" y="7489"/>
                </a:lnTo>
                <a:lnTo>
                  <a:pt x="529590" y="0"/>
                </a:lnTo>
                <a:close/>
              </a:path>
            </a:pathLst>
          </a:custGeom>
          <a:solidFill>
            <a:srgbClr val="0060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65706" y="5000111"/>
            <a:ext cx="624840" cy="571500"/>
          </a:xfrm>
          <a:custGeom>
            <a:avLst/>
            <a:gdLst/>
            <a:ahLst/>
            <a:cxnLst/>
            <a:rect l="l" t="t" r="r" b="b"/>
            <a:pathLst>
              <a:path w="624839" h="571500">
                <a:moveTo>
                  <a:pt x="0" y="95250"/>
                </a:moveTo>
                <a:lnTo>
                  <a:pt x="7489" y="58185"/>
                </a:lnTo>
                <a:lnTo>
                  <a:pt x="27908" y="27908"/>
                </a:lnTo>
                <a:lnTo>
                  <a:pt x="58185" y="7489"/>
                </a:lnTo>
                <a:lnTo>
                  <a:pt x="95250" y="0"/>
                </a:lnTo>
                <a:lnTo>
                  <a:pt x="529590" y="0"/>
                </a:lnTo>
                <a:lnTo>
                  <a:pt x="566654" y="7489"/>
                </a:lnTo>
                <a:lnTo>
                  <a:pt x="596931" y="27908"/>
                </a:lnTo>
                <a:lnTo>
                  <a:pt x="617350" y="58185"/>
                </a:lnTo>
                <a:lnTo>
                  <a:pt x="624840" y="95250"/>
                </a:lnTo>
                <a:lnTo>
                  <a:pt x="624840" y="476250"/>
                </a:lnTo>
                <a:lnTo>
                  <a:pt x="617350" y="513324"/>
                </a:lnTo>
                <a:lnTo>
                  <a:pt x="596931" y="543601"/>
                </a:lnTo>
                <a:lnTo>
                  <a:pt x="566654" y="564014"/>
                </a:lnTo>
                <a:lnTo>
                  <a:pt x="529590" y="571500"/>
                </a:lnTo>
                <a:lnTo>
                  <a:pt x="95250" y="571500"/>
                </a:lnTo>
                <a:lnTo>
                  <a:pt x="58185" y="564014"/>
                </a:lnTo>
                <a:lnTo>
                  <a:pt x="27908" y="543601"/>
                </a:lnTo>
                <a:lnTo>
                  <a:pt x="7489" y="513324"/>
                </a:lnTo>
                <a:lnTo>
                  <a:pt x="0" y="476250"/>
                </a:lnTo>
                <a:lnTo>
                  <a:pt x="0" y="95250"/>
                </a:lnTo>
                <a:close/>
              </a:path>
            </a:pathLst>
          </a:custGeom>
          <a:ln w="12192">
            <a:solidFill>
              <a:srgbClr val="0045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05660" y="5086166"/>
            <a:ext cx="3473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PU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38703" y="4022211"/>
            <a:ext cx="558800" cy="279400"/>
          </a:xfrm>
          <a:custGeom>
            <a:avLst/>
            <a:gdLst/>
            <a:ahLst/>
            <a:cxnLst/>
            <a:rect l="l" t="t" r="r" b="b"/>
            <a:pathLst>
              <a:path w="558800" h="279400">
                <a:moveTo>
                  <a:pt x="547015" y="204724"/>
                </a:moveTo>
                <a:lnTo>
                  <a:pt x="123952" y="204724"/>
                </a:lnTo>
                <a:lnTo>
                  <a:pt x="533400" y="279400"/>
                </a:lnTo>
                <a:lnTo>
                  <a:pt x="547015" y="204724"/>
                </a:lnTo>
                <a:close/>
              </a:path>
              <a:path w="558800" h="279400">
                <a:moveTo>
                  <a:pt x="161290" y="0"/>
                </a:moveTo>
                <a:lnTo>
                  <a:pt x="0" y="111506"/>
                </a:lnTo>
                <a:lnTo>
                  <a:pt x="111506" y="272923"/>
                </a:lnTo>
                <a:lnTo>
                  <a:pt x="123952" y="204724"/>
                </a:lnTo>
                <a:lnTo>
                  <a:pt x="547015" y="204724"/>
                </a:lnTo>
                <a:lnTo>
                  <a:pt x="558292" y="142875"/>
                </a:lnTo>
                <a:lnTo>
                  <a:pt x="148844" y="68199"/>
                </a:lnTo>
                <a:lnTo>
                  <a:pt x="161290" y="0"/>
                </a:lnTo>
                <a:close/>
              </a:path>
            </a:pathLst>
          </a:custGeom>
          <a:solidFill>
            <a:srgbClr val="0060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38703" y="4022211"/>
            <a:ext cx="558800" cy="279400"/>
          </a:xfrm>
          <a:custGeom>
            <a:avLst/>
            <a:gdLst/>
            <a:ahLst/>
            <a:cxnLst/>
            <a:rect l="l" t="t" r="r" b="b"/>
            <a:pathLst>
              <a:path w="558800" h="279400">
                <a:moveTo>
                  <a:pt x="533400" y="279400"/>
                </a:moveTo>
                <a:lnTo>
                  <a:pt x="123952" y="204724"/>
                </a:lnTo>
                <a:lnTo>
                  <a:pt x="111506" y="272923"/>
                </a:lnTo>
                <a:lnTo>
                  <a:pt x="0" y="111506"/>
                </a:lnTo>
                <a:lnTo>
                  <a:pt x="161290" y="0"/>
                </a:lnTo>
                <a:lnTo>
                  <a:pt x="148844" y="68199"/>
                </a:lnTo>
                <a:lnTo>
                  <a:pt x="558292" y="142875"/>
                </a:lnTo>
                <a:lnTo>
                  <a:pt x="533400" y="279400"/>
                </a:lnTo>
                <a:close/>
              </a:path>
            </a:pathLst>
          </a:custGeom>
          <a:ln w="12700">
            <a:solidFill>
              <a:srgbClr val="0045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37688" y="4850505"/>
            <a:ext cx="556895" cy="294005"/>
          </a:xfrm>
          <a:custGeom>
            <a:avLst/>
            <a:gdLst/>
            <a:ahLst/>
            <a:cxnLst/>
            <a:rect l="l" t="t" r="r" b="b"/>
            <a:pathLst>
              <a:path w="556895" h="294004">
                <a:moveTo>
                  <a:pt x="105028" y="23240"/>
                </a:moveTo>
                <a:lnTo>
                  <a:pt x="0" y="188975"/>
                </a:lnTo>
                <a:lnTo>
                  <a:pt x="165608" y="294004"/>
                </a:lnTo>
                <a:lnTo>
                  <a:pt x="150495" y="226313"/>
                </a:lnTo>
                <a:lnTo>
                  <a:pt x="556513" y="135381"/>
                </a:lnTo>
                <a:lnTo>
                  <a:pt x="546548" y="90931"/>
                </a:lnTo>
                <a:lnTo>
                  <a:pt x="120141" y="90931"/>
                </a:lnTo>
                <a:lnTo>
                  <a:pt x="105028" y="23240"/>
                </a:lnTo>
                <a:close/>
              </a:path>
              <a:path w="556895" h="294004">
                <a:moveTo>
                  <a:pt x="526161" y="0"/>
                </a:moveTo>
                <a:lnTo>
                  <a:pt x="120141" y="90931"/>
                </a:lnTo>
                <a:lnTo>
                  <a:pt x="546548" y="90931"/>
                </a:lnTo>
                <a:lnTo>
                  <a:pt x="526161" y="0"/>
                </a:lnTo>
                <a:close/>
              </a:path>
            </a:pathLst>
          </a:custGeom>
          <a:solidFill>
            <a:srgbClr val="0060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37688" y="4850505"/>
            <a:ext cx="556895" cy="294005"/>
          </a:xfrm>
          <a:custGeom>
            <a:avLst/>
            <a:gdLst/>
            <a:ahLst/>
            <a:cxnLst/>
            <a:rect l="l" t="t" r="r" b="b"/>
            <a:pathLst>
              <a:path w="556895" h="294004">
                <a:moveTo>
                  <a:pt x="556513" y="135381"/>
                </a:moveTo>
                <a:lnTo>
                  <a:pt x="150495" y="226313"/>
                </a:lnTo>
                <a:lnTo>
                  <a:pt x="165608" y="294004"/>
                </a:lnTo>
                <a:lnTo>
                  <a:pt x="0" y="188975"/>
                </a:lnTo>
                <a:lnTo>
                  <a:pt x="105028" y="23240"/>
                </a:lnTo>
                <a:lnTo>
                  <a:pt x="120141" y="90931"/>
                </a:lnTo>
                <a:lnTo>
                  <a:pt x="526161" y="0"/>
                </a:lnTo>
                <a:lnTo>
                  <a:pt x="556513" y="135381"/>
                </a:lnTo>
              </a:path>
            </a:pathLst>
          </a:custGeom>
          <a:ln w="12700">
            <a:solidFill>
              <a:srgbClr val="0045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96285" y="4443850"/>
            <a:ext cx="556260" cy="277495"/>
          </a:xfrm>
          <a:custGeom>
            <a:avLst/>
            <a:gdLst/>
            <a:ahLst/>
            <a:cxnLst/>
            <a:rect l="l" t="t" r="r" b="b"/>
            <a:pathLst>
              <a:path w="556260" h="277495">
                <a:moveTo>
                  <a:pt x="138684" y="0"/>
                </a:moveTo>
                <a:lnTo>
                  <a:pt x="0" y="138683"/>
                </a:lnTo>
                <a:lnTo>
                  <a:pt x="138684" y="277367"/>
                </a:lnTo>
                <a:lnTo>
                  <a:pt x="138684" y="208025"/>
                </a:lnTo>
                <a:lnTo>
                  <a:pt x="556260" y="208025"/>
                </a:lnTo>
                <a:lnTo>
                  <a:pt x="556260" y="69341"/>
                </a:lnTo>
                <a:lnTo>
                  <a:pt x="138684" y="69341"/>
                </a:lnTo>
                <a:lnTo>
                  <a:pt x="138684" y="0"/>
                </a:lnTo>
                <a:close/>
              </a:path>
            </a:pathLst>
          </a:custGeom>
          <a:solidFill>
            <a:srgbClr val="0060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96285" y="4443850"/>
            <a:ext cx="556260" cy="277495"/>
          </a:xfrm>
          <a:custGeom>
            <a:avLst/>
            <a:gdLst/>
            <a:ahLst/>
            <a:cxnLst/>
            <a:rect l="l" t="t" r="r" b="b"/>
            <a:pathLst>
              <a:path w="556260" h="277495">
                <a:moveTo>
                  <a:pt x="556260" y="208025"/>
                </a:moveTo>
                <a:lnTo>
                  <a:pt x="138684" y="208025"/>
                </a:lnTo>
                <a:lnTo>
                  <a:pt x="138684" y="277367"/>
                </a:lnTo>
                <a:lnTo>
                  <a:pt x="0" y="138683"/>
                </a:lnTo>
                <a:lnTo>
                  <a:pt x="138684" y="0"/>
                </a:lnTo>
                <a:lnTo>
                  <a:pt x="138684" y="69341"/>
                </a:lnTo>
                <a:lnTo>
                  <a:pt x="556260" y="69341"/>
                </a:lnTo>
                <a:lnTo>
                  <a:pt x="556260" y="208025"/>
                </a:lnTo>
                <a:close/>
              </a:path>
            </a:pathLst>
          </a:custGeom>
          <a:ln w="12192">
            <a:solidFill>
              <a:srgbClr val="0045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34162" y="2990164"/>
            <a:ext cx="23856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Continuous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Distribution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43605" y="2990164"/>
            <a:ext cx="2068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Discrete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Distribution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98489" y="2990164"/>
            <a:ext cx="10274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spc="-10" dirty="0">
                <a:latin typeface="Arial"/>
                <a:cs typeface="Arial"/>
              </a:rPr>
              <a:t>age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467452" y="4891144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Qu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81098" y="5615908"/>
            <a:ext cx="1167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Processors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055012" y="366612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1671" y="1075131"/>
            <a:ext cx="3332479" cy="1828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606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Our </a:t>
            </a:r>
            <a:r>
              <a:rPr sz="1900" b="1" spc="-10" dirty="0">
                <a:latin typeface="Arial"/>
                <a:cs typeface="Arial"/>
              </a:rPr>
              <a:t>system </a:t>
            </a:r>
            <a:r>
              <a:rPr sz="1900" b="1" spc="-5" dirty="0">
                <a:latin typeface="Arial"/>
                <a:cs typeface="Arial"/>
              </a:rPr>
              <a:t>in a</a:t>
            </a:r>
            <a:r>
              <a:rPr sz="1900" b="1" spc="2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nutshell</a:t>
            </a:r>
            <a:endParaRPr sz="1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R="5080" algn="r">
              <a:lnSpc>
                <a:spcPts val="2120"/>
              </a:lnSpc>
            </a:pPr>
            <a:endParaRPr sz="1800" dirty="0">
              <a:latin typeface="Arial"/>
              <a:cs typeface="Arial"/>
            </a:endParaRPr>
          </a:p>
          <a:p>
            <a:pPr marL="1972310">
              <a:lnSpc>
                <a:spcPts val="2120"/>
              </a:lnSpc>
            </a:pPr>
            <a:r>
              <a:rPr sz="1800" spc="-5" dirty="0">
                <a:latin typeface="Arial"/>
                <a:cs typeface="Arial"/>
              </a:rPr>
              <a:t>Sampling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2A7F97D-DF19-48D2-AE05-6E74E528FD8B}"/>
              </a:ext>
            </a:extLst>
          </p:cNvPr>
          <p:cNvSpPr/>
          <p:nvPr/>
        </p:nvSpPr>
        <p:spPr>
          <a:xfrm>
            <a:off x="274726" y="1524000"/>
            <a:ext cx="4940935" cy="19027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D4FB4E9-87FB-4CF8-9628-2038F554DC8B}"/>
              </a:ext>
            </a:extLst>
          </p:cNvPr>
          <p:cNvSpPr/>
          <p:nvPr/>
        </p:nvSpPr>
        <p:spPr>
          <a:xfrm>
            <a:off x="5410200" y="1524000"/>
            <a:ext cx="3459074" cy="190278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80D6E92-FFA7-46A4-80D5-CFD2B3E28802}"/>
              </a:ext>
            </a:extLst>
          </p:cNvPr>
          <p:cNvSpPr/>
          <p:nvPr/>
        </p:nvSpPr>
        <p:spPr>
          <a:xfrm>
            <a:off x="1752600" y="3581400"/>
            <a:ext cx="6553200" cy="2362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34EEAB-D1E2-4C7E-B93C-833F85954298}"/>
              </a:ext>
            </a:extLst>
          </p:cNvPr>
          <p:cNvSpPr txBox="1"/>
          <p:nvPr/>
        </p:nvSpPr>
        <p:spPr>
          <a:xfrm>
            <a:off x="8505484" y="1600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DE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6552A5-F1BF-4B37-BED2-6B809690487D}"/>
              </a:ext>
            </a:extLst>
          </p:cNvPr>
          <p:cNvSpPr txBox="1"/>
          <p:nvPr/>
        </p:nvSpPr>
        <p:spPr>
          <a:xfrm>
            <a:off x="4888156" y="15074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52" name="object 12">
            <a:extLst>
              <a:ext uri="{FF2B5EF4-FFF2-40B4-BE49-F238E27FC236}">
                <a16:creationId xmlns:a16="http://schemas.microsoft.com/office/drawing/2014/main" id="{A3EE8E40-24E1-4B8F-B33B-66882833287B}"/>
              </a:ext>
            </a:extLst>
          </p:cNvPr>
          <p:cNvSpPr txBox="1"/>
          <p:nvPr/>
        </p:nvSpPr>
        <p:spPr>
          <a:xfrm>
            <a:off x="5782530" y="5537500"/>
            <a:ext cx="242551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6120" marR="5080" indent="-69342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Georgia"/>
                <a:cs typeface="Georgia"/>
              </a:rPr>
              <a:t>Fig. </a:t>
            </a:r>
            <a:r>
              <a:rPr sz="1400" i="1" spc="95" dirty="0">
                <a:latin typeface="Georgia"/>
                <a:cs typeface="Georgia"/>
              </a:rPr>
              <a:t>1: </a:t>
            </a:r>
            <a:r>
              <a:rPr lang="en-US" sz="1400" i="1" spc="95" dirty="0">
                <a:latin typeface="Georgia"/>
                <a:cs typeface="Georgia"/>
              </a:rPr>
              <a:t>System Overview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B164CC6C-72EA-4871-ACD1-2199D179491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DE" smtClean="0"/>
              <a:t>5</a:t>
            </a:fld>
            <a:endParaRPr lang="en-DE"/>
          </a:p>
        </p:txBody>
      </p:sp>
      <p:sp>
        <p:nvSpPr>
          <p:cNvPr id="54" name="Footer Placeholder 53">
            <a:extLst>
              <a:ext uri="{FF2B5EF4-FFF2-40B4-BE49-F238E27FC236}">
                <a16:creationId xmlns:a16="http://schemas.microsoft.com/office/drawing/2014/main" id="{7E08B4F8-DED0-492E-BEE9-46BD8CAB485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lang="en-US" spc="-5"/>
              <a:t>Machine Learning Queuing System </a:t>
            </a:r>
            <a:r>
              <a:rPr lang="en-US"/>
              <a:t>for </a:t>
            </a:r>
            <a:r>
              <a:rPr lang="en-US" spc="-5"/>
              <a:t>Cloud/Mobile Edge </a:t>
            </a:r>
            <a:r>
              <a:rPr lang="en-US"/>
              <a:t>Computing | Artem </a:t>
            </a:r>
            <a:r>
              <a:rPr lang="en-US" spc="-5"/>
              <a:t>Vasilev, </a:t>
            </a:r>
            <a:r>
              <a:rPr lang="en-US"/>
              <a:t>Chatchon  </a:t>
            </a:r>
            <a:r>
              <a:rPr lang="en-US" spc="-5"/>
              <a:t>Chawalaworn, </a:t>
            </a:r>
            <a:r>
              <a:rPr lang="en-US" spc="-10"/>
              <a:t>Minxuan </a:t>
            </a:r>
            <a:r>
              <a:rPr lang="en-US" spc="-5"/>
              <a:t>Qin, Ovidiu-Alexandru </a:t>
            </a:r>
            <a:r>
              <a:rPr lang="en-US"/>
              <a:t>Parfene, Romin Benfer, </a:t>
            </a:r>
            <a:r>
              <a:rPr lang="en-US" spc="-5"/>
              <a:t>Yong Feng </a:t>
            </a:r>
            <a:r>
              <a:rPr lang="en-US"/>
              <a:t>| </a:t>
            </a:r>
            <a:r>
              <a:rPr lang="en-US" spc="-5"/>
              <a:t>TI </a:t>
            </a:r>
            <a:r>
              <a:rPr lang="en-US" spc="5"/>
              <a:t>RWTH </a:t>
            </a:r>
            <a:r>
              <a:rPr lang="en-US"/>
              <a:t>|  </a:t>
            </a:r>
            <a:r>
              <a:rPr lang="en-US" spc="-5"/>
              <a:t>10.07.2019</a:t>
            </a:r>
            <a:endParaRPr lang="en-US"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336" y="420115"/>
            <a:ext cx="17341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/>
              <a:t>System</a:t>
            </a:r>
            <a:r>
              <a:rPr sz="2000" spc="-60" dirty="0"/>
              <a:t> </a:t>
            </a:r>
            <a:r>
              <a:rPr sz="2000" dirty="0"/>
              <a:t>Model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275336" y="1131519"/>
            <a:ext cx="39554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1. Creating a distribution</a:t>
            </a:r>
            <a:r>
              <a:rPr sz="2000" b="1" spc="-15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system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967" y="1664970"/>
            <a:ext cx="12744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Clr>
                <a:srgbClr val="00539F"/>
              </a:buClr>
              <a:buChar char="•"/>
              <a:tabLst>
                <a:tab pos="299085" algn="l"/>
                <a:tab pos="299720" algn="l"/>
                <a:tab pos="852169" algn="l"/>
              </a:tabLst>
            </a:pPr>
            <a:r>
              <a:rPr sz="2000" spc="-3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e	</a:t>
            </a:r>
            <a:r>
              <a:rPr sz="2000" spc="-10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0783" y="1969770"/>
            <a:ext cx="2616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78205" algn="l"/>
                <a:tab pos="2109470" algn="l"/>
              </a:tabLst>
            </a:pP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k	Ov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rf</a:t>
            </a:r>
            <a:r>
              <a:rPr sz="2000" spc="-1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ow	ov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51961" y="1969770"/>
            <a:ext cx="8070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82905" algn="l"/>
              </a:tabLst>
            </a:pPr>
            <a:r>
              <a:rPr sz="2000" dirty="0">
                <a:latin typeface="Arial"/>
                <a:cs typeface="Arial"/>
              </a:rPr>
              <a:t>a	day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9211" y="1664970"/>
            <a:ext cx="292989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  <a:tabLst>
                <a:tab pos="528320" algn="l"/>
                <a:tab pos="1565275" algn="l"/>
                <a:tab pos="1951989" algn="l"/>
                <a:tab pos="2693035" algn="l"/>
              </a:tabLst>
            </a:pPr>
            <a:r>
              <a:rPr sz="2000" dirty="0">
                <a:latin typeface="Arial"/>
                <a:cs typeface="Arial"/>
              </a:rPr>
              <a:t>the	n</a:t>
            </a:r>
            <a:r>
              <a:rPr sz="2000" spc="-10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mb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	of	v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sits	</a:t>
            </a:r>
            <a:r>
              <a:rPr sz="2000" spc="-10" dirty="0"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967" y="2274570"/>
            <a:ext cx="435610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approximate real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traffic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299085" marR="5080" indent="-286385" algn="just">
              <a:lnSpc>
                <a:spcPct val="100000"/>
              </a:lnSpc>
              <a:buClr>
                <a:srgbClr val="00539F"/>
              </a:buClr>
              <a:buChar char="•"/>
              <a:tabLst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Based on </a:t>
            </a:r>
            <a:r>
              <a:rPr sz="2000" spc="-10" dirty="0">
                <a:latin typeface="Arial"/>
                <a:cs typeface="Arial"/>
              </a:rPr>
              <a:t>that </a:t>
            </a:r>
            <a:r>
              <a:rPr sz="2000" dirty="0">
                <a:latin typeface="Arial"/>
                <a:cs typeface="Arial"/>
              </a:rPr>
              <a:t>we </a:t>
            </a:r>
            <a:r>
              <a:rPr sz="2000" spc="-5" dirty="0">
                <a:latin typeface="Arial"/>
                <a:cs typeface="Arial"/>
              </a:rPr>
              <a:t>created </a:t>
            </a:r>
            <a:r>
              <a:rPr sz="2000" dirty="0">
                <a:latin typeface="Arial"/>
                <a:cs typeface="Arial"/>
              </a:rPr>
              <a:t>a signal  </a:t>
            </a:r>
            <a:r>
              <a:rPr sz="2000" spc="-5" dirty="0">
                <a:latin typeface="Arial"/>
                <a:cs typeface="Arial"/>
              </a:rPr>
              <a:t>generator which represents </a:t>
            </a:r>
            <a:r>
              <a:rPr sz="2000" dirty="0">
                <a:latin typeface="Arial"/>
                <a:cs typeface="Arial"/>
              </a:rPr>
              <a:t>the  distribution of </a:t>
            </a:r>
            <a:r>
              <a:rPr sz="2000" spc="-5" dirty="0">
                <a:latin typeface="Arial"/>
                <a:cs typeface="Arial"/>
              </a:rPr>
              <a:t>packages throughout 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539F"/>
              </a:buClr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00539F"/>
              </a:buClr>
              <a:buChar char="•"/>
              <a:tabLst>
                <a:tab pos="299085" algn="l"/>
                <a:tab pos="299720" algn="l"/>
              </a:tabLst>
            </a:pPr>
            <a:r>
              <a:rPr sz="2000" spc="-20" dirty="0">
                <a:latin typeface="Arial"/>
                <a:cs typeface="Arial"/>
              </a:rPr>
              <a:t>Variables </a:t>
            </a:r>
            <a:r>
              <a:rPr sz="2000" dirty="0">
                <a:latin typeface="Arial"/>
                <a:cs typeface="Arial"/>
              </a:rPr>
              <a:t>allow us </a:t>
            </a:r>
            <a:r>
              <a:rPr sz="2000" spc="-5" dirty="0">
                <a:latin typeface="Arial"/>
                <a:cs typeface="Arial"/>
              </a:rPr>
              <a:t>to fine-tune</a:t>
            </a:r>
            <a:r>
              <a:rPr sz="2000" spc="-229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0783" y="4713477"/>
            <a:ext cx="406907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2005" algn="l"/>
                <a:tab pos="1518285" algn="l"/>
                <a:tab pos="2052955" algn="l"/>
                <a:tab pos="2588260" algn="l"/>
                <a:tab pos="3362325" algn="l"/>
              </a:tabLst>
            </a:pPr>
            <a:r>
              <a:rPr sz="2000" dirty="0">
                <a:latin typeface="Arial"/>
                <a:cs typeface="Arial"/>
              </a:rPr>
              <a:t>exact	lo</a:t>
            </a:r>
            <a:r>
              <a:rPr sz="2000" spc="-10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k,	but	the	</a:t>
            </a:r>
            <a:r>
              <a:rPr sz="2000" spc="-10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c	shape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0783" y="5018278"/>
            <a:ext cx="17322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stays the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same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07718" y="1971198"/>
            <a:ext cx="4464843" cy="27860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08879" y="4820539"/>
            <a:ext cx="36982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6120" marR="5080" indent="-69342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Georgia"/>
                <a:cs typeface="Georgia"/>
              </a:rPr>
              <a:t>Fig. </a:t>
            </a:r>
            <a:r>
              <a:rPr lang="en-US" sz="1400" i="1" spc="95" dirty="0">
                <a:latin typeface="Georgia"/>
                <a:cs typeface="Georgia"/>
              </a:rPr>
              <a:t>2</a:t>
            </a:r>
            <a:r>
              <a:rPr sz="1400" i="1" spc="95" dirty="0">
                <a:latin typeface="Georgia"/>
                <a:cs typeface="Georgia"/>
              </a:rPr>
              <a:t>: </a:t>
            </a:r>
            <a:r>
              <a:rPr sz="1400" i="1" dirty="0">
                <a:latin typeface="Georgia"/>
                <a:cs typeface="Georgia"/>
              </a:rPr>
              <a:t>Visits to Stack </a:t>
            </a:r>
            <a:r>
              <a:rPr sz="1400" i="1" spc="-5" dirty="0">
                <a:latin typeface="Georgia"/>
                <a:cs typeface="Georgia"/>
              </a:rPr>
              <a:t>Overflow </a:t>
            </a:r>
            <a:r>
              <a:rPr sz="1400" i="1" dirty="0">
                <a:latin typeface="Georgia"/>
                <a:cs typeface="Georgia"/>
              </a:rPr>
              <a:t>by hour </a:t>
            </a:r>
            <a:r>
              <a:rPr sz="1400" i="1" spc="-5" dirty="0">
                <a:latin typeface="Georgia"/>
                <a:cs typeface="Georgia"/>
              </a:rPr>
              <a:t>of</a:t>
            </a:r>
            <a:r>
              <a:rPr sz="1400" i="1" spc="-240" dirty="0">
                <a:latin typeface="Georgia"/>
                <a:cs typeface="Georgia"/>
              </a:rPr>
              <a:t> </a:t>
            </a:r>
            <a:r>
              <a:rPr sz="1400" i="1" spc="-5" dirty="0">
                <a:latin typeface="Georgia"/>
                <a:cs typeface="Georgia"/>
              </a:rPr>
              <a:t>day  Source: </a:t>
            </a:r>
            <a:r>
              <a:rPr sz="1400" i="1" dirty="0">
                <a:latin typeface="Georgia"/>
                <a:cs typeface="Georgia"/>
              </a:rPr>
              <a:t>Stack </a:t>
            </a:r>
            <a:r>
              <a:rPr sz="1400" i="1" spc="-5" dirty="0">
                <a:latin typeface="Georgia"/>
                <a:cs typeface="Georgia"/>
              </a:rPr>
              <a:t>Overflow</a:t>
            </a:r>
            <a:r>
              <a:rPr sz="1400" i="1" spc="-55" dirty="0">
                <a:latin typeface="Georgia"/>
                <a:cs typeface="Georgia"/>
              </a:rPr>
              <a:t> </a:t>
            </a:r>
            <a:r>
              <a:rPr sz="1400" i="1" spc="-5" dirty="0">
                <a:latin typeface="Georgia"/>
                <a:cs typeface="Georgia"/>
              </a:rPr>
              <a:t>Blog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985CA2B-714D-4E82-B35B-54556782E35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DE" smtClean="0"/>
              <a:t>6</a:t>
            </a:fld>
            <a:endParaRPr lang="en-DE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117D88FD-BCBD-4549-B16A-2A63BE433C1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lang="en-US" spc="-5"/>
              <a:t>Machine Learning Queuing System </a:t>
            </a:r>
            <a:r>
              <a:rPr lang="en-US"/>
              <a:t>for </a:t>
            </a:r>
            <a:r>
              <a:rPr lang="en-US" spc="-5"/>
              <a:t>Cloud/Mobile Edge </a:t>
            </a:r>
            <a:r>
              <a:rPr lang="en-US"/>
              <a:t>Computing | Artem </a:t>
            </a:r>
            <a:r>
              <a:rPr lang="en-US" spc="-5"/>
              <a:t>Vasilev, </a:t>
            </a:r>
            <a:r>
              <a:rPr lang="en-US"/>
              <a:t>Chatchon  </a:t>
            </a:r>
            <a:r>
              <a:rPr lang="en-US" spc="-5"/>
              <a:t>Chawalaworn, </a:t>
            </a:r>
            <a:r>
              <a:rPr lang="en-US" spc="-10"/>
              <a:t>Minxuan </a:t>
            </a:r>
            <a:r>
              <a:rPr lang="en-US" spc="-5"/>
              <a:t>Qin, Ovidiu-Alexandru </a:t>
            </a:r>
            <a:r>
              <a:rPr lang="en-US"/>
              <a:t>Parfene, Romin Benfer, </a:t>
            </a:r>
            <a:r>
              <a:rPr lang="en-US" spc="-5"/>
              <a:t>Yong Feng </a:t>
            </a:r>
            <a:r>
              <a:rPr lang="en-US"/>
              <a:t>| </a:t>
            </a:r>
            <a:r>
              <a:rPr lang="en-US" spc="-5"/>
              <a:t>TI </a:t>
            </a:r>
            <a:r>
              <a:rPr lang="en-US" spc="5"/>
              <a:t>RWTH </a:t>
            </a:r>
            <a:r>
              <a:rPr lang="en-US"/>
              <a:t>|  </a:t>
            </a:r>
            <a:r>
              <a:rPr lang="en-US" spc="-5"/>
              <a:t>10.07.2019</a:t>
            </a:r>
            <a:endParaRPr lang="en-US"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61474" y="1532650"/>
            <a:ext cx="4086703" cy="3416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5336" y="420115"/>
            <a:ext cx="17341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/>
              <a:t>System</a:t>
            </a:r>
            <a:r>
              <a:rPr sz="2000" spc="-60" dirty="0"/>
              <a:t> </a:t>
            </a:r>
            <a:r>
              <a:rPr sz="2000" dirty="0"/>
              <a:t>Model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275336" y="1131519"/>
            <a:ext cx="37433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2. Adding packages to a</a:t>
            </a:r>
            <a:r>
              <a:rPr sz="2000" b="1" spc="-18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queue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4726" y="1664970"/>
            <a:ext cx="17703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Clr>
                <a:srgbClr val="00539F"/>
              </a:buClr>
              <a:buChar char="•"/>
              <a:tabLst>
                <a:tab pos="299085" algn="l"/>
                <a:tab pos="299720" algn="l"/>
                <a:tab pos="1045844" algn="l"/>
              </a:tabLst>
            </a:pPr>
            <a:r>
              <a:rPr sz="2000" dirty="0">
                <a:latin typeface="Arial"/>
                <a:cs typeface="Arial"/>
              </a:rPr>
              <a:t>The	</a:t>
            </a:r>
            <a:r>
              <a:rPr sz="2000" spc="-185" dirty="0">
                <a:latin typeface="Arial"/>
                <a:cs typeface="Arial"/>
              </a:rPr>
              <a:t>Y</a:t>
            </a:r>
            <a:r>
              <a:rPr sz="2000" spc="5" dirty="0">
                <a:latin typeface="Arial"/>
                <a:cs typeface="Arial"/>
              </a:rPr>
              <a:t>-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is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61238" y="1969770"/>
            <a:ext cx="12827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det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rmines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41398" y="1664970"/>
            <a:ext cx="272097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84480">
              <a:lnSpc>
                <a:spcPct val="100000"/>
              </a:lnSpc>
              <a:spcBef>
                <a:spcPts val="105"/>
              </a:spcBef>
              <a:tabLst>
                <a:tab pos="704215" algn="l"/>
                <a:tab pos="817244" algn="l"/>
                <a:tab pos="1475105" algn="l"/>
                <a:tab pos="1546860" algn="l"/>
              </a:tabLst>
            </a:pPr>
            <a:r>
              <a:rPr sz="2000" dirty="0">
                <a:latin typeface="Arial"/>
                <a:cs typeface="Arial"/>
              </a:rPr>
              <a:t>of		t</a:t>
            </a:r>
            <a:r>
              <a:rPr sz="2000" spc="-20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	di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tri</a:t>
            </a:r>
            <a:r>
              <a:rPr sz="2000" spc="-10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ution  how	</a:t>
            </a:r>
            <a:r>
              <a:rPr sz="2000" spc="-15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any		p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ck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s,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61238" y="2274570"/>
            <a:ext cx="28435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enter the queue at a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time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4726" y="2884425"/>
            <a:ext cx="4586748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Clr>
                <a:srgbClr val="00539F"/>
              </a:buClr>
              <a:buChar char="•"/>
              <a:tabLst>
                <a:tab pos="299085" algn="l"/>
                <a:tab pos="299720" algn="l"/>
                <a:tab pos="1172210" algn="l"/>
              </a:tabLst>
            </a:pPr>
            <a:r>
              <a:rPr sz="2000" dirty="0">
                <a:latin typeface="Arial"/>
                <a:cs typeface="Arial"/>
              </a:rPr>
              <a:t>Each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kage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has </a:t>
            </a:r>
            <a:r>
              <a:rPr lang="en-US" sz="2000" dirty="0">
                <a:latin typeface="Arial"/>
                <a:cs typeface="Arial"/>
              </a:rPr>
              <a:t>a </a:t>
            </a:r>
            <a:r>
              <a:rPr lang="en-US" sz="2000" spc="-10" dirty="0">
                <a:latin typeface="Arial"/>
                <a:cs typeface="Arial"/>
              </a:rPr>
              <a:t>different </a:t>
            </a:r>
            <a:r>
              <a:rPr lang="en-US" sz="2000" dirty="0"/>
              <a:t>random ‘urgency’</a:t>
            </a:r>
            <a:r>
              <a:rPr lang="en-US" sz="2000" spc="-140" dirty="0"/>
              <a:t> </a:t>
            </a:r>
            <a:r>
              <a:rPr lang="en-US" sz="2000" dirty="0"/>
              <a:t>value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algn="l">
              <a:lnSpc>
                <a:spcPct val="100000"/>
              </a:lnSpc>
              <a:spcBef>
                <a:spcPts val="105"/>
              </a:spcBef>
            </a:pPr>
            <a:endParaRPr dirty="0"/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299085" marR="5080" indent="-286385" algn="l">
              <a:lnSpc>
                <a:spcPct val="100000"/>
              </a:lnSpc>
              <a:buClr>
                <a:srgbClr val="00539F"/>
              </a:buClr>
              <a:buChar char="•"/>
              <a:tabLst>
                <a:tab pos="299720" algn="l"/>
              </a:tabLst>
            </a:pPr>
            <a:r>
              <a:rPr dirty="0"/>
              <a:t>They </a:t>
            </a:r>
            <a:r>
              <a:rPr spc="-5" dirty="0"/>
              <a:t>are sorted according </a:t>
            </a:r>
            <a:r>
              <a:rPr spc="-10" dirty="0"/>
              <a:t>to </a:t>
            </a:r>
            <a:r>
              <a:rPr spc="-5" dirty="0"/>
              <a:t>this  </a:t>
            </a:r>
            <a:r>
              <a:rPr dirty="0"/>
              <a:t>value (smaller value </a:t>
            </a:r>
            <a:r>
              <a:rPr spc="-5" dirty="0"/>
              <a:t>is closer </a:t>
            </a:r>
            <a:r>
              <a:rPr spc="-10" dirty="0"/>
              <a:t>to </a:t>
            </a:r>
            <a:r>
              <a:rPr spc="-5" dirty="0"/>
              <a:t>the  </a:t>
            </a:r>
            <a:r>
              <a:rPr dirty="0"/>
              <a:t>end of the</a:t>
            </a:r>
            <a:r>
              <a:rPr spc="-65" dirty="0"/>
              <a:t> </a:t>
            </a:r>
            <a:r>
              <a:rPr dirty="0"/>
              <a:t>queue).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74726" y="4908931"/>
            <a:ext cx="448564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tabLst>
                <a:tab pos="1379855" algn="l"/>
                <a:tab pos="2322830" algn="l"/>
                <a:tab pos="4043679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lang="en-US" sz="2000" dirty="0">
                <a:latin typeface="Arial"/>
                <a:cs typeface="Arial"/>
              </a:rPr>
              <a:t> qu</a:t>
            </a:r>
            <a:r>
              <a:rPr lang="en-US" sz="2000" spc="-10" dirty="0">
                <a:latin typeface="Arial"/>
                <a:cs typeface="Arial"/>
              </a:rPr>
              <a:t>e</a:t>
            </a:r>
            <a:r>
              <a:rPr lang="en-US" sz="2000" dirty="0">
                <a:latin typeface="Arial"/>
                <a:cs typeface="Arial"/>
              </a:rPr>
              <a:t>ue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10" dirty="0">
                <a:latin typeface="Arial"/>
                <a:cs typeface="Arial"/>
              </a:rPr>
              <a:t>pr</a:t>
            </a:r>
            <a:r>
              <a:rPr sz="2000" dirty="0">
                <a:latin typeface="Arial"/>
                <a:cs typeface="Arial"/>
              </a:rPr>
              <a:t>esented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</a:t>
            </a:r>
            <a:r>
              <a:rPr lang="en-US" sz="2000" dirty="0">
                <a:latin typeface="Arial"/>
                <a:cs typeface="Arial"/>
              </a:rPr>
              <a:t> integ</a:t>
            </a:r>
            <a:r>
              <a:rPr lang="en-US" sz="2000" spc="-10" dirty="0">
                <a:latin typeface="Arial"/>
                <a:cs typeface="Arial"/>
              </a:rPr>
              <a:t>e</a:t>
            </a:r>
            <a:r>
              <a:rPr lang="en-US" sz="2000" dirty="0">
                <a:latin typeface="Arial"/>
                <a:cs typeface="Arial"/>
              </a:rPr>
              <a:t>r</a:t>
            </a:r>
            <a:r>
              <a:rPr lang="en-US" sz="2000" spc="5" dirty="0">
                <a:latin typeface="Arial"/>
                <a:cs typeface="Arial"/>
              </a:rPr>
              <a:t>s</a:t>
            </a:r>
            <a:r>
              <a:rPr lang="en-US" sz="2000" dirty="0">
                <a:latin typeface="Arial"/>
                <a:cs typeface="Arial"/>
              </a:rPr>
              <a:t>, </a:t>
            </a:r>
            <a:r>
              <a:rPr lang="en-US" sz="2000" spc="-10" dirty="0">
                <a:latin typeface="Arial"/>
                <a:cs typeface="Arial"/>
              </a:rPr>
              <a:t>e</a:t>
            </a:r>
            <a:r>
              <a:rPr lang="en-US" sz="2000" dirty="0">
                <a:latin typeface="Arial"/>
                <a:cs typeface="Arial"/>
              </a:rPr>
              <a:t>a</a:t>
            </a:r>
            <a:r>
              <a:rPr lang="en-US" sz="2000" spc="5" dirty="0">
                <a:latin typeface="Arial"/>
                <a:cs typeface="Arial"/>
              </a:rPr>
              <a:t>c</a:t>
            </a:r>
            <a:r>
              <a:rPr lang="en-US" sz="2000" dirty="0">
                <a:latin typeface="Arial"/>
                <a:cs typeface="Arial"/>
              </a:rPr>
              <a:t>h sy</a:t>
            </a:r>
            <a:r>
              <a:rPr lang="en-US" sz="2000" spc="-15" dirty="0">
                <a:latin typeface="Arial"/>
                <a:cs typeface="Arial"/>
              </a:rPr>
              <a:t>m</a:t>
            </a:r>
            <a:r>
              <a:rPr lang="en-US" sz="2000" dirty="0">
                <a:latin typeface="Arial"/>
                <a:cs typeface="Arial"/>
              </a:rPr>
              <a:t>b</a:t>
            </a:r>
            <a:r>
              <a:rPr lang="en-US" sz="2000" spc="-10" dirty="0">
                <a:latin typeface="Arial"/>
                <a:cs typeface="Arial"/>
              </a:rPr>
              <a:t>o</a:t>
            </a:r>
            <a:r>
              <a:rPr lang="en-US" sz="2000" dirty="0">
                <a:latin typeface="Arial"/>
                <a:cs typeface="Arial"/>
              </a:rPr>
              <a:t>lizing a </a:t>
            </a:r>
            <a:r>
              <a:rPr lang="en-US" sz="2000" spc="-5" dirty="0">
                <a:latin typeface="Arial"/>
                <a:cs typeface="Arial"/>
              </a:rPr>
              <a:t>package’s </a:t>
            </a:r>
            <a:r>
              <a:rPr lang="en-US" sz="2000" dirty="0">
                <a:latin typeface="Arial"/>
                <a:cs typeface="Arial"/>
              </a:rPr>
              <a:t>maximum time </a:t>
            </a:r>
            <a:r>
              <a:rPr lang="en-US" sz="2000" spc="-5" dirty="0">
                <a:latin typeface="Arial"/>
                <a:cs typeface="Arial"/>
              </a:rPr>
              <a:t>to</a:t>
            </a:r>
            <a:r>
              <a:rPr lang="en-US" sz="2000" spc="-114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live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29909" y="5028057"/>
            <a:ext cx="20497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Georgia"/>
                <a:cs typeface="Georgia"/>
              </a:rPr>
              <a:t>Fig.</a:t>
            </a:r>
            <a:r>
              <a:rPr lang="en-US" sz="1400" i="1" dirty="0">
                <a:latin typeface="Georgia"/>
                <a:cs typeface="Georgia"/>
              </a:rPr>
              <a:t>3</a:t>
            </a:r>
            <a:r>
              <a:rPr sz="1400" i="1" dirty="0">
                <a:latin typeface="Georgia"/>
                <a:cs typeface="Georgia"/>
              </a:rPr>
              <a:t>: </a:t>
            </a:r>
            <a:r>
              <a:rPr sz="1400" i="1" spc="-5" dirty="0">
                <a:latin typeface="Georgia"/>
                <a:cs typeface="Georgia"/>
              </a:rPr>
              <a:t>Distribution</a:t>
            </a:r>
            <a:r>
              <a:rPr sz="1400" i="1" spc="-95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model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60DA2B2-1148-46C4-9D89-ACEB06BE43C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DE" smtClean="0"/>
              <a:t>7</a:t>
            </a:fld>
            <a:endParaRPr lang="en-DE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E923F74C-A5A5-4F2E-B5CB-5B40A84B6B7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lang="en-US" spc="-5"/>
              <a:t>Machine Learning Queuing System </a:t>
            </a:r>
            <a:r>
              <a:rPr lang="en-US"/>
              <a:t>for </a:t>
            </a:r>
            <a:r>
              <a:rPr lang="en-US" spc="-5"/>
              <a:t>Cloud/Mobile Edge </a:t>
            </a:r>
            <a:r>
              <a:rPr lang="en-US"/>
              <a:t>Computing | Artem </a:t>
            </a:r>
            <a:r>
              <a:rPr lang="en-US" spc="-5"/>
              <a:t>Vasilev, </a:t>
            </a:r>
            <a:r>
              <a:rPr lang="en-US"/>
              <a:t>Chatchon  </a:t>
            </a:r>
            <a:r>
              <a:rPr lang="en-US" spc="-5"/>
              <a:t>Chawalaworn, </a:t>
            </a:r>
            <a:r>
              <a:rPr lang="en-US" spc="-10"/>
              <a:t>Minxuan </a:t>
            </a:r>
            <a:r>
              <a:rPr lang="en-US" spc="-5"/>
              <a:t>Qin, Ovidiu-Alexandru </a:t>
            </a:r>
            <a:r>
              <a:rPr lang="en-US"/>
              <a:t>Parfene, Romin Benfer, </a:t>
            </a:r>
            <a:r>
              <a:rPr lang="en-US" spc="-5"/>
              <a:t>Yong Feng </a:t>
            </a:r>
            <a:r>
              <a:rPr lang="en-US"/>
              <a:t>| </a:t>
            </a:r>
            <a:r>
              <a:rPr lang="en-US" spc="-5"/>
              <a:t>TI </a:t>
            </a:r>
            <a:r>
              <a:rPr lang="en-US" spc="5"/>
              <a:t>RWTH </a:t>
            </a:r>
            <a:r>
              <a:rPr lang="en-US"/>
              <a:t>|  </a:t>
            </a:r>
            <a:r>
              <a:rPr lang="en-US" spc="-5"/>
              <a:t>10.07.2019</a:t>
            </a:r>
            <a:endParaRPr lang="en-US"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336" y="421970"/>
            <a:ext cx="17341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/>
              <a:t>System</a:t>
            </a:r>
            <a:r>
              <a:rPr sz="2000" spc="-60" dirty="0"/>
              <a:t> </a:t>
            </a:r>
            <a:r>
              <a:rPr sz="2000" dirty="0"/>
              <a:t>Model</a:t>
            </a:r>
            <a:endParaRPr sz="2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37094" y="3552825"/>
          <a:ext cx="7256144" cy="2145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8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8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8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CPU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index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064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3702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Speed (%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cycle 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package)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064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Max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packages/cycle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0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2D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0.07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2D2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2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A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40" dirty="0">
                          <a:latin typeface="Arial"/>
                          <a:cs typeface="Arial"/>
                        </a:rPr>
                        <a:t>0.11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A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2D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0.15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2D2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2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542157" y="5733999"/>
            <a:ext cx="205993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Georgia"/>
                <a:cs typeface="Georgia"/>
              </a:rPr>
              <a:t>Table </a:t>
            </a:r>
            <a:r>
              <a:rPr sz="1400" i="1" spc="95" dirty="0">
                <a:latin typeface="Georgia"/>
                <a:cs typeface="Georgia"/>
              </a:rPr>
              <a:t>1: </a:t>
            </a:r>
            <a:r>
              <a:rPr sz="1400" i="1" spc="-5" dirty="0">
                <a:latin typeface="Georgia"/>
                <a:cs typeface="Georgia"/>
              </a:rPr>
              <a:t>CPU</a:t>
            </a:r>
            <a:r>
              <a:rPr sz="1400" i="1" spc="-160" dirty="0">
                <a:latin typeface="Georgia"/>
                <a:cs typeface="Georgia"/>
              </a:rPr>
              <a:t> </a:t>
            </a:r>
            <a:r>
              <a:rPr sz="1400" i="1" spc="-5" dirty="0">
                <a:latin typeface="Georgia"/>
                <a:cs typeface="Georgia"/>
              </a:rPr>
              <a:t>parameters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4116" y="1022555"/>
            <a:ext cx="8596630" cy="2211503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65"/>
              </a:spcBef>
            </a:pPr>
            <a:r>
              <a:rPr sz="2000" b="1" dirty="0">
                <a:latin typeface="Arial"/>
                <a:cs typeface="Arial"/>
              </a:rPr>
              <a:t>3. Distributing packages to</a:t>
            </a:r>
            <a:r>
              <a:rPr sz="2000" b="1" spc="-1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CPUs</a:t>
            </a:r>
            <a:endParaRPr sz="20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770"/>
              </a:spcBef>
              <a:buClr>
                <a:srgbClr val="00539F"/>
              </a:buClr>
              <a:buChar char="•"/>
              <a:tabLst>
                <a:tab pos="299085" algn="l"/>
                <a:tab pos="299720" algn="l"/>
              </a:tabLst>
            </a:pPr>
            <a:r>
              <a:rPr sz="1800" spc="-20" dirty="0">
                <a:latin typeface="Arial"/>
                <a:cs typeface="Arial"/>
              </a:rPr>
              <a:t>We </a:t>
            </a:r>
            <a:r>
              <a:rPr sz="1800" spc="-5" dirty="0">
                <a:latin typeface="Arial"/>
                <a:cs typeface="Arial"/>
              </a:rPr>
              <a:t>have 3 CPUs, each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10" dirty="0">
                <a:latin typeface="Arial"/>
                <a:cs typeface="Arial"/>
              </a:rPr>
              <a:t>different </a:t>
            </a:r>
            <a:r>
              <a:rPr sz="1800" spc="-5" dirty="0">
                <a:latin typeface="Arial"/>
                <a:cs typeface="Arial"/>
              </a:rPr>
              <a:t>fixed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frequencies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539F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marR="5080" indent="-286385">
              <a:lnSpc>
                <a:spcPct val="100000"/>
              </a:lnSpc>
              <a:buClr>
                <a:srgbClr val="00539F"/>
              </a:buClr>
              <a:buChar char="•"/>
              <a:tabLst>
                <a:tab pos="299085" algn="l"/>
                <a:tab pos="299720" algn="l"/>
              </a:tabLst>
            </a:pPr>
            <a:r>
              <a:rPr lang="en-US" sz="1800" spc="-5" dirty="0">
                <a:latin typeface="Arial"/>
                <a:cs typeface="Arial"/>
              </a:rPr>
              <a:t>Based </a:t>
            </a:r>
            <a:r>
              <a:rPr lang="en-US" sz="1800" dirty="0">
                <a:latin typeface="Arial"/>
                <a:cs typeface="Arial"/>
              </a:rPr>
              <a:t>on </a:t>
            </a:r>
            <a:r>
              <a:rPr lang="en-US" sz="1800" spc="-5" dirty="0">
                <a:latin typeface="Arial"/>
                <a:cs typeface="Arial"/>
              </a:rPr>
              <a:t>our prediction </a:t>
            </a:r>
            <a:r>
              <a:rPr lang="en-US" sz="1800" spc="-20" dirty="0">
                <a:latin typeface="Arial"/>
                <a:cs typeface="Arial"/>
              </a:rPr>
              <a:t>we </a:t>
            </a:r>
            <a:r>
              <a:rPr lang="en-US" sz="1800" spc="-5" dirty="0">
                <a:latin typeface="Arial"/>
                <a:cs typeface="Arial"/>
              </a:rPr>
              <a:t>assign packages </a:t>
            </a:r>
            <a:r>
              <a:rPr lang="en-US" sz="1800" dirty="0">
                <a:latin typeface="Arial"/>
                <a:cs typeface="Arial"/>
              </a:rPr>
              <a:t>to </a:t>
            </a:r>
            <a:r>
              <a:rPr lang="en-US" spc="-5" dirty="0">
                <a:latin typeface="Arial"/>
                <a:cs typeface="Arial"/>
              </a:rPr>
              <a:t>the CPUs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539F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00539F"/>
              </a:buClr>
              <a:buChar char="•"/>
              <a:tabLst>
                <a:tab pos="299085" algn="l"/>
                <a:tab pos="299720" algn="l"/>
              </a:tabLst>
            </a:pPr>
            <a:r>
              <a:rPr sz="1800" spc="-20" dirty="0">
                <a:latin typeface="Arial"/>
                <a:cs typeface="Arial"/>
              </a:rPr>
              <a:t>We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should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keep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best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CPUs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free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times of high load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so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we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prioritize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slower</a:t>
            </a:r>
            <a:endParaRPr sz="1800" dirty="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CPUs (also minimizing </a:t>
            </a:r>
            <a:r>
              <a:rPr sz="1800" spc="-15" dirty="0">
                <a:latin typeface="Arial"/>
                <a:cs typeface="Arial"/>
              </a:rPr>
              <a:t>power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consumption)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EE386-4674-4581-BDC5-964776CFC78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DE" smtClean="0"/>
              <a:t>8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6AC1B3-9DC6-433A-A774-3F39B6855DC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lang="en-US" spc="-5"/>
              <a:t>Machine Learning Queuing System </a:t>
            </a:r>
            <a:r>
              <a:rPr lang="en-US"/>
              <a:t>for </a:t>
            </a:r>
            <a:r>
              <a:rPr lang="en-US" spc="-5"/>
              <a:t>Cloud/Mobile Edge </a:t>
            </a:r>
            <a:r>
              <a:rPr lang="en-US"/>
              <a:t>Computing | Artem </a:t>
            </a:r>
            <a:r>
              <a:rPr lang="en-US" spc="-5"/>
              <a:t>Vasilev, </a:t>
            </a:r>
            <a:r>
              <a:rPr lang="en-US"/>
              <a:t>Chatchon  </a:t>
            </a:r>
            <a:r>
              <a:rPr lang="en-US" spc="-5"/>
              <a:t>Chawalaworn, </a:t>
            </a:r>
            <a:r>
              <a:rPr lang="en-US" spc="-10"/>
              <a:t>Minxuan </a:t>
            </a:r>
            <a:r>
              <a:rPr lang="en-US" spc="-5"/>
              <a:t>Qin, Ovidiu-Alexandru </a:t>
            </a:r>
            <a:r>
              <a:rPr lang="en-US"/>
              <a:t>Parfene, Romin Benfer, </a:t>
            </a:r>
            <a:r>
              <a:rPr lang="en-US" spc="-5"/>
              <a:t>Yong Feng </a:t>
            </a:r>
            <a:r>
              <a:rPr lang="en-US"/>
              <a:t>| </a:t>
            </a:r>
            <a:r>
              <a:rPr lang="en-US" spc="-5"/>
              <a:t>TI </a:t>
            </a:r>
            <a:r>
              <a:rPr lang="en-US" spc="5"/>
              <a:t>RWTH </a:t>
            </a:r>
            <a:r>
              <a:rPr lang="en-US"/>
              <a:t>|  </a:t>
            </a:r>
            <a:r>
              <a:rPr lang="en-US" spc="-5"/>
              <a:t>10.07.2019</a:t>
            </a:r>
            <a:endParaRPr lang="en-US"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336" y="420115"/>
            <a:ext cx="17341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/>
              <a:t>System</a:t>
            </a:r>
            <a:r>
              <a:rPr sz="2000" spc="-60" dirty="0"/>
              <a:t> </a:t>
            </a:r>
            <a:r>
              <a:rPr sz="2000" dirty="0"/>
              <a:t>Model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274726" y="1131519"/>
            <a:ext cx="8598535" cy="20986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3. Distributing packages to CPUs</a:t>
            </a:r>
            <a:r>
              <a:rPr sz="2000" b="1" spc="-1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(cont.)</a:t>
            </a:r>
            <a:endParaRPr sz="2000" dirty="0">
              <a:latin typeface="Arial"/>
              <a:cs typeface="Arial"/>
            </a:endParaRPr>
          </a:p>
          <a:p>
            <a:pPr marL="299085" marR="5080" indent="-286385">
              <a:lnSpc>
                <a:spcPct val="100000"/>
              </a:lnSpc>
              <a:spcBef>
                <a:spcPts val="1800"/>
              </a:spcBef>
              <a:buClr>
                <a:srgbClr val="00539F"/>
              </a:buClr>
              <a:buChar char="•"/>
              <a:tabLst>
                <a:tab pos="299720" algn="l"/>
              </a:tabLst>
            </a:pPr>
            <a:r>
              <a:rPr sz="2000" spc="-15" dirty="0">
                <a:latin typeface="Arial"/>
                <a:cs typeface="Arial"/>
              </a:rPr>
              <a:t>We </a:t>
            </a:r>
            <a:r>
              <a:rPr sz="2000" spc="-5" dirty="0">
                <a:latin typeface="Arial"/>
                <a:cs typeface="Arial"/>
              </a:rPr>
              <a:t>record and store previous </a:t>
            </a:r>
            <a:r>
              <a:rPr lang="en-US" sz="2000" spc="-5" dirty="0">
                <a:latin typeface="Arial"/>
                <a:cs typeface="Arial"/>
              </a:rPr>
              <a:t>distributions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program, </a:t>
            </a:r>
            <a:r>
              <a:rPr sz="2000" dirty="0">
                <a:latin typeface="Arial"/>
                <a:cs typeface="Arial"/>
              </a:rPr>
              <a:t>calculate the mean </a:t>
            </a:r>
            <a:r>
              <a:rPr sz="2000" spc="-15" dirty="0">
                <a:latin typeface="Arial"/>
                <a:cs typeface="Arial"/>
              </a:rPr>
              <a:t>at  </a:t>
            </a:r>
            <a:r>
              <a:rPr sz="2000" dirty="0">
                <a:latin typeface="Arial"/>
                <a:cs typeface="Arial"/>
              </a:rPr>
              <a:t>each </a:t>
            </a:r>
            <a:r>
              <a:rPr sz="2000" spc="-5" dirty="0">
                <a:latin typeface="Arial"/>
                <a:cs typeface="Arial"/>
              </a:rPr>
              <a:t>particular time </a:t>
            </a:r>
            <a:r>
              <a:rPr sz="2000" dirty="0">
                <a:latin typeface="Arial"/>
                <a:cs typeface="Arial"/>
              </a:rPr>
              <a:t>slot </a:t>
            </a:r>
            <a:r>
              <a:rPr sz="2000" spc="-5" dirty="0">
                <a:latin typeface="Arial"/>
                <a:cs typeface="Arial"/>
              </a:rPr>
              <a:t>and anticipate </a:t>
            </a:r>
            <a:r>
              <a:rPr sz="2000" dirty="0">
                <a:latin typeface="Arial"/>
                <a:cs typeface="Arial"/>
              </a:rPr>
              <a:t>the calculated </a:t>
            </a:r>
            <a:r>
              <a:rPr sz="2000" spc="-5" dirty="0">
                <a:latin typeface="Arial"/>
                <a:cs typeface="Arial"/>
              </a:rPr>
              <a:t>number </a:t>
            </a:r>
            <a:r>
              <a:rPr sz="2000" dirty="0">
                <a:latin typeface="Arial"/>
                <a:cs typeface="Arial"/>
              </a:rPr>
              <a:t>of  packages</a:t>
            </a: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539F"/>
              </a:buClr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Clr>
                <a:srgbClr val="00539F"/>
              </a:buClr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Possibilities (with a certain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tolerance):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48789" y="3494023"/>
            <a:ext cx="617982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- load </a:t>
            </a:r>
            <a:r>
              <a:rPr lang="en-US" sz="2000" dirty="0">
                <a:latin typeface="Arial"/>
                <a:cs typeface="Arial"/>
              </a:rPr>
              <a:t>max</a:t>
            </a:r>
            <a:r>
              <a:rPr sz="2000" dirty="0">
                <a:latin typeface="Arial"/>
                <a:cs typeface="Arial"/>
              </a:rPr>
              <a:t> 1 CPU (prepare for the upcoming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workload)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48789" y="4408677"/>
            <a:ext cx="22250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- load </a:t>
            </a:r>
            <a:r>
              <a:rPr sz="2000" spc="-5" dirty="0">
                <a:latin typeface="Arial"/>
                <a:cs typeface="Arial"/>
              </a:rPr>
              <a:t>max </a:t>
            </a:r>
            <a:r>
              <a:rPr sz="2000" dirty="0">
                <a:latin typeface="Arial"/>
                <a:cs typeface="Arial"/>
              </a:rPr>
              <a:t>2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CPUs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48788" y="5323128"/>
            <a:ext cx="609981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- load </a:t>
            </a:r>
            <a:r>
              <a:rPr lang="en-US" sz="2000" dirty="0">
                <a:latin typeface="Arial"/>
                <a:cs typeface="Arial"/>
              </a:rPr>
              <a:t>as many CPUs as possible </a:t>
            </a:r>
            <a:r>
              <a:rPr sz="2000" dirty="0">
                <a:latin typeface="Arial"/>
                <a:cs typeface="Arial"/>
              </a:rPr>
              <a:t>(free up the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queue)</a:t>
            </a:r>
          </a:p>
        </p:txBody>
      </p:sp>
      <p:sp>
        <p:nvSpPr>
          <p:cNvPr id="10" name="object 10"/>
          <p:cNvSpPr/>
          <p:nvPr/>
        </p:nvSpPr>
        <p:spPr>
          <a:xfrm>
            <a:off x="723137" y="3429761"/>
            <a:ext cx="662305" cy="451484"/>
          </a:xfrm>
          <a:custGeom>
            <a:avLst/>
            <a:gdLst/>
            <a:ahLst/>
            <a:cxnLst/>
            <a:rect l="l" t="t" r="r" b="b"/>
            <a:pathLst>
              <a:path w="662305" h="451485">
                <a:moveTo>
                  <a:pt x="0" y="451485"/>
                </a:moveTo>
                <a:lnTo>
                  <a:pt x="661797" y="0"/>
                </a:lnTo>
              </a:path>
            </a:pathLst>
          </a:custGeom>
          <a:ln w="38099">
            <a:solidFill>
              <a:srgbClr val="0060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8086" y="4581905"/>
            <a:ext cx="731520" cy="0"/>
          </a:xfrm>
          <a:custGeom>
            <a:avLst/>
            <a:gdLst/>
            <a:ahLst/>
            <a:cxnLst/>
            <a:rect l="l" t="t" r="r" b="b"/>
            <a:pathLst>
              <a:path w="731519">
                <a:moveTo>
                  <a:pt x="0" y="0"/>
                </a:moveTo>
                <a:lnTo>
                  <a:pt x="731520" y="0"/>
                </a:lnTo>
              </a:path>
            </a:pathLst>
          </a:custGeom>
          <a:ln w="38100">
            <a:solidFill>
              <a:srgbClr val="0060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0466" y="5290565"/>
            <a:ext cx="731520" cy="436880"/>
          </a:xfrm>
          <a:custGeom>
            <a:avLst/>
            <a:gdLst/>
            <a:ahLst/>
            <a:cxnLst/>
            <a:rect l="l" t="t" r="r" b="b"/>
            <a:pathLst>
              <a:path w="731519" h="436879">
                <a:moveTo>
                  <a:pt x="0" y="0"/>
                </a:moveTo>
                <a:lnTo>
                  <a:pt x="731520" y="436346"/>
                </a:lnTo>
              </a:path>
            </a:pathLst>
          </a:custGeom>
          <a:ln w="38100">
            <a:solidFill>
              <a:srgbClr val="0060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2942C41-E05B-43BF-8520-57BB79E1B34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DE" smtClean="0"/>
              <a:t>9</a:t>
            </a:fld>
            <a:endParaRPr lang="en-DE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30DDA76C-3991-48C3-86E6-D74BA1780AC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lang="en-US" spc="-5"/>
              <a:t>Machine Learning Queuing System </a:t>
            </a:r>
            <a:r>
              <a:rPr lang="en-US"/>
              <a:t>for </a:t>
            </a:r>
            <a:r>
              <a:rPr lang="en-US" spc="-5"/>
              <a:t>Cloud/Mobile Edge </a:t>
            </a:r>
            <a:r>
              <a:rPr lang="en-US"/>
              <a:t>Computing | Artem </a:t>
            </a:r>
            <a:r>
              <a:rPr lang="en-US" spc="-5"/>
              <a:t>Vasilev, </a:t>
            </a:r>
            <a:r>
              <a:rPr lang="en-US"/>
              <a:t>Chatchon  </a:t>
            </a:r>
            <a:r>
              <a:rPr lang="en-US" spc="-5"/>
              <a:t>Chawalaworn, </a:t>
            </a:r>
            <a:r>
              <a:rPr lang="en-US" spc="-10"/>
              <a:t>Minxuan </a:t>
            </a:r>
            <a:r>
              <a:rPr lang="en-US" spc="-5"/>
              <a:t>Qin, Ovidiu-Alexandru </a:t>
            </a:r>
            <a:r>
              <a:rPr lang="en-US"/>
              <a:t>Parfene, Romin Benfer, </a:t>
            </a:r>
            <a:r>
              <a:rPr lang="en-US" spc="-5"/>
              <a:t>Yong Feng </a:t>
            </a:r>
            <a:r>
              <a:rPr lang="en-US"/>
              <a:t>| </a:t>
            </a:r>
            <a:r>
              <a:rPr lang="en-US" spc="-5"/>
              <a:t>TI </a:t>
            </a:r>
            <a:r>
              <a:rPr lang="en-US" spc="5"/>
              <a:t>RWTH </a:t>
            </a:r>
            <a:r>
              <a:rPr lang="en-US"/>
              <a:t>|  </a:t>
            </a:r>
            <a:r>
              <a:rPr lang="en-US" spc="-5"/>
              <a:t>10.07.2019</a:t>
            </a:r>
            <a:endParaRPr lang="en-US"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1078</Words>
  <Application>Microsoft Office PowerPoint</Application>
  <PresentationFormat>On-screen Show (4:3)</PresentationFormat>
  <Paragraphs>159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Georgia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Overview</vt:lpstr>
      <vt:lpstr>System Model</vt:lpstr>
      <vt:lpstr>System Model</vt:lpstr>
      <vt:lpstr>System Model</vt:lpstr>
      <vt:lpstr>System Model</vt:lpstr>
      <vt:lpstr>PowerPoint Presentation</vt:lpstr>
      <vt:lpstr>When does this prediction system (not) work?</vt:lpstr>
      <vt:lpstr>When does this prediction system work optimally?</vt:lpstr>
      <vt:lpstr>Conclusion</vt:lpstr>
      <vt:lpstr>PowerPoint Presentation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Alper Tokel</dc:creator>
  <cp:lastModifiedBy>Alex Parfene</cp:lastModifiedBy>
  <cp:revision>47</cp:revision>
  <dcterms:created xsi:type="dcterms:W3CDTF">2019-06-27T15:02:30Z</dcterms:created>
  <dcterms:modified xsi:type="dcterms:W3CDTF">2019-06-28T12:34:42Z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2019-06-25T00:00:00Z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2019-06-27T00:00:00Z</vt:filetime>
  </property>
</Properties>
</file>