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2" r:id="rId4"/>
    <p:sldId id="292" r:id="rId5"/>
    <p:sldId id="303" r:id="rId6"/>
    <p:sldId id="309" r:id="rId7"/>
    <p:sldId id="263" r:id="rId8"/>
    <p:sldId id="304" r:id="rId9"/>
    <p:sldId id="264" r:id="rId10"/>
    <p:sldId id="29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D2A7-BC52-55DC-520D-5F2AA9D16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B4F36-C47E-8EEF-BC77-DF0FF1E7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95B6-6FCA-0677-D0EE-C4523FC9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B946-1B82-2967-811F-547CF0F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953-D303-5817-12B8-CAC768D9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4EE6-ED17-8C15-5E50-55B6AC3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03A1A-0122-60A4-C3FD-B89AE8F5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EE68-FD06-0C37-8769-ACFABAFC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DD51-0809-2CED-F0D5-0E90D9B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B70A-208F-5B6B-AA8A-2F128543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ACA2E-1B08-DD70-945C-58F92E7D8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9237A-583E-7721-1653-7E8A489C9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FEDA-4AF4-31F4-A90F-6764125A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A70F-EEF8-8AF7-9E43-4D467D6A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3C0B3-9801-52B3-D4E3-D82BEF9D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77F-1786-805A-120F-ECD26E54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7110-E202-F590-2F01-7CA8DA21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07FDB-028F-F890-FDB7-14413C7A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CBF6-A63C-E461-9606-E2BEDD7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2A3B-5785-74F9-320F-61588439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C22B-5890-E030-DAB1-2BA28849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495E-7C45-867F-00A7-E3753BE5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9A09-8A23-3914-9624-0D10C978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59E5-043B-6878-7C69-95052465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0D1E-525C-B0DA-4DF1-70B1981C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1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4A92-16C0-22D3-D98C-6ED25B3B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06D4-2168-8A8E-B6D8-61E7791E5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DB18-1C7B-5880-A0C7-159D5427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2A0BD-FC04-2695-607C-73BCA1A8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A151-F0CE-4E93-8880-E356C542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EFDC-E895-6500-18B4-A300F6A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6C12-7C76-4EC1-ADC3-1B85C403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C54-033F-74AC-9F8C-EC196125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E849-7023-333E-0B6E-BCDD80CA5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9B0DF-2C4C-FFDC-035F-3B6D89BD9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61845-9A7D-1110-EEAA-FE8392B9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AF8C1-AC22-630B-15DC-68AE45FA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89FAF-AA0D-65F4-6C67-4ABD03E3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9525A-50F7-8B8D-FD6E-E006F5B6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DFC4-079B-D9BA-EC8A-FEA219E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2C57F-389C-8808-47E5-D5F0BC28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60A6D-B786-8F6A-0818-0FD5DA12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89CD1-6D7C-6EB0-B9FE-8CCFC78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63AF3-13A9-49B7-8A76-4D3C868B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114-EA1C-8CCE-D8A7-BD7EA85D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20E7-56CB-F593-CA81-12096129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3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0422-5B9E-3706-65A2-F7638E4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48D5-6EB6-B7B4-53A5-0BE1BEAB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0351-6D76-5620-5FEB-4C33DCAB9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F30B-AB03-7713-8585-57BCC72B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A0B4-21FB-D508-E212-B8220E1E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7F17-114C-F1D6-406F-96515906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967-716E-FC84-1AB0-BEB900F5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68E89-5A4B-82FC-F1EE-5362A0CA8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E3F2-2339-05E7-791D-62123DCF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216E-63DE-5125-2A71-57DB021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3612-341B-245C-9B68-5F3530E9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C0B5-314C-5526-7216-AC6A4264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BF5C0-FBFB-4E7B-5F71-5EE3D9B1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1A43-32A6-BB84-6216-138B0E1C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74D7-F269-8FB0-9108-0DA5EA11B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C1C1-648B-40A1-A94D-B04BF2D2CF3A}" type="datetimeFigureOut">
              <a:rPr lang="en-IN" smtClean="0"/>
              <a:pPr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1B3F-8B0F-837A-948E-CCF7CEAB4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5B09-6693-A0D3-99B5-96285DFA5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7B1C-5186-4BA0-BA44-889CBF643C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505651"/>
            <a:ext cx="12192000" cy="1223456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2" descr="COEP">
            <a:extLst>
              <a:ext uri="{FF2B5EF4-FFF2-40B4-BE49-F238E27FC236}">
                <a16:creationId xmlns:a16="http://schemas.microsoft.com/office/drawing/2014/main" id="{14B26586-11A6-4869-3477-AADA3667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7"/>
            <a:ext cx="12192000" cy="555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45FFAFC-F93E-2D51-E4B7-5F7101C86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113" y="1578650"/>
            <a:ext cx="55884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rgbClr val="FFFF00"/>
                </a:solidFill>
                <a:latin typeface="Times New Roman" charset="0"/>
                <a:cs typeface="Arial" charset="0"/>
              </a:rPr>
              <a:t>WELCOME  TO  COEP</a:t>
            </a:r>
          </a:p>
          <a:p>
            <a:pPr algn="ctr" eaLnBrk="1" hangingPunct="1"/>
            <a:r>
              <a:rPr lang="en-US" sz="4000" b="1" dirty="0">
                <a:solidFill>
                  <a:srgbClr val="FFFF00"/>
                </a:solidFill>
                <a:latin typeface="Times New Roman" charset="0"/>
                <a:cs typeface="Arial" charset="0"/>
              </a:rPr>
              <a:t>Technological University </a:t>
            </a:r>
          </a:p>
          <a:p>
            <a:pPr algn="ctr" eaLnBrk="1" hangingPunct="1"/>
            <a:r>
              <a:rPr lang="en-US" sz="4000" b="1" dirty="0">
                <a:solidFill>
                  <a:srgbClr val="FFFF00"/>
                </a:solidFill>
                <a:latin typeface="Times New Roman" charset="0"/>
                <a:cs typeface="Arial" charset="0"/>
              </a:rPr>
              <a:t>PLACEMENT  CELL</a:t>
            </a:r>
          </a:p>
        </p:txBody>
      </p:sp>
      <p:pic>
        <p:nvPicPr>
          <p:cNvPr id="2" name="Picture 1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541C89E7-7D1C-4CA2-7FB1-EADC6401A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8" y="5624810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4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505651"/>
            <a:ext cx="12192000" cy="1223456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COEP Technological University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198" name="Picture 6" descr="Thank You Gif Professional, HD Png Download - kindpng">
            <a:extLst>
              <a:ext uri="{FF2B5EF4-FFF2-40B4-BE49-F238E27FC236}">
                <a16:creationId xmlns:a16="http://schemas.microsoft.com/office/drawing/2014/main" id="{615D5487-5C53-E98E-0333-E2D0F9B4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46" y="1419367"/>
            <a:ext cx="6851107" cy="22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65156F4D-DE7A-8589-3C6D-E8899152A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" y="5621111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252966"/>
            <a:ext cx="12192000" cy="1605033"/>
            <a:chOff x="0" y="5505651"/>
            <a:chExt cx="12192000" cy="13668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610263" y="5764483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BE9E21-4B6C-4111-5D34-2A619C8FEE98}"/>
              </a:ext>
            </a:extLst>
          </p:cNvPr>
          <p:cNvSpPr txBox="1">
            <a:spLocks/>
          </p:cNvSpPr>
          <p:nvPr/>
        </p:nvSpPr>
        <p:spPr>
          <a:xfrm>
            <a:off x="805218" y="0"/>
            <a:ext cx="981274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 Scenario for UG -- 2022-23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B0713-1332-6230-EA83-CDF41A6BD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00326"/>
              </p:ext>
            </p:extLst>
          </p:nvPr>
        </p:nvGraphicFramePr>
        <p:xfrm>
          <a:off x="984986" y="678873"/>
          <a:ext cx="10500432" cy="461355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03780">
                  <a:extLst>
                    <a:ext uri="{9D8B030D-6E8A-4147-A177-3AD203B41FA5}">
                      <a16:colId xmlns:a16="http://schemas.microsoft.com/office/drawing/2014/main" val="1225235239"/>
                    </a:ext>
                  </a:extLst>
                </a:gridCol>
                <a:gridCol w="2855981">
                  <a:extLst>
                    <a:ext uri="{9D8B030D-6E8A-4147-A177-3AD203B41FA5}">
                      <a16:colId xmlns:a16="http://schemas.microsoft.com/office/drawing/2014/main" val="3777138245"/>
                    </a:ext>
                  </a:extLst>
                </a:gridCol>
                <a:gridCol w="1453642">
                  <a:extLst>
                    <a:ext uri="{9D8B030D-6E8A-4147-A177-3AD203B41FA5}">
                      <a16:colId xmlns:a16="http://schemas.microsoft.com/office/drawing/2014/main" val="2792748605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422376341"/>
                    </a:ext>
                  </a:extLst>
                </a:gridCol>
                <a:gridCol w="2291625">
                  <a:extLst>
                    <a:ext uri="{9D8B030D-6E8A-4147-A177-3AD203B41FA5}">
                      <a16:colId xmlns:a16="http://schemas.microsoft.com/office/drawing/2014/main" val="1182184575"/>
                    </a:ext>
                  </a:extLst>
                </a:gridCol>
                <a:gridCol w="1710166">
                  <a:extLst>
                    <a:ext uri="{9D8B030D-6E8A-4147-A177-3AD203B41FA5}">
                      <a16:colId xmlns:a16="http://schemas.microsoft.com/office/drawing/2014/main" val="1682349217"/>
                    </a:ext>
                  </a:extLst>
                </a:gridCol>
              </a:tblGrid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SN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Branch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accent2"/>
                          </a:solidFill>
                          <a:effectLst/>
                        </a:rPr>
                        <a:t>UG</a:t>
                      </a:r>
                      <a:endParaRPr lang="en-US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1927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No.of</a:t>
                      </a:r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Students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Placed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7430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Admitted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Enrolled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No. of Students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06025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COMPUTER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170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159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139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87.42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06645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 &amp; TC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92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79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85.87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139719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MECHANICAL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165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157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124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78.98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84303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PRODUCTION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67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61.19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530274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ELECTRICAL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105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73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84.88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471469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INSTRUMENTATION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43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34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85.00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4972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METALLURGY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58.46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294771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CIVIL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84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48.81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303006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PLANNING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45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23.68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228015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865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788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578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73.35</a:t>
                      </a: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149926"/>
                  </a:ext>
                </a:extLst>
              </a:tr>
              <a:tr h="292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09792"/>
                  </a:ext>
                </a:extLst>
              </a:tr>
              <a:tr h="52112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AS On 12</a:t>
                      </a:r>
                      <a:r>
                        <a:rPr lang="en-US" sz="1800" b="1" u="none" strike="noStrike" baseline="30000" dirty="0">
                          <a:solidFill>
                            <a:schemeClr val="accent2"/>
                          </a:solidFill>
                          <a:effectLst/>
                        </a:rPr>
                        <a:t>TH</a:t>
                      </a:r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JULY 2023 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NO.OF COMPANIES VISITED - 198 NOS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9240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5D8DA61E-F326-EDFD-B032-0434B672E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7" y="5460790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403273"/>
            <a:ext cx="12192000" cy="1325834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pic>
          <p:nvPicPr>
            <p:cNvPr id="7" name="Picture 6" descr="Home">
              <a:extLst>
                <a:ext uri="{FF2B5EF4-FFF2-40B4-BE49-F238E27FC236}">
                  <a16:creationId xmlns:a16="http://schemas.microsoft.com/office/drawing/2014/main" id="{19552A87-A003-5A76-0458-080F87CA51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12"/>
            <a:stretch/>
          </p:blipFill>
          <p:spPr bwMode="auto">
            <a:xfrm>
              <a:off x="186985" y="5621111"/>
              <a:ext cx="1442661" cy="11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59A2FE5-A6DD-5EF9-F367-375084D92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235528"/>
            <a:ext cx="10293928" cy="51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403273"/>
            <a:ext cx="12192000" cy="1325834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BE9E21-4B6C-4111-5D34-2A619C8FEE98}"/>
              </a:ext>
            </a:extLst>
          </p:cNvPr>
          <p:cNvSpPr txBox="1">
            <a:spLocks/>
          </p:cNvSpPr>
          <p:nvPr/>
        </p:nvSpPr>
        <p:spPr>
          <a:xfrm>
            <a:off x="805218" y="0"/>
            <a:ext cx="981274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 Scenario for  PG --2022-23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3BDC0-437A-8159-FFAA-D96F59875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52779"/>
              </p:ext>
            </p:extLst>
          </p:nvPr>
        </p:nvGraphicFramePr>
        <p:xfrm>
          <a:off x="805218" y="942111"/>
          <a:ext cx="10860309" cy="446100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06784">
                  <a:extLst>
                    <a:ext uri="{9D8B030D-6E8A-4147-A177-3AD203B41FA5}">
                      <a16:colId xmlns:a16="http://schemas.microsoft.com/office/drawing/2014/main" val="416189391"/>
                    </a:ext>
                  </a:extLst>
                </a:gridCol>
                <a:gridCol w="2888014">
                  <a:extLst>
                    <a:ext uri="{9D8B030D-6E8A-4147-A177-3AD203B41FA5}">
                      <a16:colId xmlns:a16="http://schemas.microsoft.com/office/drawing/2014/main" val="2756521731"/>
                    </a:ext>
                  </a:extLst>
                </a:gridCol>
                <a:gridCol w="1469947">
                  <a:extLst>
                    <a:ext uri="{9D8B030D-6E8A-4147-A177-3AD203B41FA5}">
                      <a16:colId xmlns:a16="http://schemas.microsoft.com/office/drawing/2014/main" val="3218559676"/>
                    </a:ext>
                  </a:extLst>
                </a:gridCol>
                <a:gridCol w="1297009">
                  <a:extLst>
                    <a:ext uri="{9D8B030D-6E8A-4147-A177-3AD203B41FA5}">
                      <a16:colId xmlns:a16="http://schemas.microsoft.com/office/drawing/2014/main" val="3405866526"/>
                    </a:ext>
                  </a:extLst>
                </a:gridCol>
                <a:gridCol w="2317326">
                  <a:extLst>
                    <a:ext uri="{9D8B030D-6E8A-4147-A177-3AD203B41FA5}">
                      <a16:colId xmlns:a16="http://schemas.microsoft.com/office/drawing/2014/main" val="3353175311"/>
                    </a:ext>
                  </a:extLst>
                </a:gridCol>
                <a:gridCol w="1781229">
                  <a:extLst>
                    <a:ext uri="{9D8B030D-6E8A-4147-A177-3AD203B41FA5}">
                      <a16:colId xmlns:a16="http://schemas.microsoft.com/office/drawing/2014/main" val="2736071809"/>
                    </a:ext>
                  </a:extLst>
                </a:gridCol>
              </a:tblGrid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SN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Branch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PG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96778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No.of Students</a:t>
                      </a:r>
                      <a:endParaRPr lang="en-US" sz="1800" b="1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Placed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8081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Admitted</a:t>
                      </a:r>
                      <a:endParaRPr lang="en-US" sz="1800" b="1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Enrolled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No. of Students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5718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COMPUTER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55.00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220037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E &amp; TC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53.33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09957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MECHANICAL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55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92.73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04154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46.43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1058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ELECTRICAL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43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61.11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25633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INSTRUMENTATION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20.00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449278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METALLURGY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54902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CIVIL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34.72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44954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PLANNING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96719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319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131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52.40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30395"/>
                  </a:ext>
                </a:extLst>
              </a:tr>
              <a:tr h="269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982709"/>
                  </a:ext>
                </a:extLst>
              </a:tr>
              <a:tr h="48717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AS ON 12</a:t>
                      </a:r>
                      <a:r>
                        <a:rPr lang="en-US" sz="1800" b="1" u="none" strike="noStrike" baseline="300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800" b="1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JULY 2023 </a:t>
                      </a:r>
                      <a:endParaRPr lang="en-US" sz="18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NO.OF COMPANIES VISITED - 198 NOS</a:t>
                      </a:r>
                      <a:endParaRPr lang="en-US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75457"/>
                  </a:ext>
                </a:extLst>
              </a:tr>
            </a:tbl>
          </a:graphicData>
        </a:graphic>
      </p:graphicFrame>
      <p:pic>
        <p:nvPicPr>
          <p:cNvPr id="3" name="Picture 2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6DE00733-F2BE-BCC4-4A21-CD5C543485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0" y="5584242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403273"/>
            <a:ext cx="12192000" cy="1325834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pic>
          <p:nvPicPr>
            <p:cNvPr id="7" name="Picture 6" descr="Home">
              <a:extLst>
                <a:ext uri="{FF2B5EF4-FFF2-40B4-BE49-F238E27FC236}">
                  <a16:creationId xmlns:a16="http://schemas.microsoft.com/office/drawing/2014/main" id="{19552A87-A003-5A76-0458-080F87CA51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12"/>
            <a:stretch/>
          </p:blipFill>
          <p:spPr bwMode="auto">
            <a:xfrm>
              <a:off x="186985" y="5621111"/>
              <a:ext cx="1442661" cy="11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A graph of a number of students&#10;&#10;Description automatically generated">
            <a:extLst>
              <a:ext uri="{FF2B5EF4-FFF2-40B4-BE49-F238E27FC236}">
                <a16:creationId xmlns:a16="http://schemas.microsoft.com/office/drawing/2014/main" id="{0AA0095A-624B-2ED2-84A6-F44B4205E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28893"/>
            <a:ext cx="10363200" cy="52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505651"/>
            <a:ext cx="12192000" cy="1223456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8351AA-3FF6-2D9F-97C4-30EF23F54DBC}"/>
              </a:ext>
            </a:extLst>
          </p:cNvPr>
          <p:cNvSpPr txBox="1">
            <a:spLocks/>
          </p:cNvSpPr>
          <p:nvPr/>
        </p:nvSpPr>
        <p:spPr>
          <a:xfrm>
            <a:off x="805218" y="0"/>
            <a:ext cx="10408214" cy="67424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SUMMER INTERNSHIP FOR T.Y.B.TECH STUDENTS -- 2022-23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EED193-E279-D733-7F99-85525BD2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51364"/>
              </p:ext>
            </p:extLst>
          </p:nvPr>
        </p:nvGraphicFramePr>
        <p:xfrm>
          <a:off x="805218" y="674249"/>
          <a:ext cx="10153727" cy="460433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07937">
                  <a:extLst>
                    <a:ext uri="{9D8B030D-6E8A-4147-A177-3AD203B41FA5}">
                      <a16:colId xmlns:a16="http://schemas.microsoft.com/office/drawing/2014/main" val="3077893041"/>
                    </a:ext>
                  </a:extLst>
                </a:gridCol>
                <a:gridCol w="3545200">
                  <a:extLst>
                    <a:ext uri="{9D8B030D-6E8A-4147-A177-3AD203B41FA5}">
                      <a16:colId xmlns:a16="http://schemas.microsoft.com/office/drawing/2014/main" val="1072342513"/>
                    </a:ext>
                  </a:extLst>
                </a:gridCol>
                <a:gridCol w="5300590">
                  <a:extLst>
                    <a:ext uri="{9D8B030D-6E8A-4147-A177-3AD203B41FA5}">
                      <a16:colId xmlns:a16="http://schemas.microsoft.com/office/drawing/2014/main" val="509086006"/>
                    </a:ext>
                  </a:extLst>
                </a:gridCol>
              </a:tblGrid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SR.NO.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BRANCH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NO.OF STUDENTS PLACED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778307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COMPUTER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72131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 &amp; TC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24540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INSTRUMENTATION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56022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MECHANICAL 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128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2105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ELECTRICAL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58553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PRODUCTION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85036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METALLURGY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024264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CIVIL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680246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PLANNING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40697"/>
                  </a:ext>
                </a:extLst>
              </a:tr>
              <a:tr h="418576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2924470"/>
                  </a:ext>
                </a:extLst>
              </a:tr>
            </a:tbl>
          </a:graphicData>
        </a:graphic>
      </p:graphicFrame>
      <p:pic>
        <p:nvPicPr>
          <p:cNvPr id="4" name="Picture 3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A97AE19B-55A2-15B8-8786-99B84D6B4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" y="5621111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0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505651"/>
            <a:ext cx="12192000" cy="1223456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2A4D0E9-0926-4AA5-7EA2-13375B8E9326}"/>
              </a:ext>
            </a:extLst>
          </p:cNvPr>
          <p:cNvSpPr txBox="1">
            <a:spLocks/>
          </p:cNvSpPr>
          <p:nvPr/>
        </p:nvSpPr>
        <p:spPr>
          <a:xfrm>
            <a:off x="805218" y="0"/>
            <a:ext cx="10408214" cy="7177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 Scenario for the last 3 years (UG)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6D1EFF-68F8-B29B-C59F-6224919D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04807"/>
              </p:ext>
            </p:extLst>
          </p:nvPr>
        </p:nvGraphicFramePr>
        <p:xfrm>
          <a:off x="401783" y="833185"/>
          <a:ext cx="11166763" cy="470122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705626">
                  <a:extLst>
                    <a:ext uri="{9D8B030D-6E8A-4147-A177-3AD203B41FA5}">
                      <a16:colId xmlns:a16="http://schemas.microsoft.com/office/drawing/2014/main" val="1289318463"/>
                    </a:ext>
                  </a:extLst>
                </a:gridCol>
                <a:gridCol w="3073132">
                  <a:extLst>
                    <a:ext uri="{9D8B030D-6E8A-4147-A177-3AD203B41FA5}">
                      <a16:colId xmlns:a16="http://schemas.microsoft.com/office/drawing/2014/main" val="323434991"/>
                    </a:ext>
                  </a:extLst>
                </a:gridCol>
                <a:gridCol w="2658184">
                  <a:extLst>
                    <a:ext uri="{9D8B030D-6E8A-4147-A177-3AD203B41FA5}">
                      <a16:colId xmlns:a16="http://schemas.microsoft.com/office/drawing/2014/main" val="403203825"/>
                    </a:ext>
                  </a:extLst>
                </a:gridCol>
                <a:gridCol w="1729821">
                  <a:extLst>
                    <a:ext uri="{9D8B030D-6E8A-4147-A177-3AD203B41FA5}">
                      <a16:colId xmlns:a16="http://schemas.microsoft.com/office/drawing/2014/main" val="3155537077"/>
                    </a:ext>
                  </a:extLst>
                </a:gridCol>
              </a:tblGrid>
              <a:tr h="315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Details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2"/>
                          </a:solidFill>
                          <a:effectLst/>
                        </a:rPr>
                        <a:t>2020-21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2"/>
                          </a:solidFill>
                          <a:effectLst/>
                        </a:rPr>
                        <a:t>2021-22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2"/>
                          </a:solidFill>
                          <a:effectLst/>
                        </a:rPr>
                        <a:t>2022-23</a:t>
                      </a:r>
                      <a:endParaRPr lang="en-US" sz="2000" b="1" i="0" u="none" strike="noStrike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2328113356"/>
                  </a:ext>
                </a:extLst>
              </a:tr>
              <a:tr h="60237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Total Number of UG Students Enrolled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710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729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788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390261025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3674563987"/>
                  </a:ext>
                </a:extLst>
              </a:tr>
              <a:tr h="60237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Total Number of Students Employed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491(69.15%)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564 (77.37%)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578 (73.35%)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1871053416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346898669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No. of Companies Visited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193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233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198</a:t>
                      </a:r>
                      <a:endParaRPr lang="en-US" sz="2000" b="1" i="0" u="none" strike="noStrike" dirty="0"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2703442432"/>
                  </a:ext>
                </a:extLst>
              </a:tr>
              <a:tr h="315247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SALARY  AMOUNT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1351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extLst>
                  <a:ext uri="{0D108BD9-81ED-4DB2-BD59-A6C34878D82A}">
                    <a16:rowId xmlns:a16="http://schemas.microsoft.com/office/drawing/2014/main" val="3836067792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HIGHEST SALARY  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37.00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50.50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50.50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1407730714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3609032311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AVERAGE SALARY 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8.30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9.70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11.35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3748901783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1016960768"/>
                  </a:ext>
                </a:extLst>
              </a:tr>
              <a:tr h="31524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MINIMUM SALARY  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3.00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3.50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4.00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152" marR="7152" marT="7152" marB="0" anchor="ctr"/>
                </a:tc>
                <a:extLst>
                  <a:ext uri="{0D108BD9-81ED-4DB2-BD59-A6C34878D82A}">
                    <a16:rowId xmlns:a16="http://schemas.microsoft.com/office/drawing/2014/main" val="2693353616"/>
                  </a:ext>
                </a:extLst>
              </a:tr>
            </a:tbl>
          </a:graphicData>
        </a:graphic>
      </p:graphicFrame>
      <p:pic>
        <p:nvPicPr>
          <p:cNvPr id="2" name="Picture 1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6F298F29-988B-27B0-1773-24A577B1C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" y="5621111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493902"/>
            <a:ext cx="12192000" cy="1223456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pic>
          <p:nvPicPr>
            <p:cNvPr id="7" name="Picture 6" descr="Home">
              <a:extLst>
                <a:ext uri="{FF2B5EF4-FFF2-40B4-BE49-F238E27FC236}">
                  <a16:creationId xmlns:a16="http://schemas.microsoft.com/office/drawing/2014/main" id="{19552A87-A003-5A76-0458-080F87CA51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12"/>
            <a:stretch/>
          </p:blipFill>
          <p:spPr bwMode="auto">
            <a:xfrm>
              <a:off x="186985" y="5621111"/>
              <a:ext cx="1442661" cy="11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A graph of a number of students&#10;&#10;Description automatically generated">
            <a:extLst>
              <a:ext uri="{FF2B5EF4-FFF2-40B4-BE49-F238E27FC236}">
                <a16:creationId xmlns:a16="http://schemas.microsoft.com/office/drawing/2014/main" id="{9905DBF2-572A-C854-CCA6-9C69C0F77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40643"/>
            <a:ext cx="10086110" cy="52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C80622-C427-1350-5759-98676449F57B}"/>
              </a:ext>
            </a:extLst>
          </p:cNvPr>
          <p:cNvGrpSpPr/>
          <p:nvPr/>
        </p:nvGrpSpPr>
        <p:grpSpPr>
          <a:xfrm>
            <a:off x="0" y="5505651"/>
            <a:ext cx="12192000" cy="1223456"/>
            <a:chOff x="0" y="5505651"/>
            <a:chExt cx="12192000" cy="1223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5CCCAF-B049-C7CF-BD98-89DCDF642064}"/>
                </a:ext>
              </a:extLst>
            </p:cNvPr>
            <p:cNvSpPr txBox="1"/>
            <p:nvPr/>
          </p:nvSpPr>
          <p:spPr>
            <a:xfrm>
              <a:off x="1963554" y="5621111"/>
              <a:ext cx="92498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COEP Technological University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Unitary Public University of Govt. of Maharashtra</a:t>
              </a:r>
            </a:p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Formerly College of Engineering Pune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828778-D2B6-3B14-B6B4-FBA14597DDED}"/>
                </a:ext>
              </a:extLst>
            </p:cNvPr>
            <p:cNvSpPr/>
            <p:nvPr/>
          </p:nvSpPr>
          <p:spPr>
            <a:xfrm>
              <a:off x="0" y="5505651"/>
              <a:ext cx="12192000" cy="11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8351AA-3FF6-2D9F-97C4-30EF23F54DBC}"/>
              </a:ext>
            </a:extLst>
          </p:cNvPr>
          <p:cNvSpPr txBox="1">
            <a:spLocks/>
          </p:cNvSpPr>
          <p:nvPr/>
        </p:nvSpPr>
        <p:spPr>
          <a:xfrm>
            <a:off x="805218" y="0"/>
            <a:ext cx="10408214" cy="67424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 Scenario for the last 3 years (PG)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D4413-EA85-60EF-3263-7D02CC061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74913"/>
              </p:ext>
            </p:extLst>
          </p:nvPr>
        </p:nvGraphicFramePr>
        <p:xfrm>
          <a:off x="609600" y="789707"/>
          <a:ext cx="10603831" cy="47159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75977">
                  <a:extLst>
                    <a:ext uri="{9D8B030D-6E8A-4147-A177-3AD203B41FA5}">
                      <a16:colId xmlns:a16="http://schemas.microsoft.com/office/drawing/2014/main" val="2450116195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252197964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2850972500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4165533528"/>
                    </a:ext>
                  </a:extLst>
                </a:gridCol>
              </a:tblGrid>
              <a:tr h="392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Details 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2020-21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2021-22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2022-23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070732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Total Number of PG Students Enrolled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376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410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250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340638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07677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Total Number of Students Employed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180 (47.87%)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307 (74.88%)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131 (52.40%)</a:t>
                      </a:r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754878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000325"/>
                  </a:ext>
                </a:extLst>
              </a:tr>
              <a:tr h="392995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effectLst/>
                        </a:rPr>
                        <a:t>SALARY AMOUNT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33137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187122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HIGHEST SALARY  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24.85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25.25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37.49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06291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589748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AVERAGE SALARY 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6.26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6.96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7.82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195595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8210277"/>
                  </a:ext>
                </a:extLst>
              </a:tr>
              <a:tr h="3929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MINIMUM SALARY  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3.00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3.00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4.00 LPA</a:t>
                      </a:r>
                      <a:endParaRPr lang="en-US" sz="2000" b="1" i="0" u="none" strike="noStrike" dirty="0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748" marR="7748" marT="7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486920"/>
                  </a:ext>
                </a:extLst>
              </a:tr>
            </a:tbl>
          </a:graphicData>
        </a:graphic>
      </p:graphicFrame>
      <p:pic>
        <p:nvPicPr>
          <p:cNvPr id="3" name="Picture 2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CBEE133D-6E23-E972-D3D2-F2CD067BC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" y="5621111"/>
            <a:ext cx="1348204" cy="1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5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631</Words>
  <Application>Microsoft Office PowerPoint</Application>
  <PresentationFormat>Widescreen</PresentationFormat>
  <Paragraphs>326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placement@coep.ac.in</dc:creator>
  <cp:lastModifiedBy>TNPOFFICE</cp:lastModifiedBy>
  <cp:revision>145</cp:revision>
  <cp:lastPrinted>2023-06-28T09:01:52Z</cp:lastPrinted>
  <dcterms:created xsi:type="dcterms:W3CDTF">2022-09-11T17:44:27Z</dcterms:created>
  <dcterms:modified xsi:type="dcterms:W3CDTF">2023-07-14T05:33:12Z</dcterms:modified>
</cp:coreProperties>
</file>