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92" r:id="rId1"/>
  </p:sldMasterIdLst>
  <p:notesMasterIdLst>
    <p:notesMasterId r:id="rId72"/>
  </p:notesMasterIdLst>
  <p:sldIdLst>
    <p:sldId id="452" r:id="rId2"/>
    <p:sldId id="451" r:id="rId3"/>
    <p:sldId id="368" r:id="rId4"/>
    <p:sldId id="369" r:id="rId5"/>
    <p:sldId id="436" r:id="rId6"/>
    <p:sldId id="370" r:id="rId7"/>
    <p:sldId id="371" r:id="rId8"/>
    <p:sldId id="372" r:id="rId9"/>
    <p:sldId id="433" r:id="rId10"/>
    <p:sldId id="434" r:id="rId11"/>
    <p:sldId id="435" r:id="rId12"/>
    <p:sldId id="439" r:id="rId13"/>
    <p:sldId id="440" r:id="rId14"/>
    <p:sldId id="441" r:id="rId15"/>
    <p:sldId id="442" r:id="rId16"/>
    <p:sldId id="437" r:id="rId17"/>
    <p:sldId id="438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20" r:id="rId27"/>
    <p:sldId id="422" r:id="rId28"/>
    <p:sldId id="423" r:id="rId29"/>
    <p:sldId id="425" r:id="rId30"/>
    <p:sldId id="426" r:id="rId31"/>
    <p:sldId id="453" r:id="rId32"/>
    <p:sldId id="454" r:id="rId33"/>
    <p:sldId id="430" r:id="rId34"/>
    <p:sldId id="455" r:id="rId35"/>
    <p:sldId id="456" r:id="rId36"/>
    <p:sldId id="457" r:id="rId37"/>
    <p:sldId id="458" r:id="rId38"/>
    <p:sldId id="459" r:id="rId39"/>
    <p:sldId id="460" r:id="rId40"/>
    <p:sldId id="461" r:id="rId41"/>
    <p:sldId id="462" r:id="rId42"/>
    <p:sldId id="463" r:id="rId43"/>
    <p:sldId id="464" r:id="rId44"/>
    <p:sldId id="465" r:id="rId45"/>
    <p:sldId id="466" r:id="rId46"/>
    <p:sldId id="467" r:id="rId47"/>
    <p:sldId id="468" r:id="rId48"/>
    <p:sldId id="469" r:id="rId49"/>
    <p:sldId id="470" r:id="rId50"/>
    <p:sldId id="471" r:id="rId51"/>
    <p:sldId id="472" r:id="rId52"/>
    <p:sldId id="473" r:id="rId53"/>
    <p:sldId id="474" r:id="rId54"/>
    <p:sldId id="475" r:id="rId55"/>
    <p:sldId id="476" r:id="rId56"/>
    <p:sldId id="477" r:id="rId57"/>
    <p:sldId id="478" r:id="rId58"/>
    <p:sldId id="479" r:id="rId59"/>
    <p:sldId id="480" r:id="rId60"/>
    <p:sldId id="481" r:id="rId61"/>
    <p:sldId id="482" r:id="rId62"/>
    <p:sldId id="483" r:id="rId63"/>
    <p:sldId id="484" r:id="rId64"/>
    <p:sldId id="485" r:id="rId65"/>
    <p:sldId id="486" r:id="rId66"/>
    <p:sldId id="487" r:id="rId67"/>
    <p:sldId id="488" r:id="rId68"/>
    <p:sldId id="489" r:id="rId69"/>
    <p:sldId id="490" r:id="rId70"/>
    <p:sldId id="491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1983" autoAdjust="0"/>
  </p:normalViewPr>
  <p:slideViewPr>
    <p:cSldViewPr snapToGrid="0" snapToObjects="1">
      <p:cViewPr>
        <p:scale>
          <a:sx n="113" d="100"/>
          <a:sy n="113" d="100"/>
        </p:scale>
        <p:origin x="-10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45887-809E-4A8E-99DF-E0F062601BCD}" type="doc">
      <dgm:prSet loTypeId="urn:microsoft.com/office/officeart/2005/8/layout/cycle2" loCatId="cycle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30EA4787-EEF1-47F0-BD47-D6E5128518C2}">
      <dgm:prSet phldrT="[文字]"/>
      <dgm:spPr/>
      <dgm:t>
        <a:bodyPr/>
        <a:lstStyle/>
        <a:p>
          <a:r>
            <a:rPr lang="en-US" altLang="zh-TW" dirty="0" smtClean="0"/>
            <a:t>1</a:t>
          </a:r>
          <a:endParaRPr lang="zh-TW" altLang="en-US" dirty="0"/>
        </a:p>
      </dgm:t>
    </dgm:pt>
    <dgm:pt modelId="{4A87229A-0917-4469-B5A9-74717FECF317}" type="parTrans" cxnId="{6FFEA263-1558-4107-8AB6-56BC78F83B2C}">
      <dgm:prSet/>
      <dgm:spPr/>
      <dgm:t>
        <a:bodyPr/>
        <a:lstStyle/>
        <a:p>
          <a:endParaRPr lang="zh-TW" altLang="en-US"/>
        </a:p>
      </dgm:t>
    </dgm:pt>
    <dgm:pt modelId="{D04A3129-78E6-4B73-B389-B8D5425863CB}" type="sibTrans" cxnId="{6FFEA263-1558-4107-8AB6-56BC78F83B2C}">
      <dgm:prSet/>
      <dgm:spPr/>
      <dgm:t>
        <a:bodyPr/>
        <a:lstStyle/>
        <a:p>
          <a:endParaRPr lang="zh-TW" altLang="en-US"/>
        </a:p>
      </dgm:t>
    </dgm:pt>
    <dgm:pt modelId="{07F1F3E0-DB1E-4D5A-82FC-C1C2F83B8ED9}">
      <dgm:prSet phldrT="[文字]"/>
      <dgm:spPr/>
      <dgm:t>
        <a:bodyPr/>
        <a:lstStyle/>
        <a:p>
          <a:r>
            <a:rPr lang="en-US" altLang="zh-TW" dirty="0" smtClean="0"/>
            <a:t>2</a:t>
          </a:r>
          <a:endParaRPr lang="zh-TW" altLang="en-US" dirty="0"/>
        </a:p>
      </dgm:t>
    </dgm:pt>
    <dgm:pt modelId="{9E3105CE-064D-4614-B77D-A2FFB737F28B}" type="parTrans" cxnId="{7EF7701A-EEC8-4697-BA8A-833100CC4DD5}">
      <dgm:prSet/>
      <dgm:spPr/>
      <dgm:t>
        <a:bodyPr/>
        <a:lstStyle/>
        <a:p>
          <a:endParaRPr lang="zh-TW" altLang="en-US"/>
        </a:p>
      </dgm:t>
    </dgm:pt>
    <dgm:pt modelId="{CA735CC5-20A8-4D58-8768-BCD72DFB6885}" type="sibTrans" cxnId="{7EF7701A-EEC8-4697-BA8A-833100CC4DD5}">
      <dgm:prSet/>
      <dgm:spPr/>
      <dgm:t>
        <a:bodyPr/>
        <a:lstStyle/>
        <a:p>
          <a:endParaRPr lang="zh-TW" altLang="en-US"/>
        </a:p>
      </dgm:t>
    </dgm:pt>
    <dgm:pt modelId="{6669079A-8F8D-4200-9AFE-6CEC41C084A4}">
      <dgm:prSet phldrT="[文字]"/>
      <dgm:spPr/>
      <dgm:t>
        <a:bodyPr/>
        <a:lstStyle/>
        <a:p>
          <a:r>
            <a:rPr lang="en-US" altLang="zh-TW" dirty="0" smtClean="0"/>
            <a:t>3</a:t>
          </a:r>
          <a:endParaRPr lang="zh-TW" altLang="en-US" dirty="0"/>
        </a:p>
      </dgm:t>
    </dgm:pt>
    <dgm:pt modelId="{562F2F21-6A41-4107-BB59-1605A73AD2C2}" type="parTrans" cxnId="{FFBCDB13-9BAE-4257-A084-59845BF36CF6}">
      <dgm:prSet/>
      <dgm:spPr/>
      <dgm:t>
        <a:bodyPr/>
        <a:lstStyle/>
        <a:p>
          <a:endParaRPr lang="zh-TW" altLang="en-US"/>
        </a:p>
      </dgm:t>
    </dgm:pt>
    <dgm:pt modelId="{13A2AC69-0A51-4140-A89C-8B41C659D108}" type="sibTrans" cxnId="{FFBCDB13-9BAE-4257-A084-59845BF36CF6}">
      <dgm:prSet/>
      <dgm:spPr/>
      <dgm:t>
        <a:bodyPr/>
        <a:lstStyle/>
        <a:p>
          <a:endParaRPr lang="zh-TW" altLang="en-US"/>
        </a:p>
      </dgm:t>
    </dgm:pt>
    <dgm:pt modelId="{C861B31A-1873-4926-8E65-929FE91926B5}">
      <dgm:prSet phldrT="[文字]"/>
      <dgm:spPr/>
      <dgm:t>
        <a:bodyPr/>
        <a:lstStyle/>
        <a:p>
          <a:r>
            <a:rPr lang="en-US" altLang="zh-TW" dirty="0" smtClean="0"/>
            <a:t>4</a:t>
          </a:r>
          <a:endParaRPr lang="zh-TW" altLang="en-US" dirty="0"/>
        </a:p>
      </dgm:t>
    </dgm:pt>
    <dgm:pt modelId="{D0BDE660-428A-492D-9542-8ADC0640EC5A}" type="parTrans" cxnId="{E83F6487-BAB8-4991-81DC-5EC494A95A18}">
      <dgm:prSet/>
      <dgm:spPr/>
      <dgm:t>
        <a:bodyPr/>
        <a:lstStyle/>
        <a:p>
          <a:endParaRPr lang="zh-TW" altLang="en-US"/>
        </a:p>
      </dgm:t>
    </dgm:pt>
    <dgm:pt modelId="{758D91E4-097A-4DC4-9112-93AD69D965EC}" type="sibTrans" cxnId="{E83F6487-BAB8-4991-81DC-5EC494A95A18}">
      <dgm:prSet/>
      <dgm:spPr/>
      <dgm:t>
        <a:bodyPr/>
        <a:lstStyle/>
        <a:p>
          <a:endParaRPr lang="zh-TW" altLang="en-US"/>
        </a:p>
      </dgm:t>
    </dgm:pt>
    <dgm:pt modelId="{D2B37FBF-4AD6-423B-A671-5FDFB6995A9A}">
      <dgm:prSet phldrT="[文字]"/>
      <dgm:spPr/>
      <dgm:t>
        <a:bodyPr/>
        <a:lstStyle/>
        <a:p>
          <a:r>
            <a:rPr lang="en-US" altLang="zh-TW" dirty="0" smtClean="0"/>
            <a:t>5</a:t>
          </a:r>
          <a:endParaRPr lang="zh-TW" altLang="en-US" dirty="0"/>
        </a:p>
      </dgm:t>
    </dgm:pt>
    <dgm:pt modelId="{A602BABA-4C81-4EBD-9F88-E0DF1BADFF73}" type="parTrans" cxnId="{D3AE1D6D-72B3-49D4-BD9A-937175FF6422}">
      <dgm:prSet/>
      <dgm:spPr/>
      <dgm:t>
        <a:bodyPr/>
        <a:lstStyle/>
        <a:p>
          <a:endParaRPr lang="zh-TW" altLang="en-US"/>
        </a:p>
      </dgm:t>
    </dgm:pt>
    <dgm:pt modelId="{E6B829BD-EDF8-45E8-B131-F61935606717}" type="sibTrans" cxnId="{D3AE1D6D-72B3-49D4-BD9A-937175FF6422}">
      <dgm:prSet/>
      <dgm:spPr/>
      <dgm:t>
        <a:bodyPr/>
        <a:lstStyle/>
        <a:p>
          <a:endParaRPr lang="zh-TW" altLang="en-US"/>
        </a:p>
      </dgm:t>
    </dgm:pt>
    <dgm:pt modelId="{635CC887-FE74-48DF-8BBE-BA9843210D71}">
      <dgm:prSet phldrT="[文字]"/>
      <dgm:spPr/>
      <dgm:t>
        <a:bodyPr/>
        <a:lstStyle/>
        <a:p>
          <a:r>
            <a:rPr lang="en-US" altLang="zh-TW" dirty="0" smtClean="0"/>
            <a:t>6</a:t>
          </a:r>
          <a:endParaRPr lang="zh-TW" altLang="en-US" dirty="0"/>
        </a:p>
      </dgm:t>
    </dgm:pt>
    <dgm:pt modelId="{4CE96EE2-E70F-42FA-9769-04F396D60CBE}" type="parTrans" cxnId="{F3FDCB12-8B10-4221-8126-1AD8DCE49A28}">
      <dgm:prSet/>
      <dgm:spPr/>
      <dgm:t>
        <a:bodyPr/>
        <a:lstStyle/>
        <a:p>
          <a:endParaRPr lang="zh-TW" altLang="en-US"/>
        </a:p>
      </dgm:t>
    </dgm:pt>
    <dgm:pt modelId="{978DAD92-1DE1-4AAF-8208-BF68C6CF3E62}" type="sibTrans" cxnId="{F3FDCB12-8B10-4221-8126-1AD8DCE49A28}">
      <dgm:prSet/>
      <dgm:spPr/>
      <dgm:t>
        <a:bodyPr/>
        <a:lstStyle/>
        <a:p>
          <a:endParaRPr lang="zh-TW" altLang="en-US"/>
        </a:p>
      </dgm:t>
    </dgm:pt>
    <dgm:pt modelId="{40EC5436-60BA-43A5-A653-94E5EED904E4}">
      <dgm:prSet phldrT="[文字]"/>
      <dgm:spPr/>
      <dgm:t>
        <a:bodyPr/>
        <a:lstStyle/>
        <a:p>
          <a:r>
            <a:rPr lang="en-US" altLang="zh-TW" dirty="0" smtClean="0"/>
            <a:t>7</a:t>
          </a:r>
          <a:endParaRPr lang="zh-TW" altLang="en-US" dirty="0"/>
        </a:p>
      </dgm:t>
    </dgm:pt>
    <dgm:pt modelId="{508ABB52-FFB4-403A-BCBE-2869AF2474B1}" type="parTrans" cxnId="{06B3E1C5-C8BE-4488-86B4-06FE0332411D}">
      <dgm:prSet/>
      <dgm:spPr/>
      <dgm:t>
        <a:bodyPr/>
        <a:lstStyle/>
        <a:p>
          <a:endParaRPr lang="zh-TW" altLang="en-US"/>
        </a:p>
      </dgm:t>
    </dgm:pt>
    <dgm:pt modelId="{EFBE63D5-5171-409F-94FD-A1D748F83975}" type="sibTrans" cxnId="{06B3E1C5-C8BE-4488-86B4-06FE0332411D}">
      <dgm:prSet/>
      <dgm:spPr/>
      <dgm:t>
        <a:bodyPr/>
        <a:lstStyle/>
        <a:p>
          <a:endParaRPr lang="zh-TW" altLang="en-US"/>
        </a:p>
      </dgm:t>
    </dgm:pt>
    <dgm:pt modelId="{D98CCE3A-C921-4149-8EA0-064C1CF0D42C}">
      <dgm:prSet phldrT="[文字]"/>
      <dgm:spPr/>
      <dgm:t>
        <a:bodyPr/>
        <a:lstStyle/>
        <a:p>
          <a:r>
            <a:rPr lang="en-US" altLang="zh-TW" dirty="0" smtClean="0"/>
            <a:t>8</a:t>
          </a:r>
          <a:endParaRPr lang="zh-TW" altLang="en-US" dirty="0"/>
        </a:p>
      </dgm:t>
    </dgm:pt>
    <dgm:pt modelId="{A2A624E1-3785-4F08-B9BD-18B0BBF5A39C}" type="parTrans" cxnId="{93E65FB8-3D0C-4392-883C-5A6242FA9A88}">
      <dgm:prSet/>
      <dgm:spPr/>
      <dgm:t>
        <a:bodyPr/>
        <a:lstStyle/>
        <a:p>
          <a:endParaRPr lang="zh-TW" altLang="en-US"/>
        </a:p>
      </dgm:t>
    </dgm:pt>
    <dgm:pt modelId="{F946C282-E149-43B6-8AC0-05F34DBDB4C3}" type="sibTrans" cxnId="{93E65FB8-3D0C-4392-883C-5A6242FA9A88}">
      <dgm:prSet/>
      <dgm:spPr/>
      <dgm:t>
        <a:bodyPr/>
        <a:lstStyle/>
        <a:p>
          <a:endParaRPr lang="zh-TW" altLang="en-US"/>
        </a:p>
      </dgm:t>
    </dgm:pt>
    <dgm:pt modelId="{14B3A6B6-5539-468C-AEFB-9DBFC9EDB309}" type="pres">
      <dgm:prSet presAssocID="{07F45887-809E-4A8E-99DF-E0F062601BC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79B273D-0269-410C-BE3E-5AA8F02C3C1C}" type="pres">
      <dgm:prSet presAssocID="{30EA4787-EEF1-47F0-BD47-D6E5128518C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391791-579E-4CF2-8A1B-CB8FCE03CC33}" type="pres">
      <dgm:prSet presAssocID="{D04A3129-78E6-4B73-B389-B8D5425863CB}" presName="sibTrans" presStyleLbl="sibTrans2D1" presStyleIdx="0" presStyleCnt="8"/>
      <dgm:spPr/>
      <dgm:t>
        <a:bodyPr/>
        <a:lstStyle/>
        <a:p>
          <a:endParaRPr lang="zh-TW" altLang="en-US"/>
        </a:p>
      </dgm:t>
    </dgm:pt>
    <dgm:pt modelId="{BC5ADDEF-1B76-4351-9CD3-767C415926DF}" type="pres">
      <dgm:prSet presAssocID="{D04A3129-78E6-4B73-B389-B8D5425863CB}" presName="connectorText" presStyleLbl="sibTrans2D1" presStyleIdx="0" presStyleCnt="8"/>
      <dgm:spPr/>
      <dgm:t>
        <a:bodyPr/>
        <a:lstStyle/>
        <a:p>
          <a:endParaRPr lang="zh-TW" altLang="en-US"/>
        </a:p>
      </dgm:t>
    </dgm:pt>
    <dgm:pt modelId="{37EF381D-1283-491A-8999-CB54F50AF0AA}" type="pres">
      <dgm:prSet presAssocID="{07F1F3E0-DB1E-4D5A-82FC-C1C2F83B8ED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5E8EF35-8989-4EB6-BA4D-453DBDB01B2C}" type="pres">
      <dgm:prSet presAssocID="{CA735CC5-20A8-4D58-8768-BCD72DFB6885}" presName="sibTrans" presStyleLbl="sibTrans2D1" presStyleIdx="1" presStyleCnt="8"/>
      <dgm:spPr/>
      <dgm:t>
        <a:bodyPr/>
        <a:lstStyle/>
        <a:p>
          <a:endParaRPr lang="zh-TW" altLang="en-US"/>
        </a:p>
      </dgm:t>
    </dgm:pt>
    <dgm:pt modelId="{57C6AE93-3E6B-449E-ACEB-78BC4E2CB692}" type="pres">
      <dgm:prSet presAssocID="{CA735CC5-20A8-4D58-8768-BCD72DFB6885}" presName="connectorText" presStyleLbl="sibTrans2D1" presStyleIdx="1" presStyleCnt="8"/>
      <dgm:spPr/>
      <dgm:t>
        <a:bodyPr/>
        <a:lstStyle/>
        <a:p>
          <a:endParaRPr lang="zh-TW" altLang="en-US"/>
        </a:p>
      </dgm:t>
    </dgm:pt>
    <dgm:pt modelId="{177EF7AD-B3EE-4BFE-B3D3-3CB65E3A664B}" type="pres">
      <dgm:prSet presAssocID="{6669079A-8F8D-4200-9AFE-6CEC41C084A4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0C68381-3FD6-4D15-867E-F40DE26BDADA}" type="pres">
      <dgm:prSet presAssocID="{13A2AC69-0A51-4140-A89C-8B41C659D108}" presName="sibTrans" presStyleLbl="sibTrans2D1" presStyleIdx="2" presStyleCnt="8"/>
      <dgm:spPr/>
      <dgm:t>
        <a:bodyPr/>
        <a:lstStyle/>
        <a:p>
          <a:endParaRPr lang="zh-TW" altLang="en-US"/>
        </a:p>
      </dgm:t>
    </dgm:pt>
    <dgm:pt modelId="{ACC5F348-BE40-4090-81E9-BED84C00AD44}" type="pres">
      <dgm:prSet presAssocID="{13A2AC69-0A51-4140-A89C-8B41C659D108}" presName="connectorText" presStyleLbl="sibTrans2D1" presStyleIdx="2" presStyleCnt="8"/>
      <dgm:spPr/>
      <dgm:t>
        <a:bodyPr/>
        <a:lstStyle/>
        <a:p>
          <a:endParaRPr lang="zh-TW" altLang="en-US"/>
        </a:p>
      </dgm:t>
    </dgm:pt>
    <dgm:pt modelId="{FD29CA53-9E01-49B6-91B1-963036D3EFE8}" type="pres">
      <dgm:prSet presAssocID="{C861B31A-1873-4926-8E65-929FE91926B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E63FEE0-3701-4562-9ED8-C13A8F15693C}" type="pres">
      <dgm:prSet presAssocID="{758D91E4-097A-4DC4-9112-93AD69D965EC}" presName="sibTrans" presStyleLbl="sibTrans2D1" presStyleIdx="3" presStyleCnt="8"/>
      <dgm:spPr/>
      <dgm:t>
        <a:bodyPr/>
        <a:lstStyle/>
        <a:p>
          <a:endParaRPr lang="zh-TW" altLang="en-US"/>
        </a:p>
      </dgm:t>
    </dgm:pt>
    <dgm:pt modelId="{90389639-ADD8-4D64-A9C2-D1278E326820}" type="pres">
      <dgm:prSet presAssocID="{758D91E4-097A-4DC4-9112-93AD69D965EC}" presName="connectorText" presStyleLbl="sibTrans2D1" presStyleIdx="3" presStyleCnt="8"/>
      <dgm:spPr/>
      <dgm:t>
        <a:bodyPr/>
        <a:lstStyle/>
        <a:p>
          <a:endParaRPr lang="zh-TW" altLang="en-US"/>
        </a:p>
      </dgm:t>
    </dgm:pt>
    <dgm:pt modelId="{35B07F5A-05B0-4654-87F3-81CB007B556C}" type="pres">
      <dgm:prSet presAssocID="{D2B37FBF-4AD6-423B-A671-5FDFB6995A9A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0C00B3F-38EF-48AD-BEB4-DD6BC39D3521}" type="pres">
      <dgm:prSet presAssocID="{E6B829BD-EDF8-45E8-B131-F61935606717}" presName="sibTrans" presStyleLbl="sibTrans2D1" presStyleIdx="4" presStyleCnt="8"/>
      <dgm:spPr/>
      <dgm:t>
        <a:bodyPr/>
        <a:lstStyle/>
        <a:p>
          <a:endParaRPr lang="zh-TW" altLang="en-US"/>
        </a:p>
      </dgm:t>
    </dgm:pt>
    <dgm:pt modelId="{1DC0B10D-ECF0-4CA0-BD51-E31FCD746AF0}" type="pres">
      <dgm:prSet presAssocID="{E6B829BD-EDF8-45E8-B131-F61935606717}" presName="connectorText" presStyleLbl="sibTrans2D1" presStyleIdx="4" presStyleCnt="8"/>
      <dgm:spPr/>
      <dgm:t>
        <a:bodyPr/>
        <a:lstStyle/>
        <a:p>
          <a:endParaRPr lang="zh-TW" altLang="en-US"/>
        </a:p>
      </dgm:t>
    </dgm:pt>
    <dgm:pt modelId="{C6495D69-209D-49F5-A17B-8012972599AD}" type="pres">
      <dgm:prSet presAssocID="{635CC887-FE74-48DF-8BBE-BA9843210D7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B23572D-162D-40B7-99BE-EC2322587280}" type="pres">
      <dgm:prSet presAssocID="{978DAD92-1DE1-4AAF-8208-BF68C6CF3E62}" presName="sibTrans" presStyleLbl="sibTrans2D1" presStyleIdx="5" presStyleCnt="8"/>
      <dgm:spPr/>
      <dgm:t>
        <a:bodyPr/>
        <a:lstStyle/>
        <a:p>
          <a:endParaRPr lang="zh-TW" altLang="en-US"/>
        </a:p>
      </dgm:t>
    </dgm:pt>
    <dgm:pt modelId="{7C8A93AC-4A8F-46C7-9BF5-04F4D894EA74}" type="pres">
      <dgm:prSet presAssocID="{978DAD92-1DE1-4AAF-8208-BF68C6CF3E62}" presName="connectorText" presStyleLbl="sibTrans2D1" presStyleIdx="5" presStyleCnt="8"/>
      <dgm:spPr/>
      <dgm:t>
        <a:bodyPr/>
        <a:lstStyle/>
        <a:p>
          <a:endParaRPr lang="zh-TW" altLang="en-US"/>
        </a:p>
      </dgm:t>
    </dgm:pt>
    <dgm:pt modelId="{A7221A32-7085-43A9-9C5E-568832F1EE2E}" type="pres">
      <dgm:prSet presAssocID="{40EC5436-60BA-43A5-A653-94E5EED904E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33730C-5C85-4B72-A693-CD47D34ABF31}" type="pres">
      <dgm:prSet presAssocID="{EFBE63D5-5171-409F-94FD-A1D748F83975}" presName="sibTrans" presStyleLbl="sibTrans2D1" presStyleIdx="6" presStyleCnt="8"/>
      <dgm:spPr/>
      <dgm:t>
        <a:bodyPr/>
        <a:lstStyle/>
        <a:p>
          <a:endParaRPr lang="zh-TW" altLang="en-US"/>
        </a:p>
      </dgm:t>
    </dgm:pt>
    <dgm:pt modelId="{560CD46D-5D3B-44D1-83DD-B6C6FDAD32FD}" type="pres">
      <dgm:prSet presAssocID="{EFBE63D5-5171-409F-94FD-A1D748F83975}" presName="connectorText" presStyleLbl="sibTrans2D1" presStyleIdx="6" presStyleCnt="8"/>
      <dgm:spPr/>
      <dgm:t>
        <a:bodyPr/>
        <a:lstStyle/>
        <a:p>
          <a:endParaRPr lang="zh-TW" altLang="en-US"/>
        </a:p>
      </dgm:t>
    </dgm:pt>
    <dgm:pt modelId="{25D780BF-CCF4-4EE8-BEA5-B12E1E09B327}" type="pres">
      <dgm:prSet presAssocID="{D98CCE3A-C921-4149-8EA0-064C1CF0D42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0B3362-D0B5-4BBB-8B54-8DE8BDE6611B}" type="pres">
      <dgm:prSet presAssocID="{F946C282-E149-43B6-8AC0-05F34DBDB4C3}" presName="sibTrans" presStyleLbl="sibTrans2D1" presStyleIdx="7" presStyleCnt="8"/>
      <dgm:spPr/>
      <dgm:t>
        <a:bodyPr/>
        <a:lstStyle/>
        <a:p>
          <a:endParaRPr lang="zh-TW" altLang="en-US"/>
        </a:p>
      </dgm:t>
    </dgm:pt>
    <dgm:pt modelId="{F65D7182-4407-477C-92EF-50CD97535BF6}" type="pres">
      <dgm:prSet presAssocID="{F946C282-E149-43B6-8AC0-05F34DBDB4C3}" presName="connectorText" presStyleLbl="sibTrans2D1" presStyleIdx="7" presStyleCnt="8"/>
      <dgm:spPr/>
      <dgm:t>
        <a:bodyPr/>
        <a:lstStyle/>
        <a:p>
          <a:endParaRPr lang="zh-TW" altLang="en-US"/>
        </a:p>
      </dgm:t>
    </dgm:pt>
  </dgm:ptLst>
  <dgm:cxnLst>
    <dgm:cxn modelId="{6BA6CCBD-365E-4CDB-B5A1-FE217515B389}" type="presOf" srcId="{978DAD92-1DE1-4AAF-8208-BF68C6CF3E62}" destId="{7C8A93AC-4A8F-46C7-9BF5-04F4D894EA74}" srcOrd="1" destOrd="0" presId="urn:microsoft.com/office/officeart/2005/8/layout/cycle2"/>
    <dgm:cxn modelId="{70D38BB5-3730-458D-94F4-608DE1E23819}" type="presOf" srcId="{D98CCE3A-C921-4149-8EA0-064C1CF0D42C}" destId="{25D780BF-CCF4-4EE8-BEA5-B12E1E09B327}" srcOrd="0" destOrd="0" presId="urn:microsoft.com/office/officeart/2005/8/layout/cycle2"/>
    <dgm:cxn modelId="{D3AE1D6D-72B3-49D4-BD9A-937175FF6422}" srcId="{07F45887-809E-4A8E-99DF-E0F062601BCD}" destId="{D2B37FBF-4AD6-423B-A671-5FDFB6995A9A}" srcOrd="4" destOrd="0" parTransId="{A602BABA-4C81-4EBD-9F88-E0DF1BADFF73}" sibTransId="{E6B829BD-EDF8-45E8-B131-F61935606717}"/>
    <dgm:cxn modelId="{F3FDCB12-8B10-4221-8126-1AD8DCE49A28}" srcId="{07F45887-809E-4A8E-99DF-E0F062601BCD}" destId="{635CC887-FE74-48DF-8BBE-BA9843210D71}" srcOrd="5" destOrd="0" parTransId="{4CE96EE2-E70F-42FA-9769-04F396D60CBE}" sibTransId="{978DAD92-1DE1-4AAF-8208-BF68C6CF3E62}"/>
    <dgm:cxn modelId="{49F07385-6C9C-4B03-BE63-CC2D1A95237A}" type="presOf" srcId="{758D91E4-097A-4DC4-9112-93AD69D965EC}" destId="{90389639-ADD8-4D64-A9C2-D1278E326820}" srcOrd="1" destOrd="0" presId="urn:microsoft.com/office/officeart/2005/8/layout/cycle2"/>
    <dgm:cxn modelId="{93E65FB8-3D0C-4392-883C-5A6242FA9A88}" srcId="{07F45887-809E-4A8E-99DF-E0F062601BCD}" destId="{D98CCE3A-C921-4149-8EA0-064C1CF0D42C}" srcOrd="7" destOrd="0" parTransId="{A2A624E1-3785-4F08-B9BD-18B0BBF5A39C}" sibTransId="{F946C282-E149-43B6-8AC0-05F34DBDB4C3}"/>
    <dgm:cxn modelId="{0DD57DF4-FA7F-4174-9031-9970EBE437D4}" type="presOf" srcId="{13A2AC69-0A51-4140-A89C-8B41C659D108}" destId="{10C68381-3FD6-4D15-867E-F40DE26BDADA}" srcOrd="0" destOrd="0" presId="urn:microsoft.com/office/officeart/2005/8/layout/cycle2"/>
    <dgm:cxn modelId="{0BDB3C9A-5D4E-467D-B81F-AD4F86D833D0}" type="presOf" srcId="{D2B37FBF-4AD6-423B-A671-5FDFB6995A9A}" destId="{35B07F5A-05B0-4654-87F3-81CB007B556C}" srcOrd="0" destOrd="0" presId="urn:microsoft.com/office/officeart/2005/8/layout/cycle2"/>
    <dgm:cxn modelId="{6FFEA263-1558-4107-8AB6-56BC78F83B2C}" srcId="{07F45887-809E-4A8E-99DF-E0F062601BCD}" destId="{30EA4787-EEF1-47F0-BD47-D6E5128518C2}" srcOrd="0" destOrd="0" parTransId="{4A87229A-0917-4469-B5A9-74717FECF317}" sibTransId="{D04A3129-78E6-4B73-B389-B8D5425863CB}"/>
    <dgm:cxn modelId="{386DFD12-20F0-48AB-90BB-CCE955BF59C6}" type="presOf" srcId="{07F1F3E0-DB1E-4D5A-82FC-C1C2F83B8ED9}" destId="{37EF381D-1283-491A-8999-CB54F50AF0AA}" srcOrd="0" destOrd="0" presId="urn:microsoft.com/office/officeart/2005/8/layout/cycle2"/>
    <dgm:cxn modelId="{27655826-48F1-45C0-A36E-0B94E03E1E85}" type="presOf" srcId="{635CC887-FE74-48DF-8BBE-BA9843210D71}" destId="{C6495D69-209D-49F5-A17B-8012972599AD}" srcOrd="0" destOrd="0" presId="urn:microsoft.com/office/officeart/2005/8/layout/cycle2"/>
    <dgm:cxn modelId="{D166AFAB-1099-4126-B953-9E2DC8608589}" type="presOf" srcId="{D04A3129-78E6-4B73-B389-B8D5425863CB}" destId="{BC5ADDEF-1B76-4351-9CD3-767C415926DF}" srcOrd="1" destOrd="0" presId="urn:microsoft.com/office/officeart/2005/8/layout/cycle2"/>
    <dgm:cxn modelId="{2E114114-74B7-472F-BAA1-EF1F684DD119}" type="presOf" srcId="{C861B31A-1873-4926-8E65-929FE91926B5}" destId="{FD29CA53-9E01-49B6-91B1-963036D3EFE8}" srcOrd="0" destOrd="0" presId="urn:microsoft.com/office/officeart/2005/8/layout/cycle2"/>
    <dgm:cxn modelId="{F43FE714-052D-43D0-9D24-D0A8C1539C80}" type="presOf" srcId="{CA735CC5-20A8-4D58-8768-BCD72DFB6885}" destId="{57C6AE93-3E6B-449E-ACEB-78BC4E2CB692}" srcOrd="1" destOrd="0" presId="urn:microsoft.com/office/officeart/2005/8/layout/cycle2"/>
    <dgm:cxn modelId="{EB5C7707-318C-4380-AC3E-19D5FC07E9D4}" type="presOf" srcId="{6669079A-8F8D-4200-9AFE-6CEC41C084A4}" destId="{177EF7AD-B3EE-4BFE-B3D3-3CB65E3A664B}" srcOrd="0" destOrd="0" presId="urn:microsoft.com/office/officeart/2005/8/layout/cycle2"/>
    <dgm:cxn modelId="{F8950880-6452-48D7-B461-AF97E603B8F3}" type="presOf" srcId="{E6B829BD-EDF8-45E8-B131-F61935606717}" destId="{1DC0B10D-ECF0-4CA0-BD51-E31FCD746AF0}" srcOrd="1" destOrd="0" presId="urn:microsoft.com/office/officeart/2005/8/layout/cycle2"/>
    <dgm:cxn modelId="{C7030D99-647C-48F3-89FA-DA7BAA6C0A3E}" type="presOf" srcId="{F946C282-E149-43B6-8AC0-05F34DBDB4C3}" destId="{F65D7182-4407-477C-92EF-50CD97535BF6}" srcOrd="1" destOrd="0" presId="urn:microsoft.com/office/officeart/2005/8/layout/cycle2"/>
    <dgm:cxn modelId="{06B3E1C5-C8BE-4488-86B4-06FE0332411D}" srcId="{07F45887-809E-4A8E-99DF-E0F062601BCD}" destId="{40EC5436-60BA-43A5-A653-94E5EED904E4}" srcOrd="6" destOrd="0" parTransId="{508ABB52-FFB4-403A-BCBE-2869AF2474B1}" sibTransId="{EFBE63D5-5171-409F-94FD-A1D748F83975}"/>
    <dgm:cxn modelId="{21258BE3-54EB-4516-B46F-A59B2FC7EB38}" type="presOf" srcId="{13A2AC69-0A51-4140-A89C-8B41C659D108}" destId="{ACC5F348-BE40-4090-81E9-BED84C00AD44}" srcOrd="1" destOrd="0" presId="urn:microsoft.com/office/officeart/2005/8/layout/cycle2"/>
    <dgm:cxn modelId="{E83F6487-BAB8-4991-81DC-5EC494A95A18}" srcId="{07F45887-809E-4A8E-99DF-E0F062601BCD}" destId="{C861B31A-1873-4926-8E65-929FE91926B5}" srcOrd="3" destOrd="0" parTransId="{D0BDE660-428A-492D-9542-8ADC0640EC5A}" sibTransId="{758D91E4-097A-4DC4-9112-93AD69D965EC}"/>
    <dgm:cxn modelId="{D69A5206-E455-4874-B25F-E9487E53D60E}" type="presOf" srcId="{40EC5436-60BA-43A5-A653-94E5EED904E4}" destId="{A7221A32-7085-43A9-9C5E-568832F1EE2E}" srcOrd="0" destOrd="0" presId="urn:microsoft.com/office/officeart/2005/8/layout/cycle2"/>
    <dgm:cxn modelId="{152B6BA6-DB68-45DD-8D2D-9A822E564214}" type="presOf" srcId="{CA735CC5-20A8-4D58-8768-BCD72DFB6885}" destId="{95E8EF35-8989-4EB6-BA4D-453DBDB01B2C}" srcOrd="0" destOrd="0" presId="urn:microsoft.com/office/officeart/2005/8/layout/cycle2"/>
    <dgm:cxn modelId="{7EF7701A-EEC8-4697-BA8A-833100CC4DD5}" srcId="{07F45887-809E-4A8E-99DF-E0F062601BCD}" destId="{07F1F3E0-DB1E-4D5A-82FC-C1C2F83B8ED9}" srcOrd="1" destOrd="0" parTransId="{9E3105CE-064D-4614-B77D-A2FFB737F28B}" sibTransId="{CA735CC5-20A8-4D58-8768-BCD72DFB6885}"/>
    <dgm:cxn modelId="{2DBA660C-9559-493D-8A46-82B51EC43472}" type="presOf" srcId="{D04A3129-78E6-4B73-B389-B8D5425863CB}" destId="{17391791-579E-4CF2-8A1B-CB8FCE03CC33}" srcOrd="0" destOrd="0" presId="urn:microsoft.com/office/officeart/2005/8/layout/cycle2"/>
    <dgm:cxn modelId="{08F90FD1-F37A-48C1-A426-2535E8FB4512}" type="presOf" srcId="{07F45887-809E-4A8E-99DF-E0F062601BCD}" destId="{14B3A6B6-5539-468C-AEFB-9DBFC9EDB309}" srcOrd="0" destOrd="0" presId="urn:microsoft.com/office/officeart/2005/8/layout/cycle2"/>
    <dgm:cxn modelId="{6F622498-81D1-43D5-9AE8-5516BC16CF1A}" type="presOf" srcId="{E6B829BD-EDF8-45E8-B131-F61935606717}" destId="{00C00B3F-38EF-48AD-BEB4-DD6BC39D3521}" srcOrd="0" destOrd="0" presId="urn:microsoft.com/office/officeart/2005/8/layout/cycle2"/>
    <dgm:cxn modelId="{FFBCDB13-9BAE-4257-A084-59845BF36CF6}" srcId="{07F45887-809E-4A8E-99DF-E0F062601BCD}" destId="{6669079A-8F8D-4200-9AFE-6CEC41C084A4}" srcOrd="2" destOrd="0" parTransId="{562F2F21-6A41-4107-BB59-1605A73AD2C2}" sibTransId="{13A2AC69-0A51-4140-A89C-8B41C659D108}"/>
    <dgm:cxn modelId="{D0149033-F6E3-494A-A8C9-E2D53DE7ACAD}" type="presOf" srcId="{F946C282-E149-43B6-8AC0-05F34DBDB4C3}" destId="{B40B3362-D0B5-4BBB-8B54-8DE8BDE6611B}" srcOrd="0" destOrd="0" presId="urn:microsoft.com/office/officeart/2005/8/layout/cycle2"/>
    <dgm:cxn modelId="{2AED7910-FB1A-4701-8886-4C37FA2064EB}" type="presOf" srcId="{EFBE63D5-5171-409F-94FD-A1D748F83975}" destId="{B133730C-5C85-4B72-A693-CD47D34ABF31}" srcOrd="0" destOrd="0" presId="urn:microsoft.com/office/officeart/2005/8/layout/cycle2"/>
    <dgm:cxn modelId="{308CD258-0365-4D73-9596-59FCB0848F47}" type="presOf" srcId="{978DAD92-1DE1-4AAF-8208-BF68C6CF3E62}" destId="{0B23572D-162D-40B7-99BE-EC2322587280}" srcOrd="0" destOrd="0" presId="urn:microsoft.com/office/officeart/2005/8/layout/cycle2"/>
    <dgm:cxn modelId="{8147B49F-B118-487A-BA43-CE2479BE84BB}" type="presOf" srcId="{30EA4787-EEF1-47F0-BD47-D6E5128518C2}" destId="{279B273D-0269-410C-BE3E-5AA8F02C3C1C}" srcOrd="0" destOrd="0" presId="urn:microsoft.com/office/officeart/2005/8/layout/cycle2"/>
    <dgm:cxn modelId="{4A218BDD-05BC-4AA6-AE60-9CAB08ACEE38}" type="presOf" srcId="{758D91E4-097A-4DC4-9112-93AD69D965EC}" destId="{EE63FEE0-3701-4562-9ED8-C13A8F15693C}" srcOrd="0" destOrd="0" presId="urn:microsoft.com/office/officeart/2005/8/layout/cycle2"/>
    <dgm:cxn modelId="{CD15B18C-A617-4674-97C0-4030A52A9CC4}" type="presOf" srcId="{EFBE63D5-5171-409F-94FD-A1D748F83975}" destId="{560CD46D-5D3B-44D1-83DD-B6C6FDAD32FD}" srcOrd="1" destOrd="0" presId="urn:microsoft.com/office/officeart/2005/8/layout/cycle2"/>
    <dgm:cxn modelId="{783E9807-C8EE-4CBD-9296-0C1839B5495E}" type="presParOf" srcId="{14B3A6B6-5539-468C-AEFB-9DBFC9EDB309}" destId="{279B273D-0269-410C-BE3E-5AA8F02C3C1C}" srcOrd="0" destOrd="0" presId="urn:microsoft.com/office/officeart/2005/8/layout/cycle2"/>
    <dgm:cxn modelId="{D1923D00-A7ED-4477-AD4F-1C6D86AA7FE4}" type="presParOf" srcId="{14B3A6B6-5539-468C-AEFB-9DBFC9EDB309}" destId="{17391791-579E-4CF2-8A1B-CB8FCE03CC33}" srcOrd="1" destOrd="0" presId="urn:microsoft.com/office/officeart/2005/8/layout/cycle2"/>
    <dgm:cxn modelId="{14FF2905-2933-4D41-B459-0D8DB5A2D84C}" type="presParOf" srcId="{17391791-579E-4CF2-8A1B-CB8FCE03CC33}" destId="{BC5ADDEF-1B76-4351-9CD3-767C415926DF}" srcOrd="0" destOrd="0" presId="urn:microsoft.com/office/officeart/2005/8/layout/cycle2"/>
    <dgm:cxn modelId="{AE840CB2-4C89-4A18-8B70-616817035D2B}" type="presParOf" srcId="{14B3A6B6-5539-468C-AEFB-9DBFC9EDB309}" destId="{37EF381D-1283-491A-8999-CB54F50AF0AA}" srcOrd="2" destOrd="0" presId="urn:microsoft.com/office/officeart/2005/8/layout/cycle2"/>
    <dgm:cxn modelId="{F0040F8C-B2B1-476D-9C17-3926EA2C6AA8}" type="presParOf" srcId="{14B3A6B6-5539-468C-AEFB-9DBFC9EDB309}" destId="{95E8EF35-8989-4EB6-BA4D-453DBDB01B2C}" srcOrd="3" destOrd="0" presId="urn:microsoft.com/office/officeart/2005/8/layout/cycle2"/>
    <dgm:cxn modelId="{AECECF68-08F3-48F9-B940-64DBEBAD6C9B}" type="presParOf" srcId="{95E8EF35-8989-4EB6-BA4D-453DBDB01B2C}" destId="{57C6AE93-3E6B-449E-ACEB-78BC4E2CB692}" srcOrd="0" destOrd="0" presId="urn:microsoft.com/office/officeart/2005/8/layout/cycle2"/>
    <dgm:cxn modelId="{E5922C6A-E1AF-4B9E-BFEC-F195B173E702}" type="presParOf" srcId="{14B3A6B6-5539-468C-AEFB-9DBFC9EDB309}" destId="{177EF7AD-B3EE-4BFE-B3D3-3CB65E3A664B}" srcOrd="4" destOrd="0" presId="urn:microsoft.com/office/officeart/2005/8/layout/cycle2"/>
    <dgm:cxn modelId="{2CCF3745-A7C8-41DE-9055-1D721AF198FF}" type="presParOf" srcId="{14B3A6B6-5539-468C-AEFB-9DBFC9EDB309}" destId="{10C68381-3FD6-4D15-867E-F40DE26BDADA}" srcOrd="5" destOrd="0" presId="urn:microsoft.com/office/officeart/2005/8/layout/cycle2"/>
    <dgm:cxn modelId="{7938D1AC-0D9A-4B4C-91DE-004E600CB515}" type="presParOf" srcId="{10C68381-3FD6-4D15-867E-F40DE26BDADA}" destId="{ACC5F348-BE40-4090-81E9-BED84C00AD44}" srcOrd="0" destOrd="0" presId="urn:microsoft.com/office/officeart/2005/8/layout/cycle2"/>
    <dgm:cxn modelId="{6034C5D2-24D0-4566-9A66-D26E05653E1E}" type="presParOf" srcId="{14B3A6B6-5539-468C-AEFB-9DBFC9EDB309}" destId="{FD29CA53-9E01-49B6-91B1-963036D3EFE8}" srcOrd="6" destOrd="0" presId="urn:microsoft.com/office/officeart/2005/8/layout/cycle2"/>
    <dgm:cxn modelId="{CCDA81AA-5059-4244-9106-E9B555DD9FBD}" type="presParOf" srcId="{14B3A6B6-5539-468C-AEFB-9DBFC9EDB309}" destId="{EE63FEE0-3701-4562-9ED8-C13A8F15693C}" srcOrd="7" destOrd="0" presId="urn:microsoft.com/office/officeart/2005/8/layout/cycle2"/>
    <dgm:cxn modelId="{6675D363-F988-4876-9215-DE6E12E0E7ED}" type="presParOf" srcId="{EE63FEE0-3701-4562-9ED8-C13A8F15693C}" destId="{90389639-ADD8-4D64-A9C2-D1278E326820}" srcOrd="0" destOrd="0" presId="urn:microsoft.com/office/officeart/2005/8/layout/cycle2"/>
    <dgm:cxn modelId="{D27D4B9F-1FAD-467C-9F26-45C83CA57C20}" type="presParOf" srcId="{14B3A6B6-5539-468C-AEFB-9DBFC9EDB309}" destId="{35B07F5A-05B0-4654-87F3-81CB007B556C}" srcOrd="8" destOrd="0" presId="urn:microsoft.com/office/officeart/2005/8/layout/cycle2"/>
    <dgm:cxn modelId="{58068150-CBBB-4A5A-8122-2EFA24A1ED0F}" type="presParOf" srcId="{14B3A6B6-5539-468C-AEFB-9DBFC9EDB309}" destId="{00C00B3F-38EF-48AD-BEB4-DD6BC39D3521}" srcOrd="9" destOrd="0" presId="urn:microsoft.com/office/officeart/2005/8/layout/cycle2"/>
    <dgm:cxn modelId="{5A77D2D4-0A40-4719-875B-4763C7F1EC3B}" type="presParOf" srcId="{00C00B3F-38EF-48AD-BEB4-DD6BC39D3521}" destId="{1DC0B10D-ECF0-4CA0-BD51-E31FCD746AF0}" srcOrd="0" destOrd="0" presId="urn:microsoft.com/office/officeart/2005/8/layout/cycle2"/>
    <dgm:cxn modelId="{C7DAC30A-5FBE-4C0A-A9DD-BED809E31429}" type="presParOf" srcId="{14B3A6B6-5539-468C-AEFB-9DBFC9EDB309}" destId="{C6495D69-209D-49F5-A17B-8012972599AD}" srcOrd="10" destOrd="0" presId="urn:microsoft.com/office/officeart/2005/8/layout/cycle2"/>
    <dgm:cxn modelId="{FC1099D0-D353-4445-89A7-37B1EB419302}" type="presParOf" srcId="{14B3A6B6-5539-468C-AEFB-9DBFC9EDB309}" destId="{0B23572D-162D-40B7-99BE-EC2322587280}" srcOrd="11" destOrd="0" presId="urn:microsoft.com/office/officeart/2005/8/layout/cycle2"/>
    <dgm:cxn modelId="{70A71A87-63E9-438F-9BCF-A63DB60E968C}" type="presParOf" srcId="{0B23572D-162D-40B7-99BE-EC2322587280}" destId="{7C8A93AC-4A8F-46C7-9BF5-04F4D894EA74}" srcOrd="0" destOrd="0" presId="urn:microsoft.com/office/officeart/2005/8/layout/cycle2"/>
    <dgm:cxn modelId="{5ABEF1C9-8449-4466-81A7-550D606CE9E0}" type="presParOf" srcId="{14B3A6B6-5539-468C-AEFB-9DBFC9EDB309}" destId="{A7221A32-7085-43A9-9C5E-568832F1EE2E}" srcOrd="12" destOrd="0" presId="urn:microsoft.com/office/officeart/2005/8/layout/cycle2"/>
    <dgm:cxn modelId="{F1309F9F-CBE5-4CD4-B42D-F9A50E7ABC53}" type="presParOf" srcId="{14B3A6B6-5539-468C-AEFB-9DBFC9EDB309}" destId="{B133730C-5C85-4B72-A693-CD47D34ABF31}" srcOrd="13" destOrd="0" presId="urn:microsoft.com/office/officeart/2005/8/layout/cycle2"/>
    <dgm:cxn modelId="{F4C30899-8B57-4C56-AB95-190B69FA3ABB}" type="presParOf" srcId="{B133730C-5C85-4B72-A693-CD47D34ABF31}" destId="{560CD46D-5D3B-44D1-83DD-B6C6FDAD32FD}" srcOrd="0" destOrd="0" presId="urn:microsoft.com/office/officeart/2005/8/layout/cycle2"/>
    <dgm:cxn modelId="{F7AFF08A-2A3C-48CB-B4DA-A2A16336B724}" type="presParOf" srcId="{14B3A6B6-5539-468C-AEFB-9DBFC9EDB309}" destId="{25D780BF-CCF4-4EE8-BEA5-B12E1E09B327}" srcOrd="14" destOrd="0" presId="urn:microsoft.com/office/officeart/2005/8/layout/cycle2"/>
    <dgm:cxn modelId="{F7A6A8E0-4C3C-467D-BCD9-0DA0A60CED3C}" type="presParOf" srcId="{14B3A6B6-5539-468C-AEFB-9DBFC9EDB309}" destId="{B40B3362-D0B5-4BBB-8B54-8DE8BDE6611B}" srcOrd="15" destOrd="0" presId="urn:microsoft.com/office/officeart/2005/8/layout/cycle2"/>
    <dgm:cxn modelId="{A6AA8065-DE3E-4569-AC8B-CEED25EA3A73}" type="presParOf" srcId="{B40B3362-D0B5-4BBB-8B54-8DE8BDE6611B}" destId="{F65D7182-4407-477C-92EF-50CD97535B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B273D-0269-410C-BE3E-5AA8F02C3C1C}">
      <dsp:nvSpPr>
        <dsp:cNvPr id="0" name=""/>
        <dsp:cNvSpPr/>
      </dsp:nvSpPr>
      <dsp:spPr>
        <a:xfrm>
          <a:off x="1562730" y="752"/>
          <a:ext cx="675574" cy="6755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/>
            <a:t>1</a:t>
          </a:r>
          <a:endParaRPr lang="zh-TW" altLang="en-US" sz="3000" kern="1200" dirty="0"/>
        </a:p>
      </dsp:txBody>
      <dsp:txXfrm>
        <a:off x="1661666" y="99688"/>
        <a:ext cx="477702" cy="477702"/>
      </dsp:txXfrm>
    </dsp:sp>
    <dsp:sp modelId="{17391791-579E-4CF2-8A1B-CB8FCE03CC33}">
      <dsp:nvSpPr>
        <dsp:cNvPr id="0" name=""/>
        <dsp:cNvSpPr/>
      </dsp:nvSpPr>
      <dsp:spPr>
        <a:xfrm rot="1350000">
          <a:off x="2274718" y="416783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2276772" y="452060"/>
        <a:ext cx="125894" cy="136804"/>
      </dsp:txXfrm>
    </dsp:sp>
    <dsp:sp modelId="{37EF381D-1283-491A-8999-CB54F50AF0AA}">
      <dsp:nvSpPr>
        <dsp:cNvPr id="0" name=""/>
        <dsp:cNvSpPr/>
      </dsp:nvSpPr>
      <dsp:spPr>
        <a:xfrm>
          <a:off x="2500387" y="389142"/>
          <a:ext cx="675574" cy="675574"/>
        </a:xfrm>
        <a:prstGeom prst="ellipse">
          <a:avLst/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/>
            <a:t>2</a:t>
          </a:r>
          <a:endParaRPr lang="zh-TW" altLang="en-US" sz="3000" kern="1200" dirty="0"/>
        </a:p>
      </dsp:txBody>
      <dsp:txXfrm>
        <a:off x="2599323" y="488078"/>
        <a:ext cx="477702" cy="477702"/>
      </dsp:txXfrm>
    </dsp:sp>
    <dsp:sp modelId="{95E8EF35-8989-4EB6-BA4D-453DBDB01B2C}">
      <dsp:nvSpPr>
        <dsp:cNvPr id="0" name=""/>
        <dsp:cNvSpPr/>
      </dsp:nvSpPr>
      <dsp:spPr>
        <a:xfrm rot="4050000">
          <a:off x="2940497" y="1077052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2957151" y="1097729"/>
        <a:ext cx="125894" cy="136804"/>
      </dsp:txXfrm>
    </dsp:sp>
    <dsp:sp modelId="{177EF7AD-B3EE-4BFE-B3D3-3CB65E3A664B}">
      <dsp:nvSpPr>
        <dsp:cNvPr id="0" name=""/>
        <dsp:cNvSpPr/>
      </dsp:nvSpPr>
      <dsp:spPr>
        <a:xfrm>
          <a:off x="2888777" y="1326800"/>
          <a:ext cx="675574" cy="675574"/>
        </a:xfrm>
        <a:prstGeom prst="ellipse">
          <a:avLst/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/>
            <a:t>3</a:t>
          </a:r>
          <a:endParaRPr lang="zh-TW" altLang="en-US" sz="3000" kern="1200" dirty="0"/>
        </a:p>
      </dsp:txBody>
      <dsp:txXfrm>
        <a:off x="2987713" y="1425736"/>
        <a:ext cx="477702" cy="477702"/>
      </dsp:txXfrm>
    </dsp:sp>
    <dsp:sp modelId="{10C68381-3FD6-4D15-867E-F40DE26BDADA}">
      <dsp:nvSpPr>
        <dsp:cNvPr id="0" name=""/>
        <dsp:cNvSpPr/>
      </dsp:nvSpPr>
      <dsp:spPr>
        <a:xfrm rot="6750000">
          <a:off x="2944393" y="2014710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 rot="10800000">
        <a:off x="2981694" y="2035387"/>
        <a:ext cx="125894" cy="136804"/>
      </dsp:txXfrm>
    </dsp:sp>
    <dsp:sp modelId="{FD29CA53-9E01-49B6-91B1-963036D3EFE8}">
      <dsp:nvSpPr>
        <dsp:cNvPr id="0" name=""/>
        <dsp:cNvSpPr/>
      </dsp:nvSpPr>
      <dsp:spPr>
        <a:xfrm>
          <a:off x="2500387" y="2264457"/>
          <a:ext cx="675574" cy="675574"/>
        </a:xfrm>
        <a:prstGeom prst="ellipse">
          <a:avLst/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/>
            <a:t>4</a:t>
          </a:r>
          <a:endParaRPr lang="zh-TW" altLang="en-US" sz="3000" kern="1200" dirty="0"/>
        </a:p>
      </dsp:txBody>
      <dsp:txXfrm>
        <a:off x="2599323" y="2363393"/>
        <a:ext cx="477702" cy="477702"/>
      </dsp:txXfrm>
    </dsp:sp>
    <dsp:sp modelId="{EE63FEE0-3701-4562-9ED8-C13A8F15693C}">
      <dsp:nvSpPr>
        <dsp:cNvPr id="0" name=""/>
        <dsp:cNvSpPr/>
      </dsp:nvSpPr>
      <dsp:spPr>
        <a:xfrm rot="9450000">
          <a:off x="2284124" y="2680488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 rot="10800000">
        <a:off x="2336025" y="2715765"/>
        <a:ext cx="125894" cy="136804"/>
      </dsp:txXfrm>
    </dsp:sp>
    <dsp:sp modelId="{35B07F5A-05B0-4654-87F3-81CB007B556C}">
      <dsp:nvSpPr>
        <dsp:cNvPr id="0" name=""/>
        <dsp:cNvSpPr/>
      </dsp:nvSpPr>
      <dsp:spPr>
        <a:xfrm>
          <a:off x="1562730" y="2652847"/>
          <a:ext cx="675574" cy="675574"/>
        </a:xfrm>
        <a:prstGeom prst="ellipse">
          <a:avLst/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/>
            <a:t>5</a:t>
          </a:r>
          <a:endParaRPr lang="zh-TW" altLang="en-US" sz="3000" kern="1200" dirty="0"/>
        </a:p>
      </dsp:txBody>
      <dsp:txXfrm>
        <a:off x="1661666" y="2751783"/>
        <a:ext cx="477702" cy="477702"/>
      </dsp:txXfrm>
    </dsp:sp>
    <dsp:sp modelId="{00C00B3F-38EF-48AD-BEB4-DD6BC39D3521}">
      <dsp:nvSpPr>
        <dsp:cNvPr id="0" name=""/>
        <dsp:cNvSpPr/>
      </dsp:nvSpPr>
      <dsp:spPr>
        <a:xfrm rot="12150000">
          <a:off x="1346466" y="2684384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 rot="10800000">
        <a:off x="1398367" y="2740309"/>
        <a:ext cx="125894" cy="136804"/>
      </dsp:txXfrm>
    </dsp:sp>
    <dsp:sp modelId="{C6495D69-209D-49F5-A17B-8012972599AD}">
      <dsp:nvSpPr>
        <dsp:cNvPr id="0" name=""/>
        <dsp:cNvSpPr/>
      </dsp:nvSpPr>
      <dsp:spPr>
        <a:xfrm>
          <a:off x="625072" y="2264457"/>
          <a:ext cx="675574" cy="675574"/>
        </a:xfrm>
        <a:prstGeom prst="ellipse">
          <a:avLst/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/>
            <a:t>6</a:t>
          </a:r>
          <a:endParaRPr lang="zh-TW" altLang="en-US" sz="3000" kern="1200" dirty="0"/>
        </a:p>
      </dsp:txBody>
      <dsp:txXfrm>
        <a:off x="724008" y="2363393"/>
        <a:ext cx="477702" cy="477702"/>
      </dsp:txXfrm>
    </dsp:sp>
    <dsp:sp modelId="{0B23572D-162D-40B7-99BE-EC2322587280}">
      <dsp:nvSpPr>
        <dsp:cNvPr id="0" name=""/>
        <dsp:cNvSpPr/>
      </dsp:nvSpPr>
      <dsp:spPr>
        <a:xfrm rot="14850000">
          <a:off x="680688" y="2024115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 rot="10800000">
        <a:off x="717989" y="2094640"/>
        <a:ext cx="125894" cy="136804"/>
      </dsp:txXfrm>
    </dsp:sp>
    <dsp:sp modelId="{A7221A32-7085-43A9-9C5E-568832F1EE2E}">
      <dsp:nvSpPr>
        <dsp:cNvPr id="0" name=""/>
        <dsp:cNvSpPr/>
      </dsp:nvSpPr>
      <dsp:spPr>
        <a:xfrm>
          <a:off x="236682" y="1326800"/>
          <a:ext cx="675574" cy="675574"/>
        </a:xfrm>
        <a:prstGeom prst="ellipse">
          <a:avLst/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/>
            <a:t>7</a:t>
          </a:r>
          <a:endParaRPr lang="zh-TW" altLang="en-US" sz="3000" kern="1200" dirty="0"/>
        </a:p>
      </dsp:txBody>
      <dsp:txXfrm>
        <a:off x="335618" y="1425736"/>
        <a:ext cx="477702" cy="477702"/>
      </dsp:txXfrm>
    </dsp:sp>
    <dsp:sp modelId="{B133730C-5C85-4B72-A693-CD47D34ABF31}">
      <dsp:nvSpPr>
        <dsp:cNvPr id="0" name=""/>
        <dsp:cNvSpPr/>
      </dsp:nvSpPr>
      <dsp:spPr>
        <a:xfrm rot="17550000">
          <a:off x="676792" y="1086458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693446" y="1156983"/>
        <a:ext cx="125894" cy="136804"/>
      </dsp:txXfrm>
    </dsp:sp>
    <dsp:sp modelId="{25D780BF-CCF4-4EE8-BEA5-B12E1E09B327}">
      <dsp:nvSpPr>
        <dsp:cNvPr id="0" name=""/>
        <dsp:cNvSpPr/>
      </dsp:nvSpPr>
      <dsp:spPr>
        <a:xfrm>
          <a:off x="625072" y="389142"/>
          <a:ext cx="675574" cy="675574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/>
            <a:t>8</a:t>
          </a:r>
          <a:endParaRPr lang="zh-TW" altLang="en-US" sz="3000" kern="1200" dirty="0"/>
        </a:p>
      </dsp:txBody>
      <dsp:txXfrm>
        <a:off x="724008" y="488078"/>
        <a:ext cx="477702" cy="477702"/>
      </dsp:txXfrm>
    </dsp:sp>
    <dsp:sp modelId="{B40B3362-D0B5-4BBB-8B54-8DE8BDE6611B}">
      <dsp:nvSpPr>
        <dsp:cNvPr id="0" name=""/>
        <dsp:cNvSpPr/>
      </dsp:nvSpPr>
      <dsp:spPr>
        <a:xfrm rot="20250000">
          <a:off x="1337061" y="420679"/>
          <a:ext cx="179849" cy="22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1339115" y="476604"/>
        <a:ext cx="125894" cy="136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2016/2/29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93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41108E-BB17-4332-8E1B-86609E5C4400}" type="slidenum">
              <a:rPr lang="zh-TW" altLang="en-US"/>
              <a:pPr eaLnBrk="1" hangingPunct="1"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1503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99E395-28C5-43C4-917C-0DFFD4481160}" type="slidenum">
              <a:rPr lang="zh-TW" altLang="en-US"/>
              <a:pPr eaLnBrk="1" hangingPunct="1"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5131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A6250E-CEEE-44A9-A0E4-8D130650EAAB}" type="slidenum">
              <a:rPr lang="zh-TW" altLang="en-US"/>
              <a:pPr eaLnBrk="1" hangingPunct="1"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4990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99E395-28C5-43C4-917C-0DFFD4481160}" type="slidenum">
              <a:rPr lang="zh-TW" altLang="en-US"/>
              <a:pPr eaLnBrk="1" hangingPunct="1"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5131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37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96BEEE-470C-4D33-96A2-6FA26BE38410}" type="slidenum">
              <a:rPr lang="zh-TW" altLang="en-US"/>
              <a:pPr eaLnBrk="1" hangingPunct="1"/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5724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57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5F42DF-69D5-42DE-80AB-A1C9D828A0FC}" type="slidenum">
              <a:rPr lang="zh-TW" altLang="en-US"/>
              <a:pPr eaLnBrk="1" hangingPunct="1"/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56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AEF4F5-DB7A-4337-A0E0-0B0D48E73088}" type="slidenum">
              <a:rPr lang="zh-TW" altLang="en-US"/>
              <a:pPr eaLnBrk="1" hangingPunct="1"/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8364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78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B3C1AA-38EE-406B-BA13-285AEF05D981}" type="slidenum">
              <a:rPr lang="zh-TW" altLang="en-US"/>
              <a:pPr eaLnBrk="1" hangingPunct="1"/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25742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88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804188-6F18-4AB9-A4CE-E81F3F4DE51B}" type="slidenum">
              <a:rPr lang="zh-TW" altLang="en-US"/>
              <a:pPr eaLnBrk="1" hangingPunct="1"/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8414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98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83CE2B-79DE-4DFA-9185-9284A87E52EA}" type="slidenum">
              <a:rPr lang="zh-TW" altLang="en-US"/>
              <a:pPr eaLnBrk="1" hangingPunct="1"/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418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195096-A47C-4BEA-8F74-EFC5CF3BF33E}" type="slidenum">
              <a:rPr lang="zh-TW" altLang="en-US"/>
              <a:pPr eaLnBrk="1" hangingPunct="1"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33097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09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EF73E2-EC49-47A7-B3C5-7CA5C5E99073}" type="slidenum">
              <a:rPr lang="zh-TW" altLang="en-US"/>
              <a:pPr eaLnBrk="1" hangingPunct="1"/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53702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19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51F705-22F1-494C-9D23-DD5CC8C60164}" type="slidenum">
              <a:rPr lang="zh-TW" altLang="en-US"/>
              <a:pPr eaLnBrk="1" hangingPunct="1"/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60254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37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96BEEE-470C-4D33-96A2-6FA26BE38410}" type="slidenum">
              <a:rPr lang="zh-TW" altLang="en-US"/>
              <a:pPr eaLnBrk="1" hangingPunct="1"/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74123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870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93128D-D611-4680-9ED8-E91C91324CBC}" type="slidenum">
              <a:rPr lang="zh-TW" altLang="en-US"/>
              <a:pPr eaLnBrk="1" hangingPunct="1"/>
              <a:t>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46536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80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7BCEF4-90FA-4475-A3F9-ED380E738962}" type="slidenum">
              <a:rPr lang="zh-TW" altLang="en-US"/>
              <a:pPr eaLnBrk="1" hangingPunct="1"/>
              <a:t>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1771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90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4C3EF0-7671-447B-A81C-E22C6AF5AD00}" type="slidenum">
              <a:rPr lang="zh-TW" altLang="en-US"/>
              <a:pPr eaLnBrk="1" hangingPunct="1"/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7799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01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9BD263-D2CB-4E07-8ACD-60D7BEB95370}" type="slidenum">
              <a:rPr lang="zh-TW" altLang="en-US"/>
              <a:pPr eaLnBrk="1" hangingPunct="1"/>
              <a:t>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48550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11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0F7D09-6603-48F0-B22F-92E6EE9C321D}" type="slidenum">
              <a:rPr lang="zh-TW" altLang="en-US"/>
              <a:pPr eaLnBrk="1" hangingPunct="1"/>
              <a:t>57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38673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39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A6DB8C-4013-4913-8E42-D6C29EB4FC15}" type="slidenum">
              <a:rPr lang="zh-TW" altLang="en-US"/>
              <a:pPr eaLnBrk="1" hangingPunct="1"/>
              <a:t>58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681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086C70-D241-4C75-B6A1-3E6F37FB17DC}" type="slidenum">
              <a:rPr lang="zh-TW" altLang="en-US"/>
              <a:pPr eaLnBrk="1" hangingPunct="1"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267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086C70-D241-4C75-B6A1-3E6F37FB17DC}" type="slidenum">
              <a:rPr lang="zh-TW" altLang="en-US"/>
              <a:pPr eaLnBrk="1" hangingPunct="1"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267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8BB2BB-A05E-4B72-80E2-0E274C962E5A}" type="slidenum">
              <a:rPr lang="zh-TW" altLang="en-US"/>
              <a:pPr eaLnBrk="1" hangingPunct="1"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006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99E395-28C5-43C4-917C-0DFFD4481160}" type="slidenum">
              <a:rPr lang="zh-TW" altLang="en-US"/>
              <a:pPr eaLnBrk="1" hangingPunct="1"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5131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90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45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Calibri" panose="020F05020202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75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anose="020F050202020403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658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71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65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55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6751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1316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35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45414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3" r:id="rId1"/>
    <p:sldLayoutId id="2147484894" r:id="rId2"/>
    <p:sldLayoutId id="2147484895" r:id="rId3"/>
    <p:sldLayoutId id="2147484896" r:id="rId4"/>
    <p:sldLayoutId id="2147484897" r:id="rId5"/>
    <p:sldLayoutId id="2147484898" r:id="rId6"/>
    <p:sldLayoutId id="2147484899" r:id="rId7"/>
    <p:sldLayoutId id="2147484900" r:id="rId8"/>
    <p:sldLayoutId id="2147484901" r:id="rId9"/>
    <p:sldLayoutId id="2147484902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osephus_probl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hworld.wolfram.com/JosephusProblem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9144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 smtClean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3" name="子標題 2"/>
          <p:cNvSpPr txBox="1">
            <a:spLocks/>
          </p:cNvSpPr>
          <p:nvPr/>
        </p:nvSpPr>
        <p:spPr>
          <a:xfrm>
            <a:off x="0" y="4093952"/>
            <a:ext cx="91440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kumimoji="1" lang="zh-TW" altLang="en-US" kern="0" dirty="0" smtClean="0">
                <a:solidFill>
                  <a:srgbClr val="545454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楊舜仁</a:t>
            </a:r>
            <a:endParaRPr kumimoji="1" lang="zh-TW" altLang="en-US" kern="0" dirty="0">
              <a:solidFill>
                <a:srgbClr val="545454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116692"/>
            <a:ext cx="9144000" cy="83948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anose="02020603060405020304" pitchFamily="18" charset="0"/>
              </a:rPr>
              <a:t>Algorithm </a:t>
            </a:r>
            <a:r>
              <a:rPr lang="en-US" altLang="zh-TW" dirty="0">
                <a:solidFill>
                  <a:schemeClr val="tx1"/>
                </a:solidFill>
                <a:latin typeface="Times" panose="02020603060405020304" pitchFamily="18" charset="0"/>
              </a:rPr>
              <a:t>&amp; Data </a:t>
            </a:r>
            <a:r>
              <a:rPr lang="en-US" altLang="zh-TW" dirty="0" smtClean="0">
                <a:solidFill>
                  <a:schemeClr val="tx1"/>
                </a:solidFill>
                <a:latin typeface="Times" panose="02020603060405020304" pitchFamily="18" charset="0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33753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algorithm – using array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0784" y="1219185"/>
            <a:ext cx="8229600" cy="5043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Next, how to arrange those people into a circle?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/>
              <a:t>The trick is to move from the last person to the first person when the program tries to find the next person of the last person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You can use the if-else statement to move the current one to the next one</a:t>
            </a:r>
            <a:r>
              <a:rPr lang="en-US" altLang="zh-TW" dirty="0" smtClean="0"/>
              <a:t>,</a:t>
            </a:r>
          </a:p>
          <a:p>
            <a:pPr lvl="1"/>
            <a:endParaRPr lang="zh-TW" altLang="zh-TW" sz="1300" dirty="0"/>
          </a:p>
          <a:p>
            <a:pPr marL="1257300" lvl="3" indent="0">
              <a:buNone/>
            </a:pP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(current == n) current = 1;</a:t>
            </a:r>
            <a:endParaRPr lang="zh-TW" altLang="zh-TW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current</a:t>
            </a:r>
            <a:r>
              <a:rPr lang="en-US" altLang="zh-TW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zh-TW" altLang="zh-TW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7348286" y="3404688"/>
            <a:ext cx="1728787" cy="1836737"/>
            <a:chOff x="1020" y="2953"/>
            <a:chExt cx="1089" cy="1157"/>
          </a:xfrm>
        </p:grpSpPr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1020" y="3067"/>
              <a:ext cx="1089" cy="1043"/>
              <a:chOff x="1020" y="3067"/>
              <a:chExt cx="1089" cy="1043"/>
            </a:xfrm>
          </p:grpSpPr>
          <p:sp>
            <p:nvSpPr>
              <p:cNvPr id="7" name="AutoShape 17"/>
              <p:cNvSpPr>
                <a:spLocks noChangeArrowheads="1"/>
              </p:cNvSpPr>
              <p:nvPr/>
            </p:nvSpPr>
            <p:spPr bwMode="auto">
              <a:xfrm>
                <a:off x="1020" y="3067"/>
                <a:ext cx="1089" cy="1043"/>
              </a:xfrm>
              <a:custGeom>
                <a:avLst/>
                <a:gdLst>
                  <a:gd name="G0" fmla="+- 5613 0 0"/>
                  <a:gd name="G1" fmla="+- 21600 0 5613"/>
                  <a:gd name="G2" fmla="+- 21600 0 5613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613" y="10800"/>
                    </a:moveTo>
                    <a:cubicBezTo>
                      <a:pt x="5613" y="13665"/>
                      <a:pt x="7935" y="15987"/>
                      <a:pt x="10800" y="15987"/>
                    </a:cubicBezTo>
                    <a:cubicBezTo>
                      <a:pt x="13665" y="15987"/>
                      <a:pt x="15987" y="13665"/>
                      <a:pt x="15987" y="10800"/>
                    </a:cubicBezTo>
                    <a:cubicBezTo>
                      <a:pt x="15987" y="7935"/>
                      <a:pt x="13665" y="5613"/>
                      <a:pt x="10800" y="5613"/>
                    </a:cubicBezTo>
                    <a:cubicBezTo>
                      <a:pt x="7935" y="5613"/>
                      <a:pt x="5613" y="7935"/>
                      <a:pt x="5613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TW" altLang="zh-TW">
                  <a:latin typeface="Arial" charset="0"/>
                  <a:cs typeface="Arial" charset="0"/>
                </a:endParaRPr>
              </a:p>
            </p:txBody>
          </p:sp>
          <p:sp>
            <p:nvSpPr>
              <p:cNvPr id="8" name="Line 18"/>
              <p:cNvSpPr>
                <a:spLocks noChangeShapeType="1"/>
              </p:cNvSpPr>
              <p:nvPr/>
            </p:nvSpPr>
            <p:spPr bwMode="auto">
              <a:xfrm>
                <a:off x="1565" y="3067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" name="Line 19"/>
              <p:cNvSpPr>
                <a:spLocks noChangeShapeType="1"/>
              </p:cNvSpPr>
              <p:nvPr/>
            </p:nvSpPr>
            <p:spPr bwMode="auto">
              <a:xfrm>
                <a:off x="1565" y="3838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" name="Line 20"/>
              <p:cNvSpPr>
                <a:spLocks noChangeShapeType="1"/>
              </p:cNvSpPr>
              <p:nvPr/>
            </p:nvSpPr>
            <p:spPr bwMode="auto">
              <a:xfrm>
                <a:off x="1837" y="356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" name="Line 21"/>
              <p:cNvSpPr>
                <a:spLocks noChangeShapeType="1"/>
              </p:cNvSpPr>
              <p:nvPr/>
            </p:nvSpPr>
            <p:spPr bwMode="auto">
              <a:xfrm flipH="1">
                <a:off x="1020" y="361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" name="Line 22"/>
              <p:cNvSpPr>
                <a:spLocks noChangeShapeType="1"/>
              </p:cNvSpPr>
              <p:nvPr/>
            </p:nvSpPr>
            <p:spPr bwMode="auto">
              <a:xfrm flipV="1">
                <a:off x="1761" y="3219"/>
                <a:ext cx="181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" name="Line 23"/>
              <p:cNvSpPr>
                <a:spLocks noChangeShapeType="1"/>
              </p:cNvSpPr>
              <p:nvPr/>
            </p:nvSpPr>
            <p:spPr bwMode="auto">
              <a:xfrm>
                <a:off x="1187" y="3233"/>
                <a:ext cx="181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>
                <a:off x="1771" y="3768"/>
                <a:ext cx="181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H="1">
                <a:off x="1202" y="3748"/>
                <a:ext cx="181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" name="Text Box 27"/>
              <p:cNvSpPr txBox="1">
                <a:spLocks noChangeArrowheads="1"/>
              </p:cNvSpPr>
              <p:nvPr/>
            </p:nvSpPr>
            <p:spPr bwMode="auto">
              <a:xfrm>
                <a:off x="1610" y="3113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7" name="Text Box 28"/>
              <p:cNvSpPr txBox="1">
                <a:spLocks noChangeArrowheads="1"/>
              </p:cNvSpPr>
              <p:nvPr/>
            </p:nvSpPr>
            <p:spPr bwMode="auto">
              <a:xfrm>
                <a:off x="1837" y="3290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8" name="Text Box 29"/>
              <p:cNvSpPr txBox="1">
                <a:spLocks noChangeArrowheads="1"/>
              </p:cNvSpPr>
              <p:nvPr/>
            </p:nvSpPr>
            <p:spPr bwMode="auto">
              <a:xfrm>
                <a:off x="1837" y="3607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9" name="Text Box 30"/>
              <p:cNvSpPr txBox="1">
                <a:spLocks noChangeArrowheads="1"/>
              </p:cNvSpPr>
              <p:nvPr/>
            </p:nvSpPr>
            <p:spPr bwMode="auto">
              <a:xfrm>
                <a:off x="1610" y="383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0" name="Text Box 31"/>
              <p:cNvSpPr txBox="1">
                <a:spLocks noChangeArrowheads="1"/>
              </p:cNvSpPr>
              <p:nvPr/>
            </p:nvSpPr>
            <p:spPr bwMode="auto">
              <a:xfrm>
                <a:off x="1292" y="3838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1" name="Text Box 32"/>
              <p:cNvSpPr txBox="1">
                <a:spLocks noChangeArrowheads="1"/>
              </p:cNvSpPr>
              <p:nvPr/>
            </p:nvSpPr>
            <p:spPr bwMode="auto">
              <a:xfrm>
                <a:off x="1066" y="3612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22" name="Text Box 33"/>
              <p:cNvSpPr txBox="1">
                <a:spLocks noChangeArrowheads="1"/>
              </p:cNvSpPr>
              <p:nvPr/>
            </p:nvSpPr>
            <p:spPr bwMode="auto">
              <a:xfrm>
                <a:off x="1066" y="3339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23" name="Text Box 34"/>
              <p:cNvSpPr txBox="1">
                <a:spLocks noChangeArrowheads="1"/>
              </p:cNvSpPr>
              <p:nvPr/>
            </p:nvSpPr>
            <p:spPr bwMode="auto">
              <a:xfrm>
                <a:off x="1338" y="3113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8</a:t>
                </a:r>
              </a:p>
            </p:txBody>
          </p:sp>
        </p:grpSp>
        <p:sp>
          <p:nvSpPr>
            <p:cNvPr id="6" name="Freeform 48"/>
            <p:cNvSpPr>
              <a:spLocks/>
            </p:cNvSpPr>
            <p:nvPr/>
          </p:nvSpPr>
          <p:spPr bwMode="auto">
            <a:xfrm>
              <a:off x="1270" y="2953"/>
              <a:ext cx="589" cy="160"/>
            </a:xfrm>
            <a:custGeom>
              <a:avLst/>
              <a:gdLst>
                <a:gd name="T0" fmla="*/ 113 w 589"/>
                <a:gd name="T1" fmla="*/ 160 h 160"/>
                <a:gd name="T2" fmla="*/ 68 w 589"/>
                <a:gd name="T3" fmla="*/ 23 h 160"/>
                <a:gd name="T4" fmla="*/ 521 w 589"/>
                <a:gd name="T5" fmla="*/ 23 h 160"/>
                <a:gd name="T6" fmla="*/ 476 w 589"/>
                <a:gd name="T7" fmla="*/ 160 h 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9"/>
                <a:gd name="T13" fmla="*/ 0 h 160"/>
                <a:gd name="T14" fmla="*/ 589 w 589"/>
                <a:gd name="T15" fmla="*/ 160 h 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9" h="160">
                  <a:moveTo>
                    <a:pt x="113" y="160"/>
                  </a:moveTo>
                  <a:cubicBezTo>
                    <a:pt x="56" y="103"/>
                    <a:pt x="0" y="46"/>
                    <a:pt x="68" y="23"/>
                  </a:cubicBezTo>
                  <a:cubicBezTo>
                    <a:pt x="136" y="0"/>
                    <a:pt x="453" y="0"/>
                    <a:pt x="521" y="23"/>
                  </a:cubicBezTo>
                  <a:cubicBezTo>
                    <a:pt x="589" y="46"/>
                    <a:pt x="532" y="103"/>
                    <a:pt x="476" y="16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4" name="Group 47"/>
          <p:cNvGrpSpPr>
            <a:grpSpLocks/>
          </p:cNvGrpSpPr>
          <p:nvPr/>
        </p:nvGrpSpPr>
        <p:grpSpPr bwMode="auto">
          <a:xfrm>
            <a:off x="5234193" y="5629830"/>
            <a:ext cx="3994150" cy="747712"/>
            <a:chOff x="2508" y="3249"/>
            <a:chExt cx="2516" cy="471"/>
          </a:xfrm>
        </p:grpSpPr>
        <p:grpSp>
          <p:nvGrpSpPr>
            <p:cNvPr id="25" name="Group 45"/>
            <p:cNvGrpSpPr>
              <a:grpSpLocks/>
            </p:cNvGrpSpPr>
            <p:nvPr/>
          </p:nvGrpSpPr>
          <p:grpSpPr bwMode="auto">
            <a:xfrm>
              <a:off x="2835" y="3249"/>
              <a:ext cx="1859" cy="317"/>
              <a:chOff x="2835" y="3249"/>
              <a:chExt cx="1859" cy="317"/>
            </a:xfrm>
          </p:grpSpPr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2835" y="3249"/>
                <a:ext cx="1859" cy="317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788F9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dirty="0">
                    <a:ea typeface="新細明體" panose="02020500000000000000" pitchFamily="18" charset="-120"/>
                  </a:rPr>
                  <a:t>1    2    3    4    5    6    7    8</a:t>
                </a:r>
              </a:p>
            </p:txBody>
          </p:sp>
          <p:sp>
            <p:nvSpPr>
              <p:cNvPr id="28" name="Line 37"/>
              <p:cNvSpPr>
                <a:spLocks noChangeShapeType="1"/>
              </p:cNvSpPr>
              <p:nvPr/>
            </p:nvSpPr>
            <p:spPr bwMode="auto">
              <a:xfrm>
                <a:off x="3062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" name="Line 38"/>
              <p:cNvSpPr>
                <a:spLocks noChangeShapeType="1"/>
              </p:cNvSpPr>
              <p:nvPr/>
            </p:nvSpPr>
            <p:spPr bwMode="auto">
              <a:xfrm>
                <a:off x="3288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" name="Line 40"/>
              <p:cNvSpPr>
                <a:spLocks noChangeShapeType="1"/>
              </p:cNvSpPr>
              <p:nvPr/>
            </p:nvSpPr>
            <p:spPr bwMode="auto">
              <a:xfrm>
                <a:off x="3515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Line 41"/>
              <p:cNvSpPr>
                <a:spLocks noChangeShapeType="1"/>
              </p:cNvSpPr>
              <p:nvPr/>
            </p:nvSpPr>
            <p:spPr bwMode="auto">
              <a:xfrm>
                <a:off x="3742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" name="Line 42"/>
              <p:cNvSpPr>
                <a:spLocks noChangeShapeType="1"/>
              </p:cNvSpPr>
              <p:nvPr/>
            </p:nvSpPr>
            <p:spPr bwMode="auto">
              <a:xfrm>
                <a:off x="4014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" name="Line 43"/>
              <p:cNvSpPr>
                <a:spLocks noChangeShapeType="1"/>
              </p:cNvSpPr>
              <p:nvPr/>
            </p:nvSpPr>
            <p:spPr bwMode="auto">
              <a:xfrm>
                <a:off x="4241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" name="Line 44"/>
              <p:cNvSpPr>
                <a:spLocks noChangeShapeType="1"/>
              </p:cNvSpPr>
              <p:nvPr/>
            </p:nvSpPr>
            <p:spPr bwMode="auto">
              <a:xfrm>
                <a:off x="4468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6" name="Freeform 46"/>
            <p:cNvSpPr>
              <a:spLocks/>
            </p:cNvSpPr>
            <p:nvPr/>
          </p:nvSpPr>
          <p:spPr bwMode="auto">
            <a:xfrm>
              <a:off x="2508" y="3385"/>
              <a:ext cx="2516" cy="335"/>
            </a:xfrm>
            <a:custGeom>
              <a:avLst/>
              <a:gdLst>
                <a:gd name="T0" fmla="*/ 2186 w 2516"/>
                <a:gd name="T1" fmla="*/ 0 h 335"/>
                <a:gd name="T2" fmla="*/ 2355 w 2516"/>
                <a:gd name="T3" fmla="*/ 218 h 335"/>
                <a:gd name="T4" fmla="*/ 1220 w 2516"/>
                <a:gd name="T5" fmla="*/ 332 h 335"/>
                <a:gd name="T6" fmla="*/ 149 w 2516"/>
                <a:gd name="T7" fmla="*/ 239 h 335"/>
                <a:gd name="T8" fmla="*/ 327 w 2516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6"/>
                <a:gd name="T16" fmla="*/ 0 h 335"/>
                <a:gd name="T17" fmla="*/ 2516 w 2516"/>
                <a:gd name="T18" fmla="*/ 335 h 3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6" h="335">
                  <a:moveTo>
                    <a:pt x="2186" y="0"/>
                  </a:moveTo>
                  <a:cubicBezTo>
                    <a:pt x="2214" y="36"/>
                    <a:pt x="2516" y="163"/>
                    <a:pt x="2355" y="218"/>
                  </a:cubicBezTo>
                  <a:cubicBezTo>
                    <a:pt x="2194" y="273"/>
                    <a:pt x="1588" y="329"/>
                    <a:pt x="1220" y="332"/>
                  </a:cubicBezTo>
                  <a:cubicBezTo>
                    <a:pt x="852" y="335"/>
                    <a:pt x="298" y="294"/>
                    <a:pt x="149" y="239"/>
                  </a:cubicBezTo>
                  <a:cubicBezTo>
                    <a:pt x="0" y="184"/>
                    <a:pt x="290" y="50"/>
                    <a:pt x="327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373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algorithm – using array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855"/>
            <a:ext cx="8229600" cy="5043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Last, how to “kill” a person?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Use </a:t>
            </a:r>
            <a:r>
              <a:rPr lang="en-US" altLang="zh-TW" dirty="0"/>
              <a:t>a variable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TW" dirty="0"/>
              <a:t> to keep tracking the number </a:t>
            </a:r>
            <a:r>
              <a:rPr lang="en-US" altLang="zh-TW" dirty="0" smtClean="0"/>
              <a:t>of ALIVE </a:t>
            </a:r>
            <a:r>
              <a:rPr lang="en-US" altLang="zh-TW" dirty="0"/>
              <a:t>people</a:t>
            </a:r>
            <a:r>
              <a:rPr lang="en-US" altLang="zh-TW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After killing one person, you can copy the persons after him/her to the same array by one element advanced, and reduce the number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TW" dirty="0"/>
              <a:t> by 1.</a:t>
            </a:r>
            <a:endParaRPr lang="en-US" altLang="zh-TW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12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12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40238"/>
              </p:ext>
            </p:extLst>
          </p:nvPr>
        </p:nvGraphicFramePr>
        <p:xfrm>
          <a:off x="3162298" y="4250267"/>
          <a:ext cx="3340104" cy="30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513"/>
                <a:gridCol w="417513"/>
                <a:gridCol w="417513"/>
                <a:gridCol w="417513"/>
                <a:gridCol w="417513"/>
                <a:gridCol w="417513"/>
                <a:gridCol w="417513"/>
                <a:gridCol w="417513"/>
              </a:tblGrid>
              <a:tr h="2963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7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8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857510"/>
              </p:ext>
            </p:extLst>
          </p:nvPr>
        </p:nvGraphicFramePr>
        <p:xfrm>
          <a:off x="3162300" y="5157956"/>
          <a:ext cx="3340104" cy="30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513"/>
                <a:gridCol w="417513"/>
                <a:gridCol w="417513"/>
                <a:gridCol w="417513"/>
                <a:gridCol w="417513"/>
                <a:gridCol w="417513"/>
                <a:gridCol w="417513"/>
                <a:gridCol w="417513"/>
              </a:tblGrid>
              <a:tr h="2776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3162300" y="3565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98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       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4234711" y="4632367"/>
            <a:ext cx="2132220" cy="158750"/>
            <a:chOff x="4051335" y="4623900"/>
            <a:chExt cx="1860550" cy="158750"/>
          </a:xfrm>
        </p:grpSpPr>
        <p:sp>
          <p:nvSpPr>
            <p:cNvPr id="18" name="手繪多邊形 17"/>
            <p:cNvSpPr/>
            <p:nvPr/>
          </p:nvSpPr>
          <p:spPr>
            <a:xfrm>
              <a:off x="4051335" y="4632255"/>
              <a:ext cx="344074" cy="150395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noFill/>
            <a:ln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4420896" y="4628078"/>
              <a:ext cx="350446" cy="150395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noFill/>
            <a:ln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20" name="手繪多邊形 19"/>
            <p:cNvSpPr/>
            <p:nvPr/>
          </p:nvSpPr>
          <p:spPr>
            <a:xfrm>
              <a:off x="4790458" y="4623900"/>
              <a:ext cx="350446" cy="150395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noFill/>
            <a:ln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21" name="手繪多邊形 20"/>
            <p:cNvSpPr/>
            <p:nvPr/>
          </p:nvSpPr>
          <p:spPr>
            <a:xfrm>
              <a:off x="5179134" y="4632255"/>
              <a:ext cx="350446" cy="150395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noFill/>
            <a:ln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22" name="手繪多邊形 21"/>
            <p:cNvSpPr/>
            <p:nvPr/>
          </p:nvSpPr>
          <p:spPr>
            <a:xfrm>
              <a:off x="5561439" y="4628078"/>
              <a:ext cx="350446" cy="150395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noFill/>
            <a:ln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3162300" y="4181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236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good is the 1</a:t>
            </a:r>
            <a:r>
              <a:rPr lang="en-US" altLang="zh-TW" baseline="30000" dirty="0"/>
              <a:t>st</a:t>
            </a:r>
            <a:r>
              <a:rPr lang="en-US" altLang="zh-TW" dirty="0"/>
              <a:t> algorithm?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855"/>
            <a:ext cx="8229600" cy="5043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Here are two principles of measuring the quality of algorithms.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TW" dirty="0"/>
              <a:t>The steps of algorithm should be abstracted and only the most time consuming operations should be focused.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Only concern with how the time grows when the problems size is increased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313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good is the 1</a:t>
            </a:r>
            <a:r>
              <a:rPr lang="en-US" altLang="zh-TW" baseline="30000" dirty="0"/>
              <a:t>st</a:t>
            </a:r>
            <a:r>
              <a:rPr lang="en-US" altLang="zh-TW" dirty="0"/>
              <a:t> algorithm?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855"/>
            <a:ext cx="8229600" cy="5043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The 1</a:t>
            </a:r>
            <a:r>
              <a:rPr lang="en-US" altLang="zh-TW" baseline="30000" dirty="0"/>
              <a:t>st</a:t>
            </a:r>
            <a:r>
              <a:rPr lang="en-US" altLang="zh-TW" dirty="0"/>
              <a:t> algorithm has many operations.  Here we list three important ones.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TW" b="1" dirty="0"/>
              <a:t>Allocate </a:t>
            </a:r>
            <a:r>
              <a:rPr lang="en-US" altLang="zh-TW" b="1" dirty="0" smtClean="0"/>
              <a:t>memory</a:t>
            </a:r>
            <a:r>
              <a:rPr lang="en-US" altLang="zh-TW" dirty="0" smtClean="0"/>
              <a:t>: </a:t>
            </a:r>
            <a:r>
              <a:rPr lang="en-US" altLang="zh-TW" dirty="0"/>
              <a:t>Memory allocation is slow, but it only </a:t>
            </a:r>
            <a:r>
              <a:rPr lang="en-US" altLang="zh-TW" dirty="0" smtClean="0"/>
              <a:t>performs once.  </a:t>
            </a:r>
            <a:r>
              <a:rPr lang="en-US" altLang="zh-TW" dirty="0"/>
              <a:t>So its time </a:t>
            </a:r>
            <a:r>
              <a:rPr lang="en-US" altLang="zh-TW" dirty="0" smtClean="0"/>
              <a:t>is </a:t>
            </a:r>
            <a:r>
              <a:rPr lang="en-US" altLang="zh-TW" dirty="0"/>
              <a:t>a constant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b="1" dirty="0"/>
              <a:t>Count </a:t>
            </a:r>
            <a:r>
              <a:rPr lang="en-US" altLang="zh-TW" b="1" dirty="0" smtClean="0"/>
              <a:t>people</a:t>
            </a:r>
            <a:r>
              <a:rPr lang="en-US" altLang="zh-TW" dirty="0" smtClean="0"/>
              <a:t>: </a:t>
            </a:r>
          </a:p>
          <a:p>
            <a:pPr marL="1371600" lvl="2" indent="-514350"/>
            <a:r>
              <a:rPr lang="en-US" altLang="zh-TW" dirty="0"/>
              <a:t>Y</a:t>
            </a:r>
            <a:r>
              <a:rPr lang="en-US" altLang="zh-TW" dirty="0" smtClean="0"/>
              <a:t>ou </a:t>
            </a:r>
            <a:r>
              <a:rPr lang="en-US" altLang="zh-TW" dirty="0"/>
              <a:t>need to kill one person for every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/>
              <a:t> persons until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/>
              <a:t> – 1 people are killed.  </a:t>
            </a:r>
            <a:endParaRPr lang="en-US" altLang="zh-TW" dirty="0" smtClean="0"/>
          </a:p>
          <a:p>
            <a:pPr marL="1371600" lvl="2" indent="-514350"/>
            <a:r>
              <a:rPr lang="en-US" altLang="zh-TW" dirty="0" smtClean="0"/>
              <a:t>In </a:t>
            </a:r>
            <a:r>
              <a:rPr lang="en-US" altLang="zh-TW" dirty="0"/>
              <a:t>that case, you need to count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m*(n–1) </a:t>
            </a:r>
            <a:r>
              <a:rPr lang="en-US" altLang="zh-TW" dirty="0"/>
              <a:t>people to finish the job.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b="1" dirty="0"/>
              <a:t>Remove people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0756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Remove </a:t>
            </a:r>
            <a:r>
              <a:rPr lang="en-US" altLang="zh-TW" dirty="0" smtClean="0"/>
              <a:t>people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18533" y="1126048"/>
            <a:ext cx="9025467" cy="532555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Let’s call the walking of the array from the first element to the last element “a round”.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TW" b="1" dirty="0"/>
              <a:t>In the first </a:t>
            </a:r>
            <a:r>
              <a:rPr lang="en-US" altLang="zh-TW" b="1" dirty="0" smtClean="0"/>
              <a:t>round</a:t>
            </a:r>
            <a:r>
              <a:rPr lang="en-US" altLang="zh-TW" dirty="0" smtClean="0"/>
              <a:t>: </a:t>
            </a:r>
            <a:r>
              <a:rPr lang="en-US" altLang="zh-TW" dirty="0"/>
              <a:t>the number of movements </a:t>
            </a:r>
            <a:r>
              <a:rPr lang="en-US" altLang="zh-TW" dirty="0" smtClean="0"/>
              <a:t>is</a:t>
            </a:r>
          </a:p>
          <a:p>
            <a:pPr marL="457200" lvl="1" indent="0" algn="ctr">
              <a:lnSpc>
                <a:spcPct val="90000"/>
              </a:lnSpc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(n-m)+(n-2m)+…(n-km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)~ n</a:t>
            </a:r>
            <a:r>
              <a:rPr lang="en-US" altLang="zh-TW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/2m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dirty="0" smtClean="0"/>
              <a:t>where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TW" dirty="0"/>
              <a:t> is the largest integer smaller than or equal to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n/m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 startAt="2"/>
            </a:pPr>
            <a:r>
              <a:rPr lang="en-US" altLang="zh-TW" b="1" dirty="0"/>
              <a:t>In the </a:t>
            </a:r>
            <a:r>
              <a:rPr lang="en-US" altLang="zh-TW" b="1" dirty="0" smtClean="0"/>
              <a:t>second </a:t>
            </a:r>
            <a:r>
              <a:rPr lang="en-US" altLang="zh-TW" b="1" dirty="0"/>
              <a:t>round</a:t>
            </a:r>
            <a:r>
              <a:rPr lang="en-US" altLang="zh-TW" dirty="0"/>
              <a:t>: </a:t>
            </a:r>
            <a:r>
              <a:rPr lang="en-US" altLang="zh-TW" dirty="0" smtClean="0"/>
              <a:t> </a:t>
            </a:r>
          </a:p>
          <a:p>
            <a:pPr marL="1371600" lvl="2" indent="-514350"/>
            <a:r>
              <a:rPr lang="en-US" altLang="zh-TW" dirty="0" smtClean="0"/>
              <a:t>The </a:t>
            </a:r>
            <a:r>
              <a:rPr lang="en-US" altLang="zh-TW" dirty="0"/>
              <a:t>total number of people becomes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n-k = n(m-1)/m</a:t>
            </a:r>
            <a:r>
              <a:rPr lang="en-US" altLang="zh-TW" dirty="0" smtClean="0"/>
              <a:t>  </a:t>
            </a:r>
          </a:p>
          <a:p>
            <a:pPr marL="1371600" lvl="2" indent="-514350"/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number of movements </a:t>
            </a:r>
            <a:r>
              <a:rPr lang="en-US" altLang="zh-TW" dirty="0" smtClean="0"/>
              <a:t>is then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(m-1)</a:t>
            </a:r>
            <a:r>
              <a:rPr lang="en-US" altLang="zh-TW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/2m</a:t>
            </a:r>
            <a:r>
              <a:rPr lang="en-US" altLang="zh-TW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457200" lvl="1" indent="0">
              <a:buNone/>
            </a:pPr>
            <a:endParaRPr lang="en-US" altLang="zh-TW" sz="1300" dirty="0" smtClean="0"/>
          </a:p>
          <a:p>
            <a:pPr marL="457200" lvl="1" indent="0">
              <a:buNone/>
            </a:pPr>
            <a:r>
              <a:rPr lang="en-US" altLang="zh-TW" sz="3200" dirty="0" smtClean="0"/>
              <a:t>The </a:t>
            </a:r>
            <a:r>
              <a:rPr lang="en-US" altLang="zh-TW" sz="3200" dirty="0"/>
              <a:t>summation of all movements </a:t>
            </a:r>
            <a:r>
              <a:rPr lang="en-US" altLang="zh-TW" sz="3200" dirty="0" smtClean="0"/>
              <a:t>is</a:t>
            </a:r>
          </a:p>
          <a:p>
            <a:pPr marL="457200" lvl="1" indent="0">
              <a:buNone/>
            </a:pPr>
            <a:endParaRPr lang="en-US" altLang="zh-TW" sz="1200" dirty="0" smtClean="0"/>
          </a:p>
          <a:p>
            <a:pPr marL="57150" indent="0" algn="ctr">
              <a:buNone/>
            </a:pP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en-US" altLang="zh-TW" sz="28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/2m)+(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sz="2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/2m</a:t>
            </a: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)[(m-1)</a:t>
            </a:r>
            <a:r>
              <a:rPr lang="en-US" altLang="zh-TW" sz="28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</a:t>
            </a:r>
            <a:r>
              <a:rPr lang="en-US" altLang="zh-TW" sz="28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]+…~a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/(1–r</a:t>
            </a: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)~ 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sz="2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/4</a:t>
            </a:r>
            <a:endParaRPr lang="en-US" altLang="zh-TW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1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good is the 1</a:t>
            </a:r>
            <a:r>
              <a:rPr lang="en-US" altLang="zh-TW" baseline="30000" dirty="0"/>
              <a:t>st</a:t>
            </a:r>
            <a:r>
              <a:rPr lang="en-US" altLang="zh-TW" dirty="0"/>
              <a:t> algorithm?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855"/>
            <a:ext cx="8229600" cy="5043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The 1</a:t>
            </a:r>
            <a:r>
              <a:rPr lang="en-US" altLang="zh-TW" baseline="30000" dirty="0"/>
              <a:t>st</a:t>
            </a:r>
            <a:r>
              <a:rPr lang="en-US" altLang="zh-TW" dirty="0"/>
              <a:t> algorithm has many operations.  Here we list three important ones.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TW" b="1" dirty="0"/>
              <a:t>Allocate </a:t>
            </a:r>
            <a:r>
              <a:rPr lang="en-US" altLang="zh-TW" b="1" dirty="0" smtClean="0"/>
              <a:t>memory</a:t>
            </a:r>
            <a:r>
              <a:rPr lang="en-US" altLang="zh-TW" dirty="0"/>
              <a:t>: constant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b="1" dirty="0" smtClean="0"/>
              <a:t>Count people</a:t>
            </a:r>
            <a:r>
              <a:rPr lang="en-US" altLang="zh-TW" dirty="0" smtClean="0"/>
              <a:t>: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m*(n–1)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b="1" dirty="0"/>
              <a:t>Remove </a:t>
            </a:r>
            <a:r>
              <a:rPr lang="en-US" altLang="zh-TW" b="1" dirty="0" smtClean="0"/>
              <a:t>people</a:t>
            </a:r>
            <a:r>
              <a:rPr lang="en-US" altLang="zh-TW" dirty="0" smtClean="0"/>
              <a:t>: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/4</a:t>
            </a:r>
          </a:p>
          <a:p>
            <a:pPr marL="57150" indent="0">
              <a:buNone/>
            </a:pPr>
            <a:endParaRPr lang="en-US" altLang="zh-TW" sz="1200" dirty="0" smtClean="0"/>
          </a:p>
          <a:p>
            <a:pPr marL="457200" lvl="1" indent="0">
              <a:buNone/>
            </a:pPr>
            <a:r>
              <a:rPr lang="en-US" altLang="zh-TW" sz="3200" dirty="0" smtClean="0"/>
              <a:t>=&gt; The </a:t>
            </a:r>
            <a:r>
              <a:rPr lang="en-US" altLang="zh-TW" sz="3200" dirty="0"/>
              <a:t>total number of </a:t>
            </a:r>
            <a:r>
              <a:rPr lang="en-US" altLang="zh-TW" sz="3200" dirty="0" smtClean="0"/>
              <a:t>operations </a:t>
            </a:r>
            <a:r>
              <a:rPr lang="en-US" altLang="zh-TW" sz="3200" dirty="0"/>
              <a:t>is roughly </a:t>
            </a:r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+ </a:t>
            </a:r>
            <a:r>
              <a:rPr lang="en-US" altLang="zh-TW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n</a:t>
            </a:r>
            <a:r>
              <a:rPr lang="en-US" altLang="zh-TW" sz="32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/4</a:t>
            </a:r>
            <a:r>
              <a:rPr lang="en-US" altLang="zh-TW" sz="3200" dirty="0"/>
              <a:t>.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4950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Efficiency of an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185"/>
            <a:ext cx="8229600" cy="50434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The efficiency of an algorithm is usually measured by 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number of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assignment, comparison, arithmetic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Operation count needs to be expressed as a function of problem size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For example,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5n</a:t>
            </a:r>
            <a:r>
              <a:rPr lang="en-US" altLang="zh-TW" b="1" baseline="3000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3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+2n</a:t>
            </a:r>
            <a:r>
              <a:rPr lang="en-US" altLang="zh-TW" b="1" baseline="3000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2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+10nlogn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  (1)</a:t>
            </a:r>
            <a:endParaRPr lang="en-US" altLang="zh-TW" baseline="-25000" dirty="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Computer scientists are interested in the operation count for large n, determined by 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order</a:t>
            </a:r>
            <a:r>
              <a:rPr lang="en-US" altLang="zh-TW" dirty="0" smtClean="0">
                <a:ea typeface="新細明體" panose="02020500000000000000" pitchFamily="18" charset="-120"/>
              </a:rPr>
              <a:t> of 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dominant term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b="1" baseline="3000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 is the order of the dominant term of (1)</a:t>
            </a:r>
          </a:p>
        </p:txBody>
      </p:sp>
    </p:spTree>
    <p:extLst>
      <p:ext uri="{BB962C8B-B14F-4D97-AF65-F5344CB8AC3E}">
        <p14:creationId xmlns:p14="http://schemas.microsoft.com/office/powerpoint/2010/main" val="256226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Big-O Notation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02251"/>
            <a:ext cx="8305800" cy="41148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= O(g(x)) </a:t>
            </a:r>
            <a:r>
              <a:rPr lang="en-US" altLang="zh-TW" dirty="0" smtClean="0"/>
              <a:t>if and only if there </a:t>
            </a:r>
            <a:r>
              <a:rPr lang="en-US" altLang="zh-TW" dirty="0"/>
              <a:t>is a </a:t>
            </a:r>
            <a:r>
              <a:rPr lang="en-US" altLang="zh-TW" dirty="0">
                <a:solidFill>
                  <a:srgbClr val="FF0000"/>
                </a:solidFill>
              </a:rPr>
              <a:t>positive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constant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/>
              <a:t> such that for all sufficiently </a:t>
            </a:r>
            <a:r>
              <a:rPr lang="en-US" altLang="zh-TW" dirty="0" smtClean="0"/>
              <a:t>large</a:t>
            </a:r>
            <a:r>
              <a:rPr lang="en-US" altLang="zh-TW" dirty="0"/>
              <a:t> 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TW" dirty="0"/>
              <a:t>, the absolute value of 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f(x)</a:t>
            </a:r>
            <a:r>
              <a:rPr lang="en-US" altLang="zh-TW" dirty="0"/>
              <a:t> is at most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/>
              <a:t> multiplied by the absolute value of 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g(x)</a:t>
            </a:r>
            <a:r>
              <a:rPr lang="en-US" altLang="zh-TW" dirty="0"/>
              <a:t>.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i.e. </a:t>
            </a:r>
          </a:p>
          <a:p>
            <a:r>
              <a:rPr lang="en-US" altLang="zh-TW" dirty="0" smtClean="0"/>
              <a:t>Example: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5n</a:t>
            </a:r>
            <a:r>
              <a:rPr lang="en-US" altLang="zh-TW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+20000 n</a:t>
            </a:r>
            <a:r>
              <a:rPr lang="en-US" altLang="zh-TW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O(n</a:t>
            </a:r>
            <a:r>
              <a:rPr lang="en-US" altLang="zh-TW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4098" name="Picture 2" descr="|f(x)| \le \; M |g(x)|\text{ for all }x \ge x_0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022" y="3318306"/>
            <a:ext cx="5154707" cy="39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Big-O Notation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51972"/>
              </p:ext>
            </p:extLst>
          </p:nvPr>
        </p:nvGraphicFramePr>
        <p:xfrm>
          <a:off x="228599" y="1447771"/>
          <a:ext cx="8771469" cy="3818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0228"/>
                <a:gridCol w="1244458"/>
                <a:gridCol w="1240228"/>
                <a:gridCol w="1240228"/>
                <a:gridCol w="1245517"/>
                <a:gridCol w="1243399"/>
                <a:gridCol w="1317411"/>
              </a:tblGrid>
              <a:tr h="1073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log(n)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 log n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</a:t>
                      </a:r>
                      <a:r>
                        <a:rPr lang="en-US" sz="2000" kern="100" baseline="30000">
                          <a:effectLst/>
                        </a:rPr>
                        <a:t>2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r>
                        <a:rPr lang="en-US" sz="2000" kern="100" baseline="30000">
                          <a:effectLst/>
                        </a:rPr>
                        <a:t>n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n!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7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 = 1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73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 = 10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1024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~3.6*10</a:t>
                      </a:r>
                      <a:r>
                        <a:rPr lang="en-US" sz="2000" kern="100" baseline="30000">
                          <a:effectLst/>
                        </a:rPr>
                        <a:t>6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41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 = 100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200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10000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~10</a:t>
                      </a:r>
                      <a:r>
                        <a:rPr lang="en-US" sz="2000" kern="100" baseline="30000">
                          <a:effectLst/>
                        </a:rPr>
                        <a:t>30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~9.3*10</a:t>
                      </a:r>
                      <a:r>
                        <a:rPr lang="en-US" sz="2000" kern="100" baseline="30000" dirty="0">
                          <a:effectLst/>
                        </a:rPr>
                        <a:t>157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76438" y="3292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681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2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nd</a:t>
            </a:r>
            <a:r>
              <a:rPr lang="en-US" altLang="zh-TW" dirty="0" smtClean="0">
                <a:ea typeface="新細明體" panose="02020500000000000000" pitchFamily="18" charset="-120"/>
              </a:rPr>
              <a:t> algorithm – using array with marks</a:t>
            </a: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3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References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44596"/>
            <a:ext cx="8305800" cy="5054603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ea typeface="新細明體" panose="02020500000000000000" pitchFamily="18" charset="-120"/>
              </a:rPr>
              <a:t>李哲榮教授上課投影片</a:t>
            </a:r>
            <a:r>
              <a:rPr lang="en-US" altLang="zh-TW" dirty="0">
                <a:ea typeface="新細明體" panose="02020500000000000000" pitchFamily="18" charset="-120"/>
              </a:rPr>
              <a:t>&amp;</a:t>
            </a:r>
            <a:r>
              <a:rPr lang="zh-TW" altLang="en-US" dirty="0" smtClean="0">
                <a:ea typeface="新細明體" panose="02020500000000000000" pitchFamily="18" charset="-120"/>
              </a:rPr>
              <a:t>講義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 Josephus problem:</a:t>
            </a:r>
          </a:p>
          <a:p>
            <a:pPr lvl="1"/>
            <a:r>
              <a:rPr lang="en-US" altLang="zh-TW" sz="2400" dirty="0" smtClean="0">
                <a:ea typeface="新細明體" panose="02020500000000000000" pitchFamily="18" charset="-120"/>
                <a:hlinkClick r:id="rId3"/>
              </a:rPr>
              <a:t>http://en.wikipedia.org/wiki/Josephus_problem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sz="2400" dirty="0" smtClean="0">
                <a:ea typeface="新細明體" panose="02020500000000000000" pitchFamily="18" charset="-120"/>
                <a:hlinkClick r:id="rId4"/>
              </a:rPr>
              <a:t>http://mathworld.wolfram.com/JosephusProblem.html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/>
              <a:t>Thomas </a:t>
            </a:r>
            <a:r>
              <a:rPr lang="en-US" altLang="zh-TW" dirty="0"/>
              <a:t>H. </a:t>
            </a:r>
            <a:r>
              <a:rPr lang="en-US" altLang="zh-TW" dirty="0" err="1"/>
              <a:t>Cormen</a:t>
            </a:r>
            <a:r>
              <a:rPr lang="en-US" altLang="zh-TW" dirty="0"/>
              <a:t>, Charles E. </a:t>
            </a:r>
            <a:r>
              <a:rPr lang="en-US" altLang="zh-TW" dirty="0" err="1"/>
              <a:t>Leiserson</a:t>
            </a:r>
            <a:r>
              <a:rPr lang="en-US" altLang="zh-TW" dirty="0"/>
              <a:t>, Ronald L. </a:t>
            </a:r>
            <a:r>
              <a:rPr lang="en-US" altLang="zh-TW" dirty="0" err="1"/>
              <a:t>Rivest</a:t>
            </a:r>
            <a:r>
              <a:rPr lang="en-US" altLang="zh-TW" dirty="0"/>
              <a:t>, and Clifford Stein (2001). </a:t>
            </a:r>
            <a:r>
              <a:rPr lang="en-US" altLang="zh-TW" i="1" dirty="0" smtClean="0"/>
              <a:t>Introduction </a:t>
            </a:r>
            <a:r>
              <a:rPr lang="en-US" altLang="zh-TW" i="1" dirty="0"/>
              <a:t>to Algorithms</a:t>
            </a:r>
            <a:r>
              <a:rPr lang="en-US" altLang="zh-TW" dirty="0"/>
              <a:t> (Second Edition ed.). MIT Press and McGraw-Hill. p. 318. ISBN </a:t>
            </a:r>
            <a:r>
              <a:rPr lang="en-US" altLang="zh-TW" dirty="0" smtClean="0"/>
              <a:t>0-262-03293-7</a:t>
            </a:r>
          </a:p>
          <a:p>
            <a:pPr lvl="1"/>
            <a:r>
              <a:rPr lang="en-US" altLang="zh-TW" dirty="0"/>
              <a:t>"Chapter 14: </a:t>
            </a:r>
            <a:r>
              <a:rPr lang="en-US" altLang="zh-TW" i="1" dirty="0"/>
              <a:t>Augmenting Data Structures</a:t>
            </a:r>
            <a:r>
              <a:rPr lang="en-US" altLang="zh-TW" dirty="0"/>
              <a:t>".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02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ea typeface="新細明體" panose="02020500000000000000" pitchFamily="18" charset="-120"/>
              </a:rPr>
              <a:t>2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nd</a:t>
            </a:r>
            <a:r>
              <a:rPr lang="en-US" altLang="zh-TW" dirty="0" smtClean="0">
                <a:ea typeface="新細明體" panose="02020500000000000000" pitchFamily="18" charset="-120"/>
              </a:rPr>
              <a:t>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855"/>
            <a:ext cx="8229600" cy="50434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The major cost of the first algorithm is the </a:t>
            </a:r>
            <a:r>
              <a:rPr lang="en-US" altLang="zh-TW" dirty="0">
                <a:solidFill>
                  <a:srgbClr val="FF0000"/>
                </a:solidFill>
              </a:rPr>
              <a:t>data movement</a:t>
            </a:r>
            <a:r>
              <a:rPr lang="en-US" altLang="zh-TW" dirty="0"/>
              <a:t>.  Can we avoid it?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/>
              <a:t>A simple way is to give each person a </a:t>
            </a:r>
            <a:r>
              <a:rPr lang="en-US" altLang="zh-TW" dirty="0">
                <a:solidFill>
                  <a:srgbClr val="FF0000"/>
                </a:solidFill>
              </a:rPr>
              <a:t>mark</a:t>
            </a:r>
            <a:r>
              <a:rPr lang="en-US" altLang="zh-TW" dirty="0"/>
              <a:t>, which initially is “</a:t>
            </a:r>
            <a:r>
              <a:rPr lang="en-US" altLang="zh-TW" dirty="0">
                <a:solidFill>
                  <a:srgbClr val="00B050"/>
                </a:solidFill>
              </a:rPr>
              <a:t>LIVE</a:t>
            </a:r>
            <a:r>
              <a:rPr lang="en-US" altLang="zh-TW" dirty="0"/>
              <a:t>”, and becomes “</a:t>
            </a:r>
            <a:r>
              <a:rPr lang="en-US" altLang="zh-TW" dirty="0">
                <a:solidFill>
                  <a:srgbClr val="00B050"/>
                </a:solidFill>
              </a:rPr>
              <a:t>DEAD</a:t>
            </a:r>
            <a:r>
              <a:rPr lang="en-US" altLang="zh-TW" dirty="0"/>
              <a:t>” when the person is killed.</a:t>
            </a:r>
            <a:endParaRPr lang="en-US" altLang="zh-TW" dirty="0" smtClean="0"/>
          </a:p>
          <a:p>
            <a:pPr lvl="1">
              <a:lnSpc>
                <a:spcPct val="90000"/>
              </a:lnSpc>
            </a:pPr>
            <a:r>
              <a:rPr lang="en-US" altLang="zh-TW" dirty="0"/>
              <a:t>Suppose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zh-TW" dirty="0"/>
              <a:t> is a variable to keep tracking how many people have been counted, and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en-US" altLang="zh-TW" dirty="0"/>
              <a:t> is an array to record the status of </a:t>
            </a:r>
            <a:r>
              <a:rPr lang="en-US" altLang="zh-TW" dirty="0" smtClean="0"/>
              <a:t>the people.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code looks like</a:t>
            </a:r>
            <a:endParaRPr lang="en-US" altLang="zh-TW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zh-TW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(count == m &amp;&amp; mark[current] == ALIVE) {</a:t>
            </a:r>
            <a:endParaRPr lang="zh-TW" altLang="zh-TW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mark[current] = DEAD;</a:t>
            </a:r>
            <a:endParaRPr lang="zh-TW" altLang="zh-TW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 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zh-TW" altLang="zh-TW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5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good is the </a:t>
            </a:r>
            <a:r>
              <a:rPr lang="en-US" altLang="zh-TW" dirty="0">
                <a:ea typeface="新細明體" panose="02020500000000000000" pitchFamily="18" charset="-120"/>
              </a:rPr>
              <a:t>2</a:t>
            </a:r>
            <a:r>
              <a:rPr lang="en-US" altLang="zh-TW" baseline="30000" dirty="0">
                <a:ea typeface="新細明體" panose="02020500000000000000" pitchFamily="18" charset="-120"/>
              </a:rPr>
              <a:t>nd</a:t>
            </a:r>
            <a:r>
              <a:rPr lang="en-US" altLang="zh-TW" dirty="0" smtClean="0"/>
              <a:t> </a:t>
            </a:r>
            <a:r>
              <a:rPr lang="en-US" altLang="zh-TW" dirty="0"/>
              <a:t>algorithm?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855"/>
            <a:ext cx="8229600" cy="5043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Let us call </a:t>
            </a:r>
            <a:r>
              <a:rPr lang="en-US" altLang="zh-TW" dirty="0" smtClean="0"/>
              <a:t>a </a:t>
            </a:r>
            <a:r>
              <a:rPr lang="en-US" altLang="zh-TW" dirty="0"/>
              <a:t>program </a:t>
            </a:r>
            <a:r>
              <a:rPr lang="en-US" altLang="zh-TW" dirty="0" smtClean="0"/>
              <a:t>loop </a:t>
            </a:r>
            <a:r>
              <a:rPr lang="en-US" altLang="zh-TW" dirty="0"/>
              <a:t>from the first element to the last element of the array a “</a:t>
            </a:r>
            <a:r>
              <a:rPr lang="en-US" altLang="zh-TW" b="1" dirty="0"/>
              <a:t>round</a:t>
            </a:r>
            <a:r>
              <a:rPr lang="en-US" altLang="zh-TW" dirty="0"/>
              <a:t>”.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b="1" dirty="0" smtClean="0"/>
              <a:t>In the first round</a:t>
            </a:r>
            <a:r>
              <a:rPr lang="en-US" altLang="zh-TW" dirty="0" smtClean="0"/>
              <a:t>: roughly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n/m</a:t>
            </a:r>
            <a:r>
              <a:rPr lang="en-US" altLang="zh-TW" dirty="0"/>
              <a:t> people are marked DEAD</a:t>
            </a:r>
            <a:endParaRPr lang="en-US" altLang="zh-TW" dirty="0" smtClean="0"/>
          </a:p>
          <a:p>
            <a:pPr lvl="1"/>
            <a:r>
              <a:rPr lang="en-US" altLang="zh-TW" b="1" dirty="0"/>
              <a:t>In the </a:t>
            </a:r>
            <a:r>
              <a:rPr lang="en-US" altLang="zh-TW" b="1" dirty="0" smtClean="0"/>
              <a:t>second </a:t>
            </a:r>
            <a:r>
              <a:rPr lang="en-US" altLang="zh-TW" b="1" dirty="0"/>
              <a:t>round</a:t>
            </a:r>
            <a:r>
              <a:rPr lang="en-US" altLang="zh-TW" dirty="0" smtClean="0"/>
              <a:t>: </a:t>
            </a:r>
            <a:r>
              <a:rPr lang="en-US" altLang="zh-TW" dirty="0"/>
              <a:t>the number of DEAD people becomes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n/m + (n-n/m)/m = 2n/m -n/m</a:t>
            </a:r>
            <a:r>
              <a:rPr lang="en-US" altLang="zh-TW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/>
              <a:t>roughly</a:t>
            </a:r>
            <a:endParaRPr lang="en-US" altLang="zh-TW" b="1" dirty="0" smtClean="0"/>
          </a:p>
          <a:p>
            <a:pPr lvl="1"/>
            <a:r>
              <a:rPr lang="en-US" altLang="zh-TW" dirty="0"/>
              <a:t>Let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n/m</a:t>
            </a:r>
            <a:r>
              <a:rPr lang="en-US" altLang="zh-TW" dirty="0"/>
              <a:t> and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(m – 1)/m</a:t>
            </a:r>
            <a:r>
              <a:rPr lang="en-US" altLang="zh-TW" dirty="0" smtClean="0"/>
              <a:t>. </a:t>
            </a:r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number of DEAD people increased in each round are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dirty="0"/>
              <a:t>,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zh-TW" dirty="0"/>
              <a:t>,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zh-TW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dirty="0"/>
              <a:t>, …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altLang="zh-TW" sz="1200" dirty="0" smtClean="0"/>
          </a:p>
        </p:txBody>
      </p:sp>
    </p:spTree>
    <p:extLst>
      <p:ext uri="{BB962C8B-B14F-4D97-AF65-F5344CB8AC3E}">
        <p14:creationId xmlns:p14="http://schemas.microsoft.com/office/powerpoint/2010/main" val="103121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good is the </a:t>
            </a:r>
            <a:r>
              <a:rPr lang="en-US" altLang="zh-TW" dirty="0">
                <a:ea typeface="新細明體" panose="02020500000000000000" pitchFamily="18" charset="-120"/>
              </a:rPr>
              <a:t>2</a:t>
            </a:r>
            <a:r>
              <a:rPr lang="en-US" altLang="zh-TW" baseline="30000" dirty="0">
                <a:ea typeface="新細明體" panose="02020500000000000000" pitchFamily="18" charset="-120"/>
              </a:rPr>
              <a:t>nd</a:t>
            </a:r>
            <a:r>
              <a:rPr lang="en-US" altLang="zh-TW" dirty="0" smtClean="0"/>
              <a:t> </a:t>
            </a:r>
            <a:r>
              <a:rPr lang="en-US" altLang="zh-TW" dirty="0"/>
              <a:t>algorithm?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855"/>
            <a:ext cx="8229600" cy="5043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How </a:t>
            </a:r>
            <a:r>
              <a:rPr lang="en-US" altLang="zh-TW" dirty="0"/>
              <a:t>many rounds are </a:t>
            </a:r>
            <a:r>
              <a:rPr lang="en-US" altLang="zh-TW" dirty="0" smtClean="0"/>
              <a:t>needed?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/>
              <a:t>Suppose it needs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TW" dirty="0"/>
              <a:t> </a:t>
            </a:r>
            <a:r>
              <a:rPr lang="en-US" altLang="zh-TW" dirty="0" smtClean="0"/>
              <a:t>rounds.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We </a:t>
            </a:r>
            <a:r>
              <a:rPr lang="en-US" altLang="zh-TW" dirty="0"/>
              <a:t>have the following equation</a:t>
            </a:r>
            <a:endParaRPr lang="zh-TW" altLang="zh-TW" dirty="0"/>
          </a:p>
          <a:p>
            <a:pPr marL="0" indent="0" algn="ctr">
              <a:buNone/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+ </a:t>
            </a:r>
            <a:r>
              <a:rPr lang="en-US" altLang="zh-TW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… + ar</a:t>
            </a:r>
            <a:r>
              <a:rPr lang="en-US" altLang="zh-TW" sz="2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k – 1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 – </a:t>
            </a: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lvl="1"/>
            <a:r>
              <a:rPr lang="en-US" altLang="zh-TW" dirty="0"/>
              <a:t>The solution is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k = log</a:t>
            </a:r>
            <a:r>
              <a:rPr lang="en-US" altLang="zh-TW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1/r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altLang="zh-TW" dirty="0"/>
              <a:t>.</a:t>
            </a:r>
            <a:endParaRPr lang="en-US" altLang="zh-TW" dirty="0">
              <a:cs typeface="Courier New" panose="02070309020205020404" pitchFamily="49" charset="0"/>
            </a:endParaRPr>
          </a:p>
          <a:p>
            <a:pPr lvl="1"/>
            <a:r>
              <a:rPr lang="en-US" altLang="zh-TW" dirty="0"/>
              <a:t>For example,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64 </a:t>
            </a:r>
            <a:r>
              <a:rPr lang="en-US" altLang="zh-TW" dirty="0"/>
              <a:t>and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2</a:t>
            </a:r>
            <a:r>
              <a:rPr lang="en-US" altLang="zh-TW" dirty="0"/>
              <a:t>. 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In </a:t>
            </a:r>
            <a:r>
              <a:rPr lang="en-US" altLang="zh-TW" dirty="0"/>
              <a:t>the first round,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zh-TW" dirty="0" smtClean="0"/>
              <a:t> </a:t>
            </a:r>
            <a:r>
              <a:rPr lang="en-US" altLang="zh-TW" dirty="0"/>
              <a:t>people are </a:t>
            </a:r>
            <a:r>
              <a:rPr lang="en-US" altLang="zh-TW" dirty="0" smtClean="0"/>
              <a:t>killed. </a:t>
            </a:r>
          </a:p>
          <a:p>
            <a:pPr lvl="2"/>
            <a:r>
              <a:rPr lang="en-US" altLang="zh-TW" dirty="0" smtClean="0"/>
              <a:t>In </a:t>
            </a:r>
            <a:r>
              <a:rPr lang="en-US" altLang="zh-TW" dirty="0"/>
              <a:t>the second round,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zh-TW" dirty="0" smtClean="0"/>
              <a:t> </a:t>
            </a:r>
            <a:r>
              <a:rPr lang="en-US" altLang="zh-TW" dirty="0"/>
              <a:t>people are killed, and so on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/>
              <a:t>The program takes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k = log</a:t>
            </a:r>
            <a:r>
              <a:rPr lang="en-US" altLang="zh-TW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(n) = 6</a:t>
            </a:r>
            <a:r>
              <a:rPr lang="en-US" altLang="zh-TW" dirty="0"/>
              <a:t> rounds to stop.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altLang="zh-TW" sz="1200" dirty="0" smtClean="0"/>
          </a:p>
        </p:txBody>
      </p:sp>
    </p:spTree>
    <p:extLst>
      <p:ext uri="{BB962C8B-B14F-4D97-AF65-F5344CB8AC3E}">
        <p14:creationId xmlns:p14="http://schemas.microsoft.com/office/powerpoint/2010/main" val="20704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good is the </a:t>
            </a:r>
            <a:r>
              <a:rPr lang="en-US" altLang="zh-TW" dirty="0">
                <a:ea typeface="新細明體" panose="02020500000000000000" pitchFamily="18" charset="-120"/>
              </a:rPr>
              <a:t>2</a:t>
            </a:r>
            <a:r>
              <a:rPr lang="en-US" altLang="zh-TW" baseline="30000" dirty="0">
                <a:ea typeface="新細明體" panose="02020500000000000000" pitchFamily="18" charset="-120"/>
              </a:rPr>
              <a:t>nd</a:t>
            </a:r>
            <a:r>
              <a:rPr lang="en-US" altLang="zh-TW" dirty="0" smtClean="0"/>
              <a:t> </a:t>
            </a:r>
            <a:r>
              <a:rPr lang="en-US" altLang="zh-TW" dirty="0"/>
              <a:t>algorithm?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855"/>
            <a:ext cx="8229600" cy="5043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In each round, the program needs to walk through </a:t>
            </a:r>
            <a:r>
              <a:rPr lang="en-US" altLang="zh-TW" dirty="0">
                <a:solidFill>
                  <a:srgbClr val="FF0000"/>
                </a:solidFill>
              </a:rPr>
              <a:t>all the elements </a:t>
            </a:r>
            <a:r>
              <a:rPr lang="en-US" altLang="zh-TW" dirty="0"/>
              <a:t>in the array, DEAD or ALIVE</a:t>
            </a:r>
            <a:r>
              <a:rPr lang="en-US" altLang="zh-TW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So the total number of counts is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n*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TW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1/r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altLang="zh-TW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Or we can say its time complexity equals to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O(n*log(n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zh-TW" dirty="0"/>
              <a:t>in the Big-O notation.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57150" indent="0">
              <a:buNone/>
            </a:pPr>
            <a:endParaRPr lang="en-US" altLang="zh-TW" sz="1200" dirty="0" smtClean="0"/>
          </a:p>
        </p:txBody>
      </p:sp>
    </p:spTree>
    <p:extLst>
      <p:ext uri="{BB962C8B-B14F-4D97-AF65-F5344CB8AC3E}">
        <p14:creationId xmlns:p14="http://schemas.microsoft.com/office/powerpoint/2010/main" val="34456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Which </a:t>
            </a:r>
            <a:r>
              <a:rPr lang="en-US" altLang="zh-TW" dirty="0"/>
              <a:t>of the 1</a:t>
            </a:r>
            <a:r>
              <a:rPr lang="en-US" altLang="zh-TW" baseline="30000" dirty="0"/>
              <a:t>st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ea typeface="新細明體" panose="02020500000000000000" pitchFamily="18" charset="-120"/>
              </a:rPr>
              <a:t>2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nd</a:t>
            </a:r>
            <a:r>
              <a:rPr lang="en-US" altLang="zh-TW" dirty="0" smtClean="0"/>
              <a:t> algorithms is better?	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0129"/>
            <a:ext cx="8229600" cy="5043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algorithm: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O(n</a:t>
            </a:r>
            <a:r>
              <a:rPr lang="en-US" altLang="zh-TW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algorithm</a:t>
            </a:r>
            <a:r>
              <a:rPr lang="en-US" altLang="zh-TW" dirty="0"/>
              <a:t>: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nlog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Which one is better for </a:t>
            </a:r>
            <a:r>
              <a:rPr lang="en-US" altLang="zh-TW" dirty="0"/>
              <a:t>large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 smtClean="0">
                <a:cs typeface="Courier New" panose="02070309020205020404" pitchFamily="49" charset="0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Clearly, the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707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3</a:t>
            </a:r>
            <a:r>
              <a:rPr lang="en-US" altLang="zh-TW" baseline="30000" dirty="0"/>
              <a:t>rd</a:t>
            </a:r>
            <a:r>
              <a:rPr lang="en-US" altLang="zh-TW" dirty="0"/>
              <a:t> algorithm – using circular linked list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5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make it run faster?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329256"/>
            <a:ext cx="8305800" cy="4114800"/>
          </a:xfrm>
        </p:spPr>
        <p:txBody>
          <a:bodyPr/>
          <a:lstStyle/>
          <a:p>
            <a:r>
              <a:rPr lang="en-US" altLang="zh-TW" dirty="0"/>
              <a:t>Can we do better than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O(n*log(n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zh-TW" dirty="0"/>
              <a:t>, such </a:t>
            </a:r>
            <a:r>
              <a:rPr lang="en-US" altLang="zh-TW" dirty="0" smtClean="0"/>
              <a:t>as?</a:t>
            </a:r>
          </a:p>
          <a:p>
            <a:r>
              <a:rPr lang="en-US" altLang="zh-TW" dirty="0"/>
              <a:t>One way to achieve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  <a:r>
              <a:rPr lang="en-US" altLang="zh-TW" dirty="0"/>
              <a:t> time is using </a:t>
            </a:r>
            <a:r>
              <a:rPr lang="en-US" altLang="zh-TW" dirty="0">
                <a:solidFill>
                  <a:srgbClr val="FF0000"/>
                </a:solidFill>
              </a:rPr>
              <a:t>circular linked </a:t>
            </a:r>
            <a:r>
              <a:rPr lang="en-US" altLang="zh-TW" dirty="0" smtClean="0">
                <a:solidFill>
                  <a:srgbClr val="FF0000"/>
                </a:solidFill>
              </a:rPr>
              <a:t>list</a:t>
            </a:r>
            <a:r>
              <a:rPr lang="en-US" altLang="zh-TW" dirty="0">
                <a:sym typeface="Wingdings" panose="05000000000000000000" pitchFamily="2" charset="2"/>
              </a:rPr>
              <a:t> (</a:t>
            </a:r>
            <a:r>
              <a:rPr lang="en-US" altLang="zh-TW" dirty="0" err="1">
                <a:sym typeface="Wingdings" panose="05000000000000000000" pitchFamily="2" charset="2"/>
              </a:rPr>
              <a:t>struct</a:t>
            </a:r>
            <a:r>
              <a:rPr lang="en-US" altLang="zh-TW" dirty="0">
                <a:sym typeface="Wingdings" panose="05000000000000000000" pitchFamily="2" charset="2"/>
              </a:rPr>
              <a:t> + pointer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2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Circular linked list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303855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The structure of a node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Operations:</a:t>
            </a:r>
          </a:p>
          <a:p>
            <a:pPr lvl="1"/>
            <a:r>
              <a:rPr lang="en-US" altLang="zh-TW" dirty="0" smtClean="0"/>
              <a:t>Initialization, add a node, </a:t>
            </a:r>
            <a:br>
              <a:rPr lang="en-US" altLang="zh-TW" dirty="0" smtClean="0"/>
            </a:br>
            <a:r>
              <a:rPr lang="en-US" altLang="zh-TW" dirty="0" smtClean="0"/>
              <a:t>delete a node, check the number of nodes</a:t>
            </a:r>
            <a:endParaRPr lang="zh-TW" alt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818050"/>
              </p:ext>
            </p:extLst>
          </p:nvPr>
        </p:nvGraphicFramePr>
        <p:xfrm>
          <a:off x="5441577" y="1189029"/>
          <a:ext cx="3801035" cy="332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8946" y="1870871"/>
            <a:ext cx="491031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struct node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   int 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struct node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*next;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} Node;</a:t>
            </a:r>
            <a:endParaRPr kumimoji="0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Initialization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346190"/>
            <a:ext cx="8305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*head;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 = (Node*)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head-&gt;id = 1;</a:t>
            </a:r>
          </a:p>
          <a:p>
            <a:pPr marL="0" indent="0"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ead-&gt;next = head;</a:t>
            </a:r>
          </a:p>
          <a:p>
            <a:pPr marL="0" indent="0">
              <a:buNone/>
            </a:pP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*CP = head;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5590543" y="4031350"/>
            <a:ext cx="1183342" cy="1129553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6" name="圓形箭號 5"/>
          <p:cNvSpPr/>
          <p:nvPr/>
        </p:nvSpPr>
        <p:spPr>
          <a:xfrm rot="5224129">
            <a:off x="6299279" y="3883431"/>
            <a:ext cx="717176" cy="1425389"/>
          </a:xfrm>
          <a:prstGeom prst="circularArrow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6067770" y="3349802"/>
            <a:ext cx="239950" cy="68154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201652" y="3155239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head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268976" y="4334515"/>
            <a:ext cx="823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next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99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 a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44586"/>
            <a:ext cx="8686800" cy="496196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To insert a node after the node pointed by CP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Allocate a node pointed by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P-&gt;next = CP-&gt;next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CP-&gt;next = P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  <a:p>
            <a:pPr marL="5715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13352" y="4602182"/>
            <a:ext cx="1129553" cy="8785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3156034" y="5032488"/>
            <a:ext cx="142538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81418" y="4611146"/>
            <a:ext cx="1129553" cy="8785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424100" y="5041452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517794" y="4620110"/>
            <a:ext cx="1129553" cy="8785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endCxn id="4" idx="1"/>
          </p:cNvCxnSpPr>
          <p:nvPr/>
        </p:nvCxnSpPr>
        <p:spPr>
          <a:xfrm>
            <a:off x="1784200" y="5032488"/>
            <a:ext cx="529152" cy="896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63612" y="475294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873209" y="3940173"/>
            <a:ext cx="1229749" cy="620454"/>
            <a:chOff x="2286367" y="5798096"/>
            <a:chExt cx="1229749" cy="620454"/>
          </a:xfrm>
        </p:grpSpPr>
        <p:cxnSp>
          <p:nvCxnSpPr>
            <p:cNvPr id="13" name="直線單箭頭接點 12"/>
            <p:cNvCxnSpPr/>
            <p:nvPr/>
          </p:nvCxnSpPr>
          <p:spPr>
            <a:xfrm>
              <a:off x="2994576" y="6085401"/>
              <a:ext cx="521540" cy="333149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2286367" y="5798096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CP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531902" y="3167221"/>
            <a:ext cx="1129553" cy="87854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114608" y="3588562"/>
            <a:ext cx="1093694" cy="17929"/>
          </a:xfrm>
          <a:prstGeom prst="straightConnector1">
            <a:avLst/>
          </a:prstGeom>
          <a:ln w="50800">
            <a:tailEnd type="oval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肘形接點 17"/>
          <p:cNvCxnSpPr/>
          <p:nvPr/>
        </p:nvCxnSpPr>
        <p:spPr>
          <a:xfrm rot="16200000" flipH="1">
            <a:off x="6208319" y="3584201"/>
            <a:ext cx="1031548" cy="967963"/>
          </a:xfrm>
          <a:prstGeom prst="bentConnector3">
            <a:avLst>
              <a:gd name="adj1" fmla="val 3071"/>
            </a:avLst>
          </a:prstGeom>
          <a:ln w="50800"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endCxn id="15" idx="1"/>
          </p:cNvCxnSpPr>
          <p:nvPr/>
        </p:nvCxnSpPr>
        <p:spPr>
          <a:xfrm rot="5400000" flipH="1" flipV="1">
            <a:off x="4626050" y="4126636"/>
            <a:ext cx="1425996" cy="385708"/>
          </a:xfrm>
          <a:prstGeom prst="bentConnector2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/>
          <p:cNvGrpSpPr/>
          <p:nvPr/>
        </p:nvGrpSpPr>
        <p:grpSpPr>
          <a:xfrm>
            <a:off x="6096679" y="2377678"/>
            <a:ext cx="985892" cy="781076"/>
            <a:chOff x="1148172" y="6167202"/>
            <a:chExt cx="985892" cy="781076"/>
          </a:xfrm>
        </p:grpSpPr>
        <p:cxnSp>
          <p:nvCxnSpPr>
            <p:cNvPr id="23" name="直線單箭頭接點 22"/>
            <p:cNvCxnSpPr>
              <a:stCxn id="24" idx="1"/>
              <a:endCxn id="15" idx="0"/>
            </p:cNvCxnSpPr>
            <p:nvPr/>
          </p:nvCxnSpPr>
          <p:spPr>
            <a:xfrm flipH="1">
              <a:off x="1148172" y="6459590"/>
              <a:ext cx="589630" cy="488688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737802" y="6167202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9" name="肘形接點 18"/>
          <p:cNvCxnSpPr>
            <a:stCxn id="8" idx="2"/>
            <a:endCxn id="4" idx="2"/>
          </p:cNvCxnSpPr>
          <p:nvPr/>
        </p:nvCxnSpPr>
        <p:spPr>
          <a:xfrm rot="5400000" flipH="1">
            <a:off x="4971386" y="3387466"/>
            <a:ext cx="17928" cy="4204442"/>
          </a:xfrm>
          <a:prstGeom prst="bentConnector3">
            <a:avLst>
              <a:gd name="adj1" fmla="val -2475195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1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Josephus problem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176860"/>
            <a:ext cx="8483600" cy="516466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u="sng" dirty="0" smtClean="0"/>
              <a:t>Flavius Josephus</a:t>
            </a:r>
            <a:r>
              <a:rPr lang="en-US" altLang="zh-TW" dirty="0" smtClean="0">
                <a:ea typeface="新細明體" panose="02020500000000000000" pitchFamily="18" charset="-120"/>
              </a:rPr>
              <a:t> is</a:t>
            </a:r>
            <a:r>
              <a:rPr lang="en-US" altLang="en-US" dirty="0" smtClean="0"/>
              <a:t> a Jewish historian living in the 1st century. 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pPr lvl="1"/>
            <a:r>
              <a:rPr lang="en-US" altLang="en-US" dirty="0" smtClean="0"/>
              <a:t>According to </a:t>
            </a:r>
            <a:r>
              <a:rPr lang="en-US" altLang="zh-TW" dirty="0" smtClean="0">
                <a:ea typeface="新細明體" panose="02020500000000000000" pitchFamily="18" charset="-120"/>
              </a:rPr>
              <a:t>his</a:t>
            </a:r>
            <a:r>
              <a:rPr lang="en-US" altLang="en-US" dirty="0" smtClean="0"/>
              <a:t> account, he and his </a:t>
            </a:r>
            <a:r>
              <a:rPr lang="en-US" altLang="en-US" dirty="0" smtClean="0">
                <a:solidFill>
                  <a:srgbClr val="FF0000"/>
                </a:solidFill>
              </a:rPr>
              <a:t>40 </a:t>
            </a:r>
            <a:r>
              <a:rPr lang="en-US" altLang="en-US" dirty="0" smtClean="0"/>
              <a:t>comrade soldiers were trapped in a cave, surrounded by Romans. </a:t>
            </a:r>
          </a:p>
          <a:p>
            <a:pPr lvl="1"/>
            <a:r>
              <a:rPr lang="en-US" altLang="en-US" dirty="0" smtClean="0"/>
              <a:t>They chose suicide over capture and decided that they would form </a:t>
            </a:r>
            <a:r>
              <a:rPr lang="en-US" altLang="en-US" dirty="0" smtClean="0">
                <a:solidFill>
                  <a:srgbClr val="FF0000"/>
                </a:solidFill>
              </a:rPr>
              <a:t>a circle </a:t>
            </a:r>
            <a:r>
              <a:rPr lang="en-US" altLang="en-US" dirty="0" smtClean="0"/>
              <a:t>and start killing themselves using </a:t>
            </a:r>
            <a:r>
              <a:rPr lang="en-US" altLang="en-US" dirty="0" smtClean="0">
                <a:solidFill>
                  <a:srgbClr val="FF0000"/>
                </a:solidFill>
              </a:rPr>
              <a:t>a step of three</a:t>
            </a:r>
            <a:r>
              <a:rPr lang="en-US" altLang="en-US" dirty="0" smtClean="0"/>
              <a:t>. </a:t>
            </a:r>
          </a:p>
          <a:p>
            <a:pPr lvl="1"/>
            <a:r>
              <a:rPr lang="en-US" altLang="en-US" dirty="0" smtClean="0"/>
              <a:t>As Josephus did not want to die, he was able to find the safe place, and stayed alive with his comrade, later joining the Romans who captured them. 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79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Delete a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278454"/>
            <a:ext cx="8686801" cy="4525963"/>
          </a:xfrm>
        </p:spPr>
        <p:txBody>
          <a:bodyPr/>
          <a:lstStyle/>
          <a:p>
            <a:r>
              <a:rPr lang="en-US" altLang="zh-TW" dirty="0" smtClean="0"/>
              <a:t>To delete a node after the node pointed </a:t>
            </a:r>
            <a:r>
              <a:rPr lang="en-US" altLang="zh-TW" dirty="0"/>
              <a:t>by CP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Let a pointer P point to that node, P=CP-&gt;next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CP-&gt;next = P-&gt;next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free(P)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6021" y="4295074"/>
            <a:ext cx="1129553" cy="8785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1658703" y="4725380"/>
            <a:ext cx="142538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84087" y="4304038"/>
            <a:ext cx="1129553" cy="8785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926769" y="4734344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20463" y="4313002"/>
            <a:ext cx="1129553" cy="87854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5863145" y="4743308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1" idx="3"/>
            <a:endCxn id="4" idx="0"/>
          </p:cNvCxnSpPr>
          <p:nvPr/>
        </p:nvCxnSpPr>
        <p:spPr>
          <a:xfrm>
            <a:off x="1176883" y="3723151"/>
            <a:ext cx="203915" cy="571923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18580" y="3430763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480429" y="3580312"/>
            <a:ext cx="1168435" cy="715259"/>
            <a:chOff x="2143255" y="5833775"/>
            <a:chExt cx="1168435" cy="715259"/>
          </a:xfrm>
        </p:grpSpPr>
        <p:cxnSp>
          <p:nvCxnSpPr>
            <p:cNvPr id="13" name="直線單箭頭接點 12"/>
            <p:cNvCxnSpPr>
              <a:stCxn id="14" idx="3"/>
              <a:endCxn id="6" idx="0"/>
            </p:cNvCxnSpPr>
            <p:nvPr/>
          </p:nvCxnSpPr>
          <p:spPr>
            <a:xfrm>
              <a:off x="2759129" y="6126163"/>
              <a:ext cx="552561" cy="422871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2143255" y="583377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CP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7001658" y="4339899"/>
            <a:ext cx="1129553" cy="8785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4783337" y="3513074"/>
            <a:ext cx="801903" cy="791461"/>
            <a:chOff x="2482890" y="5775498"/>
            <a:chExt cx="801903" cy="791461"/>
          </a:xfrm>
        </p:grpSpPr>
        <p:cxnSp>
          <p:nvCxnSpPr>
            <p:cNvPr id="30" name="直線單箭頭接點 29"/>
            <p:cNvCxnSpPr>
              <a:stCxn id="31" idx="3"/>
              <a:endCxn id="8" idx="0"/>
            </p:cNvCxnSpPr>
            <p:nvPr/>
          </p:nvCxnSpPr>
          <p:spPr>
            <a:xfrm>
              <a:off x="2879152" y="6067886"/>
              <a:ext cx="405641" cy="499073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2482890" y="5775498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5" name="肘形接點 34"/>
          <p:cNvCxnSpPr>
            <a:stCxn id="6" idx="0"/>
            <a:endCxn id="27" idx="0"/>
          </p:cNvCxnSpPr>
          <p:nvPr/>
        </p:nvCxnSpPr>
        <p:spPr>
          <a:xfrm rot="16200000" flipH="1">
            <a:off x="5589718" y="2363183"/>
            <a:ext cx="35861" cy="3917571"/>
          </a:xfrm>
          <a:prstGeom prst="bentConnector3">
            <a:avLst>
              <a:gd name="adj1" fmla="val -2537347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27" idx="2"/>
            <a:endCxn id="4" idx="2"/>
          </p:cNvCxnSpPr>
          <p:nvPr/>
        </p:nvCxnSpPr>
        <p:spPr>
          <a:xfrm rot="5400000" flipH="1">
            <a:off x="4451204" y="2103210"/>
            <a:ext cx="44825" cy="6185637"/>
          </a:xfrm>
          <a:prstGeom prst="bentConnector3">
            <a:avLst>
              <a:gd name="adj1" fmla="val -1149961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5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ea typeface="新細明體" panose="02020500000000000000" pitchFamily="18" charset="-120"/>
              </a:rPr>
              <a:t>3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rd</a:t>
            </a:r>
            <a:r>
              <a:rPr lang="en-US" altLang="zh-TW" dirty="0" smtClean="0">
                <a:ea typeface="新細明體" panose="02020500000000000000" pitchFamily="18" charset="-120"/>
              </a:rPr>
              <a:t> algorithm </a:t>
            </a:r>
            <a:r>
              <a:rPr lang="en-US" altLang="zh-TW" dirty="0"/>
              <a:t>– using circular linked list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6332"/>
            <a:ext cx="8229600" cy="5043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Using </a:t>
            </a:r>
            <a:r>
              <a:rPr lang="en-US" altLang="zh-TW" dirty="0" smtClean="0"/>
              <a:t>a circular </a:t>
            </a:r>
            <a:r>
              <a:rPr lang="en-US" altLang="zh-TW" dirty="0"/>
              <a:t>linked </a:t>
            </a:r>
            <a:r>
              <a:rPr lang="en-US" altLang="zh-TW" dirty="0" smtClean="0"/>
              <a:t>list to </a:t>
            </a:r>
            <a:r>
              <a:rPr lang="en-US" altLang="zh-TW" dirty="0"/>
              <a:t>solve the Josephus problem is trivial: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Traverse the list to find the next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baseline="30000" dirty="0" err="1" smtClean="0"/>
              <a:t>th</a:t>
            </a:r>
            <a:r>
              <a:rPr lang="en-US" altLang="zh-TW" dirty="0" smtClean="0"/>
              <a:t> person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When </a:t>
            </a:r>
            <a:r>
              <a:rPr lang="en-US" altLang="zh-TW" dirty="0"/>
              <a:t>killing a person, the program only needs to </a:t>
            </a:r>
            <a:r>
              <a:rPr lang="en-US" altLang="zh-TW" dirty="0">
                <a:solidFill>
                  <a:srgbClr val="FF0000"/>
                </a:solidFill>
              </a:rPr>
              <a:t>delete a node </a:t>
            </a:r>
            <a:r>
              <a:rPr lang="en-US" altLang="zh-TW" dirty="0"/>
              <a:t>from the circular linked list</a:t>
            </a:r>
            <a:r>
              <a:rPr lang="en-US" altLang="zh-TW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When to stop</a:t>
            </a:r>
            <a:r>
              <a:rPr lang="en-US" altLang="zh-TW" dirty="0" smtClean="0"/>
              <a:t>?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Using a counter to count how many nodes are still alive.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Check if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Current-&gt;next ==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87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69987"/>
            <a:ext cx="8305800" cy="4351880"/>
          </a:xfrm>
        </p:spPr>
        <p:txBody>
          <a:bodyPr/>
          <a:lstStyle/>
          <a:p>
            <a:r>
              <a:rPr lang="en-US" altLang="zh-TW" dirty="0" smtClean="0"/>
              <a:t>Finding the next person takes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 smtClean="0"/>
              <a:t> steps</a:t>
            </a:r>
          </a:p>
          <a:p>
            <a:r>
              <a:rPr lang="en-US" altLang="zh-TW" dirty="0" smtClean="0"/>
              <a:t>Deleting a node (remove a DEAD person) takes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altLang="zh-TW" dirty="0" smtClean="0"/>
              <a:t> steps.</a:t>
            </a:r>
          </a:p>
          <a:p>
            <a:r>
              <a:rPr lang="en-US" altLang="zh-TW" dirty="0" smtClean="0"/>
              <a:t>There are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en-US" altLang="zh-TW" dirty="0" smtClean="0"/>
              <a:t> persons to kill</a:t>
            </a:r>
          </a:p>
          <a:p>
            <a:pPr lvl="1"/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dirty="0" smtClean="0"/>
              <a:t> time to find the next person</a:t>
            </a:r>
          </a:p>
          <a:p>
            <a:pPr lvl="1"/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  <a:r>
              <a:rPr lang="en-US" altLang="zh-TW" dirty="0" smtClean="0"/>
              <a:t> time to remove the </a:t>
            </a:r>
            <a:r>
              <a:rPr lang="en-US" altLang="zh-TW" dirty="0"/>
              <a:t>DEAD </a:t>
            </a:r>
            <a:r>
              <a:rPr lang="en-US" altLang="zh-TW" dirty="0" smtClean="0"/>
              <a:t>ones</a:t>
            </a:r>
          </a:p>
          <a:p>
            <a:pPr lvl="1"/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dirty="0" smtClean="0"/>
              <a:t> time in total</a:t>
            </a:r>
          </a:p>
          <a:p>
            <a:pPr lvl="1"/>
            <a:r>
              <a:rPr lang="en-US" altLang="zh-TW" dirty="0" smtClean="0"/>
              <a:t>If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 smtClean="0"/>
              <a:t> is a constant, it is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  <a:r>
              <a:rPr lang="en-US" altLang="zh-TW" dirty="0" smtClean="0"/>
              <a:t> time.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good is the </a:t>
            </a:r>
            <a:r>
              <a:rPr lang="en-US" altLang="zh-TW" dirty="0" smtClean="0"/>
              <a:t>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algorithm?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28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structure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61520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You can see that using a good </a:t>
            </a:r>
            <a:r>
              <a:rPr lang="en-US" altLang="zh-TW" dirty="0" smtClean="0">
                <a:solidFill>
                  <a:srgbClr val="FF0000"/>
                </a:solidFill>
              </a:rPr>
              <a:t>data structure</a:t>
            </a:r>
            <a:r>
              <a:rPr lang="en-US" altLang="zh-TW" dirty="0" smtClean="0"/>
              <a:t> can accelerate the program execution.</a:t>
            </a:r>
          </a:p>
          <a:p>
            <a:r>
              <a:rPr lang="en-US" altLang="zh-TW" dirty="0" smtClean="0"/>
              <a:t>Most of good data structures using </a:t>
            </a:r>
            <a:r>
              <a:rPr lang="en-US" altLang="zh-TW" dirty="0" smtClean="0">
                <a:solidFill>
                  <a:srgbClr val="FF0000"/>
                </a:solidFill>
              </a:rPr>
              <a:t>pointers</a:t>
            </a:r>
            <a:r>
              <a:rPr lang="en-US" altLang="zh-TW" dirty="0" smtClean="0"/>
              <a:t> and </a:t>
            </a:r>
            <a:r>
              <a:rPr lang="en-US" altLang="zh-TW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dirty="0" smtClean="0"/>
              <a:t>.  So be familiar with those syntaxes.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30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Assignment: change directions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2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86921"/>
            <a:ext cx="8229600" cy="4818529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Josephus problem</a:t>
            </a:r>
            <a:r>
              <a:rPr lang="en-US" altLang="zh-TW" dirty="0" smtClean="0"/>
              <a:t>: </a:t>
            </a:r>
            <a:r>
              <a:rPr lang="en-US" altLang="zh-TW" dirty="0"/>
              <a:t> 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/>
              <a:t> persons, numbered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dirty="0"/>
              <a:t> to 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/>
              <a:t>, around a </a:t>
            </a:r>
            <a:r>
              <a:rPr lang="en-US" altLang="zh-TW" dirty="0" smtClean="0"/>
              <a:t>circle clockwise. Starting from number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dirty="0" smtClean="0"/>
              <a:t>, we </a:t>
            </a:r>
            <a:r>
              <a:rPr lang="en-US" altLang="zh-TW" dirty="0"/>
              <a:t>eliminate </a:t>
            </a:r>
            <a:r>
              <a:rPr lang="en-US" altLang="zh-TW" dirty="0" smtClean="0"/>
              <a:t>the </a:t>
            </a:r>
            <a:r>
              <a:rPr lang="en-US" altLang="zh-TW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baseline="30000" dirty="0" err="1" smtClean="0"/>
              <a:t>th</a:t>
            </a:r>
            <a:r>
              <a:rPr lang="en-US" altLang="zh-TW" dirty="0" smtClean="0"/>
              <a:t> </a:t>
            </a:r>
            <a:r>
              <a:rPr lang="en-US" altLang="zh-TW" dirty="0"/>
              <a:t>of every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 smtClean="0"/>
              <a:t> </a:t>
            </a:r>
            <a:r>
              <a:rPr lang="en-US" altLang="zh-TW" dirty="0"/>
              <a:t>remaining persons until one person remains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Input: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 smtClean="0"/>
              <a:t> and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lvl="1"/>
            <a:r>
              <a:rPr lang="en-US" altLang="zh-TW" dirty="0" smtClean="0"/>
              <a:t>Output: the id of the remaining person</a:t>
            </a:r>
          </a:p>
          <a:p>
            <a:r>
              <a:rPr lang="en-US" altLang="zh-TW" dirty="0" smtClean="0"/>
              <a:t>Alternative problem: Change directions (clockwise </a:t>
            </a:r>
            <a:r>
              <a:rPr lang="en-US" altLang="zh-TW" dirty="0" smtClean="0">
                <a:sym typeface="Wingdings" panose="05000000000000000000" pitchFamily="2" charset="2"/>
              </a:rPr>
              <a:t></a:t>
            </a:r>
            <a:r>
              <a:rPr lang="en-US" altLang="zh-TW" dirty="0" smtClean="0"/>
              <a:t> counterclockwise) every time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Alternative 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1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Doubly linked list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430861"/>
            <a:ext cx="8229600" cy="3163324"/>
          </a:xfrm>
        </p:spPr>
        <p:txBody>
          <a:bodyPr>
            <a:normAutofit/>
          </a:bodyPr>
          <a:lstStyle/>
          <a:p>
            <a:r>
              <a:rPr lang="en-US" altLang="zh-TW" dirty="0"/>
              <a:t>Limitations </a:t>
            </a:r>
            <a:r>
              <a:rPr lang="en-US" altLang="zh-TW" dirty="0" smtClean="0"/>
              <a:t>of a </a:t>
            </a:r>
            <a:r>
              <a:rPr lang="en-US" altLang="zh-TW" dirty="0"/>
              <a:t>(</a:t>
            </a:r>
            <a:r>
              <a:rPr lang="en-US" altLang="zh-TW" dirty="0" smtClean="0"/>
              <a:t>singly) </a:t>
            </a:r>
            <a:r>
              <a:rPr lang="en-US" altLang="zh-TW" dirty="0"/>
              <a:t>linked list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Easy to traverse in one direction</a:t>
            </a:r>
          </a:p>
          <a:p>
            <a:pPr lvl="1"/>
            <a:r>
              <a:rPr lang="en-US" altLang="zh-TW" dirty="0" smtClean="0"/>
              <a:t>Easy to insert/delete/move data “after” the node pointed by a “temp”</a:t>
            </a:r>
          </a:p>
          <a:p>
            <a:r>
              <a:rPr lang="en-US" altLang="zh-TW" dirty="0" smtClean="0"/>
              <a:t>Doubly linked list</a:t>
            </a:r>
          </a:p>
          <a:p>
            <a:pPr lvl="1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37130" y="4837867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00401" y="4837867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163672" y="4837867"/>
            <a:ext cx="1183342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126943" y="4837867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420472" y="5070950"/>
            <a:ext cx="779929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8" idx="1"/>
          </p:cNvCxnSpPr>
          <p:nvPr/>
        </p:nvCxnSpPr>
        <p:spPr>
          <a:xfrm>
            <a:off x="4383743" y="5070950"/>
            <a:ext cx="779929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9" idx="1"/>
          </p:cNvCxnSpPr>
          <p:nvPr/>
        </p:nvCxnSpPr>
        <p:spPr>
          <a:xfrm>
            <a:off x="6347015" y="5070950"/>
            <a:ext cx="779928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6" idx="3"/>
          </p:cNvCxnSpPr>
          <p:nvPr/>
        </p:nvCxnSpPr>
        <p:spPr>
          <a:xfrm flipH="1" flipV="1">
            <a:off x="2420472" y="5295067"/>
            <a:ext cx="779930" cy="233083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7" idx="3"/>
          </p:cNvCxnSpPr>
          <p:nvPr/>
        </p:nvCxnSpPr>
        <p:spPr>
          <a:xfrm flipH="1" flipV="1">
            <a:off x="4383743" y="5295067"/>
            <a:ext cx="779930" cy="23308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8" idx="3"/>
          </p:cNvCxnSpPr>
          <p:nvPr/>
        </p:nvCxnSpPr>
        <p:spPr>
          <a:xfrm flipH="1" flipV="1">
            <a:off x="6347014" y="5295067"/>
            <a:ext cx="779929" cy="23308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8296836" y="5111291"/>
            <a:ext cx="649941" cy="640976"/>
          </a:xfrm>
          <a:prstGeom prst="straightConnector1">
            <a:avLst/>
          </a:prstGeom>
          <a:ln w="5080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6" idx="1"/>
          </p:cNvCxnSpPr>
          <p:nvPr/>
        </p:nvCxnSpPr>
        <p:spPr>
          <a:xfrm flipH="1" flipV="1">
            <a:off x="470650" y="4968273"/>
            <a:ext cx="766480" cy="326794"/>
          </a:xfrm>
          <a:prstGeom prst="straightConnector1">
            <a:avLst/>
          </a:prstGeom>
          <a:ln w="5080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33" idx="0"/>
          </p:cNvCxnSpPr>
          <p:nvPr/>
        </p:nvCxnSpPr>
        <p:spPr>
          <a:xfrm flipV="1">
            <a:off x="722406" y="5528151"/>
            <a:ext cx="514724" cy="2493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07681" y="5777527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Head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8" name="直線單箭頭接點 37"/>
          <p:cNvCxnSpPr>
            <a:stCxn id="39" idx="2"/>
            <a:endCxn id="9" idx="0"/>
          </p:cNvCxnSpPr>
          <p:nvPr/>
        </p:nvCxnSpPr>
        <p:spPr>
          <a:xfrm flipH="1">
            <a:off x="7718614" y="4437115"/>
            <a:ext cx="485566" cy="40075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7871012" y="3913895"/>
            <a:ext cx="666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Tail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1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Declaration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8596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Declaration in C using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Most operations are similar to those of a singly linked list</a:t>
            </a:r>
          </a:p>
          <a:p>
            <a:pPr lvl="1"/>
            <a:r>
              <a:rPr lang="en-US" altLang="zh-TW" dirty="0" smtClean="0"/>
              <a:t>But usually there is a pointer, called </a:t>
            </a:r>
            <a:r>
              <a:rPr lang="en-US" altLang="zh-TW" dirty="0" smtClean="0">
                <a:solidFill>
                  <a:srgbClr val="FF0000"/>
                </a:solidFill>
              </a:rPr>
              <a:t>tail</a:t>
            </a:r>
            <a:r>
              <a:rPr lang="en-US" altLang="zh-TW" dirty="0" smtClean="0"/>
              <a:t>, pointing to the end of the list</a:t>
            </a:r>
          </a:p>
        </p:txBody>
      </p:sp>
      <p:sp>
        <p:nvSpPr>
          <p:cNvPr id="4" name="矩形 3"/>
          <p:cNvSpPr/>
          <p:nvPr/>
        </p:nvSpPr>
        <p:spPr>
          <a:xfrm>
            <a:off x="1617133" y="1992032"/>
            <a:ext cx="52408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zh-TW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zh-TW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*prev;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zh-TW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*next;</a:t>
            </a:r>
          </a:p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58000" y="2127504"/>
            <a:ext cx="1183342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5" idx="3"/>
          </p:cNvCxnSpPr>
          <p:nvPr/>
        </p:nvCxnSpPr>
        <p:spPr>
          <a:xfrm>
            <a:off x="8041342" y="2584704"/>
            <a:ext cx="779929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5" idx="1"/>
          </p:cNvCxnSpPr>
          <p:nvPr/>
        </p:nvCxnSpPr>
        <p:spPr>
          <a:xfrm flipH="1">
            <a:off x="6078071" y="2584704"/>
            <a:ext cx="779929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96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Insert a node before temp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>
          <a:xfrm>
            <a:off x="457200" y="1346190"/>
            <a:ext cx="8305800" cy="4114800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Before temp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 smtClean="0"/>
              <a:t>Allocate a node pointed by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P-&gt;next = temp;</a:t>
            </a:r>
            <a:r>
              <a:rPr lang="en-US" altLang="zh-TW" dirty="0"/>
              <a:t> </a:t>
            </a:r>
            <a:r>
              <a:rPr lang="en-US" altLang="zh-TW" sz="2800" dirty="0" smtClean="0"/>
              <a:t>P-&gt;</a:t>
            </a:r>
            <a:r>
              <a:rPr lang="en-US" altLang="zh-TW" sz="2800" dirty="0" err="1" smtClean="0"/>
              <a:t>prev</a:t>
            </a:r>
            <a:r>
              <a:rPr lang="en-US" altLang="zh-TW" sz="2800" dirty="0" smtClean="0"/>
              <a:t> = te</a:t>
            </a:r>
            <a:r>
              <a:rPr lang="en-US" altLang="zh-TW" dirty="0" smtClean="0"/>
              <a:t>mp-&gt;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rgbClr val="FF0000"/>
                </a:solidFill>
              </a:rPr>
              <a:t>temp-&gt;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prev</a:t>
            </a:r>
            <a:r>
              <a:rPr lang="en-US" altLang="zh-TW" sz="2800" dirty="0" smtClean="0">
                <a:solidFill>
                  <a:srgbClr val="FF0000"/>
                </a:solidFill>
              </a:rPr>
              <a:t>-&gt;next =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 = P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237130" y="5204429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236261" y="4228909"/>
            <a:ext cx="1183342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163672" y="5204429"/>
            <a:ext cx="1183342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126943" y="5204429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2420472" y="5437512"/>
            <a:ext cx="2743200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406156" y="4686109"/>
            <a:ext cx="1349187" cy="0"/>
          </a:xfrm>
          <a:prstGeom prst="straightConnector1">
            <a:avLst/>
          </a:prstGeom>
          <a:ln w="50800">
            <a:solidFill>
              <a:schemeClr val="accent6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12" idx="1"/>
          </p:cNvCxnSpPr>
          <p:nvPr/>
        </p:nvCxnSpPr>
        <p:spPr>
          <a:xfrm>
            <a:off x="6347015" y="5437512"/>
            <a:ext cx="779928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0" idx="1"/>
          </p:cNvCxnSpPr>
          <p:nvPr/>
        </p:nvCxnSpPr>
        <p:spPr>
          <a:xfrm flipH="1">
            <a:off x="1900522" y="4686109"/>
            <a:ext cx="1335739" cy="0"/>
          </a:xfrm>
          <a:prstGeom prst="straightConnector1">
            <a:avLst/>
          </a:prstGeom>
          <a:ln w="50800">
            <a:solidFill>
              <a:schemeClr val="accent6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9" idx="3"/>
          </p:cNvCxnSpPr>
          <p:nvPr/>
        </p:nvCxnSpPr>
        <p:spPr>
          <a:xfrm flipH="1" flipV="1">
            <a:off x="2420472" y="5661629"/>
            <a:ext cx="2756648" cy="23308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1" idx="3"/>
          </p:cNvCxnSpPr>
          <p:nvPr/>
        </p:nvCxnSpPr>
        <p:spPr>
          <a:xfrm flipH="1" flipV="1">
            <a:off x="6347014" y="5661629"/>
            <a:ext cx="779929" cy="23308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22" idx="0"/>
          </p:cNvCxnSpPr>
          <p:nvPr/>
        </p:nvCxnSpPr>
        <p:spPr>
          <a:xfrm flipV="1">
            <a:off x="722406" y="5894713"/>
            <a:ext cx="514724" cy="2493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07681" y="6144089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Head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>
            <a:stCxn id="28" idx="2"/>
            <a:endCxn id="11" idx="0"/>
          </p:cNvCxnSpPr>
          <p:nvPr/>
        </p:nvCxnSpPr>
        <p:spPr>
          <a:xfrm flipH="1">
            <a:off x="5755343" y="4808579"/>
            <a:ext cx="819686" cy="39585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097494" y="4285359"/>
            <a:ext cx="955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temp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1" name="直線單箭頭接點 30"/>
          <p:cNvCxnSpPr>
            <a:stCxn id="32" idx="2"/>
          </p:cNvCxnSpPr>
          <p:nvPr/>
        </p:nvCxnSpPr>
        <p:spPr>
          <a:xfrm flipH="1">
            <a:off x="4419603" y="4079473"/>
            <a:ext cx="527458" cy="39585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761754" y="355625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4" name="肘形接點 33"/>
          <p:cNvCxnSpPr/>
          <p:nvPr/>
        </p:nvCxnSpPr>
        <p:spPr>
          <a:xfrm>
            <a:off x="4419603" y="4686109"/>
            <a:ext cx="1335740" cy="51832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1" name="肘形接點 40"/>
          <p:cNvCxnSpPr/>
          <p:nvPr/>
        </p:nvCxnSpPr>
        <p:spPr>
          <a:xfrm rot="10800000" flipV="1">
            <a:off x="1828801" y="4686109"/>
            <a:ext cx="1407460" cy="51832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51" name="直線單箭頭接點 50"/>
          <p:cNvCxnSpPr>
            <a:stCxn id="9" idx="3"/>
            <a:endCxn id="10" idx="2"/>
          </p:cNvCxnSpPr>
          <p:nvPr/>
        </p:nvCxnSpPr>
        <p:spPr>
          <a:xfrm flipV="1">
            <a:off x="2420472" y="5143309"/>
            <a:ext cx="1407460" cy="51832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11" idx="1"/>
            <a:endCxn id="10" idx="2"/>
          </p:cNvCxnSpPr>
          <p:nvPr/>
        </p:nvCxnSpPr>
        <p:spPr>
          <a:xfrm flipH="1" flipV="1">
            <a:off x="3827932" y="5143309"/>
            <a:ext cx="1335740" cy="51832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12" idx="2"/>
            <a:endCxn id="9" idx="2"/>
          </p:cNvCxnSpPr>
          <p:nvPr/>
        </p:nvCxnSpPr>
        <p:spPr>
          <a:xfrm rot="5400000">
            <a:off x="4773708" y="3173923"/>
            <a:ext cx="12700" cy="5889813"/>
          </a:xfrm>
          <a:prstGeom prst="bentConnector3">
            <a:avLst>
              <a:gd name="adj1" fmla="val 4058843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9" idx="0"/>
            <a:endCxn id="12" idx="0"/>
          </p:cNvCxnSpPr>
          <p:nvPr/>
        </p:nvCxnSpPr>
        <p:spPr>
          <a:xfrm rot="5400000" flipH="1" flipV="1">
            <a:off x="4773707" y="2259523"/>
            <a:ext cx="12700" cy="5889813"/>
          </a:xfrm>
          <a:prstGeom prst="bentConnector3">
            <a:avLst>
              <a:gd name="adj1" fmla="val 9141173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7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Insert a node after temp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>
          <a:xfrm>
            <a:off x="457200" y="1439327"/>
            <a:ext cx="8305800" cy="4114800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After temp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 smtClean="0"/>
              <a:t>Allocate a node pointed by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 = temp;</a:t>
            </a:r>
            <a:r>
              <a:rPr lang="en-US" altLang="zh-TW" dirty="0"/>
              <a:t> </a:t>
            </a:r>
            <a:r>
              <a:rPr lang="en-US" altLang="zh-TW" sz="2800" dirty="0" smtClean="0"/>
              <a:t>P-&gt;next = te</a:t>
            </a:r>
            <a:r>
              <a:rPr lang="en-US" altLang="zh-TW" dirty="0" smtClean="0"/>
              <a:t>mp-&gt;next;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rgbClr val="FF0000"/>
                </a:solidFill>
              </a:rPr>
              <a:t>temp-&gt;next-&gt;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prev</a:t>
            </a:r>
            <a:r>
              <a:rPr lang="en-US" altLang="zh-TW" sz="2800" dirty="0" smtClean="0">
                <a:solidFill>
                  <a:srgbClr val="FF0000"/>
                </a:solidFill>
              </a:rPr>
              <a:t> =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temp-&gt;next = P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237130" y="5204429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550864" y="4228908"/>
            <a:ext cx="1183342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696555" y="5143308"/>
            <a:ext cx="1183342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126943" y="5204429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2427980" y="5458290"/>
            <a:ext cx="1268575" cy="14221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720759" y="4686108"/>
            <a:ext cx="1349187" cy="0"/>
          </a:xfrm>
          <a:prstGeom prst="straightConnector1">
            <a:avLst/>
          </a:prstGeom>
          <a:ln w="50800">
            <a:solidFill>
              <a:schemeClr val="accent6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12" idx="1"/>
          </p:cNvCxnSpPr>
          <p:nvPr/>
        </p:nvCxnSpPr>
        <p:spPr>
          <a:xfrm>
            <a:off x="4933614" y="5334835"/>
            <a:ext cx="2193329" cy="32679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0" idx="1"/>
          </p:cNvCxnSpPr>
          <p:nvPr/>
        </p:nvCxnSpPr>
        <p:spPr>
          <a:xfrm flipH="1">
            <a:off x="4215125" y="4686108"/>
            <a:ext cx="1335739" cy="0"/>
          </a:xfrm>
          <a:prstGeom prst="straightConnector1">
            <a:avLst/>
          </a:prstGeom>
          <a:ln w="50800">
            <a:solidFill>
              <a:schemeClr val="accent6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9" idx="3"/>
          </p:cNvCxnSpPr>
          <p:nvPr/>
        </p:nvCxnSpPr>
        <p:spPr>
          <a:xfrm flipH="1" flipV="1">
            <a:off x="2420472" y="5661629"/>
            <a:ext cx="1276083" cy="16747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1" idx="3"/>
          </p:cNvCxnSpPr>
          <p:nvPr/>
        </p:nvCxnSpPr>
        <p:spPr>
          <a:xfrm flipH="1" flipV="1">
            <a:off x="4879897" y="5600508"/>
            <a:ext cx="2247046" cy="34962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22" idx="0"/>
          </p:cNvCxnSpPr>
          <p:nvPr/>
        </p:nvCxnSpPr>
        <p:spPr>
          <a:xfrm flipV="1">
            <a:off x="722406" y="5894713"/>
            <a:ext cx="514724" cy="2493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07681" y="6144089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Head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>
            <a:stCxn id="28" idx="3"/>
            <a:endCxn id="11" idx="0"/>
          </p:cNvCxnSpPr>
          <p:nvPr/>
        </p:nvCxnSpPr>
        <p:spPr>
          <a:xfrm>
            <a:off x="3405535" y="4826089"/>
            <a:ext cx="882691" cy="31721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450465" y="4564479"/>
            <a:ext cx="955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temp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1" name="直線單箭頭接點 30"/>
          <p:cNvCxnSpPr>
            <a:stCxn id="32" idx="2"/>
          </p:cNvCxnSpPr>
          <p:nvPr/>
        </p:nvCxnSpPr>
        <p:spPr>
          <a:xfrm flipH="1">
            <a:off x="6734206" y="4079472"/>
            <a:ext cx="527458" cy="39585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076357" y="355625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4" name="肘形接點 33"/>
          <p:cNvCxnSpPr/>
          <p:nvPr/>
        </p:nvCxnSpPr>
        <p:spPr>
          <a:xfrm>
            <a:off x="6734206" y="4686108"/>
            <a:ext cx="1335740" cy="51832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1" name="肘形接點 40"/>
          <p:cNvCxnSpPr/>
          <p:nvPr/>
        </p:nvCxnSpPr>
        <p:spPr>
          <a:xfrm rot="10800000" flipV="1">
            <a:off x="4143404" y="4686108"/>
            <a:ext cx="1407460" cy="51832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51" name="直線單箭頭接點 50"/>
          <p:cNvCxnSpPr>
            <a:stCxn id="12" idx="1"/>
            <a:endCxn id="10" idx="2"/>
          </p:cNvCxnSpPr>
          <p:nvPr/>
        </p:nvCxnSpPr>
        <p:spPr>
          <a:xfrm flipH="1" flipV="1">
            <a:off x="6142535" y="5143308"/>
            <a:ext cx="984408" cy="51832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11" idx="3"/>
            <a:endCxn id="10" idx="2"/>
          </p:cNvCxnSpPr>
          <p:nvPr/>
        </p:nvCxnSpPr>
        <p:spPr>
          <a:xfrm flipV="1">
            <a:off x="4879897" y="5143308"/>
            <a:ext cx="1262638" cy="45720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肘形接點 2"/>
          <p:cNvCxnSpPr>
            <a:stCxn id="12" idx="2"/>
            <a:endCxn id="9" idx="2"/>
          </p:cNvCxnSpPr>
          <p:nvPr/>
        </p:nvCxnSpPr>
        <p:spPr>
          <a:xfrm rot="5400000">
            <a:off x="4773708" y="3173923"/>
            <a:ext cx="12700" cy="5889813"/>
          </a:xfrm>
          <a:prstGeom prst="bentConnector3">
            <a:avLst>
              <a:gd name="adj1" fmla="val 2929425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9" idx="0"/>
            <a:endCxn id="12" idx="0"/>
          </p:cNvCxnSpPr>
          <p:nvPr/>
        </p:nvCxnSpPr>
        <p:spPr>
          <a:xfrm rot="5400000" flipH="1" flipV="1">
            <a:off x="4773707" y="2259523"/>
            <a:ext cx="12700" cy="5889813"/>
          </a:xfrm>
          <a:prstGeom prst="bentConnector3">
            <a:avLst>
              <a:gd name="adj1" fmla="val 8011764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27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How to find the safe place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4716463" y="15573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5176838" y="15573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5608638" y="16383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6021388" y="17922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6426200" y="19891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6804025" y="22145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7145338" y="24923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7453313" y="28003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7596188" y="32131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7740650" y="36258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10</a:t>
            </a:r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7759700" y="40671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11</a:t>
            </a:r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7667625" y="44910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12</a:t>
            </a:r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7451725" y="48688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13</a:t>
            </a:r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7164388" y="51911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14</a:t>
            </a:r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6804025" y="54451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15</a:t>
            </a:r>
          </a:p>
        </p:txBody>
      </p:sp>
      <p:sp>
        <p:nvSpPr>
          <p:cNvPr id="4116" name="Oval 20"/>
          <p:cNvSpPr>
            <a:spLocks noChangeArrowheads="1"/>
          </p:cNvSpPr>
          <p:nvPr/>
        </p:nvSpPr>
        <p:spPr bwMode="auto">
          <a:xfrm>
            <a:off x="6426200" y="56610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16</a:t>
            </a:r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>
            <a:off x="6011863" y="58054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17</a:t>
            </a:r>
          </a:p>
        </p:txBody>
      </p:sp>
      <p:sp>
        <p:nvSpPr>
          <p:cNvPr id="4118" name="Oval 22"/>
          <p:cNvSpPr>
            <a:spLocks noChangeArrowheads="1"/>
          </p:cNvSpPr>
          <p:nvPr/>
        </p:nvSpPr>
        <p:spPr bwMode="auto">
          <a:xfrm>
            <a:off x="5580063" y="58769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18</a:t>
            </a:r>
          </a:p>
        </p:txBody>
      </p:sp>
      <p:sp>
        <p:nvSpPr>
          <p:cNvPr id="4119" name="Oval 23"/>
          <p:cNvSpPr>
            <a:spLocks noChangeArrowheads="1"/>
          </p:cNvSpPr>
          <p:nvPr/>
        </p:nvSpPr>
        <p:spPr bwMode="auto">
          <a:xfrm>
            <a:off x="5148263" y="59499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19</a:t>
            </a:r>
          </a:p>
        </p:txBody>
      </p:sp>
      <p:sp>
        <p:nvSpPr>
          <p:cNvPr id="4120" name="Oval 24"/>
          <p:cNvSpPr>
            <a:spLocks noChangeArrowheads="1"/>
          </p:cNvSpPr>
          <p:nvPr/>
        </p:nvSpPr>
        <p:spPr bwMode="auto">
          <a:xfrm>
            <a:off x="4716463" y="60213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20</a:t>
            </a:r>
          </a:p>
        </p:txBody>
      </p:sp>
      <p:sp>
        <p:nvSpPr>
          <p:cNvPr id="4121" name="Oval 25"/>
          <p:cNvSpPr>
            <a:spLocks noChangeArrowheads="1"/>
          </p:cNvSpPr>
          <p:nvPr/>
        </p:nvSpPr>
        <p:spPr bwMode="auto">
          <a:xfrm>
            <a:off x="4284663" y="60213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21</a:t>
            </a:r>
          </a:p>
        </p:txBody>
      </p:sp>
      <p:sp>
        <p:nvSpPr>
          <p:cNvPr id="4122" name="Oval 26"/>
          <p:cNvSpPr>
            <a:spLocks noChangeArrowheads="1"/>
          </p:cNvSpPr>
          <p:nvPr/>
        </p:nvSpPr>
        <p:spPr bwMode="auto">
          <a:xfrm>
            <a:off x="3852863" y="60213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22</a:t>
            </a:r>
          </a:p>
        </p:txBody>
      </p:sp>
      <p:sp>
        <p:nvSpPr>
          <p:cNvPr id="4123" name="Oval 27"/>
          <p:cNvSpPr>
            <a:spLocks noChangeArrowheads="1"/>
          </p:cNvSpPr>
          <p:nvPr/>
        </p:nvSpPr>
        <p:spPr bwMode="auto">
          <a:xfrm>
            <a:off x="3419475" y="59499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23</a:t>
            </a:r>
          </a:p>
        </p:txBody>
      </p:sp>
      <p:sp>
        <p:nvSpPr>
          <p:cNvPr id="4124" name="Oval 28"/>
          <p:cNvSpPr>
            <a:spLocks noChangeArrowheads="1"/>
          </p:cNvSpPr>
          <p:nvPr/>
        </p:nvSpPr>
        <p:spPr bwMode="auto">
          <a:xfrm>
            <a:off x="2987675" y="58769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24</a:t>
            </a:r>
          </a:p>
        </p:txBody>
      </p:sp>
      <p:sp>
        <p:nvSpPr>
          <p:cNvPr id="4125" name="Oval 29"/>
          <p:cNvSpPr>
            <a:spLocks noChangeArrowheads="1"/>
          </p:cNvSpPr>
          <p:nvPr/>
        </p:nvSpPr>
        <p:spPr bwMode="auto">
          <a:xfrm>
            <a:off x="2565400" y="57340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25</a:t>
            </a:r>
          </a:p>
        </p:txBody>
      </p:sp>
      <p:sp>
        <p:nvSpPr>
          <p:cNvPr id="4126" name="Oval 30"/>
          <p:cNvSpPr>
            <a:spLocks noChangeArrowheads="1"/>
          </p:cNvSpPr>
          <p:nvPr/>
        </p:nvSpPr>
        <p:spPr bwMode="auto">
          <a:xfrm>
            <a:off x="2195513" y="55181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26</a:t>
            </a:r>
          </a:p>
        </p:txBody>
      </p:sp>
      <p:sp>
        <p:nvSpPr>
          <p:cNvPr id="4127" name="Oval 31"/>
          <p:cNvSpPr>
            <a:spLocks noChangeArrowheads="1"/>
          </p:cNvSpPr>
          <p:nvPr/>
        </p:nvSpPr>
        <p:spPr bwMode="auto">
          <a:xfrm>
            <a:off x="1836738" y="52578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27</a:t>
            </a:r>
          </a:p>
        </p:txBody>
      </p:sp>
      <p:sp>
        <p:nvSpPr>
          <p:cNvPr id="4128" name="Oval 32"/>
          <p:cNvSpPr>
            <a:spLocks noChangeArrowheads="1"/>
          </p:cNvSpPr>
          <p:nvPr/>
        </p:nvSpPr>
        <p:spPr bwMode="auto">
          <a:xfrm>
            <a:off x="1476375" y="50133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28</a:t>
            </a:r>
          </a:p>
        </p:txBody>
      </p:sp>
      <p:sp>
        <p:nvSpPr>
          <p:cNvPr id="4129" name="Oval 33"/>
          <p:cNvSpPr>
            <a:spLocks noChangeArrowheads="1"/>
          </p:cNvSpPr>
          <p:nvPr/>
        </p:nvSpPr>
        <p:spPr bwMode="auto">
          <a:xfrm>
            <a:off x="1270000" y="463391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29</a:t>
            </a:r>
          </a:p>
        </p:txBody>
      </p:sp>
      <p:sp>
        <p:nvSpPr>
          <p:cNvPr id="4130" name="Oval 34"/>
          <p:cNvSpPr>
            <a:spLocks noChangeArrowheads="1"/>
          </p:cNvSpPr>
          <p:nvPr/>
        </p:nvSpPr>
        <p:spPr bwMode="auto">
          <a:xfrm>
            <a:off x="1116013" y="42211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30</a:t>
            </a:r>
          </a:p>
        </p:txBody>
      </p:sp>
      <p:sp>
        <p:nvSpPr>
          <p:cNvPr id="7201" name="Oval 35"/>
          <p:cNvSpPr>
            <a:spLocks noChangeArrowheads="1"/>
          </p:cNvSpPr>
          <p:nvPr/>
        </p:nvSpPr>
        <p:spPr bwMode="auto">
          <a:xfrm>
            <a:off x="981075" y="37988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31</a:t>
            </a:r>
          </a:p>
        </p:txBody>
      </p:sp>
      <p:sp>
        <p:nvSpPr>
          <p:cNvPr id="4132" name="Oval 36"/>
          <p:cNvSpPr>
            <a:spLocks noChangeArrowheads="1"/>
          </p:cNvSpPr>
          <p:nvPr/>
        </p:nvSpPr>
        <p:spPr bwMode="auto">
          <a:xfrm>
            <a:off x="1042988" y="33575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32</a:t>
            </a:r>
          </a:p>
        </p:txBody>
      </p:sp>
      <p:sp>
        <p:nvSpPr>
          <p:cNvPr id="4133" name="Oval 37"/>
          <p:cNvSpPr>
            <a:spLocks noChangeArrowheads="1"/>
          </p:cNvSpPr>
          <p:nvPr/>
        </p:nvSpPr>
        <p:spPr bwMode="auto">
          <a:xfrm>
            <a:off x="1258888" y="29781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33</a:t>
            </a:r>
          </a:p>
        </p:txBody>
      </p:sp>
      <p:sp>
        <p:nvSpPr>
          <p:cNvPr id="4134" name="Oval 38"/>
          <p:cNvSpPr>
            <a:spLocks noChangeArrowheads="1"/>
          </p:cNvSpPr>
          <p:nvPr/>
        </p:nvSpPr>
        <p:spPr bwMode="auto">
          <a:xfrm>
            <a:off x="1547813" y="26368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34</a:t>
            </a:r>
          </a:p>
        </p:txBody>
      </p:sp>
      <p:sp>
        <p:nvSpPr>
          <p:cNvPr id="4135" name="Oval 39"/>
          <p:cNvSpPr>
            <a:spLocks noChangeArrowheads="1"/>
          </p:cNvSpPr>
          <p:nvPr/>
        </p:nvSpPr>
        <p:spPr bwMode="auto">
          <a:xfrm>
            <a:off x="1835150" y="23050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35</a:t>
            </a:r>
          </a:p>
        </p:txBody>
      </p:sp>
      <p:sp>
        <p:nvSpPr>
          <p:cNvPr id="4136" name="Oval 40"/>
          <p:cNvSpPr>
            <a:spLocks noChangeArrowheads="1"/>
          </p:cNvSpPr>
          <p:nvPr/>
        </p:nvSpPr>
        <p:spPr bwMode="auto">
          <a:xfrm>
            <a:off x="2195513" y="20605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36</a:t>
            </a:r>
          </a:p>
        </p:txBody>
      </p:sp>
      <p:sp>
        <p:nvSpPr>
          <p:cNvPr id="4137" name="Oval 41"/>
          <p:cNvSpPr>
            <a:spLocks noChangeArrowheads="1"/>
          </p:cNvSpPr>
          <p:nvPr/>
        </p:nvSpPr>
        <p:spPr bwMode="auto">
          <a:xfrm>
            <a:off x="2574925" y="18446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37</a:t>
            </a:r>
          </a:p>
        </p:txBody>
      </p:sp>
      <p:sp>
        <p:nvSpPr>
          <p:cNvPr id="4138" name="Oval 42"/>
          <p:cNvSpPr>
            <a:spLocks noChangeArrowheads="1"/>
          </p:cNvSpPr>
          <p:nvPr/>
        </p:nvSpPr>
        <p:spPr bwMode="auto">
          <a:xfrm>
            <a:off x="2987675" y="170021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38</a:t>
            </a:r>
          </a:p>
        </p:txBody>
      </p:sp>
      <p:sp>
        <p:nvSpPr>
          <p:cNvPr id="4139" name="Oval 43"/>
          <p:cNvSpPr>
            <a:spLocks noChangeArrowheads="1"/>
          </p:cNvSpPr>
          <p:nvPr/>
        </p:nvSpPr>
        <p:spPr bwMode="auto">
          <a:xfrm>
            <a:off x="3419475" y="16287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39</a:t>
            </a:r>
          </a:p>
        </p:txBody>
      </p:sp>
      <p:sp>
        <p:nvSpPr>
          <p:cNvPr id="4140" name="Oval 44"/>
          <p:cNvSpPr>
            <a:spLocks noChangeArrowheads="1"/>
          </p:cNvSpPr>
          <p:nvPr/>
        </p:nvSpPr>
        <p:spPr bwMode="auto">
          <a:xfrm>
            <a:off x="3851275" y="15573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40</a:t>
            </a:r>
          </a:p>
        </p:txBody>
      </p:sp>
      <p:sp>
        <p:nvSpPr>
          <p:cNvPr id="4141" name="Oval 45"/>
          <p:cNvSpPr>
            <a:spLocks noChangeArrowheads="1"/>
          </p:cNvSpPr>
          <p:nvPr/>
        </p:nvSpPr>
        <p:spPr bwMode="auto">
          <a:xfrm>
            <a:off x="4284663" y="15573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41</a:t>
            </a:r>
          </a:p>
        </p:txBody>
      </p:sp>
      <p:sp>
        <p:nvSpPr>
          <p:cNvPr id="4189" name="AutoShape 93"/>
          <p:cNvSpPr>
            <a:spLocks noChangeArrowheads="1"/>
          </p:cNvSpPr>
          <p:nvPr/>
        </p:nvSpPr>
        <p:spPr bwMode="auto">
          <a:xfrm>
            <a:off x="2195513" y="3500438"/>
            <a:ext cx="1590675" cy="431800"/>
          </a:xfrm>
          <a:prstGeom prst="wedgeRoundRectCallout">
            <a:avLst>
              <a:gd name="adj1" fmla="val -107648"/>
              <a:gd name="adj2" fmla="val 67278"/>
              <a:gd name="adj3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Safe place</a:t>
            </a:r>
          </a:p>
        </p:txBody>
      </p:sp>
      <p:sp>
        <p:nvSpPr>
          <p:cNvPr id="4192" name="Rectangle 96"/>
          <p:cNvSpPr>
            <a:spLocks noChangeArrowheads="1"/>
          </p:cNvSpPr>
          <p:nvPr/>
        </p:nvSpPr>
        <p:spPr bwMode="auto">
          <a:xfrm>
            <a:off x="2987675" y="4221163"/>
            <a:ext cx="30845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  <a:t>Can you find the safe place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FASTER</a:t>
            </a:r>
            <a: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  <a:t>?</a:t>
            </a:r>
          </a:p>
        </p:txBody>
      </p:sp>
      <p:pic>
        <p:nvPicPr>
          <p:cNvPr id="7218" name="Picture 50" descr="MCj0343747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89138"/>
            <a:ext cx="473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0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44444E-6 L 0.10226 -0.0104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-0.00973 L 0.21024 0.0638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24 0.06389 L 0.28906 0.2108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06 0.21088 L 0.30486 0.3789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3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86 0.37894 L 0.23402 0.5467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1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02 0.54676 L 0.09218 0.60972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9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18 0.60972 L -0.06528 0.60972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28 0.60972 L -0.19914 0.5993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5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14 0.5993 L -0.33299 0.51527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3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299 0.51528 L -0.41163 0.34723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1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163 0.34722 L -0.39583 0.14792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9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601 0.14791 L -0.29375 0.0217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7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375 0.02176 L -0.1441 -0.02014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5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 -0.02014 L -0.00226 0.00069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00069 L 0.18438 0.04351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38 0.04352 L 0.31042 0.27453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41 0.27454 L 0.26545 0.51528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7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45 0.51528 L 0.02916 0.62014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5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16 0.62014 L -0.1441 0.62014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3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 0.62014 L -0.36459 0.4838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1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458 0.4838 L -0.41979 0.23195 " pathEditMode="relative" rAng="0" ptsTypes="AA">
                                      <p:cBhvr>
                                        <p:cTn id="16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9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98 0.23194 L -0.23073 0.03218 " pathEditMode="relative" rAng="0" ptsTypes="AA">
                                      <p:cBhvr>
                                        <p:cTn id="17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7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73 0.03218 L -0.04948 -0.00972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5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48 -0.00972 L -0.04098 -0.01458 L 0.08177 -0.03472 L 0.16475 -0.00347 L 0.27222 0.11111 " pathEditMode="relative" ptsTypes="AAAAA">
                                      <p:cBhvr>
                                        <p:cTn id="19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93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22 0.11111 L 0.29687 0.4838 " pathEditMode="relative" rAng="0" ptsTypes="AA">
                                      <p:cBhvr>
                                        <p:cTn id="19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" y="1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1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45 0.51528 L 0.16406 0.60949 L -0.01806 0.6412 " pathEditMode="relative" rAng="0" ptsTypes="AAA">
                                      <p:cBhvr>
                                        <p:cTn id="20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4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9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06 0.64121 L -0.17101 0.62246 L -0.29931 0.54445 " pathEditMode="relative" ptsTypes="AAA">
                                      <p:cBhvr>
                                        <p:cTn id="21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7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914 0.54421 L -0.39254 0.44097 L -0.42188 0.29514 L -0.35296 0.13796 " pathEditMode="relative" rAng="0" ptsTypes="AAAA">
                                      <p:cBhvr>
                                        <p:cTn id="22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25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295 0.13796 L -0.29167 0.06505 L -0.19931 -0.00648 L -0.09636 -0.01921 " pathEditMode="relative" ptsTypes="AAAA">
                                      <p:cBhvr>
                                        <p:cTn id="23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33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636 -0.01922 L 0.05086 -0.01412 L 0.15937 0.00463 L 0.28298 0.17315 " pathEditMode="relative" ptsTypes="AAAA">
                                      <p:cBhvr>
                                        <p:cTn id="23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41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07 0.1706 L 0.31822 0.35556 L 0.21197 0.59583 L 0.13941 0.60718 " pathEditMode="relative" rAng="0" ptsTypes="AAAA">
                                      <p:cBhvr>
                                        <p:cTn id="24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6" y="2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49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54 0.60718 L -0.08594 0.63727 L -0.26233 0.58194 L -0.39532 0.41458 " pathEditMode="relative" ptsTypes="AAAA">
                                      <p:cBhvr>
                                        <p:cTn id="25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57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32 0.41459 L -0.43577 0.26875 L -0.33681 0.04861 L -0.18681 0.00209 " pathEditMode="relative" ptsTypes="AAAA">
                                      <p:cBhvr>
                                        <p:cTn id="26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5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81 0.00209 L 0.05381 -0.00926 L 0.14808 0.02848 L 0.31232 0.33287 " pathEditMode="relative" ptsTypes="AAAA">
                                      <p:cBhvr>
                                        <p:cTn id="27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3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32 0.33287 L 0.18211 0.58819 L -0.09723 0.63101 L -0.24063 0.59074 " pathEditMode="relative" ptsTypes="AAAA">
                                      <p:cBhvr>
                                        <p:cTn id="27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1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063 0.59074 L -0.44167 0.28403 L -0.32553 0.0713 L 0.06024 -0.02546 " pathEditMode="relative" ptsTypes="AAAA">
                                      <p:cBhvr>
                                        <p:cTn id="28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24 -0.02546 L 0.16024 0.00232 L 0.21597 0.57593 L -0.09063 0.63866 " pathEditMode="relative" ptsTypes="AAAA">
                                      <p:cBhvr>
                                        <p:cTn id="29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7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28 0.60972 L -0.38612 0.25648 L -0.2823 0.0412 L 0.1375 0.01204 " pathEditMode="relative" rAng="0" ptsTypes="AAAA">
                                      <p:cBhvr>
                                        <p:cTn id="30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-2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0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41 0.01088 L 0.19618 0.5831 L -0.43125 0.29005 L -0.32848 0.08009 " pathEditMode="relative" ptsTypes="AAAA">
                                      <p:cBhvr>
                                        <p:cTn id="310" dur="10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13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848 0.0801 L 0.19982 0.5831 L -0.42275 0.29144 L 0.20086 0.58056 " pathEditMode="relative" ptsTypes="AAAA">
                                      <p:cBhvr>
                                        <p:cTn id="318" dur="20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21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7" dur="500"/>
                                        <p:tgtEl>
                                          <p:spTgt spid="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29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5" dur="500"/>
                                        <p:tgtEl>
                                          <p:spTgt spid="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101" grpId="0" animBg="1"/>
      <p:bldP spid="4103" grpId="0" animBg="1"/>
      <p:bldP spid="4104" grpId="0" animBg="1"/>
      <p:bldP spid="4105" grpId="0" animBg="1"/>
      <p:bldP spid="4106" grpId="0" animBg="1"/>
      <p:bldP spid="4107" grpId="0" animBg="1"/>
      <p:bldP spid="4108" grpId="0" animBg="1"/>
      <p:bldP spid="4109" grpId="0" animBg="1"/>
      <p:bldP spid="4110" grpId="0" animBg="1"/>
      <p:bldP spid="4111" grpId="0" animBg="1"/>
      <p:bldP spid="4112" grpId="0" animBg="1"/>
      <p:bldP spid="4113" grpId="0" animBg="1"/>
      <p:bldP spid="4114" grpId="0" animBg="1"/>
      <p:bldP spid="4115" grpId="0" animBg="1"/>
      <p:bldP spid="4116" grpId="0" animBg="1"/>
      <p:bldP spid="4117" grpId="0" animBg="1"/>
      <p:bldP spid="4118" grpId="0" animBg="1"/>
      <p:bldP spid="4119" grpId="0" animBg="1"/>
      <p:bldP spid="4120" grpId="0" animBg="1"/>
      <p:bldP spid="4121" grpId="0" animBg="1"/>
      <p:bldP spid="4122" grpId="0" animBg="1"/>
      <p:bldP spid="4123" grpId="0" animBg="1"/>
      <p:bldP spid="4124" grpId="0" animBg="1"/>
      <p:bldP spid="4125" grpId="0" animBg="1"/>
      <p:bldP spid="4126" grpId="0" animBg="1"/>
      <p:bldP spid="4127" grpId="0" animBg="1"/>
      <p:bldP spid="4128" grpId="0" animBg="1"/>
      <p:bldP spid="4129" grpId="0" animBg="1"/>
      <p:bldP spid="4130" grpId="0" animBg="1"/>
      <p:bldP spid="4132" grpId="0" animBg="1"/>
      <p:bldP spid="4133" grpId="0" animBg="1"/>
      <p:bldP spid="4134" grpId="0" animBg="1"/>
      <p:bldP spid="4135" grpId="0" animBg="1"/>
      <p:bldP spid="4136" grpId="0" animBg="1"/>
      <p:bldP spid="4137" grpId="0" animBg="1"/>
      <p:bldP spid="4138" grpId="0" animBg="1"/>
      <p:bldP spid="4139" grpId="0" animBg="1"/>
      <p:bldP spid="4140" grpId="0" animBg="1"/>
      <p:bldP spid="4141" grpId="0" animBg="1"/>
      <p:bldP spid="4189" grpId="0" animBg="1"/>
      <p:bldP spid="419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Delete a node before temp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2393"/>
            <a:ext cx="8305800" cy="4114800"/>
          </a:xfrm>
        </p:spPr>
        <p:txBody>
          <a:bodyPr/>
          <a:lstStyle/>
          <a:p>
            <a:r>
              <a:rPr lang="en-US" altLang="zh-TW" dirty="0"/>
              <a:t>Delete a </a:t>
            </a:r>
            <a:r>
              <a:rPr lang="en-US" altLang="zh-TW" dirty="0" smtClean="0"/>
              <a:t>node before temp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Node* P = temp-&gt;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 = 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-&gt;next = temp;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free(P)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787" y="5003981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927910" y="4952000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80329" y="5003981"/>
            <a:ext cx="1183342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017058" y="4952000"/>
            <a:ext cx="1183342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endCxn id="5" idx="3"/>
          </p:cNvCxnSpPr>
          <p:nvPr/>
        </p:nvCxnSpPr>
        <p:spPr>
          <a:xfrm flipH="1" flipV="1">
            <a:off x="7111252" y="5409200"/>
            <a:ext cx="804582" cy="246423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111252" y="5185083"/>
            <a:ext cx="779929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7" idx="3"/>
          </p:cNvCxnSpPr>
          <p:nvPr/>
        </p:nvCxnSpPr>
        <p:spPr>
          <a:xfrm flipH="1" flipV="1">
            <a:off x="3200400" y="5409200"/>
            <a:ext cx="804581" cy="21098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5147981" y="5409200"/>
            <a:ext cx="779930" cy="233083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5" idx="1"/>
          </p:cNvCxnSpPr>
          <p:nvPr/>
        </p:nvCxnSpPr>
        <p:spPr>
          <a:xfrm>
            <a:off x="5163671" y="5192894"/>
            <a:ext cx="764239" cy="21630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1237129" y="5409200"/>
            <a:ext cx="779929" cy="233084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915833" y="5003981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3204881" y="5220941"/>
            <a:ext cx="784410" cy="188259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7" idx="1"/>
          </p:cNvCxnSpPr>
          <p:nvPr/>
        </p:nvCxnSpPr>
        <p:spPr>
          <a:xfrm>
            <a:off x="1261781" y="5220941"/>
            <a:ext cx="755277" cy="18825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9" idx="3"/>
            <a:endCxn id="6" idx="0"/>
          </p:cNvCxnSpPr>
          <p:nvPr/>
        </p:nvCxnSpPr>
        <p:spPr>
          <a:xfrm>
            <a:off x="3750733" y="4452802"/>
            <a:ext cx="821267" cy="55117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2722865" y="4191192"/>
            <a:ext cx="10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temp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2" name="直線單箭頭接點 31"/>
          <p:cNvCxnSpPr>
            <a:stCxn id="33" idx="3"/>
            <a:endCxn id="7" idx="0"/>
          </p:cNvCxnSpPr>
          <p:nvPr/>
        </p:nvCxnSpPr>
        <p:spPr>
          <a:xfrm>
            <a:off x="1716904" y="4426122"/>
            <a:ext cx="891825" cy="52587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1338146" y="4164512"/>
            <a:ext cx="378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7" name="肘形接點 36"/>
          <p:cNvCxnSpPr>
            <a:stCxn id="6" idx="0"/>
            <a:endCxn id="4" idx="0"/>
          </p:cNvCxnSpPr>
          <p:nvPr/>
        </p:nvCxnSpPr>
        <p:spPr>
          <a:xfrm rot="16200000" flipV="1">
            <a:off x="2608729" y="3040710"/>
            <a:ext cx="12700" cy="3926542"/>
          </a:xfrm>
          <a:prstGeom prst="bentConnector3">
            <a:avLst>
              <a:gd name="adj1" fmla="val 6176472"/>
            </a:avLst>
          </a:prstGeom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4" idx="2"/>
            <a:endCxn id="6" idx="2"/>
          </p:cNvCxnSpPr>
          <p:nvPr/>
        </p:nvCxnSpPr>
        <p:spPr>
          <a:xfrm rot="16200000" flipH="1">
            <a:off x="2608729" y="3955110"/>
            <a:ext cx="12700" cy="3926542"/>
          </a:xfrm>
          <a:prstGeom prst="bentConnector3">
            <a:avLst>
              <a:gd name="adj1" fmla="val 3776472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64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4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th</a:t>
            </a:r>
            <a:r>
              <a:rPr lang="en-US" altLang="zh-TW" dirty="0" smtClean="0">
                <a:ea typeface="新細明體" panose="02020500000000000000" pitchFamily="18" charset="-120"/>
              </a:rPr>
              <a:t> Algorithm</a:t>
            </a:r>
            <a:r>
              <a:rPr lang="en-US" altLang="zh-TW" dirty="0"/>
              <a:t> – using recursion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6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36119"/>
            <a:ext cx="8305800" cy="4114800"/>
          </a:xfrm>
        </p:spPr>
        <p:txBody>
          <a:bodyPr/>
          <a:lstStyle/>
          <a:p>
            <a:r>
              <a:rPr lang="en-US" altLang="zh-TW" dirty="0"/>
              <a:t>Simulation is a brute-force method.  </a:t>
            </a:r>
            <a:br>
              <a:rPr lang="en-US" altLang="zh-TW" dirty="0"/>
            </a:br>
            <a:r>
              <a:rPr lang="en-US" altLang="zh-TW" dirty="0"/>
              <a:t>Faster algorithms are usually expected.</a:t>
            </a:r>
          </a:p>
          <a:p>
            <a:r>
              <a:rPr lang="en-US" altLang="zh-TW" dirty="0"/>
              <a:t>The scientific approach</a:t>
            </a:r>
          </a:p>
          <a:p>
            <a:pPr marL="971550" lvl="1" indent="-514350">
              <a:buFontTx/>
              <a:buAutoNum type="arabicPeriod"/>
            </a:pPr>
            <a:r>
              <a:rPr lang="en-US" altLang="zh-TW" dirty="0"/>
              <a:t>Observing some cases</a:t>
            </a:r>
          </a:p>
          <a:p>
            <a:pPr marL="971550" lvl="1" indent="-514350">
              <a:buFontTx/>
              <a:buAutoNum type="arabicPeriod"/>
            </a:pPr>
            <a:r>
              <a:rPr lang="en-US" altLang="zh-TW" dirty="0"/>
              <a:t>Making some hypotheses (generalization)</a:t>
            </a:r>
          </a:p>
          <a:p>
            <a:pPr marL="971550" lvl="1" indent="-514350">
              <a:buFontTx/>
              <a:buAutoNum type="arabicPeriod"/>
            </a:pPr>
            <a:r>
              <a:rPr lang="en-US" altLang="zh-TW" dirty="0"/>
              <a:t>Testing the hypotheses</a:t>
            </a:r>
          </a:p>
          <a:p>
            <a:pPr marL="971550" lvl="1" indent="-514350">
              <a:buFontTx/>
              <a:buAutoNum type="arabicPeriod"/>
            </a:pPr>
            <a:r>
              <a:rPr lang="en-US" altLang="zh-TW" dirty="0"/>
              <a:t>Repeat 1-3 until success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Can we do beyond O(n)?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5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Observing a case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0860"/>
            <a:ext cx="8305800" cy="41148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Let’s check out the case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= 8 </a:t>
            </a:r>
            <a:r>
              <a:rPr lang="en-US" altLang="zh-TW" dirty="0" smtClean="0"/>
              <a:t>and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/>
              <a:t> = 2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endParaRPr lang="en-US" altLang="zh-TW" sz="1200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What have you observed </a:t>
            </a:r>
            <a:r>
              <a:rPr lang="en-US" altLang="zh-TW" dirty="0"/>
              <a:t>i</a:t>
            </a:r>
            <a:r>
              <a:rPr lang="en-US" altLang="zh-TW" dirty="0" smtClean="0"/>
              <a:t>n </a:t>
            </a:r>
            <a:r>
              <a:rPr lang="en-US" altLang="zh-TW" dirty="0"/>
              <a:t>the first round</a:t>
            </a:r>
            <a:r>
              <a:rPr lang="en-US" altLang="zh-TW" dirty="0" smtClean="0">
                <a:ea typeface="新細明體" panose="02020500000000000000" pitchFamily="18" charset="-120"/>
              </a:rPr>
              <a:t>?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All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even</a:t>
            </a:r>
            <a:r>
              <a:rPr lang="en-US" altLang="zh-TW" dirty="0" smtClean="0">
                <a:ea typeface="新細明體" panose="02020500000000000000" pitchFamily="18" charset="-120"/>
              </a:rPr>
              <a:t> numbered people die</a:t>
            </a:r>
          </a:p>
          <a:p>
            <a:pPr lvl="2"/>
            <a:r>
              <a:rPr lang="en-US" altLang="zh-TW" dirty="0"/>
              <a:t>4 people, numbered 1, 3, 5, and 7, </a:t>
            </a:r>
            <a:r>
              <a:rPr lang="en-US" altLang="zh-TW" dirty="0" smtClean="0"/>
              <a:t>are left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starting point</a:t>
            </a:r>
            <a:r>
              <a:rPr lang="en-US" altLang="zh-TW" dirty="0" smtClean="0">
                <a:ea typeface="新細明體" panose="02020500000000000000" pitchFamily="18" charset="-120"/>
              </a:rPr>
              <a:t> is back to 1</a:t>
            </a:r>
          </a:p>
          <a:p>
            <a:r>
              <a:rPr lang="en-US" altLang="zh-TW" dirty="0"/>
              <a:t>In the second </a:t>
            </a:r>
            <a:r>
              <a:rPr lang="en-US" altLang="zh-TW" dirty="0" smtClean="0"/>
              <a:t>round, </a:t>
            </a:r>
          </a:p>
          <a:p>
            <a:pPr lvl="1"/>
            <a:r>
              <a:rPr lang="en-US" altLang="zh-TW" dirty="0" smtClean="0"/>
              <a:t>we </a:t>
            </a:r>
            <a:r>
              <a:rPr lang="en-US" altLang="zh-TW" dirty="0"/>
              <a:t>can re-number </a:t>
            </a:r>
            <a:r>
              <a:rPr lang="en-US" altLang="zh-TW" dirty="0" smtClean="0"/>
              <a:t>the 4 people </a:t>
            </a:r>
            <a:r>
              <a:rPr lang="en-US" altLang="zh-TW" dirty="0"/>
              <a:t>as 1, 2, 3, and </a:t>
            </a:r>
            <a:r>
              <a:rPr lang="en-US" altLang="zh-TW" dirty="0" smtClean="0"/>
              <a:t>4</a:t>
            </a:r>
            <a:r>
              <a:rPr lang="en-US" altLang="zh-TW" dirty="0"/>
              <a:t>;</a:t>
            </a:r>
            <a:endParaRPr lang="en-US" altLang="zh-TW" dirty="0" smtClean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his </a:t>
            </a:r>
            <a:r>
              <a:rPr lang="en-US" altLang="zh-TW" dirty="0"/>
              <a:t>re-numbering transforms the original problem to a smaller </a:t>
            </a:r>
            <a:r>
              <a:rPr lang="en-US" altLang="zh-TW" dirty="0" smtClean="0"/>
              <a:t>same problem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8679" name="Oval 5"/>
          <p:cNvSpPr>
            <a:spLocks noChangeArrowheads="1"/>
          </p:cNvSpPr>
          <p:nvPr/>
        </p:nvSpPr>
        <p:spPr bwMode="auto">
          <a:xfrm>
            <a:off x="7687754" y="2963366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" name="Oval 5"/>
          <p:cNvSpPr>
            <a:spLocks noChangeArrowheads="1"/>
          </p:cNvSpPr>
          <p:nvPr/>
        </p:nvSpPr>
        <p:spPr bwMode="auto">
          <a:xfrm>
            <a:off x="8192579" y="3179266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8681" name="Oval 5"/>
          <p:cNvSpPr>
            <a:spLocks noChangeArrowheads="1"/>
          </p:cNvSpPr>
          <p:nvPr/>
        </p:nvSpPr>
        <p:spPr bwMode="auto">
          <a:xfrm>
            <a:off x="8481504" y="3611066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8265604" y="4114304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dirty="0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28683" name="Oval 5"/>
          <p:cNvSpPr>
            <a:spLocks noChangeArrowheads="1"/>
          </p:cNvSpPr>
          <p:nvPr/>
        </p:nvSpPr>
        <p:spPr bwMode="auto">
          <a:xfrm>
            <a:off x="7833804" y="4330204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328979" y="4187329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28685" name="Oval 5"/>
          <p:cNvSpPr>
            <a:spLocks noChangeArrowheads="1"/>
          </p:cNvSpPr>
          <p:nvPr/>
        </p:nvSpPr>
        <p:spPr bwMode="auto">
          <a:xfrm>
            <a:off x="7041642" y="3753941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184517" y="3250704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111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n is even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9327"/>
            <a:ext cx="8305800" cy="41148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For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=8, after the first “round”, there are only 4 people left.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If we can solve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f(4)</a:t>
            </a:r>
            <a:r>
              <a:rPr lang="en-US" altLang="zh-TW" dirty="0" smtClean="0">
                <a:ea typeface="新細明體" panose="02020500000000000000" pitchFamily="18" charset="-120"/>
              </a:rPr>
              <a:t>, can we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use it to solve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f(8)</a:t>
            </a:r>
            <a:r>
              <a:rPr lang="en-US" altLang="zh-TW" dirty="0" smtClean="0">
                <a:ea typeface="新細明體" panose="02020500000000000000" pitchFamily="18" charset="-120"/>
              </a:rPr>
              <a:t>?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If we renumber the remaining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people, 1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1, 32, 53, 74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it becomes the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=4 problem.</a:t>
            </a:r>
            <a:endParaRPr lang="en-US" altLang="zh-TW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So, if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Symbol" panose="05050102010706020507" pitchFamily="18" charset="2"/>
              </a:rPr>
              <a:t>f(4)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Symbol" panose="05050102010706020507" pitchFamily="18" charset="2"/>
              </a:rPr>
              <a:t>f(8)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Symbol" panose="05050102010706020507" pitchFamily="18" charset="2"/>
              </a:rPr>
              <a:t>2x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–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Symbol" panose="05050102010706020507" pitchFamily="18" charset="2"/>
              </a:rPr>
              <a:t> 1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804025" y="4868863"/>
            <a:ext cx="1514475" cy="1439862"/>
            <a:chOff x="4286" y="3067"/>
            <a:chExt cx="954" cy="907"/>
          </a:xfrm>
        </p:grpSpPr>
        <p:sp>
          <p:nvSpPr>
            <p:cNvPr id="29715" name="Oval 5"/>
            <p:cNvSpPr>
              <a:spLocks noChangeArrowheads="1"/>
            </p:cNvSpPr>
            <p:nvPr/>
          </p:nvSpPr>
          <p:spPr bwMode="auto">
            <a:xfrm>
              <a:off x="4604" y="3067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9716" name="Oval 5"/>
            <p:cNvSpPr>
              <a:spLocks noChangeArrowheads="1"/>
            </p:cNvSpPr>
            <p:nvPr/>
          </p:nvSpPr>
          <p:spPr bwMode="auto">
            <a:xfrm>
              <a:off x="4967" y="3385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9717" name="Oval 5"/>
            <p:cNvSpPr>
              <a:spLocks noChangeArrowheads="1"/>
            </p:cNvSpPr>
            <p:nvPr/>
          </p:nvSpPr>
          <p:spPr bwMode="auto">
            <a:xfrm>
              <a:off x="4649" y="3702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dirty="0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29718" name="Oval 5"/>
            <p:cNvSpPr>
              <a:spLocks noChangeArrowheads="1"/>
            </p:cNvSpPr>
            <p:nvPr/>
          </p:nvSpPr>
          <p:spPr bwMode="auto">
            <a:xfrm>
              <a:off x="4286" y="3385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</p:grpSp>
      <p:sp>
        <p:nvSpPr>
          <p:cNvPr id="29704" name="Oval 5"/>
          <p:cNvSpPr>
            <a:spLocks noChangeArrowheads="1"/>
          </p:cNvSpPr>
          <p:nvPr/>
        </p:nvSpPr>
        <p:spPr bwMode="auto">
          <a:xfrm>
            <a:off x="7162800" y="2133600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667625" y="2349500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9706" name="Oval 5"/>
          <p:cNvSpPr>
            <a:spLocks noChangeArrowheads="1"/>
          </p:cNvSpPr>
          <p:nvPr/>
        </p:nvSpPr>
        <p:spPr bwMode="auto">
          <a:xfrm>
            <a:off x="7956550" y="2781300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740650" y="3284538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29708" name="Oval 5"/>
          <p:cNvSpPr>
            <a:spLocks noChangeArrowheads="1"/>
          </p:cNvSpPr>
          <p:nvPr/>
        </p:nvSpPr>
        <p:spPr bwMode="auto">
          <a:xfrm>
            <a:off x="7308850" y="3500438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804025" y="3357563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29710" name="Oval 5"/>
          <p:cNvSpPr>
            <a:spLocks noChangeArrowheads="1"/>
          </p:cNvSpPr>
          <p:nvPr/>
        </p:nvSpPr>
        <p:spPr bwMode="auto">
          <a:xfrm>
            <a:off x="6516688" y="2924175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659563" y="2420938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219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Generalization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9327"/>
            <a:ext cx="8305800" cy="41148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f(n)=x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f(2n)=2x–1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We found a relation of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f(n)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f(2n)</a:t>
            </a:r>
          </a:p>
          <a:p>
            <a:pPr lvl="1"/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f(2n) = 2f(n) – 1 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Or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f(n) = 2f(n/2) – 1 </a:t>
            </a:r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is even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This is called a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recursive relation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31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Recursive relation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3926"/>
            <a:ext cx="8305800" cy="41148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We do not know what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f(4)</a:t>
            </a:r>
            <a:r>
              <a:rPr lang="en-US" altLang="zh-TW" dirty="0" smtClean="0">
                <a:ea typeface="新細明體" panose="02020500000000000000" pitchFamily="18" charset="-120"/>
              </a:rPr>
              <a:t> is.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We can apply this relation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f(2n) = 2f(n) –1 </a:t>
            </a:r>
            <a:r>
              <a:rPr lang="en-US" altLang="zh-TW" dirty="0" smtClean="0"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again to solve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f(4)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f(4) = 2f(2) –1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We do not know what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f(2)</a:t>
            </a:r>
            <a:r>
              <a:rPr lang="en-US" altLang="zh-TW" dirty="0" smtClean="0">
                <a:ea typeface="新細明體" panose="02020500000000000000" pitchFamily="18" charset="-120"/>
              </a:rPr>
              <a:t> is.</a:t>
            </a:r>
          </a:p>
          <a:p>
            <a:pPr lvl="2"/>
            <a:r>
              <a:rPr lang="en-US" altLang="zh-TW" dirty="0" smtClean="0">
                <a:ea typeface="新細明體" panose="02020500000000000000" pitchFamily="18" charset="-120"/>
              </a:rPr>
              <a:t>apply this relation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f(2n) = 2f(n) –1 </a:t>
            </a:r>
            <a:r>
              <a:rPr lang="en-US" altLang="zh-TW" dirty="0" smtClean="0"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again to solve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f(2)</a:t>
            </a:r>
            <a:r>
              <a:rPr lang="en-US" altLang="zh-TW" dirty="0" smtClean="0">
                <a:ea typeface="新細明體" panose="02020500000000000000" pitchFamily="18" charset="-120"/>
              </a:rPr>
              <a:t>: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f(2) = 2f(1) –1</a:t>
            </a:r>
          </a:p>
          <a:p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f(1) = 1</a:t>
            </a:r>
            <a:r>
              <a:rPr lang="en-US" altLang="zh-TW" dirty="0" smtClean="0">
                <a:ea typeface="新細明體" panose="02020500000000000000" pitchFamily="18" charset="-120"/>
              </a:rPr>
              <a:t>. Why?  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So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f(2) = 1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f(4) = 1</a:t>
            </a:r>
            <a:r>
              <a:rPr lang="en-US" altLang="zh-TW" dirty="0" smtClean="0">
                <a:ea typeface="新細明體" panose="02020500000000000000" pitchFamily="18" charset="-120"/>
              </a:rPr>
              <a:t>,</a:t>
            </a:r>
          </a:p>
          <a:p>
            <a:pPr marL="457200" lvl="1" indent="0">
              <a:buNone/>
            </a:pP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</a:rPr>
              <a:t>and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f(8) = 1</a:t>
            </a:r>
          </a:p>
        </p:txBody>
      </p:sp>
      <p:graphicFrame>
        <p:nvGraphicFramePr>
          <p:cNvPr id="6861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33936"/>
              </p:ext>
            </p:extLst>
          </p:nvPr>
        </p:nvGraphicFramePr>
        <p:xfrm>
          <a:off x="6625695" y="4424405"/>
          <a:ext cx="2054225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方程式" r:id="rId4" imgW="1028520" imgH="888840" progId="Equation.3">
                  <p:embed/>
                </p:oleObj>
              </mc:Choice>
              <mc:Fallback>
                <p:oleObj name="方程式" r:id="rId4" imgW="1028520" imgH="8888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5695" y="4424405"/>
                        <a:ext cx="2054225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139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n is odd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0860"/>
            <a:ext cx="8305800" cy="41148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Let’s check out the case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=9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The starting point in the second round becomes 3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If we can solve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f(4)</a:t>
            </a:r>
            <a:r>
              <a:rPr lang="en-US" altLang="zh-TW" dirty="0" smtClean="0">
                <a:ea typeface="新細明體" panose="02020500000000000000" pitchFamily="18" charset="-120"/>
              </a:rPr>
              <a:t>, can we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use it to solve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f(9)</a:t>
            </a:r>
            <a:r>
              <a:rPr lang="en-US" altLang="zh-TW" dirty="0" smtClean="0">
                <a:ea typeface="新細明體" panose="02020500000000000000" pitchFamily="18" charset="-120"/>
              </a:rPr>
              <a:t>?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If we renumber the remaining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people, 3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1, 52, 73, 94,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it becomes the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=4 problem.</a:t>
            </a:r>
            <a:endParaRPr lang="en-US" altLang="zh-TW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So, if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Symbol" panose="05050102010706020507" pitchFamily="18" charset="2"/>
              </a:rPr>
              <a:t>f(4)=x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Symbol" panose="05050102010706020507" pitchFamily="18" charset="2"/>
              </a:rPr>
              <a:t>f(9)=2x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7524750" y="2564894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" name="Oval 5"/>
          <p:cNvSpPr>
            <a:spLocks noChangeArrowheads="1"/>
          </p:cNvSpPr>
          <p:nvPr/>
        </p:nvSpPr>
        <p:spPr bwMode="auto">
          <a:xfrm>
            <a:off x="8029575" y="2780794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1753" name="Oval 5"/>
          <p:cNvSpPr>
            <a:spLocks noChangeArrowheads="1"/>
          </p:cNvSpPr>
          <p:nvPr/>
        </p:nvSpPr>
        <p:spPr bwMode="auto">
          <a:xfrm>
            <a:off x="8245475" y="3212594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8101013" y="3715831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31755" name="Oval 5"/>
          <p:cNvSpPr>
            <a:spLocks noChangeArrowheads="1"/>
          </p:cNvSpPr>
          <p:nvPr/>
        </p:nvSpPr>
        <p:spPr bwMode="auto">
          <a:xfrm>
            <a:off x="7669213" y="4004756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165975" y="3931731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31757" name="Oval 5"/>
          <p:cNvSpPr>
            <a:spLocks noChangeArrowheads="1"/>
          </p:cNvSpPr>
          <p:nvPr/>
        </p:nvSpPr>
        <p:spPr bwMode="auto">
          <a:xfrm>
            <a:off x="6805613" y="3572956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732588" y="3068131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31759" name="Oval 5"/>
          <p:cNvSpPr>
            <a:spLocks noChangeArrowheads="1"/>
          </p:cNvSpPr>
          <p:nvPr/>
        </p:nvSpPr>
        <p:spPr bwMode="auto">
          <a:xfrm>
            <a:off x="7021513" y="2707769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9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808262" y="4834477"/>
            <a:ext cx="1790700" cy="1646238"/>
            <a:chOff x="4230" y="2880"/>
            <a:chExt cx="1128" cy="1037"/>
          </a:xfrm>
        </p:grpSpPr>
        <p:sp>
          <p:nvSpPr>
            <p:cNvPr id="31764" name="Oval 5"/>
            <p:cNvSpPr>
              <a:spLocks noChangeArrowheads="1"/>
            </p:cNvSpPr>
            <p:nvPr/>
          </p:nvSpPr>
          <p:spPr bwMode="auto">
            <a:xfrm>
              <a:off x="5085" y="3195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dirty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1765" name="Oval 5"/>
            <p:cNvSpPr>
              <a:spLocks noChangeArrowheads="1"/>
            </p:cNvSpPr>
            <p:nvPr/>
          </p:nvSpPr>
          <p:spPr bwMode="auto">
            <a:xfrm>
              <a:off x="4860" y="3645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1766" name="Oval 5"/>
            <p:cNvSpPr>
              <a:spLocks noChangeArrowheads="1"/>
            </p:cNvSpPr>
            <p:nvPr/>
          </p:nvSpPr>
          <p:spPr bwMode="auto">
            <a:xfrm>
              <a:off x="4230" y="3420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31767" name="Oval 5"/>
            <p:cNvSpPr>
              <a:spLocks noChangeArrowheads="1"/>
            </p:cNvSpPr>
            <p:nvPr/>
          </p:nvSpPr>
          <p:spPr bwMode="auto">
            <a:xfrm>
              <a:off x="4410" y="2880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32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4" grpId="0" animBg="1"/>
      <p:bldP spid="6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Generalization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8525"/>
            <a:ext cx="8435975" cy="4525963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f(n)=x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f(2n+1)=2x+1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We found a recursive relation of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f(n)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f(2n+1)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f(2n+1) = 2f(n)+1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Or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f(n) = 2f((n-1)/2)+1 </a:t>
            </a:r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is odd</a:t>
            </a:r>
          </a:p>
          <a:p>
            <a:pPr lvl="1"/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f(9)</a:t>
            </a:r>
            <a:r>
              <a:rPr lang="en-US" altLang="zh-TW" dirty="0" smtClean="0">
                <a:ea typeface="新細明體" panose="02020500000000000000" pitchFamily="18" charset="-120"/>
              </a:rPr>
              <a:t> can be solved by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f(9)=2f(4)+1=3</a:t>
            </a:r>
          </a:p>
        </p:txBody>
      </p:sp>
    </p:spTree>
    <p:extLst>
      <p:ext uri="{BB962C8B-B14F-4D97-AF65-F5344CB8AC3E}">
        <p14:creationId xmlns:p14="http://schemas.microsoft.com/office/powerpoint/2010/main" val="168238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Recursive relation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 </a:t>
            </a:r>
            <a:r>
              <a:rPr lang="en-US" altLang="zh-TW" smtClean="0">
                <a:ea typeface="新細明體" panose="02020500000000000000" pitchFamily="18" charset="-120"/>
              </a:rPr>
              <a:t>algorithm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5459"/>
            <a:ext cx="8305800" cy="4445008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With recursive relations, you can design a recursive algorithm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A recursion includes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The base case.  </a:t>
            </a:r>
          </a:p>
          <a:p>
            <a:pPr lvl="2"/>
            <a:r>
              <a:rPr lang="en-US" altLang="zh-TW" dirty="0" smtClean="0">
                <a:ea typeface="新細明體" panose="02020500000000000000" pitchFamily="18" charset="-120"/>
              </a:rPr>
              <a:t>For the Josephus problem, the base case is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=1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The recurrence part</a:t>
            </a:r>
          </a:p>
          <a:p>
            <a:pPr lvl="2"/>
            <a:r>
              <a:rPr lang="en-US" altLang="zh-TW" dirty="0" smtClean="0">
                <a:ea typeface="新細明體" panose="02020500000000000000" pitchFamily="18" charset="-120"/>
              </a:rPr>
              <a:t>Make procedure calls to the same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subroutine with smaller problem size</a:t>
            </a:r>
          </a:p>
          <a:p>
            <a:pPr lvl="2"/>
            <a:r>
              <a:rPr lang="en-US" altLang="zh-TW" dirty="0" smtClean="0">
                <a:ea typeface="新細明體" panose="02020500000000000000" pitchFamily="18" charset="-120"/>
              </a:rPr>
              <a:t>Compose the result based on the recursive relation</a:t>
            </a:r>
          </a:p>
        </p:txBody>
      </p:sp>
      <p:pic>
        <p:nvPicPr>
          <p:cNvPr id="33799" name="Picture 5" descr="qjkp3jgt6ah7x6b9sn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205038"/>
            <a:ext cx="244792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6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 version of Josephus problem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4656"/>
            <a:ext cx="8305800" cy="4512733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problem:</a:t>
            </a:r>
          </a:p>
          <a:p>
            <a:pPr lvl="1"/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/>
              <a:t> people form a circle, and numbered from 1 to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/>
              <a:t>.  Starting from the number 1 person, killing every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baseline="30000" dirty="0" err="1"/>
              <a:t>th</a:t>
            </a:r>
            <a:r>
              <a:rPr lang="en-US" altLang="zh-TW" dirty="0"/>
              <a:t> person, who will be the last one</a:t>
            </a:r>
            <a:r>
              <a:rPr lang="en-US" altLang="zh-TW" dirty="0" smtClean="0"/>
              <a:t>?</a:t>
            </a:r>
          </a:p>
          <a:p>
            <a:r>
              <a:rPr lang="en-US" altLang="zh-TW" dirty="0"/>
              <a:t>This problem has two parameters: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/>
              <a:t> and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/>
              <a:t>, and the output is an integer between 1 and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/>
              <a:t>.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29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algorithm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600200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Josephus(int n)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(n==1) return 1;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(n%2 == 0)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2*Josephus(n/2)-1;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2*Josephus(n/2)+1;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984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227652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In each recursive call, the problem size is halved. 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n/2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When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n==1</a:t>
            </a:r>
            <a:r>
              <a:rPr lang="en-US" altLang="zh-TW" dirty="0" smtClean="0">
                <a:sym typeface="Wingdings" panose="05000000000000000000" pitchFamily="2" charset="2"/>
              </a:rPr>
              <a:t>, the program stops.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Suppose the program stops in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</a:t>
            </a:r>
            <a:r>
              <a:rPr lang="en-US" altLang="zh-TW" dirty="0" smtClean="0">
                <a:sym typeface="Wingdings" panose="05000000000000000000" pitchFamily="2" charset="2"/>
              </a:rPr>
              <a:t> recursive calls.  The problem sizes are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n, n/2, n/4, … n/2</a:t>
            </a:r>
            <a:r>
              <a:rPr lang="en-US" altLang="zh-TW" b="1" baseline="30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k–1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=1</a:t>
            </a:r>
            <a:r>
              <a:rPr lang="en-US" altLang="zh-TW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You can solve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 = O(log</a:t>
            </a:r>
            <a:r>
              <a:rPr lang="en-US" altLang="zh-TW" b="1" baseline="-25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n) 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which is faster than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O(n)</a:t>
            </a:r>
            <a:r>
              <a:rPr lang="en-US" altLang="zh-TW" dirty="0" smtClean="0">
                <a:sym typeface="Wingdings" panose="05000000000000000000" pitchFamily="2" charset="2"/>
              </a:rPr>
              <a:t> when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US" altLang="zh-TW" dirty="0" smtClean="0">
                <a:sym typeface="Wingdings" panose="05000000000000000000" pitchFamily="2" charset="2"/>
              </a:rPr>
              <a:t> is large.</a:t>
            </a:r>
            <a:endParaRPr lang="zh-TW" altLang="en-US" dirty="0"/>
          </a:p>
        </p:txBody>
      </p:sp>
      <p:sp>
        <p:nvSpPr>
          <p:cNvPr id="5" name="標題 2"/>
          <p:cNvSpPr txBox="1">
            <a:spLocks/>
          </p:cNvSpPr>
          <p:nvPr/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B994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r>
              <a:rPr lang="en-US" altLang="zh-TW" kern="0" dirty="0" smtClean="0"/>
              <a:t>How good is the </a:t>
            </a:r>
            <a:r>
              <a:rPr lang="en-US" altLang="zh-TW" dirty="0"/>
              <a:t>4</a:t>
            </a:r>
            <a:r>
              <a:rPr lang="en-US" altLang="zh-TW" baseline="30000" dirty="0"/>
              <a:t>th </a:t>
            </a:r>
            <a:r>
              <a:rPr lang="en-US" altLang="zh-TW" kern="0" dirty="0" smtClean="0"/>
              <a:t>algorithm?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58262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5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th</a:t>
            </a:r>
            <a:r>
              <a:rPr lang="en-US" altLang="zh-TW" dirty="0" smtClean="0">
                <a:ea typeface="新細明體" panose="02020500000000000000" pitchFamily="18" charset="-120"/>
              </a:rPr>
              <a:t> Algorithm</a:t>
            </a:r>
            <a:r>
              <a:rPr lang="en-US" altLang="zh-TW" dirty="0"/>
              <a:t> – solving the recursion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7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Can we do better?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596" y="1430860"/>
            <a:ext cx="83058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altLang="zh-TW" dirty="0" smtClean="0">
                <a:ea typeface="新細明體" charset="-120"/>
              </a:rPr>
              <a:t>Can we solve the recursion?</a:t>
            </a:r>
          </a:p>
          <a:p>
            <a:pPr marL="609600" indent="-609600">
              <a:lnSpc>
                <a:spcPct val="90000"/>
              </a:lnSpc>
              <a:defRPr/>
            </a:pPr>
            <a:endParaRPr lang="en-US" altLang="zh-TW" dirty="0" smtClean="0">
              <a:ea typeface="新細明體" charset="-120"/>
            </a:endParaRPr>
          </a:p>
          <a:p>
            <a:pPr marL="609600" indent="-609600">
              <a:lnSpc>
                <a:spcPct val="90000"/>
              </a:lnSpc>
              <a:defRPr/>
            </a:pPr>
            <a:endParaRPr lang="en-US" altLang="zh-TW" dirty="0" smtClean="0">
              <a:ea typeface="新細明體" charset="-120"/>
            </a:endParaRPr>
          </a:p>
          <a:p>
            <a:pPr marL="990600" lvl="1" indent="-533400">
              <a:lnSpc>
                <a:spcPct val="90000"/>
              </a:lnSpc>
              <a:defRPr/>
            </a:pPr>
            <a:endParaRPr lang="en-US" altLang="zh-TW" dirty="0" smtClean="0">
              <a:ea typeface="新細明體" charset="-120"/>
            </a:endParaRP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zh-TW" dirty="0" smtClean="0">
                <a:ea typeface="新細明體" charset="-120"/>
              </a:rPr>
              <a:t>If we can, we can have a better algorithm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to find </a:t>
            </a:r>
            <a:r>
              <a:rPr lang="en-US" altLang="zh-TW" b="1" dirty="0" smtClean="0"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f(n)</a:t>
            </a:r>
            <a:r>
              <a:rPr lang="en-US" altLang="zh-TW" dirty="0" smtClean="0">
                <a:ea typeface="新細明體" charset="-120"/>
              </a:rPr>
              <a:t> </a:t>
            </a:r>
          </a:p>
          <a:p>
            <a:pPr marL="590550" indent="-533400">
              <a:lnSpc>
                <a:spcPct val="90000"/>
              </a:lnSpc>
              <a:defRPr/>
            </a:pPr>
            <a:endParaRPr lang="en-US" altLang="zh-TW" sz="1200" dirty="0" smtClean="0">
              <a:ea typeface="新細明體" charset="-120"/>
            </a:endParaRPr>
          </a:p>
          <a:p>
            <a:pPr marL="590550" indent="-533400">
              <a:lnSpc>
                <a:spcPct val="90000"/>
              </a:lnSpc>
              <a:defRPr/>
            </a:pPr>
            <a:r>
              <a:rPr lang="en-US" altLang="zh-TW" dirty="0" smtClean="0">
                <a:ea typeface="新細明體" charset="-120"/>
              </a:rPr>
              <a:t>Remember: 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O</a:t>
            </a:r>
            <a:r>
              <a:rPr lang="en-US" altLang="zh-TW" dirty="0" smtClean="0">
                <a:ea typeface="新細明體" charset="-120"/>
              </a:rPr>
              <a:t>bservation, hypotheses, and verification</a:t>
            </a:r>
          </a:p>
        </p:txBody>
      </p:sp>
      <p:graphicFrame>
        <p:nvGraphicFramePr>
          <p:cNvPr id="205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184918"/>
              </p:ext>
            </p:extLst>
          </p:nvPr>
        </p:nvGraphicFramePr>
        <p:xfrm>
          <a:off x="1992313" y="2116138"/>
          <a:ext cx="522763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方程式" r:id="rId4" imgW="2616120" imgH="685800" progId="Equation.3">
                  <p:embed/>
                </p:oleObj>
              </mc:Choice>
              <mc:Fallback>
                <p:oleObj name="方程式" r:id="rId4" imgW="2616120" imgH="685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116138"/>
                        <a:ext cx="5227637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02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13"/>
          <p:cNvSpPr>
            <a:spLocks noChangeArrowheads="1"/>
          </p:cNvSpPr>
          <p:nvPr/>
        </p:nvSpPr>
        <p:spPr bwMode="auto">
          <a:xfrm>
            <a:off x="4716463" y="1387998"/>
            <a:ext cx="4103687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>
                <a:ea typeface="新細明體" panose="02020500000000000000" pitchFamily="18" charset="-120"/>
              </a:rPr>
              <a:t>n = 6, f(6) = ?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>
                <a:ea typeface="新細明體" panose="02020500000000000000" pitchFamily="18" charset="-120"/>
              </a:rPr>
              <a:t>n = 7, f(7) = ?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>
                <a:ea typeface="新細明體" panose="02020500000000000000" pitchFamily="18" charset="-120"/>
              </a:rPr>
              <a:t>n = 8, f(8) = ?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>
                <a:ea typeface="新細明體" panose="02020500000000000000" pitchFamily="18" charset="-120"/>
              </a:rPr>
              <a:t>n = 9, f(9) = ?</a:t>
            </a:r>
          </a:p>
        </p:txBody>
      </p:sp>
      <p:sp>
        <p:nvSpPr>
          <p:cNvPr id="399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Let’s make more observations</a:t>
            </a:r>
          </a:p>
        </p:txBody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387998"/>
            <a:ext cx="4114800" cy="2376487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n = 2, f(2) = ?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n = 3, f(3) = ?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n = 4, f(4) = ?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n = 5, f(5) = ?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3132138" y="1459435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3132138" y="2034110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3132138" y="2611960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3132138" y="3188223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7380288" y="1387998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7380288" y="2035698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7380288" y="2611960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7380288" y="3188223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39952" name="Rectangle 15"/>
          <p:cNvSpPr>
            <a:spLocks noChangeArrowheads="1"/>
          </p:cNvSpPr>
          <p:nvPr/>
        </p:nvSpPr>
        <p:spPr bwMode="auto">
          <a:xfrm>
            <a:off x="0" y="311519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zh-TW" altLang="zh-TW">
              <a:ea typeface="新細明體" panose="02020500000000000000" pitchFamily="18" charset="-120"/>
            </a:endParaRPr>
          </a:p>
        </p:txBody>
      </p:sp>
      <p:sp>
        <p:nvSpPr>
          <p:cNvPr id="38926" name="Text Box 56"/>
          <p:cNvSpPr txBox="1">
            <a:spLocks noChangeArrowheads="1"/>
          </p:cNvSpPr>
          <p:nvPr/>
        </p:nvSpPr>
        <p:spPr bwMode="auto">
          <a:xfrm>
            <a:off x="6588125" y="4623337"/>
            <a:ext cx="22320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dirty="0">
                <a:ea typeface="新細明體" panose="02020500000000000000" pitchFamily="18" charset="-120"/>
              </a:rPr>
              <a:t>Have you observed the pattern of 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f(n)</a:t>
            </a:r>
            <a:r>
              <a:rPr lang="en-US" altLang="zh-TW" sz="2400" dirty="0">
                <a:ea typeface="新細明體" panose="02020500000000000000" pitchFamily="18" charset="-120"/>
              </a:rPr>
              <a:t>?</a:t>
            </a:r>
          </a:p>
        </p:txBody>
      </p:sp>
      <p:grpSp>
        <p:nvGrpSpPr>
          <p:cNvPr id="2" name="Group 59"/>
          <p:cNvGrpSpPr>
            <a:grpSpLocks noChangeAspect="1"/>
          </p:cNvGrpSpPr>
          <p:nvPr/>
        </p:nvGrpSpPr>
        <p:grpSpPr bwMode="auto">
          <a:xfrm>
            <a:off x="468313" y="3902612"/>
            <a:ext cx="6350000" cy="2643187"/>
            <a:chOff x="295" y="2523"/>
            <a:chExt cx="4000" cy="1665"/>
          </a:xfrm>
        </p:grpSpPr>
        <p:sp>
          <p:nvSpPr>
            <p:cNvPr id="39955" name="AutoShape 58"/>
            <p:cNvSpPr>
              <a:spLocks noChangeAspect="1" noChangeArrowheads="1" noTextEdit="1"/>
            </p:cNvSpPr>
            <p:nvPr/>
          </p:nvSpPr>
          <p:spPr bwMode="auto">
            <a:xfrm>
              <a:off x="295" y="2523"/>
              <a:ext cx="4000" cy="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6" name="Rectangle 60"/>
            <p:cNvSpPr>
              <a:spLocks noChangeArrowheads="1"/>
            </p:cNvSpPr>
            <p:nvPr/>
          </p:nvSpPr>
          <p:spPr bwMode="auto">
            <a:xfrm>
              <a:off x="814" y="2646"/>
              <a:ext cx="3097" cy="13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57" name="Rectangle 61"/>
            <p:cNvSpPr>
              <a:spLocks noChangeArrowheads="1"/>
            </p:cNvSpPr>
            <p:nvPr/>
          </p:nvSpPr>
          <p:spPr bwMode="auto">
            <a:xfrm>
              <a:off x="814" y="2646"/>
              <a:ext cx="3097" cy="1358"/>
            </a:xfrm>
            <a:prstGeom prst="rect">
              <a:avLst/>
            </a:prstGeom>
            <a:noFill/>
            <a:ln w="12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58" name="Line 62"/>
            <p:cNvSpPr>
              <a:spLocks noChangeShapeType="1"/>
            </p:cNvSpPr>
            <p:nvPr/>
          </p:nvSpPr>
          <p:spPr bwMode="auto">
            <a:xfrm>
              <a:off x="814" y="2646"/>
              <a:ext cx="3097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9" name="Freeform 63"/>
            <p:cNvSpPr>
              <a:spLocks/>
            </p:cNvSpPr>
            <p:nvPr/>
          </p:nvSpPr>
          <p:spPr bwMode="auto">
            <a:xfrm>
              <a:off x="814" y="2646"/>
              <a:ext cx="3097" cy="1358"/>
            </a:xfrm>
            <a:custGeom>
              <a:avLst/>
              <a:gdLst>
                <a:gd name="T0" fmla="*/ 0 w 757"/>
                <a:gd name="T1" fmla="*/ 22722 h 332"/>
                <a:gd name="T2" fmla="*/ 51835 w 757"/>
                <a:gd name="T3" fmla="*/ 22722 h 332"/>
                <a:gd name="T4" fmla="*/ 51835 w 757"/>
                <a:gd name="T5" fmla="*/ 0 h 332"/>
                <a:gd name="T6" fmla="*/ 0 60000 65536"/>
                <a:gd name="T7" fmla="*/ 0 60000 65536"/>
                <a:gd name="T8" fmla="*/ 0 60000 65536"/>
                <a:gd name="T9" fmla="*/ 0 w 757"/>
                <a:gd name="T10" fmla="*/ 0 h 332"/>
                <a:gd name="T11" fmla="*/ 757 w 757"/>
                <a:gd name="T12" fmla="*/ 332 h 3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7" h="332">
                  <a:moveTo>
                    <a:pt x="0" y="332"/>
                  </a:moveTo>
                  <a:lnTo>
                    <a:pt x="757" y="332"/>
                  </a:lnTo>
                  <a:lnTo>
                    <a:pt x="757" y="0"/>
                  </a:lnTo>
                </a:path>
              </a:pathLst>
            </a:custGeom>
            <a:noFill/>
            <a:ln w="1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0" name="Line 64"/>
            <p:cNvSpPr>
              <a:spLocks noChangeShapeType="1"/>
            </p:cNvSpPr>
            <p:nvPr/>
          </p:nvSpPr>
          <p:spPr bwMode="auto">
            <a:xfrm flipV="1">
              <a:off x="814" y="2646"/>
              <a:ext cx="1" cy="135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1" name="Line 65"/>
            <p:cNvSpPr>
              <a:spLocks noChangeShapeType="1"/>
            </p:cNvSpPr>
            <p:nvPr/>
          </p:nvSpPr>
          <p:spPr bwMode="auto">
            <a:xfrm>
              <a:off x="814" y="4004"/>
              <a:ext cx="3097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2" name="Line 66"/>
            <p:cNvSpPr>
              <a:spLocks noChangeShapeType="1"/>
            </p:cNvSpPr>
            <p:nvPr/>
          </p:nvSpPr>
          <p:spPr bwMode="auto">
            <a:xfrm flipV="1">
              <a:off x="814" y="2646"/>
              <a:ext cx="1" cy="135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3" name="Line 67"/>
            <p:cNvSpPr>
              <a:spLocks noChangeShapeType="1"/>
            </p:cNvSpPr>
            <p:nvPr/>
          </p:nvSpPr>
          <p:spPr bwMode="auto">
            <a:xfrm flipV="1">
              <a:off x="814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4" name="Line 68"/>
            <p:cNvSpPr>
              <a:spLocks noChangeShapeType="1"/>
            </p:cNvSpPr>
            <p:nvPr/>
          </p:nvSpPr>
          <p:spPr bwMode="auto">
            <a:xfrm>
              <a:off x="814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5" name="Rectangle 69"/>
            <p:cNvSpPr>
              <a:spLocks noChangeArrowheads="1"/>
            </p:cNvSpPr>
            <p:nvPr/>
          </p:nvSpPr>
          <p:spPr bwMode="auto">
            <a:xfrm>
              <a:off x="790" y="402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66" name="Line 70"/>
            <p:cNvSpPr>
              <a:spLocks noChangeShapeType="1"/>
            </p:cNvSpPr>
            <p:nvPr/>
          </p:nvSpPr>
          <p:spPr bwMode="auto">
            <a:xfrm flipV="1">
              <a:off x="1256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7" name="Line 71"/>
            <p:cNvSpPr>
              <a:spLocks noChangeShapeType="1"/>
            </p:cNvSpPr>
            <p:nvPr/>
          </p:nvSpPr>
          <p:spPr bwMode="auto">
            <a:xfrm>
              <a:off x="1256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8" name="Rectangle 72"/>
            <p:cNvSpPr>
              <a:spLocks noChangeArrowheads="1"/>
            </p:cNvSpPr>
            <p:nvPr/>
          </p:nvSpPr>
          <p:spPr bwMode="auto">
            <a:xfrm>
              <a:off x="1232" y="402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69" name="Line 73"/>
            <p:cNvSpPr>
              <a:spLocks noChangeShapeType="1"/>
            </p:cNvSpPr>
            <p:nvPr/>
          </p:nvSpPr>
          <p:spPr bwMode="auto">
            <a:xfrm flipV="1">
              <a:off x="1698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0" name="Line 74"/>
            <p:cNvSpPr>
              <a:spLocks noChangeShapeType="1"/>
            </p:cNvSpPr>
            <p:nvPr/>
          </p:nvSpPr>
          <p:spPr bwMode="auto">
            <a:xfrm>
              <a:off x="1698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1" name="Rectangle 75"/>
            <p:cNvSpPr>
              <a:spLocks noChangeArrowheads="1"/>
            </p:cNvSpPr>
            <p:nvPr/>
          </p:nvSpPr>
          <p:spPr bwMode="auto">
            <a:xfrm>
              <a:off x="1645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10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72" name="Line 76"/>
            <p:cNvSpPr>
              <a:spLocks noChangeShapeType="1"/>
            </p:cNvSpPr>
            <p:nvPr/>
          </p:nvSpPr>
          <p:spPr bwMode="auto">
            <a:xfrm flipV="1">
              <a:off x="2140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3" name="Line 77"/>
            <p:cNvSpPr>
              <a:spLocks noChangeShapeType="1"/>
            </p:cNvSpPr>
            <p:nvPr/>
          </p:nvSpPr>
          <p:spPr bwMode="auto">
            <a:xfrm>
              <a:off x="2140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4" name="Rectangle 78"/>
            <p:cNvSpPr>
              <a:spLocks noChangeArrowheads="1"/>
            </p:cNvSpPr>
            <p:nvPr/>
          </p:nvSpPr>
          <p:spPr bwMode="auto">
            <a:xfrm>
              <a:off x="2086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15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75" name="Line 79"/>
            <p:cNvSpPr>
              <a:spLocks noChangeShapeType="1"/>
            </p:cNvSpPr>
            <p:nvPr/>
          </p:nvSpPr>
          <p:spPr bwMode="auto">
            <a:xfrm flipV="1">
              <a:off x="2585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6" name="Line 80"/>
            <p:cNvSpPr>
              <a:spLocks noChangeShapeType="1"/>
            </p:cNvSpPr>
            <p:nvPr/>
          </p:nvSpPr>
          <p:spPr bwMode="auto">
            <a:xfrm>
              <a:off x="2585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7" name="Rectangle 81"/>
            <p:cNvSpPr>
              <a:spLocks noChangeArrowheads="1"/>
            </p:cNvSpPr>
            <p:nvPr/>
          </p:nvSpPr>
          <p:spPr bwMode="auto">
            <a:xfrm>
              <a:off x="2528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20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78" name="Line 82"/>
            <p:cNvSpPr>
              <a:spLocks noChangeShapeType="1"/>
            </p:cNvSpPr>
            <p:nvPr/>
          </p:nvSpPr>
          <p:spPr bwMode="auto">
            <a:xfrm flipV="1">
              <a:off x="3023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9" name="Line 83"/>
            <p:cNvSpPr>
              <a:spLocks noChangeShapeType="1"/>
            </p:cNvSpPr>
            <p:nvPr/>
          </p:nvSpPr>
          <p:spPr bwMode="auto">
            <a:xfrm>
              <a:off x="3023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0" name="Rectangle 84"/>
            <p:cNvSpPr>
              <a:spLocks noChangeArrowheads="1"/>
            </p:cNvSpPr>
            <p:nvPr/>
          </p:nvSpPr>
          <p:spPr bwMode="auto">
            <a:xfrm>
              <a:off x="2970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25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81" name="Line 85"/>
            <p:cNvSpPr>
              <a:spLocks noChangeShapeType="1"/>
            </p:cNvSpPr>
            <p:nvPr/>
          </p:nvSpPr>
          <p:spPr bwMode="auto">
            <a:xfrm flipV="1">
              <a:off x="3469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2" name="Line 86"/>
            <p:cNvSpPr>
              <a:spLocks noChangeShapeType="1"/>
            </p:cNvSpPr>
            <p:nvPr/>
          </p:nvSpPr>
          <p:spPr bwMode="auto">
            <a:xfrm>
              <a:off x="3469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3" name="Rectangle 87"/>
            <p:cNvSpPr>
              <a:spLocks noChangeArrowheads="1"/>
            </p:cNvSpPr>
            <p:nvPr/>
          </p:nvSpPr>
          <p:spPr bwMode="auto">
            <a:xfrm>
              <a:off x="3412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30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84" name="Line 88"/>
            <p:cNvSpPr>
              <a:spLocks noChangeShapeType="1"/>
            </p:cNvSpPr>
            <p:nvPr/>
          </p:nvSpPr>
          <p:spPr bwMode="auto">
            <a:xfrm flipV="1">
              <a:off x="3911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5" name="Line 89"/>
            <p:cNvSpPr>
              <a:spLocks noChangeShapeType="1"/>
            </p:cNvSpPr>
            <p:nvPr/>
          </p:nvSpPr>
          <p:spPr bwMode="auto">
            <a:xfrm>
              <a:off x="3911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6" name="Rectangle 90"/>
            <p:cNvSpPr>
              <a:spLocks noChangeArrowheads="1"/>
            </p:cNvSpPr>
            <p:nvPr/>
          </p:nvSpPr>
          <p:spPr bwMode="auto">
            <a:xfrm>
              <a:off x="3857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35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87" name="Line 91"/>
            <p:cNvSpPr>
              <a:spLocks noChangeShapeType="1"/>
            </p:cNvSpPr>
            <p:nvPr/>
          </p:nvSpPr>
          <p:spPr bwMode="auto">
            <a:xfrm>
              <a:off x="814" y="4004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8" name="Line 92"/>
            <p:cNvSpPr>
              <a:spLocks noChangeShapeType="1"/>
            </p:cNvSpPr>
            <p:nvPr/>
          </p:nvSpPr>
          <p:spPr bwMode="auto">
            <a:xfrm flipH="1">
              <a:off x="3878" y="4004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9" name="Rectangle 93"/>
            <p:cNvSpPr>
              <a:spLocks noChangeArrowheads="1"/>
            </p:cNvSpPr>
            <p:nvPr/>
          </p:nvSpPr>
          <p:spPr bwMode="auto">
            <a:xfrm>
              <a:off x="741" y="394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90" name="Line 94"/>
            <p:cNvSpPr>
              <a:spLocks noChangeShapeType="1"/>
            </p:cNvSpPr>
            <p:nvPr/>
          </p:nvSpPr>
          <p:spPr bwMode="auto">
            <a:xfrm>
              <a:off x="814" y="3808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1" name="Line 95"/>
            <p:cNvSpPr>
              <a:spLocks noChangeShapeType="1"/>
            </p:cNvSpPr>
            <p:nvPr/>
          </p:nvSpPr>
          <p:spPr bwMode="auto">
            <a:xfrm flipH="1">
              <a:off x="3878" y="3808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2" name="Rectangle 96"/>
            <p:cNvSpPr>
              <a:spLocks noChangeArrowheads="1"/>
            </p:cNvSpPr>
            <p:nvPr/>
          </p:nvSpPr>
          <p:spPr bwMode="auto">
            <a:xfrm>
              <a:off x="741" y="375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93" name="Line 97"/>
            <p:cNvSpPr>
              <a:spLocks noChangeShapeType="1"/>
            </p:cNvSpPr>
            <p:nvPr/>
          </p:nvSpPr>
          <p:spPr bwMode="auto">
            <a:xfrm>
              <a:off x="814" y="3615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4" name="Line 98"/>
            <p:cNvSpPr>
              <a:spLocks noChangeShapeType="1"/>
            </p:cNvSpPr>
            <p:nvPr/>
          </p:nvSpPr>
          <p:spPr bwMode="auto">
            <a:xfrm flipH="1">
              <a:off x="3878" y="3615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5" name="Rectangle 99"/>
            <p:cNvSpPr>
              <a:spLocks noChangeArrowheads="1"/>
            </p:cNvSpPr>
            <p:nvPr/>
          </p:nvSpPr>
          <p:spPr bwMode="auto">
            <a:xfrm>
              <a:off x="684" y="3554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10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96" name="Line 100"/>
            <p:cNvSpPr>
              <a:spLocks noChangeShapeType="1"/>
            </p:cNvSpPr>
            <p:nvPr/>
          </p:nvSpPr>
          <p:spPr bwMode="auto">
            <a:xfrm>
              <a:off x="814" y="3419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7" name="Line 101"/>
            <p:cNvSpPr>
              <a:spLocks noChangeShapeType="1"/>
            </p:cNvSpPr>
            <p:nvPr/>
          </p:nvSpPr>
          <p:spPr bwMode="auto">
            <a:xfrm flipH="1">
              <a:off x="3878" y="3419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8" name="Rectangle 102"/>
            <p:cNvSpPr>
              <a:spLocks noChangeArrowheads="1"/>
            </p:cNvSpPr>
            <p:nvPr/>
          </p:nvSpPr>
          <p:spPr bwMode="auto">
            <a:xfrm>
              <a:off x="684" y="3362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15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99" name="Line 103"/>
            <p:cNvSpPr>
              <a:spLocks noChangeShapeType="1"/>
            </p:cNvSpPr>
            <p:nvPr/>
          </p:nvSpPr>
          <p:spPr bwMode="auto">
            <a:xfrm>
              <a:off x="814" y="3227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0" name="Line 104"/>
            <p:cNvSpPr>
              <a:spLocks noChangeShapeType="1"/>
            </p:cNvSpPr>
            <p:nvPr/>
          </p:nvSpPr>
          <p:spPr bwMode="auto">
            <a:xfrm flipH="1">
              <a:off x="3878" y="3227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1" name="Rectangle 105"/>
            <p:cNvSpPr>
              <a:spLocks noChangeArrowheads="1"/>
            </p:cNvSpPr>
            <p:nvPr/>
          </p:nvSpPr>
          <p:spPr bwMode="auto">
            <a:xfrm>
              <a:off x="684" y="3165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20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40002" name="Line 106"/>
            <p:cNvSpPr>
              <a:spLocks noChangeShapeType="1"/>
            </p:cNvSpPr>
            <p:nvPr/>
          </p:nvSpPr>
          <p:spPr bwMode="auto">
            <a:xfrm>
              <a:off x="814" y="3030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3" name="Line 107"/>
            <p:cNvSpPr>
              <a:spLocks noChangeShapeType="1"/>
            </p:cNvSpPr>
            <p:nvPr/>
          </p:nvSpPr>
          <p:spPr bwMode="auto">
            <a:xfrm flipH="1">
              <a:off x="3878" y="3030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4" name="Rectangle 108"/>
            <p:cNvSpPr>
              <a:spLocks noChangeArrowheads="1"/>
            </p:cNvSpPr>
            <p:nvPr/>
          </p:nvSpPr>
          <p:spPr bwMode="auto">
            <a:xfrm>
              <a:off x="684" y="2973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25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40005" name="Line 109"/>
            <p:cNvSpPr>
              <a:spLocks noChangeShapeType="1"/>
            </p:cNvSpPr>
            <p:nvPr/>
          </p:nvSpPr>
          <p:spPr bwMode="auto">
            <a:xfrm>
              <a:off x="814" y="2838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6" name="Line 110"/>
            <p:cNvSpPr>
              <a:spLocks noChangeShapeType="1"/>
            </p:cNvSpPr>
            <p:nvPr/>
          </p:nvSpPr>
          <p:spPr bwMode="auto">
            <a:xfrm flipH="1">
              <a:off x="3878" y="2838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7" name="Rectangle 111"/>
            <p:cNvSpPr>
              <a:spLocks noChangeArrowheads="1"/>
            </p:cNvSpPr>
            <p:nvPr/>
          </p:nvSpPr>
          <p:spPr bwMode="auto">
            <a:xfrm>
              <a:off x="684" y="2777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30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40008" name="Line 112"/>
            <p:cNvSpPr>
              <a:spLocks noChangeShapeType="1"/>
            </p:cNvSpPr>
            <p:nvPr/>
          </p:nvSpPr>
          <p:spPr bwMode="auto">
            <a:xfrm>
              <a:off x="814" y="2646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9" name="Line 113"/>
            <p:cNvSpPr>
              <a:spLocks noChangeShapeType="1"/>
            </p:cNvSpPr>
            <p:nvPr/>
          </p:nvSpPr>
          <p:spPr bwMode="auto">
            <a:xfrm flipH="1">
              <a:off x="3878" y="2646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10" name="Rectangle 114"/>
            <p:cNvSpPr>
              <a:spLocks noChangeArrowheads="1"/>
            </p:cNvSpPr>
            <p:nvPr/>
          </p:nvSpPr>
          <p:spPr bwMode="auto">
            <a:xfrm>
              <a:off x="684" y="2588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35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40011" name="Line 115"/>
            <p:cNvSpPr>
              <a:spLocks noChangeShapeType="1"/>
            </p:cNvSpPr>
            <p:nvPr/>
          </p:nvSpPr>
          <p:spPr bwMode="auto">
            <a:xfrm>
              <a:off x="814" y="2646"/>
              <a:ext cx="3097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12" name="Freeform 116"/>
            <p:cNvSpPr>
              <a:spLocks/>
            </p:cNvSpPr>
            <p:nvPr/>
          </p:nvSpPr>
          <p:spPr bwMode="auto">
            <a:xfrm>
              <a:off x="814" y="2646"/>
              <a:ext cx="3097" cy="1358"/>
            </a:xfrm>
            <a:custGeom>
              <a:avLst/>
              <a:gdLst>
                <a:gd name="T0" fmla="*/ 0 w 757"/>
                <a:gd name="T1" fmla="*/ 22722 h 332"/>
                <a:gd name="T2" fmla="*/ 51835 w 757"/>
                <a:gd name="T3" fmla="*/ 22722 h 332"/>
                <a:gd name="T4" fmla="*/ 51835 w 757"/>
                <a:gd name="T5" fmla="*/ 0 h 332"/>
                <a:gd name="T6" fmla="*/ 0 60000 65536"/>
                <a:gd name="T7" fmla="*/ 0 60000 65536"/>
                <a:gd name="T8" fmla="*/ 0 60000 65536"/>
                <a:gd name="T9" fmla="*/ 0 w 757"/>
                <a:gd name="T10" fmla="*/ 0 h 332"/>
                <a:gd name="T11" fmla="*/ 757 w 757"/>
                <a:gd name="T12" fmla="*/ 332 h 3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7" h="332">
                  <a:moveTo>
                    <a:pt x="0" y="332"/>
                  </a:moveTo>
                  <a:lnTo>
                    <a:pt x="757" y="332"/>
                  </a:lnTo>
                  <a:lnTo>
                    <a:pt x="757" y="0"/>
                  </a:lnTo>
                </a:path>
              </a:pathLst>
            </a:custGeom>
            <a:noFill/>
            <a:ln w="1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13" name="Line 117"/>
            <p:cNvSpPr>
              <a:spLocks noChangeShapeType="1"/>
            </p:cNvSpPr>
            <p:nvPr/>
          </p:nvSpPr>
          <p:spPr bwMode="auto">
            <a:xfrm flipV="1">
              <a:off x="814" y="2646"/>
              <a:ext cx="1" cy="135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14" name="Oval 118"/>
            <p:cNvSpPr>
              <a:spLocks noChangeArrowheads="1"/>
            </p:cNvSpPr>
            <p:nvPr/>
          </p:nvSpPr>
          <p:spPr bwMode="auto">
            <a:xfrm>
              <a:off x="884" y="3947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15" name="Oval 119"/>
            <p:cNvSpPr>
              <a:spLocks noChangeArrowheads="1"/>
            </p:cNvSpPr>
            <p:nvPr/>
          </p:nvSpPr>
          <p:spPr bwMode="auto">
            <a:xfrm>
              <a:off x="974" y="3947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16" name="Oval 120"/>
            <p:cNvSpPr>
              <a:spLocks noChangeArrowheads="1"/>
            </p:cNvSpPr>
            <p:nvPr/>
          </p:nvSpPr>
          <p:spPr bwMode="auto">
            <a:xfrm>
              <a:off x="1060" y="3869"/>
              <a:ext cx="41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17" name="Oval 121"/>
            <p:cNvSpPr>
              <a:spLocks noChangeArrowheads="1"/>
            </p:cNvSpPr>
            <p:nvPr/>
          </p:nvSpPr>
          <p:spPr bwMode="auto">
            <a:xfrm>
              <a:off x="1150" y="3947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18" name="Oval 122"/>
            <p:cNvSpPr>
              <a:spLocks noChangeArrowheads="1"/>
            </p:cNvSpPr>
            <p:nvPr/>
          </p:nvSpPr>
          <p:spPr bwMode="auto">
            <a:xfrm>
              <a:off x="1240" y="3869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19" name="Oval 123"/>
            <p:cNvSpPr>
              <a:spLocks noChangeArrowheads="1"/>
            </p:cNvSpPr>
            <p:nvPr/>
          </p:nvSpPr>
          <p:spPr bwMode="auto">
            <a:xfrm>
              <a:off x="1326" y="3791"/>
              <a:ext cx="41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0" name="Oval 124"/>
            <p:cNvSpPr>
              <a:spLocks noChangeArrowheads="1"/>
            </p:cNvSpPr>
            <p:nvPr/>
          </p:nvSpPr>
          <p:spPr bwMode="auto">
            <a:xfrm>
              <a:off x="1416" y="3713"/>
              <a:ext cx="36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1" name="Oval 125"/>
            <p:cNvSpPr>
              <a:spLocks noChangeArrowheads="1"/>
            </p:cNvSpPr>
            <p:nvPr/>
          </p:nvSpPr>
          <p:spPr bwMode="auto">
            <a:xfrm>
              <a:off x="1506" y="3947"/>
              <a:ext cx="36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2" name="Oval 126"/>
            <p:cNvSpPr>
              <a:spLocks noChangeArrowheads="1"/>
            </p:cNvSpPr>
            <p:nvPr/>
          </p:nvSpPr>
          <p:spPr bwMode="auto">
            <a:xfrm>
              <a:off x="1596" y="3869"/>
              <a:ext cx="36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3" name="Oval 127"/>
            <p:cNvSpPr>
              <a:spLocks noChangeArrowheads="1"/>
            </p:cNvSpPr>
            <p:nvPr/>
          </p:nvSpPr>
          <p:spPr bwMode="auto">
            <a:xfrm>
              <a:off x="1682" y="3791"/>
              <a:ext cx="40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4" name="Oval 128"/>
            <p:cNvSpPr>
              <a:spLocks noChangeArrowheads="1"/>
            </p:cNvSpPr>
            <p:nvPr/>
          </p:nvSpPr>
          <p:spPr bwMode="auto">
            <a:xfrm>
              <a:off x="1771" y="3713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5" name="Oval 129"/>
            <p:cNvSpPr>
              <a:spLocks noChangeArrowheads="1"/>
            </p:cNvSpPr>
            <p:nvPr/>
          </p:nvSpPr>
          <p:spPr bwMode="auto">
            <a:xfrm>
              <a:off x="1857" y="3636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6" name="Oval 130"/>
            <p:cNvSpPr>
              <a:spLocks noChangeArrowheads="1"/>
            </p:cNvSpPr>
            <p:nvPr/>
          </p:nvSpPr>
          <p:spPr bwMode="auto">
            <a:xfrm>
              <a:off x="1943" y="3558"/>
              <a:ext cx="41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7" name="Oval 131"/>
            <p:cNvSpPr>
              <a:spLocks noChangeArrowheads="1"/>
            </p:cNvSpPr>
            <p:nvPr/>
          </p:nvSpPr>
          <p:spPr bwMode="auto">
            <a:xfrm>
              <a:off x="2033" y="3480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8" name="Oval 132"/>
            <p:cNvSpPr>
              <a:spLocks noChangeArrowheads="1"/>
            </p:cNvSpPr>
            <p:nvPr/>
          </p:nvSpPr>
          <p:spPr bwMode="auto">
            <a:xfrm>
              <a:off x="2123" y="3403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9" name="Oval 133"/>
            <p:cNvSpPr>
              <a:spLocks noChangeArrowheads="1"/>
            </p:cNvSpPr>
            <p:nvPr/>
          </p:nvSpPr>
          <p:spPr bwMode="auto">
            <a:xfrm>
              <a:off x="2213" y="3947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0" name="Oval 134"/>
            <p:cNvSpPr>
              <a:spLocks noChangeArrowheads="1"/>
            </p:cNvSpPr>
            <p:nvPr/>
          </p:nvSpPr>
          <p:spPr bwMode="auto">
            <a:xfrm>
              <a:off x="2299" y="3869"/>
              <a:ext cx="41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1" name="Oval 135"/>
            <p:cNvSpPr>
              <a:spLocks noChangeArrowheads="1"/>
            </p:cNvSpPr>
            <p:nvPr/>
          </p:nvSpPr>
          <p:spPr bwMode="auto">
            <a:xfrm>
              <a:off x="2389" y="3791"/>
              <a:ext cx="37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2" name="Oval 136"/>
            <p:cNvSpPr>
              <a:spLocks noChangeArrowheads="1"/>
            </p:cNvSpPr>
            <p:nvPr/>
          </p:nvSpPr>
          <p:spPr bwMode="auto">
            <a:xfrm>
              <a:off x="2479" y="3713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3" name="Oval 137"/>
            <p:cNvSpPr>
              <a:spLocks noChangeArrowheads="1"/>
            </p:cNvSpPr>
            <p:nvPr/>
          </p:nvSpPr>
          <p:spPr bwMode="auto">
            <a:xfrm>
              <a:off x="2569" y="3636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4" name="Oval 138"/>
            <p:cNvSpPr>
              <a:spLocks noChangeArrowheads="1"/>
            </p:cNvSpPr>
            <p:nvPr/>
          </p:nvSpPr>
          <p:spPr bwMode="auto">
            <a:xfrm>
              <a:off x="2655" y="3558"/>
              <a:ext cx="41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5" name="Oval 139"/>
            <p:cNvSpPr>
              <a:spLocks noChangeArrowheads="1"/>
            </p:cNvSpPr>
            <p:nvPr/>
          </p:nvSpPr>
          <p:spPr bwMode="auto">
            <a:xfrm>
              <a:off x="2745" y="3480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6" name="Oval 140"/>
            <p:cNvSpPr>
              <a:spLocks noChangeArrowheads="1"/>
            </p:cNvSpPr>
            <p:nvPr/>
          </p:nvSpPr>
          <p:spPr bwMode="auto">
            <a:xfrm>
              <a:off x="2835" y="3403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7" name="Oval 141"/>
            <p:cNvSpPr>
              <a:spLocks noChangeArrowheads="1"/>
            </p:cNvSpPr>
            <p:nvPr/>
          </p:nvSpPr>
          <p:spPr bwMode="auto">
            <a:xfrm>
              <a:off x="2917" y="3329"/>
              <a:ext cx="41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8" name="Oval 142"/>
            <p:cNvSpPr>
              <a:spLocks noChangeArrowheads="1"/>
            </p:cNvSpPr>
            <p:nvPr/>
          </p:nvSpPr>
          <p:spPr bwMode="auto">
            <a:xfrm>
              <a:off x="3007" y="3247"/>
              <a:ext cx="36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9" name="Oval 143"/>
            <p:cNvSpPr>
              <a:spLocks noChangeArrowheads="1"/>
            </p:cNvSpPr>
            <p:nvPr/>
          </p:nvSpPr>
          <p:spPr bwMode="auto">
            <a:xfrm>
              <a:off x="3097" y="3169"/>
              <a:ext cx="36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0" name="Oval 144"/>
            <p:cNvSpPr>
              <a:spLocks noChangeArrowheads="1"/>
            </p:cNvSpPr>
            <p:nvPr/>
          </p:nvSpPr>
          <p:spPr bwMode="auto">
            <a:xfrm>
              <a:off x="3187" y="3096"/>
              <a:ext cx="36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1" name="Oval 145"/>
            <p:cNvSpPr>
              <a:spLocks noChangeArrowheads="1"/>
            </p:cNvSpPr>
            <p:nvPr/>
          </p:nvSpPr>
          <p:spPr bwMode="auto">
            <a:xfrm>
              <a:off x="3273" y="3014"/>
              <a:ext cx="40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2" name="Oval 146"/>
            <p:cNvSpPr>
              <a:spLocks noChangeArrowheads="1"/>
            </p:cNvSpPr>
            <p:nvPr/>
          </p:nvSpPr>
          <p:spPr bwMode="auto">
            <a:xfrm>
              <a:off x="3362" y="2936"/>
              <a:ext cx="37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3" name="Oval 147"/>
            <p:cNvSpPr>
              <a:spLocks noChangeArrowheads="1"/>
            </p:cNvSpPr>
            <p:nvPr/>
          </p:nvSpPr>
          <p:spPr bwMode="auto">
            <a:xfrm>
              <a:off x="3452" y="2863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4" name="Oval 148"/>
            <p:cNvSpPr>
              <a:spLocks noChangeArrowheads="1"/>
            </p:cNvSpPr>
            <p:nvPr/>
          </p:nvSpPr>
          <p:spPr bwMode="auto">
            <a:xfrm>
              <a:off x="3538" y="2781"/>
              <a:ext cx="41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5" name="Oval 149"/>
            <p:cNvSpPr>
              <a:spLocks noChangeArrowheads="1"/>
            </p:cNvSpPr>
            <p:nvPr/>
          </p:nvSpPr>
          <p:spPr bwMode="auto">
            <a:xfrm>
              <a:off x="3628" y="3947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6" name="Oval 150"/>
            <p:cNvSpPr>
              <a:spLocks noChangeArrowheads="1"/>
            </p:cNvSpPr>
            <p:nvPr/>
          </p:nvSpPr>
          <p:spPr bwMode="auto">
            <a:xfrm>
              <a:off x="3718" y="3869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7" name="Oval 151"/>
            <p:cNvSpPr>
              <a:spLocks noChangeArrowheads="1"/>
            </p:cNvSpPr>
            <p:nvPr/>
          </p:nvSpPr>
          <p:spPr bwMode="auto">
            <a:xfrm>
              <a:off x="3808" y="3791"/>
              <a:ext cx="37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8" name="Oval 152"/>
            <p:cNvSpPr>
              <a:spLocks noChangeArrowheads="1"/>
            </p:cNvSpPr>
            <p:nvPr/>
          </p:nvSpPr>
          <p:spPr bwMode="auto">
            <a:xfrm>
              <a:off x="3894" y="3713"/>
              <a:ext cx="41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66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nimBg="1"/>
      <p:bldP spid="61445" grpId="0" animBg="1"/>
      <p:bldP spid="61447" grpId="0" animBg="1"/>
      <p:bldP spid="61448" grpId="0" animBg="1"/>
      <p:bldP spid="61449" grpId="0" animBg="1"/>
      <p:bldP spid="61450" grpId="0" animBg="1"/>
      <p:bldP spid="61451" grpId="0" animBg="1"/>
      <p:bldP spid="61454" grpId="0" animBg="1"/>
      <p:bldP spid="3892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What are the patterns?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075" y="2759077"/>
            <a:ext cx="8229600" cy="3529013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zh-TW" sz="2800" smtClean="0">
                <a:ea typeface="新細明體" panose="02020500000000000000" pitchFamily="18" charset="-120"/>
              </a:rPr>
              <a:t>f(1)=f(2)=f(4)=f(8)=f(16)=1. What are they in common? </a:t>
            </a:r>
          </a:p>
          <a:p>
            <a:pPr marL="514350" indent="-514350">
              <a:buFontTx/>
              <a:buAutoNum type="arabicPeriod"/>
            </a:pPr>
            <a:r>
              <a:rPr lang="en-US" altLang="zh-TW" sz="2800" smtClean="0">
                <a:ea typeface="新細明體" panose="02020500000000000000" pitchFamily="18" charset="-120"/>
              </a:rPr>
              <a:t>If we group the sequence [1], [2,3], [4,7],[8,15], f(n) in each group is a sequence of consecutive odd numbers starting from 1.</a:t>
            </a:r>
          </a:p>
          <a:p>
            <a:pPr marL="514350" indent="-514350">
              <a:buFontTx/>
              <a:buAutoNum type="arabicPeriod"/>
            </a:pPr>
            <a:r>
              <a:rPr lang="en-US" altLang="zh-TW" sz="2800" smtClean="0">
                <a:ea typeface="新細明體" panose="02020500000000000000" pitchFamily="18" charset="-120"/>
              </a:rPr>
              <a:t>Let k = n – </a:t>
            </a:r>
            <a:r>
              <a:rPr lang="en-US" altLang="zh-TW" sz="2800" u="sng" smtClean="0">
                <a:ea typeface="新細明體" panose="02020500000000000000" pitchFamily="18" charset="-120"/>
              </a:rPr>
              <a:t>the first number in n’s group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  <a:br>
              <a:rPr lang="en-US" altLang="zh-TW" sz="2800" smtClean="0">
                <a:ea typeface="新細明體" panose="02020500000000000000" pitchFamily="18" charset="-120"/>
              </a:rPr>
            </a:br>
            <a:r>
              <a:rPr lang="en-US" altLang="zh-TW" sz="2800" smtClean="0">
                <a:ea typeface="新細明體" panose="02020500000000000000" pitchFamily="18" charset="-120"/>
              </a:rPr>
              <a:t>What is the pattern of k? </a:t>
            </a:r>
            <a:endParaRPr lang="zh-TW" altLang="zh-TW" sz="2800" smtClean="0"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35558"/>
              </p:ext>
            </p:extLst>
          </p:nvPr>
        </p:nvGraphicFramePr>
        <p:xfrm>
          <a:off x="328075" y="1441452"/>
          <a:ext cx="8072438" cy="815976"/>
        </p:xfrm>
        <a:graphic>
          <a:graphicData uri="http://schemas.openxmlformats.org/drawingml/2006/table">
            <a:tbl>
              <a:tblPr/>
              <a:tblGrid>
                <a:gridCol w="474663"/>
                <a:gridCol w="474662"/>
                <a:gridCol w="474663"/>
                <a:gridCol w="474662"/>
                <a:gridCol w="476250"/>
                <a:gridCol w="474663"/>
                <a:gridCol w="474662"/>
                <a:gridCol w="474663"/>
                <a:gridCol w="474662"/>
                <a:gridCol w="474663"/>
                <a:gridCol w="474662"/>
                <a:gridCol w="474663"/>
                <a:gridCol w="476250"/>
                <a:gridCol w="474662"/>
                <a:gridCol w="474663"/>
                <a:gridCol w="474662"/>
                <a:gridCol w="474663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n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8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16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f(n)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073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69483"/>
              </p:ext>
            </p:extLst>
          </p:nvPr>
        </p:nvGraphicFramePr>
        <p:xfrm>
          <a:off x="328075" y="2244727"/>
          <a:ext cx="8072438" cy="371475"/>
        </p:xfrm>
        <a:graphic>
          <a:graphicData uri="http://schemas.openxmlformats.org/drawingml/2006/table">
            <a:tbl>
              <a:tblPr/>
              <a:tblGrid>
                <a:gridCol w="474663"/>
                <a:gridCol w="474662"/>
                <a:gridCol w="474663"/>
                <a:gridCol w="474662"/>
                <a:gridCol w="476250"/>
                <a:gridCol w="474663"/>
                <a:gridCol w="474662"/>
                <a:gridCol w="474663"/>
                <a:gridCol w="474662"/>
                <a:gridCol w="474663"/>
                <a:gridCol w="474662"/>
                <a:gridCol w="474663"/>
                <a:gridCol w="476250"/>
                <a:gridCol w="474662"/>
                <a:gridCol w="474663"/>
                <a:gridCol w="474662"/>
                <a:gridCol w="47466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k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173699" y="4906454"/>
            <a:ext cx="2928938" cy="1855788"/>
          </a:xfrm>
          <a:prstGeom prst="irregularSeal2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FF0000"/>
                </a:solidFill>
                <a:latin typeface="+mn-lt"/>
                <a:ea typeface="新細明體" pitchFamily="18" charset="-120"/>
                <a:cs typeface="Arial" charset="0"/>
              </a:rPr>
              <a:t>f(n)=2k+1</a:t>
            </a:r>
            <a:endParaRPr lang="zh-TW" altLang="en-US" sz="2800" dirty="0">
              <a:solidFill>
                <a:srgbClr val="FF0000"/>
              </a:solidFill>
              <a:latin typeface="+mn-lt"/>
              <a:ea typeface="新細明體" pitchFamily="18" charset="-120"/>
              <a:cs typeface="Arial" charset="0"/>
            </a:endParaRPr>
          </a:p>
        </p:txBody>
      </p:sp>
      <p:sp>
        <p:nvSpPr>
          <p:cNvPr id="40072" name="Text Box 136"/>
          <p:cNvSpPr txBox="1">
            <a:spLocks noChangeArrowheads="1"/>
          </p:cNvSpPr>
          <p:nvPr/>
        </p:nvSpPr>
        <p:spPr bwMode="auto">
          <a:xfrm>
            <a:off x="2920463" y="3263902"/>
            <a:ext cx="424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rgbClr val="0000FF"/>
                </a:solidFill>
                <a:ea typeface="新細明體" panose="02020500000000000000" pitchFamily="18" charset="-120"/>
              </a:rPr>
              <a:t>They are power of 2, 2</a:t>
            </a:r>
            <a:r>
              <a:rPr lang="en-US" altLang="zh-TW" sz="2800" baseline="30000">
                <a:solidFill>
                  <a:srgbClr val="0000FF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sz="2800">
                <a:solidFill>
                  <a:srgbClr val="0000FF"/>
                </a:solidFill>
                <a:ea typeface="新細明體" panose="02020500000000000000" pitchFamily="18" charset="-12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733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  <p:bldP spid="8" grpId="0" animBg="1"/>
      <p:bldP spid="4007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Guess the solution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05459"/>
            <a:ext cx="8305800" cy="41148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We are very close to find the solution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f(n) = 2k+1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k = n – </a:t>
            </a:r>
            <a:r>
              <a:rPr lang="en-US" altLang="zh-TW" u="sng" smtClean="0">
                <a:ea typeface="新細明體" panose="02020500000000000000" pitchFamily="18" charset="-120"/>
              </a:rPr>
              <a:t>the first number in n’s group</a:t>
            </a:r>
          </a:p>
          <a:p>
            <a:pPr lvl="1"/>
            <a:r>
              <a:rPr lang="en-US" altLang="zh-TW" u="sng" smtClean="0">
                <a:ea typeface="新細明體" panose="02020500000000000000" pitchFamily="18" charset="-120"/>
              </a:rPr>
              <a:t>The first number in n’s group</a:t>
            </a:r>
            <a:r>
              <a:rPr lang="en-US" altLang="zh-TW" smtClean="0">
                <a:ea typeface="新細明體" panose="02020500000000000000" pitchFamily="18" charset="-120"/>
              </a:rPr>
              <a:t> is 2</a:t>
            </a:r>
            <a:r>
              <a:rPr lang="en-US" altLang="zh-TW" baseline="30000" smtClean="0">
                <a:ea typeface="新細明體" panose="02020500000000000000" pitchFamily="18" charset="-120"/>
              </a:rPr>
              <a:t>m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  <a:p>
            <a:pPr lvl="2"/>
            <a:r>
              <a:rPr lang="en-US" altLang="zh-TW" smtClean="0">
                <a:ea typeface="新細明體" panose="02020500000000000000" pitchFamily="18" charset="-120"/>
              </a:rPr>
              <a:t>It is the only power of 2 number in the n’s group.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So, </a:t>
            </a:r>
            <a:r>
              <a:rPr lang="en-US" altLang="zh-TW" u="sng" smtClean="0">
                <a:ea typeface="新細明體" panose="02020500000000000000" pitchFamily="18" charset="-120"/>
              </a:rPr>
              <a:t>the first number in n’s group</a:t>
            </a:r>
            <a:r>
              <a:rPr lang="en-US" altLang="zh-TW" smtClean="0">
                <a:ea typeface="新細明體" panose="02020500000000000000" pitchFamily="18" charset="-120"/>
              </a:rPr>
              <a:t> is the largest power of 2 less or equal to n.</a:t>
            </a:r>
          </a:p>
          <a:p>
            <a:pPr lvl="1" algn="ctr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2</a:t>
            </a:r>
            <a:r>
              <a:rPr lang="en-US" altLang="zh-TW" baseline="30000" smtClean="0">
                <a:ea typeface="新細明體" panose="02020500000000000000" pitchFamily="18" charset="-120"/>
              </a:rPr>
              <a:t>m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 n &lt; 2</a:t>
            </a:r>
            <a:r>
              <a:rPr lang="en-US" altLang="zh-TW" baseline="30000" smtClean="0">
                <a:ea typeface="新細明體" panose="02020500000000000000" pitchFamily="18" charset="-120"/>
                <a:sym typeface="Symbol" panose="05050102010706020507" pitchFamily="18" charset="2"/>
              </a:rPr>
              <a:t>m+1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How fast can you find m?</a:t>
            </a:r>
          </a:p>
        </p:txBody>
      </p:sp>
    </p:spTree>
    <p:extLst>
      <p:ext uri="{BB962C8B-B14F-4D97-AF65-F5344CB8AC3E}">
        <p14:creationId xmlns:p14="http://schemas.microsoft.com/office/powerpoint/2010/main" val="1535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Verify the solution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39327"/>
            <a:ext cx="8305800" cy="41148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We have that: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f(n)=2k+1, where k=n–2</a:t>
            </a:r>
            <a:r>
              <a:rPr lang="en-US" altLang="zh-TW" baseline="30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m </a:t>
            </a:r>
            <a:r>
              <a:rPr lang="en-US" altLang="zh-TW" dirty="0">
                <a:solidFill>
                  <a:srgbClr val="FF0000"/>
                </a:solidFill>
                <a:sym typeface="Symbol"/>
              </a:rPr>
              <a:t></a:t>
            </a:r>
            <a:r>
              <a:rPr lang="en-US" altLang="zh-TW" dirty="0">
                <a:solidFill>
                  <a:srgbClr val="FF0000"/>
                </a:solidFill>
              </a:rPr>
              <a:t> n &lt;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m+1 </a:t>
            </a:r>
            <a:r>
              <a:rPr lang="en-US" altLang="zh-TW" dirty="0" smtClean="0">
                <a:ea typeface="新細明體" panose="02020500000000000000" pitchFamily="18" charset="-120"/>
              </a:rPr>
              <a:t>satisfies the recursion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How to prove it? 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Hint: using mathematical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induction 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graphicFrame>
        <p:nvGraphicFramePr>
          <p:cNvPr id="307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88916"/>
              </p:ext>
            </p:extLst>
          </p:nvPr>
        </p:nvGraphicFramePr>
        <p:xfrm>
          <a:off x="2055813" y="2682340"/>
          <a:ext cx="530383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方程式" r:id="rId4" imgW="2654280" imgH="685800" progId="Equation.3">
                  <p:embed/>
                </p:oleObj>
              </mc:Choice>
              <mc:Fallback>
                <p:oleObj name="方程式" r:id="rId4" imgW="2654280" imgH="685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2682340"/>
                        <a:ext cx="5303837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4997" name="Picture 5" descr="http://upload.wikimedia.org/wikipedia/commons/thumb/9/92/Dominoeffect.png/300px-Dominoeffect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558" y="4250790"/>
            <a:ext cx="2286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61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185"/>
            <a:ext cx="83058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 = integer part of (log 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n).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k = n - 2</a:t>
            </a:r>
            <a:r>
              <a:rPr lang="en-US" altLang="zh-TW" baseline="30000" dirty="0" smtClean="0"/>
              <a:t>m</a:t>
            </a:r>
            <a:r>
              <a:rPr lang="en-US" altLang="zh-TW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return 2*k+1</a:t>
            </a:r>
          </a:p>
          <a:p>
            <a:endParaRPr lang="en-US" altLang="zh-TW" dirty="0"/>
          </a:p>
          <a:p>
            <a:r>
              <a:rPr lang="en-US" altLang="zh-TW" dirty="0" smtClean="0"/>
              <a:t>The program only takes O(1) time.</a:t>
            </a:r>
            <a:endParaRPr lang="zh-TW" altLang="en-US" dirty="0"/>
          </a:p>
        </p:txBody>
      </p:sp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Constant time algorithm</a:t>
            </a:r>
          </a:p>
        </p:txBody>
      </p:sp>
    </p:spTree>
    <p:extLst>
      <p:ext uri="{BB962C8B-B14F-4D97-AF65-F5344CB8AC3E}">
        <p14:creationId xmlns:p14="http://schemas.microsoft.com/office/powerpoint/2010/main" val="119352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experiments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8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Algorithm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4656"/>
            <a:ext cx="8305800" cy="4512733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An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effective</a:t>
            </a:r>
            <a:r>
              <a:rPr lang="en-US" altLang="zh-TW" dirty="0" smtClean="0">
                <a:ea typeface="新細明體" panose="02020500000000000000" pitchFamily="18" charset="-120"/>
              </a:rPr>
              <a:t> method for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solving a problem</a:t>
            </a:r>
            <a:r>
              <a:rPr lang="en-US" altLang="zh-TW" dirty="0" smtClean="0">
                <a:ea typeface="新細明體" panose="02020500000000000000" pitchFamily="18" charset="-120"/>
              </a:rPr>
              <a:t> using a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finite</a:t>
            </a:r>
            <a:r>
              <a:rPr lang="en-US" altLang="zh-TW" dirty="0" smtClean="0">
                <a:ea typeface="新細明體" panose="02020500000000000000" pitchFamily="18" charset="-120"/>
              </a:rPr>
              <a:t> sequence of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instructions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It needs to be able to solve the problem. (correctness)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It can be represented by a finite number of (computer) instructions.</a:t>
            </a:r>
          </a:p>
          <a:p>
            <a:pPr lvl="2" eaLnBrk="1" hangingPunct="1"/>
            <a:r>
              <a:rPr lang="en-US" altLang="zh-TW" dirty="0" smtClean="0">
                <a:ea typeface="新細明體" panose="02020500000000000000" pitchFamily="18" charset="-120"/>
              </a:rPr>
              <a:t>Each instruction must be achievable (by computer)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smtClean="0">
                <a:ea typeface="新細明體" panose="02020500000000000000" pitchFamily="18" charset="-120"/>
              </a:rPr>
              <a:t>more efficient, </a:t>
            </a:r>
            <a:r>
              <a:rPr lang="en-US" altLang="zh-TW" dirty="0" smtClean="0">
                <a:ea typeface="新細明體" panose="02020500000000000000" pitchFamily="18" charset="-120"/>
              </a:rPr>
              <a:t>the better algorithm is.</a:t>
            </a:r>
          </a:p>
          <a:p>
            <a:pPr lvl="2" eaLnBrk="1" hangingPunct="1"/>
            <a:r>
              <a:rPr lang="en-US" altLang="zh-TW" dirty="0" smtClean="0">
                <a:ea typeface="新細明體" panose="02020500000000000000" pitchFamily="18" charset="-120"/>
              </a:rPr>
              <a:t>How to measure the “efficiency”?</a:t>
            </a:r>
          </a:p>
        </p:txBody>
      </p:sp>
    </p:spTree>
    <p:extLst>
      <p:ext uri="{BB962C8B-B14F-4D97-AF65-F5344CB8AC3E}">
        <p14:creationId xmlns:p14="http://schemas.microsoft.com/office/powerpoint/2010/main" val="269705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36119"/>
            <a:ext cx="8305800" cy="4114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 function</a:t>
            </a:r>
            <a:r>
              <a:rPr lang="en-US" altLang="zh-TW" dirty="0"/>
              <a:t>,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dirty="0"/>
              <a:t>returns the number of </a:t>
            </a:r>
            <a:r>
              <a:rPr lang="en-US" altLang="zh-TW" dirty="0">
                <a:solidFill>
                  <a:srgbClr val="FF0000"/>
                </a:solidFill>
              </a:rPr>
              <a:t>clock ticks</a:t>
            </a:r>
            <a:r>
              <a:rPr lang="en-US" altLang="zh-TW" dirty="0"/>
              <a:t> elapsed since the program was </a:t>
            </a:r>
            <a:r>
              <a:rPr lang="en-US" altLang="zh-TW" dirty="0" smtClean="0"/>
              <a:t>launched. </a:t>
            </a:r>
          </a:p>
          <a:p>
            <a:r>
              <a:rPr lang="en-US" altLang="zh-TW" dirty="0"/>
              <a:t>To get the number of </a:t>
            </a:r>
            <a:r>
              <a:rPr lang="en-US" altLang="zh-TW" dirty="0">
                <a:solidFill>
                  <a:srgbClr val="FF0000"/>
                </a:solidFill>
              </a:rPr>
              <a:t>seconds</a:t>
            </a:r>
            <a:r>
              <a:rPr lang="en-US" altLang="zh-TW" dirty="0"/>
              <a:t> used by the CPU, you will need to divide by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CLOCKS_PER_SEC</a:t>
            </a:r>
            <a:r>
              <a:rPr lang="en-US" altLang="zh-TW" dirty="0" smtClean="0"/>
              <a:t>.  </a:t>
            </a:r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measure the time?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67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95388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Declaration: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zh-TW" dirty="0"/>
          </a:p>
          <a:p>
            <a:r>
              <a:rPr lang="en-US" altLang="zh-TW" dirty="0" smtClean="0"/>
              <a:t>Measure the time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Print the time in second</a:t>
            </a:r>
          </a:p>
          <a:p>
            <a:pPr lvl="1"/>
            <a:r>
              <a:rPr lang="en-US" altLang="zh-TW" dirty="0" smtClean="0"/>
              <a:t>Using 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 with %f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clock()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9880" y="1855707"/>
            <a:ext cx="64139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clock_t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start_time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end_time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35908"/>
          <p:cNvSpPr txBox="1"/>
          <p:nvPr/>
        </p:nvSpPr>
        <p:spPr>
          <a:xfrm>
            <a:off x="1210235" y="2981580"/>
            <a:ext cx="6723529" cy="114300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kern="100" dirty="0" err="1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start_time</a:t>
            </a:r>
            <a:r>
              <a:rPr lang="en-US" sz="2400" kern="100" dirty="0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clock();</a:t>
            </a:r>
            <a:endParaRPr lang="zh-TW" sz="24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kern="100" dirty="0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/* your codes here.*/</a:t>
            </a:r>
            <a:endParaRPr lang="zh-TW" sz="24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kern="100" dirty="0" err="1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end_time</a:t>
            </a:r>
            <a:r>
              <a:rPr lang="en-US" sz="2400" kern="100" dirty="0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clock();</a:t>
            </a:r>
            <a:endParaRPr lang="zh-TW" sz="24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262734"/>
            <a:ext cx="8884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end_time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- 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start_time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)/CLOCKS_PER_SEC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2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61520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Your program can accept different parameters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 smtClean="0"/>
              <a:t> and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/>
            <a:r>
              <a:rPr lang="en-US" altLang="zh-TW" dirty="0" smtClean="0"/>
              <a:t>You can use different input files, each having two integers</a:t>
            </a:r>
          </a:p>
          <a:p>
            <a:pPr lvl="1"/>
            <a:r>
              <a:rPr lang="en-US" altLang="zh-TW" dirty="0" smtClean="0"/>
              <a:t>Another way is to use command line arguments, such as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different parameters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1211" y="4306139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arg1.exe 1000 10</a:t>
            </a:r>
          </a:p>
        </p:txBody>
      </p:sp>
    </p:spTree>
    <p:extLst>
      <p:ext uri="{BB962C8B-B14F-4D97-AF65-F5344CB8AC3E}">
        <p14:creationId xmlns:p14="http://schemas.microsoft.com/office/powerpoint/2010/main" val="29555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95388"/>
            <a:ext cx="8305800" cy="4114800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full function interface of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TW" dirty="0"/>
              <a:t> is </a:t>
            </a:r>
          </a:p>
          <a:p>
            <a:pPr marL="0" indent="0" algn="ctr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zh-TW" dirty="0" smtClean="0"/>
              <a:t> means </a:t>
            </a:r>
            <a:r>
              <a:rPr lang="en-US" altLang="zh-TW" dirty="0"/>
              <a:t>the count of the arguments,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/>
              <a:t> </a:t>
            </a:r>
            <a:r>
              <a:rPr lang="en-US" altLang="zh-TW" dirty="0" smtClean="0"/>
              <a:t>is a </a:t>
            </a:r>
            <a:r>
              <a:rPr lang="en-US" altLang="zh-TW" dirty="0"/>
              <a:t>list of strings, which are the program arguments.  </a:t>
            </a:r>
            <a:endParaRPr lang="en-US" altLang="zh-TW" dirty="0" smtClean="0"/>
          </a:p>
          <a:p>
            <a:r>
              <a:rPr lang="en-US" altLang="zh-TW" dirty="0"/>
              <a:t>Ex: arg1.exe 1000 </a:t>
            </a:r>
            <a:r>
              <a:rPr lang="en-US" altLang="zh-TW" dirty="0" smtClean="0"/>
              <a:t>10</a:t>
            </a:r>
          </a:p>
          <a:p>
            <a:pPr lvl="1"/>
            <a:r>
              <a:rPr lang="en-US" altLang="zh-TW" dirty="0" err="1" smtClean="0"/>
              <a:t>argc</a:t>
            </a:r>
            <a:r>
              <a:rPr lang="en-US" altLang="zh-TW" dirty="0" smtClean="0"/>
              <a:t> </a:t>
            </a:r>
            <a:r>
              <a:rPr lang="en-US" altLang="zh-TW" dirty="0"/>
              <a:t>= 3,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argv</a:t>
            </a:r>
            <a:r>
              <a:rPr lang="en-US" altLang="zh-TW" dirty="0" smtClean="0"/>
              <a:t>[0</a:t>
            </a:r>
            <a:r>
              <a:rPr lang="en-US" altLang="zh-TW" dirty="0"/>
              <a:t>]="arg1.exe", </a:t>
            </a:r>
            <a:r>
              <a:rPr lang="en-US" altLang="zh-TW" dirty="0" err="1"/>
              <a:t>argv</a:t>
            </a:r>
            <a:r>
              <a:rPr lang="en-US" altLang="zh-TW" dirty="0"/>
              <a:t>[1]="1000", and </a:t>
            </a:r>
            <a:r>
              <a:rPr lang="en-US" altLang="zh-TW" dirty="0" err="1"/>
              <a:t>argv</a:t>
            </a:r>
            <a:r>
              <a:rPr lang="en-US" altLang="zh-TW" dirty="0"/>
              <a:t>[2]="</a:t>
            </a:r>
            <a:r>
              <a:rPr lang="en-US" altLang="zh-TW" dirty="0" smtClean="0"/>
              <a:t>10".  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arguments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34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69987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C has a function called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altLang="zh-TW" dirty="0" smtClean="0"/>
              <a:t>, which converts a string to an integer, if the string represents an integer</a:t>
            </a:r>
          </a:p>
          <a:p>
            <a:r>
              <a:rPr lang="en-US" altLang="zh-TW" dirty="0" smtClean="0"/>
              <a:t>Ex: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atoi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320980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n = 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atoi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argv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[1]);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m = 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atoi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argv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[2]);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3784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Letting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 smtClean="0"/>
              <a:t>=2, we test different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 smtClean="0"/>
              <a:t> for those five algorithms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43013"/>
              </p:ext>
            </p:extLst>
          </p:nvPr>
        </p:nvGraphicFramePr>
        <p:xfrm>
          <a:off x="118529" y="2433904"/>
          <a:ext cx="8898468" cy="2212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512"/>
                <a:gridCol w="1121032"/>
                <a:gridCol w="1121032"/>
                <a:gridCol w="1121032"/>
                <a:gridCol w="1526223"/>
                <a:gridCol w="1332809"/>
                <a:gridCol w="1595828"/>
              </a:tblGrid>
              <a:tr h="383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m=2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n=10</a:t>
                      </a:r>
                      <a:r>
                        <a:rPr lang="en-US" sz="2400" kern="0" baseline="30000">
                          <a:effectLst/>
                        </a:rPr>
                        <a:t>3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n=10</a:t>
                      </a:r>
                      <a:r>
                        <a:rPr lang="en-US" sz="2400" kern="0" baseline="30000" dirty="0">
                          <a:effectLst/>
                        </a:rPr>
                        <a:t>4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n=10</a:t>
                      </a:r>
                      <a:r>
                        <a:rPr lang="en-US" sz="2400" kern="0" baseline="30000">
                          <a:effectLst/>
                        </a:rPr>
                        <a:t>5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n=10</a:t>
                      </a:r>
                      <a:r>
                        <a:rPr lang="en-US" sz="2400" kern="0" baseline="30000">
                          <a:effectLst/>
                        </a:rPr>
                        <a:t>6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n=10</a:t>
                      </a:r>
                      <a:r>
                        <a:rPr lang="en-US" sz="2400" kern="0" baseline="30000">
                          <a:effectLst/>
                        </a:rPr>
                        <a:t>7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n=10</a:t>
                      </a:r>
                      <a:r>
                        <a:rPr lang="en-US" sz="2400" kern="0" baseline="30000">
                          <a:effectLst/>
                        </a:rPr>
                        <a:t>8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9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alg1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0.0010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0.0260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2.4690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258.5610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~14 </a:t>
                      </a:r>
                      <a:r>
                        <a:rPr lang="en-US" sz="2400" kern="0" dirty="0" err="1" smtClean="0">
                          <a:effectLst/>
                        </a:rPr>
                        <a:t>hrs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~58 days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07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alg2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0.0024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0.0016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0.0150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0.1240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1.37200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solidFill>
                            <a:srgbClr val="FF0000"/>
                          </a:solidFill>
                          <a:effectLst/>
                        </a:rPr>
                        <a:t>15.241000</a:t>
                      </a:r>
                      <a:endParaRPr lang="zh-TW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07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alg3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0.0030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0.0036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0.0310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0.1870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1.99600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solidFill>
                            <a:srgbClr val="FF0000"/>
                          </a:solidFill>
                          <a:effectLst/>
                        </a:rPr>
                        <a:t>56.444000</a:t>
                      </a:r>
                      <a:endParaRPr lang="zh-TW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07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alg4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0.00014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0.00015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07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alg5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0.00014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0.00014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29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69986"/>
            <a:ext cx="8305800" cy="5350947"/>
          </a:xfrm>
        </p:spPr>
        <p:txBody>
          <a:bodyPr/>
          <a:lstStyle/>
          <a:p>
            <a:r>
              <a:rPr lang="en-US" altLang="zh-TW" dirty="0" smtClean="0"/>
              <a:t>Let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 smtClean="0"/>
              <a:t>=100 and test algorithm 1 to algorithm 3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time complexity of the 2</a:t>
            </a:r>
            <a:r>
              <a:rPr lang="en-US" altLang="zh-TW" baseline="30000" dirty="0"/>
              <a:t>nd</a:t>
            </a:r>
            <a:r>
              <a:rPr lang="en-US" altLang="zh-TW" dirty="0"/>
              <a:t> algorithm is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O(n*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TW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r>
              <a:rPr lang="en-US" altLang="zh-TW" dirty="0"/>
              <a:t> where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r=m/(m-1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dirty="0"/>
              <a:t>For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/>
              <a:t>=2, it is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O(n*log</a:t>
            </a:r>
            <a:r>
              <a:rPr lang="en-US" altLang="zh-TW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/>
            <a:r>
              <a:rPr lang="en-US" altLang="zh-TW" dirty="0"/>
              <a:t>F</a:t>
            </a:r>
            <a:r>
              <a:rPr lang="en-US" altLang="zh-TW" dirty="0" smtClean="0"/>
              <a:t>or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/>
              <a:t>=100, it is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O(n*log</a:t>
            </a:r>
            <a:r>
              <a:rPr lang="en-US" altLang="zh-TW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1.01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 (II)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69239"/>
              </p:ext>
            </p:extLst>
          </p:nvPr>
        </p:nvGraphicFramePr>
        <p:xfrm>
          <a:off x="228597" y="1981887"/>
          <a:ext cx="8678331" cy="2067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5146"/>
                <a:gridCol w="1325146"/>
                <a:gridCol w="1325146"/>
                <a:gridCol w="1390023"/>
                <a:gridCol w="1546006"/>
                <a:gridCol w="1766864"/>
              </a:tblGrid>
              <a:tr h="546254">
                <a:tc>
                  <a:txBody>
                    <a:bodyPr/>
                    <a:lstStyle/>
                    <a:p>
                      <a:endParaRPr lang="zh-TW" sz="32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10</a:t>
                      </a:r>
                      <a:r>
                        <a:rPr lang="en-US" sz="3200" kern="0" baseline="30000" dirty="0" smtClean="0">
                          <a:effectLst/>
                        </a:rPr>
                        <a:t>4</a:t>
                      </a:r>
                      <a:endParaRPr lang="zh-TW" sz="32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10</a:t>
                      </a:r>
                      <a:r>
                        <a:rPr lang="en-US" sz="3200" kern="0" baseline="30000" dirty="0" smtClean="0">
                          <a:effectLst/>
                        </a:rPr>
                        <a:t>5</a:t>
                      </a:r>
                      <a:endParaRPr lang="zh-TW" sz="32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10</a:t>
                      </a:r>
                      <a:r>
                        <a:rPr lang="en-US" sz="3200" kern="0" baseline="30000" dirty="0" smtClean="0">
                          <a:effectLst/>
                        </a:rPr>
                        <a:t>6</a:t>
                      </a:r>
                      <a:endParaRPr lang="zh-TW" sz="32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10</a:t>
                      </a:r>
                      <a:r>
                        <a:rPr lang="en-US" sz="3200" kern="0" baseline="30000" dirty="0" smtClean="0">
                          <a:effectLst/>
                        </a:rPr>
                        <a:t>7</a:t>
                      </a:r>
                      <a:endParaRPr lang="zh-TW" sz="32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10</a:t>
                      </a:r>
                      <a:r>
                        <a:rPr lang="en-US" sz="3200" kern="0" baseline="30000" dirty="0" smtClean="0">
                          <a:effectLst/>
                        </a:rPr>
                        <a:t>8</a:t>
                      </a:r>
                      <a:endParaRPr lang="zh-TW" sz="32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62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alg1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0.019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1.873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187.32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32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32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85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alg2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0.031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0.351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4.139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48.051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594.593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85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alg3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0.006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0.063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1.004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12.463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156.118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36119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Although the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algorithm (using linked list) is faster than the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algorithm (using </a:t>
            </a:r>
            <a:r>
              <a:rPr lang="en-US" altLang="zh-TW" dirty="0" err="1" smtClean="0"/>
              <a:t>array+marks</a:t>
            </a:r>
            <a:r>
              <a:rPr lang="en-US" altLang="zh-TW" dirty="0" smtClean="0"/>
              <a:t>), the experimental results are not that good</a:t>
            </a:r>
          </a:p>
          <a:p>
            <a:r>
              <a:rPr lang="en-US" altLang="zh-TW" dirty="0" smtClean="0"/>
              <a:t>It is because the overhead of </a:t>
            </a:r>
            <a:r>
              <a:rPr lang="en-US" altLang="zh-TW" dirty="0" err="1" smtClean="0">
                <a:solidFill>
                  <a:srgbClr val="FF0000"/>
                </a:solidFill>
              </a:rPr>
              <a:t>malloc</a:t>
            </a:r>
            <a:r>
              <a:rPr lang="en-US" altLang="zh-TW" dirty="0" smtClean="0"/>
              <a:t> is too large (100~10000 times slower than +-*/)</a:t>
            </a:r>
          </a:p>
          <a:p>
            <a:pPr lvl="1"/>
            <a:r>
              <a:rPr lang="en-US" altLang="zh-TW" dirty="0" smtClean="0"/>
              <a:t>This will be covered in the class of OS</a:t>
            </a:r>
          </a:p>
          <a:p>
            <a:r>
              <a:rPr lang="en-US" altLang="zh-TW" dirty="0" smtClean="0"/>
              <a:t>How to solve this problem?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of the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algorithm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8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42982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We can use an array to simulate the linked list.</a:t>
            </a:r>
          </a:p>
          <a:p>
            <a:r>
              <a:rPr lang="en-US" altLang="zh-TW" dirty="0" smtClean="0"/>
              <a:t>Define a node as follows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Note that next is not a pointer, but an integer</a:t>
            </a:r>
          </a:p>
          <a:p>
            <a:pPr lvl="1"/>
            <a:r>
              <a:rPr lang="en-US" altLang="zh-TW" dirty="0" smtClean="0"/>
              <a:t>Initially, next = id + 1, except the last one: next = 1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Faster implementation of the 3</a:t>
            </a:r>
            <a:r>
              <a:rPr lang="en-US" altLang="zh-TW" baseline="30000" dirty="0" smtClean="0"/>
              <a:t>rd </a:t>
            </a:r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30388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8900">
              <a:spcAft>
                <a:spcPts val="0"/>
              </a:spcAft>
            </a:pP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typedef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node {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8900">
              <a:spcAft>
                <a:spcPts val="0"/>
              </a:spcAft>
            </a:pP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    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id;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8900">
              <a:spcAft>
                <a:spcPts val="0"/>
              </a:spcAft>
            </a:pP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    </a:t>
            </a:r>
            <a:r>
              <a:rPr lang="en-US" altLang="zh-TW" sz="2400" kern="10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next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8900">
              <a:spcAft>
                <a:spcPts val="0"/>
              </a:spcAft>
            </a:pP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} Node;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8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Remove a node</a:t>
            </a:r>
            <a:endParaRPr lang="zh-TW" altLang="en-US" dirty="0"/>
          </a:p>
        </p:txBody>
      </p:sp>
      <p:grpSp>
        <p:nvGrpSpPr>
          <p:cNvPr id="4" name="畫布 35919"/>
          <p:cNvGrpSpPr/>
          <p:nvPr/>
        </p:nvGrpSpPr>
        <p:grpSpPr>
          <a:xfrm>
            <a:off x="125506" y="1501070"/>
            <a:ext cx="9018493" cy="4100139"/>
            <a:chOff x="0" y="0"/>
            <a:chExt cx="4982210" cy="208661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982210" cy="2086610"/>
            </a:xfrm>
            <a:prstGeom prst="rect">
              <a:avLst/>
            </a:prstGeom>
          </p:spPr>
        </p:sp>
        <p:grpSp>
          <p:nvGrpSpPr>
            <p:cNvPr id="6" name="群組 5"/>
            <p:cNvGrpSpPr/>
            <p:nvPr/>
          </p:nvGrpSpPr>
          <p:grpSpPr>
            <a:xfrm>
              <a:off x="1024062" y="4155"/>
              <a:ext cx="3001010" cy="375176"/>
              <a:chOff x="1024062" y="4155"/>
              <a:chExt cx="3001010" cy="37517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02406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399347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77463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14928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524567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89985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6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75137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7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65042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8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cxnSp>
            <p:nvCxnSpPr>
              <p:cNvPr id="32" name="弧形接點 31"/>
              <p:cNvCxnSpPr>
                <a:stCxn id="24" idx="2"/>
                <a:endCxn id="25" idx="2"/>
              </p:cNvCxnSpPr>
              <p:nvPr/>
            </p:nvCxnSpPr>
            <p:spPr>
              <a:xfrm rot="16200000" flipH="1">
                <a:off x="1399029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弧形接點 32"/>
              <p:cNvCxnSpPr>
                <a:stCxn id="25" idx="2"/>
                <a:endCxn id="26" idx="2"/>
              </p:cNvCxnSpPr>
              <p:nvPr/>
            </p:nvCxnSpPr>
            <p:spPr>
              <a:xfrm rot="16200000" flipH="1">
                <a:off x="1774314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弧形接點 33"/>
              <p:cNvCxnSpPr>
                <a:stCxn id="26" idx="2"/>
                <a:endCxn id="27" idx="2"/>
              </p:cNvCxnSpPr>
              <p:nvPr/>
            </p:nvCxnSpPr>
            <p:spPr>
              <a:xfrm rot="16200000" flipH="1">
                <a:off x="2149282" y="185656"/>
                <a:ext cx="12700" cy="374650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弧形接點 34"/>
              <p:cNvCxnSpPr>
                <a:stCxn id="27" idx="2"/>
                <a:endCxn id="28" idx="2"/>
              </p:cNvCxnSpPr>
              <p:nvPr/>
            </p:nvCxnSpPr>
            <p:spPr>
              <a:xfrm rot="16200000" flipH="1">
                <a:off x="2524249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弧形接點 35"/>
              <p:cNvCxnSpPr>
                <a:stCxn id="28" idx="2"/>
                <a:endCxn id="29" idx="2"/>
              </p:cNvCxnSpPr>
              <p:nvPr/>
            </p:nvCxnSpPr>
            <p:spPr>
              <a:xfrm rot="16200000" flipH="1">
                <a:off x="2899534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弧形接點 36"/>
              <p:cNvCxnSpPr>
                <a:stCxn id="29" idx="2"/>
                <a:endCxn id="30" idx="2"/>
              </p:cNvCxnSpPr>
              <p:nvPr/>
            </p:nvCxnSpPr>
            <p:spPr>
              <a:xfrm rot="16200000" flipH="1">
                <a:off x="3274819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弧形接點 37"/>
              <p:cNvCxnSpPr>
                <a:stCxn id="31" idx="2"/>
                <a:endCxn id="24" idx="2"/>
              </p:cNvCxnSpPr>
              <p:nvPr/>
            </p:nvCxnSpPr>
            <p:spPr>
              <a:xfrm rot="5400000">
                <a:off x="2524567" y="-940199"/>
                <a:ext cx="12700" cy="2626360"/>
              </a:xfrm>
              <a:prstGeom prst="curvedConnector3">
                <a:avLst>
                  <a:gd name="adj1" fmla="val 452307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弧形接點 38"/>
              <p:cNvCxnSpPr>
                <a:stCxn id="30" idx="2"/>
                <a:endCxn id="31" idx="2"/>
              </p:cNvCxnSpPr>
              <p:nvPr/>
            </p:nvCxnSpPr>
            <p:spPr>
              <a:xfrm rot="16200000" flipH="1">
                <a:off x="3650104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群組 6"/>
            <p:cNvGrpSpPr/>
            <p:nvPr/>
          </p:nvGrpSpPr>
          <p:grpSpPr>
            <a:xfrm>
              <a:off x="1035785" y="1100262"/>
              <a:ext cx="3001010" cy="374768"/>
              <a:chOff x="0" y="0"/>
              <a:chExt cx="3001010" cy="37529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75285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5057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solidFill>
                      <a:srgbClr val="A6A6A6"/>
                    </a:solidFill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2522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00505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87579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6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251075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7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62636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8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cxnSp>
            <p:nvCxnSpPr>
              <p:cNvPr id="16" name="弧形接點 15"/>
              <p:cNvCxnSpPr/>
              <p:nvPr/>
            </p:nvCxnSpPr>
            <p:spPr>
              <a:xfrm rot="16200000" flipH="1">
                <a:off x="374967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弧形接點 16"/>
              <p:cNvCxnSpPr>
                <a:stCxn id="9" idx="2"/>
                <a:endCxn id="11" idx="2"/>
              </p:cNvCxnSpPr>
              <p:nvPr/>
            </p:nvCxnSpPr>
            <p:spPr>
              <a:xfrm rot="16200000" flipH="1">
                <a:off x="937568" y="-6033"/>
                <a:ext cx="12718" cy="749935"/>
              </a:xfrm>
              <a:prstGeom prst="curvedConnector3">
                <a:avLst>
                  <a:gd name="adj1" fmla="val 276923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弧形接點 17"/>
              <p:cNvCxnSpPr/>
              <p:nvPr/>
            </p:nvCxnSpPr>
            <p:spPr>
              <a:xfrm rot="16200000" flipH="1">
                <a:off x="1125220" y="181501"/>
                <a:ext cx="12700" cy="374650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弧形接點 18"/>
              <p:cNvCxnSpPr/>
              <p:nvPr/>
            </p:nvCxnSpPr>
            <p:spPr>
              <a:xfrm rot="16200000" flipH="1">
                <a:off x="1500187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弧形接點 19"/>
              <p:cNvCxnSpPr/>
              <p:nvPr/>
            </p:nvCxnSpPr>
            <p:spPr>
              <a:xfrm rot="16200000" flipH="1">
                <a:off x="1875472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弧形接點 20"/>
              <p:cNvCxnSpPr/>
              <p:nvPr/>
            </p:nvCxnSpPr>
            <p:spPr>
              <a:xfrm rot="16200000" flipH="1">
                <a:off x="2250757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弧形接點 21"/>
              <p:cNvCxnSpPr/>
              <p:nvPr/>
            </p:nvCxnSpPr>
            <p:spPr>
              <a:xfrm rot="5400000">
                <a:off x="1500505" y="-944354"/>
                <a:ext cx="12700" cy="2626360"/>
              </a:xfrm>
              <a:prstGeom prst="curvedConnector3">
                <a:avLst>
                  <a:gd name="adj1" fmla="val 452307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弧形接點 22"/>
              <p:cNvCxnSpPr/>
              <p:nvPr/>
            </p:nvCxnSpPr>
            <p:spPr>
              <a:xfrm rot="16200000" flipH="1">
                <a:off x="2626042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971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Outline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6921"/>
            <a:ext cx="8305800" cy="41148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1</a:t>
            </a:r>
            <a:r>
              <a:rPr lang="en-US" altLang="zh-TW" baseline="30000" dirty="0">
                <a:ea typeface="新細明體" panose="02020500000000000000" pitchFamily="18" charset="-120"/>
              </a:rPr>
              <a:t>st</a:t>
            </a:r>
            <a:r>
              <a:rPr lang="en-US" altLang="zh-TW" dirty="0">
                <a:ea typeface="新細明體" panose="02020500000000000000" pitchFamily="18" charset="-120"/>
              </a:rPr>
              <a:t> algorithm – using </a:t>
            </a:r>
            <a:r>
              <a:rPr lang="en-US" altLang="zh-TW" dirty="0" smtClean="0">
                <a:ea typeface="新細明體" panose="02020500000000000000" pitchFamily="18" charset="-120"/>
              </a:rPr>
              <a:t>array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2</a:t>
            </a:r>
            <a:r>
              <a:rPr lang="en-US" altLang="zh-TW" baseline="30000" dirty="0">
                <a:ea typeface="新細明體" panose="02020500000000000000" pitchFamily="18" charset="-120"/>
              </a:rPr>
              <a:t>nd</a:t>
            </a:r>
            <a:r>
              <a:rPr lang="en-US" altLang="zh-TW" dirty="0">
                <a:ea typeface="新細明體" panose="02020500000000000000" pitchFamily="18" charset="-120"/>
              </a:rPr>
              <a:t> algorithm – using array with </a:t>
            </a:r>
            <a:r>
              <a:rPr lang="en-US" altLang="zh-TW" dirty="0" smtClean="0">
                <a:ea typeface="新細明體" panose="02020500000000000000" pitchFamily="18" charset="-120"/>
              </a:rPr>
              <a:t>marks</a:t>
            </a:r>
          </a:p>
          <a:p>
            <a:r>
              <a:rPr lang="en-US" altLang="zh-TW" dirty="0"/>
              <a:t>The 3</a:t>
            </a:r>
            <a:r>
              <a:rPr lang="en-US" altLang="zh-TW" baseline="30000" dirty="0"/>
              <a:t>rd</a:t>
            </a:r>
            <a:r>
              <a:rPr lang="en-US" altLang="zh-TW" dirty="0"/>
              <a:t> algorithm – using circular linked </a:t>
            </a:r>
            <a:r>
              <a:rPr lang="en-US" altLang="zh-TW" dirty="0" smtClean="0"/>
              <a:t>list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4</a:t>
            </a:r>
            <a:r>
              <a:rPr lang="en-US" altLang="zh-TW" baseline="30000" dirty="0">
                <a:ea typeface="新細明體" panose="02020500000000000000" pitchFamily="18" charset="-120"/>
              </a:rPr>
              <a:t>th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algorithm</a:t>
            </a:r>
            <a:r>
              <a:rPr lang="en-US" altLang="zh-TW" dirty="0" smtClean="0"/>
              <a:t> </a:t>
            </a:r>
            <a:r>
              <a:rPr lang="en-US" altLang="zh-TW" dirty="0"/>
              <a:t>– using recursion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5</a:t>
            </a:r>
            <a:r>
              <a:rPr lang="en-US" altLang="zh-TW" baseline="30000" dirty="0">
                <a:ea typeface="新細明體" panose="02020500000000000000" pitchFamily="18" charset="-120"/>
              </a:rPr>
              <a:t>th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algorithm</a:t>
            </a:r>
            <a:r>
              <a:rPr lang="en-US" altLang="zh-TW" dirty="0" smtClean="0"/>
              <a:t> </a:t>
            </a:r>
            <a:r>
              <a:rPr lang="en-US" altLang="zh-TW" dirty="0"/>
              <a:t>– solving the </a:t>
            </a:r>
            <a:r>
              <a:rPr lang="en-US" altLang="zh-TW" dirty="0" smtClean="0"/>
              <a:t>recursion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ea typeface="新細明體" panose="02020500000000000000" pitchFamily="18" charset="-120"/>
              </a:rPr>
              <a:t>6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th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algorithm</a:t>
            </a:r>
            <a:r>
              <a:rPr lang="en-US" altLang="zh-TW" dirty="0"/>
              <a:t> – </a:t>
            </a:r>
            <a:r>
              <a:rPr lang="en-US" altLang="zh-TW" dirty="0" smtClean="0"/>
              <a:t>back </a:t>
            </a:r>
            <a:r>
              <a:rPr lang="en-US" altLang="zh-TW" dirty="0"/>
              <a:t>to array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28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1520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Let’s call the modified algorithm 3 </a:t>
            </a:r>
            <a:r>
              <a:rPr lang="en-US" altLang="zh-TW" b="1" dirty="0" smtClean="0">
                <a:solidFill>
                  <a:srgbClr val="FF0000"/>
                </a:solidFill>
              </a:rPr>
              <a:t>alg6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For the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dirty="0" smtClean="0"/>
              <a:t>=2 case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95233"/>
              </p:ext>
            </p:extLst>
          </p:nvPr>
        </p:nvGraphicFramePr>
        <p:xfrm>
          <a:off x="645458" y="2748654"/>
          <a:ext cx="8211670" cy="1882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2330"/>
                <a:gridCol w="1617773"/>
                <a:gridCol w="1244585"/>
                <a:gridCol w="1305518"/>
                <a:gridCol w="1452017"/>
                <a:gridCol w="1659447"/>
              </a:tblGrid>
              <a:tr h="470648">
                <a:tc>
                  <a:txBody>
                    <a:bodyPr/>
                    <a:lstStyle/>
                    <a:p>
                      <a:endParaRPr lang="zh-TW" sz="28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10</a:t>
                      </a:r>
                      <a:r>
                        <a:rPr lang="en-US" sz="2800" kern="0" baseline="30000" dirty="0" smtClean="0">
                          <a:effectLst/>
                        </a:rPr>
                        <a:t>4</a:t>
                      </a:r>
                      <a:endParaRPr lang="zh-TW" sz="28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10</a:t>
                      </a:r>
                      <a:r>
                        <a:rPr lang="en-US" sz="2800" kern="0" baseline="30000" dirty="0" smtClean="0">
                          <a:effectLst/>
                        </a:rPr>
                        <a:t>5</a:t>
                      </a:r>
                      <a:endParaRPr lang="zh-TW" sz="28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10</a:t>
                      </a:r>
                      <a:r>
                        <a:rPr lang="en-US" sz="2800" kern="0" baseline="30000" dirty="0" smtClean="0">
                          <a:effectLst/>
                        </a:rPr>
                        <a:t>6</a:t>
                      </a:r>
                      <a:endParaRPr lang="zh-TW" sz="28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10</a:t>
                      </a:r>
                      <a:r>
                        <a:rPr lang="en-US" sz="2800" kern="0" baseline="30000" dirty="0" smtClean="0">
                          <a:effectLst/>
                        </a:rPr>
                        <a:t>7</a:t>
                      </a:r>
                      <a:endParaRPr lang="zh-TW" sz="28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10</a:t>
                      </a:r>
                      <a:r>
                        <a:rPr lang="en-US" sz="2800" kern="0" baseline="30000" dirty="0" smtClean="0">
                          <a:effectLst/>
                        </a:rPr>
                        <a:t>8</a:t>
                      </a:r>
                      <a:endParaRPr lang="zh-TW" sz="28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alg2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0.00156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0.015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0.124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1.372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15.241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0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alg3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0.00358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0.031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0.187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1.996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</a:rPr>
                        <a:t>56.444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0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a</a:t>
                      </a:r>
                      <a:r>
                        <a:rPr lang="en-US" sz="2800" kern="0" dirty="0" smtClean="0">
                          <a:effectLst/>
                        </a:rPr>
                        <a:t>lg6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0.00020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0.002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0.023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0.228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</a:rPr>
                        <a:t>2.318</a:t>
                      </a:r>
                      <a:endParaRPr lang="zh-TW" sz="2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1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st</a:t>
            </a:r>
            <a:r>
              <a:rPr lang="en-US" altLang="zh-TW" dirty="0" smtClean="0">
                <a:ea typeface="新細明體" panose="02020500000000000000" pitchFamily="18" charset="-120"/>
              </a:rPr>
              <a:t> algorithm – using array</a:t>
            </a: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87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algorithm – using array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855"/>
            <a:ext cx="8229600" cy="5043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Let’s start with an algorithm that uses arrays to solve this problem.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/>
              <a:t>The idea is to use </a:t>
            </a:r>
            <a:r>
              <a:rPr lang="en-US" altLang="zh-TW" dirty="0" smtClean="0"/>
              <a:t>a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en-US" altLang="zh-TW" dirty="0" smtClean="0"/>
              <a:t> </a:t>
            </a:r>
            <a:r>
              <a:rPr lang="en-US" altLang="zh-TW" dirty="0"/>
              <a:t>to represent a person</a:t>
            </a:r>
            <a:r>
              <a:rPr lang="en-US" altLang="zh-TW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Since there are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/>
              <a:t> people, we should have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TW" dirty="0"/>
              <a:t>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en-US" altLang="zh-TW" dirty="0" smtClean="0"/>
              <a:t>s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pPr lvl="1">
              <a:lnSpc>
                <a:spcPct val="90000"/>
              </a:lnSpc>
            </a:pPr>
            <a:r>
              <a:rPr lang="en-US" altLang="zh-TW" dirty="0"/>
              <a:t>What we should do is to allocate the array dynamically</a:t>
            </a:r>
            <a:r>
              <a:rPr lang="en-US" altLang="zh-TW" dirty="0" smtClean="0"/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1200" dirty="0" smtClean="0"/>
          </a:p>
          <a:p>
            <a:pPr marL="1257300" lvl="3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PEOPLE *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people;</a:t>
            </a: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people 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(PEOPLE*)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(n*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(PEOPLE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zh-TW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123new</Template>
  <TotalTime>8272</TotalTime>
  <Words>3362</Words>
  <Application>Microsoft Office PowerPoint</Application>
  <PresentationFormat>如螢幕大小 (4:3)</PresentationFormat>
  <Paragraphs>787</Paragraphs>
  <Slides>70</Slides>
  <Notes>38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70</vt:i4>
      </vt:variant>
    </vt:vector>
  </HeadingPairs>
  <TitlesOfParts>
    <vt:vector size="72" baseType="lpstr">
      <vt:lpstr>123</vt:lpstr>
      <vt:lpstr>方程式</vt:lpstr>
      <vt:lpstr>PowerPoint 簡報</vt:lpstr>
      <vt:lpstr>References</vt:lpstr>
      <vt:lpstr>Josephus problem</vt:lpstr>
      <vt:lpstr>How to find the safe place</vt:lpstr>
      <vt:lpstr>General version of Josephus problem</vt:lpstr>
      <vt:lpstr>Algorithm</vt:lpstr>
      <vt:lpstr>Outline</vt:lpstr>
      <vt:lpstr>The 1st algorithm – using array</vt:lpstr>
      <vt:lpstr>The 1st algorithm – using array</vt:lpstr>
      <vt:lpstr>The 1st algorithm – using array</vt:lpstr>
      <vt:lpstr>The 1st algorithm – using array</vt:lpstr>
      <vt:lpstr>How good is the 1st algorithm?</vt:lpstr>
      <vt:lpstr>How good is the 1st algorithm?</vt:lpstr>
      <vt:lpstr>Remove people</vt:lpstr>
      <vt:lpstr>How good is the 1st algorithm?</vt:lpstr>
      <vt:lpstr>Efficiency of an algorithm</vt:lpstr>
      <vt:lpstr>Big-O Notation</vt:lpstr>
      <vt:lpstr>Big-O Notation</vt:lpstr>
      <vt:lpstr>The 2nd algorithm – using array with marks</vt:lpstr>
      <vt:lpstr>The 2nd algorithm</vt:lpstr>
      <vt:lpstr>How good is the 2nd algorithm?</vt:lpstr>
      <vt:lpstr>How good is the 2nd algorithm?</vt:lpstr>
      <vt:lpstr>How good is the 2nd algorithm?</vt:lpstr>
      <vt:lpstr>Which of the 1st and 2nd algorithms is better? </vt:lpstr>
      <vt:lpstr>The 3rd algorithm – using circular linked list</vt:lpstr>
      <vt:lpstr>How to make it run faster?</vt:lpstr>
      <vt:lpstr>Circular linked list</vt:lpstr>
      <vt:lpstr>Initialization</vt:lpstr>
      <vt:lpstr>Insert a node</vt:lpstr>
      <vt:lpstr>Delete a node</vt:lpstr>
      <vt:lpstr>The 3rd algorithm – using circular linked list</vt:lpstr>
      <vt:lpstr>How good is the 3rd algorithm?</vt:lpstr>
      <vt:lpstr>Data structure</vt:lpstr>
      <vt:lpstr>Assignment: change directions</vt:lpstr>
      <vt:lpstr>Alternative problem</vt:lpstr>
      <vt:lpstr>Doubly linked list</vt:lpstr>
      <vt:lpstr>Declaration</vt:lpstr>
      <vt:lpstr>Insert a node before temp</vt:lpstr>
      <vt:lpstr>Insert a node after temp</vt:lpstr>
      <vt:lpstr>Delete a node before temp</vt:lpstr>
      <vt:lpstr>The 4th Algorithm – using recursion</vt:lpstr>
      <vt:lpstr>Can we do beyond O(n)?</vt:lpstr>
      <vt:lpstr>Observing a case</vt:lpstr>
      <vt:lpstr>n is even</vt:lpstr>
      <vt:lpstr>Generalization</vt:lpstr>
      <vt:lpstr>Recursive relation</vt:lpstr>
      <vt:lpstr>n is odd</vt:lpstr>
      <vt:lpstr>Generalization</vt:lpstr>
      <vt:lpstr>Recursive relation  algorithm</vt:lpstr>
      <vt:lpstr>The algorithm</vt:lpstr>
      <vt:lpstr>PowerPoint 簡報</vt:lpstr>
      <vt:lpstr>The 5th Algorithm – solving the recursion</vt:lpstr>
      <vt:lpstr>Can we do better?</vt:lpstr>
      <vt:lpstr>Let’s make more observations</vt:lpstr>
      <vt:lpstr>What are the patterns?</vt:lpstr>
      <vt:lpstr>Guess the solution</vt:lpstr>
      <vt:lpstr>Verify the solution</vt:lpstr>
      <vt:lpstr>Constant time algorithm</vt:lpstr>
      <vt:lpstr>experiments</vt:lpstr>
      <vt:lpstr>How to measure the time?</vt:lpstr>
      <vt:lpstr>How to use clock()?</vt:lpstr>
      <vt:lpstr>Testing different parameters</vt:lpstr>
      <vt:lpstr>Program arguments </vt:lpstr>
      <vt:lpstr>atoi function</vt:lpstr>
      <vt:lpstr>Experimental results</vt:lpstr>
      <vt:lpstr>Experimental results (II)</vt:lpstr>
      <vt:lpstr>Problem of the 3rd algorithm </vt:lpstr>
      <vt:lpstr>Faster implementation of the 3rd algorithm</vt:lpstr>
      <vt:lpstr>Remove a node</vt:lpstr>
      <vt:lpstr>Experimental 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SRYangHome</cp:lastModifiedBy>
  <cp:revision>2133</cp:revision>
  <dcterms:created xsi:type="dcterms:W3CDTF">2014-08-19T02:20:21Z</dcterms:created>
  <dcterms:modified xsi:type="dcterms:W3CDTF">2016-02-29T08:55:41Z</dcterms:modified>
</cp:coreProperties>
</file>