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28" r:id="rId1"/>
  </p:sldMasterIdLst>
  <p:notesMasterIdLst>
    <p:notesMasterId r:id="rId58"/>
  </p:notesMasterIdLst>
  <p:sldIdLst>
    <p:sldId id="296" r:id="rId2"/>
    <p:sldId id="342" r:id="rId3"/>
    <p:sldId id="365" r:id="rId4"/>
    <p:sldId id="400" r:id="rId5"/>
    <p:sldId id="343" r:id="rId6"/>
    <p:sldId id="399" r:id="rId7"/>
    <p:sldId id="366" r:id="rId8"/>
    <p:sldId id="367" r:id="rId9"/>
    <p:sldId id="397" r:id="rId10"/>
    <p:sldId id="395" r:id="rId11"/>
    <p:sldId id="392" r:id="rId12"/>
    <p:sldId id="379" r:id="rId13"/>
    <p:sldId id="393" r:id="rId14"/>
    <p:sldId id="396" r:id="rId15"/>
    <p:sldId id="394" r:id="rId16"/>
    <p:sldId id="398" r:id="rId17"/>
    <p:sldId id="401" r:id="rId18"/>
    <p:sldId id="402" r:id="rId19"/>
    <p:sldId id="417" r:id="rId20"/>
    <p:sldId id="419" r:id="rId21"/>
    <p:sldId id="420" r:id="rId22"/>
    <p:sldId id="421" r:id="rId23"/>
    <p:sldId id="422" r:id="rId24"/>
    <p:sldId id="423" r:id="rId25"/>
    <p:sldId id="424" r:id="rId26"/>
    <p:sldId id="459" r:id="rId27"/>
    <p:sldId id="429" r:id="rId28"/>
    <p:sldId id="430" r:id="rId29"/>
    <p:sldId id="455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60" r:id="rId39"/>
    <p:sldId id="440" r:id="rId40"/>
    <p:sldId id="441" r:id="rId41"/>
    <p:sldId id="451" r:id="rId42"/>
    <p:sldId id="452" r:id="rId43"/>
    <p:sldId id="453" r:id="rId44"/>
    <p:sldId id="454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16" r:id="rId54"/>
    <p:sldId id="461" r:id="rId55"/>
    <p:sldId id="457" r:id="rId56"/>
    <p:sldId id="41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416"/>
    <a:srgbClr val="969696"/>
    <a:srgbClr val="545454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80" d="100"/>
          <a:sy n="80" d="100"/>
        </p:scale>
        <p:origin x="15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2017/3/13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37287F-04ED-4B39-8289-61773AF50B79}" type="slidenum">
              <a:rPr lang="zh-TW" altLang="en-US" smtClean="0"/>
              <a:pPr>
                <a:defRPr/>
              </a:pPr>
              <a:t>7</a:t>
            </a:fld>
            <a:endParaRPr lang="en-US" altLang="zh-TW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29177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086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BADF52B4-890A-49B3-B432-95C6BB15D759}" type="slidenum">
              <a:rPr lang="zh-TW" altLang="en-US" sz="1200">
                <a:ea typeface="新細明體" panose="02020500000000000000" pitchFamily="18" charset="-120"/>
              </a:rPr>
              <a:pPr/>
              <a:t>30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46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079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4A9D5-F0D8-354E-9F0A-63F83BF169B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487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8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0391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128B09-5C56-4D6D-A861-5DB6FD66C720}" type="slidenum">
              <a:rPr lang="zh-TW" altLang="en-US" smtClean="0"/>
              <a:pPr>
                <a:defRPr/>
              </a:pPr>
              <a:t>9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18542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10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08586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2702FD10-4C80-44A7-9ABC-3644F1C57399}" type="slidenum">
              <a:rPr lang="zh-TW" altLang="en-US" sz="1200">
                <a:ea typeface="新細明體" panose="02020500000000000000" pitchFamily="18" charset="-120"/>
              </a:rPr>
              <a:pPr/>
              <a:t>11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2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FDD601-2C60-4857-A5BC-C8CB3E2BE7F8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1559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BADF52B4-890A-49B3-B432-95C6BB15D759}" type="slidenum">
              <a:rPr lang="zh-TW" altLang="en-US" sz="1200">
                <a:ea typeface="新細明體" panose="02020500000000000000" pitchFamily="18" charset="-120"/>
              </a:rPr>
              <a:pPr/>
              <a:t>13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0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71" charset="-128"/>
              </a:defRPr>
            </a:lvl9pPr>
          </a:lstStyle>
          <a:p>
            <a:fld id="{BADF52B4-890A-49B3-B432-95C6BB15D759}" type="slidenum">
              <a:rPr lang="zh-TW" altLang="en-US" sz="1200">
                <a:ea typeface="新細明體" panose="02020500000000000000" pitchFamily="18" charset="-120"/>
              </a:rPr>
              <a:pPr/>
              <a:t>14</a:t>
            </a:fld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64C03-34B7-4257-A105-82845C0D9A3B}" type="slidenum">
              <a:rPr lang="zh-TW" altLang="en-US" smtClean="0"/>
              <a:pPr>
                <a:defRPr/>
              </a:pPr>
              <a:t>15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37932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rgbClr val="6B9941"/>
              </a:buClr>
              <a:buFont typeface="Times" pitchFamily="1" charset="0"/>
              <a:buNone/>
              <a:defRPr/>
            </a:pPr>
            <a:endParaRPr lang="en-US" altLang="zh-TW" sz="2400" b="1" dirty="0">
              <a:latin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endParaRPr lang="zh-TW" altLang="zh-TW" sz="3200">
              <a:solidFill>
                <a:srgbClr val="6B994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50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77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38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0621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9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6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78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965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4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TW" altLang="zh-TW" sz="2400" baseline="-25000">
              <a:latin typeface="Times New Roman" pitchFamily="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035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38" r:id="rId10"/>
    <p:sldLayoutId id="21474848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url?q=http://www.cs.mcgill.ca/~cs520/2012/slides/ast.pdf&amp;sa=D&amp;sntz=1&amp;usg=AFrqEzfjs_kcrG8NhEZAJoiiA10DIqbHBg" TargetMode="External"/><Relationship Id="rId3" Type="http://schemas.openxmlformats.org/officeDocument/2006/relationships/hyperlink" Target="http://www.google.com/url?q=http://ocw.mit.edu/courses/electrical-engineering-and-computer-science/6-01sc-introduction-to-electrical-engineering-and-computer-science-i-spring-2011/unit-1-software-engineering/state-machines/MIT6_01SCS11_hw1.pdf&amp;sa=D&amp;sntz=1&amp;usg=AFrqEzdIcZ-EBMPNzOmZ3nYIWe3VaVhfkw" TargetMode="External"/><Relationship Id="rId7" Type="http://schemas.openxmlformats.org/officeDocument/2006/relationships/hyperlink" Target="http://www.idt.mdh.se/kurser/cdt301/vt09/lectures/syntax-tree-bison.pdf" TargetMode="External"/><Relationship Id="rId2" Type="http://schemas.openxmlformats.org/officeDocument/2006/relationships/hyperlink" Target="http://www.cs.virginia.edu/~evans/cs216/guides/x8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codingground.htm" TargetMode="External"/><Relationship Id="rId5" Type="http://schemas.openxmlformats.org/officeDocument/2006/relationships/hyperlink" Target="http://rosettacode.org/wiki/Arithmetic_Evaluator/C" TargetMode="External"/><Relationship Id="rId4" Type="http://schemas.openxmlformats.org/officeDocument/2006/relationships/hyperlink" Target="http://compilers.iecc.com/crenshaw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0" y="513184"/>
            <a:ext cx="9144000" cy="70912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kumimoji="1" lang="en-US" altLang="zh-TW" sz="4000" kern="0" dirty="0" smtClean="0">
                <a:solidFill>
                  <a:schemeClr val="tx1"/>
                </a:solidFill>
                <a:cs typeface="Times" panose="02020603050405020304" pitchFamily="18" charset="0"/>
              </a:rPr>
              <a:t>Introduction to Programming (II)</a:t>
            </a:r>
            <a:endParaRPr kumimoji="1" lang="zh-TW" altLang="en-US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3" name="子標題 2"/>
          <p:cNvSpPr txBox="1">
            <a:spLocks/>
          </p:cNvSpPr>
          <p:nvPr/>
        </p:nvSpPr>
        <p:spPr>
          <a:xfrm>
            <a:off x="0" y="4093952"/>
            <a:ext cx="91440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kumimoji="1" lang="zh-TW" altLang="en-US" kern="0" dirty="0" smtClean="0">
                <a:solidFill>
                  <a:srgbClr val="545454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楊舜仁</a:t>
            </a:r>
            <a:endParaRPr kumimoji="1" lang="zh-TW" altLang="en-US" kern="0" dirty="0">
              <a:solidFill>
                <a:srgbClr val="545454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116692"/>
            <a:ext cx="9144000" cy="83948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" panose="02020603060405020304" pitchFamily="18" charset="0"/>
              </a:rPr>
              <a:t>Compiler: Calculator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926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parser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0999" y="978730"/>
            <a:ext cx="8539065" cy="570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latin typeface="+mn-lt"/>
                <a:ea typeface="新細明體" charset="-120"/>
              </a:rPr>
              <a:t>The </a:t>
            </a:r>
            <a:r>
              <a:rPr lang="en-US" altLang="zh-TW" dirty="0">
                <a:latin typeface="+mn-lt"/>
                <a:ea typeface="新細明體" charset="-120"/>
              </a:rPr>
              <a:t>parsing (</a:t>
            </a:r>
            <a:r>
              <a:rPr lang="zh-TW" altLang="en-US" dirty="0">
                <a:latin typeface="+mn-lt"/>
              </a:rPr>
              <a:t>從語法上分析</a:t>
            </a:r>
            <a:r>
              <a:rPr lang="en-US" altLang="zh-TW" dirty="0">
                <a:latin typeface="+mn-lt"/>
                <a:ea typeface="新細明體" charset="-120"/>
              </a:rPr>
              <a:t>)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 smtClean="0">
                <a:latin typeface="+mn-lt"/>
                <a:ea typeface="新細明體" charset="-120"/>
              </a:rPr>
              <a:t>group </a:t>
            </a:r>
            <a:r>
              <a:rPr lang="en-US" altLang="zh-TW" sz="2400" dirty="0">
                <a:latin typeface="+mn-lt"/>
                <a:ea typeface="新細明體" charset="-120"/>
              </a:rPr>
              <a:t>tokens into statements based on a set of rules, collectively called a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新細明體" charset="-120"/>
              </a:rPr>
              <a:t>grammar</a:t>
            </a:r>
            <a:r>
              <a:rPr lang="en-US" altLang="zh-TW" sz="2400" dirty="0" smtClean="0">
                <a:latin typeface="+mn-lt"/>
                <a:ea typeface="新細明體" charset="-12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dirty="0" smtClean="0">
                <a:latin typeface="+mn-lt"/>
                <a:ea typeface="新細明體" charset="-120"/>
              </a:rPr>
              <a:t>For example: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Algebraic </a:t>
            </a: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expressions 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manipulating variables </a:t>
            </a:r>
            <a:r>
              <a:rPr lang="en-US" altLang="zh-TW" sz="2400" dirty="0"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x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, </a:t>
            </a:r>
            <a:r>
              <a:rPr lang="en-US" altLang="zh-TW" sz="2400" dirty="0"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y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 and </a:t>
            </a:r>
            <a:r>
              <a:rPr lang="en-US" altLang="zh-TW" sz="2400" dirty="0"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z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, such as “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x-y*</a:t>
            </a:r>
            <a:r>
              <a:rPr lang="en-US" altLang="zh-TW" sz="2400" dirty="0" err="1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z+x</a:t>
            </a:r>
            <a:r>
              <a:rPr lang="en-US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/y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”, can be described by the following </a:t>
            </a:r>
            <a:r>
              <a:rPr lang="en-US" altLang="zh-TW" sz="2400" dirty="0">
                <a:solidFill>
                  <a:srgbClr val="9A3416"/>
                </a:solidFill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grammar</a:t>
            </a:r>
            <a:r>
              <a:rPr lang="en-US" altLang="zh-TW" sz="2400" dirty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 “</a:t>
            </a:r>
            <a:r>
              <a:rPr lang="en-US" altLang="zh-TW" sz="2400" dirty="0">
                <a:solidFill>
                  <a:srgbClr val="00B050"/>
                </a:solidFill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recursively</a:t>
            </a: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urier New" panose="02070309020205020404" pitchFamily="49" charset="0"/>
              </a:rPr>
              <a:t>”:</a:t>
            </a:r>
          </a:p>
          <a:p>
            <a:pPr marL="0" indent="0">
              <a:buNone/>
            </a:pPr>
            <a:endParaRPr lang="en-US" altLang="zh-TW" sz="12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Expression  := Term | Expression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ADDSUB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</a:p>
          <a:p>
            <a:pPr marL="400050" lvl="1" indent="0">
              <a:buNone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       := Factor |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 MULDIV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Factor</a:t>
            </a:r>
          </a:p>
          <a:p>
            <a:pPr marL="400050" lvl="1" indent="0">
              <a:buNone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      := x | y | z </a:t>
            </a:r>
            <a:endParaRPr lang="en-US" altLang="zh-TW" sz="2400" b="1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altLang="zh-TW" sz="1200" dirty="0" smtClean="0">
              <a:solidFill>
                <a:schemeClr val="accent3">
                  <a:lumMod val="50000"/>
                </a:schemeClr>
              </a:solidFill>
              <a:latin typeface="+mn-lt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nsolas" panose="020B0609020204030204" pitchFamily="49" charset="0"/>
              </a:rPr>
              <a:t>where </a:t>
            </a:r>
            <a:r>
              <a:rPr lang="en-US" altLang="zh-TW" sz="2400" dirty="0">
                <a:latin typeface="+mn-lt"/>
                <a:cs typeface="Courier New" pitchFamily="71" charset="0"/>
              </a:rPr>
              <a:t>“|” means “or</a:t>
            </a:r>
            <a:r>
              <a:rPr lang="en-US" altLang="zh-TW" sz="2400" dirty="0" smtClean="0">
                <a:latin typeface="+mn-lt"/>
                <a:cs typeface="Courier New" pitchFamily="71" charset="0"/>
              </a:rPr>
              <a:t>”.</a:t>
            </a:r>
          </a:p>
          <a:p>
            <a:pPr marL="400050" lvl="1" indent="0"/>
            <a:endParaRPr lang="en-US" altLang="zh-TW" sz="1200" b="1" dirty="0" smtClean="0">
              <a:latin typeface="+mn-lt"/>
              <a:ea typeface="Noto Sans T Chinese DemiLight" pitchFamily="34" charset="-120"/>
              <a:cs typeface="Courier New" pitchFamily="71" charset="0"/>
            </a:endParaRPr>
          </a:p>
          <a:p>
            <a:pPr marL="400050" lvl="1" indent="0"/>
            <a:r>
              <a:rPr lang="en-US" altLang="zh-TW" sz="2400" b="1" dirty="0" smtClean="0">
                <a:latin typeface="+mn-lt"/>
                <a:ea typeface="Noto Sans T Chinese DemiLight" pitchFamily="34" charset="-120"/>
                <a:cs typeface="Courier New" pitchFamily="71" charset="0"/>
              </a:rPr>
              <a:t>Note:</a:t>
            </a:r>
            <a:r>
              <a:rPr lang="en-US" altLang="zh-TW" sz="2400" dirty="0" smtClean="0">
                <a:latin typeface="+mn-lt"/>
                <a:ea typeface="Noto Sans T Chinese DemiLight" pitchFamily="34" charset="-120"/>
                <a:cs typeface="Courier New" pitchFamily="71" charset="0"/>
              </a:rPr>
              <a:t> Why not  </a:t>
            </a:r>
          </a:p>
          <a:p>
            <a:pPr marL="400050" lvl="1" indent="0" algn="ctr"/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Expression  := Term | Term ADDSUB Expression</a:t>
            </a:r>
          </a:p>
        </p:txBody>
      </p:sp>
    </p:spTree>
    <p:extLst>
      <p:ext uri="{BB962C8B-B14F-4D97-AF65-F5344CB8AC3E}">
        <p14:creationId xmlns:p14="http://schemas.microsoft.com/office/powerpoint/2010/main" val="111751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6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新細明體" panose="02020500000000000000" pitchFamily="18" charset="-120"/>
              </a:rPr>
              <a:t>Syntax diagrams describing the structure of a simple algebraic expression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32" y="1341438"/>
            <a:ext cx="5026536" cy="53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05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Grammar 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7199" y="1315616"/>
            <a:ext cx="8466667" cy="51867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 fact, we have</a:t>
            </a:r>
          </a:p>
          <a:p>
            <a:pPr marL="0" indent="0">
              <a:buNone/>
              <a:defRPr/>
            </a:pPr>
            <a:endParaRPr lang="en-US" altLang="zh-TW" sz="1200" kern="0" dirty="0" smtClean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Expression:=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	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+,-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+,-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… </a:t>
            </a: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</a:p>
          <a:p>
            <a:pPr marL="0" indent="0">
              <a:buNone/>
            </a:pPr>
            <a:endParaRPr lang="en-US" altLang="zh-TW" sz="1200" dirty="0" smtClean="0">
              <a:ea typeface="Noto Sans T Chinese DemiLight" pitchFamily="34" charset="-120"/>
              <a:cs typeface="Arial"/>
            </a:endParaRPr>
          </a:p>
          <a:p>
            <a:pPr marL="0" indent="0">
              <a:buNone/>
            </a:pPr>
            <a:r>
              <a:rPr lang="en-US" altLang="zh-TW" dirty="0" smtClean="0">
                <a:ea typeface="Noto Sans T Chinese DemiLight" pitchFamily="34" charset="-120"/>
                <a:cs typeface="Arial"/>
              </a:rPr>
              <a:t>and</a:t>
            </a:r>
            <a:endParaRPr lang="en-US" altLang="zh-TW" dirty="0" smtClean="0"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200" dirty="0" smtClean="0">
              <a:solidFill>
                <a:srgbClr val="00B050"/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term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:= 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*,/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*,/</a:t>
            </a:r>
            <a:r>
              <a:rPr lang="en-US" altLang="zh-TW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 … </a:t>
            </a:r>
            <a:r>
              <a:rPr lang="en-US" altLang="zh-TW" dirty="0" smtClean="0">
                <a:solidFill>
                  <a:srgbClr val="FFC000"/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factor</a:t>
            </a:r>
            <a:endParaRPr lang="en-US" altLang="zh-TW" dirty="0">
              <a:solidFill>
                <a:srgbClr val="FFC000"/>
              </a:solidFill>
              <a:latin typeface="Consolas" panose="020B0609020204030204" pitchFamily="49" charset="0"/>
              <a:ea typeface="Noto Sans T Chinese DemiLight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08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parse tree for the string x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 y </a:t>
            </a:r>
            <a:r>
              <a:rPr lang="en-US" altLang="zh-TW" sz="3200" dirty="0">
                <a:ea typeface="新細明體" panose="02020500000000000000" pitchFamily="18" charset="-120"/>
              </a:rPr>
              <a:t>*</a:t>
            </a:r>
            <a:r>
              <a:rPr lang="en-US" altLang="zh-TW" dirty="0" smtClean="0">
                <a:ea typeface="新細明體" panose="02020500000000000000" pitchFamily="18" charset="-120"/>
              </a:rPr>
              <a:t> z based on the syntax diagrams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498169"/>
            <a:ext cx="6315075" cy="52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1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113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 for the string x </a:t>
            </a:r>
            <a:r>
              <a:rPr lang="en-US" altLang="zh-TW" sz="32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 y </a:t>
            </a:r>
            <a:r>
              <a:rPr lang="en-US" altLang="zh-TW" sz="3200" dirty="0">
                <a:ea typeface="新細明體" panose="02020500000000000000" pitchFamily="18" charset="-120"/>
              </a:rPr>
              <a:t>*</a:t>
            </a:r>
            <a:r>
              <a:rPr lang="en-US" altLang="zh-TW" dirty="0" smtClean="0">
                <a:ea typeface="新細明體" panose="02020500000000000000" pitchFamily="18" charset="-120"/>
              </a:rPr>
              <a:t> z based on the syntax diagrams</a:t>
            </a:r>
          </a:p>
        </p:txBody>
      </p:sp>
      <p:sp>
        <p:nvSpPr>
          <p:cNvPr id="15" name="矩形 14"/>
          <p:cNvSpPr/>
          <p:nvPr/>
        </p:nvSpPr>
        <p:spPr>
          <a:xfrm>
            <a:off x="3549240" y="2872855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x</a:t>
            </a:r>
            <a:r>
              <a:rPr lang="en-US" altLang="zh-TW" sz="2400" dirty="0" smtClean="0"/>
              <a:t> + </a:t>
            </a:r>
            <a:r>
              <a:rPr lang="en-US" altLang="zh-TW" sz="2800" dirty="0" smtClean="0"/>
              <a:t>y</a:t>
            </a:r>
            <a:r>
              <a:rPr lang="en-US" altLang="zh-TW" sz="2400" dirty="0" smtClean="0"/>
              <a:t> * </a:t>
            </a:r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4381977" y="4558904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*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3873414" y="3511256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4828665" y="553868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19" name="橢圓 18"/>
          <p:cNvSpPr/>
          <p:nvPr/>
        </p:nvSpPr>
        <p:spPr>
          <a:xfrm>
            <a:off x="3314945" y="4658534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20" name="橢圓 19"/>
          <p:cNvSpPr/>
          <p:nvPr/>
        </p:nvSpPr>
        <p:spPr>
          <a:xfrm>
            <a:off x="3907857" y="553651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cxnSp>
        <p:nvCxnSpPr>
          <p:cNvPr id="21" name="直線接點 20"/>
          <p:cNvCxnSpPr>
            <a:stCxn id="16" idx="0"/>
            <a:endCxn id="17" idx="5"/>
          </p:cNvCxnSpPr>
          <p:nvPr/>
        </p:nvCxnSpPr>
        <p:spPr>
          <a:xfrm flipH="1" flipV="1">
            <a:off x="4499431" y="4072233"/>
            <a:ext cx="249259" cy="4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6" idx="5"/>
            <a:endCxn id="18" idx="0"/>
          </p:cNvCxnSpPr>
          <p:nvPr/>
        </p:nvCxnSpPr>
        <p:spPr>
          <a:xfrm>
            <a:off x="5007994" y="5119881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7" idx="3"/>
            <a:endCxn id="19" idx="0"/>
          </p:cNvCxnSpPr>
          <p:nvPr/>
        </p:nvCxnSpPr>
        <p:spPr>
          <a:xfrm flipH="1">
            <a:off x="3681658" y="4072233"/>
            <a:ext cx="299164" cy="5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6" idx="3"/>
            <a:endCxn id="20" idx="0"/>
          </p:cNvCxnSpPr>
          <p:nvPr/>
        </p:nvCxnSpPr>
        <p:spPr>
          <a:xfrm flipH="1">
            <a:off x="4274570" y="5119881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81000" y="1542652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expression after the parsing process will be stored as a syntax tree.</a:t>
            </a: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923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code generator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381000" y="1178755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code generation process: 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constructing the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machine-language instructions</a:t>
            </a:r>
            <a:r>
              <a:rPr lang="en-US" altLang="zh-TW" dirty="0">
                <a:latin typeface="+mn-lt"/>
                <a:ea typeface="新細明體" charset="-120"/>
              </a:rPr>
              <a:t> to implement the statements recognized by the parser and represented as syntax </a:t>
            </a:r>
            <a:r>
              <a:rPr lang="en-US" altLang="zh-TW" dirty="0" smtClean="0">
                <a:latin typeface="+mn-lt"/>
                <a:ea typeface="新細明體" charset="-120"/>
              </a:rPr>
              <a:t>trees</a:t>
            </a:r>
            <a:endParaRPr lang="en-US" altLang="zh-TW" sz="3200" dirty="0" smtClean="0">
              <a:latin typeface="+mn-lt"/>
              <a:ea typeface="新細明體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We will talk about this more when we learn the topic “Computer System &amp; Assembly.”</a:t>
            </a:r>
            <a:endParaRPr lang="en-US" altLang="zh-TW" dirty="0" smtClean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589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7586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0278"/>
            <a:ext cx="8305800" cy="4405392"/>
          </a:xfrm>
        </p:spPr>
        <p:txBody>
          <a:bodyPr/>
          <a:lstStyle/>
          <a:p>
            <a:r>
              <a:rPr lang="en-US" altLang="zh-TW" dirty="0" smtClean="0"/>
              <a:t>A Boolean expression can be represented by a network of gates 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(A&amp;B)|(B&amp;C)</a:t>
            </a:r>
            <a:r>
              <a:rPr lang="en-US" altLang="zh-TW" dirty="0" smtClean="0"/>
              <a:t> can be represented as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It looks like a reclined tree</a:t>
            </a:r>
            <a:r>
              <a:rPr lang="en-US" altLang="zh-TW" dirty="0"/>
              <a:t>: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Leaf nodes are inputs</a:t>
            </a:r>
          </a:p>
          <a:p>
            <a:pPr lvl="1"/>
            <a:r>
              <a:rPr lang="en-US" altLang="zh-TW" dirty="0" smtClean="0"/>
              <a:t>Internal nodes are operators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516296" y="2903647"/>
            <a:ext cx="3540234" cy="1302225"/>
            <a:chOff x="3938586" y="4048125"/>
            <a:chExt cx="3540234" cy="1302225"/>
          </a:xfrm>
        </p:grpSpPr>
        <p:sp>
          <p:nvSpPr>
            <p:cNvPr id="4" name="文字方塊 3"/>
            <p:cNvSpPr txBox="1"/>
            <p:nvPr/>
          </p:nvSpPr>
          <p:spPr>
            <a:xfrm>
              <a:off x="3952875" y="40481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952875" y="43677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952875" y="49709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pic>
          <p:nvPicPr>
            <p:cNvPr id="1026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063446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702650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接點 8"/>
            <p:cNvCxnSpPr>
              <a:stCxn id="1026" idx="3"/>
            </p:cNvCxnSpPr>
            <p:nvPr/>
          </p:nvCxnSpPr>
          <p:spPr>
            <a:xfrm>
              <a:off x="5964345" y="4387296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3938586" y="46513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pic>
          <p:nvPicPr>
            <p:cNvPr id="1028" name="Picture 4" descr="boolean algebra OR gate truth tab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0" r="18058" b="23686"/>
            <a:stretch/>
          </p:blipFill>
          <p:spPr bwMode="auto">
            <a:xfrm>
              <a:off x="5964345" y="4380409"/>
              <a:ext cx="1514475" cy="66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直線接點 25"/>
            <p:cNvCxnSpPr/>
            <p:nvPr/>
          </p:nvCxnSpPr>
          <p:spPr>
            <a:xfrm>
              <a:off x="5964345" y="4815921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600825" y="4552393"/>
              <a:ext cx="333375" cy="263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  <a:endPara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849576" y="4563099"/>
            <a:ext cx="2749771" cy="1848598"/>
            <a:chOff x="5122755" y="4695823"/>
            <a:chExt cx="2749771" cy="1848598"/>
          </a:xfrm>
        </p:grpSpPr>
        <p:sp>
          <p:nvSpPr>
            <p:cNvPr id="27" name="橢圓 26"/>
            <p:cNvSpPr/>
            <p:nvPr/>
          </p:nvSpPr>
          <p:spPr>
            <a:xfrm>
              <a:off x="6076950" y="469582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OR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815137" y="5436394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438775" y="543639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cxnSp>
          <p:nvCxnSpPr>
            <p:cNvPr id="29" name="直線接點 28"/>
            <p:cNvCxnSpPr>
              <a:stCxn id="32" idx="0"/>
              <a:endCxn id="27" idx="3"/>
            </p:cNvCxnSpPr>
            <p:nvPr/>
          </p:nvCxnSpPr>
          <p:spPr>
            <a:xfrm flipV="1">
              <a:off x="5800725" y="5110458"/>
              <a:ext cx="382238" cy="3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31" idx="0"/>
              <a:endCxn id="27" idx="5"/>
            </p:cNvCxnSpPr>
            <p:nvPr/>
          </p:nvCxnSpPr>
          <p:spPr>
            <a:xfrm flipH="1" flipV="1">
              <a:off x="6694837" y="5110458"/>
              <a:ext cx="482250" cy="325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5122755" y="606343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057218" y="608275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518930" y="606314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24354" y="606314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37" name="直線接點 36"/>
            <p:cNvCxnSpPr>
              <a:stCxn id="38" idx="0"/>
              <a:endCxn id="32" idx="3"/>
            </p:cNvCxnSpPr>
            <p:nvPr/>
          </p:nvCxnSpPr>
          <p:spPr>
            <a:xfrm flipV="1">
              <a:off x="5304055" y="5851028"/>
              <a:ext cx="240733" cy="212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0"/>
              <a:endCxn id="32" idx="5"/>
            </p:cNvCxnSpPr>
            <p:nvPr/>
          </p:nvCxnSpPr>
          <p:spPr>
            <a:xfrm flipH="1" flipV="1">
              <a:off x="6056662" y="5851028"/>
              <a:ext cx="181856" cy="231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endCxn id="31" idx="3"/>
            </p:cNvCxnSpPr>
            <p:nvPr/>
          </p:nvCxnSpPr>
          <p:spPr>
            <a:xfrm flipV="1">
              <a:off x="6700230" y="5851029"/>
              <a:ext cx="220920" cy="212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1" idx="0"/>
              <a:endCxn id="31" idx="5"/>
            </p:cNvCxnSpPr>
            <p:nvPr/>
          </p:nvCxnSpPr>
          <p:spPr>
            <a:xfrm flipH="1" flipV="1">
              <a:off x="7433024" y="5851029"/>
              <a:ext cx="265416" cy="21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3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association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668" y="132177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A&amp;B|C is (A&amp;B)|C, not A&amp;(B|C)</a:t>
            </a:r>
          </a:p>
          <a:p>
            <a:pPr lvl="1"/>
            <a:r>
              <a:rPr lang="en-US" altLang="zh-TW" dirty="0" smtClean="0"/>
              <a:t>Just like 7-4+2 not equal to 7-(4+2)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40944"/>
              </p:ext>
            </p:extLst>
          </p:nvPr>
        </p:nvGraphicFramePr>
        <p:xfrm>
          <a:off x="5597248" y="2994355"/>
          <a:ext cx="33669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(A&amp;B)|C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A&amp;(B|C)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1425305" y="3244349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09639" y="4194175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985149" y="4182063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35519" y="5062831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25305" y="5062832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5" idx="3"/>
            <a:endCxn id="6" idx="0"/>
          </p:cNvCxnSpPr>
          <p:nvPr/>
        </p:nvCxnSpPr>
        <p:spPr>
          <a:xfrm flipH="1">
            <a:off x="1276352" y="3805326"/>
            <a:ext cx="256361" cy="38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5"/>
            <a:endCxn id="7" idx="0"/>
          </p:cNvCxnSpPr>
          <p:nvPr/>
        </p:nvCxnSpPr>
        <p:spPr>
          <a:xfrm>
            <a:off x="2051322" y="3805326"/>
            <a:ext cx="300540" cy="37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8" idx="0"/>
          </p:cNvCxnSpPr>
          <p:nvPr/>
        </p:nvCxnSpPr>
        <p:spPr>
          <a:xfrm flipH="1">
            <a:off x="802232" y="4755152"/>
            <a:ext cx="214815" cy="30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5"/>
            <a:endCxn id="9" idx="0"/>
          </p:cNvCxnSpPr>
          <p:nvPr/>
        </p:nvCxnSpPr>
        <p:spPr>
          <a:xfrm>
            <a:off x="1535656" y="4755152"/>
            <a:ext cx="256362" cy="30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186027" y="416702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3677464" y="322202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632715" y="514681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118995" y="426665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3711907" y="5144633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5" idx="0"/>
            <a:endCxn id="26" idx="5"/>
          </p:cNvCxnSpPr>
          <p:nvPr/>
        </p:nvCxnSpPr>
        <p:spPr>
          <a:xfrm flipH="1" flipV="1">
            <a:off x="4303481" y="3782997"/>
            <a:ext cx="249259" cy="38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5"/>
            <a:endCxn id="27" idx="0"/>
          </p:cNvCxnSpPr>
          <p:nvPr/>
        </p:nvCxnSpPr>
        <p:spPr>
          <a:xfrm>
            <a:off x="4812044" y="4728004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6" idx="3"/>
            <a:endCxn id="28" idx="0"/>
          </p:cNvCxnSpPr>
          <p:nvPr/>
        </p:nvCxnSpPr>
        <p:spPr>
          <a:xfrm flipH="1">
            <a:off x="3485708" y="3782997"/>
            <a:ext cx="299164" cy="48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3"/>
            <a:endCxn id="29" idx="0"/>
          </p:cNvCxnSpPr>
          <p:nvPr/>
        </p:nvCxnSpPr>
        <p:spPr>
          <a:xfrm flipH="1">
            <a:off x="4078620" y="4728004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188593" y="2807549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(A&amp;B)|C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95449" y="2749229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A&amp;(B|C)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97247" y="2528596"/>
            <a:ext cx="1829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Truth Table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Lab 1</a:t>
            </a:r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: Data Structures and Algorithms for Trees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Evaluation of Boolean Expressions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3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Boolean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5595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References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8537" y="1243547"/>
            <a:ext cx="8462865" cy="5773067"/>
          </a:xfrm>
        </p:spPr>
        <p:txBody>
          <a:bodyPr>
            <a:noAutofit/>
          </a:bodyPr>
          <a:lstStyle/>
          <a:p>
            <a:r>
              <a:rPr lang="en-US" altLang="zh-TW" sz="2800" dirty="0" err="1" smtClean="0">
                <a:latin typeface="Calibri" panose="020F0502020204030204" pitchFamily="34" charset="0"/>
                <a:ea typeface="新細明體" panose="02020500000000000000" pitchFamily="18" charset="-120"/>
              </a:rPr>
              <a:t>J.Glenn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latin typeface="Calibri" panose="020F0502020204030204" pitchFamily="34" charset="0"/>
                <a:ea typeface="新細明體" panose="02020500000000000000" pitchFamily="18" charset="-120"/>
              </a:rPr>
              <a:t>Brookshear</a:t>
            </a:r>
            <a:r>
              <a:rPr lang="en-US" altLang="zh-TW" sz="2800" dirty="0">
                <a:latin typeface="Calibri" panose="020F0502020204030204" pitchFamily="34" charset="0"/>
                <a:ea typeface="新細明體" panose="02020500000000000000" pitchFamily="18" charset="-120"/>
              </a:rPr>
              <a:t> "Computer Science - AN OVERVIEW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", Addison-Wesley</a:t>
            </a:r>
            <a:endParaRPr lang="en-US" altLang="zh-TW" sz="2800" dirty="0" smtClean="0">
              <a:latin typeface="Calibri" panose="020F0502020204030204" pitchFamily="34" charset="0"/>
              <a:ea typeface="新細明體" panose="02020500000000000000" pitchFamily="18" charset="-120"/>
              <a:hlinkClick r:id="rId2"/>
            </a:endParaRPr>
          </a:p>
          <a:p>
            <a:r>
              <a:rPr lang="en-US" altLang="zh-TW" sz="2800" dirty="0">
                <a:hlinkClick r:id="rId3"/>
              </a:rPr>
              <a:t>MIT OCW HW1: </a:t>
            </a:r>
            <a:r>
              <a:rPr lang="en-US" altLang="zh-TW" sz="2800" dirty="0" smtClean="0">
                <a:hlinkClick r:id="rId3"/>
              </a:rPr>
              <a:t>Calculator</a:t>
            </a:r>
            <a:endParaRPr lang="en-US" altLang="zh-TW" sz="2800" dirty="0" smtClean="0"/>
          </a:p>
          <a:p>
            <a:r>
              <a:rPr lang="en-US" altLang="zh-TW" sz="2800" dirty="0">
                <a:hlinkClick r:id="rId4"/>
              </a:rPr>
              <a:t>http://compilers.iecc.com/crenshaw</a:t>
            </a:r>
            <a:r>
              <a:rPr lang="en-US" altLang="zh-TW" sz="2800" dirty="0" smtClean="0">
                <a:hlinkClick r:id="rId4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>
                <a:hlinkClick r:id="rId5"/>
              </a:rPr>
              <a:t>http://</a:t>
            </a:r>
            <a:r>
              <a:rPr lang="en-US" altLang="zh-TW" sz="2800" dirty="0" smtClean="0">
                <a:hlinkClick r:id="rId5"/>
              </a:rPr>
              <a:t>rosettacode.org/wiki/Arithmetic_Evaluator/C</a:t>
            </a:r>
            <a:endParaRPr lang="en-US" altLang="zh-TW" sz="2800" dirty="0" smtClean="0"/>
          </a:p>
          <a:p>
            <a:r>
              <a:rPr lang="en-US" altLang="zh-TW" sz="2800" dirty="0">
                <a:hlinkClick r:id="rId6"/>
              </a:rPr>
              <a:t>http://</a:t>
            </a:r>
            <a:r>
              <a:rPr lang="en-US" altLang="zh-TW" sz="2800" dirty="0" smtClean="0">
                <a:hlinkClick r:id="rId6"/>
              </a:rPr>
              <a:t>www.tutorialspoint.com/codingground.htm</a:t>
            </a:r>
            <a:endParaRPr lang="en-US" altLang="zh-TW" sz="2800" dirty="0" smtClean="0"/>
          </a:p>
          <a:p>
            <a:r>
              <a:rPr lang="en-US" altLang="zh-TW" sz="2800" dirty="0">
                <a:hlinkClick r:id="rId7"/>
              </a:rPr>
              <a:t>http://</a:t>
            </a:r>
            <a:r>
              <a:rPr lang="en-US" altLang="zh-TW" sz="2800" dirty="0" smtClean="0">
                <a:hlinkClick r:id="rId7"/>
              </a:rPr>
              <a:t>www.idt.mdh.se/kurser/cdt301/vt09/lectures/syntax-tree-bison.pdf</a:t>
            </a:r>
            <a:endParaRPr lang="en-US" altLang="zh-TW" sz="2800" dirty="0" smtClean="0"/>
          </a:p>
          <a:p>
            <a:r>
              <a:rPr lang="en-US" altLang="zh-TW" sz="2800" dirty="0">
                <a:hlinkClick r:id="rId8"/>
              </a:rPr>
              <a:t>http://www.cs.mcgill.ca/~cs520/2012/slides/ast.pdf</a:t>
            </a:r>
            <a:endParaRPr lang="en-US" altLang="zh-TW" sz="2800" dirty="0"/>
          </a:p>
          <a:p>
            <a:r>
              <a:rPr lang="en-US" altLang="zh-TW" sz="2800" dirty="0"/>
              <a:t>"Compiler Design in C", by Allen </a:t>
            </a:r>
            <a:r>
              <a:rPr lang="en-US" altLang="zh-TW" sz="2800" dirty="0" err="1"/>
              <a:t>Holub</a:t>
            </a:r>
            <a:endParaRPr lang="zh-TW" altLang="en-US" sz="28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7343775" y="3457575"/>
            <a:ext cx="1581150" cy="2695575"/>
          </a:xfrm>
          <a:custGeom>
            <a:avLst/>
            <a:gdLst>
              <a:gd name="connsiteX0" fmla="*/ 0 w 1581150"/>
              <a:gd name="connsiteY0" fmla="*/ 0 h 2695575"/>
              <a:gd name="connsiteX1" fmla="*/ 9525 w 1581150"/>
              <a:gd name="connsiteY1" fmla="*/ 2695575 h 2695575"/>
              <a:gd name="connsiteX2" fmla="*/ 952500 w 1581150"/>
              <a:gd name="connsiteY2" fmla="*/ 2638425 h 2695575"/>
              <a:gd name="connsiteX3" fmla="*/ 1581150 w 1581150"/>
              <a:gd name="connsiteY3" fmla="*/ 1276350 h 2695575"/>
              <a:gd name="connsiteX4" fmla="*/ 514350 w 1581150"/>
              <a:gd name="connsiteY4" fmla="*/ 76200 h 2695575"/>
              <a:gd name="connsiteX5" fmla="*/ 0 w 1581150"/>
              <a:gd name="connsiteY5" fmla="*/ 0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50" h="2695575">
                <a:moveTo>
                  <a:pt x="0" y="0"/>
                </a:moveTo>
                <a:lnTo>
                  <a:pt x="9525" y="2695575"/>
                </a:lnTo>
                <a:lnTo>
                  <a:pt x="952500" y="2638425"/>
                </a:lnTo>
                <a:lnTo>
                  <a:pt x="1581150" y="1276350"/>
                </a:lnTo>
                <a:lnTo>
                  <a:pt x="514350" y="76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4775809" y="3363912"/>
            <a:ext cx="2476500" cy="2895600"/>
          </a:xfrm>
          <a:custGeom>
            <a:avLst/>
            <a:gdLst>
              <a:gd name="connsiteX0" fmla="*/ 1238250 w 2476500"/>
              <a:gd name="connsiteY0" fmla="*/ 0 h 2895600"/>
              <a:gd name="connsiteX1" fmla="*/ 28575 w 2476500"/>
              <a:gd name="connsiteY1" fmla="*/ 904875 h 2895600"/>
              <a:gd name="connsiteX2" fmla="*/ 0 w 2476500"/>
              <a:gd name="connsiteY2" fmla="*/ 2371725 h 2895600"/>
              <a:gd name="connsiteX3" fmla="*/ 1200150 w 2476500"/>
              <a:gd name="connsiteY3" fmla="*/ 2895600 h 2895600"/>
              <a:gd name="connsiteX4" fmla="*/ 2476500 w 2476500"/>
              <a:gd name="connsiteY4" fmla="*/ 2857500 h 2895600"/>
              <a:gd name="connsiteX5" fmla="*/ 2466975 w 2476500"/>
              <a:gd name="connsiteY5" fmla="*/ 1381125 h 2895600"/>
              <a:gd name="connsiteX6" fmla="*/ 1238250 w 2476500"/>
              <a:gd name="connsiteY6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895600">
                <a:moveTo>
                  <a:pt x="1238250" y="0"/>
                </a:moveTo>
                <a:lnTo>
                  <a:pt x="28575" y="904875"/>
                </a:lnTo>
                <a:lnTo>
                  <a:pt x="0" y="2371725"/>
                </a:lnTo>
                <a:lnTo>
                  <a:pt x="1200150" y="2895600"/>
                </a:lnTo>
                <a:lnTo>
                  <a:pt x="2476500" y="2857500"/>
                </a:lnTo>
                <a:lnTo>
                  <a:pt x="2466975" y="1381125"/>
                </a:lnTo>
                <a:lnTo>
                  <a:pt x="123825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tree?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6327" y="1126048"/>
            <a:ext cx="8305800" cy="4114800"/>
          </a:xfrm>
        </p:spPr>
        <p:txBody>
          <a:bodyPr/>
          <a:lstStyle/>
          <a:p>
            <a:r>
              <a:rPr lang="en-US" altLang="zh-TW" sz="2800" dirty="0" smtClean="0"/>
              <a:t>Tree is a data structure widely used in CS.</a:t>
            </a:r>
          </a:p>
          <a:p>
            <a:r>
              <a:rPr lang="en-US" altLang="zh-TW" sz="2800" dirty="0" smtClean="0"/>
              <a:t>A tree can be defined </a:t>
            </a:r>
            <a:r>
              <a:rPr lang="en-US" altLang="zh-TW" sz="2800" dirty="0" smtClean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altLang="zh-TW" sz="2400" dirty="0" smtClean="0"/>
              <a:t>A collection of nodes</a:t>
            </a:r>
          </a:p>
          <a:p>
            <a:pPr lvl="1"/>
            <a:r>
              <a:rPr lang="en-US" altLang="zh-TW" sz="2400" dirty="0" smtClean="0"/>
              <a:t>Each node has a list of  </a:t>
            </a:r>
            <a:br>
              <a:rPr lang="en-US" altLang="zh-TW" sz="2400" dirty="0" smtClean="0"/>
            </a:br>
            <a:r>
              <a:rPr lang="en-US" altLang="zh-TW" sz="2400" dirty="0" smtClean="0"/>
              <a:t>references to other nodes </a:t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children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Each node is referenced </a:t>
            </a:r>
            <a:br>
              <a:rPr lang="en-US" altLang="zh-TW" sz="2400" dirty="0" smtClean="0"/>
            </a:br>
            <a:r>
              <a:rPr lang="en-US" altLang="zh-TW" sz="2400" dirty="0" smtClean="0"/>
              <a:t>at once except the </a:t>
            </a:r>
            <a:r>
              <a:rPr lang="en-US" altLang="zh-TW" sz="2400" dirty="0" smtClean="0">
                <a:solidFill>
                  <a:srgbClr val="FF0000"/>
                </a:solidFill>
              </a:rPr>
              <a:t>root</a:t>
            </a:r>
            <a:r>
              <a:rPr lang="en-US" altLang="zh-TW" sz="2400" dirty="0" smtClean="0"/>
              <a:t> </a:t>
            </a:r>
            <a:br>
              <a:rPr lang="en-US" altLang="zh-TW" sz="2400" dirty="0" smtClean="0"/>
            </a:br>
            <a:r>
              <a:rPr lang="en-US" altLang="zh-TW" sz="2400" dirty="0" smtClean="0"/>
              <a:t>(not a child of others)</a:t>
            </a:r>
          </a:p>
          <a:p>
            <a:pPr lvl="1"/>
            <a:r>
              <a:rPr lang="en-US" altLang="zh-TW" sz="2400" dirty="0" smtClean="0"/>
              <a:t>A </a:t>
            </a:r>
            <a:r>
              <a:rPr lang="en-US" altLang="zh-TW" sz="2400" dirty="0" smtClean="0">
                <a:solidFill>
                  <a:srgbClr val="FF0000"/>
                </a:solidFill>
              </a:rPr>
              <a:t>leaf</a:t>
            </a:r>
            <a:r>
              <a:rPr lang="en-US" altLang="zh-TW" sz="2400" dirty="0" smtClean="0"/>
              <a:t> node has no child</a:t>
            </a:r>
          </a:p>
        </p:txBody>
      </p:sp>
      <p:pic>
        <p:nvPicPr>
          <p:cNvPr id="1026" name="Picture 2" descr="https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09" y="2895600"/>
            <a:ext cx="3857016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84475" y="263161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Root</a:t>
            </a:r>
            <a:endParaRPr lang="zh-TW" altLang="en-US" sz="24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6934201" y="2862444"/>
            <a:ext cx="450274" cy="29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72197" y="33800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Node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752718" y="5771218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leaves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V="1">
            <a:off x="4290686" y="5122858"/>
            <a:ext cx="611514" cy="648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775809" y="5720412"/>
            <a:ext cx="758216" cy="16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164795" y="6153286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Left subtree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220631" y="6176963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Right subtree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0955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9309" y="60314"/>
            <a:ext cx="8239125" cy="1325563"/>
          </a:xfrm>
        </p:spPr>
        <p:txBody>
          <a:bodyPr/>
          <a:lstStyle/>
          <a:p>
            <a:r>
              <a:rPr lang="en-US" altLang="zh-TW" dirty="0" smtClean="0"/>
              <a:t>Data structure of a binary tree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733" y="1278454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A node of a </a:t>
            </a:r>
            <a:r>
              <a:rPr lang="en-US" altLang="zh-TW" dirty="0" smtClean="0">
                <a:solidFill>
                  <a:srgbClr val="FF0000"/>
                </a:solidFill>
              </a:rPr>
              <a:t>binary</a:t>
            </a:r>
            <a:r>
              <a:rPr lang="en-US" altLang="zh-TW" dirty="0" smtClean="0"/>
              <a:t> tree has zero to two children: </a:t>
            </a:r>
            <a:r>
              <a:rPr lang="en-US" altLang="zh-TW" dirty="0" smtClean="0">
                <a:solidFill>
                  <a:srgbClr val="FFC000"/>
                </a:solidFill>
              </a:rPr>
              <a:t>left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C000"/>
                </a:solidFill>
              </a:rPr>
              <a:t>right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In C, the data structure of a node</a:t>
            </a:r>
            <a:br>
              <a:rPr lang="en-US" altLang="zh-TW" dirty="0" smtClean="0"/>
            </a:br>
            <a:r>
              <a:rPr lang="en-US" altLang="zh-TW" dirty="0" smtClean="0"/>
              <a:t>of an integer binary tree can be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  <a:b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  <a:b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zh-TW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691849" y="4011116"/>
            <a:ext cx="1438275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H="1">
            <a:off x="6387049" y="5303801"/>
            <a:ext cx="51543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5"/>
          </p:cNvCxnSpPr>
          <p:nvPr/>
        </p:nvCxnSpPr>
        <p:spPr>
          <a:xfrm>
            <a:off x="7919494" y="5303801"/>
            <a:ext cx="61014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9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traversal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68382"/>
            <a:ext cx="8305800" cy="502921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3000"/>
              </a:lnSpc>
            </a:pPr>
            <a:r>
              <a:rPr lang="en-US" altLang="zh-TW" dirty="0" smtClean="0"/>
              <a:t>Three common ways to traverse a binary tree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: in-order, pre-order, and post-order</a:t>
            </a:r>
          </a:p>
          <a:p>
            <a:pPr>
              <a:lnSpc>
                <a:spcPts val="3000"/>
              </a:lnSpc>
            </a:pPr>
            <a:r>
              <a:rPr lang="en-US" altLang="zh-TW" dirty="0" smtClean="0"/>
              <a:t>Pre-order: visit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>
              <a:lnSpc>
                <a:spcPts val="3000"/>
              </a:lnSpc>
            </a:pP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7 3 6 8 11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5 9 4</a:t>
            </a:r>
          </a:p>
          <a:p>
            <a:pPr>
              <a:lnSpc>
                <a:spcPts val="3000"/>
              </a:lnSpc>
            </a:pPr>
            <a:r>
              <a:rPr lang="en-US" altLang="zh-TW" dirty="0" smtClean="0"/>
              <a:t>In-order: visit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>
              <a:lnSpc>
                <a:spcPts val="3000"/>
              </a:lnSpc>
            </a:pPr>
            <a:r>
              <a:rPr lang="en-US" altLang="zh-TW" u="sng" dirty="0" smtClean="0">
                <a:solidFill>
                  <a:srgbClr val="0070C0"/>
                </a:solidFill>
              </a:rPr>
              <a:t>3 7 8 6 11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5 4 9</a:t>
            </a:r>
          </a:p>
          <a:p>
            <a:pPr>
              <a:lnSpc>
                <a:spcPts val="3000"/>
              </a:lnSpc>
            </a:pPr>
            <a:r>
              <a:rPr lang="en-US" altLang="zh-TW" dirty="0" smtClean="0"/>
              <a:t>Post-order: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</a:p>
          <a:p>
            <a:pPr lvl="1">
              <a:lnSpc>
                <a:spcPts val="3000"/>
              </a:lnSpc>
            </a:pPr>
            <a:r>
              <a:rPr lang="en-US" altLang="zh-TW" u="sng" dirty="0" smtClean="0">
                <a:solidFill>
                  <a:srgbClr val="0070C0"/>
                </a:solidFill>
              </a:rPr>
              <a:t>3 8 11 6 7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4 9 5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endParaRPr lang="zh-TW" altLang="en-US" u="sng" dirty="0">
              <a:solidFill>
                <a:srgbClr val="0070C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56809" y="2914637"/>
            <a:ext cx="3857016" cy="3208338"/>
            <a:chOff x="5156809" y="3244850"/>
            <a:chExt cx="3857016" cy="3208338"/>
          </a:xfrm>
        </p:grpSpPr>
        <p:pic>
          <p:nvPicPr>
            <p:cNvPr id="4" name="Picture 2" descr="https://upload.wikimedia.org/wikipedia/commons/thumb/f/f7/Binary_tree.svg/220px-Binary_tre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809" y="3244850"/>
              <a:ext cx="3857016" cy="320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/>
            <p:cNvSpPr/>
            <p:nvPr/>
          </p:nvSpPr>
          <p:spPr>
            <a:xfrm>
              <a:off x="5267325" y="5057775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048375" y="5959474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8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6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to print the pre-order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99"/>
            <a:ext cx="8305800" cy="45550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Problem: </a:t>
            </a:r>
            <a:r>
              <a:rPr lang="en-US" altLang="zh-TW" dirty="0"/>
              <a:t>g</a:t>
            </a:r>
            <a:r>
              <a:rPr lang="en-US" altLang="zh-TW" dirty="0" smtClean="0"/>
              <a:t>iven a tree root, print its pre-order</a:t>
            </a:r>
          </a:p>
          <a:p>
            <a:r>
              <a:rPr lang="en-US" altLang="zh-TW" dirty="0" smtClean="0"/>
              <a:t>Idea: by definition, write a recursive 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Assignment 1: write a function to print the in-order and the post-order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57350" y="2242884"/>
            <a:ext cx="55435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preorder(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if(root!=NULL) 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”, root-&gt;data);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preorder(root-&gt;left);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preorder(root-&gt;right);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2: find max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95388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Problem: find the maximum value in a tree</a:t>
            </a:r>
          </a:p>
          <a:p>
            <a:r>
              <a:rPr lang="en-US" altLang="zh-TW" dirty="0" smtClean="0"/>
              <a:t>Idea: maximum value in a tree = </a:t>
            </a:r>
            <a:br>
              <a:rPr lang="en-US" altLang="zh-TW" dirty="0" smtClean="0"/>
            </a:br>
            <a:r>
              <a:rPr lang="en-US" altLang="zh-TW" dirty="0" smtClean="0"/>
              <a:t>max{root, max of left subtree, max of right subtree}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Write a recursive function to find the maximum of a tree  </a:t>
            </a:r>
            <a:br>
              <a:rPr lang="en-US" altLang="zh-TW" dirty="0" smtClean="0"/>
            </a:br>
            <a:r>
              <a:rPr lang="en-US" altLang="zh-TW" dirty="0" smtClean="0"/>
              <a:t>          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1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Supplement: build a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97"/>
            <a:ext cx="83058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Given pre-order and in-order, if all values are unique, you can construct a unique binary tree</a:t>
            </a:r>
          </a:p>
          <a:p>
            <a:r>
              <a:rPr lang="en-US" altLang="zh-TW" dirty="0" smtClean="0"/>
              <a:t>Example: </a:t>
            </a:r>
          </a:p>
          <a:p>
            <a:pPr lvl="1"/>
            <a:r>
              <a:rPr lang="en-US" altLang="zh-TW" dirty="0" smtClean="0"/>
              <a:t>Pre-order: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7 3 6 8 11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5 9 </a:t>
            </a:r>
            <a:r>
              <a:rPr lang="en-US" altLang="zh-TW" u="sng" dirty="0" smtClean="0">
                <a:solidFill>
                  <a:srgbClr val="0070C0"/>
                </a:solidFill>
              </a:rPr>
              <a:t>4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In-order:  </a:t>
            </a:r>
            <a:r>
              <a:rPr lang="en-US" altLang="zh-TW" u="sng" dirty="0">
                <a:solidFill>
                  <a:srgbClr val="0070C0"/>
                </a:solidFill>
              </a:rPr>
              <a:t>3 7 8 6 11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5 4 9</a:t>
            </a:r>
          </a:p>
          <a:p>
            <a:r>
              <a:rPr lang="en-US" altLang="zh-TW" dirty="0" smtClean="0"/>
              <a:t>Idea:</a:t>
            </a:r>
          </a:p>
          <a:p>
            <a:pPr lvl="1"/>
            <a:r>
              <a:rPr lang="en-US" altLang="zh-TW" dirty="0" smtClean="0"/>
              <a:t>From the pre-order, you know 2 is the root.</a:t>
            </a:r>
          </a:p>
          <a:p>
            <a:pPr lvl="1"/>
            <a:r>
              <a:rPr lang="en-US" altLang="zh-TW" dirty="0" smtClean="0"/>
              <a:t>From the in-order, you know the values in front of 2 are in the left subtree, and the values behind 2 are in the right subtree. (also the sizes of left and right subtrees)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construct the left subtree and right subtree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88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Data Structures and Algorithms for Trees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Lab 2</a:t>
            </a:r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: Evaluation of Boolean Expressions</a:t>
            </a:r>
            <a:endParaRPr lang="en-US" altLang="zh-TW" b="1" dirty="0" smtClean="0"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3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Boolean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36514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29256"/>
            <a:ext cx="83058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Given a Boolean expression, output its </a:t>
            </a:r>
            <a:r>
              <a:rPr lang="en-US" altLang="zh-TW" dirty="0" smtClean="0">
                <a:solidFill>
                  <a:srgbClr val="FF0000"/>
                </a:solidFill>
              </a:rPr>
              <a:t>truth table</a:t>
            </a:r>
          </a:p>
          <a:p>
            <a:r>
              <a:rPr lang="en-US" altLang="zh-TW" dirty="0" smtClean="0"/>
              <a:t>For example: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 smtClean="0"/>
              <a:t>Output:	0000</a:t>
            </a:r>
            <a:br>
              <a:rPr lang="en-US" altLang="zh-TW" dirty="0" smtClean="0"/>
            </a:br>
            <a:r>
              <a:rPr lang="en-US" altLang="zh-TW" dirty="0" smtClean="0"/>
              <a:t>		0010</a:t>
            </a:r>
            <a:br>
              <a:rPr lang="en-US" altLang="zh-TW" dirty="0" smtClean="0"/>
            </a:br>
            <a:r>
              <a:rPr lang="en-US" altLang="zh-TW" dirty="0" smtClean="0"/>
              <a:t>		0100</a:t>
            </a:r>
            <a:br>
              <a:rPr lang="en-US" altLang="zh-TW" dirty="0" smtClean="0"/>
            </a:br>
            <a:r>
              <a:rPr lang="en-US" altLang="zh-TW" dirty="0" smtClean="0"/>
              <a:t>		0111</a:t>
            </a:r>
            <a:br>
              <a:rPr lang="en-US" altLang="zh-TW" dirty="0" smtClean="0"/>
            </a:br>
            <a:r>
              <a:rPr lang="en-US" altLang="zh-TW" dirty="0" smtClean="0"/>
              <a:t>		1000</a:t>
            </a:r>
            <a:br>
              <a:rPr lang="en-US" altLang="zh-TW" dirty="0" smtClean="0"/>
            </a:br>
            <a:r>
              <a:rPr lang="en-US" altLang="zh-TW" dirty="0" smtClean="0"/>
              <a:t>		1010</a:t>
            </a:r>
            <a:br>
              <a:rPr lang="en-US" altLang="zh-TW" dirty="0" smtClean="0"/>
            </a:br>
            <a:r>
              <a:rPr lang="en-US" altLang="zh-TW" dirty="0" smtClean="0"/>
              <a:t>		1101</a:t>
            </a:r>
            <a:br>
              <a:rPr lang="en-US" altLang="zh-TW" dirty="0" smtClean="0"/>
            </a:br>
            <a:r>
              <a:rPr lang="en-US" altLang="zh-TW" dirty="0" smtClean="0"/>
              <a:t>		1111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72000" y="2703395"/>
          <a:ext cx="383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1143000"/>
          </a:xfrm>
        </p:spPr>
        <p:txBody>
          <a:bodyPr/>
          <a:lstStyle/>
          <a:p>
            <a:r>
              <a:rPr lang="en-US" altLang="zh-TW" dirty="0" smtClean="0"/>
              <a:t>Infix Expressions and Their Drawbacks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2999"/>
            <a:ext cx="8686800" cy="5342467"/>
          </a:xfrm>
        </p:spPr>
        <p:txBody>
          <a:bodyPr/>
          <a:lstStyle/>
          <a:p>
            <a:r>
              <a:rPr lang="en-US" altLang="zh-TW" dirty="0" smtClean="0"/>
              <a:t>Infix expressions: the operator is in between its operands, e.g.,</a:t>
            </a:r>
          </a:p>
          <a:p>
            <a:pPr lvl="1"/>
            <a:r>
              <a:rPr lang="en-US" altLang="zh-TW" dirty="0" smtClean="0"/>
              <a:t>1 + 8 / 3 - ( 4 - 5 ) * 6</a:t>
            </a:r>
          </a:p>
          <a:p>
            <a:pPr lvl="1"/>
            <a:r>
              <a:rPr lang="en-US" altLang="zh-TW" dirty="0" smtClean="0"/>
              <a:t>5 + 5 + 4 * 3 * (3 - (2 - (9 + 2) / 2) )</a:t>
            </a:r>
          </a:p>
          <a:p>
            <a:r>
              <a:rPr lang="en-US" altLang="zh-TW" dirty="0" smtClean="0"/>
              <a:t>Drawbacks of infix expressions: </a:t>
            </a:r>
          </a:p>
          <a:p>
            <a:pPr lvl="1"/>
            <a:r>
              <a:rPr lang="en-US" altLang="zh-TW" dirty="0" err="1" smtClean="0"/>
              <a:t>Unparenthesized</a:t>
            </a:r>
            <a:r>
              <a:rPr lang="en-US" altLang="zh-TW" dirty="0" smtClean="0"/>
              <a:t> infix expressions are </a:t>
            </a:r>
            <a:r>
              <a:rPr lang="en-US" altLang="zh-TW" dirty="0" smtClean="0">
                <a:solidFill>
                  <a:srgbClr val="FF0000"/>
                </a:solidFill>
              </a:rPr>
              <a:t>ambiguous</a:t>
            </a:r>
            <a:r>
              <a:rPr lang="en-US" altLang="zh-TW" dirty="0" smtClean="0"/>
              <a:t> </a:t>
            </a:r>
            <a:r>
              <a:rPr lang="en-US" altLang="zh-TW" dirty="0"/>
              <a:t>in the sense that</a:t>
            </a:r>
            <a:r>
              <a:rPr lang="en-US" altLang="zh-TW" dirty="0" smtClean="0"/>
              <a:t>,</a:t>
            </a:r>
          </a:p>
          <a:p>
            <a:pPr lvl="2"/>
            <a:r>
              <a:rPr lang="en-US" altLang="zh-TW" dirty="0"/>
              <a:t>unless a precedence is established for the order in which the operators should be applied, an expression could have more than one value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/>
              <a:t>6 + (4 * 3) = 18 or (6 + 4) * 3 = 30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09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1143000"/>
          </a:xfrm>
        </p:spPr>
        <p:txBody>
          <a:bodyPr/>
          <a:lstStyle/>
          <a:p>
            <a:r>
              <a:rPr lang="en-US" altLang="zh-TW" dirty="0" smtClean="0"/>
              <a:t>Infix Expressions and Their Drawbacks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2999"/>
            <a:ext cx="8686800" cy="5342467"/>
          </a:xfrm>
        </p:spPr>
        <p:txBody>
          <a:bodyPr/>
          <a:lstStyle/>
          <a:p>
            <a:pPr lvl="1"/>
            <a:r>
              <a:rPr lang="en-US" altLang="zh-TW" dirty="0" smtClean="0"/>
              <a:t>Not easy to </a:t>
            </a:r>
            <a:r>
              <a:rPr lang="en-US" altLang="zh-TW" dirty="0" smtClean="0">
                <a:solidFill>
                  <a:srgbClr val="FF0000"/>
                </a:solidFill>
              </a:rPr>
              <a:t>evaluate</a:t>
            </a:r>
            <a:r>
              <a:rPr lang="en-US" altLang="zh-TW" dirty="0" smtClean="0"/>
              <a:t> infix expressions’ values from algorithmic/programming perspective</a:t>
            </a:r>
          </a:p>
          <a:p>
            <a:pPr lvl="2"/>
            <a:r>
              <a:rPr lang="en-US" altLang="zh-TW" dirty="0" smtClean="0"/>
              <a:t>That is one of the reasons why we need to build the corresponding </a:t>
            </a:r>
            <a:r>
              <a:rPr lang="en-US" altLang="zh-TW" dirty="0" smtClean="0">
                <a:solidFill>
                  <a:srgbClr val="00B050"/>
                </a:solidFill>
              </a:rPr>
              <a:t>syntax trees </a:t>
            </a:r>
            <a:r>
              <a:rPr lang="en-US" altLang="zh-TW" dirty="0" smtClean="0"/>
              <a:t>when doing the “</a:t>
            </a:r>
            <a:r>
              <a:rPr lang="en-US" altLang="zh-TW" dirty="0" smtClean="0">
                <a:solidFill>
                  <a:srgbClr val="00B050"/>
                </a:solidFill>
              </a:rPr>
              <a:t>parsing</a:t>
            </a:r>
            <a:r>
              <a:rPr lang="en-US" altLang="zh-TW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552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3395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65113"/>
            <a:ext cx="8449733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syntax tree for the string x &amp; y | z </a:t>
            </a:r>
          </a:p>
        </p:txBody>
      </p:sp>
      <p:sp>
        <p:nvSpPr>
          <p:cNvPr id="15" name="矩形 14"/>
          <p:cNvSpPr/>
          <p:nvPr/>
        </p:nvSpPr>
        <p:spPr>
          <a:xfrm>
            <a:off x="3549240" y="2872855"/>
            <a:ext cx="134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x</a:t>
            </a:r>
            <a:r>
              <a:rPr lang="en-US" altLang="zh-TW" sz="2400" dirty="0" smtClean="0"/>
              <a:t> &amp; </a:t>
            </a:r>
            <a:r>
              <a:rPr lang="en-US" altLang="zh-TW" sz="2800" dirty="0" smtClean="0"/>
              <a:t>y</a:t>
            </a:r>
            <a:r>
              <a:rPr lang="en-US" altLang="zh-TW" sz="2400" dirty="0" smtClean="0"/>
              <a:t> | </a:t>
            </a:r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16" name="橢圓 15"/>
          <p:cNvSpPr/>
          <p:nvPr/>
        </p:nvSpPr>
        <p:spPr>
          <a:xfrm>
            <a:off x="3365555" y="4558903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&amp;</a:t>
            </a:r>
            <a:endParaRPr lang="zh-TW" altLang="en-US" sz="2400" dirty="0"/>
          </a:p>
        </p:txBody>
      </p:sp>
      <p:sp>
        <p:nvSpPr>
          <p:cNvPr id="17" name="橢圓 16"/>
          <p:cNvSpPr/>
          <p:nvPr/>
        </p:nvSpPr>
        <p:spPr>
          <a:xfrm>
            <a:off x="3873414" y="3511256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|</a:t>
            </a:r>
            <a:endParaRPr lang="zh-TW" altLang="en-US" sz="2400" dirty="0"/>
          </a:p>
        </p:txBody>
      </p:sp>
      <p:sp>
        <p:nvSpPr>
          <p:cNvPr id="18" name="橢圓 17"/>
          <p:cNvSpPr/>
          <p:nvPr/>
        </p:nvSpPr>
        <p:spPr>
          <a:xfrm>
            <a:off x="3821092" y="553868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sp>
        <p:nvSpPr>
          <p:cNvPr id="19" name="橢圓 18"/>
          <p:cNvSpPr/>
          <p:nvPr/>
        </p:nvSpPr>
        <p:spPr>
          <a:xfrm>
            <a:off x="4432505" y="459635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z</a:t>
            </a:r>
            <a:endParaRPr lang="zh-TW" altLang="en-US" sz="2800" dirty="0"/>
          </a:p>
        </p:txBody>
      </p:sp>
      <p:sp>
        <p:nvSpPr>
          <p:cNvPr id="20" name="橢圓 19"/>
          <p:cNvSpPr/>
          <p:nvPr/>
        </p:nvSpPr>
        <p:spPr>
          <a:xfrm>
            <a:off x="2900284" y="553651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cxnSp>
        <p:nvCxnSpPr>
          <p:cNvPr id="21" name="直線接點 20"/>
          <p:cNvCxnSpPr>
            <a:stCxn id="16" idx="0"/>
            <a:endCxn id="17" idx="3"/>
          </p:cNvCxnSpPr>
          <p:nvPr/>
        </p:nvCxnSpPr>
        <p:spPr>
          <a:xfrm flipV="1">
            <a:off x="3732268" y="4072233"/>
            <a:ext cx="248554" cy="48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stCxn id="16" idx="5"/>
            <a:endCxn id="18" idx="0"/>
          </p:cNvCxnSpPr>
          <p:nvPr/>
        </p:nvCxnSpPr>
        <p:spPr>
          <a:xfrm>
            <a:off x="3991572" y="5119880"/>
            <a:ext cx="196233" cy="41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7" idx="5"/>
            <a:endCxn id="19" idx="0"/>
          </p:cNvCxnSpPr>
          <p:nvPr/>
        </p:nvCxnSpPr>
        <p:spPr>
          <a:xfrm>
            <a:off x="4499431" y="4072233"/>
            <a:ext cx="299787" cy="52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6" idx="3"/>
            <a:endCxn id="20" idx="0"/>
          </p:cNvCxnSpPr>
          <p:nvPr/>
        </p:nvCxnSpPr>
        <p:spPr>
          <a:xfrm flipH="1">
            <a:off x="3266997" y="5119880"/>
            <a:ext cx="205966" cy="41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381000" y="1542652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3200" dirty="0" smtClean="0">
                <a:latin typeface="+mn-lt"/>
                <a:ea typeface="新細明體" charset="-120"/>
              </a:rPr>
              <a:t>The expression after the parsing process will be stored as a syntax tree.</a:t>
            </a:r>
            <a:endParaRPr lang="en-US" altLang="zh-TW" sz="3200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834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smtClean="0"/>
              <a:t>Prefix Expressions (1/2)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zh-TW" dirty="0" smtClean="0"/>
              <a:t>However, there are unambiguous ways to write algebraic expressions, e.g., prefix expressions.</a:t>
            </a:r>
          </a:p>
          <a:p>
            <a:r>
              <a:rPr lang="en-US" altLang="zh-TW" dirty="0" smtClean="0"/>
              <a:t>A prefix expression is one in which the operator precedes its two operands, as in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/>
              <a:t>&amp;</a:t>
            </a:r>
            <a:r>
              <a:rPr lang="en-US" altLang="zh-TW" dirty="0" smtClean="0"/>
              <a:t> A B: means A&amp;B</a:t>
            </a:r>
          </a:p>
          <a:p>
            <a:pPr marL="914400" lvl="1" indent="-514350">
              <a:buFontTx/>
              <a:buAutoNum type="arabicPeriod"/>
            </a:pPr>
            <a:r>
              <a:rPr lang="en-US" altLang="zh-TW" dirty="0"/>
              <a:t>|</a:t>
            </a:r>
            <a:r>
              <a:rPr lang="en-US" altLang="zh-TW" dirty="0" smtClean="0"/>
              <a:t> &amp; A B C: means (A&amp;B)|C</a:t>
            </a:r>
          </a:p>
        </p:txBody>
      </p:sp>
    </p:spTree>
    <p:extLst>
      <p:ext uri="{BB962C8B-B14F-4D97-AF65-F5344CB8AC3E}">
        <p14:creationId xmlns:p14="http://schemas.microsoft.com/office/powerpoint/2010/main" val="17230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smtClean="0"/>
              <a:t>Prefix Expressions (2/2)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997" y="1143000"/>
            <a:ext cx="8932333" cy="51054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Prefix </a:t>
            </a:r>
            <a:r>
              <a:rPr lang="en-US" altLang="zh-TW" dirty="0"/>
              <a:t>expressions are </a:t>
            </a:r>
            <a:r>
              <a:rPr lang="en-US" altLang="zh-TW" dirty="0">
                <a:solidFill>
                  <a:srgbClr val="FF0000"/>
                </a:solidFill>
              </a:rPr>
              <a:t>unambiguous</a:t>
            </a:r>
            <a:r>
              <a:rPr lang="en-US" altLang="zh-TW" dirty="0"/>
              <a:t> under the rules by which they are evaluated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Therefore, </a:t>
            </a:r>
            <a:r>
              <a:rPr lang="en-US" altLang="zh-TW" dirty="0" smtClean="0">
                <a:solidFill>
                  <a:srgbClr val="00B050"/>
                </a:solidFill>
              </a:rPr>
              <a:t>no parentheses </a:t>
            </a:r>
            <a:r>
              <a:rPr lang="en-US" altLang="zh-TW" dirty="0" smtClean="0"/>
              <a:t>are required in these expressions.</a:t>
            </a:r>
          </a:p>
          <a:p>
            <a:pPr>
              <a:defRPr/>
            </a:pPr>
            <a:r>
              <a:rPr lang="en-US" altLang="zh-TW" dirty="0" smtClean="0"/>
              <a:t>Prefix Boolean expressions can be defined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</a:t>
            </a:r>
            <a:r>
              <a:rPr lang="en-US" altLang="zh-TW" dirty="0" smtClean="0"/>
              <a:t>by the following grammar: </a:t>
            </a:r>
          </a:p>
          <a:p>
            <a:pPr>
              <a:defRPr/>
            </a:pPr>
            <a:endParaRPr lang="en-US" altLang="zh-TW" sz="1200" dirty="0" smtClean="0"/>
          </a:p>
          <a:p>
            <a:pPr marL="457200" lvl="1" indent="0" algn="ctr">
              <a:buNone/>
              <a:defRPr/>
            </a:pPr>
            <a:r>
              <a:rPr lang="en-US" altLang="zh-TW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ID | OP &lt;prefix&gt; &lt;prefix&gt;</a:t>
            </a:r>
          </a:p>
        </p:txBody>
      </p:sp>
    </p:spTree>
    <p:extLst>
      <p:ext uri="{BB962C8B-B14F-4D97-AF65-F5344CB8AC3E}">
        <p14:creationId xmlns:p14="http://schemas.microsoft.com/office/powerpoint/2010/main" val="22844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19185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A prefix expression is easier to evaluate </a:t>
            </a:r>
          </a:p>
          <a:p>
            <a:r>
              <a:rPr lang="en-US" altLang="zh-TW" dirty="0" smtClean="0"/>
              <a:t>A recursive algorithm for evaluating a prefix expression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3050" y="3672346"/>
            <a:ext cx="636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 is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operator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op1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op2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c op2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c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an identifier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838203" y="3052384"/>
            <a:ext cx="63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 &lt;prefix&gt; &lt;prefix&gt;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71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4507" y="1377225"/>
            <a:ext cx="4150256" cy="1238974"/>
          </a:xfrm>
        </p:spPr>
        <p:txBody>
          <a:bodyPr/>
          <a:lstStyle/>
          <a:p>
            <a:r>
              <a:rPr lang="en-US" altLang="zh-TW" dirty="0" smtClean="0"/>
              <a:t>Input: char </a:t>
            </a:r>
            <a:r>
              <a:rPr lang="en-US" altLang="zh-TW" dirty="0"/>
              <a:t>expr[]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|&amp;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AB&amp;BC”;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113" y="4259818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01438" y="4259818"/>
            <a:ext cx="904874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c=‘|’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4488" y="5021818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34814" y="4993243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c=‘&amp;’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67864" y="5732224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17" y="5760799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c=‘A’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>
            <a:off x="1734588" y="4659868"/>
            <a:ext cx="333375" cy="361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>
            <a:off x="2067963" y="5421868"/>
            <a:ext cx="333376" cy="310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63539" y="4993243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877717" y="5746511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c=‘B’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916064" y="4993243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39675" y="4240768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OP1=A&amp;B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601113" y="3597830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向下箭號 23"/>
          <p:cNvSpPr/>
          <p:nvPr/>
        </p:nvSpPr>
        <p:spPr>
          <a:xfrm>
            <a:off x="772564" y="3166029"/>
            <a:ext cx="495300" cy="4095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763539" y="5007530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OP1=B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77717" y="5760799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c=‘C’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16065" y="5007530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OP2=C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94642" y="4255055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OP2=B&amp;C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087637" y="5007530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87426" y="5725079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425937" y="254010"/>
            <a:ext cx="47180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 is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operator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op1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op2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c op2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c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altLang="zh-TW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an identifier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21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9896 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6 0.00324 L 0.1948 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8 0.00324 L 0.28542 0.0060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42 0.00602 L 0.3823 0.0060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3 0.00602 L 0.47813 0.0060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13 0.00602 L 0.57292 0.0060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27652"/>
            <a:ext cx="8305800" cy="4114800"/>
          </a:xfrm>
        </p:spPr>
        <p:txBody>
          <a:bodyPr/>
          <a:lstStyle/>
          <a:p>
            <a:r>
              <a:rPr lang="en-US" altLang="zh-TW" dirty="0" smtClean="0"/>
              <a:t>Give a prefix Boolean expression, which only has at most 4 variables ‘A’, ‘B’, ‘C’, and ‘D’, and 2 operators, AND ‘&amp;’ and OR ‘|’, print its </a:t>
            </a:r>
            <a:r>
              <a:rPr lang="en-US" altLang="zh-TW" dirty="0" smtClean="0">
                <a:solidFill>
                  <a:srgbClr val="FF0000"/>
                </a:solidFill>
              </a:rPr>
              <a:t>truth 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Challenges:</a:t>
            </a:r>
          </a:p>
          <a:p>
            <a:pPr lvl="1"/>
            <a:r>
              <a:rPr lang="en-US" altLang="zh-TW" dirty="0" smtClean="0"/>
              <a:t>How to generate all combinations of inputs?</a:t>
            </a:r>
          </a:p>
          <a:p>
            <a:pPr lvl="1"/>
            <a:r>
              <a:rPr lang="en-US" altLang="zh-TW" dirty="0" smtClean="0"/>
              <a:t>How to evaluate the prefix expression?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45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41399"/>
            <a:ext cx="8305800" cy="53509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For example, if input is "|&amp;AC|AB", then </a:t>
            </a:r>
            <a:r>
              <a:rPr lang="en-US" altLang="zh-TW" dirty="0" smtClean="0"/>
              <a:t>the result </a:t>
            </a:r>
            <a:r>
              <a:rPr lang="en-US" altLang="zh-TW" dirty="0"/>
              <a:t>will </a:t>
            </a:r>
            <a:r>
              <a:rPr lang="en-US" altLang="zh-TW" dirty="0" smtClean="0"/>
              <a:t>be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 </a:t>
            </a:r>
            <a:r>
              <a:rPr lang="en-US" altLang="zh-TW" dirty="0"/>
              <a:t>0 0 0 0</a:t>
            </a:r>
            <a:br>
              <a:rPr lang="en-US" altLang="zh-TW" dirty="0"/>
            </a:br>
            <a:r>
              <a:rPr lang="en-US" altLang="zh-TW" dirty="0"/>
              <a:t>0 0 0 1 0</a:t>
            </a:r>
            <a:br>
              <a:rPr lang="en-US" altLang="zh-TW" dirty="0"/>
            </a:br>
            <a:r>
              <a:rPr lang="en-US" altLang="zh-TW" dirty="0"/>
              <a:t>0 0 1 0 0</a:t>
            </a:r>
            <a:br>
              <a:rPr lang="en-US" altLang="zh-TW" dirty="0"/>
            </a:br>
            <a:r>
              <a:rPr lang="en-US" altLang="zh-TW" dirty="0"/>
              <a:t>0 0 1 1 0</a:t>
            </a:r>
            <a:br>
              <a:rPr lang="en-US" altLang="zh-TW" dirty="0"/>
            </a:br>
            <a:r>
              <a:rPr lang="en-US" altLang="zh-TW" dirty="0"/>
              <a:t>0 1 0 0 1</a:t>
            </a:r>
            <a:br>
              <a:rPr lang="en-US" altLang="zh-TW" dirty="0"/>
            </a:br>
            <a:r>
              <a:rPr lang="en-US" altLang="zh-TW" dirty="0"/>
              <a:t>0 1 0 1 1</a:t>
            </a:r>
            <a:br>
              <a:rPr lang="en-US" altLang="zh-TW" dirty="0"/>
            </a:br>
            <a:r>
              <a:rPr lang="en-US" altLang="zh-TW" dirty="0"/>
              <a:t>0 1 1 0 1</a:t>
            </a:r>
            <a:br>
              <a:rPr lang="en-US" altLang="zh-TW" dirty="0"/>
            </a:br>
            <a:r>
              <a:rPr lang="en-US" altLang="zh-TW" dirty="0"/>
              <a:t>0 1 1 1 1</a:t>
            </a:r>
            <a:br>
              <a:rPr lang="en-US" altLang="zh-TW" dirty="0"/>
            </a:br>
            <a:r>
              <a:rPr lang="en-US" altLang="zh-TW" dirty="0"/>
              <a:t>1 0 0 0 1</a:t>
            </a:r>
            <a:br>
              <a:rPr lang="en-US" altLang="zh-TW" dirty="0"/>
            </a:br>
            <a:r>
              <a:rPr lang="en-US" altLang="zh-TW" dirty="0"/>
              <a:t>1 0 0 1 1</a:t>
            </a:r>
            <a:br>
              <a:rPr lang="en-US" altLang="zh-TW" dirty="0"/>
            </a:br>
            <a:r>
              <a:rPr lang="en-US" altLang="zh-TW" dirty="0"/>
              <a:t>1 0 1 0 1</a:t>
            </a:r>
            <a:br>
              <a:rPr lang="en-US" altLang="zh-TW" dirty="0"/>
            </a:br>
            <a:r>
              <a:rPr lang="en-US" altLang="zh-TW" dirty="0"/>
              <a:t>1 0 1 1 1</a:t>
            </a:r>
            <a:br>
              <a:rPr lang="en-US" altLang="zh-TW" dirty="0"/>
            </a:br>
            <a:r>
              <a:rPr lang="en-US" altLang="zh-TW" dirty="0"/>
              <a:t>1 1 0 0 1</a:t>
            </a:r>
            <a:br>
              <a:rPr lang="en-US" altLang="zh-TW" dirty="0"/>
            </a:br>
            <a:r>
              <a:rPr lang="en-US" altLang="zh-TW" dirty="0"/>
              <a:t>1 1 0 1 1</a:t>
            </a:r>
            <a:br>
              <a:rPr lang="en-US" altLang="zh-TW" dirty="0"/>
            </a:br>
            <a:r>
              <a:rPr lang="en-US" altLang="zh-TW" dirty="0"/>
              <a:t>1 1 1 0 1</a:t>
            </a:r>
            <a:br>
              <a:rPr lang="en-US" altLang="zh-TW" dirty="0"/>
            </a:br>
            <a:r>
              <a:rPr lang="en-US" altLang="zh-TW" dirty="0"/>
              <a:t>1 1 1 1 1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011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1520"/>
            <a:ext cx="8305800" cy="4114800"/>
          </a:xfrm>
        </p:spPr>
        <p:txBody>
          <a:bodyPr/>
          <a:lstStyle/>
          <a:p>
            <a:r>
              <a:rPr lang="en-US" altLang="zh-TW" dirty="0"/>
              <a:t>Give a prefix expression, which only has 2 operators, ‘+’ and ‘-’,and positive integers. Print the result.</a:t>
            </a:r>
            <a:endParaRPr lang="en-US" altLang="zh-TW" dirty="0" smtClean="0"/>
          </a:p>
          <a:p>
            <a:r>
              <a:rPr lang="en-US" altLang="zh-TW" dirty="0" smtClean="0"/>
              <a:t>Ex: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</a:t>
            </a:r>
            <a:r>
              <a:rPr lang="en-US" altLang="zh-TW" dirty="0"/>
              <a:t>: = - + 11 - 5 4 + 8 - 8 1 0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/>
              <a:t>Output: </a:t>
            </a:r>
            <a:r>
              <a:rPr lang="en-US" altLang="zh-TW" dirty="0"/>
              <a:t>-3</a:t>
            </a:r>
          </a:p>
          <a:p>
            <a:endParaRPr lang="en-US" altLang="zh-TW" dirty="0" smtClean="0"/>
          </a:p>
        </p:txBody>
      </p:sp>
      <p:pic>
        <p:nvPicPr>
          <p:cNvPr id="1026" name="Picture 2" descr="http://acm.cs.nthu.edu.tw/media/uploads/2016/03/08/4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42" y="3336397"/>
            <a:ext cx="38385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1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Data Structures and Algorithms for Trees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Lab 2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: Evaluation of Boolean Expressions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  <a:p>
            <a:pPr lvl="1"/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Lab 3</a:t>
            </a:r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: </a:t>
            </a:r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Boolean Expression Parser</a:t>
            </a:r>
          </a:p>
        </p:txBody>
      </p:sp>
    </p:spTree>
    <p:extLst>
      <p:ext uri="{BB962C8B-B14F-4D97-AF65-F5344CB8AC3E}">
        <p14:creationId xmlns:p14="http://schemas.microsoft.com/office/powerpoint/2010/main" val="22974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1: infix to syntax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</a:t>
            </a:r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infix Boolean </a:t>
            </a:r>
            <a:r>
              <a:rPr lang="en-US" altLang="zh-TW" dirty="0"/>
              <a:t>expression with </a:t>
            </a:r>
            <a:r>
              <a:rPr lang="en-US" altLang="zh-TW" dirty="0">
                <a:solidFill>
                  <a:srgbClr val="FF0000"/>
                </a:solidFill>
              </a:rPr>
              <a:t>parentheses</a:t>
            </a:r>
            <a:r>
              <a:rPr lang="en-US" altLang="zh-TW" dirty="0"/>
              <a:t>, which has at most 4 variables ‘A’, ’B’, ‘C’, and ‘D’, and two operators ‘&amp;’ and ‘|’. Build a corresponding </a:t>
            </a:r>
            <a:r>
              <a:rPr lang="en-US" altLang="zh-TW" dirty="0">
                <a:solidFill>
                  <a:srgbClr val="00B050"/>
                </a:solidFill>
              </a:rPr>
              <a:t>syntax tree </a:t>
            </a:r>
            <a:r>
              <a:rPr lang="en-US" altLang="zh-TW" dirty="0"/>
              <a:t>for it.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627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b="1" dirty="0" smtClean="0">
                <a:latin typeface="Calibri" panose="020F0502020204030204" pitchFamily="34" charset="0"/>
              </a:rPr>
              <a:t>Our mission: a simple integer calculator</a:t>
            </a:r>
            <a:endParaRPr lang="en-US" altLang="zh-TW" b="1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implementation of a simple parser for Boolean expressions</a:t>
            </a:r>
          </a:p>
        </p:txBody>
      </p:sp>
    </p:spTree>
    <p:extLst>
      <p:ext uri="{BB962C8B-B14F-4D97-AF65-F5344CB8AC3E}">
        <p14:creationId xmlns:p14="http://schemas.microsoft.com/office/powerpoint/2010/main" val="34984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A|(B&amp;C)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2959017" y="3279480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39" name="橢圓 38"/>
          <p:cNvSpPr/>
          <p:nvPr/>
        </p:nvSpPr>
        <p:spPr>
          <a:xfrm>
            <a:off x="3940275" y="41597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</a:t>
            </a:r>
            <a:endParaRPr lang="zh-TW" altLang="en-US" sz="2400" b="1" dirty="0"/>
          </a:p>
        </p:txBody>
      </p:sp>
      <p:sp>
        <p:nvSpPr>
          <p:cNvPr id="41" name="橢圓 40"/>
          <p:cNvSpPr/>
          <p:nvPr/>
        </p:nvSpPr>
        <p:spPr>
          <a:xfrm>
            <a:off x="5198688" y="41597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</a:t>
            </a:r>
            <a:endParaRPr lang="zh-TW" altLang="en-US" sz="2400" b="1" dirty="0"/>
          </a:p>
        </p:txBody>
      </p:sp>
      <p:sp>
        <p:nvSpPr>
          <p:cNvPr id="45" name="橢圓 44"/>
          <p:cNvSpPr/>
          <p:nvPr/>
        </p:nvSpPr>
        <p:spPr>
          <a:xfrm>
            <a:off x="3609425" y="2273763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|</a:t>
            </a:r>
            <a:endParaRPr lang="zh-TW" altLang="en-US" sz="2400" b="1" dirty="0"/>
          </a:p>
        </p:txBody>
      </p:sp>
      <p:sp>
        <p:nvSpPr>
          <p:cNvPr id="52" name="橢圓 51"/>
          <p:cNvSpPr/>
          <p:nvPr/>
        </p:nvSpPr>
        <p:spPr>
          <a:xfrm>
            <a:off x="4516496" y="3176257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&amp;</a:t>
            </a:r>
            <a:endParaRPr lang="zh-TW" altLang="en-US" sz="2400" b="1" dirty="0"/>
          </a:p>
        </p:txBody>
      </p:sp>
      <p:cxnSp>
        <p:nvCxnSpPr>
          <p:cNvPr id="54" name="直線單箭頭接點 53"/>
          <p:cNvCxnSpPr>
            <a:stCxn id="52" idx="5"/>
            <a:endCxn id="41" idx="0"/>
          </p:cNvCxnSpPr>
          <p:nvPr/>
        </p:nvCxnSpPr>
        <p:spPr>
          <a:xfrm>
            <a:off x="5166904" y="3777884"/>
            <a:ext cx="412784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52" idx="3"/>
            <a:endCxn id="39" idx="0"/>
          </p:cNvCxnSpPr>
          <p:nvPr/>
        </p:nvCxnSpPr>
        <p:spPr>
          <a:xfrm flipH="1">
            <a:off x="4321275" y="3777884"/>
            <a:ext cx="306813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5" idx="5"/>
            <a:endCxn id="52" idx="1"/>
          </p:cNvCxnSpPr>
          <p:nvPr/>
        </p:nvCxnSpPr>
        <p:spPr>
          <a:xfrm>
            <a:off x="4259833" y="2875390"/>
            <a:ext cx="368255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5" idx="3"/>
            <a:endCxn id="38" idx="0"/>
          </p:cNvCxnSpPr>
          <p:nvPr/>
        </p:nvCxnSpPr>
        <p:spPr>
          <a:xfrm flipH="1">
            <a:off x="3340017" y="2875390"/>
            <a:ext cx="381000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Grammar for infix Boolean </a:t>
            </a:r>
            <a:r>
              <a:rPr lang="en-US" altLang="zh-TW" dirty="0"/>
              <a:t>expressions without parentheses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27" y="1502228"/>
            <a:ext cx="8612156" cy="4898572"/>
          </a:xfrm>
        </p:spPr>
        <p:txBody>
          <a:bodyPr/>
          <a:lstStyle/>
          <a:p>
            <a:r>
              <a:rPr lang="en-US" altLang="zh-TW" dirty="0"/>
              <a:t>Consider </a:t>
            </a:r>
            <a:r>
              <a:rPr lang="en-US" altLang="zh-TW" dirty="0" smtClean="0"/>
              <a:t>infix Boolean expressions, </a:t>
            </a:r>
            <a:r>
              <a:rPr lang="en-US" altLang="zh-TW" dirty="0"/>
              <a:t>manipulating </a:t>
            </a:r>
            <a:r>
              <a:rPr lang="en-US" altLang="zh-TW" dirty="0" smtClean="0"/>
              <a:t>variables ‘A</a:t>
            </a:r>
            <a:r>
              <a:rPr lang="en-US" altLang="zh-TW" dirty="0"/>
              <a:t>’, ‘B’, ’C’, and ‘D</a:t>
            </a:r>
            <a:r>
              <a:rPr lang="en-US" altLang="zh-TW" dirty="0" smtClean="0"/>
              <a:t>’, </a:t>
            </a:r>
            <a:r>
              <a:rPr lang="en-US" altLang="zh-TW" dirty="0"/>
              <a:t>without any </a:t>
            </a:r>
            <a:r>
              <a:rPr lang="en-US" altLang="zh-TW" dirty="0" smtClean="0"/>
              <a:t>parenthesis. </a:t>
            </a:r>
          </a:p>
          <a:p>
            <a:r>
              <a:rPr lang="en-US" altLang="zh-TW" dirty="0" smtClean="0"/>
              <a:t>The grammar </a:t>
            </a:r>
            <a:r>
              <a:rPr lang="en-US" altLang="zh-TW" dirty="0"/>
              <a:t>for </a:t>
            </a:r>
            <a:r>
              <a:rPr lang="en-US" altLang="zh-TW" dirty="0" smtClean="0"/>
              <a:t>such infix Boolean expressions </a:t>
            </a:r>
            <a:r>
              <a:rPr lang="en-US" altLang="zh-TW" dirty="0"/>
              <a:t>(left association): 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 := ID </a:t>
            </a:r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EXPR OP </a:t>
            </a:r>
            <a:r>
              <a:rPr lang="en-US" altLang="zh-TW" sz="28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US" altLang="zh-TW" sz="2800" b="1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dirty="0"/>
              <a:t>EXPR is the expression, </a:t>
            </a:r>
            <a:r>
              <a:rPr lang="en-US" altLang="zh-TW" dirty="0" smtClean="0"/>
              <a:t>ID </a:t>
            </a:r>
            <a:r>
              <a:rPr lang="en-US" altLang="zh-TW" dirty="0"/>
              <a:t>is one of ‘A’, ‘B’, ’C’, or ‘D’, and OP is one of ‘&amp;’ or </a:t>
            </a:r>
            <a:r>
              <a:rPr lang="en-US" altLang="zh-TW" dirty="0" smtClean="0"/>
              <a:t>‘|’.</a:t>
            </a:r>
            <a:endParaRPr lang="en-US" altLang="zh-TW" dirty="0">
              <a:cs typeface="Consolas" panose="020B0609020204030204" pitchFamily="49" charset="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26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our parser should do?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875" y="1343601"/>
            <a:ext cx="8612156" cy="4898572"/>
          </a:xfrm>
        </p:spPr>
        <p:txBody>
          <a:bodyPr/>
          <a:lstStyle/>
          <a:p>
            <a:r>
              <a:rPr lang="en-US" altLang="zh-TW" dirty="0" smtClean="0"/>
              <a:t>Remember that our parser should:</a:t>
            </a:r>
          </a:p>
          <a:p>
            <a:pPr lvl="1"/>
            <a:r>
              <a:rPr lang="en-US" altLang="zh-TW" dirty="0" smtClean="0"/>
              <a:t>“parse” the expression according to the above grammar;</a:t>
            </a:r>
          </a:p>
          <a:p>
            <a:pPr lvl="1"/>
            <a:r>
              <a:rPr lang="en-US" altLang="zh-TW" dirty="0" smtClean="0"/>
              <a:t>build a </a:t>
            </a:r>
            <a:r>
              <a:rPr lang="en-US" altLang="zh-TW" dirty="0" smtClean="0">
                <a:solidFill>
                  <a:srgbClr val="FF0000"/>
                </a:solidFill>
              </a:rPr>
              <a:t>syntax tree </a:t>
            </a:r>
            <a:r>
              <a:rPr lang="en-US" altLang="zh-TW" dirty="0" smtClean="0"/>
              <a:t>to store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15700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for the syntax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33196"/>
            <a:ext cx="8305800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MAXEXPR 256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NUMSYM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expr[MAXEXPR];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altLang="zh-TW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{ID_A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ID_B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ID_D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2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OP_AND</a:t>
            </a: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OP_OR} TokenSet;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altLang="zh-TW" sz="12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sym[NUMSYM]="ABCD&amp;|";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2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TokenSet</a:t>
            </a:r>
            <a:r>
              <a:rPr lang="en-US" altLang="zh-TW" sz="2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8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 node without any </a:t>
            </a:r>
            <a:r>
              <a:rPr lang="en-US" altLang="zh-TW" dirty="0" smtClean="0"/>
              <a:t>child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9250" y="1242527"/>
            <a:ext cx="8893632" cy="4953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 c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 = 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NUMSYM;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(c==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node-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node-&gt;left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node-&gt;right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node;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6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109787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&gt; 1.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an ID 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EXPR OP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right;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</a:t>
            </a:r>
            <a:r>
              <a:rPr lang="en-US" altLang="zh-TW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EXPR()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310467" y="924983"/>
            <a:ext cx="537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 := ID | EXPR OP ID</a:t>
            </a:r>
            <a:endParaRPr lang="zh-TW" altLang="en-US" sz="2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-95250"/>
            <a:ext cx="8305800" cy="1143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B9941"/>
                </a:solidFill>
                <a:latin typeface="Arial" charset="0"/>
                <a:ea typeface="ヒラギノ角ゴ Pro W3" pitchFamily="1" charset="-128"/>
              </a:defRPr>
            </a:lvl9pPr>
          </a:lstStyle>
          <a:p>
            <a:r>
              <a:rPr lang="en-US" altLang="zh-TW" kern="0" dirty="0" smtClean="0"/>
              <a:t>Parse an </a:t>
            </a:r>
            <a:r>
              <a:rPr lang="en-US" altLang="zh-TW" kern="0" smtClean="0"/>
              <a:t>infix </a:t>
            </a:r>
            <a:r>
              <a:rPr lang="en-US" altLang="zh-TW" smtClean="0"/>
              <a:t>Boolean </a:t>
            </a:r>
            <a:r>
              <a:rPr lang="en-US" altLang="zh-TW" kern="0" smtClean="0"/>
              <a:t>expression </a:t>
            </a:r>
            <a:r>
              <a:rPr lang="en-US" altLang="zh-TW" kern="0" dirty="0" smtClean="0"/>
              <a:t>and generate a syntax tree</a:t>
            </a:r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37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</a:t>
            </a:r>
            <a:r>
              <a:rPr lang="en-US" altLang="zh-TW"/>
              <a:t>for </a:t>
            </a:r>
            <a:r>
              <a:rPr lang="en-US" altLang="zh-TW" smtClean="0"/>
              <a:t>infix Boolean </a:t>
            </a:r>
            <a:r>
              <a:rPr lang="en-US" altLang="zh-TW" dirty="0"/>
              <a:t>expressions </a:t>
            </a:r>
            <a:r>
              <a:rPr lang="en-US" altLang="zh-TW" dirty="0" smtClean="0"/>
              <a:t>with parentheses (1/2)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470011"/>
            <a:ext cx="8134350" cy="51763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Consider expressions such as: 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A|B&amp;(C|D)</a:t>
            </a:r>
            <a:r>
              <a:rPr lang="en-US" altLang="zh-TW" dirty="0" smtClean="0"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altLang="zh-TW" dirty="0" smtClean="0">
                <a:cs typeface="Consolas" panose="020B0609020204030204" pitchFamily="49" charset="0"/>
              </a:rPr>
              <a:t>Note that: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C|D </a:t>
            </a:r>
            <a:r>
              <a:rPr lang="en-US" altLang="zh-TW" dirty="0" smtClean="0">
                <a:cs typeface="Consolas" panose="020B0609020204030204" pitchFamily="49" charset="0"/>
              </a:rPr>
              <a:t>is itself an expression.</a:t>
            </a:r>
          </a:p>
          <a:p>
            <a:r>
              <a:rPr lang="en-US" altLang="zh-TW" dirty="0" smtClean="0"/>
              <a:t>We can treat </a:t>
            </a:r>
            <a:r>
              <a:rPr lang="en-US" altLang="zh-TW" dirty="0" smtClean="0">
                <a:solidFill>
                  <a:srgbClr val="FF0000"/>
                </a:solidFill>
              </a:rPr>
              <a:t>(EXPR) </a:t>
            </a:r>
            <a:r>
              <a:rPr lang="en-US" altLang="zh-TW" dirty="0" smtClean="0"/>
              <a:t>as a basic element as </a:t>
            </a:r>
            <a:r>
              <a:rPr lang="en-US" altLang="zh-TW" dirty="0" smtClean="0">
                <a:solidFill>
                  <a:srgbClr val="FF0000"/>
                </a:solidFill>
              </a:rPr>
              <a:t>ID</a:t>
            </a:r>
            <a:r>
              <a:rPr lang="en-US" altLang="zh-TW" dirty="0" smtClean="0"/>
              <a:t>, so we define </a:t>
            </a:r>
          </a:p>
          <a:p>
            <a:pPr marL="457200" lvl="1" indent="0" algn="ctr">
              <a:buNone/>
            </a:pP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zh-TW" dirty="0" smtClean="0"/>
              <a:t>The grammar for expressions with parentheses is then:</a:t>
            </a:r>
          </a:p>
          <a:p>
            <a:pPr marL="457200" lvl="1" indent="0" algn="ctr">
              <a:buNone/>
            </a:pP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=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FACTOR 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| EXPR OP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endParaRPr lang="en-US" altLang="zh-TW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4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Grammar for </a:t>
            </a:r>
            <a:r>
              <a:rPr lang="en-US" altLang="zh-TW" dirty="0" smtClean="0"/>
              <a:t>infix Boolean </a:t>
            </a:r>
            <a:r>
              <a:rPr lang="en-US" altLang="zh-TW" dirty="0"/>
              <a:t>expressions </a:t>
            </a:r>
            <a:r>
              <a:rPr lang="en-US" altLang="zh-TW" dirty="0" smtClean="0"/>
              <a:t>with parentheses (2/2)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1470011"/>
            <a:ext cx="7886700" cy="517632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altLang="zh-TW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= 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r>
              <a:rPr lang="en-US" altLang="zh-TW" sz="2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| EXPR OP </a:t>
            </a:r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endParaRPr lang="en-US" altLang="zh-TW" sz="2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/>
              <a:t>Parsing algorithm: Again,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Find a FACTOR from the end of the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there is an OP in front of the </a:t>
            </a:r>
            <a:r>
              <a:rPr lang="en-US" altLang="zh-TW" dirty="0"/>
              <a:t>FACTOR 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Let the </a:t>
            </a:r>
            <a:r>
              <a:rPr lang="en-US" altLang="zh-TW" dirty="0"/>
              <a:t>FACTOR </a:t>
            </a:r>
            <a:r>
              <a:rPr lang="en-US" altLang="zh-TW" dirty="0" smtClean="0"/>
              <a:t>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Parse the remaining expression  </a:t>
            </a:r>
          </a:p>
          <a:p>
            <a:pPr marL="457200" lvl="1" indent="0">
              <a:buNone/>
            </a:pPr>
            <a:r>
              <a:rPr lang="en-US" altLang="zh-TW" dirty="0" smtClean="0"/>
              <a:t>	    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and make it OP’s left child</a:t>
            </a:r>
          </a:p>
        </p:txBody>
      </p:sp>
    </p:spTree>
    <p:extLst>
      <p:ext uri="{BB962C8B-B14F-4D97-AF65-F5344CB8AC3E}">
        <p14:creationId xmlns:p14="http://schemas.microsoft.com/office/powerpoint/2010/main" val="42137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a FACTOR?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99"/>
            <a:ext cx="8305800" cy="4732867"/>
          </a:xfrm>
        </p:spPr>
        <p:txBody>
          <a:bodyPr>
            <a:normAutofit fontScale="92500" lnSpcReduction="10000"/>
          </a:bodyPr>
          <a:lstStyle/>
          <a:p>
            <a:pPr marL="0" lvl="1" indent="0" algn="ctr">
              <a:buNone/>
            </a:pPr>
            <a:r>
              <a:rPr lang="en-US" altLang="zh-TW" dirty="0" smtClean="0"/>
              <a:t> </a:t>
            </a:r>
            <a:r>
              <a:rPr lang="en-US" altLang="zh-TW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r>
              <a:rPr lang="en-US" altLang="zh-TW" sz="3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3500" dirty="0" smtClean="0"/>
          </a:p>
          <a:p>
            <a:r>
              <a:rPr lang="en-US" altLang="zh-TW" sz="3500" dirty="0" smtClean="0"/>
              <a:t>The problem is inside the grammar of </a:t>
            </a:r>
            <a:r>
              <a:rPr lang="en-US" altLang="zh-TW" sz="3500" dirty="0" smtClean="0">
                <a:solidFill>
                  <a:srgbClr val="FF0000"/>
                </a:solidFill>
              </a:rPr>
              <a:t>FACTOR</a:t>
            </a:r>
            <a:r>
              <a:rPr lang="en-US" altLang="zh-TW" sz="3500" dirty="0" smtClean="0"/>
              <a:t>, where there is an </a:t>
            </a:r>
            <a:r>
              <a:rPr lang="en-US" altLang="zh-TW" sz="3500" dirty="0" smtClean="0">
                <a:solidFill>
                  <a:srgbClr val="FF0000"/>
                </a:solidFill>
              </a:rPr>
              <a:t>EXPR</a:t>
            </a:r>
            <a:r>
              <a:rPr lang="en-US" altLang="zh-TW" sz="3500" dirty="0" smtClean="0"/>
              <a:t> too.  Therefore, we need to call </a:t>
            </a:r>
            <a:r>
              <a:rPr lang="en-US" altLang="zh-TW" sz="3500" dirty="0" smtClean="0">
                <a:solidFill>
                  <a:srgbClr val="FF0000"/>
                </a:solidFill>
              </a:rPr>
              <a:t>EXPR</a:t>
            </a:r>
            <a:r>
              <a:rPr lang="en-US" altLang="zh-TW" sz="3500" dirty="0" smtClean="0"/>
              <a:t> again.</a:t>
            </a:r>
          </a:p>
          <a:p>
            <a:r>
              <a:rPr lang="en-US" altLang="zh-TW" sz="3500" dirty="0" smtClean="0"/>
              <a:t>Parsing </a:t>
            </a:r>
            <a:r>
              <a:rPr lang="en-US" altLang="zh-TW" sz="3500" b="1" dirty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endParaRPr lang="en-US" altLang="zh-TW" sz="35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3000" dirty="0">
                <a:solidFill>
                  <a:srgbClr val="FF0000"/>
                </a:solidFill>
              </a:rPr>
              <a:t>If</a:t>
            </a:r>
            <a:r>
              <a:rPr lang="en-US" altLang="zh-TW" sz="3000" dirty="0"/>
              <a:t> the end of </a:t>
            </a:r>
            <a:r>
              <a:rPr lang="en-US" altLang="zh-TW" sz="3000" dirty="0" smtClean="0"/>
              <a:t>the expression </a:t>
            </a:r>
            <a:r>
              <a:rPr lang="en-US" altLang="zh-TW" sz="3000" dirty="0"/>
              <a:t>is an ID, return 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3000" dirty="0">
                <a:solidFill>
                  <a:srgbClr val="FF0000"/>
                </a:solidFill>
              </a:rPr>
              <a:t>Else If </a:t>
            </a:r>
            <a:r>
              <a:rPr lang="en-US" altLang="zh-TW" sz="3000" dirty="0"/>
              <a:t>the end of </a:t>
            </a:r>
            <a:r>
              <a:rPr lang="en-US" altLang="zh-TW" sz="3000" dirty="0" smtClean="0"/>
              <a:t>the expression </a:t>
            </a:r>
            <a:r>
              <a:rPr lang="en-US" altLang="zh-TW" sz="3000" dirty="0"/>
              <a:t>is </a:t>
            </a:r>
            <a:r>
              <a:rPr lang="en-US" altLang="zh-TW" sz="3000" dirty="0" smtClean="0"/>
              <a:t>a </a:t>
            </a:r>
            <a:r>
              <a:rPr lang="en-US" altLang="zh-TW" sz="3000" dirty="0"/>
              <a:t>‘)’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</a:t>
            </a:r>
            <a:r>
              <a:rPr lang="en-US" altLang="zh-TW" sz="2600" dirty="0"/>
              <a:t>C</a:t>
            </a:r>
            <a:r>
              <a:rPr lang="en-US" altLang="zh-TW" sz="2600" dirty="0" smtClean="0"/>
              <a:t>all </a:t>
            </a:r>
            <a:r>
              <a:rPr lang="en-US" altLang="zh-TW" sz="2600" dirty="0"/>
              <a:t>EXPR </a:t>
            </a:r>
            <a:r>
              <a:rPr lang="en-US" altLang="zh-TW" sz="2600" dirty="0" smtClean="0">
                <a:solidFill>
                  <a:srgbClr val="FFC000"/>
                </a:solidFill>
              </a:rPr>
              <a:t>recursively</a:t>
            </a:r>
            <a:r>
              <a:rPr lang="en-US" altLang="zh-TW" sz="2600" dirty="0" smtClean="0"/>
              <a:t> to find an expression </a:t>
            </a:r>
            <a:br>
              <a:rPr lang="en-US" altLang="zh-TW" sz="2600" dirty="0" smtClean="0"/>
            </a:br>
            <a:r>
              <a:rPr lang="en-US" altLang="zh-TW" sz="2600" dirty="0" smtClean="0"/>
              <a:t>     and return it</a:t>
            </a:r>
            <a:endParaRPr lang="en-US" altLang="zh-TW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/>
              <a:t>     Check if there is a matching </a:t>
            </a:r>
            <a:r>
              <a:rPr lang="en-US" altLang="zh-TW" sz="2600" dirty="0" smtClean="0"/>
              <a:t>‘(’</a:t>
            </a:r>
          </a:p>
        </p:txBody>
      </p:sp>
    </p:spTree>
    <p:extLst>
      <p:ext uri="{BB962C8B-B14F-4D97-AF65-F5344CB8AC3E}">
        <p14:creationId xmlns:p14="http://schemas.microsoft.com/office/powerpoint/2010/main" val="480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54542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&gt; 1.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an 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EXPR OP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node-&gt;right = right;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node-&gt;left = EXPR();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2. </a:t>
            </a:r>
            <a:r>
              <a:rPr lang="en-US" altLang="zh-TW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= </a:t>
            </a:r>
            <a:r>
              <a:rPr lang="en-US" altLang="zh-TW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橢圓 1"/>
          <p:cNvSpPr/>
          <p:nvPr/>
        </p:nvSpPr>
        <p:spPr>
          <a:xfrm>
            <a:off x="1285875" y="1712378"/>
            <a:ext cx="4924425" cy="8572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6"/>
            <a:endCxn id="6" idx="1"/>
          </p:cNvCxnSpPr>
          <p:nvPr/>
        </p:nvCxnSpPr>
        <p:spPr>
          <a:xfrm>
            <a:off x="6210300" y="2141003"/>
            <a:ext cx="642508" cy="454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852808" y="2134284"/>
            <a:ext cx="153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Change this to call </a:t>
            </a:r>
            <a:r>
              <a:rPr lang="en-US" altLang="zh-TW" dirty="0" smtClean="0">
                <a:solidFill>
                  <a:srgbClr val="FF0000"/>
                </a:solidFill>
              </a:rPr>
              <a:t>FACTOR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225800" y="330204"/>
            <a:ext cx="572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EXPR = FACTOR | EXPR OP </a:t>
            </a:r>
            <a:r>
              <a:rPr lang="en-US" altLang="zh-TW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</a:t>
            </a:r>
            <a:endParaRPr lang="en-US" altLang="zh-TW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Calibri" panose="020F0502020204030204" pitchFamily="34" charset="0"/>
              </a:rPr>
              <a:t>Our mission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3926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latin typeface="Calibri" panose="020F0502020204030204" pitchFamily="34" charset="0"/>
              </a:rPr>
              <a:t>A simple integer calculator that can do  arithmetic and assignment, such as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x = 3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y = -5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-5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&gt;&gt; z = 4*x + y*-6</a:t>
            </a:r>
          </a:p>
          <a:p>
            <a:pPr marL="400050" lvl="1" indent="0">
              <a:buNone/>
            </a:pPr>
            <a:r>
              <a:rPr lang="es-ES" altLang="zh-TW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ea typeface="Noto Sans T Chinese DemiLight" pitchFamily="34" charset="-120"/>
                <a:cs typeface="Consolas" panose="020B0609020204030204" pitchFamily="49" charset="0"/>
              </a:rPr>
              <a:t>42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TW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4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067" y="748317"/>
            <a:ext cx="77385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FACTOR(){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BTNode *node = NULL;</a:t>
            </a:r>
          </a:p>
          <a:p>
            <a:endParaRPr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(pos&gt;=0) {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expr[pos--];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c&lt;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='D'){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ID</a:t>
            </a:r>
            <a:endParaRPr lang="zh-TW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makeNode(c);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(c=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altLang="zh-TW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(EXPR)</a:t>
            </a:r>
            <a:endParaRPr lang="zh-TW" alt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EXPR();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if(expr[pos--]!= '(') {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printf(</a:t>
            </a:r>
            <a:r>
              <a:rPr lang="zh-TW" alt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"Error!</a:t>
            </a:r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freeTree(node);</a:t>
            </a:r>
          </a:p>
          <a:p>
            <a:r>
              <a:rPr lang="zh-TW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562475" y="364067"/>
            <a:ext cx="404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FACTOR = ID | (EXPR)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27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2: prefix to infix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53053"/>
            <a:ext cx="8305800" cy="4114800"/>
          </a:xfrm>
        </p:spPr>
        <p:txBody>
          <a:bodyPr/>
          <a:lstStyle/>
          <a:p>
            <a:r>
              <a:rPr lang="en-US" altLang="zh-TW" dirty="0"/>
              <a:t>Given an </a:t>
            </a:r>
            <a:r>
              <a:rPr lang="en-US" altLang="zh-TW" dirty="0" smtClean="0">
                <a:solidFill>
                  <a:srgbClr val="FF0000"/>
                </a:solidFill>
              </a:rPr>
              <a:t>prefix </a:t>
            </a:r>
            <a:r>
              <a:rPr lang="en-US" altLang="zh-TW" dirty="0">
                <a:solidFill>
                  <a:srgbClr val="FF0000"/>
                </a:solidFill>
              </a:rPr>
              <a:t>Boolean </a:t>
            </a:r>
            <a:r>
              <a:rPr lang="en-US" altLang="zh-TW" dirty="0"/>
              <a:t>expression, which has at most 4 variables ‘A’, ’B’, ‘C’, and ‘D’, and two operators ‘&amp;’ and ‘|’. </a:t>
            </a:r>
            <a:r>
              <a:rPr lang="en-US" altLang="zh-TW" dirty="0" smtClean="0"/>
              <a:t>Output its infix presentation with </a:t>
            </a:r>
            <a:r>
              <a:rPr lang="en-US" altLang="zh-TW" smtClean="0">
                <a:solidFill>
                  <a:srgbClr val="FF0000"/>
                </a:solidFill>
              </a:rPr>
              <a:t>necessary parentheses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input: ||A&amp;BCD</a:t>
            </a:r>
            <a:br>
              <a:rPr lang="en-US" altLang="zh-TW" dirty="0" smtClean="0"/>
            </a:br>
            <a:r>
              <a:rPr lang="en-US" altLang="zh-TW" dirty="0" smtClean="0"/>
              <a:t>output: A|(B&amp;C)|D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5676900" y="3381375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153025" y="4173536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62712" y="415448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72000" y="4965697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643562" y="5001419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92309" y="5826714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115050" y="580022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3"/>
          </p:cNvCxnSpPr>
          <p:nvPr/>
        </p:nvCxnSpPr>
        <p:spPr>
          <a:xfrm flipV="1">
            <a:off x="5486400" y="3942352"/>
            <a:ext cx="28814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4" idx="5"/>
          </p:cNvCxnSpPr>
          <p:nvPr/>
        </p:nvCxnSpPr>
        <p:spPr>
          <a:xfrm flipH="1" flipV="1">
            <a:off x="6246007" y="3942352"/>
            <a:ext cx="314348" cy="3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3"/>
            <a:endCxn id="7" idx="0"/>
          </p:cNvCxnSpPr>
          <p:nvPr/>
        </p:nvCxnSpPr>
        <p:spPr>
          <a:xfrm flipH="1">
            <a:off x="4905375" y="4734513"/>
            <a:ext cx="34529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0"/>
          </p:cNvCxnSpPr>
          <p:nvPr/>
        </p:nvCxnSpPr>
        <p:spPr>
          <a:xfrm>
            <a:off x="5722132" y="4734513"/>
            <a:ext cx="254805" cy="26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0"/>
            <a:endCxn id="8" idx="3"/>
          </p:cNvCxnSpPr>
          <p:nvPr/>
        </p:nvCxnSpPr>
        <p:spPr>
          <a:xfrm flipV="1">
            <a:off x="5525684" y="5562396"/>
            <a:ext cx="215521" cy="2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0" idx="0"/>
          </p:cNvCxnSpPr>
          <p:nvPr/>
        </p:nvCxnSpPr>
        <p:spPr>
          <a:xfrm>
            <a:off x="6212669" y="5562396"/>
            <a:ext cx="235756" cy="23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44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Grammar </a:t>
            </a:r>
            <a:r>
              <a:rPr lang="en-US" altLang="zh-TW" smtClean="0"/>
              <a:t>for </a:t>
            </a:r>
            <a:r>
              <a:rPr lang="en-US" altLang="zh-TW" dirty="0" smtClean="0"/>
              <a:t>prefix 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5227" y="1502228"/>
            <a:ext cx="8612156" cy="489857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/>
              <a:t>Prefix </a:t>
            </a:r>
            <a:r>
              <a:rPr lang="en-US" altLang="zh-TW" dirty="0"/>
              <a:t>Boolean expressions can be defined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by the following grammar: </a:t>
            </a:r>
          </a:p>
          <a:p>
            <a:pPr>
              <a:defRPr/>
            </a:pPr>
            <a:endParaRPr lang="en-US" altLang="zh-TW" sz="1200" dirty="0"/>
          </a:p>
          <a:p>
            <a:pPr marL="457200" lvl="1" indent="0" algn="ctr">
              <a:buNone/>
              <a:defRPr/>
            </a:pPr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ID | OP &lt;prefix&gt; &lt;</a:t>
            </a:r>
            <a:r>
              <a:rPr lang="en-US" altLang="zh-TW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</a:t>
            </a:r>
            <a:r>
              <a:rPr lang="en-US" altLang="zh-TW" b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b="1" dirty="0" smtClean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 a </a:t>
            </a:r>
            <a:r>
              <a:rPr lang="en-US" altLang="zh-TW" smtClean="0"/>
              <a:t>prefix Boolean expression </a:t>
            </a:r>
            <a:r>
              <a:rPr lang="en-US" altLang="zh-TW" dirty="0"/>
              <a:t>and generate a syntax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192"/>
            <a:ext cx="8305800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// a static variable to remember the current position in the expr[]</a:t>
            </a: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]&gt;='A' &amp;&amp; 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]&lt;='D')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        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OP &lt;prefix&gt; &lt;prefix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//left subtree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//right subtree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95601" y="1181200"/>
            <a:ext cx="63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 &lt;prefix&gt; &lt;prefix&gt;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45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 a </a:t>
            </a:r>
            <a:r>
              <a:rPr lang="en-US" altLang="zh-TW" smtClean="0"/>
              <a:t>prefix Boolean expression </a:t>
            </a:r>
            <a:r>
              <a:rPr lang="en-US" altLang="zh-TW" dirty="0"/>
              <a:t>and generate a syntax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192"/>
            <a:ext cx="8305800" cy="48939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// a static variable to remember the current position in the expr[]</a:t>
            </a: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]&gt;='A' &amp;&amp; 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]&lt;='D')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TW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TW" sz="1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         // 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= OP &lt;prefix&gt; &lt;prefix</a:t>
            </a:r>
            <a:r>
              <a:rPr lang="en-US" altLang="zh-TW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 = 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(expr[</a:t>
            </a:r>
            <a:r>
              <a:rPr lang="en-US" altLang="zh-TW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node-&gt;</a:t>
            </a:r>
            <a:r>
              <a:rPr lang="en-US" altLang="zh-TW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pre_parser</a:t>
            </a: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altLang="zh-TW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node;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895601" y="1181200"/>
            <a:ext cx="633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prefix := </a:t>
            </a:r>
            <a:r>
              <a:rPr lang="en-US" altLang="zh-TW" sz="2400" b="1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OP &lt;prefix&gt; &lt;prefix&gt;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181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 </a:t>
            </a:r>
            <a:r>
              <a:rPr lang="en-US" altLang="zh-TW" dirty="0" smtClean="0"/>
              <a:t>the parentheses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53053"/>
            <a:ext cx="8305800" cy="41148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cs typeface="Consolas" panose="020B0609020204030204" pitchFamily="49" charset="0"/>
              </a:rPr>
              <a:t>Think</a:t>
            </a:r>
            <a:r>
              <a:rPr lang="en-US" altLang="zh-TW" dirty="0">
                <a:cs typeface="Consolas" panose="020B0609020204030204" pitchFamily="49" charset="0"/>
              </a:rPr>
              <a:t>: when</a:t>
            </a:r>
            <a:r>
              <a:rPr lang="en-US" altLang="zh-TW" dirty="0"/>
              <a:t> parentheses are necessary?</a:t>
            </a:r>
            <a:endParaRPr lang="en-US" altLang="zh-TW" dirty="0">
              <a:cs typeface="Consolas" panose="020B0609020204030204" pitchFamily="49" charset="0"/>
            </a:endParaRPr>
          </a:p>
          <a:p>
            <a:r>
              <a:rPr lang="en-US" altLang="zh-TW" dirty="0" smtClean="0"/>
              <a:t>Ex: input: ||A&amp;BCD</a:t>
            </a:r>
            <a:br>
              <a:rPr lang="en-US" altLang="zh-TW" dirty="0" smtClean="0"/>
            </a:br>
            <a:r>
              <a:rPr lang="en-US" altLang="zh-TW" dirty="0" smtClean="0"/>
              <a:t>output: A|(B&amp;C)|D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>
          <a:xfrm>
            <a:off x="5600700" y="3133725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076825" y="3925886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386512" y="390683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495800" y="4718047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67362" y="4753769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16109" y="5579064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038850" y="555257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3"/>
          </p:cNvCxnSpPr>
          <p:nvPr/>
        </p:nvCxnSpPr>
        <p:spPr>
          <a:xfrm flipV="1">
            <a:off x="5410200" y="3694702"/>
            <a:ext cx="28814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4" idx="5"/>
          </p:cNvCxnSpPr>
          <p:nvPr/>
        </p:nvCxnSpPr>
        <p:spPr>
          <a:xfrm flipH="1" flipV="1">
            <a:off x="6169807" y="3694702"/>
            <a:ext cx="314348" cy="308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3"/>
            <a:endCxn id="7" idx="0"/>
          </p:cNvCxnSpPr>
          <p:nvPr/>
        </p:nvCxnSpPr>
        <p:spPr>
          <a:xfrm flipH="1">
            <a:off x="4829175" y="4486863"/>
            <a:ext cx="34529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0"/>
          </p:cNvCxnSpPr>
          <p:nvPr/>
        </p:nvCxnSpPr>
        <p:spPr>
          <a:xfrm>
            <a:off x="5645932" y="4486863"/>
            <a:ext cx="254805" cy="26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0"/>
            <a:endCxn id="8" idx="3"/>
          </p:cNvCxnSpPr>
          <p:nvPr/>
        </p:nvCxnSpPr>
        <p:spPr>
          <a:xfrm flipV="1">
            <a:off x="5449484" y="5314746"/>
            <a:ext cx="215521" cy="2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0" idx="0"/>
          </p:cNvCxnSpPr>
          <p:nvPr/>
        </p:nvCxnSpPr>
        <p:spPr>
          <a:xfrm>
            <a:off x="6136469" y="5314746"/>
            <a:ext cx="235756" cy="23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 dirty="0" smtClean="0"/>
              <a:t>Syntax tree traversal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zh-TW" dirty="0" smtClean="0"/>
              <a:t>In fact, when traversing a syntax tree,</a:t>
            </a:r>
          </a:p>
          <a:p>
            <a:pPr lvl="1"/>
            <a:r>
              <a:rPr lang="en-US" altLang="zh-TW" dirty="0" smtClean="0"/>
              <a:t>In-order </a:t>
            </a:r>
            <a:r>
              <a:rPr lang="en-US" altLang="zh-TW" dirty="0"/>
              <a:t>visit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left </a:t>
            </a:r>
            <a:r>
              <a:rPr lang="en-US" altLang="zh-TW" dirty="0">
                <a:solidFill>
                  <a:srgbClr val="FF0000"/>
                </a:solidFill>
              </a:rPr>
              <a:t>subtree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, </a:t>
            </a:r>
            <a:r>
              <a:rPr lang="en-US" altLang="zh-TW" dirty="0" smtClean="0"/>
              <a:t>and then </a:t>
            </a:r>
            <a:r>
              <a:rPr lang="en-US" altLang="zh-TW" dirty="0">
                <a:solidFill>
                  <a:srgbClr val="FF0000"/>
                </a:solidFill>
              </a:rPr>
              <a:t>right </a:t>
            </a:r>
            <a:r>
              <a:rPr lang="en-US" altLang="zh-TW" dirty="0" smtClean="0">
                <a:solidFill>
                  <a:srgbClr val="FF0000"/>
                </a:solidFill>
              </a:rPr>
              <a:t>subtree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=&gt;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infix expression</a:t>
            </a:r>
          </a:p>
          <a:p>
            <a:pPr lvl="1"/>
            <a:r>
              <a:rPr lang="en-US" altLang="zh-TW" dirty="0" smtClean="0"/>
              <a:t>Pre-order </a:t>
            </a:r>
            <a:r>
              <a:rPr lang="en-US" altLang="zh-TW" dirty="0"/>
              <a:t>visit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left subtree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right </a:t>
            </a:r>
            <a:r>
              <a:rPr lang="en-US" altLang="zh-TW" dirty="0" smtClean="0">
                <a:solidFill>
                  <a:srgbClr val="FF0000"/>
                </a:solidFill>
              </a:rPr>
              <a:t>subtree</a:t>
            </a:r>
            <a:r>
              <a:rPr lang="en-US" altLang="zh-TW" dirty="0" smtClean="0"/>
              <a:t>) =&gt; prefix expression </a:t>
            </a:r>
          </a:p>
        </p:txBody>
      </p:sp>
      <p:sp>
        <p:nvSpPr>
          <p:cNvPr id="5" name="橢圓 4"/>
          <p:cNvSpPr/>
          <p:nvPr/>
        </p:nvSpPr>
        <p:spPr>
          <a:xfrm>
            <a:off x="4381977" y="4880650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x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3873414" y="3833002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7" name="橢圓 6"/>
          <p:cNvSpPr/>
          <p:nvPr/>
        </p:nvSpPr>
        <p:spPr>
          <a:xfrm>
            <a:off x="4828665" y="5860433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z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3314945" y="4980280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3907857" y="5858256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cxnSp>
        <p:nvCxnSpPr>
          <p:cNvPr id="10" name="直線接點 9"/>
          <p:cNvCxnSpPr>
            <a:stCxn id="5" idx="0"/>
            <a:endCxn id="6" idx="5"/>
          </p:cNvCxnSpPr>
          <p:nvPr/>
        </p:nvCxnSpPr>
        <p:spPr>
          <a:xfrm flipH="1" flipV="1">
            <a:off x="4499431" y="4393979"/>
            <a:ext cx="249259" cy="4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5" idx="5"/>
            <a:endCxn id="7" idx="0"/>
          </p:cNvCxnSpPr>
          <p:nvPr/>
        </p:nvCxnSpPr>
        <p:spPr>
          <a:xfrm>
            <a:off x="5007994" y="5441627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6" idx="3"/>
            <a:endCxn id="8" idx="0"/>
          </p:cNvCxnSpPr>
          <p:nvPr/>
        </p:nvCxnSpPr>
        <p:spPr>
          <a:xfrm flipH="1">
            <a:off x="3681658" y="4393979"/>
            <a:ext cx="299164" cy="5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3"/>
            <a:endCxn id="9" idx="0"/>
          </p:cNvCxnSpPr>
          <p:nvPr/>
        </p:nvCxnSpPr>
        <p:spPr>
          <a:xfrm flipH="1">
            <a:off x="4274570" y="5441627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Outline</a:t>
            </a:r>
            <a:endParaRPr lang="zh-TW" altLang="en-US" sz="4000" dirty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075267"/>
            <a:ext cx="8305800" cy="49868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Our mission: a simple integer calculator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b="1" dirty="0">
                <a:latin typeface="Calibri" panose="020F0502020204030204" pitchFamily="34" charset="0"/>
                <a:ea typeface="新細明體" charset="-120"/>
              </a:rPr>
              <a:t>The compilation </a:t>
            </a:r>
            <a:r>
              <a:rPr lang="en-US" altLang="zh-TW" b="1" dirty="0" smtClean="0">
                <a:latin typeface="Calibri" panose="020F0502020204030204" pitchFamily="34" charset="0"/>
                <a:ea typeface="新細明體" charset="-120"/>
              </a:rPr>
              <a:t>process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The implementation of a simple parser for </a:t>
            </a:r>
            <a:r>
              <a:rPr lang="en-US" altLang="zh-TW" smtClean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新細明體" charset="-120"/>
              </a:rPr>
              <a:t>Boolean expressions</a:t>
            </a:r>
            <a:endParaRPr lang="en-US" altLang="zh-TW" dirty="0" smtClean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54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smtClean="0">
                <a:ea typeface="新細明體" charset="-120"/>
              </a:rPr>
              <a:t>compilation process</a:t>
            </a:r>
          </a:p>
        </p:txBody>
      </p:sp>
      <p:pic>
        <p:nvPicPr>
          <p:cNvPr id="24581" name="Picture 3" descr="fig_06_15"/>
          <p:cNvPicPr preferRelativeResize="0"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" y="2120876"/>
            <a:ext cx="8686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0613" y="3125755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.c file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25413" y="3128864"/>
            <a:ext cx="8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.o file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419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lexical analyzer (1/2)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 dirty="0">
                <a:latin typeface="+mn-lt"/>
                <a:ea typeface="新細明體" charset="-120"/>
              </a:rPr>
              <a:t>The </a:t>
            </a:r>
            <a:r>
              <a:rPr lang="en-US" altLang="zh-TW" sz="3200" dirty="0" smtClean="0">
                <a:latin typeface="+mn-lt"/>
                <a:ea typeface="新細明體" charset="-120"/>
              </a:rPr>
              <a:t>lexical (</a:t>
            </a:r>
            <a:r>
              <a:rPr lang="zh-TW" altLang="en-US" sz="3200" dirty="0">
                <a:latin typeface="+mn-lt"/>
              </a:rPr>
              <a:t>語彙的</a:t>
            </a:r>
            <a:r>
              <a:rPr lang="en-US" altLang="zh-TW" sz="3200" dirty="0" smtClean="0">
                <a:latin typeface="+mn-lt"/>
                <a:ea typeface="新細明體" charset="-120"/>
              </a:rPr>
              <a:t>) </a:t>
            </a:r>
            <a:r>
              <a:rPr lang="en-US" altLang="zh-TW" sz="3200" dirty="0">
                <a:latin typeface="+mn-lt"/>
                <a:ea typeface="新細明體" charset="-120"/>
              </a:rPr>
              <a:t>analysis: the process of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recognizing which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strings of symbols</a:t>
            </a:r>
            <a:r>
              <a:rPr lang="en-US" altLang="zh-TW" dirty="0">
                <a:latin typeface="+mn-lt"/>
                <a:ea typeface="新細明體" charset="-120"/>
              </a:rPr>
              <a:t> from the source program represent a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single entity </a:t>
            </a:r>
            <a:r>
              <a:rPr lang="en-US" altLang="zh-TW" dirty="0">
                <a:latin typeface="+mn-lt"/>
                <a:ea typeface="新細明體" charset="-120"/>
              </a:rPr>
              <a:t>called </a:t>
            </a:r>
            <a:r>
              <a:rPr lang="en-US" altLang="zh-TW" dirty="0">
                <a:solidFill>
                  <a:srgbClr val="9A3416"/>
                </a:solidFill>
                <a:latin typeface="+mn-lt"/>
                <a:ea typeface="新細明體" charset="-120"/>
              </a:rPr>
              <a:t>token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TW" dirty="0">
                <a:latin typeface="+mn-lt"/>
                <a:ea typeface="新細明體" charset="-120"/>
              </a:rPr>
              <a:t>identifying whether they are numeric values, words, arithmetic operators, and so on</a:t>
            </a:r>
            <a:r>
              <a:rPr lang="en-US" altLang="zh-TW" dirty="0" smtClean="0">
                <a:latin typeface="+mn-lt"/>
                <a:ea typeface="新細明體" charset="-120"/>
              </a:rPr>
              <a:t>.</a:t>
            </a:r>
            <a:endParaRPr lang="en-US" altLang="zh-TW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951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The lexical analyzer (2/2)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1272926"/>
            <a:ext cx="838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71" charset="0"/>
                <a:ea typeface="ヒラギノ角ゴ Pro W3" pitchFamily="71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Token </a:t>
            </a:r>
            <a:r>
              <a:rPr lang="en-US" altLang="zh-TW" kern="0" dirty="0" smtClean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types for algebraic expressions:</a:t>
            </a:r>
            <a:endParaRPr lang="en-US" altLang="zh-TW" kern="0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Integers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Identifiers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+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*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/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=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lang="en-US" altLang="zh-TW" kern="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lang="en-US" altLang="zh-TW" kern="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zh-TW" dirty="0"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5820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23" id="{114F9951-F856-4DBB-94AB-DC5D3689E44E}" vid="{2D1B74EA-85D2-4615-8A9D-4E076EB991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123new</Template>
  <TotalTime>9914</TotalTime>
  <Words>2987</Words>
  <Application>Microsoft Office PowerPoint</Application>
  <PresentationFormat>如螢幕大小 (4:3)</PresentationFormat>
  <Paragraphs>591</Paragraphs>
  <Slides>56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7" baseType="lpstr">
      <vt:lpstr>Noto Sans T Chinese DemiLight</vt:lpstr>
      <vt:lpstr>ヒラギノ角ゴ Pro W3</vt:lpstr>
      <vt:lpstr>新細明體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123</vt:lpstr>
      <vt:lpstr>PowerPoint 簡報</vt:lpstr>
      <vt:lpstr>References</vt:lpstr>
      <vt:lpstr>Outline</vt:lpstr>
      <vt:lpstr>Outline</vt:lpstr>
      <vt:lpstr>Our mission</vt:lpstr>
      <vt:lpstr>Outline</vt:lpstr>
      <vt:lpstr>The compilation process</vt:lpstr>
      <vt:lpstr>The lexical analyzer (1/2)</vt:lpstr>
      <vt:lpstr>The lexical analyzer (2/2)</vt:lpstr>
      <vt:lpstr>The parser</vt:lpstr>
      <vt:lpstr>Syntax diagrams describing the structure of a simple algebraic expression</vt:lpstr>
      <vt:lpstr>Grammar </vt:lpstr>
      <vt:lpstr>The parse tree for the string x + y * z based on the syntax diagrams</vt:lpstr>
      <vt:lpstr>The syntax tree for the string x + y * z based on the syntax diagrams</vt:lpstr>
      <vt:lpstr>The code generator</vt:lpstr>
      <vt:lpstr>Outline</vt:lpstr>
      <vt:lpstr>Boolean expressions</vt:lpstr>
      <vt:lpstr>Left association rule</vt:lpstr>
      <vt:lpstr>Outline</vt:lpstr>
      <vt:lpstr>What is a tree?</vt:lpstr>
      <vt:lpstr>Data structure of a binary tree node</vt:lpstr>
      <vt:lpstr>Tree traversal </vt:lpstr>
      <vt:lpstr>Algorithm to print the pre-order</vt:lpstr>
      <vt:lpstr>Assignment 2: find max </vt:lpstr>
      <vt:lpstr>Supplement: build a tree</vt:lpstr>
      <vt:lpstr>Outline</vt:lpstr>
      <vt:lpstr>Evaluation of Boolean expressions</vt:lpstr>
      <vt:lpstr>Infix Expressions and Their Drawbacks</vt:lpstr>
      <vt:lpstr>Infix Expressions and Their Drawbacks</vt:lpstr>
      <vt:lpstr>The syntax tree for the string x &amp; y | z </vt:lpstr>
      <vt:lpstr>Prefix Expressions (1/2)</vt:lpstr>
      <vt:lpstr>Prefix Expressions (2/2)</vt:lpstr>
      <vt:lpstr>Prefix expression</vt:lpstr>
      <vt:lpstr>Example</vt:lpstr>
      <vt:lpstr>Assignment 1</vt:lpstr>
      <vt:lpstr>PowerPoint 簡報</vt:lpstr>
      <vt:lpstr>Assignment 2</vt:lpstr>
      <vt:lpstr>Outline</vt:lpstr>
      <vt:lpstr>Assignment 1: infix to syntax tree</vt:lpstr>
      <vt:lpstr>Example: A|(B&amp;C)</vt:lpstr>
      <vt:lpstr>Grammar for infix Boolean expressions without parentheses</vt:lpstr>
      <vt:lpstr>What our parser should do?</vt:lpstr>
      <vt:lpstr>Data structure for the syntax tree</vt:lpstr>
      <vt:lpstr>Create a node without any child</vt:lpstr>
      <vt:lpstr>PowerPoint 簡報</vt:lpstr>
      <vt:lpstr>Grammar for infix Boolean expressions with parentheses (1/2)</vt:lpstr>
      <vt:lpstr>Grammar for infix Boolean expressions with parentheses (2/2)</vt:lpstr>
      <vt:lpstr>How to find a FACTOR?</vt:lpstr>
      <vt:lpstr>PowerPoint 簡報</vt:lpstr>
      <vt:lpstr>PowerPoint 簡報</vt:lpstr>
      <vt:lpstr>Assignment 2: prefix to infix</vt:lpstr>
      <vt:lpstr>Grammar for prefix Boolean expressions</vt:lpstr>
      <vt:lpstr>Parse a prefix Boolean expression and generate a syntax tree</vt:lpstr>
      <vt:lpstr>Parse a prefix Boolean expression and generate a syntax tree</vt:lpstr>
      <vt:lpstr>Note the parentheses</vt:lpstr>
      <vt:lpstr>Syntax tree traversal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shunrenyang</cp:lastModifiedBy>
  <cp:revision>2389</cp:revision>
  <dcterms:created xsi:type="dcterms:W3CDTF">2014-08-19T02:20:21Z</dcterms:created>
  <dcterms:modified xsi:type="dcterms:W3CDTF">2017-03-13T14:06:36Z</dcterms:modified>
</cp:coreProperties>
</file>