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28" r:id="rId1"/>
  </p:sldMasterIdLst>
  <p:notesMasterIdLst>
    <p:notesMasterId r:id="rId58"/>
  </p:notesMasterIdLst>
  <p:sldIdLst>
    <p:sldId id="296" r:id="rId2"/>
    <p:sldId id="446" r:id="rId3"/>
    <p:sldId id="445" r:id="rId4"/>
    <p:sldId id="447" r:id="rId5"/>
    <p:sldId id="342" r:id="rId6"/>
    <p:sldId id="365" r:id="rId7"/>
    <p:sldId id="433" r:id="rId8"/>
    <p:sldId id="367" r:id="rId9"/>
    <p:sldId id="368" r:id="rId10"/>
    <p:sldId id="369" r:id="rId11"/>
    <p:sldId id="408" r:id="rId12"/>
    <p:sldId id="450" r:id="rId13"/>
    <p:sldId id="448" r:id="rId14"/>
    <p:sldId id="449" r:id="rId15"/>
    <p:sldId id="415" r:id="rId16"/>
    <p:sldId id="418" r:id="rId17"/>
    <p:sldId id="416" r:id="rId18"/>
    <p:sldId id="419" r:id="rId19"/>
    <p:sldId id="417" r:id="rId20"/>
    <p:sldId id="376" r:id="rId21"/>
    <p:sldId id="377" r:id="rId22"/>
    <p:sldId id="378" r:id="rId23"/>
    <p:sldId id="379" r:id="rId24"/>
    <p:sldId id="380" r:id="rId25"/>
    <p:sldId id="381" r:id="rId26"/>
    <p:sldId id="434" r:id="rId27"/>
    <p:sldId id="386" r:id="rId28"/>
    <p:sldId id="401" r:id="rId29"/>
    <p:sldId id="420" r:id="rId30"/>
    <p:sldId id="421" r:id="rId31"/>
    <p:sldId id="422" r:id="rId32"/>
    <p:sldId id="423" r:id="rId33"/>
    <p:sldId id="424" r:id="rId34"/>
    <p:sldId id="399" r:id="rId35"/>
    <p:sldId id="400" r:id="rId36"/>
    <p:sldId id="425" r:id="rId37"/>
    <p:sldId id="426" r:id="rId38"/>
    <p:sldId id="427" r:id="rId39"/>
    <p:sldId id="428" r:id="rId40"/>
    <p:sldId id="402" r:id="rId41"/>
    <p:sldId id="403" r:id="rId42"/>
    <p:sldId id="404" r:id="rId43"/>
    <p:sldId id="429" r:id="rId44"/>
    <p:sldId id="430" r:id="rId45"/>
    <p:sldId id="431" r:id="rId46"/>
    <p:sldId id="432" r:id="rId47"/>
    <p:sldId id="435" r:id="rId48"/>
    <p:sldId id="438" r:id="rId49"/>
    <p:sldId id="437" r:id="rId50"/>
    <p:sldId id="439" r:id="rId51"/>
    <p:sldId id="440" r:id="rId52"/>
    <p:sldId id="441" r:id="rId53"/>
    <p:sldId id="442" r:id="rId54"/>
    <p:sldId id="444" r:id="rId55"/>
    <p:sldId id="443" r:id="rId56"/>
    <p:sldId id="382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9941"/>
    <a:srgbClr val="E6E6E6"/>
    <a:srgbClr val="969696"/>
    <a:srgbClr val="545454"/>
    <a:srgbClr val="626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6" autoAdjust="0"/>
    <p:restoredTop sz="91983" autoAdjust="0"/>
  </p:normalViewPr>
  <p:slideViewPr>
    <p:cSldViewPr snapToGrid="0" snapToObjects="1">
      <p:cViewPr varScale="1">
        <p:scale>
          <a:sx n="80" d="100"/>
          <a:sy n="80" d="100"/>
        </p:scale>
        <p:origin x="1526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27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BB33C-050F-194E-9F71-A5A73BBD8CBC}" type="datetimeFigureOut">
              <a:rPr kumimoji="1" lang="zh-TW" altLang="en-US" smtClean="0"/>
              <a:t>2017/5/22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4A9D5-F0D8-354E-9F0A-63F83BF169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499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9pPr>
          </a:lstStyle>
          <a:p>
            <a:fld id="{5A931757-CD25-446C-AF6A-5BD91FAA5A77}" type="slidenum">
              <a:rPr lang="zh-TW" altLang="en-US" sz="1200">
                <a:ea typeface="新細明體" panose="02020500000000000000" pitchFamily="18" charset="-120"/>
              </a:rPr>
              <a:pPr/>
              <a:t>11</a:t>
            </a:fld>
            <a:endParaRPr lang="en-US" altLang="zh-TW" sz="1200">
              <a:ea typeface="新細明體" panose="02020500000000000000" pitchFamily="18" charset="-12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188464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9pPr>
          </a:lstStyle>
          <a:p>
            <a:fld id="{5A931757-CD25-446C-AF6A-5BD91FAA5A77}" type="slidenum">
              <a:rPr lang="zh-TW" altLang="en-US" sz="1200">
                <a:ea typeface="新細明體" panose="02020500000000000000" pitchFamily="18" charset="-120"/>
              </a:rPr>
              <a:pPr/>
              <a:t>12</a:t>
            </a:fld>
            <a:endParaRPr lang="en-US" altLang="zh-TW" sz="1200">
              <a:ea typeface="新細明體" panose="02020500000000000000" pitchFamily="18" charset="-12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317746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9pPr>
          </a:lstStyle>
          <a:p>
            <a:fld id="{0BE37E2C-85D2-4B5D-B088-CF6462EA3CB6}" type="slidenum">
              <a:rPr lang="zh-TW" altLang="en-US" sz="1200">
                <a:ea typeface="新細明體" panose="02020500000000000000" pitchFamily="18" charset="-120"/>
              </a:rPr>
              <a:pPr/>
              <a:t>13</a:t>
            </a:fld>
            <a:endParaRPr lang="en-US" altLang="zh-TW" sz="1200">
              <a:ea typeface="新細明體" panose="02020500000000000000" pitchFamily="18" charset="-12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590331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9pPr>
          </a:lstStyle>
          <a:p>
            <a:fld id="{20DBC250-4130-4BB0-B35B-2BA86AE1A2CA}" type="slidenum">
              <a:rPr lang="zh-TW" altLang="en-US" sz="1200">
                <a:ea typeface="新細明體" panose="02020500000000000000" pitchFamily="18" charset="-120"/>
              </a:rPr>
              <a:pPr/>
              <a:t>14</a:t>
            </a:fld>
            <a:endParaRPr lang="en-US" altLang="zh-TW" sz="1200">
              <a:ea typeface="新細明體" panose="02020500000000000000" pitchFamily="18" charset="-12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647317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9pPr>
          </a:lstStyle>
          <a:p>
            <a:fld id="{DD671C0D-AF81-4688-888A-A5751167A2BF}" type="slidenum">
              <a:rPr lang="zh-TW" altLang="en-US" sz="1200">
                <a:ea typeface="新細明體" panose="02020500000000000000" pitchFamily="18" charset="-120"/>
              </a:rPr>
              <a:pPr/>
              <a:t>15</a:t>
            </a:fld>
            <a:endParaRPr lang="en-US" altLang="zh-TW" sz="1200">
              <a:ea typeface="新細明體" panose="02020500000000000000" pitchFamily="18" charset="-12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274124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9pPr>
          </a:lstStyle>
          <a:p>
            <a:fld id="{DD671C0D-AF81-4688-888A-A5751167A2BF}" type="slidenum">
              <a:rPr lang="zh-TW" altLang="en-US" sz="1200">
                <a:ea typeface="新細明體" panose="02020500000000000000" pitchFamily="18" charset="-120"/>
              </a:rPr>
              <a:pPr/>
              <a:t>16</a:t>
            </a:fld>
            <a:endParaRPr lang="en-US" altLang="zh-TW" sz="1200">
              <a:ea typeface="新細明體" panose="02020500000000000000" pitchFamily="18" charset="-12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22831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9pPr>
          </a:lstStyle>
          <a:p>
            <a:fld id="{5F53D46A-2518-4FDA-BC88-DCBE964216CE}" type="slidenum">
              <a:rPr lang="zh-TW" altLang="en-US" sz="1200">
                <a:ea typeface="新細明體" panose="02020500000000000000" pitchFamily="18" charset="-120"/>
              </a:rPr>
              <a:pPr/>
              <a:t>17</a:t>
            </a:fld>
            <a:endParaRPr lang="en-US" altLang="zh-TW" sz="1200">
              <a:ea typeface="新細明體" panose="02020500000000000000" pitchFamily="18" charset="-12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147780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9pPr>
          </a:lstStyle>
          <a:p>
            <a:fld id="{5F53D46A-2518-4FDA-BC88-DCBE964216CE}" type="slidenum">
              <a:rPr lang="zh-TW" altLang="en-US" sz="1200">
                <a:ea typeface="新細明體" panose="02020500000000000000" pitchFamily="18" charset="-120"/>
              </a:rPr>
              <a:pPr/>
              <a:t>18</a:t>
            </a:fld>
            <a:endParaRPr lang="en-US" altLang="zh-TW" sz="1200">
              <a:ea typeface="新細明體" panose="02020500000000000000" pitchFamily="18" charset="-12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532629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9pPr>
          </a:lstStyle>
          <a:p>
            <a:fld id="{395E5141-5450-4589-A441-256D9FC9F30B}" type="slidenum">
              <a:rPr lang="zh-TW" altLang="en-US" sz="1200">
                <a:ea typeface="新細明體" panose="02020500000000000000" pitchFamily="18" charset="-120"/>
              </a:rPr>
              <a:pPr/>
              <a:t>19</a:t>
            </a:fld>
            <a:endParaRPr lang="en-US" altLang="zh-TW" sz="1200">
              <a:ea typeface="新細明體" panose="02020500000000000000" pitchFamily="18" charset="-12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639182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rgbClr val="80B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auto">
          <a:xfrm flipH="1">
            <a:off x="0" y="1524000"/>
            <a:ext cx="9144000" cy="152400"/>
          </a:xfrm>
          <a:prstGeom prst="homePlate">
            <a:avLst>
              <a:gd name="adj" fmla="val 0"/>
            </a:avLst>
          </a:prstGeom>
          <a:solidFill>
            <a:srgbClr val="6B994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TW" altLang="zh-TW" sz="2400" baseline="-25000">
              <a:latin typeface="Times New Roman" pitchFamily="1" charset="0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838200" y="1981200"/>
            <a:ext cx="7543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rgbClr val="6B9941"/>
              </a:buClr>
              <a:buFont typeface="Times" pitchFamily="1" charset="0"/>
              <a:buNone/>
              <a:defRPr/>
            </a:pPr>
            <a:endParaRPr lang="en-US" altLang="zh-TW" sz="2400" b="1" dirty="0">
              <a:latin typeface="Arial" charset="0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304800" y="457200"/>
            <a:ext cx="853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endParaRPr lang="zh-TW" altLang="zh-TW" sz="3200">
              <a:solidFill>
                <a:srgbClr val="6B994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507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776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863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238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0621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288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590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826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97860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9965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48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 flipH="1">
            <a:off x="0" y="0"/>
            <a:ext cx="9144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80BCDE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TW" altLang="zh-TW" sz="2400" baseline="-25000">
              <a:latin typeface="Times New Roman" pitchFamily="1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50354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29" r:id="rId1"/>
    <p:sldLayoutId id="2147484930" r:id="rId2"/>
    <p:sldLayoutId id="2147484931" r:id="rId3"/>
    <p:sldLayoutId id="2147484932" r:id="rId4"/>
    <p:sldLayoutId id="2147484933" r:id="rId5"/>
    <p:sldLayoutId id="2147484934" r:id="rId6"/>
    <p:sldLayoutId id="2147484935" r:id="rId7"/>
    <p:sldLayoutId id="2147484936" r:id="rId8"/>
    <p:sldLayoutId id="2147484937" r:id="rId9"/>
    <p:sldLayoutId id="2147484938" r:id="rId10"/>
    <p:sldLayoutId id="2147484882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Font typeface="Times" panose="0202060305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virginia.edu/~evans/cs216/guides/x86.html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ox,_goose_and_bag_of_beans_puzzle" TargetMode="External"/><Relationship Id="rId2" Type="http://schemas.openxmlformats.org/officeDocument/2006/relationships/hyperlink" Target="http://en.wikipedia.org/wiki/Missionaries_and_cannibals_proble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Bridge_and_torch_proble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VtQNK_ZUJ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513184"/>
            <a:ext cx="9144000" cy="709126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pPr algn="ctr"/>
            <a:r>
              <a:rPr kumimoji="1" lang="en-US" altLang="zh-TW" sz="4000" kern="0" dirty="0" smtClean="0">
                <a:solidFill>
                  <a:schemeClr val="tx1"/>
                </a:solidFill>
                <a:cs typeface="Times" panose="02020603050405020304" pitchFamily="18" charset="0"/>
              </a:rPr>
              <a:t>Introduction to Programming (II)</a:t>
            </a:r>
            <a:endParaRPr kumimoji="1" lang="zh-TW" altLang="en-US" kern="0" dirty="0">
              <a:solidFill>
                <a:schemeClr val="tx1"/>
              </a:solidFill>
              <a:cs typeface="Times" panose="02020603050405020304" pitchFamily="18" charset="0"/>
            </a:endParaRPr>
          </a:p>
        </p:txBody>
      </p:sp>
      <p:sp>
        <p:nvSpPr>
          <p:cNvPr id="3" name="子標題 2"/>
          <p:cNvSpPr txBox="1">
            <a:spLocks/>
          </p:cNvSpPr>
          <p:nvPr/>
        </p:nvSpPr>
        <p:spPr>
          <a:xfrm>
            <a:off x="0" y="4093952"/>
            <a:ext cx="9144000" cy="1752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kumimoji="1" lang="zh-TW" altLang="en-US" kern="0" dirty="0" smtClean="0">
                <a:solidFill>
                  <a:srgbClr val="545454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楊舜仁</a:t>
            </a:r>
            <a:endParaRPr kumimoji="1" lang="zh-TW" altLang="en-US" kern="0" dirty="0">
              <a:solidFill>
                <a:srgbClr val="545454"/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3116692"/>
            <a:ext cx="9144000" cy="839483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" panose="02020603060405020304" pitchFamily="18" charset="0"/>
              </a:rPr>
              <a:t>Artificial Intelligence: Searching (I) </a:t>
            </a:r>
          </a:p>
          <a:p>
            <a:pPr algn="ctr"/>
            <a:endParaRPr kumimoji="1" lang="zh-TW" altLang="en-US" kern="0" dirty="0">
              <a:solidFill>
                <a:schemeClr val="tx1"/>
              </a:solidFill>
              <a:latin typeface="Times" panose="0202060306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06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solve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3855"/>
            <a:ext cx="83058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b="1" dirty="0" smtClean="0">
                <a:solidFill>
                  <a:srgbClr val="00B050"/>
                </a:solidFill>
              </a:rPr>
              <a:t>Fill</a:t>
            </a:r>
            <a:r>
              <a:rPr lang="en-US" dirty="0" smtClean="0"/>
              <a:t> A </a:t>
            </a:r>
            <a:r>
              <a:rPr lang="en-US" dirty="0" smtClean="0">
                <a:sym typeface="Wingdings" panose="05000000000000000000" pitchFamily="2" charset="2"/>
              </a:rPr>
              <a:t> (A, B) = (5, 0)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2. </a:t>
            </a:r>
            <a:r>
              <a:rPr 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Pour</a:t>
            </a:r>
            <a:r>
              <a:rPr lang="en-US" dirty="0" smtClean="0">
                <a:sym typeface="Wingdings" panose="05000000000000000000" pitchFamily="2" charset="2"/>
              </a:rPr>
              <a:t> from A to B  (A, B) = (2, 3)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3. </a:t>
            </a:r>
            <a:r>
              <a:rPr lang="en-US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Empty</a:t>
            </a:r>
            <a:r>
              <a:rPr lang="en-US" dirty="0" smtClean="0">
                <a:sym typeface="Wingdings" panose="05000000000000000000" pitchFamily="2" charset="2"/>
              </a:rPr>
              <a:t> B  (A, B) =  (2, 0)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4. </a:t>
            </a:r>
            <a:r>
              <a:rPr 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Pour</a:t>
            </a:r>
            <a:r>
              <a:rPr lang="en-US" dirty="0" smtClean="0">
                <a:sym typeface="Wingdings" panose="05000000000000000000" pitchFamily="2" charset="2"/>
              </a:rPr>
              <a:t> from A to B  (A, B) = (0, 2)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5. </a:t>
            </a:r>
            <a:r>
              <a:rPr lang="en-US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Fill</a:t>
            </a:r>
            <a:r>
              <a:rPr lang="en-US" dirty="0" smtClean="0">
                <a:sym typeface="Wingdings" panose="05000000000000000000" pitchFamily="2" charset="2"/>
              </a:rPr>
              <a:t> A  (A, B) = (5, 2)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6. </a:t>
            </a:r>
            <a:r>
              <a:rPr 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Pour</a:t>
            </a:r>
            <a:r>
              <a:rPr lang="en-US" dirty="0" smtClean="0">
                <a:sym typeface="Wingdings" panose="05000000000000000000" pitchFamily="2" charset="2"/>
              </a:rPr>
              <a:t> from A to B  (A, B) = (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4</a:t>
            </a:r>
            <a:r>
              <a:rPr lang="en-US" dirty="0" smtClean="0">
                <a:sym typeface="Wingdings" panose="05000000000000000000" pitchFamily="2" charset="2"/>
              </a:rPr>
              <a:t>, 3)</a:t>
            </a:r>
          </a:p>
          <a:p>
            <a:endParaRPr lang="en-US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6321444" y="4675588"/>
            <a:ext cx="2546994" cy="1983508"/>
            <a:chOff x="6626244" y="4132900"/>
            <a:chExt cx="2546994" cy="1983508"/>
          </a:xfrm>
        </p:grpSpPr>
        <p:grpSp>
          <p:nvGrpSpPr>
            <p:cNvPr id="7" name="Group 6"/>
            <p:cNvGrpSpPr/>
            <p:nvPr/>
          </p:nvGrpSpPr>
          <p:grpSpPr>
            <a:xfrm>
              <a:off x="6858000" y="4661106"/>
              <a:ext cx="1828800" cy="864844"/>
              <a:chOff x="6477000" y="5222867"/>
              <a:chExt cx="1524000" cy="72070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6840537" y="5222867"/>
                <a:ext cx="91440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IrisUPC" panose="020B0604020202020204" pitchFamily="34" charset="-34"/>
                    <a:cs typeface="IrisUPC" panose="020B0604020202020204" pitchFamily="34" charset="-34"/>
                  </a:rPr>
                  <a:t>00:05</a:t>
                </a: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6477000" y="5558849"/>
                <a:ext cx="1524000" cy="384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IrisUPC" panose="020B0604020202020204" pitchFamily="34" charset="-34"/>
                    <a:cs typeface="IrisUPC" panose="020B0604020202020204" pitchFamily="34" charset="-34"/>
                  </a:rPr>
                  <a:t>DISARMED</a:t>
                </a:r>
                <a:endPara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risUPC" panose="020B0604020202020204" pitchFamily="34" charset="-34"/>
                  <a:cs typeface="IrisUPC" panose="020B0604020202020204" pitchFamily="34" charset="-34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6858000" y="5257800"/>
                <a:ext cx="7620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" name="Explosion 2 7"/>
            <p:cNvSpPr/>
            <p:nvPr/>
          </p:nvSpPr>
          <p:spPr>
            <a:xfrm rot="1799013">
              <a:off x="6626244" y="4132900"/>
              <a:ext cx="2546994" cy="1983508"/>
            </a:xfrm>
            <a:prstGeom prst="irregularSeal2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13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Intelligent Agents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0673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b="1" dirty="0" smtClean="0">
                <a:ea typeface="新細明體" panose="02020500000000000000" pitchFamily="18" charset="-120"/>
              </a:rPr>
              <a:t>Artificial Intelligence:</a:t>
            </a:r>
            <a:r>
              <a:rPr lang="en-US" altLang="zh-TW" dirty="0" smtClean="0">
                <a:ea typeface="新細明體" panose="02020500000000000000" pitchFamily="18" charset="-120"/>
              </a:rPr>
              <a:t> the field of computer science that seeks to build </a:t>
            </a:r>
            <a:r>
              <a:rPr lang="en-US" altLang="zh-TW" dirty="0" smtClean="0">
                <a:solidFill>
                  <a:srgbClr val="9A3416"/>
                </a:solidFill>
                <a:ea typeface="新細明體" panose="02020500000000000000" pitchFamily="18" charset="-120"/>
              </a:rPr>
              <a:t>autonomous machines</a:t>
            </a:r>
            <a:endParaRPr lang="en-US" altLang="zh-TW" b="1" dirty="0" smtClean="0">
              <a:solidFill>
                <a:srgbClr val="9A3416"/>
              </a:solidFill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b="1" dirty="0" smtClean="0">
                <a:ea typeface="新細明體" panose="02020500000000000000" pitchFamily="18" charset="-120"/>
              </a:rPr>
              <a:t>Agent:</a:t>
            </a:r>
            <a:r>
              <a:rPr lang="en-US" altLang="zh-TW" dirty="0" smtClean="0">
                <a:ea typeface="新細明體" panose="02020500000000000000" pitchFamily="18" charset="-120"/>
              </a:rPr>
              <a:t> A “device” that responds to stimuli from its environment</a:t>
            </a:r>
          </a:p>
          <a:p>
            <a:pPr lvl="1" eaLnBrk="1" hangingPunct="1"/>
            <a:r>
              <a:rPr lang="en-US" altLang="zh-TW" dirty="0" smtClean="0">
                <a:ea typeface="新細明體" panose="02020500000000000000" pitchFamily="18" charset="-120"/>
              </a:rPr>
              <a:t>E.g., robots, autonomous airplanes, network programs</a:t>
            </a:r>
          </a:p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The goal of artificial intelligence is to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build agents that behave intelligently</a:t>
            </a:r>
          </a:p>
        </p:txBody>
      </p:sp>
    </p:spTree>
    <p:extLst>
      <p:ext uri="{BB962C8B-B14F-4D97-AF65-F5344CB8AC3E}">
        <p14:creationId xmlns:p14="http://schemas.microsoft.com/office/powerpoint/2010/main" val="398607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Alan Turing (</a:t>
            </a:r>
            <a:r>
              <a:rPr lang="da-DK" altLang="zh-TW" b="0" dirty="0"/>
              <a:t>23 June 1912 – 7 June 1954</a:t>
            </a:r>
            <a:r>
              <a:rPr lang="en-US" altLang="zh-TW" dirty="0" smtClean="0">
                <a:ea typeface="新細明體" panose="02020500000000000000" pitchFamily="18" charset="-120"/>
              </a:rPr>
              <a:t>)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52574"/>
            <a:ext cx="4648200" cy="4733925"/>
          </a:xfrm>
          <a:noFill/>
        </p:spPr>
        <p:txBody>
          <a:bodyPr lIns="92075" tIns="46038" rIns="92075" bIns="46038"/>
          <a:lstStyle/>
          <a:p>
            <a:r>
              <a:rPr lang="en-US" altLang="zh-TW" sz="2400" dirty="0" smtClean="0">
                <a:ea typeface="新細明體" panose="02020500000000000000" pitchFamily="18" charset="-120"/>
              </a:rPr>
              <a:t>The </a:t>
            </a:r>
            <a:r>
              <a:rPr lang="en-US" altLang="zh-TW" sz="2400" dirty="0">
                <a:ea typeface="新細明體" panose="02020500000000000000" pitchFamily="18" charset="-120"/>
              </a:rPr>
              <a:t>father of </a:t>
            </a:r>
            <a:endParaRPr lang="en-US" altLang="zh-TW" sz="2400" dirty="0" smtClean="0">
              <a:ea typeface="新細明體" panose="02020500000000000000" pitchFamily="18" charset="-120"/>
            </a:endParaRPr>
          </a:p>
          <a:p>
            <a:pPr lvl="1"/>
            <a:r>
              <a:rPr lang="en-US" altLang="zh-TW" sz="2000" dirty="0" smtClean="0">
                <a:ea typeface="新細明體" panose="02020500000000000000" pitchFamily="18" charset="-120"/>
              </a:rPr>
              <a:t>theoretical </a:t>
            </a:r>
            <a:r>
              <a:rPr lang="en-US" altLang="zh-TW" sz="2000" dirty="0">
                <a:ea typeface="新細明體" panose="02020500000000000000" pitchFamily="18" charset="-120"/>
              </a:rPr>
              <a:t>computer science and </a:t>
            </a:r>
            <a:endParaRPr lang="en-US" altLang="zh-TW" sz="2000" dirty="0" smtClean="0">
              <a:ea typeface="新細明體" panose="02020500000000000000" pitchFamily="18" charset="-120"/>
            </a:endParaRPr>
          </a:p>
          <a:p>
            <a:pPr lvl="1"/>
            <a:r>
              <a:rPr lang="en-US" altLang="zh-TW" sz="2000" dirty="0" smtClean="0">
                <a:ea typeface="新細明體" panose="02020500000000000000" pitchFamily="18" charset="-120"/>
              </a:rPr>
              <a:t>artificial intelligence</a:t>
            </a:r>
          </a:p>
          <a:p>
            <a:r>
              <a:rPr lang="en-US" altLang="zh-TW" sz="2400" dirty="0" smtClean="0">
                <a:ea typeface="新細明體" panose="02020500000000000000" pitchFamily="18" charset="-120"/>
              </a:rPr>
              <a:t>Cryptanalysis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a leading participant in the breaking of German ciphers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“Enigma”</a:t>
            </a:r>
          </a:p>
          <a:p>
            <a:pPr lvl="1"/>
            <a:r>
              <a:rPr lang="en-US" altLang="zh-TW" sz="2000" dirty="0" smtClean="0">
                <a:ea typeface="新細明體" panose="02020500000000000000" pitchFamily="18" charset="-120"/>
              </a:rPr>
              <a:t>see </a:t>
            </a:r>
            <a:r>
              <a:rPr lang="en-US" altLang="zh-TW" sz="2000" dirty="0">
                <a:ea typeface="新細明體" panose="02020500000000000000" pitchFamily="18" charset="-120"/>
              </a:rPr>
              <a:t>the movie “U-571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” on 2000.</a:t>
            </a:r>
          </a:p>
          <a:p>
            <a:r>
              <a:rPr lang="en-US" altLang="zh-TW" sz="2400" dirty="0">
                <a:ea typeface="新細明體" panose="02020500000000000000" pitchFamily="18" charset="-120"/>
              </a:rPr>
              <a:t>Turing 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Award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named after Alan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Turing</a:t>
            </a:r>
          </a:p>
          <a:p>
            <a:pPr lvl="1"/>
            <a:r>
              <a:rPr lang="en-US" altLang="zh-TW" sz="2000" dirty="0" smtClean="0">
                <a:ea typeface="新細明體" panose="02020500000000000000" pitchFamily="18" charset="-120"/>
              </a:rPr>
              <a:t>the </a:t>
            </a:r>
            <a:r>
              <a:rPr lang="en-US" altLang="zh-TW" sz="2000" dirty="0">
                <a:ea typeface="新細明體" panose="02020500000000000000" pitchFamily="18" charset="-120"/>
              </a:rPr>
              <a:t>"Nobel Prize of computing"</a:t>
            </a:r>
            <a:endParaRPr lang="en-US" altLang="zh-TW" sz="2000" dirty="0" smtClean="0">
              <a:ea typeface="新細明體" panose="02020500000000000000" pitchFamily="18" charset="-120"/>
            </a:endParaRPr>
          </a:p>
        </p:txBody>
      </p:sp>
      <p:pic>
        <p:nvPicPr>
          <p:cNvPr id="1026" name="Picture 2" descr="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150" y="1725612"/>
            <a:ext cx="3381375" cy="422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30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Turing Test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33474"/>
            <a:ext cx="8382000" cy="5229225"/>
          </a:xfrm>
          <a:noFill/>
        </p:spPr>
        <p:txBody>
          <a:bodyPr lIns="92075" tIns="46038" rIns="92075" bIns="46038"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Proposed by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Alan Turing</a:t>
            </a:r>
            <a:r>
              <a:rPr lang="en-US" altLang="zh-TW" dirty="0" smtClean="0">
                <a:ea typeface="新細明體" panose="02020500000000000000" pitchFamily="18" charset="-120"/>
              </a:rPr>
              <a:t> in 1950</a:t>
            </a:r>
          </a:p>
          <a:p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Benchmark for progress</a:t>
            </a:r>
            <a:r>
              <a:rPr lang="en-US" altLang="zh-TW" dirty="0" smtClean="0">
                <a:ea typeface="新細明體" panose="02020500000000000000" pitchFamily="18" charset="-120"/>
              </a:rPr>
              <a:t> in artificial intelligence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Test setup: </a:t>
            </a:r>
            <a:r>
              <a:rPr lang="en-US" altLang="zh-TW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Human interrogator</a:t>
            </a:r>
            <a:r>
              <a:rPr lang="en-US" altLang="zh-TW" dirty="0" smtClean="0">
                <a:ea typeface="新細明體" panose="02020500000000000000" pitchFamily="18" charset="-120"/>
              </a:rPr>
              <a:t> communicates with </a:t>
            </a:r>
            <a:r>
              <a:rPr lang="en-US" altLang="zh-TW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test subject</a:t>
            </a:r>
            <a:r>
              <a:rPr lang="en-US" altLang="zh-TW" dirty="0" smtClean="0">
                <a:ea typeface="新細明體" panose="02020500000000000000" pitchFamily="18" charset="-120"/>
              </a:rPr>
              <a:t> by typewriter, without being told whether the test subject was a human or a machine.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Test: Can the human interrogator distinguish whether the test subject is human or machine?</a:t>
            </a:r>
          </a:p>
        </p:txBody>
      </p:sp>
    </p:spTree>
    <p:extLst>
      <p:ext uri="{BB962C8B-B14F-4D97-AF65-F5344CB8AC3E}">
        <p14:creationId xmlns:p14="http://schemas.microsoft.com/office/powerpoint/2010/main" val="332578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Turing Test (Cont.)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534400" cy="48006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altLang="zh-TW" smtClean="0">
                <a:solidFill>
                  <a:srgbClr val="FF0000"/>
                </a:solidFill>
                <a:ea typeface="新細明體" panose="02020500000000000000" pitchFamily="18" charset="-120"/>
              </a:rPr>
              <a:t>Turing’s conjecture</a:t>
            </a:r>
            <a:r>
              <a:rPr lang="en-US" altLang="zh-TW" smtClean="0">
                <a:ea typeface="新細明體" panose="02020500000000000000" pitchFamily="18" charset="-120"/>
              </a:rPr>
              <a:t>: by the year 2000, machines would have a 30 percent chance of passing a five-minute Turing test.</a:t>
            </a:r>
          </a:p>
          <a:p>
            <a:pPr>
              <a:lnSpc>
                <a:spcPct val="90000"/>
              </a:lnSpc>
            </a:pPr>
            <a:r>
              <a:rPr lang="en-US" altLang="zh-TW" smtClean="0">
                <a:ea typeface="新細明體" panose="02020500000000000000" pitchFamily="18" charset="-120"/>
              </a:rPr>
              <a:t>A well-known example of a Turing test scenario: </a:t>
            </a:r>
            <a:r>
              <a:rPr lang="en-US" altLang="zh-TW" smtClean="0">
                <a:solidFill>
                  <a:srgbClr val="FF0000"/>
                </a:solidFill>
                <a:ea typeface="新細明體" panose="02020500000000000000" pitchFamily="18" charset="-120"/>
              </a:rPr>
              <a:t>DOCTOR</a:t>
            </a:r>
            <a:r>
              <a:rPr lang="en-US" altLang="zh-TW" smtClean="0">
                <a:ea typeface="新細明體" panose="02020500000000000000" pitchFamily="18" charset="-120"/>
              </a:rPr>
              <a:t> developed in the mid-1960s that simulate psychological interviews</a:t>
            </a:r>
          </a:p>
          <a:p>
            <a:pPr lvl="1">
              <a:lnSpc>
                <a:spcPct val="90000"/>
              </a:lnSpc>
            </a:pPr>
            <a:r>
              <a:rPr lang="en-US" altLang="zh-TW" smtClean="0">
                <a:ea typeface="新細明體" panose="02020500000000000000" pitchFamily="18" charset="-120"/>
              </a:rPr>
              <a:t>Computer as analyst, user as patient</a:t>
            </a:r>
          </a:p>
          <a:p>
            <a:pPr lvl="1">
              <a:lnSpc>
                <a:spcPct val="90000"/>
              </a:lnSpc>
            </a:pPr>
            <a:r>
              <a:rPr lang="en-US" altLang="zh-TW" smtClean="0">
                <a:ea typeface="新細明體" panose="02020500000000000000" pitchFamily="18" charset="-120"/>
              </a:rPr>
              <a:t>According to some well-defined rules</a:t>
            </a:r>
          </a:p>
          <a:p>
            <a:pPr lvl="1">
              <a:lnSpc>
                <a:spcPct val="90000"/>
              </a:lnSpc>
            </a:pPr>
            <a:r>
              <a:rPr lang="en-US" altLang="zh-TW" smtClean="0">
                <a:ea typeface="新細明體" panose="02020500000000000000" pitchFamily="18" charset="-120"/>
              </a:rPr>
              <a:t>“I am tired today”, “Why do you think you’re tired today?”, “Go on”, “That’s very interesting”…</a:t>
            </a:r>
          </a:p>
        </p:txBody>
      </p:sp>
    </p:spTree>
    <p:extLst>
      <p:ext uri="{BB962C8B-B14F-4D97-AF65-F5344CB8AC3E}">
        <p14:creationId xmlns:p14="http://schemas.microsoft.com/office/powerpoint/2010/main" val="124930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zh-TW" dirty="0"/>
              <a:t>How to solve </a:t>
            </a:r>
            <a:r>
              <a:rPr lang="en-US" altLang="zh-TW" dirty="0" smtClean="0"/>
              <a:t>an AI problem (by </a:t>
            </a:r>
            <a:r>
              <a:rPr lang="en-US" altLang="zh-TW" dirty="0"/>
              <a:t>a </a:t>
            </a:r>
            <a:r>
              <a:rPr lang="en-US" altLang="zh-TW" dirty="0" smtClean="0"/>
              <a:t>computer)?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049" y="1476375"/>
            <a:ext cx="8543925" cy="5486400"/>
          </a:xfrm>
          <a:noFill/>
        </p:spPr>
        <p:txBody>
          <a:bodyPr lIns="92075" tIns="46038" rIns="92075" bIns="46038"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Formulate AI tasks of agents in the context of a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production system</a:t>
            </a:r>
            <a:r>
              <a:rPr lang="en-US" altLang="zh-TW" dirty="0" smtClean="0">
                <a:ea typeface="新細明體" panose="02020500000000000000" pitchFamily="18" charset="-120"/>
              </a:rPr>
              <a:t>:</a:t>
            </a:r>
            <a:endParaRPr lang="en-US" altLang="zh-TW" sz="800" dirty="0" smtClean="0">
              <a:ea typeface="新細明體" panose="02020500000000000000" pitchFamily="18" charset="-120"/>
            </a:endParaRP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zh-TW" sz="2800" dirty="0" smtClean="0">
                <a:ea typeface="新細明體" panose="02020500000000000000" pitchFamily="18" charset="-120"/>
              </a:rPr>
              <a:t>A collection of </a:t>
            </a:r>
            <a:r>
              <a:rPr lang="en-US" altLang="zh-TW" sz="2800" dirty="0" smtClean="0">
                <a:solidFill>
                  <a:srgbClr val="00B050"/>
                </a:solidFill>
                <a:ea typeface="新細明體" panose="02020500000000000000" pitchFamily="18" charset="-120"/>
              </a:rPr>
              <a:t>states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: </a:t>
            </a:r>
          </a:p>
          <a:p>
            <a:pPr lvl="1" indent="-342900">
              <a:lnSpc>
                <a:spcPct val="90000"/>
              </a:lnSpc>
            </a:pPr>
            <a:r>
              <a:rPr lang="en-US" altLang="zh-TW" sz="2400" dirty="0" smtClean="0">
                <a:ea typeface="新細明體" panose="02020500000000000000" pitchFamily="18" charset="-120"/>
              </a:rPr>
              <a:t>situations that may occur in the application environment</a:t>
            </a:r>
          </a:p>
          <a:p>
            <a:pPr lvl="2">
              <a:lnSpc>
                <a:spcPct val="90000"/>
              </a:lnSpc>
            </a:pPr>
            <a:r>
              <a:rPr lang="en-US" altLang="zh-TW" sz="2000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Start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(or initial) state</a:t>
            </a:r>
          </a:p>
          <a:p>
            <a:pPr lvl="2">
              <a:lnSpc>
                <a:spcPct val="90000"/>
              </a:lnSpc>
            </a:pPr>
            <a:r>
              <a:rPr lang="en-US" altLang="zh-TW" sz="2000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Goal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state (or states)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zh-TW" sz="2800" dirty="0" smtClean="0">
                <a:ea typeface="新細明體" panose="02020500000000000000" pitchFamily="18" charset="-120"/>
              </a:rPr>
              <a:t>A collection of </a:t>
            </a:r>
            <a:r>
              <a:rPr lang="en-US" altLang="zh-TW" sz="2800" dirty="0" smtClean="0">
                <a:solidFill>
                  <a:srgbClr val="00B050"/>
                </a:solidFill>
                <a:ea typeface="新細明體" panose="02020500000000000000" pitchFamily="18" charset="-120"/>
              </a:rPr>
              <a:t>productions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: </a:t>
            </a:r>
          </a:p>
          <a:p>
            <a:pPr lvl="1" indent="-342900">
              <a:lnSpc>
                <a:spcPct val="90000"/>
              </a:lnSpc>
            </a:pPr>
            <a:r>
              <a:rPr lang="en-US" altLang="zh-TW" sz="2400" dirty="0" smtClean="0">
                <a:ea typeface="新細明體" panose="02020500000000000000" pitchFamily="18" charset="-120"/>
              </a:rPr>
              <a:t>operations that can be performed to move from one state to another</a:t>
            </a:r>
            <a:endParaRPr lang="en-US" altLang="zh-TW" sz="2000" dirty="0" smtClean="0">
              <a:solidFill>
                <a:srgbClr val="0000FF"/>
              </a:solidFill>
              <a:ea typeface="新細明體" panose="02020500000000000000" pitchFamily="18" charset="-120"/>
            </a:endParaRP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zh-TW" sz="2800" dirty="0" smtClean="0">
                <a:ea typeface="新細明體" panose="02020500000000000000" pitchFamily="18" charset="-120"/>
              </a:rPr>
              <a:t>A </a:t>
            </a:r>
            <a:r>
              <a:rPr lang="en-US" altLang="zh-TW" sz="2800" dirty="0" smtClean="0">
                <a:solidFill>
                  <a:srgbClr val="00B050"/>
                </a:solidFill>
                <a:ea typeface="新細明體" panose="02020500000000000000" pitchFamily="18" charset="-120"/>
              </a:rPr>
              <a:t>control system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: </a:t>
            </a:r>
          </a:p>
          <a:p>
            <a:pPr lvl="1" indent="-342900">
              <a:lnSpc>
                <a:spcPct val="90000"/>
              </a:lnSpc>
            </a:pPr>
            <a:r>
              <a:rPr lang="en-US" altLang="zh-TW" sz="2400" dirty="0" smtClean="0">
                <a:ea typeface="新細明體" panose="02020500000000000000" pitchFamily="18" charset="-120"/>
              </a:rPr>
              <a:t>consists of </a:t>
            </a:r>
            <a:r>
              <a:rPr lang="en-US" altLang="zh-TW" sz="2400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logic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that decides which production to apply next</a:t>
            </a:r>
          </a:p>
        </p:txBody>
      </p:sp>
    </p:spTree>
    <p:extLst>
      <p:ext uri="{BB962C8B-B14F-4D97-AF65-F5344CB8AC3E}">
        <p14:creationId xmlns:p14="http://schemas.microsoft.com/office/powerpoint/2010/main" val="278359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zh-TW" dirty="0" smtClean="0"/>
              <a:t>The production system for our water jug problem 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049" y="1438274"/>
            <a:ext cx="8543925" cy="4714875"/>
          </a:xfrm>
          <a:noFill/>
        </p:spPr>
        <p:txBody>
          <a:bodyPr lIns="92075" tIns="46038" rIns="92075" bIns="46038"/>
          <a:lstStyle/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zh-TW" dirty="0" smtClean="0">
                <a:ea typeface="新細明體" panose="02020500000000000000" pitchFamily="18" charset="-120"/>
              </a:rPr>
              <a:t>A collection of </a:t>
            </a:r>
            <a:r>
              <a:rPr lang="en-US" altLang="zh-TW" dirty="0" smtClean="0">
                <a:solidFill>
                  <a:srgbClr val="00B050"/>
                </a:solidFill>
                <a:ea typeface="新細明體" panose="02020500000000000000" pitchFamily="18" charset="-120"/>
              </a:rPr>
              <a:t>states</a:t>
            </a:r>
            <a:r>
              <a:rPr lang="en-US" altLang="zh-TW" dirty="0" smtClean="0">
                <a:ea typeface="新細明體" panose="02020500000000000000" pitchFamily="18" charset="-120"/>
              </a:rPr>
              <a:t>: </a:t>
            </a:r>
          </a:p>
          <a:p>
            <a:pPr lvl="1" indent="-342900">
              <a:lnSpc>
                <a:spcPct val="90000"/>
              </a:lnSpc>
            </a:pPr>
            <a:r>
              <a:rPr lang="en-US" altLang="zh-TW" dirty="0" smtClean="0"/>
              <a:t>States: how </a:t>
            </a:r>
            <a:r>
              <a:rPr lang="en-US" altLang="zh-TW" dirty="0"/>
              <a:t>much water in the </a:t>
            </a:r>
            <a:r>
              <a:rPr lang="en-US" altLang="zh-TW" dirty="0" smtClean="0"/>
              <a:t>jugs </a:t>
            </a:r>
            <a:r>
              <a:rPr lang="en-US" altLang="zh-TW" dirty="0"/>
              <a:t>now</a:t>
            </a:r>
            <a:r>
              <a:rPr lang="en-US" altLang="zh-TW" dirty="0" smtClean="0"/>
              <a:t>?</a:t>
            </a:r>
          </a:p>
          <a:p>
            <a:pPr lvl="2" indent="-342900">
              <a:lnSpc>
                <a:spcPct val="90000"/>
              </a:lnSpc>
            </a:pPr>
            <a:r>
              <a:rPr lang="en-US" altLang="zh-TW" dirty="0"/>
              <a:t>For example, </a:t>
            </a:r>
            <a:r>
              <a:rPr lang="en-US" altLang="zh-TW" b="1" dirty="0">
                <a:solidFill>
                  <a:srgbClr val="00B050"/>
                </a:solidFill>
              </a:rPr>
              <a:t>(A, B) = (3, 2)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/>
              <a:t>means </a:t>
            </a:r>
            <a:r>
              <a:rPr lang="en-US" altLang="zh-TW" dirty="0" smtClean="0"/>
              <a:t>that</a:t>
            </a:r>
          </a:p>
          <a:p>
            <a:pPr lvl="3" indent="-342900">
              <a:lnSpc>
                <a:spcPct val="90000"/>
              </a:lnSpc>
            </a:pPr>
            <a:r>
              <a:rPr lang="en-US" altLang="zh-TW" dirty="0"/>
              <a:t>jug A has 3 gallons of water, </a:t>
            </a:r>
            <a:r>
              <a:rPr lang="en-US" altLang="zh-TW" dirty="0" smtClean="0"/>
              <a:t>and</a:t>
            </a:r>
          </a:p>
          <a:p>
            <a:pPr lvl="3" indent="-342900">
              <a:lnSpc>
                <a:spcPct val="90000"/>
              </a:lnSpc>
            </a:pPr>
            <a:r>
              <a:rPr lang="en-US" altLang="zh-TW" dirty="0"/>
              <a:t>jug B has 2 gallons of water.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lvl="2" indent="-342900">
              <a:lnSpc>
                <a:spcPct val="90000"/>
              </a:lnSpc>
            </a:pPr>
            <a:r>
              <a:rPr lang="en-US" altLang="zh-TW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Start</a:t>
            </a:r>
            <a:r>
              <a:rPr lang="en-US" altLang="zh-TW" dirty="0" smtClean="0">
                <a:ea typeface="新細明體" panose="02020500000000000000" pitchFamily="18" charset="-120"/>
              </a:rPr>
              <a:t> (or initial) state: </a:t>
            </a:r>
            <a:r>
              <a:rPr lang="en-US" altLang="zh-TW" b="1" dirty="0">
                <a:solidFill>
                  <a:srgbClr val="00B050"/>
                </a:solidFill>
              </a:rPr>
              <a:t>(A, B) = </a:t>
            </a:r>
            <a:r>
              <a:rPr lang="en-US" altLang="zh-TW" b="1" dirty="0" smtClean="0">
                <a:solidFill>
                  <a:srgbClr val="00B050"/>
                </a:solidFill>
              </a:rPr>
              <a:t>(0, 0)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lvl="2" indent="-342900">
              <a:lnSpc>
                <a:spcPct val="90000"/>
              </a:lnSpc>
            </a:pPr>
            <a:r>
              <a:rPr lang="en-US" altLang="zh-TW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Goal</a:t>
            </a:r>
            <a:r>
              <a:rPr lang="en-US" altLang="zh-TW" dirty="0" smtClean="0">
                <a:ea typeface="新細明體" panose="02020500000000000000" pitchFamily="18" charset="-120"/>
              </a:rPr>
              <a:t> states: </a:t>
            </a:r>
            <a:r>
              <a:rPr lang="en-US" altLang="zh-TW" b="1" dirty="0">
                <a:solidFill>
                  <a:srgbClr val="00B050"/>
                </a:solidFill>
              </a:rPr>
              <a:t>(A, B) = </a:t>
            </a:r>
            <a:r>
              <a:rPr lang="en-US" altLang="zh-TW" b="1" dirty="0" smtClean="0">
                <a:solidFill>
                  <a:srgbClr val="00B050"/>
                </a:solidFill>
              </a:rPr>
              <a:t>(4, X)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zh-TW" dirty="0" smtClean="0">
                <a:ea typeface="新細明體" panose="02020500000000000000" pitchFamily="18" charset="-120"/>
              </a:rPr>
              <a:t>A collection of </a:t>
            </a:r>
            <a:r>
              <a:rPr lang="en-US" altLang="zh-TW" dirty="0" smtClean="0">
                <a:solidFill>
                  <a:srgbClr val="00B050"/>
                </a:solidFill>
                <a:ea typeface="新細明體" panose="02020500000000000000" pitchFamily="18" charset="-120"/>
              </a:rPr>
              <a:t>productions</a:t>
            </a:r>
            <a:r>
              <a:rPr lang="en-US" altLang="zh-TW" dirty="0" smtClean="0">
                <a:ea typeface="新細明體" panose="02020500000000000000" pitchFamily="18" charset="-120"/>
              </a:rPr>
              <a:t>: </a:t>
            </a:r>
          </a:p>
          <a:p>
            <a:pPr lvl="1" indent="-342900">
              <a:lnSpc>
                <a:spcPct val="90000"/>
              </a:lnSpc>
            </a:pPr>
            <a:r>
              <a:rPr lang="en-US" altLang="zh-TW" dirty="0" smtClean="0">
                <a:ea typeface="新細明體" panose="02020500000000000000" pitchFamily="18" charset="-120"/>
              </a:rPr>
              <a:t>Productions: </a:t>
            </a:r>
            <a:r>
              <a:rPr lang="en-US" altLang="zh-TW" dirty="0">
                <a:solidFill>
                  <a:prstClr val="black"/>
                </a:solidFill>
              </a:rPr>
              <a:t>six possible operations (</a:t>
            </a:r>
            <a:r>
              <a:rPr lang="en-US" altLang="zh-TW" dirty="0">
                <a:solidFill>
                  <a:srgbClr val="0070C0"/>
                </a:solidFill>
              </a:rPr>
              <a:t>Empty</a:t>
            </a:r>
            <a:r>
              <a:rPr lang="en-US" altLang="zh-TW" dirty="0">
                <a:solidFill>
                  <a:prstClr val="black"/>
                </a:solidFill>
              </a:rPr>
              <a:t>, </a:t>
            </a:r>
            <a:r>
              <a:rPr lang="en-US" altLang="zh-TW" dirty="0">
                <a:solidFill>
                  <a:srgbClr val="00B050"/>
                </a:solidFill>
              </a:rPr>
              <a:t>Fill</a:t>
            </a:r>
            <a:r>
              <a:rPr lang="en-US" altLang="zh-TW" dirty="0">
                <a:solidFill>
                  <a:prstClr val="black"/>
                </a:solidFill>
              </a:rPr>
              <a:t>, </a:t>
            </a:r>
            <a:r>
              <a:rPr lang="en-US" altLang="zh-TW" dirty="0">
                <a:solidFill>
                  <a:srgbClr val="C00000"/>
                </a:solidFill>
              </a:rPr>
              <a:t>Pour</a:t>
            </a:r>
            <a:r>
              <a:rPr lang="en-US" altLang="zh-TW" dirty="0" smtClean="0">
                <a:solidFill>
                  <a:prstClr val="black"/>
                </a:solidFill>
              </a:rPr>
              <a:t>)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zh-TW" dirty="0"/>
              <a:t>(5, 0) </a:t>
            </a:r>
            <a:r>
              <a:rPr lang="en-US" altLang="zh-TW" dirty="0">
                <a:sym typeface="Wingdings" panose="05000000000000000000" pitchFamily="2" charset="2"/>
              </a:rPr>
              <a:t> {</a:t>
            </a:r>
            <a:r>
              <a:rPr lang="en-US" altLang="zh-TW" b="1" dirty="0">
                <a:solidFill>
                  <a:srgbClr val="0070C0"/>
                </a:solidFill>
                <a:sym typeface="Wingdings" panose="05000000000000000000" pitchFamily="2" charset="2"/>
              </a:rPr>
              <a:t>(0, 0)</a:t>
            </a:r>
            <a:r>
              <a:rPr lang="en-US" altLang="zh-TW" dirty="0">
                <a:sym typeface="Wingdings" panose="05000000000000000000" pitchFamily="2" charset="2"/>
              </a:rPr>
              <a:t>, </a:t>
            </a:r>
            <a:r>
              <a:rPr lang="en-US" altLang="zh-TW" b="1" dirty="0">
                <a:solidFill>
                  <a:srgbClr val="0070C0"/>
                </a:solidFill>
                <a:sym typeface="Wingdings" panose="05000000000000000000" pitchFamily="2" charset="2"/>
              </a:rPr>
              <a:t>(5, 0)</a:t>
            </a:r>
            <a:r>
              <a:rPr lang="en-US" altLang="zh-TW" dirty="0">
                <a:sym typeface="Wingdings" panose="05000000000000000000" pitchFamily="2" charset="2"/>
              </a:rPr>
              <a:t>, </a:t>
            </a:r>
            <a:r>
              <a:rPr lang="en-US" altLang="zh-TW" b="1" dirty="0">
                <a:solidFill>
                  <a:srgbClr val="00B050"/>
                </a:solidFill>
                <a:sym typeface="Wingdings" panose="05000000000000000000" pitchFamily="2" charset="2"/>
              </a:rPr>
              <a:t>(5, 0)</a:t>
            </a:r>
            <a:r>
              <a:rPr lang="en-US" altLang="zh-TW" dirty="0">
                <a:sym typeface="Wingdings" panose="05000000000000000000" pitchFamily="2" charset="2"/>
              </a:rPr>
              <a:t>, </a:t>
            </a:r>
            <a:r>
              <a:rPr lang="en-US" altLang="zh-TW" b="1" dirty="0">
                <a:solidFill>
                  <a:srgbClr val="00B050"/>
                </a:solidFill>
                <a:sym typeface="Wingdings" panose="05000000000000000000" pitchFamily="2" charset="2"/>
              </a:rPr>
              <a:t>(5, 3)</a:t>
            </a:r>
            <a:r>
              <a:rPr lang="en-US" altLang="zh-TW" dirty="0">
                <a:sym typeface="Wingdings" panose="05000000000000000000" pitchFamily="2" charset="2"/>
              </a:rPr>
              <a:t>, </a:t>
            </a:r>
            <a:r>
              <a:rPr lang="en-US" altLang="zh-TW" b="1" dirty="0">
                <a:solidFill>
                  <a:srgbClr val="C00000"/>
                </a:solidFill>
                <a:sym typeface="Wingdings" panose="05000000000000000000" pitchFamily="2" charset="2"/>
              </a:rPr>
              <a:t>(2, 3)</a:t>
            </a:r>
            <a:r>
              <a:rPr lang="en-US" altLang="zh-TW" dirty="0">
                <a:sym typeface="Wingdings" panose="05000000000000000000" pitchFamily="2" charset="2"/>
              </a:rPr>
              <a:t>, </a:t>
            </a:r>
            <a:r>
              <a:rPr lang="en-US" altLang="zh-TW" b="1" dirty="0">
                <a:solidFill>
                  <a:srgbClr val="C00000"/>
                </a:solidFill>
                <a:sym typeface="Wingdings" panose="05000000000000000000" pitchFamily="2" charset="2"/>
              </a:rPr>
              <a:t>(5, 0)</a:t>
            </a:r>
            <a:r>
              <a:rPr lang="en-US" altLang="zh-TW" dirty="0">
                <a:sym typeface="Wingdings" panose="05000000000000000000" pitchFamily="2" charset="2"/>
              </a:rPr>
              <a:t> }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90241" y="6158437"/>
            <a:ext cx="98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Empty 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3176" y="6158437"/>
            <a:ext cx="978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Empty B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51904" y="615843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Fill A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57216" y="6158437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Fill B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00826" y="6170105"/>
            <a:ext cx="1008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Pour A B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38478" y="6158437"/>
            <a:ext cx="1008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Pour B A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39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Reasoning in terms of production systems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05800" cy="470535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b="1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State graph</a:t>
            </a:r>
            <a:r>
              <a:rPr lang="en-US" altLang="zh-TW" b="1" dirty="0" smtClean="0">
                <a:ea typeface="新細明體" panose="02020500000000000000" pitchFamily="18" charset="-120"/>
              </a:rPr>
              <a:t>:</a:t>
            </a:r>
            <a:r>
              <a:rPr lang="en-US" altLang="zh-TW" dirty="0" smtClean="0">
                <a:ea typeface="新細明體" panose="02020500000000000000" pitchFamily="18" charset="-120"/>
              </a:rPr>
              <a:t> you have learnt the concept of graphs in the course of “Discrete </a:t>
            </a:r>
            <a:r>
              <a:rPr lang="en-US" altLang="zh-TW" dirty="0">
                <a:ea typeface="新細明體" panose="02020500000000000000" pitchFamily="18" charset="-120"/>
              </a:rPr>
              <a:t>M</a:t>
            </a:r>
            <a:r>
              <a:rPr lang="en-US" altLang="zh-TW" dirty="0" smtClean="0">
                <a:ea typeface="新細明體" panose="02020500000000000000" pitchFamily="18" charset="-120"/>
              </a:rPr>
              <a:t>ath”</a:t>
            </a:r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All states and productions</a:t>
            </a:r>
          </a:p>
          <a:p>
            <a:pPr lvl="2"/>
            <a:r>
              <a:rPr lang="en-US" altLang="zh-TW" dirty="0" smtClean="0">
                <a:solidFill>
                  <a:srgbClr val="00B050"/>
                </a:solidFill>
                <a:ea typeface="新細明體" panose="02020500000000000000" pitchFamily="18" charset="-120"/>
              </a:rPr>
              <a:t>Nodes</a:t>
            </a:r>
            <a:r>
              <a:rPr lang="en-US" altLang="zh-TW" dirty="0" smtClean="0">
                <a:ea typeface="新細明體" panose="02020500000000000000" pitchFamily="18" charset="-120"/>
              </a:rPr>
              <a:t>: states</a:t>
            </a:r>
          </a:p>
          <a:p>
            <a:pPr lvl="2"/>
            <a:r>
              <a:rPr lang="en-US" altLang="zh-TW" dirty="0" smtClean="0">
                <a:solidFill>
                  <a:srgbClr val="00B050"/>
                </a:solidFill>
                <a:ea typeface="新細明體" panose="02020500000000000000" pitchFamily="18" charset="-120"/>
              </a:rPr>
              <a:t>Arrows</a:t>
            </a:r>
            <a:r>
              <a:rPr lang="en-US" altLang="zh-TW" dirty="0" smtClean="0">
                <a:ea typeface="新細明體" panose="02020500000000000000" pitchFamily="18" charset="-120"/>
              </a:rPr>
              <a:t>: productions</a:t>
            </a:r>
          </a:p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The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problem</a:t>
            </a:r>
            <a:r>
              <a:rPr lang="en-US" altLang="zh-TW" dirty="0" smtClean="0">
                <a:ea typeface="新細明體" panose="02020500000000000000" pitchFamily="18" charset="-120"/>
              </a:rPr>
              <a:t> faced by the control system: </a:t>
            </a:r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finding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a sequence of arrows</a:t>
            </a:r>
            <a:r>
              <a:rPr lang="en-US" altLang="zh-TW" dirty="0" smtClean="0">
                <a:ea typeface="新細明體" panose="02020500000000000000" pitchFamily="18" charset="-120"/>
              </a:rPr>
              <a:t> that leads from the start state to the goal state</a:t>
            </a:r>
          </a:p>
          <a:p>
            <a:pPr lvl="2"/>
            <a:r>
              <a:rPr lang="en-US" altLang="zh-TW" dirty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inding (</a:t>
            </a:r>
            <a:r>
              <a:rPr lang="en-US" altLang="zh-TW" dirty="0" smtClean="0">
                <a:solidFill>
                  <a:srgbClr val="FFC000"/>
                </a:solidFill>
                <a:ea typeface="新細明體" panose="02020500000000000000" pitchFamily="18" charset="-120"/>
              </a:rPr>
              <a:t>searching for</a:t>
            </a:r>
            <a:r>
              <a:rPr lang="en-US" altLang="zh-TW" dirty="0" smtClean="0">
                <a:ea typeface="新細明體" panose="02020500000000000000" pitchFamily="18" charset="-120"/>
              </a:rPr>
              <a:t>) a </a:t>
            </a:r>
            <a:r>
              <a:rPr lang="en-US" altLang="zh-TW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path</a:t>
            </a:r>
            <a:r>
              <a:rPr lang="en-US" altLang="zh-TW" dirty="0" smtClean="0">
                <a:ea typeface="新細明體" panose="02020500000000000000" pitchFamily="18" charset="-120"/>
              </a:rPr>
              <a:t> through a state graph</a:t>
            </a:r>
          </a:p>
        </p:txBody>
      </p:sp>
    </p:spTree>
    <p:extLst>
      <p:ext uri="{BB962C8B-B14F-4D97-AF65-F5344CB8AC3E}">
        <p14:creationId xmlns:p14="http://schemas.microsoft.com/office/powerpoint/2010/main" val="409104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The state graph of our water jug problem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0" y="1156982"/>
            <a:ext cx="5753100" cy="4259573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199" y="5248263"/>
            <a:ext cx="8449733" cy="15049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Solution: list of states (or list of operations)</a:t>
            </a:r>
          </a:p>
          <a:p>
            <a:pPr marL="457200" lvl="1" indent="0">
              <a:buNone/>
            </a:pPr>
            <a:r>
              <a:rPr lang="en-US" dirty="0" smtClean="0"/>
              <a:t>(</a:t>
            </a:r>
            <a:r>
              <a:rPr lang="en-US" b="1" dirty="0" smtClean="0"/>
              <a:t>0</a:t>
            </a:r>
            <a:r>
              <a:rPr lang="en-US" dirty="0" smtClean="0"/>
              <a:t>, </a:t>
            </a:r>
            <a:r>
              <a:rPr lang="en-US" b="1" dirty="0" smtClean="0"/>
              <a:t>0</a:t>
            </a:r>
            <a:r>
              <a:rPr lang="en-US" dirty="0" smtClean="0"/>
              <a:t>)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(5, 0) </a:t>
            </a:r>
            <a:r>
              <a:rPr lang="en-US" dirty="0" smtClean="0">
                <a:sym typeface="Wingdings" panose="05000000000000000000" pitchFamily="2" charset="2"/>
              </a:rPr>
              <a:t> (2, 3)  (2, 0)  (0, 2)  (5, 2)  (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4</a:t>
            </a:r>
            <a:r>
              <a:rPr lang="en-US" dirty="0" smtClean="0">
                <a:sym typeface="Wingdings" panose="05000000000000000000" pitchFamily="2" charset="2"/>
              </a:rPr>
              <a:t>, 3)</a:t>
            </a:r>
          </a:p>
        </p:txBody>
      </p:sp>
    </p:spTree>
    <p:extLst>
      <p:ext uri="{BB962C8B-B14F-4D97-AF65-F5344CB8AC3E}">
        <p14:creationId xmlns:p14="http://schemas.microsoft.com/office/powerpoint/2010/main" val="165209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Reasoning by Search Trees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05800" cy="41148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A control system’s job involves 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searching</a:t>
            </a:r>
            <a:r>
              <a:rPr lang="en-US" altLang="zh-TW" dirty="0" smtClean="0">
                <a:ea typeface="新細明體" panose="02020500000000000000" pitchFamily="18" charset="-120"/>
              </a:rPr>
              <a:t> the state graph </a:t>
            </a:r>
          </a:p>
          <a:p>
            <a:pPr lvl="2"/>
            <a:r>
              <a:rPr lang="en-US" altLang="zh-TW" dirty="0" smtClean="0">
                <a:ea typeface="新細明體" panose="02020500000000000000" pitchFamily="18" charset="-120"/>
              </a:rPr>
              <a:t>to find a path from the start node to a goal.</a:t>
            </a:r>
          </a:p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A simple method of performing this search is: </a:t>
            </a:r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to construct a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search tree</a:t>
            </a:r>
            <a:r>
              <a:rPr lang="en-US" altLang="zh-TW" dirty="0" smtClean="0">
                <a:ea typeface="新細明體" panose="02020500000000000000" pitchFamily="18" charset="-120"/>
              </a:rPr>
              <a:t>, which is</a:t>
            </a:r>
          </a:p>
          <a:p>
            <a:pPr lvl="2"/>
            <a:r>
              <a:rPr lang="en-US" altLang="zh-TW" dirty="0" smtClean="0">
                <a:ea typeface="新細明體" panose="02020500000000000000" pitchFamily="18" charset="-120"/>
              </a:rPr>
              <a:t>a record of state transitions explored while searching for a goal state</a:t>
            </a:r>
          </a:p>
        </p:txBody>
      </p:sp>
    </p:spTree>
    <p:extLst>
      <p:ext uri="{BB962C8B-B14F-4D97-AF65-F5344CB8AC3E}">
        <p14:creationId xmlns:p14="http://schemas.microsoft.com/office/powerpoint/2010/main" val="76509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marketbusinessnews.com/wp-content/uploads/2016/01/AlphaGo-and-Google-DeepMind-logos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1588394"/>
            <a:ext cx="3711575" cy="396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gogameguru.com/i/2016/03/AlphaGo-Lee-Sedol-game-4-Aja-Huang-Lee-Sedol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438" y="216714"/>
            <a:ext cx="4235861" cy="316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static.independent.co.uk/s3fs-public/thumbnails/image/2016/03/12/11/alphago-AP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438" y="3476317"/>
            <a:ext cx="4230805" cy="3173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17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in the water jug problem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8383"/>
            <a:ext cx="8305800" cy="4114800"/>
          </a:xfrm>
        </p:spPr>
        <p:txBody>
          <a:bodyPr/>
          <a:lstStyle/>
          <a:p>
            <a:r>
              <a:rPr lang="en-US" dirty="0" smtClean="0"/>
              <a:t>Find a path that connects the initial state to the target state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86200" y="2006583"/>
            <a:ext cx="723275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(0, 0)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2992718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trike="sngStrike" dirty="0" smtClean="0">
                <a:solidFill>
                  <a:srgbClr val="0070C0"/>
                </a:solidFill>
              </a:rPr>
              <a:t>(0, 0)</a:t>
            </a:r>
            <a:endParaRPr lang="en-US" sz="2000" b="1" strike="sngStrike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67200" y="2997183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(0, 3)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73529" y="2997183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trike="sngStrike" dirty="0" smtClean="0">
                <a:solidFill>
                  <a:srgbClr val="C00000"/>
                </a:solidFill>
              </a:rPr>
              <a:t>(0, 0)</a:t>
            </a:r>
            <a:endParaRPr lang="en-US" sz="2000" b="1" strike="sngStrike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91929" y="2997183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trike="sngStrike" dirty="0" smtClean="0">
                <a:solidFill>
                  <a:srgbClr val="0070C0"/>
                </a:solidFill>
              </a:rPr>
              <a:t>(0, 0)</a:t>
            </a:r>
            <a:endParaRPr lang="en-US" sz="2000" b="1" strike="sngStrike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05200" y="2997183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(5, 0)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00800" y="2997183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trike="sngStrike" dirty="0" smtClean="0">
                <a:solidFill>
                  <a:srgbClr val="C00000"/>
                </a:solidFill>
              </a:rPr>
              <a:t>(0, 0)</a:t>
            </a:r>
            <a:endParaRPr lang="en-US" sz="2000" b="1" strike="sngStrike" dirty="0">
              <a:solidFill>
                <a:srgbClr val="C00000"/>
              </a:solidFill>
            </a:endParaRPr>
          </a:p>
        </p:txBody>
      </p:sp>
      <p:cxnSp>
        <p:nvCxnSpPr>
          <p:cNvPr id="24" name="Straight Connector 23"/>
          <p:cNvCxnSpPr>
            <a:stCxn id="4" idx="2"/>
            <a:endCxn id="5" idx="0"/>
          </p:cNvCxnSpPr>
          <p:nvPr/>
        </p:nvCxnSpPr>
        <p:spPr>
          <a:xfrm flipH="1">
            <a:off x="1504638" y="2406693"/>
            <a:ext cx="2743200" cy="58602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" idx="2"/>
            <a:endCxn id="17" idx="0"/>
          </p:cNvCxnSpPr>
          <p:nvPr/>
        </p:nvCxnSpPr>
        <p:spPr>
          <a:xfrm flipH="1">
            <a:off x="2353567" y="2406693"/>
            <a:ext cx="1894271" cy="590490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4" idx="2"/>
            <a:endCxn id="18" idx="0"/>
          </p:cNvCxnSpPr>
          <p:nvPr/>
        </p:nvCxnSpPr>
        <p:spPr>
          <a:xfrm flipH="1">
            <a:off x="3866838" y="2406693"/>
            <a:ext cx="381000" cy="59049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4" idx="2"/>
            <a:endCxn id="6" idx="0"/>
          </p:cNvCxnSpPr>
          <p:nvPr/>
        </p:nvCxnSpPr>
        <p:spPr>
          <a:xfrm>
            <a:off x="4247838" y="2406693"/>
            <a:ext cx="381000" cy="590490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4" idx="2"/>
            <a:endCxn id="19" idx="0"/>
          </p:cNvCxnSpPr>
          <p:nvPr/>
        </p:nvCxnSpPr>
        <p:spPr>
          <a:xfrm>
            <a:off x="4247838" y="2406693"/>
            <a:ext cx="2514600" cy="59049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4" idx="2"/>
            <a:endCxn id="7" idx="0"/>
          </p:cNvCxnSpPr>
          <p:nvPr/>
        </p:nvCxnSpPr>
        <p:spPr>
          <a:xfrm>
            <a:off x="4247838" y="2406693"/>
            <a:ext cx="3287329" cy="59049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2400" y="4192808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(0, 0)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4197273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(5, 3)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62916" y="4197273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(5, 0)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2000" y="4197273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(5, 0)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24000" y="4197273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(5, 0)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53316" y="4197273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(2, 3)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95187" y="4192808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(0, 3)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629400" y="4197273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(0, 3)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054013" y="4197273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(3, 0)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257800" y="4197273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(0, 0)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42987" y="4197273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(5, 3)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391400" y="4197273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(0, 3)</a:t>
            </a:r>
            <a:endParaRPr lang="en-US" sz="2000" b="1" dirty="0">
              <a:solidFill>
                <a:srgbClr val="C00000"/>
              </a:solidFill>
            </a:endParaRPr>
          </a:p>
        </p:txBody>
      </p:sp>
      <p:cxnSp>
        <p:nvCxnSpPr>
          <p:cNvPr id="49" name="Straight Connector 48"/>
          <p:cNvCxnSpPr>
            <a:stCxn id="18" idx="2"/>
            <a:endCxn id="37" idx="0"/>
          </p:cNvCxnSpPr>
          <p:nvPr/>
        </p:nvCxnSpPr>
        <p:spPr>
          <a:xfrm flipH="1">
            <a:off x="514038" y="3397293"/>
            <a:ext cx="3352800" cy="7955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8" idx="2"/>
            <a:endCxn id="40" idx="0"/>
          </p:cNvCxnSpPr>
          <p:nvPr/>
        </p:nvCxnSpPr>
        <p:spPr>
          <a:xfrm flipH="1">
            <a:off x="1126042" y="3397293"/>
            <a:ext cx="2740796" cy="799980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8" idx="2"/>
            <a:endCxn id="41" idx="0"/>
          </p:cNvCxnSpPr>
          <p:nvPr/>
        </p:nvCxnSpPr>
        <p:spPr>
          <a:xfrm flipH="1">
            <a:off x="1885638" y="3397293"/>
            <a:ext cx="1981200" cy="79998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8" idx="2"/>
            <a:endCxn id="38" idx="0"/>
          </p:cNvCxnSpPr>
          <p:nvPr/>
        </p:nvCxnSpPr>
        <p:spPr>
          <a:xfrm flipH="1">
            <a:off x="2497642" y="3397293"/>
            <a:ext cx="1369196" cy="799980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8" idx="2"/>
            <a:endCxn id="42" idx="0"/>
          </p:cNvCxnSpPr>
          <p:nvPr/>
        </p:nvCxnSpPr>
        <p:spPr>
          <a:xfrm flipH="1">
            <a:off x="3217358" y="3397293"/>
            <a:ext cx="649480" cy="79998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8" idx="2"/>
            <a:endCxn id="39" idx="0"/>
          </p:cNvCxnSpPr>
          <p:nvPr/>
        </p:nvCxnSpPr>
        <p:spPr>
          <a:xfrm flipH="1">
            <a:off x="3826958" y="3397293"/>
            <a:ext cx="39880" cy="79998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" idx="2"/>
            <a:endCxn id="43" idx="0"/>
          </p:cNvCxnSpPr>
          <p:nvPr/>
        </p:nvCxnSpPr>
        <p:spPr>
          <a:xfrm>
            <a:off x="4628838" y="3397293"/>
            <a:ext cx="330391" cy="7955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" idx="2"/>
            <a:endCxn id="46" idx="0"/>
          </p:cNvCxnSpPr>
          <p:nvPr/>
        </p:nvCxnSpPr>
        <p:spPr>
          <a:xfrm>
            <a:off x="4628838" y="3397293"/>
            <a:ext cx="990600" cy="799980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" idx="2"/>
            <a:endCxn id="47" idx="0"/>
          </p:cNvCxnSpPr>
          <p:nvPr/>
        </p:nvCxnSpPr>
        <p:spPr>
          <a:xfrm>
            <a:off x="4628838" y="3397293"/>
            <a:ext cx="1778191" cy="79998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" idx="2"/>
            <a:endCxn id="44" idx="0"/>
          </p:cNvCxnSpPr>
          <p:nvPr/>
        </p:nvCxnSpPr>
        <p:spPr>
          <a:xfrm>
            <a:off x="4628838" y="3397293"/>
            <a:ext cx="2362200" cy="799980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" idx="2"/>
            <a:endCxn id="48" idx="0"/>
          </p:cNvCxnSpPr>
          <p:nvPr/>
        </p:nvCxnSpPr>
        <p:spPr>
          <a:xfrm>
            <a:off x="4628838" y="3397293"/>
            <a:ext cx="3126604" cy="79998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" idx="2"/>
            <a:endCxn id="45" idx="0"/>
          </p:cNvCxnSpPr>
          <p:nvPr/>
        </p:nvCxnSpPr>
        <p:spPr>
          <a:xfrm>
            <a:off x="4628838" y="3397293"/>
            <a:ext cx="3789217" cy="79998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81000" y="5206983"/>
            <a:ext cx="4850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Extend a path and explore new states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381000" y="5583518"/>
            <a:ext cx="2674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Ignore visited states</a:t>
            </a:r>
            <a:endParaRPr lang="en-US" sz="2400" dirty="0"/>
          </a:p>
        </p:txBody>
      </p:sp>
      <p:sp>
        <p:nvSpPr>
          <p:cNvPr id="52" name="Content Placeholder 2"/>
          <p:cNvSpPr txBox="1">
            <a:spLocks/>
          </p:cNvSpPr>
          <p:nvPr/>
        </p:nvSpPr>
        <p:spPr bwMode="auto">
          <a:xfrm>
            <a:off x="5476563" y="4679915"/>
            <a:ext cx="2771196" cy="2115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 panose="02020603050405020304" pitchFamily="18" charset="0"/>
              <a:buNone/>
            </a:pPr>
            <a:r>
              <a:rPr lang="en-US" sz="1800" kern="0" dirty="0" smtClean="0"/>
              <a:t>	</a:t>
            </a:r>
            <a:r>
              <a:rPr lang="en-US" sz="1800" b="1" kern="0" dirty="0" smtClean="0">
                <a:solidFill>
                  <a:srgbClr val="0070C0"/>
                </a:solidFill>
              </a:rPr>
              <a:t>Empty A  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US" sz="1800" kern="0" dirty="0" smtClean="0"/>
              <a:t>	</a:t>
            </a:r>
            <a:r>
              <a:rPr lang="en-US" sz="1800" b="1" kern="0" dirty="0" smtClean="0">
                <a:solidFill>
                  <a:srgbClr val="0070C0"/>
                </a:solidFill>
              </a:rPr>
              <a:t>Empty B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US" sz="1800" kern="0" dirty="0" smtClean="0"/>
              <a:t>	</a:t>
            </a:r>
            <a:r>
              <a:rPr lang="en-US" sz="1800" b="1" kern="0" dirty="0" smtClean="0">
                <a:solidFill>
                  <a:srgbClr val="00B050"/>
                </a:solidFill>
              </a:rPr>
              <a:t>Fill A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US" sz="1800" kern="0" dirty="0" smtClean="0"/>
              <a:t>	</a:t>
            </a:r>
            <a:r>
              <a:rPr lang="en-US" sz="1800" b="1" kern="0" dirty="0" smtClean="0">
                <a:solidFill>
                  <a:srgbClr val="00B050"/>
                </a:solidFill>
              </a:rPr>
              <a:t>Fill B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US" sz="1800" kern="0" dirty="0" smtClean="0"/>
              <a:t>	</a:t>
            </a:r>
            <a:r>
              <a:rPr lang="en-US" sz="1800" b="1" kern="0" dirty="0" smtClean="0">
                <a:solidFill>
                  <a:srgbClr val="C00000"/>
                </a:solidFill>
              </a:rPr>
              <a:t>Pour A B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US" sz="1800" kern="0" dirty="0" smtClean="0"/>
              <a:t>	</a:t>
            </a:r>
            <a:r>
              <a:rPr lang="en-US" sz="1800" b="1" kern="0" dirty="0" smtClean="0">
                <a:solidFill>
                  <a:srgbClr val="C00000"/>
                </a:solidFill>
              </a:rPr>
              <a:t>Pour B A</a:t>
            </a:r>
          </a:p>
        </p:txBody>
      </p:sp>
      <p:cxnSp>
        <p:nvCxnSpPr>
          <p:cNvPr id="53" name="Straight Connector 7"/>
          <p:cNvCxnSpPr/>
          <p:nvPr/>
        </p:nvCxnSpPr>
        <p:spPr>
          <a:xfrm>
            <a:off x="7734300" y="4861973"/>
            <a:ext cx="11430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9"/>
          <p:cNvCxnSpPr/>
          <p:nvPr/>
        </p:nvCxnSpPr>
        <p:spPr>
          <a:xfrm>
            <a:off x="7734300" y="5195348"/>
            <a:ext cx="1143000" cy="0"/>
          </a:xfrm>
          <a:prstGeom prst="line">
            <a:avLst/>
          </a:prstGeom>
          <a:ln w="762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10"/>
          <p:cNvCxnSpPr/>
          <p:nvPr/>
        </p:nvCxnSpPr>
        <p:spPr>
          <a:xfrm>
            <a:off x="7724775" y="5528720"/>
            <a:ext cx="1143000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11"/>
          <p:cNvCxnSpPr/>
          <p:nvPr/>
        </p:nvCxnSpPr>
        <p:spPr>
          <a:xfrm>
            <a:off x="7724775" y="5858918"/>
            <a:ext cx="1143000" cy="0"/>
          </a:xfrm>
          <a:prstGeom prst="line">
            <a:avLst/>
          </a:prstGeom>
          <a:ln w="762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12"/>
          <p:cNvCxnSpPr/>
          <p:nvPr/>
        </p:nvCxnSpPr>
        <p:spPr>
          <a:xfrm>
            <a:off x="7734300" y="6185939"/>
            <a:ext cx="11430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13"/>
          <p:cNvCxnSpPr/>
          <p:nvPr/>
        </p:nvCxnSpPr>
        <p:spPr>
          <a:xfrm>
            <a:off x="7724775" y="6508725"/>
            <a:ext cx="1143000" cy="0"/>
          </a:xfrm>
          <a:prstGeom prst="line">
            <a:avLst/>
          </a:prstGeom>
          <a:ln w="762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75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</a:t>
            </a:r>
            <a:r>
              <a:rPr lang="en-US" altLang="zh-TW" dirty="0"/>
              <a:t>in the water jug problem</a:t>
            </a:r>
            <a:r>
              <a:rPr lang="en-US" dirty="0" smtClean="0"/>
              <a:t>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8383"/>
            <a:ext cx="8305800" cy="4114800"/>
          </a:xfrm>
        </p:spPr>
        <p:txBody>
          <a:bodyPr/>
          <a:lstStyle/>
          <a:p>
            <a:r>
              <a:rPr lang="en-US" dirty="0" smtClean="0"/>
              <a:t>Find a path that connects the initial state to the target state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86200" y="2006583"/>
            <a:ext cx="723275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(0, 0)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2992718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trike="sngStrike" dirty="0" smtClean="0">
                <a:solidFill>
                  <a:srgbClr val="0070C0"/>
                </a:solidFill>
              </a:rPr>
              <a:t>(0, 0)</a:t>
            </a:r>
            <a:endParaRPr lang="en-US" sz="2000" b="1" strike="sngStrike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67200" y="2997183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(0, 3)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73529" y="2997183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trike="sngStrike" dirty="0" smtClean="0">
                <a:solidFill>
                  <a:srgbClr val="C00000"/>
                </a:solidFill>
              </a:rPr>
              <a:t>(0, 0)</a:t>
            </a:r>
            <a:endParaRPr lang="en-US" sz="2000" b="1" strike="sngStrike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91929" y="2997183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trike="sngStrike" dirty="0" smtClean="0">
                <a:solidFill>
                  <a:srgbClr val="0070C0"/>
                </a:solidFill>
              </a:rPr>
              <a:t>(0, 0)</a:t>
            </a:r>
            <a:endParaRPr lang="en-US" sz="2000" b="1" strike="sngStrike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05200" y="2997183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(5, 0)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00800" y="2997183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trike="sngStrike" dirty="0" smtClean="0">
                <a:solidFill>
                  <a:srgbClr val="C00000"/>
                </a:solidFill>
              </a:rPr>
              <a:t>(0, 0)</a:t>
            </a:r>
            <a:endParaRPr lang="en-US" sz="2000" b="1" strike="sngStrike" dirty="0">
              <a:solidFill>
                <a:srgbClr val="C00000"/>
              </a:solidFill>
            </a:endParaRPr>
          </a:p>
        </p:txBody>
      </p:sp>
      <p:cxnSp>
        <p:nvCxnSpPr>
          <p:cNvPr id="24" name="Straight Connector 23"/>
          <p:cNvCxnSpPr>
            <a:stCxn id="4" idx="2"/>
            <a:endCxn id="5" idx="0"/>
          </p:cNvCxnSpPr>
          <p:nvPr/>
        </p:nvCxnSpPr>
        <p:spPr>
          <a:xfrm flipH="1">
            <a:off x="1504638" y="2406693"/>
            <a:ext cx="2743200" cy="58602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" idx="2"/>
            <a:endCxn id="17" idx="0"/>
          </p:cNvCxnSpPr>
          <p:nvPr/>
        </p:nvCxnSpPr>
        <p:spPr>
          <a:xfrm flipH="1">
            <a:off x="2353567" y="2406693"/>
            <a:ext cx="1894271" cy="590490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4" idx="2"/>
            <a:endCxn id="18" idx="0"/>
          </p:cNvCxnSpPr>
          <p:nvPr/>
        </p:nvCxnSpPr>
        <p:spPr>
          <a:xfrm flipH="1">
            <a:off x="3866838" y="2406693"/>
            <a:ext cx="381000" cy="59049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4" idx="2"/>
            <a:endCxn id="6" idx="0"/>
          </p:cNvCxnSpPr>
          <p:nvPr/>
        </p:nvCxnSpPr>
        <p:spPr>
          <a:xfrm>
            <a:off x="4247838" y="2406693"/>
            <a:ext cx="381000" cy="590490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4" idx="2"/>
            <a:endCxn id="19" idx="0"/>
          </p:cNvCxnSpPr>
          <p:nvPr/>
        </p:nvCxnSpPr>
        <p:spPr>
          <a:xfrm>
            <a:off x="4247838" y="2406693"/>
            <a:ext cx="2514600" cy="59049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4" idx="2"/>
            <a:endCxn id="7" idx="0"/>
          </p:cNvCxnSpPr>
          <p:nvPr/>
        </p:nvCxnSpPr>
        <p:spPr>
          <a:xfrm>
            <a:off x="4247838" y="2406693"/>
            <a:ext cx="3287329" cy="59049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2400" y="4192808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trike="sngStrike" dirty="0" smtClean="0">
                <a:solidFill>
                  <a:srgbClr val="0070C0"/>
                </a:solidFill>
              </a:rPr>
              <a:t>(0, 0)</a:t>
            </a:r>
            <a:endParaRPr lang="en-US" sz="2000" b="1" strike="sngStrike" dirty="0">
              <a:solidFill>
                <a:srgbClr val="0070C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4197273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(5, 3)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62916" y="4197273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trike="sngStrike" dirty="0" smtClean="0">
                <a:solidFill>
                  <a:srgbClr val="C00000"/>
                </a:solidFill>
              </a:rPr>
              <a:t>(5, 0)</a:t>
            </a:r>
            <a:endParaRPr lang="en-US" sz="2000" b="1" strike="sngStrike" dirty="0">
              <a:solidFill>
                <a:srgbClr val="C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2000" y="4197273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trike="sngStrike" dirty="0" smtClean="0">
                <a:solidFill>
                  <a:srgbClr val="0070C0"/>
                </a:solidFill>
              </a:rPr>
              <a:t>(5, 0)</a:t>
            </a:r>
            <a:endParaRPr lang="en-US" sz="2000" b="1" strike="sngStrike" dirty="0">
              <a:solidFill>
                <a:srgbClr val="0070C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24000" y="4197273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trike="sngStrike" dirty="0" smtClean="0">
                <a:solidFill>
                  <a:srgbClr val="00B050"/>
                </a:solidFill>
              </a:rPr>
              <a:t>(5, 0)</a:t>
            </a:r>
            <a:endParaRPr lang="en-US" sz="2000" b="1" strike="sngStrike" dirty="0">
              <a:solidFill>
                <a:srgbClr val="00B05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53316" y="4197273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(2, 3)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95187" y="4192808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trike="sngStrike" dirty="0" smtClean="0">
                <a:solidFill>
                  <a:srgbClr val="0070C0"/>
                </a:solidFill>
              </a:rPr>
              <a:t>(0, 3)</a:t>
            </a:r>
            <a:endParaRPr lang="en-US" sz="2000" b="1" strike="sngStrike" dirty="0">
              <a:solidFill>
                <a:srgbClr val="0070C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629400" y="4197273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trike="sngStrike" dirty="0" smtClean="0">
                <a:solidFill>
                  <a:srgbClr val="00B050"/>
                </a:solidFill>
              </a:rPr>
              <a:t>(0, 3)</a:t>
            </a:r>
            <a:endParaRPr lang="en-US" sz="2000" b="1" strike="sngStrike" dirty="0">
              <a:solidFill>
                <a:srgbClr val="00B05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054013" y="4197273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(3, 0)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257800" y="4197273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trike="sngStrike" dirty="0" smtClean="0">
                <a:solidFill>
                  <a:srgbClr val="0070C0"/>
                </a:solidFill>
              </a:rPr>
              <a:t>(0, 0)</a:t>
            </a:r>
            <a:endParaRPr lang="en-US" sz="2000" b="1" strike="sngStrike" dirty="0">
              <a:solidFill>
                <a:srgbClr val="0070C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42987" y="4197273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(5, 3)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391400" y="4197273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trike="sngStrike" dirty="0" smtClean="0">
                <a:solidFill>
                  <a:srgbClr val="C00000"/>
                </a:solidFill>
              </a:rPr>
              <a:t>(0, 3)</a:t>
            </a:r>
            <a:endParaRPr lang="en-US" sz="2000" b="1" strike="sngStrike" dirty="0">
              <a:solidFill>
                <a:srgbClr val="C00000"/>
              </a:solidFill>
            </a:endParaRPr>
          </a:p>
        </p:txBody>
      </p:sp>
      <p:cxnSp>
        <p:nvCxnSpPr>
          <p:cNvPr id="49" name="Straight Connector 48"/>
          <p:cNvCxnSpPr>
            <a:stCxn id="18" idx="2"/>
            <a:endCxn id="37" idx="0"/>
          </p:cNvCxnSpPr>
          <p:nvPr/>
        </p:nvCxnSpPr>
        <p:spPr>
          <a:xfrm flipH="1">
            <a:off x="514038" y="3397293"/>
            <a:ext cx="3352800" cy="7955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8" idx="2"/>
            <a:endCxn id="40" idx="0"/>
          </p:cNvCxnSpPr>
          <p:nvPr/>
        </p:nvCxnSpPr>
        <p:spPr>
          <a:xfrm flipH="1">
            <a:off x="1126042" y="3397293"/>
            <a:ext cx="2740796" cy="799980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8" idx="2"/>
            <a:endCxn id="41" idx="0"/>
          </p:cNvCxnSpPr>
          <p:nvPr/>
        </p:nvCxnSpPr>
        <p:spPr>
          <a:xfrm flipH="1">
            <a:off x="1885638" y="3397293"/>
            <a:ext cx="1981200" cy="79998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8" idx="2"/>
            <a:endCxn id="38" idx="0"/>
          </p:cNvCxnSpPr>
          <p:nvPr/>
        </p:nvCxnSpPr>
        <p:spPr>
          <a:xfrm flipH="1">
            <a:off x="2497642" y="3397293"/>
            <a:ext cx="1369196" cy="799980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8" idx="2"/>
            <a:endCxn id="42" idx="0"/>
          </p:cNvCxnSpPr>
          <p:nvPr/>
        </p:nvCxnSpPr>
        <p:spPr>
          <a:xfrm flipH="1">
            <a:off x="3217358" y="3397293"/>
            <a:ext cx="649480" cy="79998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8" idx="2"/>
            <a:endCxn id="39" idx="0"/>
          </p:cNvCxnSpPr>
          <p:nvPr/>
        </p:nvCxnSpPr>
        <p:spPr>
          <a:xfrm flipH="1">
            <a:off x="3826958" y="3397293"/>
            <a:ext cx="39880" cy="79998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" idx="2"/>
            <a:endCxn id="43" idx="0"/>
          </p:cNvCxnSpPr>
          <p:nvPr/>
        </p:nvCxnSpPr>
        <p:spPr>
          <a:xfrm>
            <a:off x="4628838" y="3397293"/>
            <a:ext cx="330391" cy="7955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" idx="2"/>
            <a:endCxn id="46" idx="0"/>
          </p:cNvCxnSpPr>
          <p:nvPr/>
        </p:nvCxnSpPr>
        <p:spPr>
          <a:xfrm>
            <a:off x="4628838" y="3397293"/>
            <a:ext cx="990600" cy="799980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" idx="2"/>
            <a:endCxn id="47" idx="0"/>
          </p:cNvCxnSpPr>
          <p:nvPr/>
        </p:nvCxnSpPr>
        <p:spPr>
          <a:xfrm>
            <a:off x="4628838" y="3397293"/>
            <a:ext cx="1778191" cy="79998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" idx="2"/>
            <a:endCxn id="44" idx="0"/>
          </p:cNvCxnSpPr>
          <p:nvPr/>
        </p:nvCxnSpPr>
        <p:spPr>
          <a:xfrm>
            <a:off x="4628838" y="3397293"/>
            <a:ext cx="2362200" cy="799980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" idx="2"/>
            <a:endCxn id="48" idx="0"/>
          </p:cNvCxnSpPr>
          <p:nvPr/>
        </p:nvCxnSpPr>
        <p:spPr>
          <a:xfrm>
            <a:off x="4628838" y="3397293"/>
            <a:ext cx="3126604" cy="79998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" idx="2"/>
            <a:endCxn id="45" idx="0"/>
          </p:cNvCxnSpPr>
          <p:nvPr/>
        </p:nvCxnSpPr>
        <p:spPr>
          <a:xfrm>
            <a:off x="4628838" y="3397293"/>
            <a:ext cx="3789217" cy="79998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49"/>
          <p:cNvSpPr txBox="1"/>
          <p:nvPr/>
        </p:nvSpPr>
        <p:spPr>
          <a:xfrm>
            <a:off x="381000" y="5206983"/>
            <a:ext cx="4850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Extend a path and explore new states</a:t>
            </a:r>
            <a:endParaRPr lang="en-US" sz="2400" dirty="0"/>
          </a:p>
        </p:txBody>
      </p:sp>
      <p:sp>
        <p:nvSpPr>
          <p:cNvPr id="52" name="TextBox 50"/>
          <p:cNvSpPr txBox="1"/>
          <p:nvPr/>
        </p:nvSpPr>
        <p:spPr>
          <a:xfrm>
            <a:off x="381000" y="5583518"/>
            <a:ext cx="2674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Ignore visited states</a:t>
            </a:r>
            <a:endParaRPr lang="en-US" sz="2400" dirty="0"/>
          </a:p>
        </p:txBody>
      </p:sp>
      <p:sp>
        <p:nvSpPr>
          <p:cNvPr id="53" name="Content Placeholder 2"/>
          <p:cNvSpPr txBox="1">
            <a:spLocks/>
          </p:cNvSpPr>
          <p:nvPr/>
        </p:nvSpPr>
        <p:spPr bwMode="auto">
          <a:xfrm>
            <a:off x="5476563" y="4679915"/>
            <a:ext cx="2771196" cy="2115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 panose="02020603050405020304" pitchFamily="18" charset="0"/>
              <a:buNone/>
            </a:pPr>
            <a:r>
              <a:rPr lang="en-US" sz="1800" kern="0" dirty="0" smtClean="0"/>
              <a:t>	</a:t>
            </a:r>
            <a:r>
              <a:rPr lang="en-US" sz="1800" b="1" kern="0" dirty="0" smtClean="0">
                <a:solidFill>
                  <a:srgbClr val="0070C0"/>
                </a:solidFill>
              </a:rPr>
              <a:t>Empty A  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US" sz="1800" kern="0" dirty="0" smtClean="0"/>
              <a:t>	</a:t>
            </a:r>
            <a:r>
              <a:rPr lang="en-US" sz="1800" b="1" kern="0" dirty="0" smtClean="0">
                <a:solidFill>
                  <a:srgbClr val="0070C0"/>
                </a:solidFill>
              </a:rPr>
              <a:t>Empty B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US" sz="1800" kern="0" dirty="0" smtClean="0"/>
              <a:t>	</a:t>
            </a:r>
            <a:r>
              <a:rPr lang="en-US" sz="1800" b="1" kern="0" dirty="0" smtClean="0">
                <a:solidFill>
                  <a:srgbClr val="00B050"/>
                </a:solidFill>
              </a:rPr>
              <a:t>Fill A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US" sz="1800" kern="0" dirty="0" smtClean="0"/>
              <a:t>	</a:t>
            </a:r>
            <a:r>
              <a:rPr lang="en-US" sz="1800" b="1" kern="0" dirty="0" smtClean="0">
                <a:solidFill>
                  <a:srgbClr val="00B050"/>
                </a:solidFill>
              </a:rPr>
              <a:t>Fill B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US" sz="1800" kern="0" dirty="0" smtClean="0"/>
              <a:t>	</a:t>
            </a:r>
            <a:r>
              <a:rPr lang="en-US" sz="1800" b="1" kern="0" dirty="0" smtClean="0">
                <a:solidFill>
                  <a:srgbClr val="C00000"/>
                </a:solidFill>
              </a:rPr>
              <a:t>Pour A B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US" sz="1800" kern="0" dirty="0" smtClean="0"/>
              <a:t>	</a:t>
            </a:r>
            <a:r>
              <a:rPr lang="en-US" sz="1800" b="1" kern="0" dirty="0" smtClean="0">
                <a:solidFill>
                  <a:srgbClr val="C00000"/>
                </a:solidFill>
              </a:rPr>
              <a:t>Pour B A</a:t>
            </a:r>
          </a:p>
        </p:txBody>
      </p:sp>
      <p:cxnSp>
        <p:nvCxnSpPr>
          <p:cNvPr id="55" name="Straight Connector 7"/>
          <p:cNvCxnSpPr/>
          <p:nvPr/>
        </p:nvCxnSpPr>
        <p:spPr>
          <a:xfrm>
            <a:off x="7734300" y="4861973"/>
            <a:ext cx="11430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9"/>
          <p:cNvCxnSpPr/>
          <p:nvPr/>
        </p:nvCxnSpPr>
        <p:spPr>
          <a:xfrm>
            <a:off x="7734300" y="5195348"/>
            <a:ext cx="1143000" cy="0"/>
          </a:xfrm>
          <a:prstGeom prst="line">
            <a:avLst/>
          </a:prstGeom>
          <a:ln w="762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10"/>
          <p:cNvCxnSpPr/>
          <p:nvPr/>
        </p:nvCxnSpPr>
        <p:spPr>
          <a:xfrm>
            <a:off x="7724775" y="5528720"/>
            <a:ext cx="1143000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11"/>
          <p:cNvCxnSpPr/>
          <p:nvPr/>
        </p:nvCxnSpPr>
        <p:spPr>
          <a:xfrm>
            <a:off x="7724775" y="5858918"/>
            <a:ext cx="1143000" cy="0"/>
          </a:xfrm>
          <a:prstGeom prst="line">
            <a:avLst/>
          </a:prstGeom>
          <a:ln w="762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12"/>
          <p:cNvCxnSpPr/>
          <p:nvPr/>
        </p:nvCxnSpPr>
        <p:spPr>
          <a:xfrm>
            <a:off x="7734300" y="6185939"/>
            <a:ext cx="11430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13"/>
          <p:cNvCxnSpPr/>
          <p:nvPr/>
        </p:nvCxnSpPr>
        <p:spPr>
          <a:xfrm>
            <a:off x="7724775" y="6508725"/>
            <a:ext cx="1143000" cy="0"/>
          </a:xfrm>
          <a:prstGeom prst="line">
            <a:avLst/>
          </a:prstGeom>
          <a:ln w="762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42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n</a:t>
            </a:r>
            <a:r>
              <a:rPr lang="en-US" dirty="0" smtClean="0"/>
              <a:t>aïve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2251"/>
            <a:ext cx="8305800" cy="4114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1.</a:t>
            </a:r>
            <a:r>
              <a:rPr lang="en-US" dirty="0" smtClean="0"/>
              <a:t> Start with the initial state </a:t>
            </a:r>
          </a:p>
          <a:p>
            <a:pPr marL="457200" lvl="1" indent="0">
              <a:buNone/>
            </a:pPr>
            <a:r>
              <a:rPr lang="en-US" b="1" dirty="0" smtClean="0"/>
              <a:t>1.1</a:t>
            </a:r>
            <a:r>
              <a:rPr lang="en-US" dirty="0" smtClean="0"/>
              <a:t> Create a path that contains only the initial state</a:t>
            </a:r>
          </a:p>
          <a:p>
            <a:pPr lvl="2"/>
            <a:r>
              <a:rPr lang="en-US" dirty="0" smtClean="0"/>
              <a:t>A path can be represented as a </a:t>
            </a:r>
            <a:r>
              <a:rPr lang="en-US" b="1" dirty="0" smtClean="0">
                <a:solidFill>
                  <a:srgbClr val="00B050"/>
                </a:solidFill>
              </a:rPr>
              <a:t>list</a:t>
            </a:r>
            <a:r>
              <a:rPr lang="en-US" dirty="0" smtClean="0"/>
              <a:t> of states</a:t>
            </a:r>
          </a:p>
          <a:p>
            <a:pPr marL="457200" lvl="1" indent="0">
              <a:buNone/>
            </a:pPr>
            <a:r>
              <a:rPr lang="en-US" b="1" dirty="0" smtClean="0"/>
              <a:t>1.2</a:t>
            </a:r>
            <a:r>
              <a:rPr lang="en-US" dirty="0" smtClean="0"/>
              <a:t> Keep a record of possible paths</a:t>
            </a:r>
          </a:p>
          <a:p>
            <a:pPr lvl="2"/>
            <a:r>
              <a:rPr lang="en-US" dirty="0" smtClean="0"/>
              <a:t>It can be represented as a </a:t>
            </a:r>
            <a:r>
              <a:rPr lang="en-US" b="1" dirty="0" smtClean="0">
                <a:solidFill>
                  <a:srgbClr val="00B050"/>
                </a:solidFill>
              </a:rPr>
              <a:t>set</a:t>
            </a:r>
            <a:r>
              <a:rPr lang="en-US" dirty="0" smtClean="0"/>
              <a:t> of candidate paths</a:t>
            </a:r>
          </a:p>
          <a:p>
            <a:pPr marL="457200" lvl="1" indent="0">
              <a:buNone/>
            </a:pPr>
            <a:r>
              <a:rPr lang="en-US" b="1" dirty="0" smtClean="0"/>
              <a:t>1.3</a:t>
            </a:r>
            <a:r>
              <a:rPr lang="en-US" dirty="0" smtClean="0"/>
              <a:t> Monitor the explored states</a:t>
            </a:r>
          </a:p>
          <a:p>
            <a:pPr lvl="2"/>
            <a:r>
              <a:rPr lang="en-US" dirty="0" smtClean="0"/>
              <a:t>This can be done by inserting recently visited states into a set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n</a:t>
            </a:r>
            <a:r>
              <a:rPr lang="en-US" dirty="0" smtClean="0"/>
              <a:t>aïve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585"/>
            <a:ext cx="8305800" cy="521336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672"/>
              </a:spcBef>
              <a:buNone/>
            </a:pPr>
            <a:r>
              <a:rPr lang="en-US" b="1" dirty="0"/>
              <a:t>2</a:t>
            </a:r>
            <a:r>
              <a:rPr lang="en-US" b="1" dirty="0" smtClean="0"/>
              <a:t>. </a:t>
            </a:r>
            <a:r>
              <a:rPr lang="en-US" dirty="0" smtClean="0"/>
              <a:t>For each path in the set of candidate paths</a:t>
            </a:r>
          </a:p>
          <a:p>
            <a:pPr marL="400050" lvl="1" indent="0">
              <a:lnSpc>
                <a:spcPct val="120000"/>
              </a:lnSpc>
              <a:spcBef>
                <a:spcPts val="672"/>
              </a:spcBef>
              <a:buNone/>
            </a:pPr>
            <a:r>
              <a:rPr lang="en-US" b="1" dirty="0" smtClean="0"/>
              <a:t>2.1</a:t>
            </a:r>
            <a:r>
              <a:rPr lang="en-US" dirty="0" smtClean="0"/>
              <a:t> Extract the last state of that path and </a:t>
            </a:r>
            <a:r>
              <a:rPr lang="en-US" dirty="0"/>
              <a:t> </a:t>
            </a:r>
            <a:r>
              <a:rPr lang="en-US" dirty="0" smtClean="0"/>
              <a:t>add it </a:t>
            </a:r>
            <a:r>
              <a:rPr lang="en-US" dirty="0"/>
              <a:t>into the set of explored </a:t>
            </a:r>
            <a:r>
              <a:rPr lang="en-US" dirty="0" smtClean="0"/>
              <a:t>states</a:t>
            </a:r>
          </a:p>
          <a:p>
            <a:pPr marL="400050" lvl="1" indent="0">
              <a:lnSpc>
                <a:spcPct val="120000"/>
              </a:lnSpc>
              <a:spcBef>
                <a:spcPts val="672"/>
              </a:spcBef>
              <a:buNone/>
            </a:pPr>
            <a:r>
              <a:rPr lang="en-US" b="1" dirty="0" smtClean="0"/>
              <a:t>2.2</a:t>
            </a:r>
            <a:r>
              <a:rPr lang="en-US" dirty="0" smtClean="0"/>
              <a:t> Extend the last state to get a set of next states that have not been visited yet</a:t>
            </a:r>
          </a:p>
          <a:p>
            <a:pPr marL="400050" lvl="1" indent="0">
              <a:lnSpc>
                <a:spcPct val="120000"/>
              </a:lnSpc>
              <a:spcBef>
                <a:spcPts val="672"/>
              </a:spcBef>
              <a:buNone/>
            </a:pPr>
            <a:r>
              <a:rPr lang="en-US" b="1" dirty="0" smtClean="0"/>
              <a:t>2.3</a:t>
            </a:r>
            <a:r>
              <a:rPr lang="en-US" dirty="0" smtClean="0"/>
              <a:t> For each of the new next states, append it to the end of the current path and therefore obtain a new path</a:t>
            </a:r>
          </a:p>
          <a:p>
            <a:pPr marL="800100" lvl="2" indent="0">
              <a:lnSpc>
                <a:spcPct val="120000"/>
              </a:lnSpc>
              <a:spcBef>
                <a:spcPts val="672"/>
              </a:spcBef>
              <a:buNone/>
            </a:pPr>
            <a:r>
              <a:rPr lang="en-US" b="1" dirty="0" smtClean="0"/>
              <a:t>2.3.1</a:t>
            </a:r>
            <a:r>
              <a:rPr lang="en-US" dirty="0" smtClean="0"/>
              <a:t> If the new state is the target, we are done; </a:t>
            </a:r>
          </a:p>
          <a:p>
            <a:pPr marL="800100" lvl="2" indent="0">
              <a:lnSpc>
                <a:spcPct val="120000"/>
              </a:lnSpc>
              <a:spcBef>
                <a:spcPts val="672"/>
              </a:spcBef>
              <a:buNone/>
            </a:pPr>
            <a:r>
              <a:rPr lang="en-US" b="1" dirty="0" smtClean="0"/>
              <a:t>2.3.2</a:t>
            </a:r>
            <a:r>
              <a:rPr lang="en-US" dirty="0" smtClean="0"/>
              <a:t> Otherwise, add the new path into the set of candidate paths.</a:t>
            </a:r>
          </a:p>
        </p:txBody>
      </p:sp>
    </p:spTree>
    <p:extLst>
      <p:ext uri="{BB962C8B-B14F-4D97-AF65-F5344CB8AC3E}">
        <p14:creationId xmlns:p14="http://schemas.microsoft.com/office/powerpoint/2010/main" val="115779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948661"/>
            <a:ext cx="2286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(0,0) </a:t>
            </a:r>
            <a:r>
              <a:rPr lang="en-US" sz="2800" dirty="0" smtClean="0">
                <a:sym typeface="Wingdings" panose="05000000000000000000" pitchFamily="2" charset="2"/>
              </a:rPr>
              <a:t>(</a:t>
            </a:r>
            <a:r>
              <a:rPr lang="en-US" sz="2800" dirty="0" smtClean="0"/>
              <a:t>0,3) </a:t>
            </a:r>
          </a:p>
          <a:p>
            <a:r>
              <a:rPr lang="en-US" sz="2800" dirty="0" smtClean="0"/>
              <a:t>(0,0) </a:t>
            </a:r>
            <a:r>
              <a:rPr lang="en-US" sz="2800" dirty="0" smtClean="0">
                <a:sym typeface="Wingdings" panose="05000000000000000000" pitchFamily="2" charset="2"/>
              </a:rPr>
              <a:t>(</a:t>
            </a:r>
            <a:r>
              <a:rPr lang="en-US" sz="2800" dirty="0" smtClean="0"/>
              <a:t>5,0)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526146" y="3234661"/>
            <a:ext cx="7098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(5,0) </a:t>
            </a:r>
            <a:r>
              <a:rPr lang="en-US" sz="2800" dirty="0" smtClean="0">
                <a:sym typeface="Wingdings" panose="05000000000000000000" pitchFamily="2" charset="2"/>
              </a:rPr>
              <a:t> { </a:t>
            </a:r>
            <a:r>
              <a:rPr lang="en-US" sz="2800" strike="sngStrike" dirty="0" smtClean="0">
                <a:sym typeface="Wingdings" panose="05000000000000000000" pitchFamily="2" charset="2"/>
              </a:rPr>
              <a:t>(0,0)</a:t>
            </a:r>
            <a:r>
              <a:rPr lang="en-US" sz="2800" dirty="0" smtClean="0">
                <a:sym typeface="Wingdings" panose="05000000000000000000" pitchFamily="2" charset="2"/>
              </a:rPr>
              <a:t>,  </a:t>
            </a:r>
            <a:r>
              <a:rPr lang="en-US" sz="2800" strike="sngStrike" dirty="0" smtClean="0">
                <a:sym typeface="Wingdings" panose="05000000000000000000" pitchFamily="2" charset="2"/>
              </a:rPr>
              <a:t>(5,0)</a:t>
            </a:r>
            <a:r>
              <a:rPr lang="en-US" sz="2800" dirty="0" smtClean="0">
                <a:sym typeface="Wingdings" panose="05000000000000000000" pitchFamily="2" charset="2"/>
              </a:rPr>
              <a:t>,  </a:t>
            </a:r>
            <a:r>
              <a:rPr lang="en-US" sz="2800" strike="sngStrike" dirty="0" smtClean="0">
                <a:sym typeface="Wingdings" panose="05000000000000000000" pitchFamily="2" charset="2"/>
              </a:rPr>
              <a:t>(5,0)</a:t>
            </a:r>
            <a:r>
              <a:rPr lang="en-US" sz="2800" dirty="0" smtClean="0">
                <a:sym typeface="Wingdings" panose="05000000000000000000" pitchFamily="2" charset="2"/>
              </a:rPr>
              <a:t>,  (5,3),  (2,3),  </a:t>
            </a:r>
            <a:r>
              <a:rPr lang="en-US" sz="2800" strike="sngStrike" dirty="0" smtClean="0">
                <a:sym typeface="Wingdings" panose="05000000000000000000" pitchFamily="2" charset="2"/>
              </a:rPr>
              <a:t>(5,0)</a:t>
            </a:r>
            <a:r>
              <a:rPr lang="en-US" sz="2800" dirty="0" smtClean="0">
                <a:sym typeface="Wingdings" panose="05000000000000000000" pitchFamily="2" charset="2"/>
              </a:rPr>
              <a:t> }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09800" y="2482841"/>
            <a:ext cx="2819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(0,0) </a:t>
            </a:r>
            <a:r>
              <a:rPr lang="en-US" sz="2800" dirty="0" smtClean="0">
                <a:sym typeface="Wingdings" panose="05000000000000000000" pitchFamily="2" charset="2"/>
              </a:rPr>
              <a:t></a:t>
            </a:r>
            <a:r>
              <a:rPr lang="en-US" sz="2800" b="1" dirty="0" smtClean="0">
                <a:sym typeface="Wingdings" panose="05000000000000000000" pitchFamily="2" charset="2"/>
              </a:rPr>
              <a:t>(</a:t>
            </a:r>
            <a:r>
              <a:rPr lang="en-US" sz="2800" b="1" dirty="0" smtClean="0"/>
              <a:t>5,0)</a:t>
            </a:r>
            <a:endParaRPr lang="en-US" sz="2800" b="1" dirty="0"/>
          </a:p>
        </p:txBody>
      </p:sp>
      <p:sp>
        <p:nvSpPr>
          <p:cNvPr id="9" name="Rectangle 8"/>
          <p:cNvSpPr/>
          <p:nvPr/>
        </p:nvSpPr>
        <p:spPr>
          <a:xfrm>
            <a:off x="4038600" y="1037508"/>
            <a:ext cx="274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(0,0) </a:t>
            </a:r>
            <a:r>
              <a:rPr lang="en-US" sz="2800" dirty="0" smtClean="0">
                <a:sym typeface="Wingdings" panose="05000000000000000000" pitchFamily="2" charset="2"/>
              </a:rPr>
              <a:t>(</a:t>
            </a:r>
            <a:r>
              <a:rPr lang="en-US" sz="2800" dirty="0" smtClean="0"/>
              <a:t>0,3)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61905" y="4072861"/>
            <a:ext cx="34095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(0,0) </a:t>
            </a:r>
            <a:r>
              <a:rPr lang="en-US" sz="2800" dirty="0" smtClean="0">
                <a:sym typeface="Wingdings" panose="05000000000000000000" pitchFamily="2" charset="2"/>
              </a:rPr>
              <a:t>(</a:t>
            </a:r>
            <a:r>
              <a:rPr lang="en-US" sz="2800" dirty="0" smtClean="0"/>
              <a:t>5,0)</a:t>
            </a:r>
            <a:r>
              <a:rPr lang="en-US" sz="2800" dirty="0" smtClean="0">
                <a:sym typeface="Wingdings" panose="05000000000000000000" pitchFamily="2" charset="2"/>
              </a:rPr>
              <a:t>(5,3)</a:t>
            </a:r>
          </a:p>
          <a:p>
            <a:r>
              <a:rPr lang="en-US" sz="2800" dirty="0"/>
              <a:t>(0,0) </a:t>
            </a:r>
            <a:r>
              <a:rPr lang="en-US" sz="2800" dirty="0">
                <a:sym typeface="Wingdings" panose="05000000000000000000" pitchFamily="2" charset="2"/>
              </a:rPr>
              <a:t>(</a:t>
            </a:r>
            <a:r>
              <a:rPr lang="en-US" sz="2800" dirty="0"/>
              <a:t>5,0)</a:t>
            </a:r>
            <a:r>
              <a:rPr lang="en-US" sz="2800" dirty="0">
                <a:sym typeface="Wingdings" panose="05000000000000000000" pitchFamily="2" charset="2"/>
              </a:rPr>
              <a:t></a:t>
            </a:r>
            <a:r>
              <a:rPr lang="en-US" sz="2800" dirty="0" smtClean="0">
                <a:sym typeface="Wingdings" panose="05000000000000000000" pitchFamily="2" charset="2"/>
              </a:rPr>
              <a:t>(2,3)</a:t>
            </a:r>
            <a:endParaRPr lang="en-US" sz="2800" dirty="0">
              <a:sym typeface="Wingdings" panose="05000000000000000000" pitchFamily="2" charset="2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47138" y="948661"/>
            <a:ext cx="2298879" cy="954107"/>
            <a:chOff x="228600" y="609600"/>
            <a:chExt cx="2298879" cy="954107"/>
          </a:xfrm>
        </p:grpSpPr>
        <p:sp>
          <p:nvSpPr>
            <p:cNvPr id="11" name="Left Brace 10"/>
            <p:cNvSpPr/>
            <p:nvPr/>
          </p:nvSpPr>
          <p:spPr>
            <a:xfrm>
              <a:off x="228600" y="609600"/>
              <a:ext cx="237186" cy="954107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Brace 11"/>
            <p:cNvSpPr/>
            <p:nvPr/>
          </p:nvSpPr>
          <p:spPr>
            <a:xfrm>
              <a:off x="2298879" y="609600"/>
              <a:ext cx="228600" cy="95410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898722" y="855524"/>
            <a:ext cx="2298879" cy="954107"/>
            <a:chOff x="228600" y="609600"/>
            <a:chExt cx="2298879" cy="954107"/>
          </a:xfrm>
        </p:grpSpPr>
        <p:sp>
          <p:nvSpPr>
            <p:cNvPr id="15" name="Left Brace 14"/>
            <p:cNvSpPr/>
            <p:nvPr/>
          </p:nvSpPr>
          <p:spPr>
            <a:xfrm>
              <a:off x="228600" y="609600"/>
              <a:ext cx="237186" cy="954107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Brace 15"/>
            <p:cNvSpPr/>
            <p:nvPr/>
          </p:nvSpPr>
          <p:spPr>
            <a:xfrm>
              <a:off x="2298879" y="609600"/>
              <a:ext cx="228600" cy="95410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181600" y="4109354"/>
            <a:ext cx="3522133" cy="954107"/>
            <a:chOff x="228600" y="609600"/>
            <a:chExt cx="2298879" cy="954107"/>
          </a:xfrm>
        </p:grpSpPr>
        <p:sp>
          <p:nvSpPr>
            <p:cNvPr id="26" name="Left Brace 25"/>
            <p:cNvSpPr/>
            <p:nvPr/>
          </p:nvSpPr>
          <p:spPr>
            <a:xfrm>
              <a:off x="228600" y="609600"/>
              <a:ext cx="237186" cy="954107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 Brace 26"/>
            <p:cNvSpPr/>
            <p:nvPr/>
          </p:nvSpPr>
          <p:spPr>
            <a:xfrm>
              <a:off x="2298879" y="609600"/>
              <a:ext cx="228600" cy="95410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ight Arrow 27"/>
          <p:cNvSpPr/>
          <p:nvPr/>
        </p:nvSpPr>
        <p:spPr>
          <a:xfrm>
            <a:off x="2895600" y="1219942"/>
            <a:ext cx="647700" cy="4115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2564618">
            <a:off x="1900992" y="2018258"/>
            <a:ext cx="647700" cy="4115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743200" y="1828800"/>
            <a:ext cx="107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extract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1000" y="3276600"/>
            <a:ext cx="1065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extend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32" name="Bent Arrow 31"/>
          <p:cNvSpPr/>
          <p:nvPr/>
        </p:nvSpPr>
        <p:spPr>
          <a:xfrm flipV="1">
            <a:off x="3967406" y="4072861"/>
            <a:ext cx="723947" cy="712543"/>
          </a:xfrm>
          <a:prstGeom prst="ben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94642" y="4796135"/>
            <a:ext cx="1512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n</a:t>
            </a:r>
            <a:r>
              <a:rPr lang="en-US" sz="2400" b="1" dirty="0" smtClean="0">
                <a:solidFill>
                  <a:srgbClr val="00B050"/>
                </a:solidFill>
              </a:rPr>
              <a:t>ew paths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89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0195" y="1160336"/>
            <a:ext cx="2286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(0,0) </a:t>
            </a:r>
            <a:r>
              <a:rPr lang="en-US" sz="2800" dirty="0" smtClean="0">
                <a:sym typeface="Wingdings" panose="05000000000000000000" pitchFamily="2" charset="2"/>
              </a:rPr>
              <a:t>(</a:t>
            </a:r>
            <a:r>
              <a:rPr lang="en-US" sz="2800" dirty="0" smtClean="0"/>
              <a:t>0,3)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6146" y="3234661"/>
            <a:ext cx="7098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(0,3) </a:t>
            </a:r>
            <a:r>
              <a:rPr lang="en-US" sz="2800" dirty="0" smtClean="0">
                <a:sym typeface="Wingdings" panose="05000000000000000000" pitchFamily="2" charset="2"/>
              </a:rPr>
              <a:t> { </a:t>
            </a:r>
            <a:r>
              <a:rPr lang="en-US" sz="2800" strike="sngStrike" dirty="0" smtClean="0">
                <a:sym typeface="Wingdings" panose="05000000000000000000" pitchFamily="2" charset="2"/>
              </a:rPr>
              <a:t>(0,3)</a:t>
            </a:r>
            <a:r>
              <a:rPr lang="en-US" sz="2800" dirty="0" smtClean="0">
                <a:sym typeface="Wingdings" panose="05000000000000000000" pitchFamily="2" charset="2"/>
              </a:rPr>
              <a:t>,  </a:t>
            </a:r>
            <a:r>
              <a:rPr lang="en-US" sz="2800" strike="sngStrike" dirty="0" smtClean="0">
                <a:sym typeface="Wingdings" panose="05000000000000000000" pitchFamily="2" charset="2"/>
              </a:rPr>
              <a:t>(0,0)</a:t>
            </a:r>
            <a:r>
              <a:rPr lang="en-US" sz="2800" dirty="0" smtClean="0">
                <a:sym typeface="Wingdings" panose="05000000000000000000" pitchFamily="2" charset="2"/>
              </a:rPr>
              <a:t>,  (5,3),  </a:t>
            </a:r>
            <a:r>
              <a:rPr lang="en-US" sz="2800" strike="sngStrike" dirty="0" smtClean="0">
                <a:sym typeface="Wingdings" panose="05000000000000000000" pitchFamily="2" charset="2"/>
              </a:rPr>
              <a:t>(0,3)</a:t>
            </a:r>
            <a:r>
              <a:rPr lang="en-US" sz="2800" dirty="0" smtClean="0">
                <a:sym typeface="Wingdings" panose="05000000000000000000" pitchFamily="2" charset="2"/>
              </a:rPr>
              <a:t>,  </a:t>
            </a:r>
            <a:r>
              <a:rPr lang="en-US" sz="2800" strike="sngStrike" dirty="0" smtClean="0">
                <a:sym typeface="Wingdings" panose="05000000000000000000" pitchFamily="2" charset="2"/>
              </a:rPr>
              <a:t>(0,3)</a:t>
            </a:r>
            <a:r>
              <a:rPr lang="en-US" sz="2800" dirty="0" smtClean="0">
                <a:sym typeface="Wingdings" panose="05000000000000000000" pitchFamily="2" charset="2"/>
              </a:rPr>
              <a:t>,  (3,0) }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09800" y="2482841"/>
            <a:ext cx="2819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(0,0) </a:t>
            </a:r>
            <a:r>
              <a:rPr lang="en-US" sz="2800" dirty="0" smtClean="0">
                <a:sym typeface="Wingdings" panose="05000000000000000000" pitchFamily="2" charset="2"/>
              </a:rPr>
              <a:t></a:t>
            </a:r>
            <a:r>
              <a:rPr lang="en-US" sz="2800" b="1" dirty="0" smtClean="0">
                <a:sym typeface="Wingdings" panose="05000000000000000000" pitchFamily="2" charset="2"/>
              </a:rPr>
              <a:t>(0</a:t>
            </a:r>
            <a:r>
              <a:rPr lang="en-US" sz="2800" b="1" dirty="0" smtClean="0"/>
              <a:t>,3)</a:t>
            </a:r>
            <a:endParaRPr lang="en-US" sz="2800" b="1" dirty="0"/>
          </a:p>
        </p:txBody>
      </p:sp>
      <p:sp>
        <p:nvSpPr>
          <p:cNvPr id="10" name="Rectangle 9"/>
          <p:cNvSpPr/>
          <p:nvPr/>
        </p:nvSpPr>
        <p:spPr>
          <a:xfrm>
            <a:off x="5361904" y="4072861"/>
            <a:ext cx="326265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(0,0) </a:t>
            </a:r>
            <a:r>
              <a:rPr lang="en-US" sz="2800" dirty="0" smtClean="0">
                <a:sym typeface="Wingdings" panose="05000000000000000000" pitchFamily="2" charset="2"/>
              </a:rPr>
              <a:t>(</a:t>
            </a:r>
            <a:r>
              <a:rPr lang="en-US" sz="2800" dirty="0" smtClean="0"/>
              <a:t>5,0)</a:t>
            </a:r>
            <a:r>
              <a:rPr lang="en-US" sz="2800" dirty="0" smtClean="0">
                <a:sym typeface="Wingdings" panose="05000000000000000000" pitchFamily="2" charset="2"/>
              </a:rPr>
              <a:t>(5,3)</a:t>
            </a:r>
          </a:p>
          <a:p>
            <a:r>
              <a:rPr lang="en-US" sz="2800" dirty="0"/>
              <a:t>(0,0) </a:t>
            </a:r>
            <a:r>
              <a:rPr lang="en-US" sz="2800" dirty="0">
                <a:sym typeface="Wingdings" panose="05000000000000000000" pitchFamily="2" charset="2"/>
              </a:rPr>
              <a:t>(</a:t>
            </a:r>
            <a:r>
              <a:rPr lang="en-US" sz="2800" dirty="0"/>
              <a:t>5,0)</a:t>
            </a:r>
            <a:r>
              <a:rPr lang="en-US" sz="2800" dirty="0">
                <a:sym typeface="Wingdings" panose="05000000000000000000" pitchFamily="2" charset="2"/>
              </a:rPr>
              <a:t></a:t>
            </a:r>
            <a:r>
              <a:rPr lang="en-US" sz="2800" dirty="0" smtClean="0">
                <a:sym typeface="Wingdings" panose="05000000000000000000" pitchFamily="2" charset="2"/>
              </a:rPr>
              <a:t>(2,3)</a:t>
            </a:r>
            <a:endParaRPr lang="en-US" sz="2800" dirty="0">
              <a:sym typeface="Wingdings" panose="05000000000000000000" pitchFamily="2" charset="2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28600" y="948661"/>
            <a:ext cx="2298879" cy="954107"/>
            <a:chOff x="228600" y="609600"/>
            <a:chExt cx="2298879" cy="954107"/>
          </a:xfrm>
        </p:grpSpPr>
        <p:sp>
          <p:nvSpPr>
            <p:cNvPr id="11" name="Left Brace 10"/>
            <p:cNvSpPr/>
            <p:nvPr/>
          </p:nvSpPr>
          <p:spPr>
            <a:xfrm>
              <a:off x="228600" y="609600"/>
              <a:ext cx="237186" cy="954107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Brace 11"/>
            <p:cNvSpPr/>
            <p:nvPr/>
          </p:nvSpPr>
          <p:spPr>
            <a:xfrm>
              <a:off x="2298879" y="609600"/>
              <a:ext cx="228600" cy="95410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873321" y="948661"/>
            <a:ext cx="2298879" cy="954107"/>
            <a:chOff x="228600" y="609600"/>
            <a:chExt cx="2298879" cy="954107"/>
          </a:xfrm>
        </p:grpSpPr>
        <p:sp>
          <p:nvSpPr>
            <p:cNvPr id="15" name="Left Brace 14"/>
            <p:cNvSpPr/>
            <p:nvPr/>
          </p:nvSpPr>
          <p:spPr>
            <a:xfrm>
              <a:off x="228600" y="609600"/>
              <a:ext cx="237186" cy="954107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Brace 15"/>
            <p:cNvSpPr/>
            <p:nvPr/>
          </p:nvSpPr>
          <p:spPr>
            <a:xfrm>
              <a:off x="2298879" y="609600"/>
              <a:ext cx="228600" cy="95410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181601" y="4109354"/>
            <a:ext cx="3530600" cy="2062846"/>
            <a:chOff x="228600" y="609600"/>
            <a:chExt cx="2298879" cy="954107"/>
          </a:xfrm>
        </p:grpSpPr>
        <p:sp>
          <p:nvSpPr>
            <p:cNvPr id="26" name="Left Brace 25"/>
            <p:cNvSpPr/>
            <p:nvPr/>
          </p:nvSpPr>
          <p:spPr>
            <a:xfrm>
              <a:off x="228600" y="609600"/>
              <a:ext cx="237186" cy="954107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 Brace 26"/>
            <p:cNvSpPr/>
            <p:nvPr/>
          </p:nvSpPr>
          <p:spPr>
            <a:xfrm>
              <a:off x="2298879" y="609600"/>
              <a:ext cx="228600" cy="95410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ight Arrow 27"/>
          <p:cNvSpPr/>
          <p:nvPr/>
        </p:nvSpPr>
        <p:spPr>
          <a:xfrm>
            <a:off x="2895600" y="1219942"/>
            <a:ext cx="647700" cy="4115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2564618">
            <a:off x="1900992" y="2018258"/>
            <a:ext cx="647700" cy="4115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743200" y="1939261"/>
            <a:ext cx="107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extract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1000" y="3306396"/>
            <a:ext cx="1065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extend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32" name="Bent Arrow 31"/>
          <p:cNvSpPr/>
          <p:nvPr/>
        </p:nvSpPr>
        <p:spPr>
          <a:xfrm flipV="1">
            <a:off x="3967406" y="4072861"/>
            <a:ext cx="723947" cy="712543"/>
          </a:xfrm>
          <a:prstGeom prst="ben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81400" y="4796135"/>
            <a:ext cx="1512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n</a:t>
            </a:r>
            <a:r>
              <a:rPr lang="en-US" sz="2400" b="1" dirty="0" smtClean="0">
                <a:solidFill>
                  <a:srgbClr val="00B050"/>
                </a:solidFill>
              </a:rPr>
              <a:t>ew paths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61904" y="5065693"/>
            <a:ext cx="33502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(0,0) </a:t>
            </a:r>
            <a:r>
              <a:rPr lang="en-US" sz="2800" dirty="0" smtClean="0">
                <a:sym typeface="Wingdings" panose="05000000000000000000" pitchFamily="2" charset="2"/>
              </a:rPr>
              <a:t>(0</a:t>
            </a:r>
            <a:r>
              <a:rPr lang="en-US" sz="2800" dirty="0" smtClean="0"/>
              <a:t>,3)</a:t>
            </a:r>
            <a:r>
              <a:rPr lang="en-US" sz="2800" dirty="0" smtClean="0">
                <a:sym typeface="Wingdings" panose="05000000000000000000" pitchFamily="2" charset="2"/>
              </a:rPr>
              <a:t>(5,3)</a:t>
            </a:r>
          </a:p>
          <a:p>
            <a:r>
              <a:rPr lang="en-US" sz="2800" dirty="0"/>
              <a:t>(0,0) </a:t>
            </a:r>
            <a:r>
              <a:rPr lang="en-US" sz="2800" dirty="0">
                <a:sym typeface="Wingdings" panose="05000000000000000000" pitchFamily="2" charset="2"/>
              </a:rPr>
              <a:t></a:t>
            </a:r>
            <a:r>
              <a:rPr lang="en-US" sz="2800" dirty="0" smtClean="0">
                <a:sym typeface="Wingdings" panose="05000000000000000000" pitchFamily="2" charset="2"/>
              </a:rPr>
              <a:t>(</a:t>
            </a:r>
            <a:r>
              <a:rPr lang="en-US" sz="2800" dirty="0" smtClean="0"/>
              <a:t>0,3)</a:t>
            </a:r>
            <a:r>
              <a:rPr lang="en-US" sz="2800" dirty="0">
                <a:sym typeface="Wingdings" panose="05000000000000000000" pitchFamily="2" charset="2"/>
              </a:rPr>
              <a:t></a:t>
            </a:r>
            <a:r>
              <a:rPr lang="en-US" sz="2800" dirty="0" smtClean="0">
                <a:sym typeface="Wingdings" panose="05000000000000000000" pitchFamily="2" charset="2"/>
              </a:rPr>
              <a:t>(3,0)</a:t>
            </a:r>
            <a:endParaRPr lang="en-US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7056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Outline</a:t>
            </a:r>
            <a:endParaRPr lang="zh-TW" altLang="en-US" sz="4000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075267"/>
            <a:ext cx="8305800" cy="4986866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The 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Water Jug 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Problem</a:t>
            </a:r>
            <a:endParaRPr lang="en-US" altLang="zh-TW" dirty="0" smtClean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r>
              <a:rPr lang="en-US" altLang="zh-TW" b="1" dirty="0" smtClean="0">
                <a:ea typeface="新細明體" panose="02020500000000000000" pitchFamily="18" charset="-120"/>
              </a:rPr>
              <a:t>C++ Standard Library Containers</a:t>
            </a:r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ea typeface="新細明體" panose="02020500000000000000" pitchFamily="18" charset="-120"/>
              </a:rPr>
              <a:t>Solving the 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Water Jug Problem</a:t>
            </a:r>
            <a:endParaRPr lang="en-US" altLang="zh-TW" dirty="0" smtClean="0">
              <a:solidFill>
                <a:schemeClr val="bg1">
                  <a:lumMod val="85000"/>
                </a:schemeClr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958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5317"/>
            <a:ext cx="8305800" cy="4114800"/>
          </a:xfrm>
        </p:spPr>
        <p:txBody>
          <a:bodyPr/>
          <a:lstStyle/>
          <a:p>
            <a:r>
              <a:rPr lang="en-US" dirty="0" smtClean="0"/>
              <a:t>Using C++ standard library containers</a:t>
            </a:r>
            <a:endParaRPr lang="en-US" b="1" dirty="0" smtClean="0">
              <a:solidFill>
                <a:srgbClr val="0070C0"/>
              </a:solidFill>
            </a:endParaRP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vector</a:t>
            </a:r>
          </a:p>
          <a:p>
            <a:pPr lvl="1"/>
            <a:r>
              <a:rPr lang="en-US" altLang="zh-TW" b="1" dirty="0" smtClean="0">
                <a:solidFill>
                  <a:srgbClr val="0070C0"/>
                </a:solidFill>
              </a:rPr>
              <a:t>set</a:t>
            </a:r>
          </a:p>
          <a:p>
            <a:pPr lvl="1"/>
            <a:r>
              <a:rPr lang="en-US" altLang="zh-TW" b="1" dirty="0">
                <a:solidFill>
                  <a:srgbClr val="0070C0"/>
                </a:solidFill>
              </a:rPr>
              <a:t>map</a:t>
            </a:r>
            <a:endParaRPr lang="en-US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76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“vector” data structure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865" y="1185317"/>
            <a:ext cx="8305800" cy="4893750"/>
          </a:xfrm>
        </p:spPr>
        <p:txBody>
          <a:bodyPr/>
          <a:lstStyle/>
          <a:p>
            <a:r>
              <a:rPr lang="en-US" dirty="0" smtClean="0"/>
              <a:t>vector: a data structure with </a:t>
            </a:r>
            <a:r>
              <a:rPr lang="en-US" dirty="0" smtClean="0">
                <a:solidFill>
                  <a:srgbClr val="FF0000"/>
                </a:solidFill>
              </a:rPr>
              <a:t>contiguous memory locations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Resizing</a:t>
            </a:r>
            <a:r>
              <a:rPr lang="en-US" dirty="0" smtClean="0"/>
              <a:t>: When a vector’s memory is exhausted,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vector allocates a </a:t>
            </a:r>
            <a:r>
              <a:rPr lang="en-US" dirty="0" smtClean="0">
                <a:solidFill>
                  <a:srgbClr val="7030A0"/>
                </a:solidFill>
              </a:rPr>
              <a:t>larger</a:t>
            </a:r>
            <a:r>
              <a:rPr lang="en-US" dirty="0" smtClean="0"/>
              <a:t> built-in array,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7030A0"/>
                </a:solidFill>
              </a:rPr>
              <a:t>copies</a:t>
            </a:r>
            <a:r>
              <a:rPr lang="en-US" dirty="0" smtClean="0"/>
              <a:t> (or moves) the original elements into the new built-in array and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7030A0"/>
                </a:solidFill>
              </a:rPr>
              <a:t>de-allocates</a:t>
            </a:r>
            <a:r>
              <a:rPr lang="en-US" dirty="0" smtClean="0"/>
              <a:t> the old built-in array. </a:t>
            </a:r>
          </a:p>
        </p:txBody>
      </p:sp>
    </p:spTree>
    <p:extLst>
      <p:ext uri="{BB962C8B-B14F-4D97-AF65-F5344CB8AC3E}">
        <p14:creationId xmlns:p14="http://schemas.microsoft.com/office/powerpoint/2010/main" val="151900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 vector example (1/5)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9959" y="1087010"/>
            <a:ext cx="8901404" cy="5724335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pPr marL="0" indent="0"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pPr marL="0" indent="0">
              <a:buNone/>
            </a:pPr>
            <a:endParaRPr lang="en-US" altLang="zh-TW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altLang="zh-TW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altLang="zh-TW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We can grow a vector incrementally using 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</a:p>
          <a:p>
            <a:pPr marL="0" indent="0"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To stop 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type 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Ctrl-Z+Enter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at the beginning of a line.</a:t>
            </a:r>
          </a:p>
          <a:p>
            <a:pPr marL="0" indent="0"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"Enter some integers ";</a:t>
            </a:r>
          </a:p>
          <a:p>
            <a:pPr marL="0" indent="0"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"and type Ctrl-Z + Return at the beginning of a newline.\n";</a:t>
            </a:r>
          </a:p>
          <a:p>
            <a:pPr marL="0" indent="0"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vec.push_back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TW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14603" y="6484773"/>
            <a:ext cx="200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To be continued.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63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ses.tc.edu.tw/~s16e16/%E6%96%B0%E5%A2%9E%E8%B3%87%E6%96%99%E5%A4%BE/d6294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174625"/>
            <a:ext cx="4648200" cy="650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35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 vector example (2/5)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33665"/>
            <a:ext cx="8305800" cy="5089853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There are several 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ways 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en-US" altLang="zh-TW" sz="20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iterate through a vector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They can be treated as idioms.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1. Access the elements by </a:t>
            </a: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indexes and []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(unsigned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vec.size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&lt;&lt; ' ';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'\n';</a:t>
            </a:r>
          </a:p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2. Use </a:t>
            </a: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C++11 range-based 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loops.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(auto v :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 &lt;&lt; ' ';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'\n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14603" y="6484773"/>
            <a:ext cx="200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To be continued.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29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 vector example (3/5)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199" y="1133665"/>
            <a:ext cx="8462865" cy="4893905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3. Use </a:t>
            </a:r>
            <a:r>
              <a:rPr lang="en-US" altLang="zh-TW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for_each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(need to include &lt;algorithm&gt;) and C++11 </a:t>
            </a: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 functions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for_each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vec.cbegin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vec.cend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zh-TW" sz="20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[](</a:t>
            </a:r>
            <a:r>
              <a:rPr lang="en-US" altLang="zh-TW" sz="20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20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v)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 &lt;&lt; " "; }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);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'\n';</a:t>
            </a:r>
          </a:p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4. Use an </a:t>
            </a: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(auto it=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vec.cbegin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it!=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vec.cend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++it) {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' ';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'\n';</a:t>
            </a:r>
          </a:p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14603" y="6484773"/>
            <a:ext cx="200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To be continued.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47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 vector example (4/5)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33665"/>
            <a:ext cx="8305800" cy="4893905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Other types of vectors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vector&lt;string&gt;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heroes{"Ironman", "Batman", "Superman", "Spiderman", "Thor"};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(auto s : heroes)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 &lt;&lt; ' ';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'\n';</a:t>
            </a:r>
          </a:p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altLang="zh-TW" sz="20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Sorted: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\n";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heroes.begin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heroes.end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(auto s : heroes)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 &lt;&lt; ' ';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'\n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14603" y="6484773"/>
            <a:ext cx="200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To be continued.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33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 vector example (5/5)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33665"/>
            <a:ext cx="8528180" cy="5248474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altLang="zh-TW" sz="20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Shuffle: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\n";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random_shuffle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heroes.begin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heroes.end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(auto s : heroes)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 &lt;&lt; ' ';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'\n';</a:t>
            </a:r>
          </a:p>
          <a:p>
            <a:pPr marL="0" indent="0">
              <a:buNone/>
            </a:pPr>
            <a:endParaRPr lang="en-US" altLang="zh-TW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functions in &lt;algorithm&gt;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altLang="zh-TW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endParaRPr lang="en-US" altLang="zh-TW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altLang="zh-TW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heroes.cbegin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heroes.cend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sz="20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[](string s)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return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s.length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()&gt;3; }) )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"All names have more than three letters.\n";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"false\n";</a:t>
            </a:r>
          </a:p>
          <a:p>
            <a:pPr marL="0" indent="0">
              <a:buNone/>
            </a:pPr>
            <a:endParaRPr lang="en-US" altLang="zh-TW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14603" y="6484773"/>
            <a:ext cx="200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End.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91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for_each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865" y="1185317"/>
            <a:ext cx="8305800" cy="5140838"/>
          </a:xfrm>
        </p:spPr>
        <p:txBody>
          <a:bodyPr/>
          <a:lstStyle/>
          <a:p>
            <a:r>
              <a:rPr lang="en-US" sz="2800" dirty="0" smtClean="0"/>
              <a:t>To apply a </a:t>
            </a:r>
            <a:r>
              <a:rPr lang="en-US" sz="2800" dirty="0" smtClean="0">
                <a:solidFill>
                  <a:srgbClr val="FF0000"/>
                </a:solidFill>
              </a:rPr>
              <a:t>general function </a:t>
            </a:r>
            <a:r>
              <a:rPr lang="en-US" sz="2800" dirty="0" smtClean="0"/>
              <a:t>to every element in the range from </a:t>
            </a:r>
            <a:r>
              <a:rPr lang="en-US" sz="2800" dirty="0" err="1" smtClean="0"/>
              <a:t>XXX.begin</a:t>
            </a:r>
            <a:r>
              <a:rPr lang="en-US" sz="2800" dirty="0" smtClean="0"/>
              <a:t>() up to, </a:t>
            </a:r>
            <a:r>
              <a:rPr lang="en-US" sz="2800" dirty="0" smtClean="0">
                <a:solidFill>
                  <a:srgbClr val="FFC000"/>
                </a:solidFill>
              </a:rPr>
              <a:t>but not including</a:t>
            </a:r>
            <a:r>
              <a:rPr lang="en-US" sz="2800" dirty="0" smtClean="0"/>
              <a:t>, </a:t>
            </a:r>
            <a:r>
              <a:rPr lang="en-US" sz="2800" dirty="0" err="1" smtClean="0"/>
              <a:t>XXX.end</a:t>
            </a:r>
            <a:r>
              <a:rPr lang="en-US" sz="2800" dirty="0" smtClean="0"/>
              <a:t>().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FF0000"/>
                </a:solidFill>
              </a:rPr>
              <a:t>general function </a:t>
            </a:r>
            <a:r>
              <a:rPr lang="en-US" sz="2400" dirty="0" smtClean="0"/>
              <a:t>takes the </a:t>
            </a:r>
            <a:r>
              <a:rPr lang="en-US" sz="2400" dirty="0" smtClean="0">
                <a:solidFill>
                  <a:srgbClr val="7030A0"/>
                </a:solidFill>
              </a:rPr>
              <a:t>current element </a:t>
            </a:r>
            <a:r>
              <a:rPr lang="en-US" sz="2400" dirty="0" smtClean="0"/>
              <a:t>as an </a:t>
            </a:r>
            <a:r>
              <a:rPr lang="en-US" sz="2400" dirty="0" smtClean="0">
                <a:solidFill>
                  <a:srgbClr val="7030A0"/>
                </a:solidFill>
              </a:rPr>
              <a:t>argument</a:t>
            </a:r>
            <a:r>
              <a:rPr lang="en-US" sz="2400" dirty="0" smtClean="0"/>
              <a:t>.</a:t>
            </a:r>
          </a:p>
          <a:p>
            <a:r>
              <a:rPr lang="en-US" sz="2800" dirty="0" smtClean="0">
                <a:solidFill>
                  <a:srgbClr val="00B050"/>
                </a:solidFill>
              </a:rPr>
              <a:t>begin()/</a:t>
            </a:r>
            <a:r>
              <a:rPr lang="en-US" sz="2800" dirty="0" err="1" smtClean="0">
                <a:solidFill>
                  <a:srgbClr val="00B050"/>
                </a:solidFill>
              </a:rPr>
              <a:t>cbegin</a:t>
            </a:r>
            <a:r>
              <a:rPr lang="en-US" sz="2800" dirty="0" smtClean="0">
                <a:solidFill>
                  <a:srgbClr val="00B050"/>
                </a:solidFill>
              </a:rPr>
              <a:t>()</a:t>
            </a:r>
            <a:r>
              <a:rPr lang="en-US" sz="2800" dirty="0" smtClean="0"/>
              <a:t>: </a:t>
            </a:r>
          </a:p>
          <a:p>
            <a:pPr lvl="1"/>
            <a:r>
              <a:rPr lang="en-US" sz="2400" dirty="0" smtClean="0"/>
              <a:t>returns an </a:t>
            </a:r>
            <a:r>
              <a:rPr lang="en-US" sz="2400" dirty="0" smtClean="0">
                <a:solidFill>
                  <a:srgbClr val="FFC000"/>
                </a:solidFill>
              </a:rPr>
              <a:t>iterator/</a:t>
            </a:r>
            <a:r>
              <a:rPr lang="en-US" sz="2400" dirty="0" err="1" smtClean="0">
                <a:solidFill>
                  <a:srgbClr val="FFC000"/>
                </a:solidFill>
              </a:rPr>
              <a:t>const_iterator</a:t>
            </a:r>
            <a:r>
              <a:rPr lang="en-US" sz="2400" dirty="0" smtClean="0"/>
              <a:t> (imagined as “pointer”) that refers to the container’s first element</a:t>
            </a:r>
          </a:p>
          <a:p>
            <a:r>
              <a:rPr lang="en-US" sz="2800" dirty="0" smtClean="0">
                <a:solidFill>
                  <a:srgbClr val="00B050"/>
                </a:solidFill>
              </a:rPr>
              <a:t>end()/</a:t>
            </a:r>
            <a:r>
              <a:rPr lang="en-US" sz="2800" dirty="0" err="1" smtClean="0">
                <a:solidFill>
                  <a:srgbClr val="00B050"/>
                </a:solidFill>
              </a:rPr>
              <a:t>cend</a:t>
            </a:r>
            <a:r>
              <a:rPr lang="en-US" sz="2800" dirty="0" smtClean="0">
                <a:solidFill>
                  <a:srgbClr val="00B050"/>
                </a:solidFill>
              </a:rPr>
              <a:t>()</a:t>
            </a:r>
            <a:r>
              <a:rPr lang="en-US" sz="2800" dirty="0" smtClean="0"/>
              <a:t>: </a:t>
            </a:r>
          </a:p>
          <a:p>
            <a:pPr lvl="1"/>
            <a:r>
              <a:rPr lang="en-US" altLang="zh-TW" sz="2400" dirty="0" smtClean="0"/>
              <a:t>returns an </a:t>
            </a:r>
            <a:r>
              <a:rPr lang="en-US" altLang="zh-TW" sz="2400" dirty="0" smtClean="0">
                <a:solidFill>
                  <a:srgbClr val="FFC000"/>
                </a:solidFill>
              </a:rPr>
              <a:t>iterator/</a:t>
            </a:r>
            <a:r>
              <a:rPr lang="en-US" altLang="zh-TW" sz="2400" dirty="0" err="1" smtClean="0">
                <a:solidFill>
                  <a:srgbClr val="FFC000"/>
                </a:solidFill>
              </a:rPr>
              <a:t>const_iterator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that refers to the </a:t>
            </a:r>
            <a:r>
              <a:rPr lang="en-US" altLang="zh-TW" sz="2400" dirty="0" smtClean="0">
                <a:solidFill>
                  <a:srgbClr val="FF0000"/>
                </a:solidFill>
              </a:rPr>
              <a:t>next position after </a:t>
            </a:r>
            <a:r>
              <a:rPr lang="en-US" altLang="zh-TW" sz="2400" dirty="0" smtClean="0"/>
              <a:t>the end of the container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8362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all_of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865" y="1380931"/>
            <a:ext cx="8305800" cy="4698136"/>
          </a:xfrm>
        </p:spPr>
        <p:txBody>
          <a:bodyPr/>
          <a:lstStyle/>
          <a:p>
            <a:r>
              <a:rPr lang="en-US" dirty="0" smtClean="0"/>
              <a:t>To determine: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whether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rgbClr val="FFC000"/>
                </a:solidFill>
              </a:rPr>
              <a:t>unary predicate function </a:t>
            </a:r>
            <a:r>
              <a:rPr lang="en-US" dirty="0" smtClean="0"/>
              <a:t>returns </a:t>
            </a:r>
            <a:r>
              <a:rPr lang="en-US" dirty="0" smtClean="0">
                <a:solidFill>
                  <a:srgbClr val="FF0000"/>
                </a:solidFill>
              </a:rPr>
              <a:t>true</a:t>
            </a:r>
            <a:r>
              <a:rPr lang="en-US" dirty="0" smtClean="0"/>
              <a:t> for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all of </a:t>
            </a:r>
            <a:r>
              <a:rPr lang="en-US" dirty="0" smtClean="0"/>
              <a:t>the elements in the range from </a:t>
            </a:r>
            <a:r>
              <a:rPr lang="en-US" dirty="0" err="1" smtClean="0">
                <a:solidFill>
                  <a:srgbClr val="00B050"/>
                </a:solidFill>
              </a:rPr>
              <a:t>XXX.begin</a:t>
            </a:r>
            <a:r>
              <a:rPr lang="en-US" dirty="0" smtClean="0">
                <a:solidFill>
                  <a:srgbClr val="00B050"/>
                </a:solidFill>
              </a:rPr>
              <a:t>() </a:t>
            </a:r>
            <a:r>
              <a:rPr lang="en-US" dirty="0" smtClean="0"/>
              <a:t>up to, but not including, </a:t>
            </a:r>
            <a:r>
              <a:rPr lang="en-US" dirty="0" err="1" smtClean="0">
                <a:solidFill>
                  <a:srgbClr val="00B050"/>
                </a:solidFill>
              </a:rPr>
              <a:t>XXX.end</a:t>
            </a:r>
            <a:r>
              <a:rPr lang="en-US" dirty="0" smtClean="0">
                <a:solidFill>
                  <a:srgbClr val="00B050"/>
                </a:solidFill>
              </a:rPr>
              <a:t>()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222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set example (1/4)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9959" y="1087010"/>
            <a:ext cx="8901404" cy="5724335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&lt;set&gt;</a:t>
            </a:r>
          </a:p>
          <a:p>
            <a:pPr marL="0" indent="0"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pPr marL="0" indent="0"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bitset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// otherwise we need to write 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::set</a:t>
            </a:r>
          </a:p>
          <a:p>
            <a:pPr marL="0" indent="0">
              <a:buNone/>
            </a:pPr>
            <a:endParaRPr lang="en-US" altLang="zh-TW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set&lt;</a:t>
            </a:r>
            <a:r>
              <a:rPr lang="en-US" altLang="zh-TW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S{1, 2, 3, 4};</a:t>
            </a:r>
          </a:p>
          <a:p>
            <a:pPr marL="0" indent="0">
              <a:buNone/>
            </a:pPr>
            <a:endParaRPr lang="en-US" altLang="zh-TW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altLang="zh-TW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a new element 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into a set</a:t>
            </a:r>
          </a:p>
          <a:p>
            <a:pPr marL="0" indent="0"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S.insert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(5);</a:t>
            </a:r>
          </a:p>
          <a:p>
            <a:pPr marL="0" indent="0"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(auto c : S)</a:t>
            </a:r>
          </a:p>
          <a:p>
            <a:pPr marL="0" indent="0"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c &lt;&lt; ' ';</a:t>
            </a:r>
          </a:p>
          <a:p>
            <a:pPr marL="0" indent="0"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'\n</a:t>
            </a:r>
            <a:r>
              <a:rPr lang="en-US" altLang="zh-TW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  <a:endParaRPr lang="en-US" altLang="zh-TW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14603" y="6484773"/>
            <a:ext cx="200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To be continued.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set example (2/4)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9959" y="1161658"/>
            <a:ext cx="8901404" cy="5724335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insert an </a:t>
            </a: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existing element 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into a set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S.insert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(auto c : S)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c &lt;&lt; ' ';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'\n';</a:t>
            </a:r>
          </a:p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We use the following idiom to find an element in a set.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auto x = </a:t>
            </a:r>
            <a:r>
              <a:rPr lang="en-US" altLang="zh-TW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S.find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(3); // </a:t>
            </a:r>
            <a:r>
              <a:rPr lang="en-US" altLang="zh-TW" sz="20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is an iterator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(x </a:t>
            </a: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S.cend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" &lt;&lt; *x &lt;&lt; '\n';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14603" y="6484773"/>
            <a:ext cx="200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To be continued.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set example (3/4)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19200"/>
            <a:ext cx="9143999" cy="5592145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Generate all </a:t>
            </a: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permutations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and store them in a set.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altLang="zh-TW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v{1,2,3};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set&lt;vector&lt;</a:t>
            </a:r>
            <a:r>
              <a:rPr lang="en-US" altLang="zh-TW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do {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T.insert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(v);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while ( </a:t>
            </a:r>
            <a:r>
              <a:rPr lang="en-US" altLang="zh-TW" sz="20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next_permutation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v.begin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);</a:t>
            </a:r>
          </a:p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(auto c : T)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c[0] &lt;&lt; ' ' &lt;&lt; c[1] &lt;&lt; ' ' &lt;&lt; c[2] &lt;&lt; '\n';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'\n';</a:t>
            </a:r>
          </a:p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214603" y="6484773"/>
            <a:ext cx="200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To be continued.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43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set example (4/4)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9959" y="1240969"/>
            <a:ext cx="8901404" cy="5523721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using </a:t>
            </a:r>
            <a:r>
              <a:rPr lang="en-US" altLang="zh-TW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bitset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to generate power sets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vector&lt;string&gt;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vs{"RED","GREEN","BLUE"};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&lt;8; ++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bitset</a:t>
            </a: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&lt;3&gt;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b(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j=0; j&lt;3; ++j) {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(b[j]==1) {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vs[j] &lt;&lt; ' ';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'\n';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14603" y="6484773"/>
            <a:ext cx="200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End.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91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1.blog.xuite.net/1/b/8/a/17149096/blog_755782/txt/30655870/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455" y="1816445"/>
            <a:ext cx="5826605" cy="330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60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std</a:t>
            </a:r>
            <a:r>
              <a:rPr lang="en-US" altLang="zh-TW" dirty="0"/>
              <a:t>::</a:t>
            </a:r>
            <a:r>
              <a:rPr lang="en-US" altLang="zh-TW" dirty="0" err="1"/>
              <a:t>next_permutation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865" y="1185317"/>
            <a:ext cx="8305800" cy="4893750"/>
          </a:xfrm>
        </p:spPr>
        <p:txBody>
          <a:bodyPr/>
          <a:lstStyle/>
          <a:p>
            <a:r>
              <a:rPr lang="en-US" altLang="zh-TW" dirty="0"/>
              <a:t>Rearranges the elements in the range [</a:t>
            </a:r>
            <a:r>
              <a:rPr lang="en-US" altLang="zh-TW" dirty="0" err="1"/>
              <a:t>first,last</a:t>
            </a:r>
            <a:r>
              <a:rPr lang="en-US" altLang="zh-TW" dirty="0"/>
              <a:t>) into the next </a:t>
            </a:r>
            <a:r>
              <a:rPr lang="en-US" altLang="zh-TW" i="1" dirty="0">
                <a:solidFill>
                  <a:srgbClr val="0070C0"/>
                </a:solidFill>
              </a:rPr>
              <a:t>lexicographically</a:t>
            </a:r>
            <a:r>
              <a:rPr lang="en-US" altLang="zh-TW" i="1" dirty="0"/>
              <a:t> </a:t>
            </a:r>
            <a:r>
              <a:rPr lang="en-US" altLang="zh-TW" i="1" dirty="0">
                <a:solidFill>
                  <a:srgbClr val="0070C0"/>
                </a:solidFill>
              </a:rPr>
              <a:t>greater</a:t>
            </a:r>
            <a:r>
              <a:rPr lang="en-US" altLang="zh-TW" dirty="0"/>
              <a:t> permutation</a:t>
            </a:r>
            <a:r>
              <a:rPr lang="en-US" altLang="zh-TW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479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 err="1" smtClean="0"/>
              <a:t>bitset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865" y="1185317"/>
            <a:ext cx="8305800" cy="4893750"/>
          </a:xfrm>
        </p:spPr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bitset</a:t>
            </a:r>
            <a:r>
              <a:rPr lang="en-US" dirty="0" smtClean="0"/>
              <a:t> makes it easy to create and manipulate </a:t>
            </a:r>
            <a:r>
              <a:rPr lang="en-US" dirty="0" smtClean="0">
                <a:solidFill>
                  <a:srgbClr val="FF0000"/>
                </a:solidFill>
              </a:rPr>
              <a:t>bit sets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which are useful for representing </a:t>
            </a:r>
            <a:r>
              <a:rPr lang="en-US" dirty="0" smtClean="0">
                <a:solidFill>
                  <a:srgbClr val="FF0000"/>
                </a:solidFill>
              </a:rPr>
              <a:t>a set of bit flags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bitsets</a:t>
            </a:r>
            <a:r>
              <a:rPr lang="en-US" dirty="0" smtClean="0"/>
              <a:t> are </a:t>
            </a:r>
            <a:r>
              <a:rPr lang="en-US" dirty="0" smtClean="0">
                <a:solidFill>
                  <a:srgbClr val="00B050"/>
                </a:solidFill>
              </a:rPr>
              <a:t>fixed in size </a:t>
            </a:r>
            <a:r>
              <a:rPr lang="en-US" dirty="0" smtClean="0"/>
              <a:t>at compile time. </a:t>
            </a:r>
          </a:p>
          <a:p>
            <a:r>
              <a:rPr lang="en-US" dirty="0" err="1"/>
              <a:t>bitset</a:t>
            </a:r>
            <a:r>
              <a:rPr lang="en-US" dirty="0"/>
              <a:t>&lt;3&gt; b(</a:t>
            </a:r>
            <a:r>
              <a:rPr lang="en-US" dirty="0" err="1"/>
              <a:t>i</a:t>
            </a:r>
            <a:r>
              <a:rPr lang="en-US" dirty="0" smtClean="0"/>
              <a:t>);</a:t>
            </a:r>
          </a:p>
          <a:p>
            <a:pPr lvl="1"/>
            <a:r>
              <a:rPr lang="en-US" altLang="zh-TW" dirty="0">
                <a:solidFill>
                  <a:srgbClr val="00B050"/>
                </a:solidFill>
              </a:rPr>
              <a:t>initialization</a:t>
            </a:r>
            <a:r>
              <a:rPr lang="en-US" altLang="zh-TW" dirty="0"/>
              <a:t> from integer </a:t>
            </a:r>
            <a:r>
              <a:rPr lang="en-US" altLang="zh-TW" dirty="0" smtClean="0"/>
              <a:t>value </a:t>
            </a:r>
            <a:r>
              <a:rPr lang="en-US" altLang="zh-TW" dirty="0" err="1" smtClean="0"/>
              <a:t>i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Integer value i’s bits </a:t>
            </a:r>
            <a:r>
              <a:rPr lang="en-US" altLang="zh-TW" dirty="0"/>
              <a:t>are copied to the </a:t>
            </a:r>
            <a:r>
              <a:rPr lang="en-US" altLang="zh-TW" dirty="0" err="1"/>
              <a:t>bitset</a:t>
            </a:r>
            <a:r>
              <a:rPr lang="en-US" altLang="zh-TW" dirty="0"/>
              <a:t> positions.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811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“map” data structure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865" y="1185317"/>
            <a:ext cx="8305800" cy="4893750"/>
          </a:xfrm>
        </p:spPr>
        <p:txBody>
          <a:bodyPr/>
          <a:lstStyle/>
          <a:p>
            <a:r>
              <a:rPr lang="en-US" dirty="0" smtClean="0"/>
              <a:t>A data structure that performs fast storage and retrieval of unique </a:t>
            </a:r>
            <a:r>
              <a:rPr lang="en-US" dirty="0" smtClean="0">
                <a:solidFill>
                  <a:srgbClr val="FF0000"/>
                </a:solidFill>
              </a:rPr>
              <a:t>keys</a:t>
            </a:r>
            <a:r>
              <a:rPr lang="en-US" dirty="0" smtClean="0"/>
              <a:t> and associated </a:t>
            </a:r>
            <a:r>
              <a:rPr lang="en-US" dirty="0" smtClean="0">
                <a:solidFill>
                  <a:srgbClr val="FF0000"/>
                </a:solidFill>
              </a:rPr>
              <a:t>values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Duplicate keys are not allowed</a:t>
            </a:r>
            <a:endParaRPr lang="en-US" dirty="0" smtClean="0"/>
          </a:p>
          <a:p>
            <a:pPr lvl="1"/>
            <a:r>
              <a:rPr lang="en-US" dirty="0" smtClean="0"/>
              <a:t>a single value can be associated with each key.</a:t>
            </a:r>
          </a:p>
          <a:p>
            <a:pPr lvl="1"/>
            <a:r>
              <a:rPr lang="en-US" dirty="0" smtClean="0"/>
              <a:t>This is called a one-to-one mapping.</a:t>
            </a:r>
          </a:p>
        </p:txBody>
      </p:sp>
    </p:spTree>
    <p:extLst>
      <p:ext uri="{BB962C8B-B14F-4D97-AF65-F5344CB8AC3E}">
        <p14:creationId xmlns:p14="http://schemas.microsoft.com/office/powerpoint/2010/main" val="310387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map example (1/4)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6572" y="1265855"/>
            <a:ext cx="8817428" cy="5592145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&lt;map&gt;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create a map (a dictionary) that maps a string to an integer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map: key-&gt;value where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key: string, value: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map&lt;string, </a:t>
            </a:r>
            <a:r>
              <a:rPr lang="en-US" altLang="zh-TW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WordFreq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14603" y="6484773"/>
            <a:ext cx="200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To be continued.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40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map example (2/4)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6571" y="1219200"/>
            <a:ext cx="8817428" cy="5592145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use the idiom of finding an element in a container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auto found = </a:t>
            </a:r>
            <a:r>
              <a:rPr lang="en-US" altLang="zh-TW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WordFreq.find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(found == </a:t>
            </a:r>
            <a:r>
              <a:rPr lang="en-US" altLang="zh-TW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WordFreq.cend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// a new word, initialize its count as 1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TW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WordFreq</a:t>
            </a: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// an existing word; increase its frequency by 1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TW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WordFreq</a:t>
            </a: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000" b="1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US" altLang="zh-TW" sz="2000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14603" y="6484773"/>
            <a:ext cx="200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To be continued.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51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map example (3/4)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6571" y="1219200"/>
            <a:ext cx="8817428" cy="5592145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WordFreq.count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)==0) {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// a new word, initialize its count as 1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TW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WordFreq</a:t>
            </a: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// an existing word; increase its frequency by 1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TW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WordFreq</a:t>
            </a: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14603" y="6484773"/>
            <a:ext cx="200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To be continued.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99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map example (4/4)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6571" y="1219200"/>
            <a:ext cx="8817428" cy="5592145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iterate through 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data in the map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the data are sorted by the keys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.first 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 the key and </a:t>
            </a: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.second 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 the value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(auto it=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WordFreq.</a:t>
            </a:r>
            <a:r>
              <a:rPr lang="en-US" altLang="zh-TW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it!=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WordFreq.</a:t>
            </a:r>
            <a:r>
              <a:rPr lang="en-US" altLang="zh-TW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++it) {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(*it).first 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": " &lt;&lt; </a:t>
            </a: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(*it).second 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'\n';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0" indent="0">
              <a:buNone/>
            </a:pPr>
            <a:endParaRPr lang="en-US" altLang="zh-TW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(auto </a:t>
            </a: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 : </a:t>
            </a:r>
            <a:r>
              <a:rPr lang="en-US" altLang="zh-TW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WordFreq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zh-TW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w.first</a:t>
            </a: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": " &lt;&lt; </a:t>
            </a:r>
            <a:r>
              <a:rPr lang="en-US" altLang="zh-TW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w.second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'\n';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en-US" altLang="zh-TW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214603" y="6484773"/>
            <a:ext cx="200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End.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57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Outline</a:t>
            </a:r>
            <a:endParaRPr lang="zh-TW" altLang="en-US" sz="4000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075267"/>
            <a:ext cx="8305800" cy="4986866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The 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Water Jug 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Problem</a:t>
            </a:r>
            <a:endParaRPr lang="en-US" altLang="zh-TW" dirty="0" smtClean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ea typeface="新細明體" panose="02020500000000000000" pitchFamily="18" charset="-120"/>
              </a:rPr>
              <a:t>C++ Standard Library Containers</a:t>
            </a:r>
          </a:p>
          <a:p>
            <a:r>
              <a:rPr lang="en-US" altLang="zh-TW" b="1" dirty="0" smtClean="0">
                <a:ea typeface="新細明體" panose="02020500000000000000" pitchFamily="18" charset="-120"/>
              </a:rPr>
              <a:t>Solving the </a:t>
            </a:r>
            <a:r>
              <a:rPr lang="en-US" altLang="zh-TW" b="1" dirty="0"/>
              <a:t>Water Jug Problem</a:t>
            </a:r>
            <a:endParaRPr lang="en-US" altLang="zh-TW" b="1" dirty="0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777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main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6571" y="1219200"/>
            <a:ext cx="8817428" cy="5592145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altLang="zh-TW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jugs = {3, 5, 7};</a:t>
            </a:r>
          </a:p>
          <a:p>
            <a:pPr marL="0" indent="0"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Pouring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problem(jugs);</a:t>
            </a:r>
          </a:p>
          <a:p>
            <a:pPr marL="0" indent="0"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problem.</a:t>
            </a:r>
            <a:r>
              <a:rPr lang="en-US" altLang="zh-TW" sz="2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solve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(4, 3);</a:t>
            </a:r>
          </a:p>
          <a:p>
            <a:pPr marL="0" indent="0"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problem.show_solutions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918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Definition of class Pouring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6571" y="1219200"/>
            <a:ext cx="8817428" cy="5592145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&lt;set&gt;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&lt;iterator&gt;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sstream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State = vector&lt;</a:t>
            </a:r>
            <a:r>
              <a:rPr lang="en-US" altLang="zh-TW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pPr marL="0" indent="0">
              <a:buNone/>
            </a:pPr>
            <a:endParaRPr lang="en-US" altLang="zh-TW" sz="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Pouring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_capacities; // {3, 5}</a:t>
            </a:r>
          </a:p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43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References</a:t>
            </a:r>
            <a:endParaRPr lang="zh-TW" altLang="en-US" sz="4000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27663"/>
            <a:ext cx="8305800" cy="4793342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latin typeface="Calibri" panose="020F0502020204030204" pitchFamily="34" charset="0"/>
                <a:ea typeface="新細明體" panose="02020500000000000000" pitchFamily="18" charset="-120"/>
                <a:hlinkClick r:id="rId2"/>
              </a:rPr>
              <a:t>Movie: Die Hard 3</a:t>
            </a:r>
          </a:p>
          <a:p>
            <a:r>
              <a:rPr lang="en-US" altLang="zh-TW" sz="2400" dirty="0" err="1" smtClean="0">
                <a:latin typeface="Calibri" panose="020F0502020204030204" pitchFamily="34" charset="0"/>
                <a:ea typeface="新細明體" panose="02020500000000000000" pitchFamily="18" charset="-120"/>
                <a:hlinkClick r:id="rId2"/>
              </a:rPr>
              <a:t>J.Glenn</a:t>
            </a:r>
            <a:r>
              <a:rPr lang="en-US" altLang="zh-TW" sz="2400" dirty="0" smtClean="0">
                <a:latin typeface="Calibri" panose="020F0502020204030204" pitchFamily="34" charset="0"/>
                <a:ea typeface="新細明體" panose="02020500000000000000" pitchFamily="18" charset="-120"/>
                <a:hlinkClick r:id="rId2"/>
              </a:rPr>
              <a:t> </a:t>
            </a:r>
            <a:r>
              <a:rPr lang="en-US" altLang="zh-TW" sz="2400" dirty="0" err="1">
                <a:latin typeface="Calibri" panose="020F0502020204030204" pitchFamily="34" charset="0"/>
                <a:ea typeface="新細明體" panose="02020500000000000000" pitchFamily="18" charset="-120"/>
                <a:hlinkClick r:id="rId2"/>
              </a:rPr>
              <a:t>Brookshear</a:t>
            </a:r>
            <a:r>
              <a:rPr lang="en-US" altLang="zh-TW" sz="2400" dirty="0">
                <a:latin typeface="Calibri" panose="020F0502020204030204" pitchFamily="34" charset="0"/>
                <a:ea typeface="新細明體" panose="02020500000000000000" pitchFamily="18" charset="-120"/>
                <a:hlinkClick r:id="rId2"/>
              </a:rPr>
              <a:t> "Computer Science - AN OVERVIEW</a:t>
            </a:r>
            <a:r>
              <a:rPr lang="en-US" altLang="zh-TW" sz="2400" dirty="0" smtClean="0">
                <a:latin typeface="Calibri" panose="020F0502020204030204" pitchFamily="34" charset="0"/>
                <a:ea typeface="新細明體" panose="02020500000000000000" pitchFamily="18" charset="-120"/>
                <a:hlinkClick r:id="rId2"/>
              </a:rPr>
              <a:t>",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60923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Definition of class </a:t>
            </a:r>
            <a:r>
              <a:rPr lang="en-US" altLang="zh-TW" dirty="0" smtClean="0"/>
              <a:t>Pouring 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6571" y="1095375"/>
            <a:ext cx="8817428" cy="5592145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set&lt;</a:t>
            </a:r>
            <a:r>
              <a:rPr lang="en-US" altLang="zh-TW" sz="2000" b="1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_explored;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set&lt;</a:t>
            </a:r>
            <a:r>
              <a:rPr lang="en-US" altLang="zh-TW" sz="20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list&lt;State&gt;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_paths;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set&lt;</a:t>
            </a:r>
            <a:r>
              <a:rPr lang="en-US" altLang="zh-TW" sz="20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list&lt;State&gt;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_solutions;</a:t>
            </a:r>
          </a:p>
          <a:p>
            <a:pPr marL="0" indent="0">
              <a:buNone/>
            </a:pPr>
            <a:endParaRPr lang="en-US" altLang="zh-TW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Pouring(vector&lt;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 _capacities{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{ }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State </a:t>
            </a:r>
            <a:r>
              <a:rPr lang="en-US" altLang="zh-TW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(State s,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jug_no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State </a:t>
            </a:r>
            <a:r>
              <a:rPr lang="en-US" altLang="zh-TW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(State s,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jug_no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State </a:t>
            </a:r>
            <a:r>
              <a:rPr lang="en-US" altLang="zh-TW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Pour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(State s,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from,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to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set&lt;State&gt; </a:t>
            </a:r>
            <a:r>
              <a:rPr lang="en-US" altLang="zh-TW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(State s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);//return the set of all possible next states of s</a:t>
            </a: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show_state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(State s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bool 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found(State s,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target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);//if found, return </a:t>
            </a:r>
            <a:r>
              <a:rPr lang="en-US" altLang="zh-TW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altLang="zh-TW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altLang="zh-TW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solve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target,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steps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show_solutions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};//end class Pouring</a:t>
            </a: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96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  <a:cs typeface="Courier New" panose="02070309020205020404" pitchFamily="49" charset="0"/>
              </a:rPr>
              <a:t>Pouring::solve (1/3)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228600" y="1266825"/>
            <a:ext cx="9372600" cy="5592145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void Pouring::solve(</a:t>
            </a:r>
            <a:r>
              <a:rPr lang="en-US" altLang="zh-TW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target,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steps)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list&lt;State&gt;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initialPath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initialPath.push_back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0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State(_</a:t>
            </a:r>
            <a:r>
              <a:rPr lang="en-US" altLang="zh-TW" sz="20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capacities.size</a:t>
            </a:r>
            <a:r>
              <a:rPr lang="en-US" altLang="zh-TW" sz="20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zh-TW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paths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.insert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initialPath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altLang="zh-TW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while (steps &gt; 0) {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set&lt;</a:t>
            </a:r>
            <a:r>
              <a:rPr lang="en-US" altLang="zh-TW" sz="20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list&lt;State&gt;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newPaths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set&lt;</a:t>
            </a:r>
            <a:r>
              <a:rPr lang="en-US" altLang="zh-TW" sz="20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list&lt;State&gt;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oldPaths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altLang="zh-TW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for (auto p : _paths) {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zh-TW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explored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.insert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p.back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());//last elem. of p</a:t>
            </a: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auto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nextStates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extend(</a:t>
            </a:r>
            <a:r>
              <a:rPr lang="en-US" altLang="zh-TW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p.back</a:t>
            </a:r>
            <a:r>
              <a:rPr lang="en-US" altLang="zh-TW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75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  <a:cs typeface="Courier New" panose="02070309020205020404" pitchFamily="49" charset="0"/>
              </a:rPr>
              <a:t>Pouring::solve (2/3)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346" y="1000125"/>
            <a:ext cx="9093654" cy="58293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(auto s :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nextStates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if (</a:t>
            </a: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found(s, target)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auto np = p;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US" altLang="zh-TW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np.push_back</a:t>
            </a: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zh-TW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solutions.insert</a:t>
            </a: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(np);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} else {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auto 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search = </a:t>
            </a:r>
            <a:r>
              <a:rPr lang="en-US" altLang="zh-TW" sz="20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zh-TW" sz="20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explored.find</a:t>
            </a:r>
            <a:r>
              <a:rPr lang="en-US" altLang="zh-TW" sz="20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0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 == _</a:t>
            </a:r>
            <a:r>
              <a:rPr lang="en-US" altLang="zh-TW" sz="20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explored.cend</a:t>
            </a:r>
            <a:r>
              <a:rPr lang="en-US" altLang="zh-TW" sz="20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auto 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np = p;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np.push_back</a:t>
            </a:r>
            <a:r>
              <a:rPr lang="en-US" altLang="zh-TW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</a:t>
            </a: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newPaths.insert</a:t>
            </a:r>
            <a:r>
              <a:rPr lang="en-US" altLang="zh-TW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(np</a:t>
            </a: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}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zh-TW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oldPaths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.insert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(p);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8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  <a:cs typeface="Courier New" panose="02070309020205020404" pitchFamily="49" charset="0"/>
              </a:rPr>
              <a:t>Pouring::solve (3/3)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6571" y="1219200"/>
            <a:ext cx="8817428" cy="5592145"/>
          </a:xfrm>
        </p:spPr>
        <p:txBody>
          <a:bodyPr/>
          <a:lstStyle/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for (auto p :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oldPaths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_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paths.</a:t>
            </a:r>
            <a:r>
              <a:rPr lang="en-US" altLang="zh-TW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erase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(p);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for (auto p :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newPaths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_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paths.</a:t>
            </a:r>
            <a:r>
              <a:rPr lang="en-US" altLang="zh-TW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(p);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--steps;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11689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cs typeface="Courier New" panose="02070309020205020404" pitchFamily="49" charset="0"/>
              </a:rPr>
              <a:t>Pouring::extend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6571" y="1162050"/>
            <a:ext cx="8817428" cy="5592145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set&lt;State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Pouring::extend(State 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s)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set&lt;State&gt; SS;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sz="20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zh-TW" sz="20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capacities.size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++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SS.insert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(s,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SS.insert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(s,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for (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j=0; j&lt;_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capacities.size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++j) {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if (</a:t>
            </a:r>
            <a:r>
              <a:rPr lang="en-US" altLang="zh-TW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!=j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SS.insert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Pour(s, </a:t>
            </a:r>
            <a:r>
              <a:rPr lang="en-US" altLang="zh-TW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j)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SS;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53350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cs typeface="Courier New" panose="02070309020205020404" pitchFamily="49" charset="0"/>
              </a:rPr>
              <a:t>Pouring::</a:t>
            </a:r>
            <a:r>
              <a:rPr lang="en-US" altLang="zh-TW" dirty="0" err="1">
                <a:latin typeface="+mn-lt"/>
                <a:cs typeface="Courier New" panose="02070309020205020404" pitchFamily="49" charset="0"/>
              </a:rPr>
              <a:t>show_solutions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6571" y="1162050"/>
            <a:ext cx="8817428" cy="5592145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void Pouring::</a:t>
            </a:r>
            <a:r>
              <a:rPr lang="en-US" altLang="zh-TW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show_solutions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(auto path : _solutions) {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for (auto state : path) {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show_state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(state);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"\n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altLang="zh-TW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void Pouring::</a:t>
            </a:r>
            <a:r>
              <a:rPr lang="en-US" altLang="zh-TW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show_state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(State 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s)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(auto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s)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 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"-&gt;";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35478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similar </a:t>
            </a:r>
            <a:r>
              <a:rPr lang="en-US" dirty="0"/>
              <a:t>s</a:t>
            </a:r>
            <a:r>
              <a:rPr lang="en-US" dirty="0" smtClean="0"/>
              <a:t>earch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8383"/>
            <a:ext cx="8305800" cy="4114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River-crossing problems</a:t>
            </a:r>
          </a:p>
          <a:p>
            <a:pPr lvl="1"/>
            <a:r>
              <a:rPr lang="en-US" dirty="0" smtClean="0"/>
              <a:t>Missionaries and cannibals problem</a:t>
            </a:r>
          </a:p>
          <a:p>
            <a:pPr lvl="2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en.wikipedia.org/wiki/Missionaries_and_cannibals_problem</a:t>
            </a:r>
            <a:endParaRPr lang="en-US" dirty="0" smtClean="0"/>
          </a:p>
          <a:p>
            <a:pPr lvl="1"/>
            <a:r>
              <a:rPr lang="en-US" dirty="0" smtClean="0"/>
              <a:t>Fox, goose, and bag of beans puzzle</a:t>
            </a:r>
          </a:p>
          <a:p>
            <a:pPr lvl="2"/>
            <a:r>
              <a:rPr lang="en-US" dirty="0">
                <a:hlinkClick r:id="rId3"/>
              </a:rPr>
              <a:t>http://en.wikipedia.org/wiki/Fox,_</a:t>
            </a:r>
            <a:r>
              <a:rPr lang="en-US" dirty="0" smtClean="0">
                <a:hlinkClick r:id="rId3"/>
              </a:rPr>
              <a:t>goose_and_bag_of_beans_puzzle</a:t>
            </a:r>
            <a:endParaRPr lang="en-US" dirty="0" smtClean="0"/>
          </a:p>
          <a:p>
            <a:r>
              <a:rPr lang="en-US" dirty="0" smtClean="0"/>
              <a:t>Bridge and torch problem</a:t>
            </a:r>
          </a:p>
          <a:p>
            <a:pPr lvl="2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en.wikipedia.org/wiki/Bridge_and_torch_problem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05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Outline</a:t>
            </a:r>
            <a:endParaRPr lang="zh-TW" altLang="en-US" sz="4000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075267"/>
            <a:ext cx="8305800" cy="4986866"/>
          </a:xfrm>
        </p:spPr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dirty="0"/>
              <a:t>Water Jug </a:t>
            </a:r>
            <a:r>
              <a:rPr lang="en-US" altLang="zh-TW" dirty="0" smtClean="0"/>
              <a:t>Problem</a:t>
            </a:r>
            <a:endParaRPr lang="en-US" altLang="zh-TW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C++ Standard Library Containers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Solving the </a:t>
            </a:r>
            <a:r>
              <a:rPr lang="en-US" altLang="zh-TW" dirty="0"/>
              <a:t>Water Jug Problem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54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Outline</a:t>
            </a:r>
            <a:endParaRPr lang="zh-TW" altLang="en-US" sz="4000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075267"/>
            <a:ext cx="8305800" cy="4986866"/>
          </a:xfrm>
        </p:spPr>
        <p:txBody>
          <a:bodyPr/>
          <a:lstStyle/>
          <a:p>
            <a:r>
              <a:rPr lang="en-US" altLang="zh-TW" b="1" dirty="0" smtClean="0"/>
              <a:t>The </a:t>
            </a:r>
            <a:r>
              <a:rPr lang="en-US" altLang="zh-TW" b="1" dirty="0"/>
              <a:t>Water Jug </a:t>
            </a:r>
            <a:r>
              <a:rPr lang="en-US" altLang="zh-TW" b="1" dirty="0" smtClean="0"/>
              <a:t>Problem</a:t>
            </a:r>
            <a:endParaRPr lang="en-US" altLang="zh-TW" b="1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ea typeface="新細明體" panose="02020500000000000000" pitchFamily="18" charset="-120"/>
              </a:rPr>
              <a:t>C++ Standard Library Containers</a:t>
            </a:r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ea typeface="新細明體" panose="02020500000000000000" pitchFamily="18" charset="-120"/>
              </a:rPr>
              <a:t>Solving the 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Water Jug Problem</a:t>
            </a:r>
            <a:endParaRPr lang="en-US" altLang="zh-TW" dirty="0" smtClean="0">
              <a:solidFill>
                <a:schemeClr val="bg1">
                  <a:lumMod val="85000"/>
                </a:schemeClr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543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7077833" y="561218"/>
            <a:ext cx="928342" cy="1483303"/>
            <a:chOff x="7077833" y="561218"/>
            <a:chExt cx="928342" cy="1483303"/>
          </a:xfrm>
        </p:grpSpPr>
        <p:sp>
          <p:nvSpPr>
            <p:cNvPr id="55" name="Flowchart: Direct Access Storage 54"/>
            <p:cNvSpPr/>
            <p:nvPr/>
          </p:nvSpPr>
          <p:spPr>
            <a:xfrm>
              <a:off x="7631259" y="1102976"/>
              <a:ext cx="374916" cy="310246"/>
            </a:xfrm>
            <a:prstGeom prst="flowChartMagneticDru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7077833" y="561218"/>
              <a:ext cx="919440" cy="1483303"/>
              <a:chOff x="6149492" y="1502763"/>
              <a:chExt cx="919440" cy="1483303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172200" y="1502763"/>
                <a:ext cx="896732" cy="1035607"/>
                <a:chOff x="6172200" y="1502763"/>
                <a:chExt cx="896732" cy="1035607"/>
              </a:xfrm>
            </p:grpSpPr>
            <p:sp>
              <p:nvSpPr>
                <p:cNvPr id="16" name="Can 15"/>
                <p:cNvSpPr/>
                <p:nvPr/>
              </p:nvSpPr>
              <p:spPr>
                <a:xfrm>
                  <a:off x="6538175" y="1905000"/>
                  <a:ext cx="381000" cy="342899"/>
                </a:xfrm>
                <a:prstGeom prst="can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Bent Arrow 16"/>
                <p:cNvSpPr/>
                <p:nvPr/>
              </p:nvSpPr>
              <p:spPr>
                <a:xfrm>
                  <a:off x="6172200" y="2044521"/>
                  <a:ext cx="609600" cy="493849"/>
                </a:xfrm>
                <a:prstGeom prst="bentArrow">
                  <a:avLst>
                    <a:gd name="adj1" fmla="val 55986"/>
                    <a:gd name="adj2" fmla="val 33451"/>
                    <a:gd name="adj3" fmla="val 25000"/>
                    <a:gd name="adj4" fmla="val 43750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6553200" y="2133600"/>
                  <a:ext cx="365975" cy="24692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6375042" y="1676400"/>
                  <a:ext cx="327875" cy="99712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 rot="18179767">
                  <a:off x="6716904" y="1560643"/>
                  <a:ext cx="210478" cy="9471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 rot="1293770">
                  <a:off x="6750992" y="1741408"/>
                  <a:ext cx="317940" cy="108981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6666561" y="1673811"/>
                  <a:ext cx="86365" cy="26982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6629399" y="1620881"/>
                  <a:ext cx="192743" cy="16811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6" name="Teardrop 25"/>
              <p:cNvSpPr/>
              <p:nvPr/>
            </p:nvSpPr>
            <p:spPr>
              <a:xfrm rot="18921488">
                <a:off x="6149492" y="2723518"/>
                <a:ext cx="268654" cy="262548"/>
              </a:xfrm>
              <a:prstGeom prst="teardrop">
                <a:avLst>
                  <a:gd name="adj" fmla="val 148092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7" name="TextBox 26"/>
          <p:cNvSpPr txBox="1"/>
          <p:nvPr/>
        </p:nvSpPr>
        <p:spPr>
          <a:xfrm>
            <a:off x="762000" y="3848755"/>
            <a:ext cx="2124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5-gallon jug</a:t>
            </a:r>
            <a:endParaRPr lang="en-US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3352800" y="3838575"/>
            <a:ext cx="2124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</a:t>
            </a:r>
            <a:r>
              <a:rPr lang="en-US" sz="3200" dirty="0" smtClean="0"/>
              <a:t>-gallon jug</a:t>
            </a:r>
            <a:endParaRPr 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6019800" y="2543175"/>
            <a:ext cx="2823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4-gallon water?</a:t>
            </a:r>
            <a:endParaRPr lang="en-US" sz="3200" b="1" dirty="0">
              <a:solidFill>
                <a:srgbClr val="00B050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859288" y="1275036"/>
            <a:ext cx="2196962" cy="2213930"/>
            <a:chOff x="1011688" y="2313261"/>
            <a:chExt cx="2196962" cy="2213930"/>
          </a:xfrm>
        </p:grpSpPr>
        <p:grpSp>
          <p:nvGrpSpPr>
            <p:cNvPr id="11" name="Group 10"/>
            <p:cNvGrpSpPr/>
            <p:nvPr/>
          </p:nvGrpSpPr>
          <p:grpSpPr>
            <a:xfrm>
              <a:off x="1011730" y="2313261"/>
              <a:ext cx="2196920" cy="2213930"/>
              <a:chOff x="2209800" y="2743200"/>
              <a:chExt cx="1663520" cy="1676400"/>
            </a:xfrm>
            <a:solidFill>
              <a:schemeClr val="bg1">
                <a:lumMod val="75000"/>
              </a:schemeClr>
            </a:solidFill>
          </p:grpSpPr>
          <p:sp>
            <p:nvSpPr>
              <p:cNvPr id="7" name="Can 6"/>
              <p:cNvSpPr/>
              <p:nvPr/>
            </p:nvSpPr>
            <p:spPr>
              <a:xfrm>
                <a:off x="2209800" y="2743200"/>
                <a:ext cx="1295400" cy="1676400"/>
              </a:xfrm>
              <a:prstGeom prst="can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/>
                  <a:t>A</a:t>
                </a:r>
                <a:endParaRPr lang="en-US" sz="3200" b="1" dirty="0"/>
              </a:p>
            </p:txBody>
          </p:sp>
          <p:sp>
            <p:nvSpPr>
              <p:cNvPr id="9" name="Can 8"/>
              <p:cNvSpPr/>
              <p:nvPr/>
            </p:nvSpPr>
            <p:spPr>
              <a:xfrm>
                <a:off x="2290392" y="2748524"/>
                <a:ext cx="381000" cy="228600"/>
              </a:xfrm>
              <a:prstGeom prst="can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Block Arc 9"/>
              <p:cNvSpPr/>
              <p:nvPr/>
            </p:nvSpPr>
            <p:spPr>
              <a:xfrm rot="5400000">
                <a:off x="3111320" y="3238500"/>
                <a:ext cx="838200" cy="685800"/>
              </a:xfrm>
              <a:prstGeom prst="blockArc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5" name="Block Arc 44"/>
            <p:cNvSpPr/>
            <p:nvPr/>
          </p:nvSpPr>
          <p:spPr>
            <a:xfrm flipV="1">
              <a:off x="1011731" y="3756861"/>
              <a:ext cx="1697884" cy="467408"/>
            </a:xfrm>
            <a:prstGeom prst="blockArc">
              <a:avLst>
                <a:gd name="adj1" fmla="val 10800000"/>
                <a:gd name="adj2" fmla="val 21587846"/>
                <a:gd name="adj3" fmla="val 594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Block Arc 45"/>
            <p:cNvSpPr/>
            <p:nvPr/>
          </p:nvSpPr>
          <p:spPr>
            <a:xfrm flipV="1">
              <a:off x="1011688" y="2667000"/>
              <a:ext cx="1697884" cy="467408"/>
            </a:xfrm>
            <a:prstGeom prst="blockArc">
              <a:avLst>
                <a:gd name="adj1" fmla="val 10800000"/>
                <a:gd name="adj2" fmla="val 21587846"/>
                <a:gd name="adj3" fmla="val 594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639353" y="1781175"/>
            <a:ext cx="1663521" cy="1701353"/>
            <a:chOff x="3791753" y="2819400"/>
            <a:chExt cx="1663521" cy="1701353"/>
          </a:xfrm>
        </p:grpSpPr>
        <p:grpSp>
          <p:nvGrpSpPr>
            <p:cNvPr id="12" name="Group 11"/>
            <p:cNvGrpSpPr/>
            <p:nvPr/>
          </p:nvGrpSpPr>
          <p:grpSpPr>
            <a:xfrm>
              <a:off x="3791754" y="2819400"/>
              <a:ext cx="1663520" cy="1701353"/>
              <a:chOff x="2209800" y="2718247"/>
              <a:chExt cx="1663520" cy="1701353"/>
            </a:xfrm>
            <a:solidFill>
              <a:schemeClr val="bg1">
                <a:lumMod val="75000"/>
              </a:schemeClr>
            </a:solidFill>
          </p:grpSpPr>
          <p:sp>
            <p:nvSpPr>
              <p:cNvPr id="13" name="Can 12"/>
              <p:cNvSpPr/>
              <p:nvPr/>
            </p:nvSpPr>
            <p:spPr>
              <a:xfrm>
                <a:off x="2209800" y="2743200"/>
                <a:ext cx="1295400" cy="1676400"/>
              </a:xfrm>
              <a:prstGeom prst="can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B</a:t>
                </a:r>
                <a:endParaRPr lang="en-US" sz="2800" b="1" dirty="0"/>
              </a:p>
            </p:txBody>
          </p:sp>
          <p:sp>
            <p:nvSpPr>
              <p:cNvPr id="14" name="Can 13"/>
              <p:cNvSpPr/>
              <p:nvPr/>
            </p:nvSpPr>
            <p:spPr>
              <a:xfrm>
                <a:off x="2304246" y="2718247"/>
                <a:ext cx="381000" cy="228600"/>
              </a:xfrm>
              <a:prstGeom prst="can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Block Arc 14"/>
              <p:cNvSpPr/>
              <p:nvPr/>
            </p:nvSpPr>
            <p:spPr>
              <a:xfrm rot="5400000">
                <a:off x="3111320" y="3238500"/>
                <a:ext cx="838200" cy="685800"/>
              </a:xfrm>
              <a:prstGeom prst="blockArc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7" name="Block Arc 46"/>
            <p:cNvSpPr/>
            <p:nvPr/>
          </p:nvSpPr>
          <p:spPr>
            <a:xfrm flipV="1">
              <a:off x="3791796" y="3875992"/>
              <a:ext cx="1295401" cy="467408"/>
            </a:xfrm>
            <a:prstGeom prst="blockArc">
              <a:avLst>
                <a:gd name="adj1" fmla="val 10800000"/>
                <a:gd name="adj2" fmla="val 21587846"/>
                <a:gd name="adj3" fmla="val 594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Block Arc 47"/>
            <p:cNvSpPr/>
            <p:nvPr/>
          </p:nvSpPr>
          <p:spPr>
            <a:xfrm flipV="1">
              <a:off x="3791753" y="3048000"/>
              <a:ext cx="1295401" cy="467408"/>
            </a:xfrm>
            <a:prstGeom prst="blockArc">
              <a:avLst>
                <a:gd name="adj1" fmla="val 10800000"/>
                <a:gd name="adj2" fmla="val 21587846"/>
                <a:gd name="adj3" fmla="val 594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172200" y="3457574"/>
            <a:ext cx="2847975" cy="1260715"/>
            <a:chOff x="6172200" y="4495799"/>
            <a:chExt cx="2847975" cy="1260715"/>
          </a:xfrm>
        </p:grpSpPr>
        <p:grpSp>
          <p:nvGrpSpPr>
            <p:cNvPr id="44" name="Group 43"/>
            <p:cNvGrpSpPr/>
            <p:nvPr/>
          </p:nvGrpSpPr>
          <p:grpSpPr>
            <a:xfrm>
              <a:off x="6172200" y="4660613"/>
              <a:ext cx="1905000" cy="901987"/>
              <a:chOff x="6400800" y="3810000"/>
              <a:chExt cx="1905000" cy="685801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6400800" y="3810000"/>
                <a:ext cx="1905000" cy="13231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400800" y="4041746"/>
                <a:ext cx="1905000" cy="45405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scale</a:t>
                </a:r>
                <a:endParaRPr lang="en-US" sz="2800" b="1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7212160" y="3876159"/>
                <a:ext cx="255160" cy="22549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8077198" y="4495799"/>
              <a:ext cx="712487" cy="838201"/>
              <a:chOff x="6172197" y="5105399"/>
              <a:chExt cx="712487" cy="838201"/>
            </a:xfrm>
          </p:grpSpPr>
          <p:sp>
            <p:nvSpPr>
              <p:cNvPr id="36" name="Can 35"/>
              <p:cNvSpPr/>
              <p:nvPr/>
            </p:nvSpPr>
            <p:spPr>
              <a:xfrm>
                <a:off x="6400800" y="5138410"/>
                <a:ext cx="255284" cy="728990"/>
              </a:xfrm>
              <a:prstGeom prst="ca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Can 36"/>
              <p:cNvSpPr/>
              <p:nvPr/>
            </p:nvSpPr>
            <p:spPr>
              <a:xfrm>
                <a:off x="6629400" y="5138410"/>
                <a:ext cx="255284" cy="728990"/>
              </a:xfrm>
              <a:prstGeom prst="ca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Can 37"/>
              <p:cNvSpPr/>
              <p:nvPr/>
            </p:nvSpPr>
            <p:spPr>
              <a:xfrm>
                <a:off x="6477000" y="5214610"/>
                <a:ext cx="255284" cy="728990"/>
              </a:xfrm>
              <a:prstGeom prst="ca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reeform 39"/>
              <p:cNvSpPr/>
              <p:nvPr/>
            </p:nvSpPr>
            <p:spPr>
              <a:xfrm flipH="1">
                <a:off x="6172197" y="5105399"/>
                <a:ext cx="430191" cy="164813"/>
              </a:xfrm>
              <a:custGeom>
                <a:avLst/>
                <a:gdLst>
                  <a:gd name="connsiteX0" fmla="*/ 17350 w 390837"/>
                  <a:gd name="connsiteY0" fmla="*/ 296232 h 296232"/>
                  <a:gd name="connsiteX1" fmla="*/ 17350 w 390837"/>
                  <a:gd name="connsiteY1" fmla="*/ 193201 h 296232"/>
                  <a:gd name="connsiteX2" fmla="*/ 197654 w 390837"/>
                  <a:gd name="connsiteY2" fmla="*/ 18 h 296232"/>
                  <a:gd name="connsiteX3" fmla="*/ 390837 w 390837"/>
                  <a:gd name="connsiteY3" fmla="*/ 180322 h 296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837" h="296232">
                    <a:moveTo>
                      <a:pt x="17350" y="296232"/>
                    </a:moveTo>
                    <a:cubicBezTo>
                      <a:pt x="2324" y="269401"/>
                      <a:pt x="-12701" y="242570"/>
                      <a:pt x="17350" y="193201"/>
                    </a:cubicBezTo>
                    <a:cubicBezTo>
                      <a:pt x="47401" y="143832"/>
                      <a:pt x="135406" y="2164"/>
                      <a:pt x="197654" y="18"/>
                    </a:cubicBezTo>
                    <a:cubicBezTo>
                      <a:pt x="259902" y="-2128"/>
                      <a:pt x="390837" y="180322"/>
                      <a:pt x="390837" y="180322"/>
                    </a:cubicBezTo>
                  </a:path>
                </a:pathLst>
              </a:cu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6413679" y="5537915"/>
                <a:ext cx="437882" cy="115942"/>
              </a:xfrm>
              <a:custGeom>
                <a:avLst/>
                <a:gdLst>
                  <a:gd name="connsiteX0" fmla="*/ 0 w 437882"/>
                  <a:gd name="connsiteY0" fmla="*/ 0 h 115942"/>
                  <a:gd name="connsiteX1" fmla="*/ 193183 w 437882"/>
                  <a:gd name="connsiteY1" fmla="*/ 115910 h 115942"/>
                  <a:gd name="connsiteX2" fmla="*/ 437882 w 437882"/>
                  <a:gd name="connsiteY2" fmla="*/ 12879 h 115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7882" h="115942">
                    <a:moveTo>
                      <a:pt x="0" y="0"/>
                    </a:moveTo>
                    <a:cubicBezTo>
                      <a:pt x="60101" y="56882"/>
                      <a:pt x="120203" y="113764"/>
                      <a:pt x="193183" y="115910"/>
                    </a:cubicBezTo>
                    <a:cubicBezTo>
                      <a:pt x="266163" y="118056"/>
                      <a:pt x="437882" y="12879"/>
                      <a:pt x="437882" y="12879"/>
                    </a:cubicBezTo>
                  </a:path>
                </a:pathLst>
              </a:cu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6420118" y="5486400"/>
                <a:ext cx="437882" cy="115942"/>
              </a:xfrm>
              <a:custGeom>
                <a:avLst/>
                <a:gdLst>
                  <a:gd name="connsiteX0" fmla="*/ 0 w 437882"/>
                  <a:gd name="connsiteY0" fmla="*/ 0 h 115942"/>
                  <a:gd name="connsiteX1" fmla="*/ 193183 w 437882"/>
                  <a:gd name="connsiteY1" fmla="*/ 115910 h 115942"/>
                  <a:gd name="connsiteX2" fmla="*/ 437882 w 437882"/>
                  <a:gd name="connsiteY2" fmla="*/ 12879 h 115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7882" h="115942">
                    <a:moveTo>
                      <a:pt x="0" y="0"/>
                    </a:moveTo>
                    <a:cubicBezTo>
                      <a:pt x="60101" y="56882"/>
                      <a:pt x="120203" y="113764"/>
                      <a:pt x="193183" y="115910"/>
                    </a:cubicBezTo>
                    <a:cubicBezTo>
                      <a:pt x="266163" y="118056"/>
                      <a:pt x="437882" y="12879"/>
                      <a:pt x="437882" y="12879"/>
                    </a:cubicBezTo>
                  </a:path>
                </a:pathLst>
              </a:cu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8130314" y="5356404"/>
              <a:ext cx="88986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risUPC" panose="020B0604020202020204" pitchFamily="34" charset="-34"/>
                  <a:cs typeface="IrisUPC" panose="020B0604020202020204" pitchFamily="34" charset="-34"/>
                </a:rPr>
                <a:t>03:00</a:t>
              </a:r>
              <a:endPara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isUPC" panose="020B0604020202020204" pitchFamily="34" charset="-34"/>
                <a:cs typeface="IrisUPC" panose="020B0604020202020204" pitchFamily="34" charset="-34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153400" y="5400675"/>
              <a:ext cx="7620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1" name="Subtitle 2"/>
          <p:cNvSpPr txBox="1">
            <a:spLocks/>
          </p:cNvSpPr>
          <p:nvPr/>
        </p:nvSpPr>
        <p:spPr bwMode="auto">
          <a:xfrm>
            <a:off x="285750" y="5758553"/>
            <a:ext cx="7543800" cy="956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000" kern="0" dirty="0" smtClean="0"/>
              <a:t>Recall the movie scene in Die Hard 3</a:t>
            </a:r>
          </a:p>
          <a:p>
            <a:r>
              <a:rPr lang="en-US" sz="2000" kern="0" dirty="0" smtClean="0">
                <a:hlinkClick r:id="rId2"/>
              </a:rPr>
              <a:t>https://www.youtube.com/watch?v=BVtQNK_ZUJg</a:t>
            </a:r>
            <a:endParaRPr lang="en-US" sz="2000" kern="0" dirty="0" smtClean="0"/>
          </a:p>
        </p:txBody>
      </p:sp>
    </p:spTree>
    <p:extLst>
      <p:ext uri="{BB962C8B-B14F-4D97-AF65-F5344CB8AC3E}">
        <p14:creationId xmlns:p14="http://schemas.microsoft.com/office/powerpoint/2010/main" val="415210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possible </a:t>
            </a:r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5317"/>
            <a:ext cx="8305800" cy="4114800"/>
          </a:xfrm>
        </p:spPr>
        <p:txBody>
          <a:bodyPr/>
          <a:lstStyle/>
          <a:p>
            <a:pPr marL="571500" indent="-514350"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Empty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a jug</a:t>
            </a:r>
          </a:p>
          <a:p>
            <a:pPr marL="571500" indent="-514350">
              <a:buAutoNum type="arabicPeriod"/>
            </a:pPr>
            <a:r>
              <a:rPr lang="en-US" b="1" dirty="0" smtClean="0">
                <a:solidFill>
                  <a:srgbClr val="00B050"/>
                </a:solidFill>
              </a:rPr>
              <a:t>Fill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a jug</a:t>
            </a:r>
          </a:p>
          <a:p>
            <a:pPr marL="571500" indent="-514350"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Pour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from a jug to another until the first one is empty or the other is full</a:t>
            </a:r>
          </a:p>
        </p:txBody>
      </p:sp>
    </p:spTree>
    <p:extLst>
      <p:ext uri="{BB962C8B-B14F-4D97-AF65-F5344CB8AC3E}">
        <p14:creationId xmlns:p14="http://schemas.microsoft.com/office/powerpoint/2010/main" val="1138216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23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01template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lnDef>
  </a:objectDefaults>
  <a:extraClrSchemeLst>
    <a:extraClrScheme>
      <a:clrScheme name="ch01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23" id="{114F9951-F856-4DBB-94AB-DC5D3689E44E}" vid="{2D1B74EA-85D2-4615-8A9D-4E076EB9916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123new</Template>
  <TotalTime>10201</TotalTime>
  <Words>3567</Words>
  <Application>Microsoft Office PowerPoint</Application>
  <PresentationFormat>如螢幕大小 (4:3)</PresentationFormat>
  <Paragraphs>581</Paragraphs>
  <Slides>56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56</vt:i4>
      </vt:variant>
    </vt:vector>
  </HeadingPairs>
  <TitlesOfParts>
    <vt:vector size="66" baseType="lpstr">
      <vt:lpstr>IrisUPC</vt:lpstr>
      <vt:lpstr>ヒラギノ角ゴ Pro W3</vt:lpstr>
      <vt:lpstr>新細明體</vt:lpstr>
      <vt:lpstr>Arial</vt:lpstr>
      <vt:lpstr>Calibri</vt:lpstr>
      <vt:lpstr>Courier New</vt:lpstr>
      <vt:lpstr>Times</vt:lpstr>
      <vt:lpstr>Times New Roman</vt:lpstr>
      <vt:lpstr>Wingdings</vt:lpstr>
      <vt:lpstr>123</vt:lpstr>
      <vt:lpstr>PowerPoint 簡報</vt:lpstr>
      <vt:lpstr>PowerPoint 簡報</vt:lpstr>
      <vt:lpstr>PowerPoint 簡報</vt:lpstr>
      <vt:lpstr>PowerPoint 簡報</vt:lpstr>
      <vt:lpstr>References</vt:lpstr>
      <vt:lpstr>Outline</vt:lpstr>
      <vt:lpstr>Outline</vt:lpstr>
      <vt:lpstr>PowerPoint 簡報</vt:lpstr>
      <vt:lpstr>Three possible operations</vt:lpstr>
      <vt:lpstr>How to solve it?</vt:lpstr>
      <vt:lpstr>Intelligent Agents</vt:lpstr>
      <vt:lpstr>Alan Turing (23 June 1912 – 7 June 1954)</vt:lpstr>
      <vt:lpstr>Turing Test</vt:lpstr>
      <vt:lpstr>Turing Test (Cont.)</vt:lpstr>
      <vt:lpstr>How to solve an AI problem (by a computer)?</vt:lpstr>
      <vt:lpstr>The production system for our water jug problem </vt:lpstr>
      <vt:lpstr>Reasoning in terms of production systems</vt:lpstr>
      <vt:lpstr>The state graph of our water jug problem</vt:lpstr>
      <vt:lpstr>Reasoning by Search Trees</vt:lpstr>
      <vt:lpstr>Search in the water jug problem (1/2)</vt:lpstr>
      <vt:lpstr>Search in the water jug problem (2/2)</vt:lpstr>
      <vt:lpstr>A naïve algorithm</vt:lpstr>
      <vt:lpstr>A naïve algorithm</vt:lpstr>
      <vt:lpstr>PowerPoint 簡報</vt:lpstr>
      <vt:lpstr>PowerPoint 簡報</vt:lpstr>
      <vt:lpstr>Outline</vt:lpstr>
      <vt:lpstr>C++ Containers</vt:lpstr>
      <vt:lpstr>“vector” data structure </vt:lpstr>
      <vt:lpstr>An vector example (1/5)</vt:lpstr>
      <vt:lpstr>An vector example (2/5)</vt:lpstr>
      <vt:lpstr>An vector example (3/5)</vt:lpstr>
      <vt:lpstr>An vector example (4/5)</vt:lpstr>
      <vt:lpstr>An vector example (5/5)</vt:lpstr>
      <vt:lpstr>for_each</vt:lpstr>
      <vt:lpstr>all_of</vt:lpstr>
      <vt:lpstr>A set example (1/4)</vt:lpstr>
      <vt:lpstr>A set example (2/4)</vt:lpstr>
      <vt:lpstr>A set example (3/4)</vt:lpstr>
      <vt:lpstr>A set example (4/4)</vt:lpstr>
      <vt:lpstr>std::next_permutation</vt:lpstr>
      <vt:lpstr>class bitset</vt:lpstr>
      <vt:lpstr>“map” data structure </vt:lpstr>
      <vt:lpstr>A map example (1/4)</vt:lpstr>
      <vt:lpstr>A map example (2/4)</vt:lpstr>
      <vt:lpstr>A map example (3/4)</vt:lpstr>
      <vt:lpstr>A map example (4/4)</vt:lpstr>
      <vt:lpstr>Outline</vt:lpstr>
      <vt:lpstr>The main function</vt:lpstr>
      <vt:lpstr>Definition of class Pouring (1/2)</vt:lpstr>
      <vt:lpstr>Definition of class Pouring (2/2)</vt:lpstr>
      <vt:lpstr>Pouring::solve (1/3)</vt:lpstr>
      <vt:lpstr>Pouring::solve (2/3)</vt:lpstr>
      <vt:lpstr>Pouring::solve (3/3)</vt:lpstr>
      <vt:lpstr>Pouring::extend</vt:lpstr>
      <vt:lpstr>Pouring::show_solutions</vt:lpstr>
      <vt:lpstr>Other similar search 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虛擬化技術</dc:title>
  <dc:creator>Mac</dc:creator>
  <cp:lastModifiedBy>shunrenyang</cp:lastModifiedBy>
  <cp:revision>2368</cp:revision>
  <dcterms:created xsi:type="dcterms:W3CDTF">2014-08-19T02:20:21Z</dcterms:created>
  <dcterms:modified xsi:type="dcterms:W3CDTF">2017-05-22T13:21:22Z</dcterms:modified>
</cp:coreProperties>
</file>