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B89E7-64EA-4E8E-A723-7C96F67915BE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36E8B-C2E8-481A-8ACC-2DC1D70EA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06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B4AE-6171-4636-8630-A50788CD64C9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663-44D4-4D26-B6BA-E506F8684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13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B4AE-6171-4636-8630-A50788CD64C9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663-44D4-4D26-B6BA-E506F8684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16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B4AE-6171-4636-8630-A50788CD64C9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663-44D4-4D26-B6BA-E506F8684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75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B4AE-6171-4636-8630-A50788CD64C9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663-44D4-4D26-B6BA-E506F8684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5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B4AE-6171-4636-8630-A50788CD64C9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663-44D4-4D26-B6BA-E506F8684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49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B4AE-6171-4636-8630-A50788CD64C9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663-44D4-4D26-B6BA-E506F8684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98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B4AE-6171-4636-8630-A50788CD64C9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663-44D4-4D26-B6BA-E506F8684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95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B4AE-6171-4636-8630-A50788CD64C9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663-44D4-4D26-B6BA-E506F8684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70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B4AE-6171-4636-8630-A50788CD64C9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663-44D4-4D26-B6BA-E506F8684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57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B4AE-6171-4636-8630-A50788CD64C9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663-44D4-4D26-B6BA-E506F8684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19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B4AE-6171-4636-8630-A50788CD64C9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663-44D4-4D26-B6BA-E506F8684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57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B4AE-6171-4636-8630-A50788CD64C9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2C663-44D4-4D26-B6BA-E506F8684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44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10576 - </a:t>
            </a:r>
            <a:r>
              <a:rPr lang="en-US" altLang="zh-TW" dirty="0" smtClean="0"/>
              <a:t>Move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2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10576 - Move</a:t>
            </a:r>
            <a:br>
              <a:rPr lang="en-US" altLang="zh-TW" dirty="0"/>
            </a:br>
            <a:r>
              <a:rPr lang="en-US" altLang="zh-TW" dirty="0" smtClean="0"/>
              <a:t>Problem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題目要求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現在存在一個</a:t>
            </a:r>
            <a:r>
              <a:rPr lang="en-US" altLang="zh-TW" dirty="0" smtClean="0"/>
              <a:t>N numbers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，根據輸入的</a:t>
            </a:r>
            <a:r>
              <a:rPr lang="en-US" altLang="zh-TW" dirty="0" smtClean="0"/>
              <a:t>Move</a:t>
            </a:r>
            <a:r>
              <a:rPr lang="zh-TW" altLang="en-US" dirty="0" smtClean="0"/>
              <a:t>指令來改變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的狀態。</a:t>
            </a:r>
            <a:endParaRPr lang="en-US" altLang="zh-TW" dirty="0" smtClean="0"/>
          </a:p>
          <a:p>
            <a:r>
              <a:rPr lang="zh-TW" altLang="en-US" dirty="0" smtClean="0"/>
              <a:t>範例輸入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5</a:t>
            </a:r>
          </a:p>
          <a:p>
            <a:pPr lvl="1"/>
            <a:r>
              <a:rPr lang="en-US" altLang="zh-TW" dirty="0" smtClean="0"/>
              <a:t>Move 2 4</a:t>
            </a:r>
          </a:p>
          <a:p>
            <a:pPr lvl="1"/>
            <a:r>
              <a:rPr lang="en-US" altLang="zh-TW" dirty="0" smtClean="0"/>
              <a:t>Move 2 5</a:t>
            </a:r>
          </a:p>
          <a:p>
            <a:pPr lvl="1"/>
            <a:r>
              <a:rPr lang="en-US" altLang="zh-TW" dirty="0" smtClean="0"/>
              <a:t>Move 3 2</a:t>
            </a:r>
          </a:p>
          <a:p>
            <a:pPr lvl="1"/>
            <a:r>
              <a:rPr lang="en-US" altLang="zh-TW" dirty="0" smtClean="0"/>
              <a:t>Exit  </a:t>
            </a:r>
          </a:p>
          <a:p>
            <a:r>
              <a:rPr lang="zh-TW" altLang="en-US" dirty="0" smtClean="0"/>
              <a:t>範例輸出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1 4 3 2 5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4092149" y="3278074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8800069" y="3284016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269129" y="3278074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446109" y="3267068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623089" y="3261362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4092149" y="4022847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8800069" y="4028789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5269129" y="4022847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6446109" y="4011841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7623089" y="4006135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4092149" y="4784332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8800069" y="4790274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5269129" y="4784332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6446109" y="4773326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7623089" y="4767620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4092149" y="5540111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8800069" y="5546053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5269129" y="5540111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6446109" y="5529105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7623089" y="5523399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965331" y="3396609"/>
            <a:ext cx="322864" cy="243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23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2.29167E-6 0.0525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5255 L 0.00221 0.1078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75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10787 L 0.00221 0.15764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" grpId="0" animBg="1"/>
      <p:bldP spid="4" grpId="1" animBg="1"/>
      <p:bldP spid="4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10576 - Move</a:t>
            </a:r>
            <a:br>
              <a:rPr lang="en-US" altLang="zh-TW" dirty="0"/>
            </a:br>
            <a:r>
              <a:rPr lang="en-US" altLang="zh-TW" dirty="0" smtClean="0"/>
              <a:t>Main 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Step1: </a:t>
            </a:r>
            <a:r>
              <a:rPr lang="zh-TW" altLang="en-US" dirty="0" smtClean="0"/>
              <a:t>根據輸入的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值先建立出一個雙向的</a:t>
            </a:r>
            <a:r>
              <a:rPr lang="en-US" altLang="zh-TW" dirty="0" smtClean="0"/>
              <a:t>linked list</a:t>
            </a:r>
          </a:p>
          <a:p>
            <a:pPr lvl="2"/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Node{</a:t>
            </a:r>
          </a:p>
          <a:p>
            <a:pPr marL="914400" lvl="2" indent="0">
              <a:buNone/>
            </a:pPr>
            <a:r>
              <a:rPr lang="en-US" altLang="zh-TW" dirty="0" smtClean="0"/>
              <a:t>      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Node *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;</a:t>
            </a:r>
          </a:p>
          <a:p>
            <a:pPr marL="914400" lvl="2" indent="0">
              <a:buNone/>
            </a:pPr>
            <a:r>
              <a:rPr lang="en-US" altLang="zh-TW" dirty="0" smtClean="0"/>
              <a:t>      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Node *next;</a:t>
            </a:r>
          </a:p>
          <a:p>
            <a:pPr marL="914400" lvl="2" indent="0">
              <a:buNone/>
            </a:pPr>
            <a:r>
              <a:rPr lang="en-US" altLang="zh-TW" dirty="0" smtClean="0"/>
              <a:t> 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data;</a:t>
            </a:r>
          </a:p>
          <a:p>
            <a:pPr marL="914400" lvl="2" indent="0">
              <a:buNone/>
            </a:pPr>
            <a:r>
              <a:rPr lang="en-US" altLang="zh-TW" dirty="0" smtClean="0"/>
              <a:t>   }Node;</a:t>
            </a:r>
          </a:p>
          <a:p>
            <a:pPr marL="0" indent="0">
              <a:buNone/>
            </a:pPr>
            <a:r>
              <a:rPr lang="en-US" altLang="zh-TW" dirty="0" smtClean="0"/>
              <a:t>Step2: </a:t>
            </a:r>
            <a:r>
              <a:rPr lang="zh-TW" altLang="en-US" dirty="0" smtClean="0"/>
              <a:t>根據輸入的</a:t>
            </a:r>
            <a:r>
              <a:rPr lang="en-US" altLang="zh-TW" dirty="0" smtClean="0"/>
              <a:t>Move a b</a:t>
            </a:r>
            <a:r>
              <a:rPr lang="zh-TW" altLang="en-US" dirty="0" smtClean="0"/>
              <a:t>指令來調整</a:t>
            </a:r>
            <a:r>
              <a:rPr lang="en-US" altLang="zh-TW" dirty="0" smtClean="0"/>
              <a:t>linked list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Move a b, a’s position is always in front of b’s position</a:t>
            </a:r>
          </a:p>
          <a:p>
            <a:pPr marL="0" indent="0">
              <a:buNone/>
            </a:pPr>
            <a:r>
              <a:rPr lang="en-US" altLang="zh-TW" dirty="0" smtClean="0"/>
              <a:t>Step3: 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Exit</a:t>
            </a:r>
            <a:r>
              <a:rPr lang="zh-TW" altLang="en-US" dirty="0" smtClean="0"/>
              <a:t>時，印出</a:t>
            </a:r>
            <a:r>
              <a:rPr lang="en-US" altLang="zh-TW" dirty="0" smtClean="0"/>
              <a:t>linked list</a:t>
            </a:r>
            <a:r>
              <a:rPr lang="zh-TW" altLang="en-US" dirty="0" smtClean="0"/>
              <a:t>的狀態。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5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move?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sz="2000" dirty="0" smtClean="0"/>
              <a:t>Move 2 4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1800" dirty="0" smtClean="0"/>
              <a:t>Step1:</a:t>
            </a:r>
            <a:r>
              <a:rPr lang="zh-TW" altLang="en-US" sz="1800" dirty="0" smtClean="0"/>
              <a:t> 劃分成三個區塊</a:t>
            </a:r>
            <a:r>
              <a:rPr lang="en-US" altLang="zh-TW" sz="1800" dirty="0" smtClean="0"/>
              <a:t>.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1800" dirty="0" smtClean="0"/>
              <a:t>Step2: </a:t>
            </a:r>
            <a:r>
              <a:rPr lang="zh-TW" altLang="en-US" sz="1800" dirty="0" smtClean="0"/>
              <a:t>建立</a:t>
            </a:r>
            <a:r>
              <a:rPr lang="en-US" altLang="zh-TW" sz="1800" dirty="0" smtClean="0"/>
              <a:t>node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2</a:t>
            </a:r>
            <a:r>
              <a:rPr lang="zh-TW" altLang="en-US" sz="1800" dirty="0" smtClean="0"/>
              <a:t> 與 </a:t>
            </a:r>
            <a:r>
              <a:rPr lang="en-US" altLang="zh-TW" sz="1800" dirty="0" smtClean="0"/>
              <a:t>node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4</a:t>
            </a:r>
            <a:r>
              <a:rPr lang="zh-TW" altLang="en-US" sz="1800" dirty="0" smtClean="0"/>
              <a:t>之間的連結</a:t>
            </a:r>
            <a:r>
              <a:rPr lang="en-US" altLang="zh-TW" sz="1800" dirty="0" smtClean="0"/>
              <a:t>.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1800" dirty="0" smtClean="0"/>
              <a:t>Step3: </a:t>
            </a:r>
            <a:r>
              <a:rPr lang="zh-TW" altLang="en-US" sz="1800" dirty="0" smtClean="0"/>
              <a:t>建立原</a:t>
            </a:r>
            <a:r>
              <a:rPr lang="zh-TW" altLang="en-US" sz="1800" dirty="0"/>
              <a:t>本</a:t>
            </a:r>
            <a:r>
              <a:rPr lang="en-US" altLang="zh-TW" sz="1800" dirty="0" smtClean="0"/>
              <a:t>node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4</a:t>
            </a:r>
            <a:r>
              <a:rPr lang="zh-TW" altLang="en-US" sz="1800" dirty="0" smtClean="0"/>
              <a:t> 的</a:t>
            </a:r>
            <a:r>
              <a:rPr lang="zh-TW" altLang="en-US" sz="1800" dirty="0"/>
              <a:t>上</a:t>
            </a:r>
            <a:r>
              <a:rPr lang="zh-TW" altLang="en-US" sz="1800" dirty="0" smtClean="0"/>
              <a:t>一個 </a:t>
            </a:r>
            <a:r>
              <a:rPr lang="en-US" altLang="zh-TW" sz="1800" dirty="0" smtClean="0"/>
              <a:t>node </a:t>
            </a:r>
            <a:r>
              <a:rPr lang="zh-TW" altLang="en-US" sz="1800" dirty="0" smtClean="0"/>
              <a:t>與</a:t>
            </a:r>
            <a:endParaRPr lang="en-US" altLang="zh-TW" sz="1800" dirty="0" smtClean="0"/>
          </a:p>
          <a:p>
            <a:pPr marL="457200" lvl="2" indent="0">
              <a:spcBef>
                <a:spcPts val="1000"/>
              </a:spcBef>
              <a:buNone/>
            </a:pPr>
            <a:r>
              <a:rPr lang="zh-TW" altLang="en-US" sz="1800" dirty="0"/>
              <a:t> </a:t>
            </a:r>
            <a:r>
              <a:rPr lang="zh-TW" altLang="en-US" sz="1800" dirty="0" smtClean="0"/>
              <a:t>                原本的</a:t>
            </a:r>
            <a:r>
              <a:rPr lang="en-US" altLang="zh-TW" sz="1800" dirty="0" smtClean="0"/>
              <a:t>head</a:t>
            </a:r>
            <a:r>
              <a:rPr lang="zh-TW" altLang="en-US" sz="1800" dirty="0" smtClean="0"/>
              <a:t>之間的連結</a:t>
            </a:r>
            <a:r>
              <a:rPr lang="en-US" altLang="zh-TW" sz="1800" dirty="0" smtClean="0"/>
              <a:t>.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1800" dirty="0" smtClean="0"/>
              <a:t>Step4: </a:t>
            </a:r>
            <a:r>
              <a:rPr lang="zh-TW" altLang="en-US" sz="1800" dirty="0" smtClean="0"/>
              <a:t>原本</a:t>
            </a:r>
            <a:r>
              <a:rPr lang="en-US" altLang="zh-TW" sz="1800" dirty="0" smtClean="0"/>
              <a:t>node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2</a:t>
            </a:r>
            <a:r>
              <a:rPr lang="zh-TW" altLang="en-US" sz="1800" dirty="0" smtClean="0"/>
              <a:t> 的下一個 </a:t>
            </a:r>
            <a:r>
              <a:rPr lang="en-US" altLang="zh-TW" sz="1800" dirty="0" smtClean="0"/>
              <a:t>node </a:t>
            </a:r>
            <a:r>
              <a:rPr lang="zh-TW" altLang="en-US" sz="1800" dirty="0" smtClean="0"/>
              <a:t>變成 </a:t>
            </a:r>
            <a:r>
              <a:rPr lang="en-US" altLang="zh-TW" sz="1800" dirty="0" smtClean="0"/>
              <a:t>head,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         </a:t>
            </a:r>
            <a:r>
              <a:rPr lang="zh-TW" altLang="en-US" sz="1800" dirty="0" smtClean="0"/>
              <a:t>新</a:t>
            </a:r>
            <a:r>
              <a:rPr lang="en-US" altLang="zh-TW" sz="1800" dirty="0" smtClean="0"/>
              <a:t>head</a:t>
            </a:r>
            <a:r>
              <a:rPr lang="zh-TW" altLang="en-US" sz="1800" dirty="0" smtClean="0"/>
              <a:t>的前一個指標指向 </a:t>
            </a:r>
            <a:r>
              <a:rPr lang="en-US" altLang="zh-TW" sz="1800" dirty="0" smtClean="0"/>
              <a:t>NULL.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Move 2 5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Move 3 2</a:t>
            </a:r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0426646" y="2269618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9249666" y="2246964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718726" y="2274682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895706" y="2274682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8072686" y="2263676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497516" y="2476148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8850922" y="2458563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0029093" y="2429255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7694619" y="2458563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10033924" y="2704749"/>
            <a:ext cx="329276" cy="8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504725" y="2734176"/>
            <a:ext cx="329276" cy="8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7694619" y="2693026"/>
            <a:ext cx="329276" cy="8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8853337" y="2722454"/>
            <a:ext cx="329276" cy="8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7757222" y="1292359"/>
            <a:ext cx="696743" cy="768659"/>
            <a:chOff x="5380332" y="1395996"/>
            <a:chExt cx="696743" cy="768659"/>
          </a:xfrm>
        </p:grpSpPr>
        <p:cxnSp>
          <p:nvCxnSpPr>
            <p:cNvPr id="53" name="肘形接點 52"/>
            <p:cNvCxnSpPr/>
            <p:nvPr/>
          </p:nvCxnSpPr>
          <p:spPr>
            <a:xfrm rot="16200000" flipV="1">
              <a:off x="5660917" y="1748498"/>
              <a:ext cx="473967" cy="3583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字方塊 58"/>
            <p:cNvSpPr txBox="1"/>
            <p:nvPr/>
          </p:nvSpPr>
          <p:spPr>
            <a:xfrm>
              <a:off x="5380332" y="1395996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NULL</a:t>
              </a:r>
              <a:endParaRPr lang="zh-TW" altLang="en-US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10677012" y="2925252"/>
            <a:ext cx="676788" cy="701087"/>
            <a:chOff x="10677012" y="2925252"/>
            <a:chExt cx="676788" cy="701087"/>
          </a:xfrm>
        </p:grpSpPr>
        <p:cxnSp>
          <p:nvCxnSpPr>
            <p:cNvPr id="56" name="肘形接點 55"/>
            <p:cNvCxnSpPr/>
            <p:nvPr/>
          </p:nvCxnSpPr>
          <p:spPr>
            <a:xfrm rot="16200000" flipH="1">
              <a:off x="10705739" y="3004506"/>
              <a:ext cx="381483" cy="2229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字方塊 59"/>
            <p:cNvSpPr txBox="1"/>
            <p:nvPr/>
          </p:nvSpPr>
          <p:spPr>
            <a:xfrm>
              <a:off x="10677012" y="3257007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NULL</a:t>
              </a:r>
              <a:endParaRPr lang="zh-TW" altLang="en-US" dirty="0"/>
            </a:p>
          </p:txBody>
        </p:sp>
      </p:grpSp>
      <p:sp>
        <p:nvSpPr>
          <p:cNvPr id="7" name="左右括弧 6"/>
          <p:cNvSpPr/>
          <p:nvPr/>
        </p:nvSpPr>
        <p:spPr>
          <a:xfrm>
            <a:off x="5647226" y="2074985"/>
            <a:ext cx="1998602" cy="984738"/>
          </a:xfrm>
          <a:prstGeom prst="bracketPair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左右括弧 37"/>
          <p:cNvSpPr/>
          <p:nvPr/>
        </p:nvSpPr>
        <p:spPr>
          <a:xfrm>
            <a:off x="7952551" y="2080092"/>
            <a:ext cx="951283" cy="984738"/>
          </a:xfrm>
          <a:prstGeom prst="bracketPair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左右括弧 38"/>
          <p:cNvSpPr/>
          <p:nvPr/>
        </p:nvSpPr>
        <p:spPr>
          <a:xfrm>
            <a:off x="9201033" y="2066999"/>
            <a:ext cx="2013806" cy="984738"/>
          </a:xfrm>
          <a:prstGeom prst="bracketPair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6096000" y="3051737"/>
            <a:ext cx="0" cy="57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758630" y="358912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head</a:t>
            </a:r>
            <a:endParaRPr lang="zh-TW" altLang="en-US" dirty="0"/>
          </a:p>
        </p:txBody>
      </p:sp>
      <p:sp>
        <p:nvSpPr>
          <p:cNvPr id="52" name="橢圓 51"/>
          <p:cNvSpPr/>
          <p:nvPr/>
        </p:nvSpPr>
        <p:spPr>
          <a:xfrm>
            <a:off x="8065690" y="3969948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9242670" y="3969948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8844480" y="4171414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0041583" y="4153829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H="1" flipV="1">
            <a:off x="8851689" y="4429442"/>
            <a:ext cx="329276" cy="8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7727296" y="3091262"/>
            <a:ext cx="696743" cy="768659"/>
            <a:chOff x="5380332" y="1395996"/>
            <a:chExt cx="696743" cy="768659"/>
          </a:xfrm>
        </p:grpSpPr>
        <p:cxnSp>
          <p:nvCxnSpPr>
            <p:cNvPr id="68" name="肘形接點 67"/>
            <p:cNvCxnSpPr/>
            <p:nvPr/>
          </p:nvCxnSpPr>
          <p:spPr>
            <a:xfrm rot="16200000" flipV="1">
              <a:off x="5660917" y="1748498"/>
              <a:ext cx="473967" cy="3583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字方塊 68"/>
            <p:cNvSpPr txBox="1"/>
            <p:nvPr/>
          </p:nvSpPr>
          <p:spPr>
            <a:xfrm>
              <a:off x="5380332" y="1395996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NULL</a:t>
              </a:r>
              <a:endParaRPr lang="zh-TW" altLang="en-US" dirty="0"/>
            </a:p>
          </p:txBody>
        </p:sp>
      </p:grpSp>
      <p:sp>
        <p:nvSpPr>
          <p:cNvPr id="70" name="左右括弧 69"/>
          <p:cNvSpPr/>
          <p:nvPr/>
        </p:nvSpPr>
        <p:spPr>
          <a:xfrm>
            <a:off x="7994190" y="3770251"/>
            <a:ext cx="1998602" cy="984738"/>
          </a:xfrm>
          <a:prstGeom prst="bracketPair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8105594" y="4747003"/>
            <a:ext cx="654346" cy="906715"/>
            <a:chOff x="8105594" y="4747003"/>
            <a:chExt cx="654346" cy="906715"/>
          </a:xfrm>
        </p:grpSpPr>
        <p:cxnSp>
          <p:nvCxnSpPr>
            <p:cNvPr id="71" name="直線單箭頭接點 70"/>
            <p:cNvCxnSpPr/>
            <p:nvPr/>
          </p:nvCxnSpPr>
          <p:spPr>
            <a:xfrm flipV="1">
              <a:off x="8442964" y="4747003"/>
              <a:ext cx="0" cy="57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8105594" y="528438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head</a:t>
              </a:r>
              <a:endParaRPr lang="zh-TW" altLang="en-US" dirty="0"/>
            </a:p>
          </p:txBody>
        </p:sp>
      </p:grpSp>
      <p:cxnSp>
        <p:nvCxnSpPr>
          <p:cNvPr id="73" name="直線單箭頭接點 72"/>
          <p:cNvCxnSpPr/>
          <p:nvPr/>
        </p:nvCxnSpPr>
        <p:spPr>
          <a:xfrm flipH="1" flipV="1">
            <a:off x="9482941" y="3127042"/>
            <a:ext cx="6391" cy="678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9730016" y="3122642"/>
            <a:ext cx="3555" cy="682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8586111" y="3143357"/>
            <a:ext cx="3221" cy="713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8269500" y="3143357"/>
            <a:ext cx="0" cy="682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群組 76"/>
          <p:cNvGrpSpPr/>
          <p:nvPr/>
        </p:nvGrpSpPr>
        <p:grpSpPr>
          <a:xfrm>
            <a:off x="5360965" y="1355562"/>
            <a:ext cx="696743" cy="768659"/>
            <a:chOff x="5380332" y="1395996"/>
            <a:chExt cx="696743" cy="768659"/>
          </a:xfrm>
        </p:grpSpPr>
        <p:cxnSp>
          <p:nvCxnSpPr>
            <p:cNvPr id="78" name="肘形接點 77"/>
            <p:cNvCxnSpPr/>
            <p:nvPr/>
          </p:nvCxnSpPr>
          <p:spPr>
            <a:xfrm rot="16200000" flipV="1">
              <a:off x="5660917" y="1748498"/>
              <a:ext cx="473967" cy="3583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字方塊 78"/>
            <p:cNvSpPr txBox="1"/>
            <p:nvPr/>
          </p:nvSpPr>
          <p:spPr>
            <a:xfrm>
              <a:off x="5380332" y="1395996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NULL</a:t>
              </a:r>
              <a:endParaRPr lang="zh-TW" altLang="en-US" dirty="0"/>
            </a:p>
          </p:txBody>
        </p:sp>
      </p:grpSp>
      <p:grpSp>
        <p:nvGrpSpPr>
          <p:cNvPr id="80" name="群組 79"/>
          <p:cNvGrpSpPr/>
          <p:nvPr/>
        </p:nvGrpSpPr>
        <p:grpSpPr>
          <a:xfrm rot="10800000">
            <a:off x="8268367" y="1120478"/>
            <a:ext cx="654346" cy="906715"/>
            <a:chOff x="8105594" y="4747003"/>
            <a:chExt cx="654346" cy="906715"/>
          </a:xfrm>
        </p:grpSpPr>
        <p:cxnSp>
          <p:nvCxnSpPr>
            <p:cNvPr id="81" name="直線單箭頭接點 80"/>
            <p:cNvCxnSpPr/>
            <p:nvPr/>
          </p:nvCxnSpPr>
          <p:spPr>
            <a:xfrm flipV="1">
              <a:off x="8442964" y="4747003"/>
              <a:ext cx="0" cy="57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/>
            <p:cNvSpPr txBox="1"/>
            <p:nvPr/>
          </p:nvSpPr>
          <p:spPr>
            <a:xfrm rot="10800000">
              <a:off x="8105594" y="528438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head</a:t>
              </a:r>
              <a:endParaRPr lang="zh-TW" altLang="en-US" dirty="0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9335939" y="755397"/>
            <a:ext cx="2682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注意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這邊要用兩個臨時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的指標記住</a:t>
            </a:r>
            <a:r>
              <a:rPr lang="en-US" altLang="zh-TW" dirty="0" smtClean="0">
                <a:solidFill>
                  <a:srgbClr val="FF0000"/>
                </a:solidFill>
              </a:rPr>
              <a:t>node 2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下一個位置與</a:t>
            </a:r>
            <a:r>
              <a:rPr lang="en-US" altLang="zh-TW" dirty="0" smtClean="0">
                <a:solidFill>
                  <a:srgbClr val="FF0000"/>
                </a:solidFill>
              </a:rPr>
              <a:t>node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>
                <a:solidFill>
                  <a:srgbClr val="FF0000"/>
                </a:solidFill>
              </a:rPr>
              <a:t>的上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一個位置</a:t>
            </a:r>
          </a:p>
        </p:txBody>
      </p:sp>
    </p:spTree>
    <p:extLst>
      <p:ext uri="{BB962C8B-B14F-4D97-AF65-F5344CB8AC3E}">
        <p14:creationId xmlns:p14="http://schemas.microsoft.com/office/powerpoint/2010/main" val="30786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7" grpId="1" animBg="1"/>
      <p:bldP spid="38" grpId="0" animBg="1"/>
      <p:bldP spid="39" grpId="0" animBg="1"/>
      <p:bldP spid="42" grpId="0"/>
      <p:bldP spid="52" grpId="0" animBg="1"/>
      <p:bldP spid="54" grpId="0" animBg="1"/>
      <p:bldP spid="70" grpId="0" animBg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move?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Move 2 4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000" dirty="0" smtClean="0"/>
              <a:t>Move 2 5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1600" dirty="0"/>
              <a:t>Step1:</a:t>
            </a:r>
            <a:r>
              <a:rPr lang="zh-TW" altLang="en-US" sz="1600" dirty="0"/>
              <a:t> 劃分成三個區塊</a:t>
            </a:r>
            <a:r>
              <a:rPr lang="en-US" altLang="zh-TW" sz="1600" dirty="0"/>
              <a:t>.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1600" dirty="0"/>
              <a:t>Step2: </a:t>
            </a:r>
            <a:r>
              <a:rPr lang="zh-TW" altLang="en-US" sz="1600" dirty="0"/>
              <a:t>建立</a:t>
            </a:r>
            <a:r>
              <a:rPr lang="en-US" altLang="zh-TW" sz="1600" dirty="0"/>
              <a:t>node</a:t>
            </a:r>
            <a:r>
              <a:rPr lang="zh-TW" altLang="en-US" sz="1600" dirty="0"/>
              <a:t> </a:t>
            </a:r>
            <a:r>
              <a:rPr lang="en-US" altLang="zh-TW" sz="1600" dirty="0"/>
              <a:t>2</a:t>
            </a:r>
            <a:r>
              <a:rPr lang="zh-TW" altLang="en-US" sz="1600" dirty="0"/>
              <a:t> 與 </a:t>
            </a:r>
            <a:r>
              <a:rPr lang="en-US" altLang="zh-TW" sz="1600" dirty="0"/>
              <a:t>node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5</a:t>
            </a:r>
            <a:r>
              <a:rPr lang="zh-TW" altLang="en-US" sz="1600" dirty="0" smtClean="0"/>
              <a:t>之間</a:t>
            </a:r>
            <a:r>
              <a:rPr lang="zh-TW" altLang="en-US" sz="1600" dirty="0"/>
              <a:t>的連結</a:t>
            </a:r>
            <a:r>
              <a:rPr lang="en-US" altLang="zh-TW" sz="1600" dirty="0"/>
              <a:t>.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1600" dirty="0"/>
              <a:t>Step3: </a:t>
            </a:r>
            <a:r>
              <a:rPr lang="zh-TW" altLang="en-US" sz="1600" dirty="0"/>
              <a:t>建立原本</a:t>
            </a:r>
            <a:r>
              <a:rPr lang="en-US" altLang="zh-TW" sz="1600" dirty="0"/>
              <a:t>node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5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的上一個 </a:t>
            </a:r>
            <a:r>
              <a:rPr lang="en-US" altLang="zh-TW" sz="1600" dirty="0"/>
              <a:t>node </a:t>
            </a:r>
            <a:r>
              <a:rPr lang="zh-TW" altLang="en-US" sz="1600" dirty="0"/>
              <a:t>與</a:t>
            </a:r>
            <a:endParaRPr lang="en-US" altLang="zh-TW" sz="1600" dirty="0"/>
          </a:p>
          <a:p>
            <a:pPr marL="457200" lvl="2" indent="0">
              <a:spcBef>
                <a:spcPts val="1000"/>
              </a:spcBef>
              <a:buNone/>
            </a:pPr>
            <a:r>
              <a:rPr lang="zh-TW" altLang="en-US" sz="1600" dirty="0"/>
              <a:t>                 原本的</a:t>
            </a:r>
            <a:r>
              <a:rPr lang="en-US" altLang="zh-TW" sz="1600" dirty="0"/>
              <a:t>head</a:t>
            </a:r>
            <a:r>
              <a:rPr lang="zh-TW" altLang="en-US" sz="1600" dirty="0"/>
              <a:t>之間的連結</a:t>
            </a:r>
            <a:r>
              <a:rPr lang="en-US" altLang="zh-TW" sz="1600" dirty="0"/>
              <a:t>.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1600" dirty="0"/>
              <a:t>Step4: </a:t>
            </a:r>
            <a:r>
              <a:rPr lang="zh-TW" altLang="en-US" sz="1600" dirty="0"/>
              <a:t>原本</a:t>
            </a:r>
            <a:r>
              <a:rPr lang="en-US" altLang="zh-TW" sz="1600" dirty="0"/>
              <a:t>node</a:t>
            </a:r>
            <a:r>
              <a:rPr lang="zh-TW" altLang="en-US" sz="1600" dirty="0"/>
              <a:t> </a:t>
            </a:r>
            <a:r>
              <a:rPr lang="en-US" altLang="zh-TW" sz="1600" dirty="0"/>
              <a:t>2</a:t>
            </a:r>
            <a:r>
              <a:rPr lang="zh-TW" altLang="en-US" sz="1600" dirty="0"/>
              <a:t> 的下一個 </a:t>
            </a:r>
            <a:r>
              <a:rPr lang="en-US" altLang="zh-TW" sz="1600" dirty="0"/>
              <a:t>node </a:t>
            </a:r>
            <a:r>
              <a:rPr lang="zh-TW" altLang="en-US" sz="1600" dirty="0"/>
              <a:t>變成 </a:t>
            </a:r>
            <a:r>
              <a:rPr lang="en-US" altLang="zh-TW" sz="1600" dirty="0"/>
              <a:t>head,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600" dirty="0"/>
              <a:t>                 </a:t>
            </a:r>
            <a:r>
              <a:rPr lang="zh-TW" altLang="en-US" sz="1600" dirty="0" smtClean="0"/>
              <a:t>新</a:t>
            </a:r>
            <a:r>
              <a:rPr lang="en-US" altLang="zh-TW" sz="1600" dirty="0" smtClean="0"/>
              <a:t>head</a:t>
            </a:r>
            <a:r>
              <a:rPr lang="zh-TW" altLang="en-US" sz="1600" dirty="0"/>
              <a:t>的前一個指標指向 </a:t>
            </a:r>
            <a:r>
              <a:rPr lang="en-US" altLang="zh-TW" sz="1600" dirty="0"/>
              <a:t>NULL</a:t>
            </a:r>
            <a:r>
              <a:rPr lang="en-US" altLang="zh-TW" sz="1600" dirty="0" smtClean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Move 3 2</a:t>
            </a:r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0426646" y="2269618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9249666" y="2246964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718726" y="2274682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895706" y="2274682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8072686" y="2263676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497516" y="2476148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8850922" y="2458563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0029093" y="2429255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7694619" y="2458563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10033924" y="2704749"/>
            <a:ext cx="329276" cy="8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504725" y="2734176"/>
            <a:ext cx="329276" cy="8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7694619" y="2693026"/>
            <a:ext cx="329276" cy="8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8853337" y="2722454"/>
            <a:ext cx="329276" cy="8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8799214" y="1228990"/>
            <a:ext cx="696743" cy="768659"/>
            <a:chOff x="5380332" y="1395996"/>
            <a:chExt cx="696743" cy="768659"/>
          </a:xfrm>
        </p:grpSpPr>
        <p:cxnSp>
          <p:nvCxnSpPr>
            <p:cNvPr id="53" name="肘形接點 52"/>
            <p:cNvCxnSpPr/>
            <p:nvPr/>
          </p:nvCxnSpPr>
          <p:spPr>
            <a:xfrm rot="16200000" flipV="1">
              <a:off x="5660917" y="1748498"/>
              <a:ext cx="473967" cy="3583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字方塊 58"/>
            <p:cNvSpPr txBox="1"/>
            <p:nvPr/>
          </p:nvSpPr>
          <p:spPr>
            <a:xfrm>
              <a:off x="5380332" y="1395996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NULL</a:t>
              </a:r>
              <a:endParaRPr lang="zh-TW" altLang="en-US" dirty="0"/>
            </a:p>
          </p:txBody>
        </p:sp>
      </p:grpSp>
      <p:sp>
        <p:nvSpPr>
          <p:cNvPr id="7" name="左右括弧 6"/>
          <p:cNvSpPr/>
          <p:nvPr/>
        </p:nvSpPr>
        <p:spPr>
          <a:xfrm>
            <a:off x="5605153" y="2051157"/>
            <a:ext cx="3207384" cy="984738"/>
          </a:xfrm>
          <a:prstGeom prst="bracketPair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左右括弧 37"/>
          <p:cNvSpPr/>
          <p:nvPr/>
        </p:nvSpPr>
        <p:spPr>
          <a:xfrm>
            <a:off x="9125374" y="2080774"/>
            <a:ext cx="951283" cy="984738"/>
          </a:xfrm>
          <a:prstGeom prst="bracketPair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左右括弧 38"/>
          <p:cNvSpPr/>
          <p:nvPr/>
        </p:nvSpPr>
        <p:spPr>
          <a:xfrm>
            <a:off x="10363199" y="2066999"/>
            <a:ext cx="851639" cy="984738"/>
          </a:xfrm>
          <a:prstGeom prst="bracketPair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6096000" y="3051737"/>
            <a:ext cx="0" cy="57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758630" y="358912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head</a:t>
            </a:r>
            <a:endParaRPr lang="zh-TW" altLang="en-US" dirty="0"/>
          </a:p>
        </p:txBody>
      </p:sp>
      <p:sp>
        <p:nvSpPr>
          <p:cNvPr id="52" name="橢圓 51"/>
          <p:cNvSpPr/>
          <p:nvPr/>
        </p:nvSpPr>
        <p:spPr>
          <a:xfrm>
            <a:off x="9645065" y="3969948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10822045" y="3969948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10423855" y="4171414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1620958" y="4153829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H="1" flipV="1">
            <a:off x="10431064" y="4429442"/>
            <a:ext cx="329276" cy="8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左右括弧 69"/>
          <p:cNvSpPr/>
          <p:nvPr/>
        </p:nvSpPr>
        <p:spPr>
          <a:xfrm>
            <a:off x="8268367" y="3770251"/>
            <a:ext cx="3303800" cy="984738"/>
          </a:xfrm>
          <a:prstGeom prst="bracketPair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8414344" y="4723253"/>
            <a:ext cx="654346" cy="906715"/>
            <a:chOff x="8105594" y="4747003"/>
            <a:chExt cx="654346" cy="906715"/>
          </a:xfrm>
        </p:grpSpPr>
        <p:cxnSp>
          <p:nvCxnSpPr>
            <p:cNvPr id="71" name="直線單箭頭接點 70"/>
            <p:cNvCxnSpPr/>
            <p:nvPr/>
          </p:nvCxnSpPr>
          <p:spPr>
            <a:xfrm flipV="1">
              <a:off x="8442964" y="4747003"/>
              <a:ext cx="0" cy="57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8105594" y="528438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head</a:t>
              </a:r>
              <a:endParaRPr lang="zh-TW" altLang="en-US" dirty="0"/>
            </a:p>
          </p:txBody>
        </p:sp>
      </p:grpSp>
      <p:cxnSp>
        <p:nvCxnSpPr>
          <p:cNvPr id="73" name="直線單箭頭接點 72"/>
          <p:cNvCxnSpPr/>
          <p:nvPr/>
        </p:nvCxnSpPr>
        <p:spPr>
          <a:xfrm flipH="1" flipV="1">
            <a:off x="10757962" y="3180969"/>
            <a:ext cx="250008" cy="6556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10896480" y="3115994"/>
            <a:ext cx="283911" cy="747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>
            <a:off x="8850923" y="3051737"/>
            <a:ext cx="750092" cy="811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8728578" y="2925252"/>
            <a:ext cx="773915" cy="844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群組 76"/>
          <p:cNvGrpSpPr/>
          <p:nvPr/>
        </p:nvGrpSpPr>
        <p:grpSpPr>
          <a:xfrm>
            <a:off x="5360965" y="1355562"/>
            <a:ext cx="696743" cy="768659"/>
            <a:chOff x="5380332" y="1395996"/>
            <a:chExt cx="696743" cy="768659"/>
          </a:xfrm>
        </p:grpSpPr>
        <p:cxnSp>
          <p:nvCxnSpPr>
            <p:cNvPr id="78" name="肘形接點 77"/>
            <p:cNvCxnSpPr/>
            <p:nvPr/>
          </p:nvCxnSpPr>
          <p:spPr>
            <a:xfrm rot="16200000" flipV="1">
              <a:off x="5660917" y="1748498"/>
              <a:ext cx="473967" cy="3583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字方塊 78"/>
            <p:cNvSpPr txBox="1"/>
            <p:nvPr/>
          </p:nvSpPr>
          <p:spPr>
            <a:xfrm>
              <a:off x="5380332" y="1395996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NULL</a:t>
              </a:r>
              <a:endParaRPr lang="zh-TW" altLang="en-US" dirty="0"/>
            </a:p>
          </p:txBody>
        </p:sp>
      </p:grpSp>
      <p:grpSp>
        <p:nvGrpSpPr>
          <p:cNvPr id="80" name="群組 79"/>
          <p:cNvGrpSpPr/>
          <p:nvPr/>
        </p:nvGrpSpPr>
        <p:grpSpPr>
          <a:xfrm rot="10800000">
            <a:off x="9372742" y="1120478"/>
            <a:ext cx="654346" cy="906715"/>
            <a:chOff x="8105594" y="4747003"/>
            <a:chExt cx="654346" cy="906715"/>
          </a:xfrm>
        </p:grpSpPr>
        <p:cxnSp>
          <p:nvCxnSpPr>
            <p:cNvPr id="81" name="直線單箭頭接點 80"/>
            <p:cNvCxnSpPr/>
            <p:nvPr/>
          </p:nvCxnSpPr>
          <p:spPr>
            <a:xfrm flipV="1">
              <a:off x="8442964" y="4747003"/>
              <a:ext cx="0" cy="57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/>
            <p:cNvSpPr txBox="1"/>
            <p:nvPr/>
          </p:nvSpPr>
          <p:spPr>
            <a:xfrm rot="10800000">
              <a:off x="8105594" y="528438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head</a:t>
              </a:r>
              <a:endParaRPr lang="zh-TW" altLang="en-US" dirty="0"/>
            </a:p>
          </p:txBody>
        </p:sp>
      </p:grpSp>
      <p:sp>
        <p:nvSpPr>
          <p:cNvPr id="84" name="橢圓 83"/>
          <p:cNvSpPr/>
          <p:nvPr/>
        </p:nvSpPr>
        <p:spPr>
          <a:xfrm>
            <a:off x="8389596" y="3970857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85" name="直線單箭頭接點 84"/>
          <p:cNvCxnSpPr/>
          <p:nvPr/>
        </p:nvCxnSpPr>
        <p:spPr>
          <a:xfrm>
            <a:off x="9168386" y="4172323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H="1" flipV="1">
            <a:off x="9175595" y="4430351"/>
            <a:ext cx="329276" cy="8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群組 87"/>
          <p:cNvGrpSpPr/>
          <p:nvPr/>
        </p:nvGrpSpPr>
        <p:grpSpPr>
          <a:xfrm>
            <a:off x="8031835" y="3051737"/>
            <a:ext cx="696743" cy="768659"/>
            <a:chOff x="5380332" y="1395996"/>
            <a:chExt cx="696743" cy="768659"/>
          </a:xfrm>
        </p:grpSpPr>
        <p:cxnSp>
          <p:nvCxnSpPr>
            <p:cNvPr id="89" name="肘形接點 88"/>
            <p:cNvCxnSpPr/>
            <p:nvPr/>
          </p:nvCxnSpPr>
          <p:spPr>
            <a:xfrm rot="16200000" flipV="1">
              <a:off x="5660917" y="1748498"/>
              <a:ext cx="473967" cy="3583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/>
            <p:cNvSpPr txBox="1"/>
            <p:nvPr/>
          </p:nvSpPr>
          <p:spPr>
            <a:xfrm>
              <a:off x="5380332" y="1395996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NULL</a:t>
              </a:r>
              <a:endParaRPr lang="zh-TW" altLang="en-US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10125302" y="1355563"/>
            <a:ext cx="696743" cy="768659"/>
            <a:chOff x="5380332" y="1395996"/>
            <a:chExt cx="696743" cy="768659"/>
          </a:xfrm>
        </p:grpSpPr>
        <p:cxnSp>
          <p:nvCxnSpPr>
            <p:cNvPr id="64" name="肘形接點 63"/>
            <p:cNvCxnSpPr/>
            <p:nvPr/>
          </p:nvCxnSpPr>
          <p:spPr>
            <a:xfrm rot="16200000" flipV="1">
              <a:off x="5660917" y="1748498"/>
              <a:ext cx="473967" cy="3583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/>
            <p:cNvSpPr txBox="1"/>
            <p:nvPr/>
          </p:nvSpPr>
          <p:spPr>
            <a:xfrm>
              <a:off x="5380332" y="1395996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NULL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67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7" grpId="0" animBg="1"/>
      <p:bldP spid="7" grpId="1" animBg="1"/>
      <p:bldP spid="38" grpId="0" animBg="1"/>
      <p:bldP spid="39" grpId="0" animBg="1"/>
      <p:bldP spid="42" grpId="0"/>
      <p:bldP spid="52" grpId="0" animBg="1"/>
      <p:bldP spid="54" grpId="0" animBg="1"/>
      <p:bldP spid="70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move?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Move 2 4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Move 2 5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000" dirty="0" smtClean="0"/>
              <a:t>Move 3 2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1600" dirty="0"/>
              <a:t>Step1:</a:t>
            </a:r>
            <a:r>
              <a:rPr lang="zh-TW" altLang="en-US" sz="1600" dirty="0"/>
              <a:t> 劃分成三個區塊</a:t>
            </a:r>
            <a:r>
              <a:rPr lang="en-US" altLang="zh-TW" sz="1600" dirty="0"/>
              <a:t>.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1600" dirty="0"/>
              <a:t>Step2: </a:t>
            </a:r>
            <a:r>
              <a:rPr lang="zh-TW" altLang="en-US" sz="1600" dirty="0"/>
              <a:t>建立</a:t>
            </a:r>
            <a:r>
              <a:rPr lang="en-US" altLang="zh-TW" sz="1600" dirty="0"/>
              <a:t>node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3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與 </a:t>
            </a:r>
            <a:r>
              <a:rPr lang="en-US" altLang="zh-TW" sz="1600" dirty="0"/>
              <a:t>node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之間</a:t>
            </a:r>
            <a:r>
              <a:rPr lang="zh-TW" altLang="en-US" sz="1600" dirty="0"/>
              <a:t>的連結</a:t>
            </a:r>
            <a:r>
              <a:rPr lang="en-US" altLang="zh-TW" sz="1600" dirty="0"/>
              <a:t>.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1600" dirty="0"/>
              <a:t>Step3: </a:t>
            </a:r>
            <a:r>
              <a:rPr lang="zh-TW" altLang="en-US" sz="1600" dirty="0"/>
              <a:t>建立原本</a:t>
            </a:r>
            <a:r>
              <a:rPr lang="en-US" altLang="zh-TW" sz="1600" dirty="0"/>
              <a:t>node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的上一個 </a:t>
            </a:r>
            <a:r>
              <a:rPr lang="en-US" altLang="zh-TW" sz="1600" dirty="0"/>
              <a:t>node </a:t>
            </a:r>
            <a:r>
              <a:rPr lang="zh-TW" altLang="en-US" sz="1600" dirty="0"/>
              <a:t>與</a:t>
            </a:r>
            <a:endParaRPr lang="en-US" altLang="zh-TW" sz="1600" dirty="0"/>
          </a:p>
          <a:p>
            <a:pPr marL="457200" lvl="2" indent="0">
              <a:spcBef>
                <a:spcPts val="1000"/>
              </a:spcBef>
              <a:buNone/>
            </a:pPr>
            <a:r>
              <a:rPr lang="zh-TW" altLang="en-US" sz="1600" dirty="0"/>
              <a:t>                 原本的</a:t>
            </a:r>
            <a:r>
              <a:rPr lang="en-US" altLang="zh-TW" sz="1600" dirty="0"/>
              <a:t>head</a:t>
            </a:r>
            <a:r>
              <a:rPr lang="zh-TW" altLang="en-US" sz="1600" dirty="0"/>
              <a:t>之間的連結</a:t>
            </a:r>
            <a:r>
              <a:rPr lang="en-US" altLang="zh-TW" sz="1600" dirty="0"/>
              <a:t>.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1600" dirty="0"/>
              <a:t>Step4: </a:t>
            </a:r>
            <a:r>
              <a:rPr lang="zh-TW" altLang="en-US" sz="1600" dirty="0"/>
              <a:t>原本</a:t>
            </a:r>
            <a:r>
              <a:rPr lang="en-US" altLang="zh-TW" sz="1600" dirty="0"/>
              <a:t>node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3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的下一個 </a:t>
            </a:r>
            <a:r>
              <a:rPr lang="en-US" altLang="zh-TW" sz="1600" dirty="0"/>
              <a:t>node </a:t>
            </a:r>
            <a:r>
              <a:rPr lang="zh-TW" altLang="en-US" sz="1600" dirty="0"/>
              <a:t>變成 </a:t>
            </a:r>
            <a:r>
              <a:rPr lang="en-US" altLang="zh-TW" sz="1600" dirty="0"/>
              <a:t>head,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600" dirty="0"/>
              <a:t>                 </a:t>
            </a:r>
            <a:r>
              <a:rPr lang="zh-TW" altLang="en-US" sz="1600" dirty="0"/>
              <a:t>新</a:t>
            </a:r>
            <a:r>
              <a:rPr lang="en-US" altLang="zh-TW" sz="1600" dirty="0"/>
              <a:t>head</a:t>
            </a:r>
            <a:r>
              <a:rPr lang="zh-TW" altLang="en-US" sz="1600" dirty="0"/>
              <a:t>的前一個指標指向 </a:t>
            </a:r>
            <a:r>
              <a:rPr lang="en-US" altLang="zh-TW" sz="1600" dirty="0"/>
              <a:t>NULL.</a:t>
            </a:r>
          </a:p>
          <a:p>
            <a:pPr marL="685800" lvl="2">
              <a:spcBef>
                <a:spcPts val="1000"/>
              </a:spcBef>
            </a:pPr>
            <a:endParaRPr lang="en-US" altLang="zh-TW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0426646" y="2269618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9249666" y="2246964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718726" y="2274682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895706" y="2274682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8072686" y="2263676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497516" y="2476148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8850922" y="2458563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0029093" y="2429255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7694619" y="2458563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10033924" y="2704749"/>
            <a:ext cx="329276" cy="8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504725" y="2734176"/>
            <a:ext cx="329276" cy="8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7694619" y="2693026"/>
            <a:ext cx="329276" cy="8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8853337" y="2722454"/>
            <a:ext cx="329276" cy="8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7757222" y="1292359"/>
            <a:ext cx="696743" cy="768659"/>
            <a:chOff x="5380332" y="1395996"/>
            <a:chExt cx="696743" cy="768659"/>
          </a:xfrm>
        </p:grpSpPr>
        <p:cxnSp>
          <p:nvCxnSpPr>
            <p:cNvPr id="53" name="肘形接點 52"/>
            <p:cNvCxnSpPr/>
            <p:nvPr/>
          </p:nvCxnSpPr>
          <p:spPr>
            <a:xfrm rot="16200000" flipV="1">
              <a:off x="5660917" y="1748498"/>
              <a:ext cx="473967" cy="3583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字方塊 58"/>
            <p:cNvSpPr txBox="1"/>
            <p:nvPr/>
          </p:nvSpPr>
          <p:spPr>
            <a:xfrm>
              <a:off x="5380332" y="1395996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NULL</a:t>
              </a:r>
              <a:endParaRPr lang="zh-TW" altLang="en-US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10677012" y="2925252"/>
            <a:ext cx="676788" cy="701087"/>
            <a:chOff x="10677012" y="2925252"/>
            <a:chExt cx="676788" cy="701087"/>
          </a:xfrm>
        </p:grpSpPr>
        <p:cxnSp>
          <p:nvCxnSpPr>
            <p:cNvPr id="56" name="肘形接點 55"/>
            <p:cNvCxnSpPr/>
            <p:nvPr/>
          </p:nvCxnSpPr>
          <p:spPr>
            <a:xfrm rot="16200000" flipH="1">
              <a:off x="10705739" y="3004506"/>
              <a:ext cx="381483" cy="2229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字方塊 59"/>
            <p:cNvSpPr txBox="1"/>
            <p:nvPr/>
          </p:nvSpPr>
          <p:spPr>
            <a:xfrm>
              <a:off x="10677012" y="3257007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NULL</a:t>
              </a:r>
              <a:endParaRPr lang="zh-TW" altLang="en-US" dirty="0"/>
            </a:p>
          </p:txBody>
        </p:sp>
      </p:grpSp>
      <p:sp>
        <p:nvSpPr>
          <p:cNvPr id="7" name="左右括弧 6"/>
          <p:cNvSpPr/>
          <p:nvPr/>
        </p:nvSpPr>
        <p:spPr>
          <a:xfrm>
            <a:off x="5647226" y="2074985"/>
            <a:ext cx="1998602" cy="984738"/>
          </a:xfrm>
          <a:prstGeom prst="bracketPair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左右括弧 37"/>
          <p:cNvSpPr/>
          <p:nvPr/>
        </p:nvSpPr>
        <p:spPr>
          <a:xfrm>
            <a:off x="7952551" y="2080092"/>
            <a:ext cx="951283" cy="984738"/>
          </a:xfrm>
          <a:prstGeom prst="bracketPair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左右括弧 38"/>
          <p:cNvSpPr/>
          <p:nvPr/>
        </p:nvSpPr>
        <p:spPr>
          <a:xfrm>
            <a:off x="9201033" y="2066999"/>
            <a:ext cx="2013806" cy="984738"/>
          </a:xfrm>
          <a:prstGeom prst="bracketPair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6096000" y="3051737"/>
            <a:ext cx="0" cy="57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758630" y="358912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head</a:t>
            </a:r>
            <a:endParaRPr lang="zh-TW" altLang="en-US" dirty="0"/>
          </a:p>
        </p:txBody>
      </p:sp>
      <p:sp>
        <p:nvSpPr>
          <p:cNvPr id="52" name="橢圓 51"/>
          <p:cNvSpPr/>
          <p:nvPr/>
        </p:nvSpPr>
        <p:spPr>
          <a:xfrm>
            <a:off x="8065690" y="3969948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9242670" y="3969948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8844480" y="4171414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0041583" y="4153829"/>
            <a:ext cx="33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H="1" flipV="1">
            <a:off x="8851689" y="4429442"/>
            <a:ext cx="329276" cy="8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7727296" y="3091262"/>
            <a:ext cx="696743" cy="768659"/>
            <a:chOff x="5380332" y="1395996"/>
            <a:chExt cx="696743" cy="768659"/>
          </a:xfrm>
        </p:grpSpPr>
        <p:cxnSp>
          <p:nvCxnSpPr>
            <p:cNvPr id="68" name="肘形接點 67"/>
            <p:cNvCxnSpPr/>
            <p:nvPr/>
          </p:nvCxnSpPr>
          <p:spPr>
            <a:xfrm rot="16200000" flipV="1">
              <a:off x="5660917" y="1748498"/>
              <a:ext cx="473967" cy="3583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字方塊 68"/>
            <p:cNvSpPr txBox="1"/>
            <p:nvPr/>
          </p:nvSpPr>
          <p:spPr>
            <a:xfrm>
              <a:off x="5380332" y="1395996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NULL</a:t>
              </a:r>
              <a:endParaRPr lang="zh-TW" altLang="en-US" dirty="0"/>
            </a:p>
          </p:txBody>
        </p:sp>
      </p:grpSp>
      <p:sp>
        <p:nvSpPr>
          <p:cNvPr id="70" name="左右括弧 69"/>
          <p:cNvSpPr/>
          <p:nvPr/>
        </p:nvSpPr>
        <p:spPr>
          <a:xfrm>
            <a:off x="7994190" y="3770251"/>
            <a:ext cx="1998602" cy="984738"/>
          </a:xfrm>
          <a:prstGeom prst="bracketPair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8105594" y="4747003"/>
            <a:ext cx="654346" cy="906715"/>
            <a:chOff x="8105594" y="4747003"/>
            <a:chExt cx="654346" cy="906715"/>
          </a:xfrm>
        </p:grpSpPr>
        <p:cxnSp>
          <p:nvCxnSpPr>
            <p:cNvPr id="71" name="直線單箭頭接點 70"/>
            <p:cNvCxnSpPr/>
            <p:nvPr/>
          </p:nvCxnSpPr>
          <p:spPr>
            <a:xfrm flipV="1">
              <a:off x="8442964" y="4747003"/>
              <a:ext cx="0" cy="57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8105594" y="528438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head</a:t>
              </a:r>
              <a:endParaRPr lang="zh-TW" altLang="en-US" dirty="0"/>
            </a:p>
          </p:txBody>
        </p:sp>
      </p:grpSp>
      <p:cxnSp>
        <p:nvCxnSpPr>
          <p:cNvPr id="73" name="直線單箭頭接點 72"/>
          <p:cNvCxnSpPr/>
          <p:nvPr/>
        </p:nvCxnSpPr>
        <p:spPr>
          <a:xfrm flipH="1" flipV="1">
            <a:off x="9482941" y="3127042"/>
            <a:ext cx="6391" cy="678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9730016" y="3122642"/>
            <a:ext cx="3555" cy="682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8586111" y="3143357"/>
            <a:ext cx="3221" cy="713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8269500" y="3143357"/>
            <a:ext cx="0" cy="682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群組 76"/>
          <p:cNvGrpSpPr/>
          <p:nvPr/>
        </p:nvGrpSpPr>
        <p:grpSpPr>
          <a:xfrm>
            <a:off x="5360965" y="1355562"/>
            <a:ext cx="696743" cy="768659"/>
            <a:chOff x="5380332" y="1395996"/>
            <a:chExt cx="696743" cy="768659"/>
          </a:xfrm>
        </p:grpSpPr>
        <p:cxnSp>
          <p:nvCxnSpPr>
            <p:cNvPr id="78" name="肘形接點 77"/>
            <p:cNvCxnSpPr/>
            <p:nvPr/>
          </p:nvCxnSpPr>
          <p:spPr>
            <a:xfrm rot="16200000" flipV="1">
              <a:off x="5660917" y="1748498"/>
              <a:ext cx="473967" cy="3583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字方塊 78"/>
            <p:cNvSpPr txBox="1"/>
            <p:nvPr/>
          </p:nvSpPr>
          <p:spPr>
            <a:xfrm>
              <a:off x="5380332" y="1395996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NULL</a:t>
              </a:r>
              <a:endParaRPr lang="zh-TW" altLang="en-US" dirty="0"/>
            </a:p>
          </p:txBody>
        </p:sp>
      </p:grpSp>
      <p:grpSp>
        <p:nvGrpSpPr>
          <p:cNvPr id="80" name="群組 79"/>
          <p:cNvGrpSpPr/>
          <p:nvPr/>
        </p:nvGrpSpPr>
        <p:grpSpPr>
          <a:xfrm rot="10800000">
            <a:off x="8268367" y="1120478"/>
            <a:ext cx="654346" cy="906715"/>
            <a:chOff x="8105594" y="4747003"/>
            <a:chExt cx="654346" cy="906715"/>
          </a:xfrm>
        </p:grpSpPr>
        <p:cxnSp>
          <p:nvCxnSpPr>
            <p:cNvPr id="81" name="直線單箭頭接點 80"/>
            <p:cNvCxnSpPr/>
            <p:nvPr/>
          </p:nvCxnSpPr>
          <p:spPr>
            <a:xfrm flipV="1">
              <a:off x="8442964" y="4747003"/>
              <a:ext cx="0" cy="57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/>
            <p:cNvSpPr txBox="1"/>
            <p:nvPr/>
          </p:nvSpPr>
          <p:spPr>
            <a:xfrm rot="10800000">
              <a:off x="8105594" y="528438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head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147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7" grpId="1" animBg="1"/>
      <p:bldP spid="38" grpId="0" animBg="1"/>
      <p:bldP spid="39" grpId="0" animBg="1"/>
      <p:bldP spid="42" grpId="0"/>
      <p:bldP spid="52" grpId="0" animBg="1"/>
      <p:bldP spid="54" grpId="0" animBg="1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O(N) 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根據之前的做法，我們會用一個指標記住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的位置。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Move a b</a:t>
            </a:r>
            <a:r>
              <a:rPr lang="zh-TW" altLang="en-US" dirty="0" smtClean="0"/>
              <a:t>時，我們需要從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 開始，找到</a:t>
            </a:r>
            <a:r>
              <a:rPr lang="en-US" altLang="zh-TW" dirty="0" smtClean="0"/>
              <a:t>a b</a:t>
            </a:r>
            <a:r>
              <a:rPr lang="zh-TW" altLang="en-US" dirty="0" smtClean="0"/>
              <a:t>的位置。</a:t>
            </a:r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en-US" altLang="zh-TW" dirty="0" smtClean="0"/>
              <a:t>Move 2 5</a:t>
            </a:r>
            <a:r>
              <a:rPr lang="zh-TW" altLang="en-US" dirty="0" smtClean="0"/>
              <a:t>為例子：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因此每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所需要的時間複雜度為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O(N)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225250" y="3557924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7933170" y="3563866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402230" y="3557924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579210" y="3546918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756190" y="3541212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3225250" y="4747004"/>
            <a:ext cx="654346" cy="574602"/>
            <a:chOff x="8105594" y="4747003"/>
            <a:chExt cx="654346" cy="906715"/>
          </a:xfrm>
        </p:grpSpPr>
        <p:cxnSp>
          <p:nvCxnSpPr>
            <p:cNvPr id="10" name="直線單箭頭接點 9"/>
            <p:cNvCxnSpPr/>
            <p:nvPr/>
          </p:nvCxnSpPr>
          <p:spPr>
            <a:xfrm flipV="1">
              <a:off x="8442964" y="4747003"/>
              <a:ext cx="0" cy="57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8105594" y="528438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head</a:t>
              </a:r>
              <a:endParaRPr lang="zh-TW" altLang="en-US" dirty="0"/>
            </a:p>
          </p:txBody>
        </p:sp>
      </p:grpSp>
      <p:sp>
        <p:nvSpPr>
          <p:cNvPr id="12" name="向下箭號 11"/>
          <p:cNvSpPr/>
          <p:nvPr/>
        </p:nvSpPr>
        <p:spPr>
          <a:xfrm>
            <a:off x="3409923" y="3277590"/>
            <a:ext cx="327173" cy="263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 rot="10800000">
            <a:off x="3408134" y="4190012"/>
            <a:ext cx="327173" cy="26362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96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26000" decel="7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5035E-6 -2.25717E-6 L 0.09737 0.000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26000" decel="7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92E-6 2.86772E-7 L 0.09243 0.00254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26000" decel="7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43 0.00254 L 0.19071 0.0050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26000" decel="74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71 0.00509 L 0.29394 0.00601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26000" decel="74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94 0.00601 L 0.3904 0.00671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  <p:bldP spid="13" grpId="4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6840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How to achieve O(1)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70650"/>
            <a:ext cx="10829192" cy="4351338"/>
          </a:xfrm>
        </p:spPr>
        <p:txBody>
          <a:bodyPr/>
          <a:lstStyle/>
          <a:p>
            <a:r>
              <a:rPr lang="en-US" altLang="zh-TW" dirty="0" smtClean="0"/>
              <a:t>subtask 3 : 1&lt;=N&lt;=100000, you need use O(1) </a:t>
            </a:r>
            <a:r>
              <a:rPr lang="en-US" altLang="zh-TW" dirty="0" err="1" smtClean="0"/>
              <a:t>algo</a:t>
            </a:r>
            <a:r>
              <a:rPr lang="en-US" altLang="zh-TW" dirty="0" smtClean="0"/>
              <a:t> for each operation.</a:t>
            </a:r>
          </a:p>
          <a:p>
            <a:r>
              <a:rPr lang="en-US" altLang="zh-TW" dirty="0" smtClean="0"/>
              <a:t>subtask 4 : 1&lt;=N&lt;=1000000, you need use O(1) </a:t>
            </a:r>
            <a:r>
              <a:rPr lang="en-US" altLang="zh-TW" dirty="0" err="1" smtClean="0"/>
              <a:t>algo</a:t>
            </a:r>
            <a:r>
              <a:rPr lang="en-US" altLang="zh-TW" dirty="0" smtClean="0"/>
              <a:t> for each operation.</a:t>
            </a:r>
          </a:p>
          <a:p>
            <a:r>
              <a:rPr lang="zh-TW" altLang="en-US" dirty="0" smtClean="0"/>
              <a:t>如果對於整個</a:t>
            </a:r>
            <a:r>
              <a:rPr lang="en-US" altLang="zh-TW" dirty="0" smtClean="0"/>
              <a:t>linked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只記錄了</a:t>
            </a:r>
            <a:r>
              <a:rPr lang="en-US" altLang="zh-TW" dirty="0" smtClean="0"/>
              <a:t>head,</a:t>
            </a:r>
            <a:r>
              <a:rPr lang="zh-TW" altLang="en-US" dirty="0" smtClean="0"/>
              <a:t> 這樣每次尋找</a:t>
            </a:r>
            <a:r>
              <a:rPr lang="en-US" altLang="zh-TW" dirty="0" smtClean="0"/>
              <a:t>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</a:t>
            </a:r>
            <a:r>
              <a:rPr lang="zh-TW" altLang="en-US" dirty="0" smtClean="0"/>
              <a:t>則需要花 </a:t>
            </a:r>
            <a:r>
              <a:rPr lang="en-US" altLang="zh-TW" dirty="0" smtClean="0"/>
              <a:t>O(N)</a:t>
            </a:r>
            <a:r>
              <a:rPr lang="zh-TW" altLang="en-US" dirty="0" smtClean="0"/>
              <a:t>的時間。</a:t>
            </a:r>
            <a:endParaRPr lang="en-US" altLang="zh-TW" dirty="0" smtClean="0"/>
          </a:p>
          <a:p>
            <a:r>
              <a:rPr lang="zh-TW" altLang="en-US" dirty="0" smtClean="0"/>
              <a:t>因此為了要達到</a:t>
            </a:r>
            <a:r>
              <a:rPr lang="en-US" altLang="zh-TW" dirty="0" smtClean="0"/>
              <a:t>O(1)</a:t>
            </a:r>
            <a:r>
              <a:rPr lang="zh-TW" altLang="en-US" dirty="0" smtClean="0"/>
              <a:t>，我們必須宣告</a:t>
            </a:r>
            <a:r>
              <a:rPr lang="en-US" altLang="zh-TW" dirty="0" smtClean="0"/>
              <a:t>pointer array</a:t>
            </a:r>
            <a:r>
              <a:rPr lang="zh-TW" altLang="en-US" dirty="0" smtClean="0"/>
              <a:t>來記住每個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的位置，或直接要一整塊動態記憶體可放</a:t>
            </a:r>
            <a:r>
              <a:rPr lang="en-US" altLang="zh-TW" dirty="0" smtClean="0"/>
              <a:t>n+1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來實作 </a:t>
            </a:r>
            <a:r>
              <a:rPr lang="en-US" altLang="zh-TW" dirty="0" smtClean="0"/>
              <a:t>linked list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Node *node =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(Node)*(n+1));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225250" y="5552982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7933170" y="5558924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402230" y="5552982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579210" y="5541976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756190" y="5536270"/>
            <a:ext cx="716692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3409923" y="5272648"/>
            <a:ext cx="327173" cy="263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5773969" y="5256017"/>
            <a:ext cx="327173" cy="263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6950949" y="5229490"/>
            <a:ext cx="327173" cy="263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8127929" y="5256017"/>
            <a:ext cx="327173" cy="263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4596989" y="5248073"/>
            <a:ext cx="327173" cy="263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121770" y="484311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ode[1]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829689" y="484311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node[5]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652710" y="484311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node[4]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475729" y="484311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node[3]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298749" y="484311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node[2]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240096" y="6200644"/>
            <a:ext cx="654346" cy="574602"/>
            <a:chOff x="8105594" y="4747003"/>
            <a:chExt cx="654346" cy="906715"/>
          </a:xfrm>
        </p:grpSpPr>
        <p:cxnSp>
          <p:nvCxnSpPr>
            <p:cNvPr id="20" name="直線單箭頭接點 19"/>
            <p:cNvCxnSpPr/>
            <p:nvPr/>
          </p:nvCxnSpPr>
          <p:spPr>
            <a:xfrm flipV="1">
              <a:off x="8442964" y="4747003"/>
              <a:ext cx="0" cy="57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8105594" y="528438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head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150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528</Words>
  <Application>Microsoft Office PowerPoint</Application>
  <PresentationFormat>寬螢幕</PresentationFormat>
  <Paragraphs>151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10576 - Move</vt:lpstr>
      <vt:lpstr>10576 - Move Problem description</vt:lpstr>
      <vt:lpstr>10576 - Move Main idea</vt:lpstr>
      <vt:lpstr>How to move?</vt:lpstr>
      <vt:lpstr>How to move?</vt:lpstr>
      <vt:lpstr>How to move?</vt:lpstr>
      <vt:lpstr>O(N) Time Complexity</vt:lpstr>
      <vt:lpstr>How to achieve O(1)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10475-Set Intersection</dc:title>
  <dc:creator>aquariuskon</dc:creator>
  <cp:lastModifiedBy>shunrenyang</cp:lastModifiedBy>
  <cp:revision>30</cp:revision>
  <dcterms:created xsi:type="dcterms:W3CDTF">2015-06-13T06:14:17Z</dcterms:created>
  <dcterms:modified xsi:type="dcterms:W3CDTF">2017-06-08T14:34:13Z</dcterms:modified>
</cp:coreProperties>
</file>