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15fba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15fba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The left part of the screen (maybe a third) is filled with general controls and the requirements, on the right side is the network graph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You can </a:t>
            </a:r>
            <a:r>
              <a:rPr b="1" lang="de" sz="1200">
                <a:solidFill>
                  <a:srgbClr val="24292E"/>
                </a:solidFill>
              </a:rPr>
              <a:t>select nodes</a:t>
            </a:r>
            <a:r>
              <a:rPr lang="de" sz="1200">
                <a:solidFill>
                  <a:srgbClr val="24292E"/>
                </a:solidFill>
              </a:rPr>
              <a:t> on the right and then</a:t>
            </a:r>
            <a:r>
              <a:rPr b="1" lang="de" sz="1200">
                <a:solidFill>
                  <a:srgbClr val="24292E"/>
                </a:solidFill>
              </a:rPr>
              <a:t> it shows you informations</a:t>
            </a:r>
            <a:r>
              <a:rPr lang="de" sz="1200">
                <a:solidFill>
                  <a:srgbClr val="24292E"/>
                </a:solidFill>
              </a:rPr>
              <a:t> about that node </a:t>
            </a:r>
            <a:r>
              <a:rPr b="1" lang="de" sz="1200">
                <a:solidFill>
                  <a:srgbClr val="24292E"/>
                </a:solidFill>
              </a:rPr>
              <a:t>on the left</a:t>
            </a:r>
            <a:r>
              <a:rPr lang="de" sz="1200">
                <a:solidFill>
                  <a:srgbClr val="24292E"/>
                </a:solidFill>
              </a:rPr>
              <a:t> (general infos, requirements that affect it, ...)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You have </a:t>
            </a:r>
            <a:r>
              <a:rPr b="1" lang="de" sz="1200">
                <a:solidFill>
                  <a:srgbClr val="24292E"/>
                </a:solidFill>
              </a:rPr>
              <a:t>tabs</a:t>
            </a:r>
            <a:r>
              <a:rPr lang="de" sz="1200">
                <a:solidFill>
                  <a:srgbClr val="24292E"/>
                </a:solidFill>
              </a:rPr>
              <a:t> for different requirements / functionality in the left panel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You can </a:t>
            </a:r>
            <a:r>
              <a:rPr b="1" lang="de" sz="1200">
                <a:solidFill>
                  <a:srgbClr val="24292E"/>
                </a:solidFill>
              </a:rPr>
              <a:t>select a requirement</a:t>
            </a:r>
            <a:r>
              <a:rPr lang="de" sz="1200">
                <a:solidFill>
                  <a:srgbClr val="24292E"/>
                </a:solidFill>
              </a:rPr>
              <a:t> on the left, then the</a:t>
            </a:r>
            <a:r>
              <a:rPr b="1" lang="de" sz="1200">
                <a:solidFill>
                  <a:srgbClr val="24292E"/>
                </a:solidFill>
              </a:rPr>
              <a:t> graph on the right side highlights the affected nodes</a:t>
            </a:r>
            <a:r>
              <a:rPr lang="de" sz="1200">
                <a:solidFill>
                  <a:srgbClr val="24292E"/>
                </a:solidFill>
              </a:rPr>
              <a:t> </a:t>
            </a:r>
            <a:endParaRPr sz="1200">
              <a:solidFill>
                <a:srgbClr val="24292E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de" sz="1200">
                <a:solidFill>
                  <a:srgbClr val="24292E"/>
                </a:solidFill>
              </a:rPr>
              <a:t>Example for reachability from A to B it highlights the path between them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Graph can be colour coded to show e.g. preferences of paths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de" sz="1200">
                <a:solidFill>
                  <a:srgbClr val="24292E"/>
                </a:solidFill>
              </a:rPr>
              <a:t>Photoshop controls: </a:t>
            </a:r>
            <a:r>
              <a:rPr lang="de" sz="1200">
                <a:solidFill>
                  <a:srgbClr val="24292E"/>
                </a:solidFill>
              </a:rPr>
              <a:t>We also have regions defined in the graph for scalability (e.g. AS complexity hidden if not needed)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0b487e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0b487e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fb0022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fb0022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There is a </a:t>
            </a:r>
            <a:r>
              <a:rPr b="1" lang="de" sz="1200">
                <a:solidFill>
                  <a:srgbClr val="24292E"/>
                </a:solidFill>
              </a:rPr>
              <a:t>profile for each network</a:t>
            </a:r>
            <a:r>
              <a:rPr lang="de" sz="1200">
                <a:solidFill>
                  <a:srgbClr val="24292E"/>
                </a:solidFill>
              </a:rPr>
              <a:t> node (AS, router)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General information (IP, hostname, router type, ...) is listed in the profile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de" sz="1200">
                <a:solidFill>
                  <a:srgbClr val="24292E"/>
                </a:solidFill>
              </a:rPr>
              <a:t>Profile pictures are symbols for different router types</a:t>
            </a:r>
            <a:r>
              <a:rPr lang="de" sz="1200">
                <a:solidFill>
                  <a:srgbClr val="24292E"/>
                </a:solidFill>
              </a:rPr>
              <a:t>, maybe also sizes (e.g. star for AS, larger ASes have more points, maybe with a logarithmic scale)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Relations of nodes are listed as </a:t>
            </a:r>
            <a:r>
              <a:rPr b="1" lang="de" sz="1200">
                <a:solidFill>
                  <a:srgbClr val="24292E"/>
                </a:solidFill>
              </a:rPr>
              <a:t>friendship relations</a:t>
            </a:r>
            <a:endParaRPr b="1" sz="1200">
              <a:solidFill>
                <a:srgbClr val="24292E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de" sz="1200">
                <a:solidFill>
                  <a:srgbClr val="24292E"/>
                </a:solidFill>
              </a:rPr>
              <a:t>Forbidden paths are blocked friends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de" sz="1200">
                <a:solidFill>
                  <a:srgbClr val="24292E"/>
                </a:solidFill>
              </a:rPr>
              <a:t>Requirements are groups</a:t>
            </a:r>
            <a:endParaRPr b="1" sz="1200">
              <a:solidFill>
                <a:srgbClr val="24292E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de" sz="1200">
                <a:solidFill>
                  <a:srgbClr val="24292E"/>
                </a:solidFill>
              </a:rPr>
              <a:t>On the profile of a node you see in which groups it is, i.e. which requirements affect that node</a:t>
            </a:r>
            <a:endParaRPr sz="1200">
              <a:solidFill>
                <a:srgbClr val="24292E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b="1" lang="de" sz="1200">
                <a:solidFill>
                  <a:srgbClr val="24292E"/>
                </a:solidFill>
              </a:rPr>
              <a:t>There is a site for each groups</a:t>
            </a:r>
            <a:r>
              <a:rPr lang="de" sz="1200">
                <a:solidFill>
                  <a:srgbClr val="24292E"/>
                </a:solidFill>
              </a:rPr>
              <a:t>, showing its members and general information about that requirement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0b487e8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0b487e8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fb0022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fb0022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The graph spans over the </a:t>
            </a:r>
            <a:r>
              <a:rPr b="1" lang="de" sz="1200">
                <a:solidFill>
                  <a:srgbClr val="24292E"/>
                </a:solidFill>
              </a:rPr>
              <a:t>full screen</a:t>
            </a:r>
            <a:endParaRPr b="1"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Virtual reality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Inspect element: If you point with the right hand on a node, you see an info panel on your left arm, which show which requirements affect that node and other information (like its routing table)</a:t>
            </a:r>
            <a:endParaRPr b="1"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You can zoom in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E.g. </a:t>
            </a:r>
            <a:r>
              <a:rPr b="1" lang="de" sz="1200">
                <a:solidFill>
                  <a:srgbClr val="24292E"/>
                </a:solidFill>
              </a:rPr>
              <a:t>ASes are bundled into a symbol</a:t>
            </a:r>
            <a:r>
              <a:rPr lang="de" sz="1200">
                <a:solidFill>
                  <a:srgbClr val="24292E"/>
                </a:solidFill>
              </a:rPr>
              <a:t>, if you select it, you see the internal nodes and network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Maybe also photoshop tools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There is a </a:t>
            </a:r>
            <a:r>
              <a:rPr b="1" lang="de" sz="1200">
                <a:solidFill>
                  <a:srgbClr val="24292E"/>
                </a:solidFill>
              </a:rPr>
              <a:t>minimap</a:t>
            </a:r>
            <a:r>
              <a:rPr lang="de" sz="1200">
                <a:solidFill>
                  <a:srgbClr val="24292E"/>
                </a:solidFill>
              </a:rPr>
              <a:t> that shows you where you are in the full graph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Page rank like scaling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To approximate importance with size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0b487e8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0b487e8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fb0022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fb0022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ff79bb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ff79bb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fb0022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fb0022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Introduction: Explain what our project is about and that it was reformulated from the one above to the one below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ff79bb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ff79bb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fac130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fac130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Couldn’t do affinity clustering, because [reason]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Did analysis of research papers, similar projects as suggested by stakeholder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Failure resistency / N-connectivity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Example input: The network should tolerate X node failures (or Y link failures)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Reachability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Security: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Option to allow clients to announce only their IP range and to receive only their traffic</a:t>
            </a:r>
            <a:endParaRPr sz="1200">
              <a:solidFill>
                <a:srgbClr val="24292E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romanLcPeriod"/>
            </a:pPr>
            <a:r>
              <a:rPr lang="de" sz="1200">
                <a:solidFill>
                  <a:srgbClr val="24292E"/>
                </a:solidFill>
              </a:rPr>
              <a:t>Example input: A list of which clients own which address spaces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Path from A to B should not cross (or alternative should always go) through C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Access control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Example input: A should only be reachable from B, not from other nodes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Load balancing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Example input: Use X paths from A to B with equivalent load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Resource management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Example input: Use server X as few as possible (e.g. because it is old and slow)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Preferential routing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de" sz="1200">
                <a:solidFill>
                  <a:srgbClr val="24292E"/>
                </a:solidFill>
              </a:rPr>
              <a:t>Example input: For connection A to B, use with priority 1 path X, with priority 2 path Y, 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fac130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fac13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Goal: Improve process to achieve network stability, uptime, security, speed, and performance by reducing the impact of human error and increasing the explainability of network topology and properties.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fac130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fac130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Goal: Improve process to achieve network stability, uptime, security, speed, and performance by reducing the impact of human error and increasing the explainability of network topology and properties.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fb0022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fb0022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fb0022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fb0022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fb0022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fb0022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The left part of the screen (maybe a third) is filled with general controls and the requirements, on the right side is the network graph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You can </a:t>
            </a:r>
            <a:r>
              <a:rPr b="1" lang="de" sz="1200">
                <a:solidFill>
                  <a:srgbClr val="24292E"/>
                </a:solidFill>
              </a:rPr>
              <a:t>select nodes</a:t>
            </a:r>
            <a:r>
              <a:rPr lang="de" sz="1200">
                <a:solidFill>
                  <a:srgbClr val="24292E"/>
                </a:solidFill>
              </a:rPr>
              <a:t> on the right and then</a:t>
            </a:r>
            <a:r>
              <a:rPr b="1" lang="de" sz="1200">
                <a:solidFill>
                  <a:srgbClr val="24292E"/>
                </a:solidFill>
              </a:rPr>
              <a:t> it shows you informations</a:t>
            </a:r>
            <a:r>
              <a:rPr lang="de" sz="1200">
                <a:solidFill>
                  <a:srgbClr val="24292E"/>
                </a:solidFill>
              </a:rPr>
              <a:t> about that node </a:t>
            </a:r>
            <a:r>
              <a:rPr b="1" lang="de" sz="1200">
                <a:solidFill>
                  <a:srgbClr val="24292E"/>
                </a:solidFill>
              </a:rPr>
              <a:t>on the left</a:t>
            </a:r>
            <a:r>
              <a:rPr lang="de" sz="1200">
                <a:solidFill>
                  <a:srgbClr val="24292E"/>
                </a:solidFill>
              </a:rPr>
              <a:t> (general infos, requirements that affect it, ...)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You have </a:t>
            </a:r>
            <a:r>
              <a:rPr b="1" lang="de" sz="1200">
                <a:solidFill>
                  <a:srgbClr val="24292E"/>
                </a:solidFill>
              </a:rPr>
              <a:t>tabs</a:t>
            </a:r>
            <a:r>
              <a:rPr lang="de" sz="1200">
                <a:solidFill>
                  <a:srgbClr val="24292E"/>
                </a:solidFill>
              </a:rPr>
              <a:t> for different requirements / functionality in the left panel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You can </a:t>
            </a:r>
            <a:r>
              <a:rPr b="1" lang="de" sz="1200">
                <a:solidFill>
                  <a:srgbClr val="24292E"/>
                </a:solidFill>
              </a:rPr>
              <a:t>select a requirement</a:t>
            </a:r>
            <a:r>
              <a:rPr lang="de" sz="1200">
                <a:solidFill>
                  <a:srgbClr val="24292E"/>
                </a:solidFill>
              </a:rPr>
              <a:t> on the left, then the</a:t>
            </a:r>
            <a:r>
              <a:rPr b="1" lang="de" sz="1200">
                <a:solidFill>
                  <a:srgbClr val="24292E"/>
                </a:solidFill>
              </a:rPr>
              <a:t> graph on the right side highlights the affected nodes</a:t>
            </a:r>
            <a:r>
              <a:rPr lang="de" sz="1200">
                <a:solidFill>
                  <a:srgbClr val="24292E"/>
                </a:solidFill>
              </a:rPr>
              <a:t> </a:t>
            </a:r>
            <a:endParaRPr sz="1200">
              <a:solidFill>
                <a:srgbClr val="24292E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de" sz="1200">
                <a:solidFill>
                  <a:srgbClr val="24292E"/>
                </a:solidFill>
              </a:rPr>
              <a:t>Example for reachability from A to B it highlights the path between them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de" sz="1200">
                <a:solidFill>
                  <a:srgbClr val="24292E"/>
                </a:solidFill>
              </a:rPr>
              <a:t>Graph can be colour coded to show e.g. preferences of paths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b="1" lang="de" sz="1200">
                <a:solidFill>
                  <a:srgbClr val="24292E"/>
                </a:solidFill>
              </a:rPr>
              <a:t>Photoshop controls: </a:t>
            </a:r>
            <a:r>
              <a:rPr lang="de" sz="1200">
                <a:solidFill>
                  <a:srgbClr val="24292E"/>
                </a:solidFill>
              </a:rPr>
              <a:t>We also have regions defined in the graph for scalability (e.g. AS complexity hidden if not needed)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Montserrat Light"/>
              <a:buNone/>
              <a:defRPr>
                <a:solidFill>
                  <a:srgbClr val="3A3A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4200"/>
              <a:buFont typeface="Montserrat Light"/>
              <a:buNone/>
              <a:defRPr sz="4200">
                <a:solidFill>
                  <a:srgbClr val="3A3A3A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EFEFEF"/>
            </a:gs>
            <a:gs pos="100000">
              <a:srgbClr val="D9D9D9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Montserrat"/>
              <a:buNone/>
              <a:defRPr sz="2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pexel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3F3F3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Programmable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latin typeface="Montserrat"/>
                <a:ea typeface="Montserrat"/>
                <a:cs typeface="Montserrat"/>
                <a:sym typeface="Montserrat"/>
              </a:rPr>
              <a:t>By Miro, Roger, Tim, Jan and Jules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accent2"/>
                </a:solidFill>
              </a:rPr>
              <a:t>Strengths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Easy &amp; intuitive navigation (familiar UI)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"/>
              <a:t>Search for named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Detailed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Good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"/>
              <a:t>Highlighted nodes /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Easy to implement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Strengths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Good local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Easy to 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de"/>
              <a:t>Familiar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Hides complexities of large network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Concise profile for each requirement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Requirements as important as nodes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accent2"/>
                </a:solidFill>
              </a:rPr>
              <a:t>Strengths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Simple, hides clutter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Graph is central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Very visual way to show network to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Various possible input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de"/>
              <a:t>Also possible as desktop or AR application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0" y="-49000"/>
            <a:ext cx="8832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0"/>
              <a:t>Feedback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0"/>
              <a:t>or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0"/>
              <a:t>Questions?</a:t>
            </a:r>
            <a:endParaRPr sz="8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Resources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Personas: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Both from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https://www.pexels.com</a:t>
            </a:r>
            <a:r>
              <a:rPr lang="de"/>
              <a:t> (10.2018), attribution not required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69925" y="1545863"/>
            <a:ext cx="85206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"/>
              <a:t>Find high-level requirements for NetComplete and visualize them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294125" y="2328613"/>
            <a:ext cx="4722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53475" y="2901313"/>
            <a:ext cx="85206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de"/>
              <a:t>Visualize properties in a network graph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requirements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Intuitive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Easy 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Unambiguous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Easy access to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Input r</a:t>
            </a:r>
            <a:r>
              <a:rPr lang="de"/>
              <a:t>equirements derivation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Derived from various papers, projects and startups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Found: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Reachability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Failure </a:t>
            </a:r>
            <a:r>
              <a:rPr lang="de"/>
              <a:t>resistance</a:t>
            </a:r>
            <a:r>
              <a:rPr lang="de"/>
              <a:t> / N-connectivity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Load balancing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Resource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Preferential routing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703725" y="1152475"/>
            <a:ext cx="5128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ETH graduate, 26 years old, Junior Network Operator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Ambitious &amp; enthusiastic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Goal: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Network stability, availability and performance; reduce human errors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Explainability of network topology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Pain points: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Inheriting old burdens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Non-intuitive network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Strongly dislikes repetitive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Afraid of making severe mistakes</a:t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703800" y="445025"/>
            <a:ext cx="512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David Fischer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8996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0" y="0"/>
            <a:ext cx="3429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de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"Let’s build a running system"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477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Stanford graduate, </a:t>
            </a:r>
            <a:r>
              <a:rPr lang="de"/>
              <a:t>52 years old, Senior Network Operator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de"/>
              <a:t>Key characteristics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○"/>
            </a:pPr>
            <a:r>
              <a:rPr lang="de"/>
              <a:t>Efficient &amp; effective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Has too much to do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Goal: A running network with little additional effort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Pain points: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Stress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Worries about job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Annoyed by big changes in the network (and the required work)</a:t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44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Hans-Peter Dullinger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17712" r="23869" t="0"/>
          <a:stretch/>
        </p:blipFill>
        <p:spPr>
          <a:xfrm>
            <a:off x="5137700" y="0"/>
            <a:ext cx="400629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137700" y="4726200"/>
            <a:ext cx="4006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d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"Never change a running system"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</a:t>
            </a:r>
            <a:r>
              <a:rPr lang="de"/>
              <a:t>0</a:t>
            </a:r>
            <a:r>
              <a:rPr lang="de"/>
              <a:t> thoughts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9615" r="3367" t="0"/>
          <a:stretch/>
        </p:blipFill>
        <p:spPr>
          <a:xfrm>
            <a:off x="3176225" y="0"/>
            <a:ext cx="59677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Three ideas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Split screen: Controls + graph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Social media for network graphs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Full screen graph with VR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