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9" r:id="rId2"/>
    <p:sldId id="260" r:id="rId3"/>
  </p:sldIdLst>
  <p:sldSz cx="8640763" cy="12960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6769"/>
  </p:normalViewPr>
  <p:slideViewPr>
    <p:cSldViewPr snapToObjects="1">
      <p:cViewPr varScale="1">
        <p:scale>
          <a:sx n="67" d="100"/>
          <a:sy n="67" d="100"/>
        </p:scale>
        <p:origin x="2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94EBF-46A4-744B-B368-C674398B1A6E}" type="datetimeFigureOut">
              <a:rPr lang="en-US" smtClean="0"/>
              <a:t>6/4/18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00B7E-64D7-9D46-B90B-7AC560E2515C}" type="slidenum">
              <a:rPr lang="en-US" smtClean="0"/>
              <a:t>‹#›</a:t>
            </a:fld>
            <a:endParaRPr lang="en-US"/>
          </a:p>
        </p:txBody>
      </p:sp>
    </p:spTree>
    <p:extLst>
      <p:ext uri="{BB962C8B-B14F-4D97-AF65-F5344CB8AC3E}">
        <p14:creationId xmlns:p14="http://schemas.microsoft.com/office/powerpoint/2010/main" val="87180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Text Placeholder 2"/>
          <p:cNvSpPr>
            <a:spLocks noGrp="1"/>
          </p:cNvSpPr>
          <p:nvPr>
            <p:ph idx="10"/>
          </p:nvPr>
        </p:nvSpPr>
        <p:spPr>
          <a:xfrm>
            <a:off x="249134" y="1151584"/>
            <a:ext cx="8170245" cy="10945216"/>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23465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s vertical">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it-IT" dirty="0"/>
          </a:p>
        </p:txBody>
      </p:sp>
      <p:sp>
        <p:nvSpPr>
          <p:cNvPr id="10" name="Text Placeholder 2"/>
          <p:cNvSpPr>
            <a:spLocks noGrp="1"/>
          </p:cNvSpPr>
          <p:nvPr>
            <p:ph idx="1"/>
          </p:nvPr>
        </p:nvSpPr>
        <p:spPr>
          <a:xfrm>
            <a:off x="249135" y="1134329"/>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1" name="Text Placeholder 2"/>
          <p:cNvSpPr>
            <a:spLocks noGrp="1"/>
          </p:cNvSpPr>
          <p:nvPr>
            <p:ph idx="10"/>
          </p:nvPr>
        </p:nvSpPr>
        <p:spPr>
          <a:xfrm>
            <a:off x="4459380" y="1151582"/>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7103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 1 squa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5" name="Text Placeholder 2"/>
          <p:cNvSpPr>
            <a:spLocks noGrp="1"/>
          </p:cNvSpPr>
          <p:nvPr>
            <p:ph idx="10"/>
          </p:nvPr>
        </p:nvSpPr>
        <p:spPr>
          <a:xfrm>
            <a:off x="249135"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Text Placeholder 2"/>
          <p:cNvSpPr>
            <a:spLocks noGrp="1"/>
          </p:cNvSpPr>
          <p:nvPr>
            <p:ph idx="11"/>
          </p:nvPr>
        </p:nvSpPr>
        <p:spPr>
          <a:xfrm>
            <a:off x="4459380"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7" name="Text Placeholder 2"/>
          <p:cNvSpPr>
            <a:spLocks noGrp="1"/>
          </p:cNvSpPr>
          <p:nvPr>
            <p:ph idx="12"/>
          </p:nvPr>
        </p:nvSpPr>
        <p:spPr>
          <a:xfrm>
            <a:off x="4459380"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8" name="Text Placeholder 2"/>
          <p:cNvSpPr>
            <a:spLocks noGrp="1"/>
          </p:cNvSpPr>
          <p:nvPr>
            <p:ph idx="13"/>
          </p:nvPr>
        </p:nvSpPr>
        <p:spPr>
          <a:xfrm>
            <a:off x="249135"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Text Placeholder 2"/>
          <p:cNvSpPr>
            <a:spLocks noGrp="1"/>
          </p:cNvSpPr>
          <p:nvPr>
            <p:ph idx="14"/>
          </p:nvPr>
        </p:nvSpPr>
        <p:spPr>
          <a:xfrm>
            <a:off x="249134" y="9496095"/>
            <a:ext cx="8170245" cy="260070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90529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rows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dirty="0"/>
          </a:p>
        </p:txBody>
      </p:sp>
      <p:sp>
        <p:nvSpPr>
          <p:cNvPr id="4" name="Text Placeholder 2"/>
          <p:cNvSpPr>
            <a:spLocks noGrp="1"/>
          </p:cNvSpPr>
          <p:nvPr>
            <p:ph idx="1"/>
          </p:nvPr>
        </p:nvSpPr>
        <p:spPr>
          <a:xfrm>
            <a:off x="249134" y="1151582"/>
            <a:ext cx="8170245" cy="5400601"/>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5" name="Text Placeholder 2"/>
          <p:cNvSpPr>
            <a:spLocks noGrp="1"/>
          </p:cNvSpPr>
          <p:nvPr>
            <p:ph idx="10"/>
          </p:nvPr>
        </p:nvSpPr>
        <p:spPr>
          <a:xfrm>
            <a:off x="249134" y="6696199"/>
            <a:ext cx="8170246" cy="5400600"/>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022937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935559"/>
            <a:ext cx="8654637" cy="11305256"/>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noProof="0" dirty="0"/>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9136" y="12355045"/>
            <a:ext cx="1324759" cy="533842"/>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26012" y="12540101"/>
            <a:ext cx="1020699" cy="163730"/>
          </a:xfrm>
          <a:prstGeom prst="rect">
            <a:avLst/>
          </a:prstGeom>
        </p:spPr>
      </p:pic>
      <p:sp>
        <p:nvSpPr>
          <p:cNvPr id="10" name="Titelplatzhalter 1"/>
          <p:cNvSpPr>
            <a:spLocks noGrp="1"/>
          </p:cNvSpPr>
          <p:nvPr>
            <p:ph type="title"/>
          </p:nvPr>
        </p:nvSpPr>
        <p:spPr>
          <a:xfrm>
            <a:off x="249135" y="58007"/>
            <a:ext cx="8170245" cy="763207"/>
          </a:xfrm>
          <a:prstGeom prst="rect">
            <a:avLst/>
          </a:prstGeom>
        </p:spPr>
        <p:txBody>
          <a:bodyPr vert="horz" lIns="0" tIns="45720" rIns="0" bIns="72000" rtlCol="0" anchor="b" anchorCtr="0">
            <a:noAutofit/>
          </a:bodyPr>
          <a:lstStyle/>
          <a:p>
            <a:r>
              <a:rPr lang="it-IT" noProof="0" dirty="0" err="1"/>
              <a:t>Titelmasterformat</a:t>
            </a:r>
            <a:r>
              <a:rPr lang="it-IT" noProof="0" dirty="0"/>
              <a:t> </a:t>
            </a:r>
            <a:r>
              <a:rPr lang="it-IT" noProof="0" dirty="0" err="1"/>
              <a:t>durch</a:t>
            </a:r>
            <a:r>
              <a:rPr lang="it-IT" noProof="0" dirty="0"/>
              <a:t> </a:t>
            </a:r>
            <a:r>
              <a:rPr lang="it-IT" noProof="0" dirty="0" err="1"/>
              <a:t>Klicken</a:t>
            </a:r>
            <a:endParaRPr lang="it-IT" noProof="0" dirty="0"/>
          </a:p>
        </p:txBody>
      </p:sp>
      <p:sp>
        <p:nvSpPr>
          <p:cNvPr id="13" name="Text Placeholder 2"/>
          <p:cNvSpPr>
            <a:spLocks noGrp="1"/>
          </p:cNvSpPr>
          <p:nvPr>
            <p:ph type="body" idx="1"/>
          </p:nvPr>
        </p:nvSpPr>
        <p:spPr>
          <a:xfrm>
            <a:off x="249135" y="1120501"/>
            <a:ext cx="8170245" cy="109762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815039032"/>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3" r:id="rId3"/>
    <p:sldLayoutId id="2147483662" r:id="rId4"/>
  </p:sldLayoutIdLst>
  <p:hf sldNum="0" hdr="0" dt="0"/>
  <p:txStyles>
    <p:titleStyle>
      <a:lvl1pPr algn="l" defTabSz="864108" rtl="0" eaLnBrk="1" latinLnBrk="0" hangingPunct="1">
        <a:lnSpc>
          <a:spcPct val="90000"/>
        </a:lnSpc>
        <a:spcBef>
          <a:spcPct val="0"/>
        </a:spcBef>
        <a:buNone/>
        <a:defRPr sz="3600" b="1" kern="1200">
          <a:solidFill>
            <a:srgbClr val="C00000"/>
          </a:solidFill>
          <a:latin typeface="Arial" charset="0"/>
          <a:ea typeface="Arial" charset="0"/>
          <a:cs typeface="Arial" charset="0"/>
        </a:defRPr>
      </a:lvl1pPr>
    </p:titleStyle>
    <p:bodyStyle>
      <a:lvl1pPr marL="0" indent="0" algn="l" defTabSz="864108" rtl="0" eaLnBrk="1" latinLnBrk="0" hangingPunct="1">
        <a:lnSpc>
          <a:spcPct val="90000"/>
        </a:lnSpc>
        <a:spcBef>
          <a:spcPts val="945"/>
        </a:spcBef>
        <a:buFont typeface="Arial" panose="020B0604020202020204" pitchFamily="34" charset="0"/>
        <a:buNone/>
        <a:defRPr sz="1600" kern="1200">
          <a:solidFill>
            <a:schemeClr val="tx1"/>
          </a:solidFill>
          <a:latin typeface="Arial" charset="0"/>
          <a:ea typeface="Arial" charset="0"/>
          <a:cs typeface="Arial" charset="0"/>
        </a:defRPr>
      </a:lvl1pPr>
      <a:lvl2pPr marL="18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2pPr>
      <a:lvl3pPr marL="36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3pPr>
      <a:lvl4pPr marL="1512189"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4pPr>
      <a:lvl5pPr marL="1944243"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5pPr>
      <a:lvl6pPr marL="2376297"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351"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405"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459"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108" rtl="0" eaLnBrk="1" latinLnBrk="0" hangingPunct="1">
        <a:defRPr sz="1701" kern="1200">
          <a:solidFill>
            <a:schemeClr val="tx1"/>
          </a:solidFill>
          <a:latin typeface="+mn-lt"/>
          <a:ea typeface="+mn-ea"/>
          <a:cs typeface="+mn-cs"/>
        </a:defRPr>
      </a:lvl1pPr>
      <a:lvl2pPr marL="432054" algn="l" defTabSz="864108" rtl="0" eaLnBrk="1" latinLnBrk="0" hangingPunct="1">
        <a:defRPr sz="1701" kern="1200">
          <a:solidFill>
            <a:schemeClr val="tx1"/>
          </a:solidFill>
          <a:latin typeface="+mn-lt"/>
          <a:ea typeface="+mn-ea"/>
          <a:cs typeface="+mn-cs"/>
        </a:defRPr>
      </a:lvl2pPr>
      <a:lvl3pPr marL="864108" algn="l" defTabSz="864108" rtl="0" eaLnBrk="1" latinLnBrk="0" hangingPunct="1">
        <a:defRPr sz="1701" kern="1200">
          <a:solidFill>
            <a:schemeClr val="tx1"/>
          </a:solidFill>
          <a:latin typeface="+mn-lt"/>
          <a:ea typeface="+mn-ea"/>
          <a:cs typeface="+mn-cs"/>
        </a:defRPr>
      </a:lvl3pPr>
      <a:lvl4pPr marL="1296162" algn="l" defTabSz="864108" rtl="0" eaLnBrk="1" latinLnBrk="0" hangingPunct="1">
        <a:defRPr sz="1701" kern="1200">
          <a:solidFill>
            <a:schemeClr val="tx1"/>
          </a:solidFill>
          <a:latin typeface="+mn-lt"/>
          <a:ea typeface="+mn-ea"/>
          <a:cs typeface="+mn-cs"/>
        </a:defRPr>
      </a:lvl4pPr>
      <a:lvl5pPr marL="1728216" algn="l" defTabSz="864108" rtl="0" eaLnBrk="1" latinLnBrk="0" hangingPunct="1">
        <a:defRPr sz="1701" kern="1200">
          <a:solidFill>
            <a:schemeClr val="tx1"/>
          </a:solidFill>
          <a:latin typeface="+mn-lt"/>
          <a:ea typeface="+mn-ea"/>
          <a:cs typeface="+mn-cs"/>
        </a:defRPr>
      </a:lvl5pPr>
      <a:lvl6pPr marL="2160270" algn="l" defTabSz="864108" rtl="0" eaLnBrk="1" latinLnBrk="0" hangingPunct="1">
        <a:defRPr sz="1701" kern="1200">
          <a:solidFill>
            <a:schemeClr val="tx1"/>
          </a:solidFill>
          <a:latin typeface="+mn-lt"/>
          <a:ea typeface="+mn-ea"/>
          <a:cs typeface="+mn-cs"/>
        </a:defRPr>
      </a:lvl6pPr>
      <a:lvl7pPr marL="2592324" algn="l" defTabSz="864108" rtl="0" eaLnBrk="1" latinLnBrk="0" hangingPunct="1">
        <a:defRPr sz="1701" kern="1200">
          <a:solidFill>
            <a:schemeClr val="tx1"/>
          </a:solidFill>
          <a:latin typeface="+mn-lt"/>
          <a:ea typeface="+mn-ea"/>
          <a:cs typeface="+mn-cs"/>
        </a:defRPr>
      </a:lvl7pPr>
      <a:lvl8pPr marL="3024378" algn="l" defTabSz="864108" rtl="0" eaLnBrk="1" latinLnBrk="0" hangingPunct="1">
        <a:defRPr sz="1701" kern="1200">
          <a:solidFill>
            <a:schemeClr val="tx1"/>
          </a:solidFill>
          <a:latin typeface="+mn-lt"/>
          <a:ea typeface="+mn-ea"/>
          <a:cs typeface="+mn-cs"/>
        </a:defRPr>
      </a:lvl8pPr>
      <a:lvl9pPr marL="3456432" algn="l" defTabSz="8641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4.emf"/><Relationship Id="rId21"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hyperlink" Target="https://github.com/eth-cscs/CARMA" TargetMode="Externa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5.emf"/><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6.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3.emf"/><Relationship Id="rId21" Type="http://schemas.openxmlformats.org/officeDocument/2006/relationships/image" Target="../media/image47.png"/><Relationship Id="rId34" Type="http://schemas.openxmlformats.org/officeDocument/2006/relationships/image" Target="../media/image60.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33" Type="http://schemas.openxmlformats.org/officeDocument/2006/relationships/image" Target="../media/image59.png"/><Relationship Id="rId2" Type="http://schemas.openxmlformats.org/officeDocument/2006/relationships/image" Target="../media/image6.emf"/><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8.png"/><Relationship Id="rId5" Type="http://schemas.openxmlformats.org/officeDocument/2006/relationships/hyperlink" Target="https://github.com/eth-cscs/CARMA" TargetMode="External"/><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6.pn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4.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 Id="rId8"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2"/>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3"/>
          <a:stretch>
            <a:fillRect/>
          </a:stretch>
        </p:blipFill>
        <p:spPr>
          <a:xfrm>
            <a:off x="4374375" y="12175604"/>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Kabic</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grpSp>
        <p:nvGrpSpPr>
          <p:cNvPr id="236" name="Group 235">
            <a:extLst>
              <a:ext uri="{FF2B5EF4-FFF2-40B4-BE49-F238E27FC236}">
                <a16:creationId xmlns:a16="http://schemas.microsoft.com/office/drawing/2014/main" id="{E7E7296B-47C0-6B4B-B00F-41A7FA4900B9}"/>
              </a:ext>
            </a:extLst>
          </p:cNvPr>
          <p:cNvGrpSpPr/>
          <p:nvPr/>
        </p:nvGrpSpPr>
        <p:grpSpPr>
          <a:xfrm>
            <a:off x="142397" y="1627384"/>
            <a:ext cx="8347922" cy="4132711"/>
            <a:chOff x="143915" y="1699392"/>
            <a:chExt cx="8347922" cy="4132711"/>
          </a:xfrm>
        </p:grpSpPr>
        <p:grpSp>
          <p:nvGrpSpPr>
            <p:cNvPr id="110" name="Group 109">
              <a:extLst>
                <a:ext uri="{FF2B5EF4-FFF2-40B4-BE49-F238E27FC236}">
                  <a16:creationId xmlns:a16="http://schemas.microsoft.com/office/drawing/2014/main" id="{C4B6E36C-0F9A-7A4F-B0F0-656BCFB0FC45}"/>
                </a:ext>
              </a:extLst>
            </p:cNvPr>
            <p:cNvGrpSpPr/>
            <p:nvPr/>
          </p:nvGrpSpPr>
          <p:grpSpPr>
            <a:xfrm>
              <a:off x="195637" y="2049104"/>
              <a:ext cx="5067138" cy="3734954"/>
              <a:chOff x="1350839" y="1999178"/>
              <a:chExt cx="6522522" cy="4642414"/>
            </a:xfrm>
          </p:grpSpPr>
          <p:grpSp>
            <p:nvGrpSpPr>
              <p:cNvPr id="65" name="Group 64">
                <a:extLst>
                  <a:ext uri="{FF2B5EF4-FFF2-40B4-BE49-F238E27FC236}">
                    <a16:creationId xmlns:a16="http://schemas.microsoft.com/office/drawing/2014/main" id="{37AC70D0-08A0-B44B-A4AA-BB5A87F35BED}"/>
                  </a:ext>
                </a:extLst>
              </p:cNvPr>
              <p:cNvGrpSpPr/>
              <p:nvPr/>
            </p:nvGrpSpPr>
            <p:grpSpPr>
              <a:xfrm>
                <a:off x="3924584" y="3790740"/>
                <a:ext cx="3564149" cy="889235"/>
                <a:chOff x="516395" y="5011888"/>
                <a:chExt cx="8484506" cy="2044349"/>
              </a:xfrm>
            </p:grpSpPr>
            <p:grpSp>
              <p:nvGrpSpPr>
                <p:cNvPr id="3" name="Group 2">
                  <a:extLst>
                    <a:ext uri="{FF2B5EF4-FFF2-40B4-BE49-F238E27FC236}">
                      <a16:creationId xmlns:a16="http://schemas.microsoft.com/office/drawing/2014/main" id="{9B02AADC-4084-014E-A6E6-21CDD22F4C9C}"/>
                    </a:ext>
                  </a:extLst>
                </p:cNvPr>
                <p:cNvGrpSpPr/>
                <p:nvPr/>
              </p:nvGrpSpPr>
              <p:grpSpPr>
                <a:xfrm>
                  <a:off x="516395" y="5011888"/>
                  <a:ext cx="8484506" cy="2044349"/>
                  <a:chOff x="2434660" y="4340298"/>
                  <a:chExt cx="7549772" cy="1864638"/>
                </a:xfrm>
              </p:grpSpPr>
              <p:sp>
                <p:nvSpPr>
                  <p:cNvPr id="8" name="Rectangle 7">
                    <a:extLst>
                      <a:ext uri="{FF2B5EF4-FFF2-40B4-BE49-F238E27FC236}">
                        <a16:creationId xmlns:a16="http://schemas.microsoft.com/office/drawing/2014/main" id="{CFF3C7A8-8724-8946-B222-A01FD521A98A}"/>
                      </a:ext>
                    </a:extLst>
                  </p:cNvPr>
                  <p:cNvSpPr/>
                  <p:nvPr/>
                </p:nvSpPr>
                <p:spPr>
                  <a:xfrm>
                    <a:off x="2434660" y="4437112"/>
                    <a:ext cx="1152128" cy="1584176"/>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5369379" y="4340298"/>
                    <a:ext cx="1611684" cy="105451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4058731" y="5004747"/>
                    <a:ext cx="322642" cy="283227"/>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7473386" y="5022644"/>
                    <a:ext cx="360040" cy="252028"/>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2434660" y="5229200"/>
                    <a:ext cx="114106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2434660" y="5627473"/>
                    <a:ext cx="1152128"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5106587" y="4591756"/>
                    <a:ext cx="1653395" cy="1080120"/>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854520" y="4858286"/>
                    <a:ext cx="1653395" cy="108012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648336" y="5124816"/>
                    <a:ext cx="1653395" cy="1080120"/>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8414732" y="4437111"/>
                    <a:ext cx="1569700" cy="157896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8414732" y="5229200"/>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8414732" y="5606118"/>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DF05043C-CFD1-8F46-8CC6-DEDDDD2D283A}"/>
                    </a:ext>
                  </a:extLst>
                </p:cNvPr>
                <p:cNvSpPr/>
                <p:nvPr/>
              </p:nvSpPr>
              <p:spPr>
                <a:xfrm>
                  <a:off x="516395" y="6417905"/>
                  <a:ext cx="1293420"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523420" y="5520478"/>
                  <a:ext cx="1286394" cy="4656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516395" y="5991352"/>
                  <a:ext cx="1293420"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7236857" y="6412688"/>
                  <a:ext cx="1764044"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7236857" y="5520477"/>
                  <a:ext cx="1764044" cy="457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7236857" y="5986135"/>
                  <a:ext cx="1764044"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A978F8BB-2E38-AC40-9BED-FA6583A02C32}"/>
                  </a:ext>
                </a:extLst>
              </p:cNvPr>
              <p:cNvGrpSpPr/>
              <p:nvPr/>
            </p:nvGrpSpPr>
            <p:grpSpPr>
              <a:xfrm>
                <a:off x="4230068" y="5688087"/>
                <a:ext cx="2920772" cy="234379"/>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4230068" y="2519573"/>
                <a:ext cx="2920772" cy="234379"/>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5457241" y="4958412"/>
                <a:ext cx="292937" cy="57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4161857" y="4911117"/>
                <a:ext cx="1221782" cy="650344"/>
              </a:xfrm>
              <a:prstGeom prst="rect">
                <a:avLst/>
              </a:prstGeom>
              <a:noFill/>
            </p:spPr>
            <p:txBody>
              <a:bodyPr wrap="square" rtlCol="0">
                <a:spAutoFit/>
              </a:bodyPr>
              <a:lstStyle/>
              <a:p>
                <a:r>
                  <a:rPr lang="en-US" sz="1400" dirty="0"/>
                  <a:t>execute </a:t>
                </a:r>
              </a:p>
              <a:p>
                <a:r>
                  <a:rPr lang="en-US" sz="14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4148430" y="2863182"/>
                <a:ext cx="1793292" cy="650344"/>
              </a:xfrm>
              <a:prstGeom prst="rect">
                <a:avLst/>
              </a:prstGeom>
              <a:noFill/>
            </p:spPr>
            <p:txBody>
              <a:bodyPr wrap="square" rtlCol="0">
                <a:spAutoFit/>
              </a:bodyPr>
              <a:lstStyle/>
              <a:p>
                <a:r>
                  <a:rPr lang="en-US" sz="14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5457241" y="2942169"/>
                <a:ext cx="290598" cy="581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3049401" y="2591743"/>
                <a:ext cx="553408" cy="14202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2170036" y="3833271"/>
                <a:ext cx="1431640" cy="683752"/>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3052192" y="4422867"/>
                <a:ext cx="550617" cy="14812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2163450" y="1999178"/>
                <a:ext cx="1296144" cy="523220"/>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2165721" y="5614181"/>
                <a:ext cx="1371313" cy="683752"/>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1439317" y="4068580"/>
                <a:ext cx="712404" cy="284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1350839" y="3725133"/>
                <a:ext cx="1047661" cy="40220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4394282" y="5082351"/>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5839478" y="5074558"/>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4972270" y="5510938"/>
                <a:ext cx="1419680" cy="962498"/>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5833301" y="6259036"/>
                <a:ext cx="2040060" cy="382556"/>
              </a:xfrm>
              <a:prstGeom prst="rect">
                <a:avLst/>
              </a:prstGeom>
              <a:noFill/>
            </p:spPr>
            <p:txBody>
              <a:bodyPr wrap="square" rtlCol="0">
                <a:spAutoFit/>
              </a:bodyPr>
              <a:lstStyle/>
              <a:p>
                <a:pPr algn="ctr"/>
                <a:r>
                  <a:rPr lang="en-US" sz="1400" dirty="0"/>
                  <a:t>communicate</a:t>
                </a:r>
              </a:p>
            </p:txBody>
          </p:sp>
        </p:grpSp>
        <p:sp>
          <p:nvSpPr>
            <p:cNvPr id="117" name="TextBox 116">
              <a:extLst>
                <a:ext uri="{FF2B5EF4-FFF2-40B4-BE49-F238E27FC236}">
                  <a16:creationId xmlns:a16="http://schemas.microsoft.com/office/drawing/2014/main" id="{F0656AD6-95EB-8547-933A-73BE1493AF52}"/>
                </a:ext>
              </a:extLst>
            </p:cNvPr>
            <p:cNvSpPr txBox="1"/>
            <p:nvPr/>
          </p:nvSpPr>
          <p:spPr>
            <a:xfrm>
              <a:off x="5139416" y="1699392"/>
              <a:ext cx="1559860" cy="276999"/>
            </a:xfrm>
            <a:prstGeom prst="rect">
              <a:avLst/>
            </a:prstGeom>
            <a:noFill/>
          </p:spPr>
          <p:txBody>
            <a:bodyPr wrap="square" rtlCol="0">
              <a:spAutoFit/>
            </a:bodyPr>
            <a:lstStyle/>
            <a:p>
              <a:r>
                <a:rPr lang="en-US" sz="1200" dirty="0"/>
                <a:t>Locally</a:t>
              </a:r>
            </a:p>
          </p:txBody>
        </p:sp>
        <p:sp>
          <p:nvSpPr>
            <p:cNvPr id="118" name="Rectangle 117">
              <a:extLst>
                <a:ext uri="{FF2B5EF4-FFF2-40B4-BE49-F238E27FC236}">
                  <a16:creationId xmlns:a16="http://schemas.microsoft.com/office/drawing/2014/main" id="{C014F172-E631-884A-9EF2-D39C67EB8120}"/>
                </a:ext>
              </a:extLst>
            </p:cNvPr>
            <p:cNvSpPr/>
            <p:nvPr/>
          </p:nvSpPr>
          <p:spPr>
            <a:xfrm>
              <a:off x="5474949" y="2292824"/>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97E0F9BC-3AC5-E240-9C6A-64D5EEE068D4}"/>
                </a:ext>
              </a:extLst>
            </p:cNvPr>
            <p:cNvSpPr/>
            <p:nvPr/>
          </p:nvSpPr>
          <p:spPr>
            <a:xfrm>
              <a:off x="5474949" y="2747711"/>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721A85B5-97D1-AB44-BC18-A8F66E7A85AE}"/>
                </a:ext>
              </a:extLst>
            </p:cNvPr>
            <p:cNvSpPr/>
            <p:nvPr/>
          </p:nvSpPr>
          <p:spPr>
            <a:xfrm>
              <a:off x="5477242" y="2433659"/>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0D32AAFC-8EDB-894D-9B8D-E655F8AC7BC3}"/>
                </a:ext>
              </a:extLst>
            </p:cNvPr>
            <p:cNvSpPr/>
            <p:nvPr/>
          </p:nvSpPr>
          <p:spPr>
            <a:xfrm>
              <a:off x="5474949" y="2598440"/>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A826C662-7410-EB44-9B06-70FACF175191}"/>
                </a:ext>
              </a:extLst>
            </p:cNvPr>
            <p:cNvSpPr/>
            <p:nvPr/>
          </p:nvSpPr>
          <p:spPr>
            <a:xfrm>
              <a:off x="6241117" y="2392858"/>
              <a:ext cx="606381" cy="414415"/>
            </a:xfrm>
            <a:prstGeom prst="rect">
              <a:avLst/>
            </a:prstGeom>
            <a:gradFill flip="none" rotWithShape="1">
              <a:gsLst>
                <a:gs pos="17000">
                  <a:srgbClr val="00B0F0"/>
                </a:gs>
                <a:gs pos="40000">
                  <a:srgbClr val="FFC000">
                    <a:alpha val="63000"/>
                  </a:srgbClr>
                </a:gs>
                <a:gs pos="65000">
                  <a:srgbClr val="00B050"/>
                </a:gs>
                <a:gs pos="85000">
                  <a:srgbClr val="EB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16C24ED2-E55D-5A4A-A0EB-C133A2F5D182}"/>
                </a:ext>
              </a:extLst>
            </p:cNvPr>
            <p:cNvSpPr/>
            <p:nvPr/>
          </p:nvSpPr>
          <p:spPr>
            <a:xfrm>
              <a:off x="5480163" y="4392355"/>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EF07CCF9-DC7D-E64B-BA1C-FD76EACE6691}"/>
                </a:ext>
              </a:extLst>
            </p:cNvPr>
            <p:cNvSpPr/>
            <p:nvPr/>
          </p:nvSpPr>
          <p:spPr>
            <a:xfrm>
              <a:off x="5480163" y="4847242"/>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0547E509-4291-7C47-93A6-18E229300B3B}"/>
                </a:ext>
              </a:extLst>
            </p:cNvPr>
            <p:cNvSpPr/>
            <p:nvPr/>
          </p:nvSpPr>
          <p:spPr>
            <a:xfrm>
              <a:off x="5482456" y="4533190"/>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27EBFF1D-8112-4343-A44F-848D3176B07C}"/>
                </a:ext>
              </a:extLst>
            </p:cNvPr>
            <p:cNvSpPr/>
            <p:nvPr/>
          </p:nvSpPr>
          <p:spPr>
            <a:xfrm>
              <a:off x="5480163" y="4697971"/>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C8437AB0-4FA8-F64B-A303-C02B03A7A746}"/>
                </a:ext>
              </a:extLst>
            </p:cNvPr>
            <p:cNvSpPr/>
            <p:nvPr/>
          </p:nvSpPr>
          <p:spPr>
            <a:xfrm>
              <a:off x="6736588" y="4863893"/>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7BB5F2-0B5F-5B41-A4EA-E80D6A0EDED3}"/>
                </a:ext>
              </a:extLst>
            </p:cNvPr>
            <p:cNvSpPr/>
            <p:nvPr/>
          </p:nvSpPr>
          <p:spPr>
            <a:xfrm>
              <a:off x="6640209" y="4960371"/>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2BA8670-8C60-7643-82A1-29632132AFD5}"/>
                </a:ext>
              </a:extLst>
            </p:cNvPr>
            <p:cNvSpPr/>
            <p:nvPr/>
          </p:nvSpPr>
          <p:spPr>
            <a:xfrm>
              <a:off x="6547764" y="5062632"/>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8E27FA4-57E7-7344-840D-D35AEBB4136E}"/>
                </a:ext>
              </a:extLst>
            </p:cNvPr>
            <p:cNvSpPr/>
            <p:nvPr/>
          </p:nvSpPr>
          <p:spPr>
            <a:xfrm>
              <a:off x="6472146" y="5164893"/>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ame 134">
              <a:extLst>
                <a:ext uri="{FF2B5EF4-FFF2-40B4-BE49-F238E27FC236}">
                  <a16:creationId xmlns:a16="http://schemas.microsoft.com/office/drawing/2014/main" id="{FC0560BA-90AE-8C4A-88BA-CD5797F43C59}"/>
                </a:ext>
              </a:extLst>
            </p:cNvPr>
            <p:cNvSpPr/>
            <p:nvPr/>
          </p:nvSpPr>
          <p:spPr>
            <a:xfrm>
              <a:off x="5618965" y="2218937"/>
              <a:ext cx="45719" cy="76923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D194BE49-4E6A-064F-969B-AF64BB45F426}"/>
                    </a:ext>
                  </a:extLst>
                </p:cNvPr>
                <p:cNvSpPr txBox="1"/>
                <p:nvPr/>
              </p:nvSpPr>
              <p:spPr>
                <a:xfrm>
                  <a:off x="5256485" y="1943671"/>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36" name="TextBox 135">
                  <a:extLst>
                    <a:ext uri="{FF2B5EF4-FFF2-40B4-BE49-F238E27FC236}">
                      <a16:creationId xmlns:a16="http://schemas.microsoft.com/office/drawing/2014/main" id="{D194BE49-4E6A-064F-969B-AF64BB45F426}"/>
                    </a:ext>
                  </a:extLst>
                </p:cNvPr>
                <p:cNvSpPr txBox="1">
                  <a:spLocks noRot="1" noChangeAspect="1" noMove="1" noResize="1" noEditPoints="1" noAdjustHandles="1" noChangeArrowheads="1" noChangeShapeType="1" noTextEdit="1"/>
                </p:cNvSpPr>
                <p:nvPr/>
              </p:nvSpPr>
              <p:spPr>
                <a:xfrm>
                  <a:off x="5256485" y="1943671"/>
                  <a:ext cx="816398" cy="261610"/>
                </a:xfrm>
                <a:prstGeom prst="rect">
                  <a:avLst/>
                </a:prstGeom>
                <a:blipFill>
                  <a:blip r:embed="rId4"/>
                  <a:stretch>
                    <a:fillRect/>
                  </a:stretch>
                </a:blipFill>
              </p:spPr>
              <p:txBody>
                <a:bodyPr/>
                <a:lstStyle/>
                <a:p>
                  <a:r>
                    <a:rPr lang="en-US">
                      <a:noFill/>
                    </a:rPr>
                    <a:t> </a:t>
                  </a:r>
                </a:p>
              </p:txBody>
            </p:sp>
          </mc:Fallback>
        </mc:AlternateContent>
        <p:sp>
          <p:nvSpPr>
            <p:cNvPr id="139" name="Up-Down Arrow 138">
              <a:extLst>
                <a:ext uri="{FF2B5EF4-FFF2-40B4-BE49-F238E27FC236}">
                  <a16:creationId xmlns:a16="http://schemas.microsoft.com/office/drawing/2014/main" id="{C1970D48-8F30-1B43-AA24-514D01D26965}"/>
                </a:ext>
              </a:extLst>
            </p:cNvPr>
            <p:cNvSpPr/>
            <p:nvPr/>
          </p:nvSpPr>
          <p:spPr>
            <a:xfrm>
              <a:off x="5599915" y="3085862"/>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3365B1FB-0000-C448-9945-C39D7E62D177}"/>
                </a:ext>
              </a:extLst>
            </p:cNvPr>
            <p:cNvGrpSpPr/>
            <p:nvPr/>
          </p:nvGrpSpPr>
          <p:grpSpPr>
            <a:xfrm>
              <a:off x="5103089" y="3316634"/>
              <a:ext cx="1309921" cy="240834"/>
              <a:chOff x="5701740" y="3660994"/>
              <a:chExt cx="1309921" cy="261610"/>
            </a:xfrm>
          </p:grpSpPr>
          <p:grpSp>
            <p:nvGrpSpPr>
              <p:cNvPr id="144" name="Group 143">
                <a:extLst>
                  <a:ext uri="{FF2B5EF4-FFF2-40B4-BE49-F238E27FC236}">
                    <a16:creationId xmlns:a16="http://schemas.microsoft.com/office/drawing/2014/main" id="{6CCBABA8-7616-6A4E-B40B-A964822AB84F}"/>
                  </a:ext>
                </a:extLst>
              </p:cNvPr>
              <p:cNvGrpSpPr/>
              <p:nvPr/>
            </p:nvGrpSpPr>
            <p:grpSpPr>
              <a:xfrm>
                <a:off x="5982667" y="3735462"/>
                <a:ext cx="1028994" cy="153953"/>
                <a:chOff x="5865849" y="3718231"/>
                <a:chExt cx="1028994" cy="201671"/>
              </a:xfrm>
            </p:grpSpPr>
            <p:sp>
              <p:nvSpPr>
                <p:cNvPr id="137" name="Frame 136">
                  <a:extLst>
                    <a:ext uri="{FF2B5EF4-FFF2-40B4-BE49-F238E27FC236}">
                      <a16:creationId xmlns:a16="http://schemas.microsoft.com/office/drawing/2014/main" id="{A66438CD-7B50-0D40-AADF-D22268DCD6D8}"/>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38BC8502-6741-EC4B-8F6B-42B942001A27}"/>
                    </a:ext>
                  </a:extLst>
                </p:cNvPr>
                <p:cNvSpPr/>
                <p:nvPr/>
              </p:nvSpPr>
              <p:spPr>
                <a:xfrm>
                  <a:off x="5890476" y="3749081"/>
                  <a:ext cx="222207" cy="1359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2231BAA4-066C-AF41-B070-2505517DDA04}"/>
                    </a:ext>
                  </a:extLst>
                </p:cNvPr>
                <p:cNvSpPr/>
                <p:nvPr/>
              </p:nvSpPr>
              <p:spPr>
                <a:xfrm>
                  <a:off x="6134435" y="3751715"/>
                  <a:ext cx="219668" cy="1355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198A31A-6551-3D4E-90DB-C17D33EAA479}"/>
                    </a:ext>
                  </a:extLst>
                </p:cNvPr>
                <p:cNvSpPr/>
                <p:nvPr/>
              </p:nvSpPr>
              <p:spPr>
                <a:xfrm>
                  <a:off x="6377663" y="3750874"/>
                  <a:ext cx="235964" cy="13637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DFE5343-DCCE-894B-9A5D-C2E3A37215EF}"/>
                    </a:ext>
                  </a:extLst>
                </p:cNvPr>
                <p:cNvSpPr/>
                <p:nvPr/>
              </p:nvSpPr>
              <p:spPr>
                <a:xfrm>
                  <a:off x="6634388" y="3748944"/>
                  <a:ext cx="231959" cy="139142"/>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004465F-31B9-3E43-94A9-B3F328998C6F}"/>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45" name="TextBox 144">
                    <a:extLst>
                      <a:ext uri="{FF2B5EF4-FFF2-40B4-BE49-F238E27FC236}">
                        <a16:creationId xmlns:a16="http://schemas.microsoft.com/office/drawing/2014/main" id="{4004465F-31B9-3E43-94A9-B3F328998C6F}"/>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5"/>
                    <a:stretch>
                      <a:fillRect/>
                    </a:stretch>
                  </a:blipFill>
                </p:spPr>
                <p:txBody>
                  <a:bodyPr/>
                  <a:lstStyle/>
                  <a:p>
                    <a:r>
                      <a:rPr lang="en-US">
                        <a:noFill/>
                      </a:rPr>
                      <a:t> </a:t>
                    </a:r>
                  </a:p>
                </p:txBody>
              </p:sp>
            </mc:Fallback>
          </mc:AlternateContent>
        </p:grpSp>
        <p:sp>
          <p:nvSpPr>
            <p:cNvPr id="150" name="Frame 149">
              <a:extLst>
                <a:ext uri="{FF2B5EF4-FFF2-40B4-BE49-F238E27FC236}">
                  <a16:creationId xmlns:a16="http://schemas.microsoft.com/office/drawing/2014/main" id="{D5EFA1F7-2341-EB43-97C3-D41409E67CE2}"/>
                </a:ext>
              </a:extLst>
            </p:cNvPr>
            <p:cNvSpPr/>
            <p:nvPr/>
          </p:nvSpPr>
          <p:spPr>
            <a:xfrm>
              <a:off x="2053842" y="3383950"/>
              <a:ext cx="1958663" cy="937425"/>
            </a:xfrm>
            <a:prstGeom prst="frame">
              <a:avLst>
                <a:gd name="adj1" fmla="val 2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Frame 150">
              <a:extLst>
                <a:ext uri="{FF2B5EF4-FFF2-40B4-BE49-F238E27FC236}">
                  <a16:creationId xmlns:a16="http://schemas.microsoft.com/office/drawing/2014/main" id="{8E106BD3-5A86-B949-9F00-91C7103B797C}"/>
                </a:ext>
              </a:extLst>
            </p:cNvPr>
            <p:cNvSpPr/>
            <p:nvPr/>
          </p:nvSpPr>
          <p:spPr>
            <a:xfrm>
              <a:off x="5138938" y="1948844"/>
              <a:ext cx="3272405" cy="1742363"/>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3" name="Straight Connector 152">
              <a:extLst>
                <a:ext uri="{FF2B5EF4-FFF2-40B4-BE49-F238E27FC236}">
                  <a16:creationId xmlns:a16="http://schemas.microsoft.com/office/drawing/2014/main" id="{85A0C0C0-FC40-1A4D-A061-70C97F658CBE}"/>
                </a:ext>
              </a:extLst>
            </p:cNvPr>
            <p:cNvCxnSpPr>
              <a:cxnSpLocks/>
              <a:endCxn id="151" idx="1"/>
            </p:cNvCxnSpPr>
            <p:nvPr/>
          </p:nvCxnSpPr>
          <p:spPr>
            <a:xfrm flipV="1">
              <a:off x="4008020" y="2820026"/>
              <a:ext cx="1130918" cy="717147"/>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59" name="Frame 158">
              <a:extLst>
                <a:ext uri="{FF2B5EF4-FFF2-40B4-BE49-F238E27FC236}">
                  <a16:creationId xmlns:a16="http://schemas.microsoft.com/office/drawing/2014/main" id="{2137BB4B-D095-384E-913C-C42CEA0CC282}"/>
                </a:ext>
              </a:extLst>
            </p:cNvPr>
            <p:cNvSpPr/>
            <p:nvPr/>
          </p:nvSpPr>
          <p:spPr>
            <a:xfrm>
              <a:off x="5137784" y="3815879"/>
              <a:ext cx="3273559" cy="1944506"/>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C80F7974-100D-5A4C-A580-3CFDA3061D32}"/>
                </a:ext>
              </a:extLst>
            </p:cNvPr>
            <p:cNvCxnSpPr>
              <a:cxnSpLocks/>
            </p:cNvCxnSpPr>
            <p:nvPr/>
          </p:nvCxnSpPr>
          <p:spPr>
            <a:xfrm>
              <a:off x="4012505" y="4143748"/>
              <a:ext cx="1130364" cy="605434"/>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64" name="Straight Arrow Connector 163">
              <a:extLst>
                <a:ext uri="{FF2B5EF4-FFF2-40B4-BE49-F238E27FC236}">
                  <a16:creationId xmlns:a16="http://schemas.microsoft.com/office/drawing/2014/main" id="{2A29CF41-51A8-E749-BBB5-0B472CF7740D}"/>
                </a:ext>
              </a:extLst>
            </p:cNvPr>
            <p:cNvCxnSpPr>
              <a:cxnSpLocks/>
            </p:cNvCxnSpPr>
            <p:nvPr/>
          </p:nvCxnSpPr>
          <p:spPr>
            <a:xfrm>
              <a:off x="4248373" y="4854650"/>
              <a:ext cx="0" cy="145464"/>
            </a:xfrm>
            <a:prstGeom prst="straightConnector1">
              <a:avLst/>
            </a:prstGeom>
            <a:ln>
              <a:solidFill>
                <a:srgbClr val="EB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728E361C-1AB4-6A47-8594-32AEE536F5AA}"/>
                    </a:ext>
                  </a:extLst>
                </p:cNvPr>
                <p:cNvSpPr txBox="1"/>
                <p:nvPr/>
              </p:nvSpPr>
              <p:spPr>
                <a:xfrm>
                  <a:off x="4071241" y="4590143"/>
                  <a:ext cx="404877" cy="2408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6" name="TextBox 165">
                  <a:extLst>
                    <a:ext uri="{FF2B5EF4-FFF2-40B4-BE49-F238E27FC236}">
                      <a16:creationId xmlns:a16="http://schemas.microsoft.com/office/drawing/2014/main" id="{728E361C-1AB4-6A47-8594-32AEE536F5AA}"/>
                    </a:ext>
                  </a:extLst>
                </p:cNvPr>
                <p:cNvSpPr txBox="1">
                  <a:spLocks noRot="1" noChangeAspect="1" noMove="1" noResize="1" noEditPoints="1" noAdjustHandles="1" noChangeArrowheads="1" noChangeShapeType="1" noTextEdit="1"/>
                </p:cNvSpPr>
                <p:nvPr/>
              </p:nvSpPr>
              <p:spPr>
                <a:xfrm>
                  <a:off x="4071241" y="4590143"/>
                  <a:ext cx="404877" cy="240834"/>
                </a:xfrm>
                <a:prstGeom prst="rect">
                  <a:avLst/>
                </a:prstGeom>
                <a:blipFill>
                  <a:blip r:embed="rId6"/>
                  <a:stretch>
                    <a:fillRect/>
                  </a:stretch>
                </a:blipFill>
              </p:spPr>
              <p:txBody>
                <a:bodyPr/>
                <a:lstStyle/>
                <a:p>
                  <a:r>
                    <a:rPr lang="en-US">
                      <a:noFill/>
                    </a:rPr>
                    <a:t> </a:t>
                  </a:r>
                </a:p>
              </p:txBody>
            </p:sp>
          </mc:Fallback>
        </mc:AlternateContent>
        <p:sp>
          <p:nvSpPr>
            <p:cNvPr id="168" name="Frame 167">
              <a:extLst>
                <a:ext uri="{FF2B5EF4-FFF2-40B4-BE49-F238E27FC236}">
                  <a16:creationId xmlns:a16="http://schemas.microsoft.com/office/drawing/2014/main" id="{EAB7B942-5B27-7140-A483-B90D1D10E93D}"/>
                </a:ext>
              </a:extLst>
            </p:cNvPr>
            <p:cNvSpPr/>
            <p:nvPr/>
          </p:nvSpPr>
          <p:spPr>
            <a:xfrm>
              <a:off x="6386849" y="2342422"/>
              <a:ext cx="129979"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9B3BA31-DC8D-9E42-B2D5-B542C515ABAC}"/>
                    </a:ext>
                  </a:extLst>
                </p:cNvPr>
                <p:cNvSpPr txBox="1"/>
                <p:nvPr/>
              </p:nvSpPr>
              <p:spPr>
                <a:xfrm>
                  <a:off x="6069936" y="2052072"/>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9" name="TextBox 168">
                  <a:extLst>
                    <a:ext uri="{FF2B5EF4-FFF2-40B4-BE49-F238E27FC236}">
                      <a16:creationId xmlns:a16="http://schemas.microsoft.com/office/drawing/2014/main" id="{09B3BA31-DC8D-9E42-B2D5-B542C515ABAC}"/>
                    </a:ext>
                  </a:extLst>
                </p:cNvPr>
                <p:cNvSpPr txBox="1">
                  <a:spLocks noRot="1" noChangeAspect="1" noMove="1" noResize="1" noEditPoints="1" noAdjustHandles="1" noChangeArrowheads="1" noChangeShapeType="1" noTextEdit="1"/>
                </p:cNvSpPr>
                <p:nvPr/>
              </p:nvSpPr>
              <p:spPr>
                <a:xfrm>
                  <a:off x="6069936" y="2052072"/>
                  <a:ext cx="816398" cy="261610"/>
                </a:xfrm>
                <a:prstGeom prst="rect">
                  <a:avLst/>
                </a:prstGeom>
                <a:blipFill>
                  <a:blip r:embed="rId7"/>
                  <a:stretch>
                    <a:fillRect/>
                  </a:stretch>
                </a:blipFill>
              </p:spPr>
              <p:txBody>
                <a:bodyPr/>
                <a:lstStyle/>
                <a:p>
                  <a:r>
                    <a:rPr lang="en-US">
                      <a:noFill/>
                    </a:rPr>
                    <a:t> </a:t>
                  </a:r>
                </a:p>
              </p:txBody>
            </p:sp>
          </mc:Fallback>
        </mc:AlternateContent>
        <p:grpSp>
          <p:nvGrpSpPr>
            <p:cNvPr id="171" name="Group 170">
              <a:extLst>
                <a:ext uri="{FF2B5EF4-FFF2-40B4-BE49-F238E27FC236}">
                  <a16:creationId xmlns:a16="http://schemas.microsoft.com/office/drawing/2014/main" id="{03EA4EA6-06C9-1D41-AC00-01C8E37158B6}"/>
                </a:ext>
              </a:extLst>
            </p:cNvPr>
            <p:cNvGrpSpPr/>
            <p:nvPr/>
          </p:nvGrpSpPr>
          <p:grpSpPr>
            <a:xfrm>
              <a:off x="6466844" y="3316634"/>
              <a:ext cx="1309921" cy="240834"/>
              <a:chOff x="5701740" y="3660994"/>
              <a:chExt cx="1309921" cy="261610"/>
            </a:xfrm>
          </p:grpSpPr>
          <p:grpSp>
            <p:nvGrpSpPr>
              <p:cNvPr id="172" name="Group 171">
                <a:extLst>
                  <a:ext uri="{FF2B5EF4-FFF2-40B4-BE49-F238E27FC236}">
                    <a16:creationId xmlns:a16="http://schemas.microsoft.com/office/drawing/2014/main" id="{0DE848E6-1FA7-874D-B69C-F59774561C30}"/>
                  </a:ext>
                </a:extLst>
              </p:cNvPr>
              <p:cNvGrpSpPr/>
              <p:nvPr/>
            </p:nvGrpSpPr>
            <p:grpSpPr>
              <a:xfrm>
                <a:off x="5982667" y="3735462"/>
                <a:ext cx="1028994" cy="153953"/>
                <a:chOff x="5865849" y="3718231"/>
                <a:chExt cx="1028994" cy="201671"/>
              </a:xfrm>
            </p:grpSpPr>
            <p:sp>
              <p:nvSpPr>
                <p:cNvPr id="174" name="Frame 173">
                  <a:extLst>
                    <a:ext uri="{FF2B5EF4-FFF2-40B4-BE49-F238E27FC236}">
                      <a16:creationId xmlns:a16="http://schemas.microsoft.com/office/drawing/2014/main" id="{9553EE75-2F87-9846-A10F-747941375945}"/>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5" name="Rectangle 174">
                  <a:extLst>
                    <a:ext uri="{FF2B5EF4-FFF2-40B4-BE49-F238E27FC236}">
                      <a16:creationId xmlns:a16="http://schemas.microsoft.com/office/drawing/2014/main" id="{EFAA96CD-E531-B64C-8EB1-322C60C90DB6}"/>
                    </a:ext>
                  </a:extLst>
                </p:cNvPr>
                <p:cNvSpPr/>
                <p:nvPr/>
              </p:nvSpPr>
              <p:spPr>
                <a:xfrm>
                  <a:off x="5890747" y="3747612"/>
                  <a:ext cx="978968" cy="138876"/>
                </a:xfrm>
                <a:prstGeom prst="rect">
                  <a:avLst/>
                </a:prstGeom>
                <a:gradFill flip="none" rotWithShape="1">
                  <a:gsLst>
                    <a:gs pos="17000">
                      <a:srgbClr val="00B0F0"/>
                    </a:gs>
                    <a:gs pos="40000">
                      <a:srgbClr val="FFC000">
                        <a:alpha val="63000"/>
                      </a:srgbClr>
                    </a:gs>
                    <a:gs pos="65000">
                      <a:srgbClr val="00B050"/>
                    </a:gs>
                    <a:gs pos="85000">
                      <a:srgbClr val="EB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648F4E9-B25A-5A45-BB34-1C94834219A9}"/>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73" name="TextBox 172">
                    <a:extLst>
                      <a:ext uri="{FF2B5EF4-FFF2-40B4-BE49-F238E27FC236}">
                        <a16:creationId xmlns:a16="http://schemas.microsoft.com/office/drawing/2014/main" id="{3648F4E9-B25A-5A45-BB34-1C94834219A9}"/>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8"/>
                    <a:stretch>
                      <a:fillRect/>
                    </a:stretch>
                  </a:blipFill>
                </p:spPr>
                <p:txBody>
                  <a:bodyPr/>
                  <a:lstStyle/>
                  <a:p>
                    <a:r>
                      <a:rPr lang="en-US">
                        <a:noFill/>
                      </a:rPr>
                      <a:t> </a:t>
                    </a:r>
                  </a:p>
                </p:txBody>
              </p:sp>
            </mc:Fallback>
          </mc:AlternateContent>
        </p:grpSp>
        <p:sp>
          <p:nvSpPr>
            <p:cNvPr id="180" name="Up-Down Arrow 179">
              <a:extLst>
                <a:ext uri="{FF2B5EF4-FFF2-40B4-BE49-F238E27FC236}">
                  <a16:creationId xmlns:a16="http://schemas.microsoft.com/office/drawing/2014/main" id="{54DCCD06-5B6E-1943-B4CC-9470B53711B5}"/>
                </a:ext>
              </a:extLst>
            </p:cNvPr>
            <p:cNvSpPr/>
            <p:nvPr/>
          </p:nvSpPr>
          <p:spPr>
            <a:xfrm rot="19345436">
              <a:off x="6648055" y="2938889"/>
              <a:ext cx="87324" cy="305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AEC67BA2-C922-1F42-B498-EEB53C6BF583}"/>
                </a:ext>
              </a:extLst>
            </p:cNvPr>
            <p:cNvSpPr txBox="1"/>
            <p:nvPr/>
          </p:nvSpPr>
          <p:spPr>
            <a:xfrm>
              <a:off x="6993333" y="2009263"/>
              <a:ext cx="1418011" cy="1200329"/>
            </a:xfrm>
            <a:prstGeom prst="rect">
              <a:avLst/>
            </a:prstGeom>
            <a:noFill/>
          </p:spPr>
          <p:txBody>
            <a:bodyPr wrap="square" rtlCol="0">
              <a:spAutoFit/>
            </a:bodyPr>
            <a:lstStyle/>
            <a:p>
              <a:r>
                <a:rPr lang="en-US" sz="800" dirty="0"/>
                <a:t>No additional memory allocated. Each subproblem reads matrix B from the same buffer.</a:t>
              </a:r>
            </a:p>
            <a:p>
              <a:endParaRPr lang="en-US" sz="800" dirty="0"/>
            </a:p>
            <a:p>
              <a:r>
                <a:rPr lang="en-US" sz="800" dirty="0"/>
                <a:t>No redundancy in data distribution.</a:t>
              </a:r>
            </a:p>
            <a:p>
              <a:endParaRPr lang="en-US" sz="800" dirty="0"/>
            </a:p>
            <a:p>
              <a:r>
                <a:rPr lang="en-US" sz="800" dirty="0"/>
                <a:t>Slower, since sequential</a:t>
              </a:r>
            </a:p>
          </p:txBody>
        </p:sp>
        <p:sp>
          <p:nvSpPr>
            <p:cNvPr id="182" name="Frame 181">
              <a:extLst>
                <a:ext uri="{FF2B5EF4-FFF2-40B4-BE49-F238E27FC236}">
                  <a16:creationId xmlns:a16="http://schemas.microsoft.com/office/drawing/2014/main" id="{3855151A-650A-474B-BD40-9C7024AB3579}"/>
                </a:ext>
              </a:extLst>
            </p:cNvPr>
            <p:cNvSpPr/>
            <p:nvPr/>
          </p:nvSpPr>
          <p:spPr>
            <a:xfrm>
              <a:off x="5564318" y="4873777"/>
              <a:ext cx="132010" cy="106819"/>
            </a:xfrm>
            <a:prstGeom prst="frame">
              <a:avLst>
                <a:gd name="adj1" fmla="val 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DFE67B34-E84B-194D-BE31-F8D4A300B9F7}"/>
                    </a:ext>
                  </a:extLst>
                </p:cNvPr>
                <p:cNvSpPr txBox="1"/>
                <p:nvPr/>
              </p:nvSpPr>
              <p:spPr>
                <a:xfrm>
                  <a:off x="5504763" y="4106837"/>
                  <a:ext cx="313129"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3" name="TextBox 182">
                  <a:extLst>
                    <a:ext uri="{FF2B5EF4-FFF2-40B4-BE49-F238E27FC236}">
                      <a16:creationId xmlns:a16="http://schemas.microsoft.com/office/drawing/2014/main" id="{DFE67B34-E84B-194D-BE31-F8D4A300B9F7}"/>
                    </a:ext>
                  </a:extLst>
                </p:cNvPr>
                <p:cNvSpPr txBox="1">
                  <a:spLocks noRot="1" noChangeAspect="1" noMove="1" noResize="1" noEditPoints="1" noAdjustHandles="1" noChangeArrowheads="1" noChangeShapeType="1" noTextEdit="1"/>
                </p:cNvSpPr>
                <p:nvPr/>
              </p:nvSpPr>
              <p:spPr>
                <a:xfrm>
                  <a:off x="5504763" y="4106837"/>
                  <a:ext cx="313129" cy="261610"/>
                </a:xfrm>
                <a:prstGeom prst="rect">
                  <a:avLst/>
                </a:prstGeom>
                <a:blipFill>
                  <a:blip r:embed="rId9"/>
                  <a:stretch>
                    <a:fillRect/>
                  </a:stretch>
                </a:blipFill>
              </p:spPr>
              <p:txBody>
                <a:bodyPr/>
                <a:lstStyle/>
                <a:p>
                  <a:r>
                    <a:rPr lang="en-US">
                      <a:noFill/>
                    </a:rPr>
                    <a:t> </a:t>
                  </a:r>
                </a:p>
              </p:txBody>
            </p:sp>
          </mc:Fallback>
        </mc:AlternateContent>
        <p:sp>
          <p:nvSpPr>
            <p:cNvPr id="184" name="Up-Down Arrow 183">
              <a:extLst>
                <a:ext uri="{FF2B5EF4-FFF2-40B4-BE49-F238E27FC236}">
                  <a16:creationId xmlns:a16="http://schemas.microsoft.com/office/drawing/2014/main" id="{1825790C-D313-5C42-A2B8-C096B90626E4}"/>
                </a:ext>
              </a:extLst>
            </p:cNvPr>
            <p:cNvSpPr/>
            <p:nvPr/>
          </p:nvSpPr>
          <p:spPr>
            <a:xfrm>
              <a:off x="5598028" y="5061729"/>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D822E605-8E4D-1B45-B773-75DD74B8A975}"/>
                </a:ext>
              </a:extLst>
            </p:cNvPr>
            <p:cNvGrpSpPr/>
            <p:nvPr/>
          </p:nvGrpSpPr>
          <p:grpSpPr>
            <a:xfrm>
              <a:off x="5081143" y="5264785"/>
              <a:ext cx="1309921" cy="240834"/>
              <a:chOff x="5701740" y="3660994"/>
              <a:chExt cx="1309921" cy="261610"/>
            </a:xfrm>
          </p:grpSpPr>
          <p:grpSp>
            <p:nvGrpSpPr>
              <p:cNvPr id="186" name="Group 185">
                <a:extLst>
                  <a:ext uri="{FF2B5EF4-FFF2-40B4-BE49-F238E27FC236}">
                    <a16:creationId xmlns:a16="http://schemas.microsoft.com/office/drawing/2014/main" id="{80C740E8-9E6F-AD41-B04E-5E9E68157001}"/>
                  </a:ext>
                </a:extLst>
              </p:cNvPr>
              <p:cNvGrpSpPr/>
              <p:nvPr/>
            </p:nvGrpSpPr>
            <p:grpSpPr>
              <a:xfrm>
                <a:off x="5982667" y="3735462"/>
                <a:ext cx="1028994" cy="153953"/>
                <a:chOff x="5865849" y="3718231"/>
                <a:chExt cx="1028994" cy="201671"/>
              </a:xfrm>
            </p:grpSpPr>
            <p:sp>
              <p:nvSpPr>
                <p:cNvPr id="188" name="Frame 187">
                  <a:extLst>
                    <a:ext uri="{FF2B5EF4-FFF2-40B4-BE49-F238E27FC236}">
                      <a16:creationId xmlns:a16="http://schemas.microsoft.com/office/drawing/2014/main" id="{3CC95802-F9C3-634A-810A-5C84071CAF6B}"/>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9" name="Rectangle 188">
                  <a:extLst>
                    <a:ext uri="{FF2B5EF4-FFF2-40B4-BE49-F238E27FC236}">
                      <a16:creationId xmlns:a16="http://schemas.microsoft.com/office/drawing/2014/main" id="{4B451C52-7BC1-3845-8CEA-5127AC01055A}"/>
                    </a:ext>
                  </a:extLst>
                </p:cNvPr>
                <p:cNvSpPr/>
                <p:nvPr/>
              </p:nvSpPr>
              <p:spPr>
                <a:xfrm>
                  <a:off x="5890476" y="3749081"/>
                  <a:ext cx="975871" cy="135940"/>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4D07B214-9247-2B42-B323-F6F66DFB0774}"/>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7" name="TextBox 186">
                    <a:extLst>
                      <a:ext uri="{FF2B5EF4-FFF2-40B4-BE49-F238E27FC236}">
                        <a16:creationId xmlns:a16="http://schemas.microsoft.com/office/drawing/2014/main" id="{4D07B214-9247-2B42-B323-F6F66DFB0774}"/>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10"/>
                    <a:stretch>
                      <a:fillRect/>
                    </a:stretch>
                  </a:blipFill>
                </p:spPr>
                <p:txBody>
                  <a:bodyPr/>
                  <a:lstStyle/>
                  <a:p>
                    <a:r>
                      <a:rPr lang="en-US">
                        <a:noFill/>
                      </a:rPr>
                      <a:t> </a:t>
                    </a:r>
                  </a:p>
                </p:txBody>
              </p:sp>
            </mc:Fallback>
          </mc:AlternateContent>
        </p:grpSp>
        <p:sp>
          <p:nvSpPr>
            <p:cNvPr id="194" name="Rectangle 193">
              <a:extLst>
                <a:ext uri="{FF2B5EF4-FFF2-40B4-BE49-F238E27FC236}">
                  <a16:creationId xmlns:a16="http://schemas.microsoft.com/office/drawing/2014/main" id="{17541657-4B26-FE45-8B28-84E691953A19}"/>
                </a:ext>
              </a:extLst>
            </p:cNvPr>
            <p:cNvSpPr/>
            <p:nvPr/>
          </p:nvSpPr>
          <p:spPr>
            <a:xfrm>
              <a:off x="6574908" y="4088799"/>
              <a:ext cx="606381" cy="414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200" name="TextBox 199">
              <a:extLst>
                <a:ext uri="{FF2B5EF4-FFF2-40B4-BE49-F238E27FC236}">
                  <a16:creationId xmlns:a16="http://schemas.microsoft.com/office/drawing/2014/main" id="{F49FF6A4-7B91-8749-A7E4-097CE0189392}"/>
                </a:ext>
              </a:extLst>
            </p:cNvPr>
            <p:cNvSpPr txBox="1"/>
            <p:nvPr/>
          </p:nvSpPr>
          <p:spPr>
            <a:xfrm>
              <a:off x="6089057" y="4136869"/>
              <a:ext cx="616660" cy="338554"/>
            </a:xfrm>
            <a:prstGeom prst="rect">
              <a:avLst/>
            </a:prstGeom>
            <a:noFill/>
          </p:spPr>
          <p:txBody>
            <a:bodyPr wrap="square" rtlCol="0">
              <a:spAutoFit/>
            </a:bodyPr>
            <a:lstStyle/>
            <a:p>
              <a:r>
                <a:rPr lang="en-US" sz="800" dirty="0"/>
                <a:t>before comm.</a:t>
              </a:r>
            </a:p>
          </p:txBody>
        </p:sp>
        <p:sp>
          <p:nvSpPr>
            <p:cNvPr id="201" name="Down Arrow 200">
              <a:extLst>
                <a:ext uri="{FF2B5EF4-FFF2-40B4-BE49-F238E27FC236}">
                  <a16:creationId xmlns:a16="http://schemas.microsoft.com/office/drawing/2014/main" id="{A0C3A391-BCCF-E448-9730-F4DA2582B274}"/>
                </a:ext>
              </a:extLst>
            </p:cNvPr>
            <p:cNvSpPr/>
            <p:nvPr/>
          </p:nvSpPr>
          <p:spPr>
            <a:xfrm>
              <a:off x="6775336" y="4607160"/>
              <a:ext cx="102762" cy="164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EC107062-A965-E445-8A54-B77E136A0A0E}"/>
                </a:ext>
              </a:extLst>
            </p:cNvPr>
            <p:cNvSpPr txBox="1"/>
            <p:nvPr/>
          </p:nvSpPr>
          <p:spPr>
            <a:xfrm>
              <a:off x="6094088" y="4708432"/>
              <a:ext cx="616660" cy="338554"/>
            </a:xfrm>
            <a:prstGeom prst="rect">
              <a:avLst/>
            </a:prstGeom>
            <a:noFill/>
          </p:spPr>
          <p:txBody>
            <a:bodyPr wrap="square" rtlCol="0">
              <a:spAutoFit/>
            </a:bodyPr>
            <a:lstStyle/>
            <a:p>
              <a:r>
                <a:rPr lang="en-US" sz="800" dirty="0"/>
                <a:t>after comm.</a:t>
              </a:r>
            </a:p>
          </p:txBody>
        </p:sp>
        <p:sp>
          <p:nvSpPr>
            <p:cNvPr id="203" name="Frame 202">
              <a:extLst>
                <a:ext uri="{FF2B5EF4-FFF2-40B4-BE49-F238E27FC236}">
                  <a16:creationId xmlns:a16="http://schemas.microsoft.com/office/drawing/2014/main" id="{5E56BB91-E323-FA4F-B4B5-0FE9D918B59B}"/>
                </a:ext>
              </a:extLst>
            </p:cNvPr>
            <p:cNvSpPr/>
            <p:nvPr/>
          </p:nvSpPr>
          <p:spPr>
            <a:xfrm>
              <a:off x="6954796" y="4032192"/>
              <a:ext cx="109324"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04" name="Frame 203">
              <a:extLst>
                <a:ext uri="{FF2B5EF4-FFF2-40B4-BE49-F238E27FC236}">
                  <a16:creationId xmlns:a16="http://schemas.microsoft.com/office/drawing/2014/main" id="{A4BCB00F-002A-144C-B21F-2B7F139C6E0E}"/>
                </a:ext>
              </a:extLst>
            </p:cNvPr>
            <p:cNvSpPr/>
            <p:nvPr/>
          </p:nvSpPr>
          <p:spPr>
            <a:xfrm>
              <a:off x="6730541" y="5112008"/>
              <a:ext cx="269900" cy="517154"/>
            </a:xfrm>
            <a:prstGeom prst="frame">
              <a:avLst>
                <a:gd name="adj1" fmla="val 3428"/>
              </a:avLst>
            </a:prstGeom>
            <a:solidFill>
              <a:schemeClr val="tx1">
                <a:alpha val="43000"/>
              </a:schemeClr>
            </a:solidFill>
            <a:ln cmpd="sng">
              <a:solidFill>
                <a:schemeClr val="tx1">
                  <a:alpha val="42000"/>
                </a:schemeClr>
              </a:solidFill>
              <a:prstDash val="solid"/>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6" name="TextBox 215">
              <a:extLst>
                <a:ext uri="{FF2B5EF4-FFF2-40B4-BE49-F238E27FC236}">
                  <a16:creationId xmlns:a16="http://schemas.microsoft.com/office/drawing/2014/main" id="{3032DD36-24C4-0E48-9EF4-688B0AF23626}"/>
                </a:ext>
              </a:extLst>
            </p:cNvPr>
            <p:cNvSpPr txBox="1"/>
            <p:nvPr/>
          </p:nvSpPr>
          <p:spPr>
            <a:xfrm>
              <a:off x="6561137" y="5223873"/>
              <a:ext cx="555199" cy="307777"/>
            </a:xfrm>
            <a:prstGeom prst="rect">
              <a:avLst/>
            </a:prstGeom>
            <a:noFill/>
          </p:spPr>
          <p:txBody>
            <a:bodyPr wrap="square" rtlCol="0">
              <a:spAutoFit/>
            </a:bodyPr>
            <a:lstStyle/>
            <a:p>
              <a:r>
                <a:rPr lang="en-US" sz="1400" dirty="0">
                  <a:solidFill>
                    <a:schemeClr val="bg1"/>
                  </a:solidFill>
                </a:rPr>
                <a:t>P/4</a:t>
              </a:r>
            </a:p>
          </p:txBody>
        </p:sp>
        <p:sp>
          <p:nvSpPr>
            <p:cNvPr id="222" name="Rectangle 221">
              <a:extLst>
                <a:ext uri="{FF2B5EF4-FFF2-40B4-BE49-F238E27FC236}">
                  <a16:creationId xmlns:a16="http://schemas.microsoft.com/office/drawing/2014/main" id="{E5E3BD59-5718-FE48-8416-1752231FDFD5}"/>
                </a:ext>
              </a:extLst>
            </p:cNvPr>
            <p:cNvSpPr/>
            <p:nvPr/>
          </p:nvSpPr>
          <p:spPr>
            <a:xfrm>
              <a:off x="7298703" y="3915535"/>
              <a:ext cx="1137366" cy="1815882"/>
            </a:xfrm>
            <a:prstGeom prst="rect">
              <a:avLst/>
            </a:prstGeom>
          </p:spPr>
          <p:txBody>
            <a:bodyPr wrap="square">
              <a:spAutoFit/>
            </a:bodyPr>
            <a:lstStyle/>
            <a:p>
              <a:r>
                <a:rPr lang="en-US" sz="800" dirty="0"/>
                <a:t>Additional memory required. Matrix B previously split among all P, but after comm. split among each P/4-subgroup of processors.</a:t>
              </a:r>
            </a:p>
            <a:p>
              <a:endParaRPr lang="en-US" sz="800" dirty="0"/>
            </a:p>
            <a:p>
              <a:r>
                <a:rPr lang="en-US" sz="800" dirty="0"/>
                <a:t>A lot of redundancy in data distribution, but subproblems independent.</a:t>
              </a:r>
            </a:p>
            <a:p>
              <a:endParaRPr lang="en-US" sz="800" dirty="0"/>
            </a:p>
            <a:p>
              <a:r>
                <a:rPr lang="en-US" sz="800" dirty="0"/>
                <a:t>Faster, since parallel.</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3916" y="1718519"/>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3915" y="1718519"/>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2987" y="1705681"/>
              <a:ext cx="3311564"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a:t>
              </a:r>
            </a:p>
          </p:txBody>
        </p:sp>
      </p:grpSp>
      <p:sp>
        <p:nvSpPr>
          <p:cNvPr id="138" name="TextBox 137">
            <a:extLst>
              <a:ext uri="{FF2B5EF4-FFF2-40B4-BE49-F238E27FC236}">
                <a16:creationId xmlns:a16="http://schemas.microsoft.com/office/drawing/2014/main" id="{602D26DD-D884-B640-BFF3-DC37F7931392}"/>
              </a:ext>
            </a:extLst>
          </p:cNvPr>
          <p:cNvSpPr txBox="1"/>
          <p:nvPr/>
        </p:nvSpPr>
        <p:spPr>
          <a:xfrm>
            <a:off x="5141351" y="5844418"/>
            <a:ext cx="118060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pic>
        <p:nvPicPr>
          <p:cNvPr id="19" name="Picture 18">
            <a:extLst>
              <a:ext uri="{FF2B5EF4-FFF2-40B4-BE49-F238E27FC236}">
                <a16:creationId xmlns:a16="http://schemas.microsoft.com/office/drawing/2014/main" id="{93A033A5-1000-334B-8E01-BB28F7D7D148}"/>
              </a:ext>
            </a:extLst>
          </p:cNvPr>
          <p:cNvPicPr>
            <a:picLocks noChangeAspect="1"/>
          </p:cNvPicPr>
          <p:nvPr/>
        </p:nvPicPr>
        <p:blipFill>
          <a:blip r:embed="rId11"/>
          <a:stretch>
            <a:fillRect/>
          </a:stretch>
        </p:blipFill>
        <p:spPr>
          <a:xfrm>
            <a:off x="5145274" y="6170134"/>
            <a:ext cx="3347644" cy="2512547"/>
          </a:xfrm>
          <a:prstGeom prst="rect">
            <a:avLst/>
          </a:prstGeom>
        </p:spPr>
      </p:pic>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769145784"/>
              </p:ext>
            </p:extLst>
          </p:nvPr>
        </p:nvGraphicFramePr>
        <p:xfrm>
          <a:off x="5136396" y="8918979"/>
          <a:ext cx="3351454" cy="904980"/>
        </p:xfrm>
        <a:graphic>
          <a:graphicData uri="http://schemas.openxmlformats.org/drawingml/2006/table">
            <a:tbl>
              <a:tblPr firstRow="1" firstCol="1" bandRow="1">
                <a:tableStyleId>{BC89EF96-8CEA-46FF-86C4-4CE0E7609802}</a:tableStyleId>
              </a:tblPr>
              <a:tblGrid>
                <a:gridCol w="288680">
                  <a:extLst>
                    <a:ext uri="{9D8B030D-6E8A-4147-A177-3AD203B41FA5}">
                      <a16:colId xmlns:a16="http://schemas.microsoft.com/office/drawing/2014/main" val="271900433"/>
                    </a:ext>
                  </a:extLst>
                </a:gridCol>
                <a:gridCol w="414414">
                  <a:extLst>
                    <a:ext uri="{9D8B030D-6E8A-4147-A177-3AD203B41FA5}">
                      <a16:colId xmlns:a16="http://schemas.microsoft.com/office/drawing/2014/main" val="2978306843"/>
                    </a:ext>
                  </a:extLst>
                </a:gridCol>
                <a:gridCol w="342853">
                  <a:extLst>
                    <a:ext uri="{9D8B030D-6E8A-4147-A177-3AD203B41FA5}">
                      <a16:colId xmlns:a16="http://schemas.microsoft.com/office/drawing/2014/main" val="566058822"/>
                    </a:ext>
                  </a:extLst>
                </a:gridCol>
                <a:gridCol w="359940">
                  <a:extLst>
                    <a:ext uri="{9D8B030D-6E8A-4147-A177-3AD203B41FA5}">
                      <a16:colId xmlns:a16="http://schemas.microsoft.com/office/drawing/2014/main" val="1948474022"/>
                    </a:ext>
                  </a:extLst>
                </a:gridCol>
                <a:gridCol w="378284">
                  <a:extLst>
                    <a:ext uri="{9D8B030D-6E8A-4147-A177-3AD203B41FA5}">
                      <a16:colId xmlns:a16="http://schemas.microsoft.com/office/drawing/2014/main" val="4031023642"/>
                    </a:ext>
                  </a:extLst>
                </a:gridCol>
                <a:gridCol w="378284">
                  <a:extLst>
                    <a:ext uri="{9D8B030D-6E8A-4147-A177-3AD203B41FA5}">
                      <a16:colId xmlns:a16="http://schemas.microsoft.com/office/drawing/2014/main" val="3077241777"/>
                    </a:ext>
                  </a:extLst>
                </a:gridCol>
                <a:gridCol w="561072">
                  <a:extLst>
                    <a:ext uri="{9D8B030D-6E8A-4147-A177-3AD203B41FA5}">
                      <a16:colId xmlns:a16="http://schemas.microsoft.com/office/drawing/2014/main" val="735038524"/>
                    </a:ext>
                  </a:extLst>
                </a:gridCol>
                <a:gridCol w="627927">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6321955" y="12159705"/>
            <a:ext cx="2249978" cy="681377"/>
            <a:chOff x="4991991" y="11738691"/>
            <a:chExt cx="2161544" cy="652564"/>
          </a:xfrm>
        </p:grpSpPr>
        <p:sp>
          <p:nvSpPr>
            <p:cNvPr id="148" name="TextBox 147">
              <a:extLst>
                <a:ext uri="{FF2B5EF4-FFF2-40B4-BE49-F238E27FC236}">
                  <a16:creationId xmlns:a16="http://schemas.microsoft.com/office/drawing/2014/main" id="{57CF83AB-7266-4F48-902C-FB16E29208BD}"/>
                </a:ext>
              </a:extLst>
            </p:cNvPr>
            <p:cNvSpPr txBox="1"/>
            <p:nvPr/>
          </p:nvSpPr>
          <p:spPr>
            <a:xfrm>
              <a:off x="5006065" y="11746535"/>
              <a:ext cx="1080120"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997385" y="11738691"/>
              <a:ext cx="2077743"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991991" y="12008063"/>
              <a:ext cx="2161544" cy="383192"/>
            </a:xfrm>
            <a:prstGeom prst="rect">
              <a:avLst/>
            </a:prstGeom>
            <a:noFill/>
          </p:spPr>
          <p:txBody>
            <a:bodyPr wrap="square" rtlCol="0">
              <a:spAutoFit/>
            </a:bodyPr>
            <a:lstStyle/>
            <a:p>
              <a:r>
                <a:rPr lang="en-US" sz="1000" b="1" dirty="0"/>
                <a:t>source</a:t>
              </a:r>
              <a:r>
                <a:rPr lang="en-US" sz="1000" dirty="0"/>
                <a:t>      </a:t>
              </a:r>
              <a:r>
                <a:rPr lang="en-US" sz="1000" dirty="0">
                  <a:hlinkClick r:id="rId12"/>
                </a:rPr>
                <a:t>github.com/eth-cscs/CARMA</a:t>
              </a:r>
              <a:endParaRPr lang="en-US" sz="1000" dirty="0"/>
            </a:p>
            <a:p>
              <a:r>
                <a:rPr lang="en-US" sz="1000" b="1" dirty="0"/>
                <a:t>email</a:t>
              </a:r>
              <a:r>
                <a:rPr lang="en-US" sz="1000" dirty="0"/>
                <a:t>        </a:t>
              </a:r>
              <a:r>
                <a:rPr lang="en-US" sz="1000" dirty="0" err="1"/>
                <a:t>marko.kabic@cscs.ch</a:t>
              </a:r>
              <a:endParaRPr lang="en-US" sz="1000" dirty="0"/>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5490310" y="12096723"/>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121691" y="11305606"/>
            <a:ext cx="3510334" cy="752986"/>
            <a:chOff x="4857041" y="12027557"/>
            <a:chExt cx="2258601" cy="721144"/>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4874011" y="12038575"/>
              <a:ext cx="760083"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4871498" y="12027557"/>
              <a:ext cx="2159721" cy="717934"/>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857041" y="12306559"/>
              <a:ext cx="2258601"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6039256"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29443821"/>
              </p:ext>
            </p:extLst>
          </p:nvPr>
        </p:nvGraphicFramePr>
        <p:xfrm>
          <a:off x="5150981" y="10174566"/>
          <a:ext cx="3352898" cy="1009278"/>
        </p:xfrm>
        <a:graphic>
          <a:graphicData uri="http://schemas.openxmlformats.org/drawingml/2006/table">
            <a:tbl>
              <a:tblPr firstRow="1" bandRow="1">
                <a:tableStyleId>{BC89EF96-8CEA-46FF-86C4-4CE0E7609802}</a:tableStyleId>
              </a:tblPr>
              <a:tblGrid>
                <a:gridCol w="1676449">
                  <a:extLst>
                    <a:ext uri="{9D8B030D-6E8A-4147-A177-3AD203B41FA5}">
                      <a16:colId xmlns:a16="http://schemas.microsoft.com/office/drawing/2014/main" val="1602537611"/>
                    </a:ext>
                  </a:extLst>
                </a:gridCol>
                <a:gridCol w="1676449">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136266" y="5845893"/>
            <a:ext cx="3356652"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148066" y="8664042"/>
            <a:ext cx="1031118"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155006" y="9918949"/>
            <a:ext cx="1045691"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50683"/>
            <a:ext cx="4883762" cy="207906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2398"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2398" y="6147679"/>
                <a:ext cx="2862013" cy="1908215"/>
              </a:xfrm>
              <a:prstGeom prst="rect">
                <a:avLst/>
              </a:prstGeom>
              <a:blipFill>
                <a:blip r:embed="rId13"/>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288624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290474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2904747" y="6337914"/>
                <a:ext cx="2174878" cy="523220"/>
              </a:xfrm>
              <a:prstGeom prst="rect">
                <a:avLst/>
              </a:prstGeom>
              <a:blipFill>
                <a:blip r:embed="rId14"/>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291135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291135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290195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4883763"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4883763"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153971"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159917"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448173"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21430"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433123"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12928"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157534"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231196"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231196" y="8734672"/>
                <a:ext cx="206258" cy="184666"/>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231196"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231196" y="9054299"/>
                <a:ext cx="206258" cy="184666"/>
              </a:xfrm>
              <a:prstGeom prst="rect">
                <a:avLst/>
              </a:prstGeom>
              <a:blipFill>
                <a:blip r:embed="rId16"/>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581470"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581470"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462991"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462991"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534999"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651686"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766300"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885450"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02137"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00594"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653478"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682414"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777818"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14504"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17153"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157534"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495820"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488325"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07079"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639202"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768310"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886037"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647027"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763714"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878328"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434192"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248474"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603075"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71461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714611" y="9642384"/>
                <a:ext cx="130814" cy="184666"/>
              </a:xfrm>
              <a:prstGeom prst="rect">
                <a:avLst/>
              </a:prstGeom>
              <a:blipFill>
                <a:blip r:embed="rId17"/>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287192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2871921" y="9642384"/>
                <a:ext cx="130814" cy="184666"/>
              </a:xfrm>
              <a:prstGeom prst="rect">
                <a:avLst/>
              </a:prstGeom>
              <a:blipFill>
                <a:blip r:embed="rId18"/>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01169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011698" y="9642384"/>
                <a:ext cx="130814" cy="184666"/>
              </a:xfrm>
              <a:prstGeom prst="rect">
                <a:avLst/>
              </a:prstGeom>
              <a:blipFill>
                <a:blip r:embed="rId19"/>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151475"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151475" y="9642384"/>
                <a:ext cx="130814" cy="184666"/>
              </a:xfrm>
              <a:prstGeom prst="rect">
                <a:avLst/>
              </a:prstGeom>
              <a:blipFill>
                <a:blip r:embed="rId2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291252"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291252" y="9642384"/>
                <a:ext cx="130814" cy="184666"/>
              </a:xfrm>
              <a:prstGeom prst="rect">
                <a:avLst/>
              </a:prstGeom>
              <a:blipFill>
                <a:blip r:embed="rId21"/>
                <a:stretch>
                  <a:fillRect r="-27273"/>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611607"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654068"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654068" y="8742286"/>
                <a:ext cx="130814" cy="184666"/>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769672"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769672" y="8740036"/>
                <a:ext cx="130814" cy="184666"/>
              </a:xfrm>
              <a:prstGeom prst="rect">
                <a:avLst/>
              </a:prstGeom>
              <a:blipFill>
                <a:blip r:embed="rId23"/>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2877540"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2877540" y="8743013"/>
                <a:ext cx="130814" cy="184666"/>
              </a:xfrm>
              <a:prstGeom prst="rect">
                <a:avLst/>
              </a:prstGeom>
              <a:blipFill>
                <a:blip r:embed="rId24"/>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615076"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657537"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657537" y="9054578"/>
                <a:ext cx="130814" cy="184666"/>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773141"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773141" y="9052328"/>
                <a:ext cx="130814" cy="184666"/>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2881009"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2881009" y="9055305"/>
                <a:ext cx="130814" cy="184666"/>
              </a:xfrm>
              <a:prstGeom prst="rect">
                <a:avLst/>
              </a:prstGeom>
              <a:blipFill>
                <a:blip r:embed="rId27"/>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691224"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720160"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2815564"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2852250"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2954899"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155120"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432997"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432997"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487396"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487396" y="8730772"/>
                <a:ext cx="681351" cy="184666"/>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487396"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487396" y="9065073"/>
                <a:ext cx="681351" cy="184666"/>
              </a:xfrm>
              <a:prstGeom prst="rect">
                <a:avLst/>
              </a:prstGeom>
              <a:blipFill>
                <a:blip r:embed="rId29"/>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640800"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57539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575393" y="9642384"/>
                <a:ext cx="130814" cy="184666"/>
              </a:xfrm>
              <a:prstGeom prst="rect">
                <a:avLst/>
              </a:prstGeom>
              <a:blipFill>
                <a:blip r:embed="rId30"/>
                <a:stretch>
                  <a:fillRect r="-18182"/>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64080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689548"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689548"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2792902"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2845425"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2792902"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284542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504732"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227795"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433643"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441071"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437263"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342738"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533628"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650315"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764929"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884079"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00766"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099223"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27807"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39219"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44769"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377878"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377878" y="10775808"/>
                <a:ext cx="273454" cy="215444"/>
              </a:xfrm>
              <a:prstGeom prst="rect">
                <a:avLst/>
              </a:prstGeom>
              <a:blipFill>
                <a:blip r:embed="rId31"/>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44769"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38280"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48680"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00654" y="10891578"/>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35587"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39202"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93945" y="10965798"/>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30235"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39024"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863571"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861229"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049751"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569958"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2997545"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126052"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2866662"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2937652"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184878"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430139"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686762"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759538"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598624"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3905448"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3905448" y="10785163"/>
                <a:ext cx="1134282" cy="646331"/>
              </a:xfrm>
              <a:prstGeom prst="rect">
                <a:avLst/>
              </a:prstGeom>
              <a:blipFill>
                <a:blip r:embed="rId3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34796"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49393"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15365" y="10939534"/>
            <a:ext cx="608675" cy="184666"/>
          </a:xfrm>
          <a:prstGeom prst="rect">
            <a:avLst/>
          </a:prstGeom>
          <a:noFill/>
        </p:spPr>
        <p:txBody>
          <a:bodyPr wrap="square" rtlCol="0">
            <a:spAutoFit/>
          </a:bodyPr>
          <a:lstStyle/>
          <a:p>
            <a:pPr algn="ctr"/>
            <a:r>
              <a:rPr lang="en-US" sz="600" b="1" dirty="0"/>
              <a:t>All-gather </a:t>
            </a:r>
          </a:p>
        </p:txBody>
      </p:sp>
    </p:spTree>
    <p:extLst>
      <p:ext uri="{BB962C8B-B14F-4D97-AF65-F5344CB8AC3E}">
        <p14:creationId xmlns:p14="http://schemas.microsoft.com/office/powerpoint/2010/main" val="5537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FB5EEBC-ED24-2447-88EB-E42E160D70F3}"/>
              </a:ext>
            </a:extLst>
          </p:cNvPr>
          <p:cNvPicPr>
            <a:picLocks noChangeAspect="1"/>
          </p:cNvPicPr>
          <p:nvPr/>
        </p:nvPicPr>
        <p:blipFill>
          <a:blip r:embed="rId2"/>
          <a:stretch>
            <a:fillRect/>
          </a:stretch>
        </p:blipFill>
        <p:spPr>
          <a:xfrm>
            <a:off x="5389215" y="6164181"/>
            <a:ext cx="3101228" cy="2500628"/>
          </a:xfrm>
          <a:prstGeom prst="rect">
            <a:avLst/>
          </a:prstGeom>
        </p:spPr>
      </p:pic>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3"/>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4"/>
          <a:stretch>
            <a:fillRect/>
          </a:stretch>
        </p:blipFill>
        <p:spPr>
          <a:xfrm>
            <a:off x="3533295" y="12165696"/>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Kabić</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sp>
        <p:nvSpPr>
          <p:cNvPr id="8" name="Rectangle 7">
            <a:extLst>
              <a:ext uri="{FF2B5EF4-FFF2-40B4-BE49-F238E27FC236}">
                <a16:creationId xmlns:a16="http://schemas.microsoft.com/office/drawing/2014/main" id="{CFF3C7A8-8724-8946-B222-A01FD521A98A}"/>
              </a:ext>
            </a:extLst>
          </p:cNvPr>
          <p:cNvSpPr/>
          <p:nvPr/>
        </p:nvSpPr>
        <p:spPr>
          <a:xfrm>
            <a:off x="3403906" y="3521068"/>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4553301" y="3476852"/>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3968302" y="3737638"/>
            <a:ext cx="195817" cy="164860"/>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3032609" y="3739942"/>
            <a:ext cx="224060" cy="163847"/>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3403906" y="3824972"/>
            <a:ext cx="41848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3403906" y="3977780"/>
            <a:ext cx="42254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4456922" y="3573330"/>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364477" y="3675591"/>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288859" y="3777852"/>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2264065" y="3515167"/>
            <a:ext cx="575686" cy="605808"/>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2264065" y="3819071"/>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2264065" y="3963685"/>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F05043C-CFD1-8F46-8CC6-DEDDDD2D283A}"/>
              </a:ext>
            </a:extLst>
          </p:cNvPr>
          <p:cNvSpPr/>
          <p:nvPr/>
        </p:nvSpPr>
        <p:spPr>
          <a:xfrm>
            <a:off x="3403906" y="3975955"/>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3406199" y="3661903"/>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3403906" y="3826684"/>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2264065" y="3968229"/>
            <a:ext cx="575686"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2264065" y="3656001"/>
            <a:ext cx="575686" cy="15992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2264065" y="3818957"/>
            <a:ext cx="575686"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A978F8BB-2E38-AC40-9BED-FA6583A02C32}"/>
              </a:ext>
            </a:extLst>
          </p:cNvPr>
          <p:cNvGrpSpPr/>
          <p:nvPr/>
        </p:nvGrpSpPr>
        <p:grpSpPr>
          <a:xfrm>
            <a:off x="2484622" y="4984242"/>
            <a:ext cx="2269054" cy="188565"/>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2486427" y="2302503"/>
            <a:ext cx="2269054" cy="188565"/>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3492061" y="4403082"/>
            <a:ext cx="227573" cy="466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3851958" y="4350236"/>
            <a:ext cx="949163" cy="461665"/>
          </a:xfrm>
          <a:prstGeom prst="rect">
            <a:avLst/>
          </a:prstGeom>
          <a:noFill/>
        </p:spPr>
        <p:txBody>
          <a:bodyPr wrap="square" rtlCol="0">
            <a:spAutoFit/>
          </a:bodyPr>
          <a:lstStyle/>
          <a:p>
            <a:r>
              <a:rPr lang="en-US" sz="1200" dirty="0"/>
              <a:t>execute </a:t>
            </a:r>
          </a:p>
          <a:p>
            <a:r>
              <a:rPr lang="en-US" sz="12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3854264" y="2637212"/>
            <a:ext cx="994579" cy="461665"/>
          </a:xfrm>
          <a:prstGeom prst="rect">
            <a:avLst/>
          </a:prstGeom>
          <a:noFill/>
        </p:spPr>
        <p:txBody>
          <a:bodyPr wrap="square" rtlCol="0">
            <a:spAutoFit/>
          </a:bodyPr>
          <a:lstStyle/>
          <a:p>
            <a:r>
              <a:rPr lang="en-US" sz="12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3492970" y="2635315"/>
            <a:ext cx="225756" cy="467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1567399" y="2512224"/>
            <a:ext cx="429925" cy="11426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884249" y="3511069"/>
            <a:ext cx="1112195" cy="550098"/>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1569568" y="3985416"/>
            <a:ext cx="427757" cy="11917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880897" y="2035303"/>
            <a:ext cx="1006933" cy="420945"/>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880897" y="4943862"/>
            <a:ext cx="1065329" cy="550098"/>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316577" y="3700382"/>
            <a:ext cx="553444" cy="228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247841" y="3424069"/>
            <a:ext cx="813894" cy="32358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2612194" y="4496910"/>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3734921" y="4490641"/>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3061215" y="4841721"/>
            <a:ext cx="1102904" cy="774357"/>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3815644" y="5384934"/>
            <a:ext cx="1584857" cy="307777"/>
          </a:xfrm>
          <a:prstGeom prst="rect">
            <a:avLst/>
          </a:prstGeom>
          <a:noFill/>
        </p:spPr>
        <p:txBody>
          <a:bodyPr wrap="square" rtlCol="0">
            <a:spAutoFit/>
          </a:bodyPr>
          <a:lstStyle/>
          <a:p>
            <a:pPr algn="ctr"/>
            <a:r>
              <a:rPr lang="en-US" sz="1400" dirty="0"/>
              <a:t>communicate</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2398" y="1646511"/>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2397" y="1646511"/>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1469" y="1644980"/>
            <a:ext cx="6712410"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 It adapts to the available memory and enables trading the memory for reducing the expensive communication. Here we consider the </a:t>
            </a:r>
            <a:r>
              <a:rPr lang="en-US" sz="800" i="1" dirty="0"/>
              <a:t>distributed</a:t>
            </a:r>
            <a:r>
              <a:rPr lang="en-US" sz="800" dirty="0"/>
              <a:t> version of CARMA.</a:t>
            </a:r>
          </a:p>
        </p:txBody>
      </p:sp>
      <p:sp>
        <p:nvSpPr>
          <p:cNvPr id="138" name="TextBox 137">
            <a:extLst>
              <a:ext uri="{FF2B5EF4-FFF2-40B4-BE49-F238E27FC236}">
                <a16:creationId xmlns:a16="http://schemas.microsoft.com/office/drawing/2014/main" id="{602D26DD-D884-B640-BFF3-DC37F7931392}"/>
              </a:ext>
            </a:extLst>
          </p:cNvPr>
          <p:cNvSpPr txBox="1"/>
          <p:nvPr/>
        </p:nvSpPr>
        <p:spPr>
          <a:xfrm>
            <a:off x="5389215" y="5856404"/>
            <a:ext cx="125359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3489855611"/>
              </p:ext>
            </p:extLst>
          </p:nvPr>
        </p:nvGraphicFramePr>
        <p:xfrm>
          <a:off x="5379614" y="8918979"/>
          <a:ext cx="3108238" cy="904980"/>
        </p:xfrm>
        <a:graphic>
          <a:graphicData uri="http://schemas.openxmlformats.org/drawingml/2006/table">
            <a:tbl>
              <a:tblPr firstRow="1" firstCol="1" bandRow="1">
                <a:tableStyleId>{BC89EF96-8CEA-46FF-86C4-4CE0E7609802}</a:tableStyleId>
              </a:tblPr>
              <a:tblGrid>
                <a:gridCol w="267730">
                  <a:extLst>
                    <a:ext uri="{9D8B030D-6E8A-4147-A177-3AD203B41FA5}">
                      <a16:colId xmlns:a16="http://schemas.microsoft.com/office/drawing/2014/main" val="271900433"/>
                    </a:ext>
                  </a:extLst>
                </a:gridCol>
                <a:gridCol w="384340">
                  <a:extLst>
                    <a:ext uri="{9D8B030D-6E8A-4147-A177-3AD203B41FA5}">
                      <a16:colId xmlns:a16="http://schemas.microsoft.com/office/drawing/2014/main" val="2978306843"/>
                    </a:ext>
                  </a:extLst>
                </a:gridCol>
                <a:gridCol w="317972">
                  <a:extLst>
                    <a:ext uri="{9D8B030D-6E8A-4147-A177-3AD203B41FA5}">
                      <a16:colId xmlns:a16="http://schemas.microsoft.com/office/drawing/2014/main" val="566058822"/>
                    </a:ext>
                  </a:extLst>
                </a:gridCol>
                <a:gridCol w="333819">
                  <a:extLst>
                    <a:ext uri="{9D8B030D-6E8A-4147-A177-3AD203B41FA5}">
                      <a16:colId xmlns:a16="http://schemas.microsoft.com/office/drawing/2014/main" val="1948474022"/>
                    </a:ext>
                  </a:extLst>
                </a:gridCol>
                <a:gridCol w="350832">
                  <a:extLst>
                    <a:ext uri="{9D8B030D-6E8A-4147-A177-3AD203B41FA5}">
                      <a16:colId xmlns:a16="http://schemas.microsoft.com/office/drawing/2014/main" val="4031023642"/>
                    </a:ext>
                  </a:extLst>
                </a:gridCol>
                <a:gridCol w="350832">
                  <a:extLst>
                    <a:ext uri="{9D8B030D-6E8A-4147-A177-3AD203B41FA5}">
                      <a16:colId xmlns:a16="http://schemas.microsoft.com/office/drawing/2014/main" val="3077241777"/>
                    </a:ext>
                  </a:extLst>
                </a:gridCol>
                <a:gridCol w="520355">
                  <a:extLst>
                    <a:ext uri="{9D8B030D-6E8A-4147-A177-3AD203B41FA5}">
                      <a16:colId xmlns:a16="http://schemas.microsoft.com/office/drawing/2014/main" val="735038524"/>
                    </a:ext>
                  </a:extLst>
                </a:gridCol>
                <a:gridCol w="582358">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5372178" y="12159717"/>
            <a:ext cx="3131699" cy="681371"/>
            <a:chOff x="4079542" y="11738698"/>
            <a:chExt cx="3008610" cy="652558"/>
          </a:xfrm>
        </p:grpSpPr>
        <p:sp>
          <p:nvSpPr>
            <p:cNvPr id="148" name="TextBox 147">
              <a:extLst>
                <a:ext uri="{FF2B5EF4-FFF2-40B4-BE49-F238E27FC236}">
                  <a16:creationId xmlns:a16="http://schemas.microsoft.com/office/drawing/2014/main" id="{57CF83AB-7266-4F48-902C-FB16E29208BD}"/>
                </a:ext>
              </a:extLst>
            </p:cNvPr>
            <p:cNvSpPr txBox="1"/>
            <p:nvPr/>
          </p:nvSpPr>
          <p:spPr>
            <a:xfrm>
              <a:off x="4088223" y="11746543"/>
              <a:ext cx="1212008"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079542" y="11738698"/>
              <a:ext cx="3008610"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143328" y="12008065"/>
              <a:ext cx="2730534" cy="383191"/>
            </a:xfrm>
            <a:prstGeom prst="rect">
              <a:avLst/>
            </a:prstGeom>
            <a:noFill/>
          </p:spPr>
          <p:txBody>
            <a:bodyPr wrap="square" rtlCol="0">
              <a:spAutoFit/>
            </a:bodyPr>
            <a:lstStyle/>
            <a:p>
              <a:r>
                <a:rPr lang="en-US" sz="1000" b="1" dirty="0"/>
                <a:t>source</a:t>
              </a:r>
              <a:r>
                <a:rPr lang="en-US" sz="1000" dirty="0"/>
                <a:t>      </a:t>
              </a:r>
              <a:r>
                <a:rPr lang="en-US" sz="1000" dirty="0">
                  <a:hlinkClick r:id="rId5"/>
                </a:rPr>
                <a:t>github.com/eth-cscs/CARMA</a:t>
              </a:r>
              <a:endParaRPr lang="en-US" sz="1000" dirty="0"/>
            </a:p>
            <a:p>
              <a:r>
                <a:rPr lang="en-US" sz="1000" b="1" dirty="0"/>
                <a:t>email</a:t>
              </a:r>
              <a:r>
                <a:rPr lang="en-US" sz="1000" dirty="0"/>
                <a:t>        Marko </a:t>
              </a:r>
              <a:r>
                <a:rPr lang="en-US" sz="1000" dirty="0" err="1"/>
                <a:t>Kabić</a:t>
              </a:r>
              <a:r>
                <a:rPr lang="en-US" sz="1000" dirty="0"/>
                <a:t> (</a:t>
              </a:r>
              <a:r>
                <a:rPr lang="en-US" sz="1000" dirty="0" err="1"/>
                <a:t>marko.kabic@cscs.ch</a:t>
              </a:r>
              <a:r>
                <a:rPr lang="en-US" sz="1000" dirty="0"/>
                <a:t>)</a:t>
              </a:r>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4641645" y="12096730"/>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338784" y="11279116"/>
            <a:ext cx="3162029" cy="776111"/>
            <a:chOff x="4996721" y="12002202"/>
            <a:chExt cx="2034496" cy="743292"/>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5022992" y="12011005"/>
              <a:ext cx="812758"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5018208" y="12002202"/>
              <a:ext cx="2013009" cy="743286"/>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996721" y="12303352"/>
              <a:ext cx="2026158"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5114088"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48176577"/>
              </p:ext>
            </p:extLst>
          </p:nvPr>
        </p:nvGraphicFramePr>
        <p:xfrm>
          <a:off x="5394303" y="10174566"/>
          <a:ext cx="3109576" cy="1009278"/>
        </p:xfrm>
        <a:graphic>
          <a:graphicData uri="http://schemas.openxmlformats.org/drawingml/2006/table">
            <a:tbl>
              <a:tblPr firstRow="1" bandRow="1">
                <a:tableStyleId>{BC89EF96-8CEA-46FF-86C4-4CE0E7609802}</a:tableStyleId>
              </a:tblPr>
              <a:tblGrid>
                <a:gridCol w="1554788">
                  <a:extLst>
                    <a:ext uri="{9D8B030D-6E8A-4147-A177-3AD203B41FA5}">
                      <a16:colId xmlns:a16="http://schemas.microsoft.com/office/drawing/2014/main" val="1602537611"/>
                    </a:ext>
                  </a:extLst>
                </a:gridCol>
                <a:gridCol w="1554788">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379860" y="5845893"/>
            <a:ext cx="3113057"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394303" y="8664809"/>
            <a:ext cx="956289"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394303" y="9917685"/>
            <a:ext cx="969804"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48960"/>
            <a:ext cx="5114086" cy="208078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3917"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3917" y="6147679"/>
                <a:ext cx="2862013" cy="1908215"/>
              </a:xfrm>
              <a:prstGeom prst="rect">
                <a:avLst/>
              </a:prstGeom>
              <a:blipFill>
                <a:blip r:embed="rId6"/>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302423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304273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3042737" y="6337914"/>
                <a:ext cx="2174878" cy="523220"/>
              </a:xfrm>
              <a:prstGeom prst="rect">
                <a:avLst/>
              </a:prstGeom>
              <a:blipFill>
                <a:blip r:embed="rId7"/>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304934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304934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303994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5114088"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5114088"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231488"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237434"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592189"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98947"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510640"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90445"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235051"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308713"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308713" y="8734672"/>
                <a:ext cx="206258" cy="184666"/>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308713"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308713" y="9054299"/>
                <a:ext cx="206258" cy="184666"/>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658987"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658987"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540508"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540508"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612516"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729203"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843817"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962967"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79654"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78111"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730995"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759931"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855335"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92021"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94670"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235051"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573337"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565842"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84596"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716719"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845827"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963554"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724544"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841231"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955845"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655707"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325991"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824590"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93612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936126" y="9642384"/>
                <a:ext cx="130814" cy="184666"/>
              </a:xfrm>
              <a:prstGeom prst="rect">
                <a:avLst/>
              </a:prstGeom>
              <a:blipFill>
                <a:blip r:embed="rId1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309343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3093436" y="9642384"/>
                <a:ext cx="130814" cy="184666"/>
              </a:xfrm>
              <a:prstGeom prst="rect">
                <a:avLst/>
              </a:prstGeom>
              <a:blipFill>
                <a:blip r:embed="rId11"/>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23321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233213" y="9642384"/>
                <a:ext cx="130814" cy="184666"/>
              </a:xfrm>
              <a:prstGeom prst="rect">
                <a:avLst/>
              </a:prstGeom>
              <a:blipFill>
                <a:blip r:embed="rId12"/>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372990"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372990" y="9642384"/>
                <a:ext cx="130814" cy="184666"/>
              </a:xfrm>
              <a:prstGeom prst="rect">
                <a:avLst/>
              </a:prstGeom>
              <a:blipFill>
                <a:blip r:embed="rId13"/>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512767"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512767" y="9642384"/>
                <a:ext cx="130814" cy="184666"/>
              </a:xfrm>
              <a:prstGeom prst="rect">
                <a:avLst/>
              </a:prstGeom>
              <a:blipFill>
                <a:blip r:embed="rId14"/>
                <a:stretch>
                  <a:fillRect r="-18182"/>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833122"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875583"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875583" y="8742286"/>
                <a:ext cx="130814" cy="18466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991187"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991187" y="8740036"/>
                <a:ext cx="130814" cy="184666"/>
              </a:xfrm>
              <a:prstGeom prst="rect">
                <a:avLst/>
              </a:prstGeom>
              <a:blipFill>
                <a:blip r:embed="rId16"/>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3099055"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3099055" y="8743013"/>
                <a:ext cx="130814" cy="184666"/>
              </a:xfrm>
              <a:prstGeom prst="rect">
                <a:avLst/>
              </a:prstGeom>
              <a:blipFill>
                <a:blip r:embed="rId17"/>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836591"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879052"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879052" y="9054578"/>
                <a:ext cx="130814" cy="184666"/>
              </a:xfrm>
              <a:prstGeom prst="rect">
                <a:avLst/>
              </a:prstGeom>
              <a:blipFill>
                <a:blip r:embed="rId18"/>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994656"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994656" y="9052328"/>
                <a:ext cx="130814" cy="184666"/>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3102524"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3102524" y="9055305"/>
                <a:ext cx="130814" cy="184666"/>
              </a:xfrm>
              <a:prstGeom prst="rect">
                <a:avLst/>
              </a:prstGeom>
              <a:blipFill>
                <a:blip r:embed="rId20"/>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912739"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941675"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3037079"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3073765"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3176414"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376635"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654512"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654512"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708911"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708911" y="8730772"/>
                <a:ext cx="681351" cy="18466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708911"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708911" y="9065073"/>
                <a:ext cx="681351" cy="184666"/>
              </a:xfrm>
              <a:prstGeom prst="rect">
                <a:avLst/>
              </a:prstGeom>
              <a:blipFill>
                <a:blip r:embed="rId22"/>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862315"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79690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796908" y="9642384"/>
                <a:ext cx="130814" cy="184666"/>
              </a:xfrm>
              <a:prstGeom prst="rect">
                <a:avLst/>
              </a:prstGeom>
              <a:blipFill>
                <a:blip r:embed="rId23"/>
                <a:stretch>
                  <a:fillRect r="-16667"/>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86231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911063"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911063"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3014417"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3066940"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3014417"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306694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726247"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449310"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655158"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662586"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658778"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564253"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611145"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727832"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842446"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961596"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78283"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176740"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77779"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89191"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94741"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427850"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427850" y="10775808"/>
                <a:ext cx="273454" cy="215444"/>
              </a:xfrm>
              <a:prstGeom prst="rect">
                <a:avLst/>
              </a:prstGeom>
              <a:blipFill>
                <a:blip r:embed="rId24"/>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94741"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88252"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98652"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25991" y="10872663"/>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85559"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89174"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107623" y="10963053"/>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80207"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88996"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997262"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994920"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183442"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703649"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3131236"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259743"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3000353"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3071343"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318569"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563830"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820453"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893229"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648596"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4039139"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4039139" y="10785163"/>
                <a:ext cx="1134282" cy="646331"/>
              </a:xfrm>
              <a:prstGeom prst="rect">
                <a:avLst/>
              </a:prstGeom>
              <a:blipFill>
                <a:blip r:embed="rId2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84768"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99365"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65337" y="10939534"/>
            <a:ext cx="608675" cy="184666"/>
          </a:xfrm>
          <a:prstGeom prst="rect">
            <a:avLst/>
          </a:prstGeom>
          <a:noFill/>
        </p:spPr>
        <p:txBody>
          <a:bodyPr wrap="square" rtlCol="0">
            <a:spAutoFit/>
          </a:bodyPr>
          <a:lstStyle/>
          <a:p>
            <a:pPr algn="ctr"/>
            <a:r>
              <a:rPr lang="en-US" sz="600" b="1" dirty="0"/>
              <a:t>All-gather </a:t>
            </a:r>
          </a:p>
        </p:txBody>
      </p:sp>
      <p:sp>
        <p:nvSpPr>
          <p:cNvPr id="324" name="TextBox 323">
            <a:extLst>
              <a:ext uri="{FF2B5EF4-FFF2-40B4-BE49-F238E27FC236}">
                <a16:creationId xmlns:a16="http://schemas.microsoft.com/office/drawing/2014/main" id="{01E7A283-D85B-9440-9349-7385BA55EB05}"/>
              </a:ext>
            </a:extLst>
          </p:cNvPr>
          <p:cNvSpPr txBox="1"/>
          <p:nvPr/>
        </p:nvSpPr>
        <p:spPr>
          <a:xfrm>
            <a:off x="2636835" y="2566682"/>
            <a:ext cx="909763" cy="646331"/>
          </a:xfrm>
          <a:prstGeom prst="rect">
            <a:avLst/>
          </a:prstGeom>
          <a:noFill/>
        </p:spPr>
        <p:txBody>
          <a:bodyPr wrap="square" rtlCol="0">
            <a:spAutoFit/>
          </a:bodyPr>
          <a:lstStyle/>
          <a:p>
            <a:r>
              <a:rPr lang="en-US" sz="1200" dirty="0"/>
              <a:t>If not </a:t>
            </a:r>
          </a:p>
          <a:p>
            <a:r>
              <a:rPr lang="en-US" sz="1200" dirty="0"/>
              <a:t>enough memory</a:t>
            </a:r>
          </a:p>
        </p:txBody>
      </p:sp>
      <p:sp>
        <p:nvSpPr>
          <p:cNvPr id="327" name="TextBox 326">
            <a:extLst>
              <a:ext uri="{FF2B5EF4-FFF2-40B4-BE49-F238E27FC236}">
                <a16:creationId xmlns:a16="http://schemas.microsoft.com/office/drawing/2014/main" id="{BE7CFFCD-4D4D-AE47-969F-E76737991D5F}"/>
              </a:ext>
            </a:extLst>
          </p:cNvPr>
          <p:cNvSpPr txBox="1"/>
          <p:nvPr/>
        </p:nvSpPr>
        <p:spPr>
          <a:xfrm>
            <a:off x="2678326" y="4341963"/>
            <a:ext cx="869248" cy="461665"/>
          </a:xfrm>
          <a:prstGeom prst="rect">
            <a:avLst/>
          </a:prstGeom>
          <a:noFill/>
        </p:spPr>
        <p:txBody>
          <a:bodyPr wrap="square" rtlCol="0">
            <a:spAutoFit/>
          </a:bodyPr>
          <a:lstStyle/>
          <a:p>
            <a:r>
              <a:rPr lang="en-US" sz="1200" dirty="0"/>
              <a:t>If enough memory</a:t>
            </a:r>
          </a:p>
        </p:txBody>
      </p:sp>
      <p:sp>
        <p:nvSpPr>
          <p:cNvPr id="6" name="TextBox 5">
            <a:extLst>
              <a:ext uri="{FF2B5EF4-FFF2-40B4-BE49-F238E27FC236}">
                <a16:creationId xmlns:a16="http://schemas.microsoft.com/office/drawing/2014/main" id="{C00DCA2F-86BC-F445-90BB-56542019F883}"/>
              </a:ext>
            </a:extLst>
          </p:cNvPr>
          <p:cNvSpPr txBox="1"/>
          <p:nvPr/>
        </p:nvSpPr>
        <p:spPr>
          <a:xfrm>
            <a:off x="3049925" y="2026712"/>
            <a:ext cx="1120995" cy="276999"/>
          </a:xfrm>
          <a:prstGeom prst="rect">
            <a:avLst/>
          </a:prstGeom>
          <a:noFill/>
        </p:spPr>
        <p:txBody>
          <a:bodyPr wrap="square" rtlCol="0">
            <a:spAutoFit/>
          </a:bodyPr>
          <a:lstStyle/>
          <a:p>
            <a:pPr algn="ctr"/>
            <a:r>
              <a:rPr lang="en-US" sz="1200" dirty="0"/>
              <a:t>processors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0EE0C3-03D7-6E4D-8E25-9D912C21FAEA}"/>
                  </a:ext>
                </a:extLst>
              </p:cNvPr>
              <p:cNvSpPr txBox="1"/>
              <p:nvPr/>
            </p:nvSpPr>
            <p:spPr>
              <a:xfrm>
                <a:off x="2379438" y="315351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3" name="TextBox 2">
                <a:extLst>
                  <a:ext uri="{FF2B5EF4-FFF2-40B4-BE49-F238E27FC236}">
                    <a16:creationId xmlns:a16="http://schemas.microsoft.com/office/drawing/2014/main" id="{AD0EE0C3-03D7-6E4D-8E25-9D912C21FAEA}"/>
                  </a:ext>
                </a:extLst>
              </p:cNvPr>
              <p:cNvSpPr txBox="1">
                <a:spLocks noRot="1" noChangeAspect="1" noMove="1" noResize="1" noEditPoints="1" noAdjustHandles="1" noChangeArrowheads="1" noChangeShapeType="1" noTextEdit="1"/>
              </p:cNvSpPr>
              <p:nvPr/>
            </p:nvSpPr>
            <p:spPr>
              <a:xfrm>
                <a:off x="2379438" y="3153513"/>
                <a:ext cx="274771" cy="369332"/>
              </a:xfrm>
              <a:prstGeom prst="rect">
                <a:avLst/>
              </a:prstGeom>
              <a:blipFill>
                <a:blip r:embed="rId26"/>
                <a:stretch>
                  <a:fillRect r="-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27FC7BA1-21D6-0543-968D-C457D1062BA1}"/>
                  </a:ext>
                </a:extLst>
              </p:cNvPr>
              <p:cNvSpPr txBox="1"/>
              <p:nvPr/>
            </p:nvSpPr>
            <p:spPr>
              <a:xfrm>
                <a:off x="2963832" y="3137515"/>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67" name="TextBox 266">
                <a:extLst>
                  <a:ext uri="{FF2B5EF4-FFF2-40B4-BE49-F238E27FC236}">
                    <a16:creationId xmlns:a16="http://schemas.microsoft.com/office/drawing/2014/main" id="{27FC7BA1-21D6-0543-968D-C457D1062BA1}"/>
                  </a:ext>
                </a:extLst>
              </p:cNvPr>
              <p:cNvSpPr txBox="1">
                <a:spLocks noRot="1" noChangeAspect="1" noMove="1" noResize="1" noEditPoints="1" noAdjustHandles="1" noChangeArrowheads="1" noChangeShapeType="1" noTextEdit="1"/>
              </p:cNvSpPr>
              <p:nvPr/>
            </p:nvSpPr>
            <p:spPr>
              <a:xfrm>
                <a:off x="2963832" y="3137515"/>
                <a:ext cx="274771" cy="369332"/>
              </a:xfrm>
              <a:prstGeom prst="rect">
                <a:avLst/>
              </a:prstGeom>
              <a:blipFill>
                <a:blip r:embed="rId27"/>
                <a:stretch>
                  <a:fillRect r="-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A158FD11-7967-C042-8C96-59E1E117FA1F}"/>
                  </a:ext>
                </a:extLst>
              </p:cNvPr>
              <p:cNvSpPr txBox="1"/>
              <p:nvPr/>
            </p:nvSpPr>
            <p:spPr>
              <a:xfrm>
                <a:off x="3450010" y="3146916"/>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68" name="TextBox 267">
                <a:extLst>
                  <a:ext uri="{FF2B5EF4-FFF2-40B4-BE49-F238E27FC236}">
                    <a16:creationId xmlns:a16="http://schemas.microsoft.com/office/drawing/2014/main" id="{A158FD11-7967-C042-8C96-59E1E117FA1F}"/>
                  </a:ext>
                </a:extLst>
              </p:cNvPr>
              <p:cNvSpPr txBox="1">
                <a:spLocks noRot="1" noChangeAspect="1" noMove="1" noResize="1" noEditPoints="1" noAdjustHandles="1" noChangeArrowheads="1" noChangeShapeType="1" noTextEdit="1"/>
              </p:cNvSpPr>
              <p:nvPr/>
            </p:nvSpPr>
            <p:spPr>
              <a:xfrm>
                <a:off x="3450010" y="3146916"/>
                <a:ext cx="274771" cy="369332"/>
              </a:xfrm>
              <a:prstGeom prst="rect">
                <a:avLst/>
              </a:prstGeom>
              <a:blipFill>
                <a:blip r:embed="rId28"/>
                <a:stretch>
                  <a:fillRect r="-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1D296D69-35F7-0E46-A58E-45FB7A78B572}"/>
                  </a:ext>
                </a:extLst>
              </p:cNvPr>
              <p:cNvSpPr txBox="1"/>
              <p:nvPr/>
            </p:nvSpPr>
            <p:spPr>
              <a:xfrm>
                <a:off x="3889348" y="3143139"/>
                <a:ext cx="274771"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69" name="TextBox 268">
                <a:extLst>
                  <a:ext uri="{FF2B5EF4-FFF2-40B4-BE49-F238E27FC236}">
                    <a16:creationId xmlns:a16="http://schemas.microsoft.com/office/drawing/2014/main" id="{1D296D69-35F7-0E46-A58E-45FB7A78B572}"/>
                  </a:ext>
                </a:extLst>
              </p:cNvPr>
              <p:cNvSpPr txBox="1">
                <a:spLocks noRot="1" noChangeAspect="1" noMove="1" noResize="1" noEditPoints="1" noAdjustHandles="1" noChangeArrowheads="1" noChangeShapeType="1" noTextEdit="1"/>
              </p:cNvSpPr>
              <p:nvPr/>
            </p:nvSpPr>
            <p:spPr>
              <a:xfrm>
                <a:off x="3889348" y="3143139"/>
                <a:ext cx="274771" cy="369332"/>
              </a:xfrm>
              <a:prstGeom prst="rect">
                <a:avLst/>
              </a:prstGeom>
              <a:blipFill>
                <a:blip r:embed="rId29"/>
                <a:stretch>
                  <a:fillRect r="-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78854B92-F57B-D246-AAC6-0D3EFE7BBF2E}"/>
                  </a:ext>
                </a:extLst>
              </p:cNvPr>
              <p:cNvSpPr txBox="1"/>
              <p:nvPr/>
            </p:nvSpPr>
            <p:spPr>
              <a:xfrm>
                <a:off x="4307605" y="314672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0" name="TextBox 269">
                <a:extLst>
                  <a:ext uri="{FF2B5EF4-FFF2-40B4-BE49-F238E27FC236}">
                    <a16:creationId xmlns:a16="http://schemas.microsoft.com/office/drawing/2014/main" id="{78854B92-F57B-D246-AAC6-0D3EFE7BBF2E}"/>
                  </a:ext>
                </a:extLst>
              </p:cNvPr>
              <p:cNvSpPr txBox="1">
                <a:spLocks noRot="1" noChangeAspect="1" noMove="1" noResize="1" noEditPoints="1" noAdjustHandles="1" noChangeArrowheads="1" noChangeShapeType="1" noTextEdit="1"/>
              </p:cNvSpPr>
              <p:nvPr/>
            </p:nvSpPr>
            <p:spPr>
              <a:xfrm>
                <a:off x="4307605" y="3146723"/>
                <a:ext cx="274771" cy="369332"/>
              </a:xfrm>
              <a:prstGeom prst="rect">
                <a:avLst/>
              </a:prstGeom>
              <a:blipFill>
                <a:blip r:embed="rId30"/>
                <a:stretch>
                  <a:fillRect r="-13043"/>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A62DE2B-ADF0-B440-BDFD-E27F3AFC7911}"/>
              </a:ext>
            </a:extLst>
          </p:cNvPr>
          <p:cNvSpPr txBox="1"/>
          <p:nvPr/>
        </p:nvSpPr>
        <p:spPr>
          <a:xfrm>
            <a:off x="5338074" y="2088901"/>
            <a:ext cx="2938031" cy="461665"/>
          </a:xfrm>
          <a:prstGeom prst="rect">
            <a:avLst/>
          </a:prstGeom>
          <a:noFill/>
        </p:spPr>
        <p:txBody>
          <a:bodyPr wrap="square" rtlCol="0">
            <a:spAutoFit/>
          </a:bodyPr>
          <a:lstStyle/>
          <a:p>
            <a:r>
              <a:rPr lang="en-US" sz="800" b="1" dirty="0"/>
              <a:t>Sequential execution: </a:t>
            </a:r>
          </a:p>
          <a:p>
            <a:r>
              <a:rPr lang="en-US" sz="800" dirty="0"/>
              <a:t>All the processors are used to solve all the subproblems sequentially and recursively. No additional memory is used.  </a:t>
            </a:r>
          </a:p>
        </p:txBody>
      </p:sp>
      <mc:AlternateContent xmlns:mc="http://schemas.openxmlformats.org/markup-compatibility/2006" xmlns:a14="http://schemas.microsoft.com/office/drawing/2010/main">
        <mc:Choice Requires="a14">
          <p:sp>
            <p:nvSpPr>
              <p:cNvPr id="274" name="TextBox 273">
                <a:extLst>
                  <a:ext uri="{FF2B5EF4-FFF2-40B4-BE49-F238E27FC236}">
                    <a16:creationId xmlns:a16="http://schemas.microsoft.com/office/drawing/2014/main" id="{A27947F2-825F-8548-BB68-54C5EBF3C0A2}"/>
                  </a:ext>
                </a:extLst>
              </p:cNvPr>
              <p:cNvSpPr txBox="1"/>
              <p:nvPr/>
            </p:nvSpPr>
            <p:spPr>
              <a:xfrm>
                <a:off x="5328493" y="4823991"/>
                <a:ext cx="2987807" cy="830997"/>
              </a:xfrm>
              <a:prstGeom prst="rect">
                <a:avLst/>
              </a:prstGeom>
              <a:noFill/>
            </p:spPr>
            <p:txBody>
              <a:bodyPr wrap="square" rtlCol="0">
                <a:spAutoFit/>
              </a:bodyPr>
              <a:lstStyle/>
              <a:p>
                <a:r>
                  <a:rPr lang="en-US" sz="800" b="1" dirty="0"/>
                  <a:t>Parallel execution: </a:t>
                </a:r>
              </a:p>
              <a:p>
                <a:r>
                  <a:rPr lang="en-US" sz="800" dirty="0"/>
                  <a:t>Processors are also split into chunks and each chunk solves exactly 1 problem recursively, so that all the subproblems are solved in parallel. Additional memory is necessary since each processor chunk has to own independent copy of the communicated matrix (in this example matrix </a:t>
                </a:r>
                <a14:m>
                  <m:oMath xmlns:m="http://schemas.openxmlformats.org/officeDocument/2006/math">
                    <m:r>
                      <a:rPr lang="en-US" sz="800" i="1" dirty="0" smtClean="0">
                        <a:latin typeface="Cambria Math" panose="02040503050406030204" pitchFamily="18" charset="0"/>
                      </a:rPr>
                      <m:t>𝐵</m:t>
                    </m:r>
                  </m:oMath>
                </a14:m>
                <a:r>
                  <a:rPr lang="en-US" sz="800" dirty="0"/>
                  <a:t>). </a:t>
                </a:r>
              </a:p>
            </p:txBody>
          </p:sp>
        </mc:Choice>
        <mc:Fallback xmlns="">
          <p:sp>
            <p:nvSpPr>
              <p:cNvPr id="274" name="TextBox 273">
                <a:extLst>
                  <a:ext uri="{FF2B5EF4-FFF2-40B4-BE49-F238E27FC236}">
                    <a16:creationId xmlns:a16="http://schemas.microsoft.com/office/drawing/2014/main" id="{A27947F2-825F-8548-BB68-54C5EBF3C0A2}"/>
                  </a:ext>
                </a:extLst>
              </p:cNvPr>
              <p:cNvSpPr txBox="1">
                <a:spLocks noRot="1" noChangeAspect="1" noMove="1" noResize="1" noEditPoints="1" noAdjustHandles="1" noChangeArrowheads="1" noChangeShapeType="1" noTextEdit="1"/>
              </p:cNvSpPr>
              <p:nvPr/>
            </p:nvSpPr>
            <p:spPr>
              <a:xfrm>
                <a:off x="5328493" y="4823991"/>
                <a:ext cx="2987807" cy="830997"/>
              </a:xfrm>
              <a:prstGeom prst="rect">
                <a:avLst/>
              </a:prstGeom>
              <a:blipFill>
                <a:blip r:embed="rId3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11932">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08412">
                    <a:tc>
                      <a:txBody>
                        <a:bodyPr/>
                        <a:lstStyle/>
                        <a:p>
                          <a:pPr algn="ctr"/>
                          <a:r>
                            <a:rPr lang="en-US" sz="800" b="1" dirty="0"/>
                            <a:t>Lower Bound</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504122093"/>
                      </a:ext>
                    </a:extLst>
                  </a:tr>
                  <a:tr h="308412">
                    <a:tc>
                      <a:txBody>
                        <a:bodyPr/>
                        <a:lstStyle/>
                        <a:p>
                          <a:pPr algn="ctr"/>
                          <a:r>
                            <a:rPr lang="en-US" sz="800" b="1" dirty="0"/>
                            <a:t>2D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extLst>
                      <a:ext uri="{0D108BD9-81ED-4DB2-BD59-A6C34878D82A}">
                        <a16:rowId xmlns:a16="http://schemas.microsoft.com/office/drawing/2014/main" val="1562905864"/>
                      </a:ext>
                    </a:extLst>
                  </a:tr>
                  <a:tr h="308412">
                    <a:tc>
                      <a:txBody>
                        <a:bodyPr/>
                        <a:lstStyle/>
                        <a:p>
                          <a:pPr algn="ctr"/>
                          <a:r>
                            <a:rPr lang="en-US" sz="800" b="1" dirty="0"/>
                            <a:t>3D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507697529"/>
                      </a:ext>
                    </a:extLst>
                  </a:tr>
                  <a:tr h="308412">
                    <a:tc>
                      <a:txBody>
                        <a:bodyPr/>
                        <a:lstStyle/>
                        <a:p>
                          <a:pPr algn="ctr"/>
                          <a:r>
                            <a:rPr lang="en-US" sz="800" b="1" dirty="0"/>
                            <a:t>CARMA</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192881672"/>
                      </a:ext>
                    </a:extLst>
                  </a:tr>
                </a:tbl>
              </a:graphicData>
            </a:graphic>
          </p:graphicFrame>
        </mc:Choice>
        <mc:Fallback xmlns="">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35280">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61633">
                    <a:tc>
                      <a:txBody>
                        <a:bodyPr/>
                        <a:lstStyle/>
                        <a:p>
                          <a:pPr algn="ctr"/>
                          <a:r>
                            <a:rPr lang="en-US" sz="800" b="1" dirty="0"/>
                            <a:t>Lower Bound</a:t>
                          </a:r>
                        </a:p>
                      </a:txBody>
                      <a:tcPr anchor="ctr"/>
                    </a:tc>
                    <a:tc>
                      <a:txBody>
                        <a:bodyPr/>
                        <a:lstStyle/>
                        <a:p>
                          <a:endParaRPr lang="en-US"/>
                        </a:p>
                      </a:txBody>
                      <a:tcPr anchor="ctr">
                        <a:blipFill>
                          <a:blip r:embed="rId32"/>
                          <a:stretch>
                            <a:fillRect l="-140000" t="-100000" r="-345000" b="-307143"/>
                          </a:stretch>
                        </a:blipFill>
                      </a:tcPr>
                    </a:tc>
                    <a:tc>
                      <a:txBody>
                        <a:bodyPr/>
                        <a:lstStyle/>
                        <a:p>
                          <a:endParaRPr lang="en-US"/>
                        </a:p>
                      </a:txBody>
                      <a:tcPr anchor="ctr">
                        <a:blipFill>
                          <a:blip r:embed="rId32"/>
                          <a:stretch>
                            <a:fillRect l="-208696" t="-100000" r="-200000" b="-307143"/>
                          </a:stretch>
                        </a:blipFill>
                      </a:tcPr>
                    </a:tc>
                    <a:tc>
                      <a:txBody>
                        <a:bodyPr/>
                        <a:lstStyle/>
                        <a:p>
                          <a:endParaRPr lang="en-US"/>
                        </a:p>
                      </a:txBody>
                      <a:tcPr anchor="ctr">
                        <a:blipFill>
                          <a:blip r:embed="rId32"/>
                          <a:stretch>
                            <a:fillRect l="-156044" t="-100000" r="-1099" b="-307143"/>
                          </a:stretch>
                        </a:blipFill>
                      </a:tcPr>
                    </a:tc>
                    <a:extLst>
                      <a:ext uri="{0D108BD9-81ED-4DB2-BD59-A6C34878D82A}">
                        <a16:rowId xmlns:a16="http://schemas.microsoft.com/office/drawing/2014/main" val="504122093"/>
                      </a:ext>
                    </a:extLst>
                  </a:tr>
                  <a:tr h="361633">
                    <a:tc>
                      <a:txBody>
                        <a:bodyPr/>
                        <a:lstStyle/>
                        <a:p>
                          <a:pPr algn="ctr"/>
                          <a:r>
                            <a:rPr lang="en-US" sz="800" b="1" dirty="0"/>
                            <a:t>2D SUMMA</a:t>
                          </a:r>
                        </a:p>
                      </a:txBody>
                      <a:tcPr anchor="ctr"/>
                    </a:tc>
                    <a:tc>
                      <a:txBody>
                        <a:bodyPr/>
                        <a:lstStyle/>
                        <a:p>
                          <a:endParaRPr lang="en-US"/>
                        </a:p>
                      </a:txBody>
                      <a:tcPr anchor="ctr">
                        <a:blipFill>
                          <a:blip r:embed="rId32"/>
                          <a:stretch>
                            <a:fillRect l="-140000" t="-193103" r="-345000" b="-196552"/>
                          </a:stretch>
                        </a:blipFill>
                      </a:tcPr>
                    </a:tc>
                    <a:tc>
                      <a:txBody>
                        <a:bodyPr/>
                        <a:lstStyle/>
                        <a:p>
                          <a:endParaRPr lang="en-US"/>
                        </a:p>
                      </a:txBody>
                      <a:tcPr anchor="ctr">
                        <a:blipFill>
                          <a:blip r:embed="rId32"/>
                          <a:stretch>
                            <a:fillRect l="-208696" t="-193103" r="-200000" b="-196552"/>
                          </a:stretch>
                        </a:blipFill>
                      </a:tcPr>
                    </a:tc>
                    <a:tc>
                      <a:txBody>
                        <a:bodyPr/>
                        <a:lstStyle/>
                        <a:p>
                          <a:endParaRPr lang="en-US"/>
                        </a:p>
                      </a:txBody>
                      <a:tcPr anchor="ctr">
                        <a:blipFill>
                          <a:blip r:embed="rId32"/>
                          <a:stretch>
                            <a:fillRect l="-156044" t="-193103" r="-1099" b="-196552"/>
                          </a:stretch>
                        </a:blipFill>
                      </a:tcPr>
                    </a:tc>
                    <a:extLst>
                      <a:ext uri="{0D108BD9-81ED-4DB2-BD59-A6C34878D82A}">
                        <a16:rowId xmlns:a16="http://schemas.microsoft.com/office/drawing/2014/main" val="1562905864"/>
                      </a:ext>
                    </a:extLst>
                  </a:tr>
                  <a:tr h="361633">
                    <a:tc>
                      <a:txBody>
                        <a:bodyPr/>
                        <a:lstStyle/>
                        <a:p>
                          <a:pPr algn="ctr"/>
                          <a:r>
                            <a:rPr lang="en-US" sz="800" b="1" dirty="0"/>
                            <a:t>3D SUMMA</a:t>
                          </a:r>
                        </a:p>
                      </a:txBody>
                      <a:tcPr anchor="ctr"/>
                    </a:tc>
                    <a:tc>
                      <a:txBody>
                        <a:bodyPr/>
                        <a:lstStyle/>
                        <a:p>
                          <a:endParaRPr lang="en-US"/>
                        </a:p>
                      </a:txBody>
                      <a:tcPr anchor="ctr">
                        <a:blipFill>
                          <a:blip r:embed="rId32"/>
                          <a:stretch>
                            <a:fillRect l="-140000" t="-303571" r="-345000" b="-103571"/>
                          </a:stretch>
                        </a:blipFill>
                      </a:tcPr>
                    </a:tc>
                    <a:tc>
                      <a:txBody>
                        <a:bodyPr/>
                        <a:lstStyle/>
                        <a:p>
                          <a:endParaRPr lang="en-US"/>
                        </a:p>
                      </a:txBody>
                      <a:tcPr anchor="ctr">
                        <a:blipFill>
                          <a:blip r:embed="rId32"/>
                          <a:stretch>
                            <a:fillRect l="-208696" t="-303571" r="-200000" b="-103571"/>
                          </a:stretch>
                        </a:blipFill>
                      </a:tcPr>
                    </a:tc>
                    <a:tc>
                      <a:txBody>
                        <a:bodyPr/>
                        <a:lstStyle/>
                        <a:p>
                          <a:endParaRPr lang="en-US"/>
                        </a:p>
                      </a:txBody>
                      <a:tcPr anchor="ctr">
                        <a:blipFill>
                          <a:blip r:embed="rId32"/>
                          <a:stretch>
                            <a:fillRect l="-156044" t="-303571" r="-1099" b="-103571"/>
                          </a:stretch>
                        </a:blipFill>
                      </a:tcPr>
                    </a:tc>
                    <a:extLst>
                      <a:ext uri="{0D108BD9-81ED-4DB2-BD59-A6C34878D82A}">
                        <a16:rowId xmlns:a16="http://schemas.microsoft.com/office/drawing/2014/main" val="1507697529"/>
                      </a:ext>
                    </a:extLst>
                  </a:tr>
                  <a:tr h="361633">
                    <a:tc>
                      <a:txBody>
                        <a:bodyPr/>
                        <a:lstStyle/>
                        <a:p>
                          <a:pPr algn="ctr"/>
                          <a:r>
                            <a:rPr lang="en-US" sz="800" b="1" dirty="0"/>
                            <a:t>CARMA</a:t>
                          </a:r>
                        </a:p>
                      </a:txBody>
                      <a:tcPr anchor="ctr"/>
                    </a:tc>
                    <a:tc>
                      <a:txBody>
                        <a:bodyPr/>
                        <a:lstStyle/>
                        <a:p>
                          <a:endParaRPr lang="en-US"/>
                        </a:p>
                      </a:txBody>
                      <a:tcPr anchor="ctr">
                        <a:blipFill>
                          <a:blip r:embed="rId32"/>
                          <a:stretch>
                            <a:fillRect l="-140000" t="-389655" r="-345000"/>
                          </a:stretch>
                        </a:blipFill>
                      </a:tcPr>
                    </a:tc>
                    <a:tc>
                      <a:txBody>
                        <a:bodyPr/>
                        <a:lstStyle/>
                        <a:p>
                          <a:endParaRPr lang="en-US"/>
                        </a:p>
                      </a:txBody>
                      <a:tcPr anchor="ctr">
                        <a:blipFill>
                          <a:blip r:embed="rId32"/>
                          <a:stretch>
                            <a:fillRect l="-208696" t="-389655" r="-200000"/>
                          </a:stretch>
                        </a:blipFill>
                      </a:tcPr>
                    </a:tc>
                    <a:tc>
                      <a:txBody>
                        <a:bodyPr/>
                        <a:lstStyle/>
                        <a:p>
                          <a:endParaRPr lang="en-US"/>
                        </a:p>
                      </a:txBody>
                      <a:tcPr anchor="ctr">
                        <a:blipFill>
                          <a:blip r:embed="rId32"/>
                          <a:stretch>
                            <a:fillRect l="-156044" t="-389655" r="-1099"/>
                          </a:stretch>
                        </a:blipFill>
                      </a:tcPr>
                    </a:tc>
                    <a:extLst>
                      <a:ext uri="{0D108BD9-81ED-4DB2-BD59-A6C34878D82A}">
                        <a16:rowId xmlns:a16="http://schemas.microsoft.com/office/drawing/2014/main" val="1192881672"/>
                      </a:ext>
                    </a:extLst>
                  </a:tr>
                </a:tbl>
              </a:graphicData>
            </a:graphic>
          </p:graphicFrame>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0E1711-EE53-854F-A1F6-39AB2113F6C8}"/>
                  </a:ext>
                </a:extLst>
              </p:cNvPr>
              <p:cNvSpPr txBox="1"/>
              <p:nvPr/>
            </p:nvSpPr>
            <p:spPr>
              <a:xfrm>
                <a:off x="5348691" y="2591743"/>
                <a:ext cx="2743814" cy="276999"/>
              </a:xfrm>
              <a:prstGeom prst="rect">
                <a:avLst/>
              </a:prstGeom>
              <a:noFill/>
            </p:spPr>
            <p:txBody>
              <a:bodyPr wrap="square" rtlCol="0">
                <a:spAutoFit/>
              </a:bodyPr>
              <a:lstStyle/>
              <a:p>
                <a:r>
                  <a:rPr lang="en-US" sz="600" b="1" dirty="0"/>
                  <a:t>Table 1: </a:t>
                </a:r>
                <a:r>
                  <a:rPr lang="en-US" sz="600" dirty="0"/>
                  <a:t>Asymptotic communication costs for matrix multiplication on </a:t>
                </a:r>
                <a14:m>
                  <m:oMath xmlns:m="http://schemas.openxmlformats.org/officeDocument/2006/math">
                    <m:r>
                      <a:rPr lang="en-US" sz="600" b="0" i="1" smtClean="0">
                        <a:latin typeface="Cambria Math" panose="02040503050406030204" pitchFamily="18" charset="0"/>
                      </a:rPr>
                      <m:t>𝑃</m:t>
                    </m:r>
                  </m:oMath>
                </a14:m>
                <a:r>
                  <a:rPr lang="en-US" sz="600" dirty="0"/>
                  <a:t> processors with local memory size </a:t>
                </a:r>
                <a14:m>
                  <m:oMath xmlns:m="http://schemas.openxmlformats.org/officeDocument/2006/math">
                    <m:r>
                      <a:rPr lang="en-US" sz="600" b="0" i="1" smtClean="0">
                        <a:latin typeface="Cambria Math" panose="02040503050406030204" pitchFamily="18" charset="0"/>
                      </a:rPr>
                      <m:t>𝑀</m:t>
                    </m:r>
                  </m:oMath>
                </a14:m>
                <a:r>
                  <a:rPr lang="en-US" sz="600" dirty="0"/>
                  <a:t> and matrix dimensions </a:t>
                </a:r>
                <a14:m>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oMath>
                </a14:m>
                <a:r>
                  <a:rPr lang="en-US" sz="600" dirty="0"/>
                  <a:t> [1].</a:t>
                </a:r>
              </a:p>
            </p:txBody>
          </p:sp>
        </mc:Choice>
        <mc:Fallback xmlns="">
          <p:sp>
            <p:nvSpPr>
              <p:cNvPr id="37" name="TextBox 36">
                <a:extLst>
                  <a:ext uri="{FF2B5EF4-FFF2-40B4-BE49-F238E27FC236}">
                    <a16:creationId xmlns:a16="http://schemas.microsoft.com/office/drawing/2014/main" id="{370E1711-EE53-854F-A1F6-39AB2113F6C8}"/>
                  </a:ext>
                </a:extLst>
              </p:cNvPr>
              <p:cNvSpPr txBox="1">
                <a:spLocks noRot="1" noChangeAspect="1" noMove="1" noResize="1" noEditPoints="1" noAdjustHandles="1" noChangeArrowheads="1" noChangeShapeType="1" noTextEdit="1"/>
              </p:cNvSpPr>
              <p:nvPr/>
            </p:nvSpPr>
            <p:spPr>
              <a:xfrm>
                <a:off x="5348691" y="2591743"/>
                <a:ext cx="2743814" cy="276999"/>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249B050-14F1-4947-9D78-5C76995DCB6A}"/>
                  </a:ext>
                </a:extLst>
              </p:cNvPr>
              <p:cNvSpPr txBox="1"/>
              <p:nvPr/>
            </p:nvSpPr>
            <p:spPr>
              <a:xfrm>
                <a:off x="6295822" y="8644396"/>
                <a:ext cx="2192030" cy="276999"/>
              </a:xfrm>
              <a:prstGeom prst="rect">
                <a:avLst/>
              </a:prstGeom>
              <a:noFill/>
            </p:spPr>
            <p:txBody>
              <a:bodyPr wrap="square" rtlCol="0">
                <a:spAutoFit/>
              </a:bodyPr>
              <a:lstStyle/>
              <a:p>
                <a:r>
                  <a:rPr lang="en-US" sz="600" dirty="0"/>
                  <a:t>(tuned) </a:t>
                </a:r>
                <a14:m>
                  <m:oMath xmlns:m="http://schemas.openxmlformats.org/officeDocument/2006/math">
                    <m:r>
                      <a:rPr lang="en-US" sz="600" b="0" i="1" smtClean="0">
                        <a:latin typeface="Cambria Math" panose="02040503050406030204" pitchFamily="18" charset="0"/>
                      </a:rPr>
                      <m:t>∗</m:t>
                    </m:r>
                  </m:oMath>
                </a14:m>
                <a:r>
                  <a:rPr lang="en-US" sz="600" dirty="0"/>
                  <a:t> in the plot means the configuration (e.g. #ranks/node, #cores/rank,…)  which maximizes the TPS was chosen.</a:t>
                </a:r>
              </a:p>
            </p:txBody>
          </p:sp>
        </mc:Choice>
        <mc:Fallback xmlns="">
          <p:sp>
            <p:nvSpPr>
              <p:cNvPr id="39" name="TextBox 38">
                <a:extLst>
                  <a:ext uri="{FF2B5EF4-FFF2-40B4-BE49-F238E27FC236}">
                    <a16:creationId xmlns:a16="http://schemas.microsoft.com/office/drawing/2014/main" id="{E249B050-14F1-4947-9D78-5C76995DCB6A}"/>
                  </a:ext>
                </a:extLst>
              </p:cNvPr>
              <p:cNvSpPr txBox="1">
                <a:spLocks noRot="1" noChangeAspect="1" noMove="1" noResize="1" noEditPoints="1" noAdjustHandles="1" noChangeArrowheads="1" noChangeShapeType="1" noTextEdit="1"/>
              </p:cNvSpPr>
              <p:nvPr/>
            </p:nvSpPr>
            <p:spPr>
              <a:xfrm>
                <a:off x="6295822" y="8644396"/>
                <a:ext cx="2192030" cy="276999"/>
              </a:xfrm>
              <a:prstGeom prst="rect">
                <a:avLst/>
              </a:prstGeom>
              <a:blipFill>
                <a:blip r:embed="rId34"/>
                <a:stretch>
                  <a:fillRect b="-4545"/>
                </a:stretch>
              </a:blipFill>
            </p:spPr>
            <p:txBody>
              <a:bodyPr/>
              <a:lstStyle/>
              <a:p>
                <a:r>
                  <a:rPr lang="en-US">
                    <a:noFill/>
                  </a:rPr>
                  <a:t> </a:t>
                </a:r>
              </a:p>
            </p:txBody>
          </p:sp>
        </mc:Fallback>
      </mc:AlternateContent>
    </p:spTree>
    <p:extLst>
      <p:ext uri="{BB962C8B-B14F-4D97-AF65-F5344CB8AC3E}">
        <p14:creationId xmlns:p14="http://schemas.microsoft.com/office/powerpoint/2010/main" val="4269035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oster Open Day portait" id="{97AA1DED-64E8-CB42-BADC-215CB7BC40A3}" vid="{8D3DFEA2-486F-DC4D-869B-6FBA310A4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2443</TotalTime>
  <Words>1666</Words>
  <Application>Microsoft Macintosh PowerPoint</Application>
  <PresentationFormat>Custom</PresentationFormat>
  <Paragraphs>311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-webkit-standard</vt:lpstr>
      <vt:lpstr>Arial</vt:lpstr>
      <vt:lpstr>Calibri</vt:lpstr>
      <vt:lpstr>Cambria Math</vt:lpstr>
      <vt:lpstr>Wingdings</vt:lpstr>
      <vt:lpstr>Office Theme</vt:lpstr>
      <vt:lpstr>Practical Communication-Optimal Algorithm for Dense Matrix-Matrix Multiplication </vt:lpstr>
      <vt:lpstr>Practical Communication-Optimal Algorithm for Dense Matrix-Matrix Multiplication </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Communication-Optimal Algorithm  for Dense Matrix-Matrix Multiplication</dc:title>
  <dc:creator>Microsoft Office User</dc:creator>
  <cp:lastModifiedBy>Microsoft Office User</cp:lastModifiedBy>
  <cp:revision>279</cp:revision>
  <cp:lastPrinted>2018-06-04T11:57:06Z</cp:lastPrinted>
  <dcterms:created xsi:type="dcterms:W3CDTF">2018-05-22T13:36:31Z</dcterms:created>
  <dcterms:modified xsi:type="dcterms:W3CDTF">2018-06-04T15:31:16Z</dcterms:modified>
</cp:coreProperties>
</file>