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9" r:id="rId2"/>
    <p:sldId id="260" r:id="rId3"/>
  </p:sldIdLst>
  <p:sldSz cx="8640763" cy="1296035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45"/>
    <p:restoredTop sz="96769"/>
  </p:normalViewPr>
  <p:slideViewPr>
    <p:cSldViewPr snapToObjects="1">
      <p:cViewPr varScale="1">
        <p:scale>
          <a:sx n="120" d="100"/>
          <a:sy n="120" d="100"/>
        </p:scale>
        <p:origin x="60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94EBF-46A4-744B-B368-C674398B1A6E}" type="datetimeFigureOut">
              <a:rPr lang="en-US" smtClean="0"/>
              <a:t>6/4/18</a:t>
            </a:fld>
            <a:endParaRPr lang="en-US"/>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00B7E-64D7-9D46-B90B-7AC560E2515C}" type="slidenum">
              <a:rPr lang="en-US" smtClean="0"/>
              <a:t>‹#›</a:t>
            </a:fld>
            <a:endParaRPr lang="en-US"/>
          </a:p>
        </p:txBody>
      </p:sp>
    </p:spTree>
    <p:extLst>
      <p:ext uri="{BB962C8B-B14F-4D97-AF65-F5344CB8AC3E}">
        <p14:creationId xmlns:p14="http://schemas.microsoft.com/office/powerpoint/2010/main" val="871808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Text Placeholder 2"/>
          <p:cNvSpPr>
            <a:spLocks noGrp="1"/>
          </p:cNvSpPr>
          <p:nvPr>
            <p:ph idx="10"/>
          </p:nvPr>
        </p:nvSpPr>
        <p:spPr>
          <a:xfrm>
            <a:off x="249134" y="1151584"/>
            <a:ext cx="8170245" cy="10945216"/>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Tree>
    <p:extLst>
      <p:ext uri="{BB962C8B-B14F-4D97-AF65-F5344CB8AC3E}">
        <p14:creationId xmlns:p14="http://schemas.microsoft.com/office/powerpoint/2010/main" val="234655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columns vertical">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it-IT" dirty="0"/>
          </a:p>
        </p:txBody>
      </p:sp>
      <p:sp>
        <p:nvSpPr>
          <p:cNvPr id="10" name="Text Placeholder 2"/>
          <p:cNvSpPr>
            <a:spLocks noGrp="1"/>
          </p:cNvSpPr>
          <p:nvPr>
            <p:ph idx="1"/>
          </p:nvPr>
        </p:nvSpPr>
        <p:spPr>
          <a:xfrm>
            <a:off x="249135" y="1134329"/>
            <a:ext cx="3960000" cy="1096246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11" name="Text Placeholder 2"/>
          <p:cNvSpPr>
            <a:spLocks noGrp="1"/>
          </p:cNvSpPr>
          <p:nvPr>
            <p:ph idx="10"/>
          </p:nvPr>
        </p:nvSpPr>
        <p:spPr>
          <a:xfrm>
            <a:off x="4459380" y="1151582"/>
            <a:ext cx="3960000" cy="1096246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Tree>
    <p:extLst>
      <p:ext uri="{BB962C8B-B14F-4D97-AF65-F5344CB8AC3E}">
        <p14:creationId xmlns:p14="http://schemas.microsoft.com/office/powerpoint/2010/main" val="171031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 1 squa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5" name="Text Placeholder 2"/>
          <p:cNvSpPr>
            <a:spLocks noGrp="1"/>
          </p:cNvSpPr>
          <p:nvPr>
            <p:ph idx="10"/>
          </p:nvPr>
        </p:nvSpPr>
        <p:spPr>
          <a:xfrm>
            <a:off x="249135" y="1151583"/>
            <a:ext cx="3960000" cy="3887992"/>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6" name="Text Placeholder 2"/>
          <p:cNvSpPr>
            <a:spLocks noGrp="1"/>
          </p:cNvSpPr>
          <p:nvPr>
            <p:ph idx="11"/>
          </p:nvPr>
        </p:nvSpPr>
        <p:spPr>
          <a:xfrm>
            <a:off x="4459380" y="1151583"/>
            <a:ext cx="3960000" cy="3887992"/>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7" name="Text Placeholder 2"/>
          <p:cNvSpPr>
            <a:spLocks noGrp="1"/>
          </p:cNvSpPr>
          <p:nvPr>
            <p:ph idx="12"/>
          </p:nvPr>
        </p:nvSpPr>
        <p:spPr>
          <a:xfrm>
            <a:off x="4459380" y="5184031"/>
            <a:ext cx="3960000" cy="4159664"/>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8" name="Text Placeholder 2"/>
          <p:cNvSpPr>
            <a:spLocks noGrp="1"/>
          </p:cNvSpPr>
          <p:nvPr>
            <p:ph idx="13"/>
          </p:nvPr>
        </p:nvSpPr>
        <p:spPr>
          <a:xfrm>
            <a:off x="249135" y="5184031"/>
            <a:ext cx="3960000" cy="4159664"/>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9" name="Text Placeholder 2"/>
          <p:cNvSpPr>
            <a:spLocks noGrp="1"/>
          </p:cNvSpPr>
          <p:nvPr>
            <p:ph idx="14"/>
          </p:nvPr>
        </p:nvSpPr>
        <p:spPr>
          <a:xfrm>
            <a:off x="249134" y="9496095"/>
            <a:ext cx="8170245" cy="2600704"/>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Tree>
    <p:extLst>
      <p:ext uri="{BB962C8B-B14F-4D97-AF65-F5344CB8AC3E}">
        <p14:creationId xmlns:p14="http://schemas.microsoft.com/office/powerpoint/2010/main" val="190529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rows horizont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dirty="0"/>
          </a:p>
        </p:txBody>
      </p:sp>
      <p:sp>
        <p:nvSpPr>
          <p:cNvPr id="4" name="Text Placeholder 2"/>
          <p:cNvSpPr>
            <a:spLocks noGrp="1"/>
          </p:cNvSpPr>
          <p:nvPr>
            <p:ph idx="1"/>
          </p:nvPr>
        </p:nvSpPr>
        <p:spPr>
          <a:xfrm>
            <a:off x="249134" y="1151582"/>
            <a:ext cx="8170245" cy="5400601"/>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5" name="Text Placeholder 2"/>
          <p:cNvSpPr>
            <a:spLocks noGrp="1"/>
          </p:cNvSpPr>
          <p:nvPr>
            <p:ph idx="10"/>
          </p:nvPr>
        </p:nvSpPr>
        <p:spPr>
          <a:xfrm>
            <a:off x="249134" y="6696199"/>
            <a:ext cx="8170246" cy="5400600"/>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Tree>
    <p:extLst>
      <p:ext uri="{BB962C8B-B14F-4D97-AF65-F5344CB8AC3E}">
        <p14:creationId xmlns:p14="http://schemas.microsoft.com/office/powerpoint/2010/main" val="10229375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935559"/>
            <a:ext cx="8654637" cy="11305256"/>
          </a:xfrm>
          <a:prstGeom prst="rect">
            <a:avLst/>
          </a:prstGeom>
          <a:solidFill>
            <a:schemeClr val="bg1">
              <a:lumMod val="8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noProof="0" dirty="0"/>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49136" y="12355045"/>
            <a:ext cx="1324759" cy="533842"/>
          </a:xfrm>
          <a:prstGeom prst="rect">
            <a:avLst/>
          </a:prstGeom>
        </p:spPr>
      </p:pic>
      <p:pic>
        <p:nvPicPr>
          <p:cNvPr id="8" name="Picture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026012" y="12540101"/>
            <a:ext cx="1020699" cy="163730"/>
          </a:xfrm>
          <a:prstGeom prst="rect">
            <a:avLst/>
          </a:prstGeom>
        </p:spPr>
      </p:pic>
      <p:sp>
        <p:nvSpPr>
          <p:cNvPr id="10" name="Titelplatzhalter 1"/>
          <p:cNvSpPr>
            <a:spLocks noGrp="1"/>
          </p:cNvSpPr>
          <p:nvPr>
            <p:ph type="title"/>
          </p:nvPr>
        </p:nvSpPr>
        <p:spPr>
          <a:xfrm>
            <a:off x="249135" y="58007"/>
            <a:ext cx="8170245" cy="763207"/>
          </a:xfrm>
          <a:prstGeom prst="rect">
            <a:avLst/>
          </a:prstGeom>
        </p:spPr>
        <p:txBody>
          <a:bodyPr vert="horz" lIns="0" tIns="45720" rIns="0" bIns="72000" rtlCol="0" anchor="b" anchorCtr="0">
            <a:noAutofit/>
          </a:bodyPr>
          <a:lstStyle/>
          <a:p>
            <a:r>
              <a:rPr lang="it-IT" noProof="0" dirty="0" err="1"/>
              <a:t>Titelmasterformat</a:t>
            </a:r>
            <a:r>
              <a:rPr lang="it-IT" noProof="0" dirty="0"/>
              <a:t> </a:t>
            </a:r>
            <a:r>
              <a:rPr lang="it-IT" noProof="0" dirty="0" err="1"/>
              <a:t>durch</a:t>
            </a:r>
            <a:r>
              <a:rPr lang="it-IT" noProof="0" dirty="0"/>
              <a:t> </a:t>
            </a:r>
            <a:r>
              <a:rPr lang="it-IT" noProof="0" dirty="0" err="1"/>
              <a:t>Klicken</a:t>
            </a:r>
            <a:endParaRPr lang="it-IT" noProof="0" dirty="0"/>
          </a:p>
        </p:txBody>
      </p:sp>
      <p:sp>
        <p:nvSpPr>
          <p:cNvPr id="13" name="Text Placeholder 2"/>
          <p:cNvSpPr>
            <a:spLocks noGrp="1"/>
          </p:cNvSpPr>
          <p:nvPr>
            <p:ph type="body" idx="1"/>
          </p:nvPr>
        </p:nvSpPr>
        <p:spPr>
          <a:xfrm>
            <a:off x="249135" y="1120501"/>
            <a:ext cx="8170245" cy="1097629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Tree>
    <p:extLst>
      <p:ext uri="{BB962C8B-B14F-4D97-AF65-F5344CB8AC3E}">
        <p14:creationId xmlns:p14="http://schemas.microsoft.com/office/powerpoint/2010/main" val="815039032"/>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3" r:id="rId3"/>
    <p:sldLayoutId id="2147483662" r:id="rId4"/>
  </p:sldLayoutIdLst>
  <p:hf sldNum="0" hdr="0" dt="0"/>
  <p:txStyles>
    <p:titleStyle>
      <a:lvl1pPr algn="l" defTabSz="864108" rtl="0" eaLnBrk="1" latinLnBrk="0" hangingPunct="1">
        <a:lnSpc>
          <a:spcPct val="90000"/>
        </a:lnSpc>
        <a:spcBef>
          <a:spcPct val="0"/>
        </a:spcBef>
        <a:buNone/>
        <a:defRPr sz="3600" b="1" kern="1200">
          <a:solidFill>
            <a:srgbClr val="C00000"/>
          </a:solidFill>
          <a:latin typeface="Arial" charset="0"/>
          <a:ea typeface="Arial" charset="0"/>
          <a:cs typeface="Arial" charset="0"/>
        </a:defRPr>
      </a:lvl1pPr>
    </p:titleStyle>
    <p:bodyStyle>
      <a:lvl1pPr marL="0" indent="0" algn="l" defTabSz="864108" rtl="0" eaLnBrk="1" latinLnBrk="0" hangingPunct="1">
        <a:lnSpc>
          <a:spcPct val="90000"/>
        </a:lnSpc>
        <a:spcBef>
          <a:spcPts val="945"/>
        </a:spcBef>
        <a:buFont typeface="Arial" panose="020B0604020202020204" pitchFamily="34" charset="0"/>
        <a:buNone/>
        <a:defRPr sz="1600" kern="1200">
          <a:solidFill>
            <a:schemeClr val="tx1"/>
          </a:solidFill>
          <a:latin typeface="Arial" charset="0"/>
          <a:ea typeface="Arial" charset="0"/>
          <a:cs typeface="Arial" charset="0"/>
        </a:defRPr>
      </a:lvl1pPr>
      <a:lvl2pPr marL="180000" indent="-180000" algn="l" defTabSz="864108" rtl="0" eaLnBrk="1" latinLnBrk="0" hangingPunct="1">
        <a:lnSpc>
          <a:spcPct val="90000"/>
        </a:lnSpc>
        <a:spcBef>
          <a:spcPts val="472"/>
        </a:spcBef>
        <a:buClr>
          <a:srgbClr val="C00000"/>
        </a:buClr>
        <a:buFont typeface="Wingdings" charset="2"/>
        <a:buChar char="§"/>
        <a:defRPr sz="1400" kern="1200">
          <a:solidFill>
            <a:schemeClr val="tx1"/>
          </a:solidFill>
          <a:latin typeface="Arial" charset="0"/>
          <a:ea typeface="Arial" charset="0"/>
          <a:cs typeface="Arial" charset="0"/>
        </a:defRPr>
      </a:lvl2pPr>
      <a:lvl3pPr marL="360000" indent="-180000" algn="l" defTabSz="864108" rtl="0" eaLnBrk="1" latinLnBrk="0" hangingPunct="1">
        <a:lnSpc>
          <a:spcPct val="90000"/>
        </a:lnSpc>
        <a:spcBef>
          <a:spcPts val="472"/>
        </a:spcBef>
        <a:buClr>
          <a:srgbClr val="C00000"/>
        </a:buClr>
        <a:buFont typeface="Wingdings" charset="2"/>
        <a:buChar char="§"/>
        <a:defRPr sz="1400" kern="1200">
          <a:solidFill>
            <a:schemeClr val="tx1"/>
          </a:solidFill>
          <a:latin typeface="Arial" charset="0"/>
          <a:ea typeface="Arial" charset="0"/>
          <a:cs typeface="Arial" charset="0"/>
        </a:defRPr>
      </a:lvl3pPr>
      <a:lvl4pPr marL="1512189" indent="-216027" algn="l" defTabSz="864108" rtl="0" eaLnBrk="1" latinLnBrk="0" hangingPunct="1">
        <a:lnSpc>
          <a:spcPct val="90000"/>
        </a:lnSpc>
        <a:spcBef>
          <a:spcPts val="472"/>
        </a:spcBef>
        <a:buClr>
          <a:srgbClr val="C00000"/>
        </a:buClr>
        <a:buFont typeface="Wingdings" charset="2"/>
        <a:buChar char="§"/>
        <a:defRPr sz="1701" kern="1200">
          <a:solidFill>
            <a:schemeClr val="tx1"/>
          </a:solidFill>
          <a:latin typeface="+mn-lt"/>
          <a:ea typeface="+mn-ea"/>
          <a:cs typeface="+mn-cs"/>
        </a:defRPr>
      </a:lvl4pPr>
      <a:lvl5pPr marL="1944243" indent="-216027" algn="l" defTabSz="864108" rtl="0" eaLnBrk="1" latinLnBrk="0" hangingPunct="1">
        <a:lnSpc>
          <a:spcPct val="90000"/>
        </a:lnSpc>
        <a:spcBef>
          <a:spcPts val="472"/>
        </a:spcBef>
        <a:buClr>
          <a:srgbClr val="C00000"/>
        </a:buClr>
        <a:buFont typeface="Wingdings" charset="2"/>
        <a:buChar char="§"/>
        <a:defRPr sz="1701" kern="1200">
          <a:solidFill>
            <a:schemeClr val="tx1"/>
          </a:solidFill>
          <a:latin typeface="+mn-lt"/>
          <a:ea typeface="+mn-ea"/>
          <a:cs typeface="+mn-cs"/>
        </a:defRPr>
      </a:lvl5pPr>
      <a:lvl6pPr marL="2376297" indent="-216027" algn="l" defTabSz="864108"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6pPr>
      <a:lvl7pPr marL="2808351" indent="-216027" algn="l" defTabSz="864108"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7pPr>
      <a:lvl8pPr marL="3240405" indent="-216027" algn="l" defTabSz="864108"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8pPr>
      <a:lvl9pPr marL="3672459" indent="-216027" algn="l" defTabSz="864108"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9pPr>
    </p:bodyStyle>
    <p:otherStyle>
      <a:defPPr>
        <a:defRPr lang="en-US"/>
      </a:defPPr>
      <a:lvl1pPr marL="0" algn="l" defTabSz="864108" rtl="0" eaLnBrk="1" latinLnBrk="0" hangingPunct="1">
        <a:defRPr sz="1701" kern="1200">
          <a:solidFill>
            <a:schemeClr val="tx1"/>
          </a:solidFill>
          <a:latin typeface="+mn-lt"/>
          <a:ea typeface="+mn-ea"/>
          <a:cs typeface="+mn-cs"/>
        </a:defRPr>
      </a:lvl1pPr>
      <a:lvl2pPr marL="432054" algn="l" defTabSz="864108" rtl="0" eaLnBrk="1" latinLnBrk="0" hangingPunct="1">
        <a:defRPr sz="1701" kern="1200">
          <a:solidFill>
            <a:schemeClr val="tx1"/>
          </a:solidFill>
          <a:latin typeface="+mn-lt"/>
          <a:ea typeface="+mn-ea"/>
          <a:cs typeface="+mn-cs"/>
        </a:defRPr>
      </a:lvl2pPr>
      <a:lvl3pPr marL="864108" algn="l" defTabSz="864108" rtl="0" eaLnBrk="1" latinLnBrk="0" hangingPunct="1">
        <a:defRPr sz="1701" kern="1200">
          <a:solidFill>
            <a:schemeClr val="tx1"/>
          </a:solidFill>
          <a:latin typeface="+mn-lt"/>
          <a:ea typeface="+mn-ea"/>
          <a:cs typeface="+mn-cs"/>
        </a:defRPr>
      </a:lvl3pPr>
      <a:lvl4pPr marL="1296162" algn="l" defTabSz="864108" rtl="0" eaLnBrk="1" latinLnBrk="0" hangingPunct="1">
        <a:defRPr sz="1701" kern="1200">
          <a:solidFill>
            <a:schemeClr val="tx1"/>
          </a:solidFill>
          <a:latin typeface="+mn-lt"/>
          <a:ea typeface="+mn-ea"/>
          <a:cs typeface="+mn-cs"/>
        </a:defRPr>
      </a:lvl4pPr>
      <a:lvl5pPr marL="1728216" algn="l" defTabSz="864108" rtl="0" eaLnBrk="1" latinLnBrk="0" hangingPunct="1">
        <a:defRPr sz="1701" kern="1200">
          <a:solidFill>
            <a:schemeClr val="tx1"/>
          </a:solidFill>
          <a:latin typeface="+mn-lt"/>
          <a:ea typeface="+mn-ea"/>
          <a:cs typeface="+mn-cs"/>
        </a:defRPr>
      </a:lvl5pPr>
      <a:lvl6pPr marL="2160270" algn="l" defTabSz="864108" rtl="0" eaLnBrk="1" latinLnBrk="0" hangingPunct="1">
        <a:defRPr sz="1701" kern="1200">
          <a:solidFill>
            <a:schemeClr val="tx1"/>
          </a:solidFill>
          <a:latin typeface="+mn-lt"/>
          <a:ea typeface="+mn-ea"/>
          <a:cs typeface="+mn-cs"/>
        </a:defRPr>
      </a:lvl6pPr>
      <a:lvl7pPr marL="2592324" algn="l" defTabSz="864108" rtl="0" eaLnBrk="1" latinLnBrk="0" hangingPunct="1">
        <a:defRPr sz="1701" kern="1200">
          <a:solidFill>
            <a:schemeClr val="tx1"/>
          </a:solidFill>
          <a:latin typeface="+mn-lt"/>
          <a:ea typeface="+mn-ea"/>
          <a:cs typeface="+mn-cs"/>
        </a:defRPr>
      </a:lvl7pPr>
      <a:lvl8pPr marL="3024378" algn="l" defTabSz="864108" rtl="0" eaLnBrk="1" latinLnBrk="0" hangingPunct="1">
        <a:defRPr sz="1701" kern="1200">
          <a:solidFill>
            <a:schemeClr val="tx1"/>
          </a:solidFill>
          <a:latin typeface="+mn-lt"/>
          <a:ea typeface="+mn-ea"/>
          <a:cs typeface="+mn-cs"/>
        </a:defRPr>
      </a:lvl8pPr>
      <a:lvl9pPr marL="3456432" algn="l" defTabSz="864108" rtl="0" eaLnBrk="1" latinLnBrk="0" hangingPunct="1">
        <a:defRPr sz="1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4.emf"/><Relationship Id="rId21" Type="http://schemas.openxmlformats.org/officeDocument/2006/relationships/image" Target="../media/image20.png"/><Relationship Id="rId7" Type="http://schemas.openxmlformats.org/officeDocument/2006/relationships/image" Target="../media/image8.png"/><Relationship Id="rId12" Type="http://schemas.openxmlformats.org/officeDocument/2006/relationships/hyperlink" Target="https://github.com/eth-cscs/CARMA" TargetMode="External"/><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3.emf"/><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5.emf"/><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6.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11.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xml.rels><?xml version="1.0" encoding="UTF-8" standalone="yes"?>
<Relationships xmlns="http://schemas.openxmlformats.org/package/2006/relationships"><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3.emf"/><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33" Type="http://schemas.openxmlformats.org/officeDocument/2006/relationships/image" Target="../media/image59.png"/><Relationship Id="rId2" Type="http://schemas.openxmlformats.org/officeDocument/2006/relationships/image" Target="../media/image6.emf"/><Relationship Id="rId16" Type="http://schemas.openxmlformats.org/officeDocument/2006/relationships/image" Target="../media/image42.png"/><Relationship Id="rId20" Type="http://schemas.openxmlformats.org/officeDocument/2006/relationships/image" Target="../media/image46.png"/><Relationship Id="rId29"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png"/><Relationship Id="rId32" Type="http://schemas.openxmlformats.org/officeDocument/2006/relationships/image" Target="../media/image58.png"/><Relationship Id="rId5" Type="http://schemas.openxmlformats.org/officeDocument/2006/relationships/hyperlink" Target="https://github.com/eth-cscs/CARMA" TargetMode="External"/><Relationship Id="rId15" Type="http://schemas.openxmlformats.org/officeDocument/2006/relationships/image" Target="../media/image41.png"/><Relationship Id="rId23" Type="http://schemas.openxmlformats.org/officeDocument/2006/relationships/image" Target="../media/image49.png"/><Relationship Id="rId28" Type="http://schemas.openxmlformats.org/officeDocument/2006/relationships/image" Target="../media/image54.png"/><Relationship Id="rId10" Type="http://schemas.openxmlformats.org/officeDocument/2006/relationships/image" Target="../media/image36.png"/><Relationship Id="rId19" Type="http://schemas.openxmlformats.org/officeDocument/2006/relationships/image" Target="../media/image45.png"/><Relationship Id="rId31" Type="http://schemas.openxmlformats.org/officeDocument/2006/relationships/image" Target="../media/image57.png"/><Relationship Id="rId4" Type="http://schemas.openxmlformats.org/officeDocument/2006/relationships/image" Target="../media/image4.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 Id="rId27" Type="http://schemas.openxmlformats.org/officeDocument/2006/relationships/image" Target="../media/image53.png"/><Relationship Id="rId30" Type="http://schemas.openxmlformats.org/officeDocument/2006/relationships/image" Target="../media/image56.png"/><Relationship Id="rId8"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0" y="215479"/>
            <a:ext cx="8640763" cy="1007567"/>
          </a:xfrm>
        </p:spPr>
        <p:txBody>
          <a:bodyPr/>
          <a:lstStyle/>
          <a:p>
            <a:pPr algn="ctr"/>
            <a:r>
              <a:rPr lang="en-US" sz="2400" dirty="0">
                <a:solidFill>
                  <a:schemeClr val="accent5"/>
                </a:solidFill>
              </a:rPr>
              <a:t>Practical Communication-Optimal Algorithm for Dense Matrix-Matrix Multiplication</a:t>
            </a:r>
            <a:br>
              <a:rPr lang="en-US" sz="1800" b="0" dirty="0"/>
            </a:br>
            <a:endParaRPr lang="en-US" sz="1800" dirty="0"/>
          </a:p>
        </p:txBody>
      </p:sp>
      <p:pic>
        <p:nvPicPr>
          <p:cNvPr id="2" name="Picture 1">
            <a:extLst>
              <a:ext uri="{FF2B5EF4-FFF2-40B4-BE49-F238E27FC236}">
                <a16:creationId xmlns:a16="http://schemas.microsoft.com/office/drawing/2014/main" id="{C051ECA5-CD14-994D-9629-2D7E7390A6E3}"/>
              </a:ext>
            </a:extLst>
          </p:cNvPr>
          <p:cNvPicPr>
            <a:picLocks noChangeAspect="1"/>
          </p:cNvPicPr>
          <p:nvPr/>
        </p:nvPicPr>
        <p:blipFill>
          <a:blip r:embed="rId2"/>
          <a:stretch>
            <a:fillRect/>
          </a:stretch>
        </p:blipFill>
        <p:spPr>
          <a:xfrm>
            <a:off x="187385" y="12185513"/>
            <a:ext cx="2183271" cy="624504"/>
          </a:xfrm>
          <a:prstGeom prst="rect">
            <a:avLst/>
          </a:prstGeom>
        </p:spPr>
      </p:pic>
      <p:pic>
        <p:nvPicPr>
          <p:cNvPr id="9" name="Picture 8">
            <a:extLst>
              <a:ext uri="{FF2B5EF4-FFF2-40B4-BE49-F238E27FC236}">
                <a16:creationId xmlns:a16="http://schemas.microsoft.com/office/drawing/2014/main" id="{F99BD32E-3B38-7D4D-AED8-EEF6D1A4EE63}"/>
              </a:ext>
            </a:extLst>
          </p:cNvPr>
          <p:cNvPicPr>
            <a:picLocks noChangeAspect="1"/>
          </p:cNvPicPr>
          <p:nvPr/>
        </p:nvPicPr>
        <p:blipFill>
          <a:blip r:embed="rId3"/>
          <a:stretch>
            <a:fillRect/>
          </a:stretch>
        </p:blipFill>
        <p:spPr>
          <a:xfrm>
            <a:off x="4374375" y="12175604"/>
            <a:ext cx="1746206" cy="644321"/>
          </a:xfrm>
          <a:prstGeom prst="rect">
            <a:avLst/>
          </a:prstGeom>
        </p:spPr>
      </p:pic>
      <p:sp>
        <p:nvSpPr>
          <p:cNvPr id="10" name="TextBox 9">
            <a:extLst>
              <a:ext uri="{FF2B5EF4-FFF2-40B4-BE49-F238E27FC236}">
                <a16:creationId xmlns:a16="http://schemas.microsoft.com/office/drawing/2014/main" id="{2F6008DF-FF75-0545-BD52-7DDCE81F199C}"/>
              </a:ext>
            </a:extLst>
          </p:cNvPr>
          <p:cNvSpPr txBox="1"/>
          <p:nvPr/>
        </p:nvSpPr>
        <p:spPr>
          <a:xfrm>
            <a:off x="-99" y="953147"/>
            <a:ext cx="8640862" cy="307777"/>
          </a:xfrm>
          <a:prstGeom prst="rect">
            <a:avLst/>
          </a:prstGeom>
          <a:noFill/>
        </p:spPr>
        <p:txBody>
          <a:bodyPr wrap="square" rtlCol="0">
            <a:spAutoFit/>
          </a:bodyPr>
          <a:lstStyle/>
          <a:p>
            <a:pPr algn="ctr"/>
            <a:r>
              <a:rPr lang="en-US" sz="1400" dirty="0"/>
              <a:t>Marko </a:t>
            </a:r>
            <a:r>
              <a:rPr lang="en-US" sz="1400" dirty="0" err="1"/>
              <a:t>Kabic</a:t>
            </a:r>
            <a:r>
              <a:rPr lang="en-US" sz="1400" dirty="0"/>
              <a:t>, Raffaele </a:t>
            </a:r>
            <a:r>
              <a:rPr lang="en-US" sz="1400" dirty="0" err="1"/>
              <a:t>Solcà</a:t>
            </a:r>
            <a:r>
              <a:rPr lang="en-US" sz="1400" dirty="0"/>
              <a:t>, Thibault </a:t>
            </a:r>
            <a:r>
              <a:rPr lang="en-US" sz="1400" dirty="0" err="1"/>
              <a:t>Notargiacomo</a:t>
            </a:r>
            <a:r>
              <a:rPr lang="en-US" sz="1400" dirty="0"/>
              <a:t>, Joost </a:t>
            </a:r>
            <a:r>
              <a:rPr lang="en-US" sz="1400" dirty="0" err="1"/>
              <a:t>VandeVondele</a:t>
            </a:r>
            <a:endParaRPr lang="en-US" sz="1400" dirty="0"/>
          </a:p>
        </p:txBody>
      </p:sp>
      <p:sp>
        <p:nvSpPr>
          <p:cNvPr id="15" name="TextBox 14">
            <a:extLst>
              <a:ext uri="{FF2B5EF4-FFF2-40B4-BE49-F238E27FC236}">
                <a16:creationId xmlns:a16="http://schemas.microsoft.com/office/drawing/2014/main" id="{9ECD7B6F-45E4-E14D-B778-C6847470D835}"/>
              </a:ext>
            </a:extLst>
          </p:cNvPr>
          <p:cNvSpPr txBox="1"/>
          <p:nvPr/>
        </p:nvSpPr>
        <p:spPr>
          <a:xfrm>
            <a:off x="0" y="1242173"/>
            <a:ext cx="8640763" cy="307777"/>
          </a:xfrm>
          <a:prstGeom prst="rect">
            <a:avLst/>
          </a:prstGeom>
          <a:noFill/>
        </p:spPr>
        <p:txBody>
          <a:bodyPr wrap="square" rtlCol="0">
            <a:spAutoFit/>
          </a:bodyPr>
          <a:lstStyle/>
          <a:p>
            <a:pPr algn="ctr"/>
            <a:r>
              <a:rPr lang="en-US" sz="1400" b="1" dirty="0"/>
              <a:t>Scientific Software &amp; Libraries Group, Swiss National Supercomputing Center</a:t>
            </a:r>
          </a:p>
        </p:txBody>
      </p:sp>
      <p:grpSp>
        <p:nvGrpSpPr>
          <p:cNvPr id="236" name="Group 235">
            <a:extLst>
              <a:ext uri="{FF2B5EF4-FFF2-40B4-BE49-F238E27FC236}">
                <a16:creationId xmlns:a16="http://schemas.microsoft.com/office/drawing/2014/main" id="{E7E7296B-47C0-6B4B-B00F-41A7FA4900B9}"/>
              </a:ext>
            </a:extLst>
          </p:cNvPr>
          <p:cNvGrpSpPr/>
          <p:nvPr/>
        </p:nvGrpSpPr>
        <p:grpSpPr>
          <a:xfrm>
            <a:off x="142397" y="1627384"/>
            <a:ext cx="8347922" cy="4132711"/>
            <a:chOff x="143915" y="1699392"/>
            <a:chExt cx="8347922" cy="4132711"/>
          </a:xfrm>
        </p:grpSpPr>
        <p:grpSp>
          <p:nvGrpSpPr>
            <p:cNvPr id="110" name="Group 109">
              <a:extLst>
                <a:ext uri="{FF2B5EF4-FFF2-40B4-BE49-F238E27FC236}">
                  <a16:creationId xmlns:a16="http://schemas.microsoft.com/office/drawing/2014/main" id="{C4B6E36C-0F9A-7A4F-B0F0-656BCFB0FC45}"/>
                </a:ext>
              </a:extLst>
            </p:cNvPr>
            <p:cNvGrpSpPr/>
            <p:nvPr/>
          </p:nvGrpSpPr>
          <p:grpSpPr>
            <a:xfrm>
              <a:off x="195637" y="2049104"/>
              <a:ext cx="5067138" cy="3734954"/>
              <a:chOff x="1350839" y="1999178"/>
              <a:chExt cx="6522522" cy="4642414"/>
            </a:xfrm>
          </p:grpSpPr>
          <p:grpSp>
            <p:nvGrpSpPr>
              <p:cNvPr id="65" name="Group 64">
                <a:extLst>
                  <a:ext uri="{FF2B5EF4-FFF2-40B4-BE49-F238E27FC236}">
                    <a16:creationId xmlns:a16="http://schemas.microsoft.com/office/drawing/2014/main" id="{37AC70D0-08A0-B44B-A4AA-BB5A87F35BED}"/>
                  </a:ext>
                </a:extLst>
              </p:cNvPr>
              <p:cNvGrpSpPr/>
              <p:nvPr/>
            </p:nvGrpSpPr>
            <p:grpSpPr>
              <a:xfrm>
                <a:off x="3924584" y="3790740"/>
                <a:ext cx="3564149" cy="889235"/>
                <a:chOff x="516395" y="5011888"/>
                <a:chExt cx="8484506" cy="2044349"/>
              </a:xfrm>
            </p:grpSpPr>
            <p:grpSp>
              <p:nvGrpSpPr>
                <p:cNvPr id="3" name="Group 2">
                  <a:extLst>
                    <a:ext uri="{FF2B5EF4-FFF2-40B4-BE49-F238E27FC236}">
                      <a16:creationId xmlns:a16="http://schemas.microsoft.com/office/drawing/2014/main" id="{9B02AADC-4084-014E-A6E6-21CDD22F4C9C}"/>
                    </a:ext>
                  </a:extLst>
                </p:cNvPr>
                <p:cNvGrpSpPr/>
                <p:nvPr/>
              </p:nvGrpSpPr>
              <p:grpSpPr>
                <a:xfrm>
                  <a:off x="516395" y="5011888"/>
                  <a:ext cx="8484506" cy="2044349"/>
                  <a:chOff x="2434660" y="4340298"/>
                  <a:chExt cx="7549772" cy="1864638"/>
                </a:xfrm>
              </p:grpSpPr>
              <p:sp>
                <p:nvSpPr>
                  <p:cNvPr id="8" name="Rectangle 7">
                    <a:extLst>
                      <a:ext uri="{FF2B5EF4-FFF2-40B4-BE49-F238E27FC236}">
                        <a16:creationId xmlns:a16="http://schemas.microsoft.com/office/drawing/2014/main" id="{CFF3C7A8-8724-8946-B222-A01FD521A98A}"/>
                      </a:ext>
                    </a:extLst>
                  </p:cNvPr>
                  <p:cNvSpPr/>
                  <p:nvPr/>
                </p:nvSpPr>
                <p:spPr>
                  <a:xfrm>
                    <a:off x="2434660" y="4437112"/>
                    <a:ext cx="1152128" cy="1584176"/>
                  </a:xfrm>
                  <a:prstGeom prst="rect">
                    <a:avLst/>
                  </a:prstGeom>
                  <a:solidFill>
                    <a:srgbClr val="00B0F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D12F4F9-C65B-B446-B140-4B8813005D15}"/>
                      </a:ext>
                    </a:extLst>
                  </p:cNvPr>
                  <p:cNvSpPr/>
                  <p:nvPr/>
                </p:nvSpPr>
                <p:spPr>
                  <a:xfrm>
                    <a:off x="5369379" y="4340298"/>
                    <a:ext cx="1611684" cy="1054511"/>
                  </a:xfrm>
                  <a:prstGeom prst="rect">
                    <a:avLst/>
                  </a:prstGeom>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a:extLst>
                      <a:ext uri="{FF2B5EF4-FFF2-40B4-BE49-F238E27FC236}">
                        <a16:creationId xmlns:a16="http://schemas.microsoft.com/office/drawing/2014/main" id="{776D75F2-1A23-B64B-BAB1-42891A135F09}"/>
                      </a:ext>
                    </a:extLst>
                  </p:cNvPr>
                  <p:cNvSpPr/>
                  <p:nvPr/>
                </p:nvSpPr>
                <p:spPr>
                  <a:xfrm>
                    <a:off x="4058731" y="5004747"/>
                    <a:ext cx="322642" cy="283227"/>
                  </a:xfrm>
                  <a:prstGeom prst="mathMultiply">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3" name="Equal 12">
                    <a:extLst>
                      <a:ext uri="{FF2B5EF4-FFF2-40B4-BE49-F238E27FC236}">
                        <a16:creationId xmlns:a16="http://schemas.microsoft.com/office/drawing/2014/main" id="{C12D9D7C-0069-BB4E-9195-EDB07818D9D1}"/>
                      </a:ext>
                    </a:extLst>
                  </p:cNvPr>
                  <p:cNvSpPr/>
                  <p:nvPr/>
                </p:nvSpPr>
                <p:spPr>
                  <a:xfrm>
                    <a:off x="7473386" y="5022644"/>
                    <a:ext cx="360040" cy="252028"/>
                  </a:xfrm>
                  <a:prstGeom prst="mathEqual">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D4C50AC1-BB05-B142-BEDC-BB112E3AAB81}"/>
                      </a:ext>
                    </a:extLst>
                  </p:cNvPr>
                  <p:cNvCxnSpPr>
                    <a:cxnSpLocks/>
                    <a:stCxn id="8" idx="1"/>
                  </p:cNvCxnSpPr>
                  <p:nvPr/>
                </p:nvCxnSpPr>
                <p:spPr>
                  <a:xfrm>
                    <a:off x="2434660" y="5229200"/>
                    <a:ext cx="1141060"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848906A-1518-5F45-92F8-95FC6C40D88E}"/>
                      </a:ext>
                    </a:extLst>
                  </p:cNvPr>
                  <p:cNvCxnSpPr>
                    <a:cxnSpLocks/>
                  </p:cNvCxnSpPr>
                  <p:nvPr/>
                </p:nvCxnSpPr>
                <p:spPr>
                  <a:xfrm>
                    <a:off x="2434660" y="5627473"/>
                    <a:ext cx="1152128"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F92E8C6-4408-FE48-95EA-1E8F4396E9F4}"/>
                      </a:ext>
                    </a:extLst>
                  </p:cNvPr>
                  <p:cNvSpPr/>
                  <p:nvPr/>
                </p:nvSpPr>
                <p:spPr>
                  <a:xfrm>
                    <a:off x="5106587" y="4591756"/>
                    <a:ext cx="1653395" cy="1080120"/>
                  </a:xfrm>
                  <a:prstGeom prst="rect">
                    <a:avLst/>
                  </a:prstGeom>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DFB36D2-347E-EA49-9DB0-298D6D5FF5E2}"/>
                      </a:ext>
                    </a:extLst>
                  </p:cNvPr>
                  <p:cNvSpPr/>
                  <p:nvPr/>
                </p:nvSpPr>
                <p:spPr>
                  <a:xfrm>
                    <a:off x="4854520" y="4858286"/>
                    <a:ext cx="1653395" cy="1080120"/>
                  </a:xfrm>
                  <a:prstGeom prst="rect">
                    <a:avLst/>
                  </a:prstGeom>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C819B1C-A130-1441-A61C-14456292BE1D}"/>
                      </a:ext>
                    </a:extLst>
                  </p:cNvPr>
                  <p:cNvSpPr/>
                  <p:nvPr/>
                </p:nvSpPr>
                <p:spPr>
                  <a:xfrm>
                    <a:off x="4648336" y="5124816"/>
                    <a:ext cx="1653395" cy="1080120"/>
                  </a:xfrm>
                  <a:prstGeom prst="rect">
                    <a:avLst/>
                  </a:prstGeom>
                  <a:solidFill>
                    <a:srgbClr val="E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614CC40-5A92-4C42-925D-BBBD5D0A71F2}"/>
                      </a:ext>
                    </a:extLst>
                  </p:cNvPr>
                  <p:cNvSpPr/>
                  <p:nvPr/>
                </p:nvSpPr>
                <p:spPr>
                  <a:xfrm>
                    <a:off x="8414732" y="4437111"/>
                    <a:ext cx="1569700" cy="1578961"/>
                  </a:xfrm>
                  <a:prstGeom prst="rect">
                    <a:avLst/>
                  </a:prstGeom>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12469419-4AB9-4444-BEA4-7568DF2BF6B4}"/>
                      </a:ext>
                    </a:extLst>
                  </p:cNvPr>
                  <p:cNvCxnSpPr>
                    <a:cxnSpLocks/>
                  </p:cNvCxnSpPr>
                  <p:nvPr/>
                </p:nvCxnSpPr>
                <p:spPr>
                  <a:xfrm>
                    <a:off x="8414732" y="5229200"/>
                    <a:ext cx="1569700"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A067137-4466-B548-9232-3C2F034D7A5D}"/>
                      </a:ext>
                    </a:extLst>
                  </p:cNvPr>
                  <p:cNvCxnSpPr>
                    <a:cxnSpLocks/>
                  </p:cNvCxnSpPr>
                  <p:nvPr/>
                </p:nvCxnSpPr>
                <p:spPr>
                  <a:xfrm>
                    <a:off x="8414732" y="5606118"/>
                    <a:ext cx="1569700"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DF05043C-CFD1-8F46-8CC6-DEDDDD2D283A}"/>
                    </a:ext>
                  </a:extLst>
                </p:cNvPr>
                <p:cNvSpPr/>
                <p:nvPr/>
              </p:nvSpPr>
              <p:spPr>
                <a:xfrm>
                  <a:off x="516395" y="6417905"/>
                  <a:ext cx="1293420" cy="431268"/>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46C28E5B-8EC4-9344-9ED2-3BFD50AEC04E}"/>
                    </a:ext>
                  </a:extLst>
                </p:cNvPr>
                <p:cNvSpPr/>
                <p:nvPr/>
              </p:nvSpPr>
              <p:spPr>
                <a:xfrm>
                  <a:off x="523420" y="5520478"/>
                  <a:ext cx="1286394" cy="46565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4A760D2-DD34-1B44-85A6-BD20D708E13F}"/>
                    </a:ext>
                  </a:extLst>
                </p:cNvPr>
                <p:cNvSpPr/>
                <p:nvPr/>
              </p:nvSpPr>
              <p:spPr>
                <a:xfrm>
                  <a:off x="516395" y="5991352"/>
                  <a:ext cx="1293420" cy="41790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C2E69700-C04F-8D40-A262-A3C87A5BB82E}"/>
                    </a:ext>
                  </a:extLst>
                </p:cNvPr>
                <p:cNvSpPr/>
                <p:nvPr/>
              </p:nvSpPr>
              <p:spPr>
                <a:xfrm>
                  <a:off x="7236857" y="6412688"/>
                  <a:ext cx="1764044" cy="431268"/>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18317983-8A65-464E-88B0-31EAD4D72607}"/>
                    </a:ext>
                  </a:extLst>
                </p:cNvPr>
                <p:cNvSpPr/>
                <p:nvPr/>
              </p:nvSpPr>
              <p:spPr>
                <a:xfrm>
                  <a:off x="7236857" y="5520477"/>
                  <a:ext cx="1764044" cy="457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5EC9120D-A6B2-6441-8FD5-B80C0EF2ED5A}"/>
                    </a:ext>
                  </a:extLst>
                </p:cNvPr>
                <p:cNvSpPr/>
                <p:nvPr/>
              </p:nvSpPr>
              <p:spPr>
                <a:xfrm>
                  <a:off x="7236857" y="5986135"/>
                  <a:ext cx="1764044" cy="41790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70">
                <a:extLst>
                  <a:ext uri="{FF2B5EF4-FFF2-40B4-BE49-F238E27FC236}">
                    <a16:creationId xmlns:a16="http://schemas.microsoft.com/office/drawing/2014/main" id="{A978F8BB-2E38-AC40-9BED-FA6583A02C32}"/>
                  </a:ext>
                </a:extLst>
              </p:cNvPr>
              <p:cNvGrpSpPr/>
              <p:nvPr/>
            </p:nvGrpSpPr>
            <p:grpSpPr>
              <a:xfrm>
                <a:off x="4230068" y="5688087"/>
                <a:ext cx="2920772" cy="234379"/>
                <a:chOff x="2785888" y="5165676"/>
                <a:chExt cx="3046661" cy="162371"/>
              </a:xfrm>
            </p:grpSpPr>
            <p:sp>
              <p:nvSpPr>
                <p:cNvPr id="66" name="Rectangle 65">
                  <a:extLst>
                    <a:ext uri="{FF2B5EF4-FFF2-40B4-BE49-F238E27FC236}">
                      <a16:creationId xmlns:a16="http://schemas.microsoft.com/office/drawing/2014/main" id="{E9B1DBF2-7445-4E49-B18B-13E3575AB536}"/>
                    </a:ext>
                  </a:extLst>
                </p:cNvPr>
                <p:cNvSpPr/>
                <p:nvPr/>
              </p:nvSpPr>
              <p:spPr>
                <a:xfrm>
                  <a:off x="2785888" y="5165676"/>
                  <a:ext cx="3046661" cy="16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CDBD823-AC4B-6741-8129-0A1078E412DE}"/>
                    </a:ext>
                  </a:extLst>
                </p:cNvPr>
                <p:cNvSpPr/>
                <p:nvPr/>
              </p:nvSpPr>
              <p:spPr>
                <a:xfrm>
                  <a:off x="2801529" y="5175860"/>
                  <a:ext cx="738772" cy="14563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sp>
              <p:nvSpPr>
                <p:cNvPr id="68" name="Rectangle 67">
                  <a:extLst>
                    <a:ext uri="{FF2B5EF4-FFF2-40B4-BE49-F238E27FC236}">
                      <a16:creationId xmlns:a16="http://schemas.microsoft.com/office/drawing/2014/main" id="{A9F7AB10-08C7-B347-8B37-045945CBE796}"/>
                    </a:ext>
                  </a:extLst>
                </p:cNvPr>
                <p:cNvSpPr/>
                <p:nvPr/>
              </p:nvSpPr>
              <p:spPr>
                <a:xfrm>
                  <a:off x="3555942" y="5177903"/>
                  <a:ext cx="738772" cy="14282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sp>
              <p:nvSpPr>
                <p:cNvPr id="69" name="Rectangle 68">
                  <a:extLst>
                    <a:ext uri="{FF2B5EF4-FFF2-40B4-BE49-F238E27FC236}">
                      <a16:creationId xmlns:a16="http://schemas.microsoft.com/office/drawing/2014/main" id="{FC410601-69A9-8B44-9395-30CD8B731F71}"/>
                    </a:ext>
                  </a:extLst>
                </p:cNvPr>
                <p:cNvSpPr/>
                <p:nvPr/>
              </p:nvSpPr>
              <p:spPr>
                <a:xfrm>
                  <a:off x="4309218" y="5177905"/>
                  <a:ext cx="738772" cy="14282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sp>
              <p:nvSpPr>
                <p:cNvPr id="70" name="Rectangle 69">
                  <a:extLst>
                    <a:ext uri="{FF2B5EF4-FFF2-40B4-BE49-F238E27FC236}">
                      <a16:creationId xmlns:a16="http://schemas.microsoft.com/office/drawing/2014/main" id="{EAE30C81-164F-914D-84C3-213C608C11C8}"/>
                    </a:ext>
                  </a:extLst>
                </p:cNvPr>
                <p:cNvSpPr/>
                <p:nvPr/>
              </p:nvSpPr>
              <p:spPr>
                <a:xfrm>
                  <a:off x="5062494" y="5177905"/>
                  <a:ext cx="761666" cy="142827"/>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grpSp>
          <p:grpSp>
            <p:nvGrpSpPr>
              <p:cNvPr id="84" name="Group 83">
                <a:extLst>
                  <a:ext uri="{FF2B5EF4-FFF2-40B4-BE49-F238E27FC236}">
                    <a16:creationId xmlns:a16="http://schemas.microsoft.com/office/drawing/2014/main" id="{D977F857-CB4E-0845-80CB-5AFCA81FAFC4}"/>
                  </a:ext>
                </a:extLst>
              </p:cNvPr>
              <p:cNvGrpSpPr/>
              <p:nvPr/>
            </p:nvGrpSpPr>
            <p:grpSpPr>
              <a:xfrm>
                <a:off x="4230068" y="2519573"/>
                <a:ext cx="2920772" cy="234379"/>
                <a:chOff x="2785888" y="5165676"/>
                <a:chExt cx="3046661" cy="162371"/>
              </a:xfrm>
            </p:grpSpPr>
            <p:sp>
              <p:nvSpPr>
                <p:cNvPr id="85" name="Rectangle 84">
                  <a:extLst>
                    <a:ext uri="{FF2B5EF4-FFF2-40B4-BE49-F238E27FC236}">
                      <a16:creationId xmlns:a16="http://schemas.microsoft.com/office/drawing/2014/main" id="{30F49AD3-D0EE-AD4F-80C3-46CE2A7A4FBF}"/>
                    </a:ext>
                  </a:extLst>
                </p:cNvPr>
                <p:cNvSpPr/>
                <p:nvPr/>
              </p:nvSpPr>
              <p:spPr>
                <a:xfrm>
                  <a:off x="2785888" y="5165676"/>
                  <a:ext cx="3046661" cy="16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D1208B9E-D7D5-7746-BA89-DAA02DD2E58E}"/>
                    </a:ext>
                  </a:extLst>
                </p:cNvPr>
                <p:cNvSpPr/>
                <p:nvPr/>
              </p:nvSpPr>
              <p:spPr>
                <a:xfrm>
                  <a:off x="2801529" y="5175860"/>
                  <a:ext cx="738772" cy="14563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sp>
              <p:nvSpPr>
                <p:cNvPr id="87" name="Rectangle 86">
                  <a:extLst>
                    <a:ext uri="{FF2B5EF4-FFF2-40B4-BE49-F238E27FC236}">
                      <a16:creationId xmlns:a16="http://schemas.microsoft.com/office/drawing/2014/main" id="{1F465B49-B6CA-6E4A-AFF4-4FBB848B3F4E}"/>
                    </a:ext>
                  </a:extLst>
                </p:cNvPr>
                <p:cNvSpPr/>
                <p:nvPr/>
              </p:nvSpPr>
              <p:spPr>
                <a:xfrm>
                  <a:off x="3555942" y="5177903"/>
                  <a:ext cx="738772" cy="14282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sp>
              <p:nvSpPr>
                <p:cNvPr id="88" name="Rectangle 87">
                  <a:extLst>
                    <a:ext uri="{FF2B5EF4-FFF2-40B4-BE49-F238E27FC236}">
                      <a16:creationId xmlns:a16="http://schemas.microsoft.com/office/drawing/2014/main" id="{5DC98DF8-3BF2-2B42-9291-07F2B84445B5}"/>
                    </a:ext>
                  </a:extLst>
                </p:cNvPr>
                <p:cNvSpPr/>
                <p:nvPr/>
              </p:nvSpPr>
              <p:spPr>
                <a:xfrm>
                  <a:off x="4309218" y="5177905"/>
                  <a:ext cx="738772" cy="14282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sp>
              <p:nvSpPr>
                <p:cNvPr id="89" name="Rectangle 88">
                  <a:extLst>
                    <a:ext uri="{FF2B5EF4-FFF2-40B4-BE49-F238E27FC236}">
                      <a16:creationId xmlns:a16="http://schemas.microsoft.com/office/drawing/2014/main" id="{6C010EEA-0181-E947-B23E-CEF68F9EA1DA}"/>
                    </a:ext>
                  </a:extLst>
                </p:cNvPr>
                <p:cNvSpPr/>
                <p:nvPr/>
              </p:nvSpPr>
              <p:spPr>
                <a:xfrm>
                  <a:off x="5062494" y="5177905"/>
                  <a:ext cx="761666" cy="142827"/>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grpSp>
          <p:sp>
            <p:nvSpPr>
              <p:cNvPr id="90" name="Down Arrow 89">
                <a:extLst>
                  <a:ext uri="{FF2B5EF4-FFF2-40B4-BE49-F238E27FC236}">
                    <a16:creationId xmlns:a16="http://schemas.microsoft.com/office/drawing/2014/main" id="{087161E9-37C1-CA4C-B939-F6AACBAD2580}"/>
                  </a:ext>
                </a:extLst>
              </p:cNvPr>
              <p:cNvSpPr/>
              <p:nvPr/>
            </p:nvSpPr>
            <p:spPr>
              <a:xfrm>
                <a:off x="5457241" y="4958412"/>
                <a:ext cx="292937" cy="579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1E0DC084-2E14-2843-B3CC-7AECFB726F48}"/>
                  </a:ext>
                </a:extLst>
              </p:cNvPr>
              <p:cNvSpPr txBox="1"/>
              <p:nvPr/>
            </p:nvSpPr>
            <p:spPr>
              <a:xfrm>
                <a:off x="4161857" y="4911117"/>
                <a:ext cx="1221782" cy="650344"/>
              </a:xfrm>
              <a:prstGeom prst="rect">
                <a:avLst/>
              </a:prstGeom>
              <a:noFill/>
            </p:spPr>
            <p:txBody>
              <a:bodyPr wrap="square" rtlCol="0">
                <a:spAutoFit/>
              </a:bodyPr>
              <a:lstStyle/>
              <a:p>
                <a:r>
                  <a:rPr lang="en-US" sz="1400" dirty="0"/>
                  <a:t>execute </a:t>
                </a:r>
              </a:p>
              <a:p>
                <a:r>
                  <a:rPr lang="en-US" sz="1400" dirty="0"/>
                  <a:t>in parallel</a:t>
                </a:r>
              </a:p>
            </p:txBody>
          </p:sp>
          <p:sp>
            <p:nvSpPr>
              <p:cNvPr id="92" name="TextBox 91">
                <a:extLst>
                  <a:ext uri="{FF2B5EF4-FFF2-40B4-BE49-F238E27FC236}">
                    <a16:creationId xmlns:a16="http://schemas.microsoft.com/office/drawing/2014/main" id="{08C5216C-9C70-A943-B1D3-E3B3B3BCBF84}"/>
                  </a:ext>
                </a:extLst>
              </p:cNvPr>
              <p:cNvSpPr txBox="1"/>
              <p:nvPr/>
            </p:nvSpPr>
            <p:spPr>
              <a:xfrm>
                <a:off x="4148430" y="2863182"/>
                <a:ext cx="1793292" cy="650344"/>
              </a:xfrm>
              <a:prstGeom prst="rect">
                <a:avLst/>
              </a:prstGeom>
              <a:noFill/>
            </p:spPr>
            <p:txBody>
              <a:bodyPr wrap="square" rtlCol="0">
                <a:spAutoFit/>
              </a:bodyPr>
              <a:lstStyle/>
              <a:p>
                <a:r>
                  <a:rPr lang="en-US" sz="1400" dirty="0"/>
                  <a:t>execute sequentially</a:t>
                </a:r>
              </a:p>
            </p:txBody>
          </p:sp>
          <p:sp>
            <p:nvSpPr>
              <p:cNvPr id="93" name="Down Arrow 92">
                <a:extLst>
                  <a:ext uri="{FF2B5EF4-FFF2-40B4-BE49-F238E27FC236}">
                    <a16:creationId xmlns:a16="http://schemas.microsoft.com/office/drawing/2014/main" id="{EC7F7230-03BA-8044-9D1E-B78D0AA91D2F}"/>
                  </a:ext>
                </a:extLst>
              </p:cNvPr>
              <p:cNvSpPr/>
              <p:nvPr/>
            </p:nvSpPr>
            <p:spPr>
              <a:xfrm flipV="1">
                <a:off x="5457241" y="2942169"/>
                <a:ext cx="290598" cy="5815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rved Right Arrow 93">
                <a:extLst>
                  <a:ext uri="{FF2B5EF4-FFF2-40B4-BE49-F238E27FC236}">
                    <a16:creationId xmlns:a16="http://schemas.microsoft.com/office/drawing/2014/main" id="{2E4638FA-0E56-C244-B943-1758E2445924}"/>
                  </a:ext>
                </a:extLst>
              </p:cNvPr>
              <p:cNvSpPr/>
              <p:nvPr/>
            </p:nvSpPr>
            <p:spPr>
              <a:xfrm>
                <a:off x="3049401" y="2591743"/>
                <a:ext cx="553408" cy="142021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TextBox 95">
                <a:extLst>
                  <a:ext uri="{FF2B5EF4-FFF2-40B4-BE49-F238E27FC236}">
                    <a16:creationId xmlns:a16="http://schemas.microsoft.com/office/drawing/2014/main" id="{254CB6F2-774D-1941-9AEE-C44E83D157C5}"/>
                  </a:ext>
                </a:extLst>
              </p:cNvPr>
              <p:cNvSpPr txBox="1"/>
              <p:nvPr/>
            </p:nvSpPr>
            <p:spPr>
              <a:xfrm>
                <a:off x="2170036" y="3833271"/>
                <a:ext cx="1431640" cy="683752"/>
              </a:xfrm>
              <a:prstGeom prst="rect">
                <a:avLst/>
              </a:prstGeom>
              <a:noFill/>
            </p:spPr>
            <p:txBody>
              <a:bodyPr wrap="square" rtlCol="0">
                <a:spAutoFit/>
              </a:bodyPr>
              <a:lstStyle/>
              <a:p>
                <a:r>
                  <a:rPr lang="en-US" sz="1400" dirty="0"/>
                  <a:t>split the largest dim.</a:t>
                </a:r>
              </a:p>
            </p:txBody>
          </p:sp>
          <p:sp>
            <p:nvSpPr>
              <p:cNvPr id="98" name="Curved Right Arrow 97">
                <a:extLst>
                  <a:ext uri="{FF2B5EF4-FFF2-40B4-BE49-F238E27FC236}">
                    <a16:creationId xmlns:a16="http://schemas.microsoft.com/office/drawing/2014/main" id="{D7116BEC-28CC-464F-9379-AA9688CDD0CA}"/>
                  </a:ext>
                </a:extLst>
              </p:cNvPr>
              <p:cNvSpPr/>
              <p:nvPr/>
            </p:nvSpPr>
            <p:spPr>
              <a:xfrm flipV="1">
                <a:off x="3052192" y="4422867"/>
                <a:ext cx="550617" cy="148124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TextBox 98">
                <a:extLst>
                  <a:ext uri="{FF2B5EF4-FFF2-40B4-BE49-F238E27FC236}">
                    <a16:creationId xmlns:a16="http://schemas.microsoft.com/office/drawing/2014/main" id="{D1A20462-EADC-0B45-A22D-5A9085918A18}"/>
                  </a:ext>
                </a:extLst>
              </p:cNvPr>
              <p:cNvSpPr txBox="1"/>
              <p:nvPr/>
            </p:nvSpPr>
            <p:spPr>
              <a:xfrm>
                <a:off x="2163450" y="1999178"/>
                <a:ext cx="1296144" cy="523220"/>
              </a:xfrm>
              <a:prstGeom prst="rect">
                <a:avLst/>
              </a:prstGeom>
              <a:noFill/>
            </p:spPr>
            <p:txBody>
              <a:bodyPr wrap="square" rtlCol="0">
                <a:spAutoFit/>
              </a:bodyPr>
              <a:lstStyle/>
              <a:p>
                <a:r>
                  <a:rPr lang="en-US" sz="1400" dirty="0"/>
                  <a:t>repeat recursively</a:t>
                </a:r>
              </a:p>
            </p:txBody>
          </p:sp>
          <p:sp>
            <p:nvSpPr>
              <p:cNvPr id="100" name="TextBox 99">
                <a:extLst>
                  <a:ext uri="{FF2B5EF4-FFF2-40B4-BE49-F238E27FC236}">
                    <a16:creationId xmlns:a16="http://schemas.microsoft.com/office/drawing/2014/main" id="{F36BC244-930E-9741-AB49-ADA59809FF61}"/>
                  </a:ext>
                </a:extLst>
              </p:cNvPr>
              <p:cNvSpPr txBox="1"/>
              <p:nvPr/>
            </p:nvSpPr>
            <p:spPr>
              <a:xfrm>
                <a:off x="2165721" y="5614181"/>
                <a:ext cx="1371313" cy="683752"/>
              </a:xfrm>
              <a:prstGeom prst="rect">
                <a:avLst/>
              </a:prstGeom>
              <a:noFill/>
            </p:spPr>
            <p:txBody>
              <a:bodyPr wrap="square" rtlCol="0">
                <a:spAutoFit/>
              </a:bodyPr>
              <a:lstStyle/>
              <a:p>
                <a:r>
                  <a:rPr lang="en-US" sz="1400" dirty="0"/>
                  <a:t>repeat recursively</a:t>
                </a:r>
              </a:p>
            </p:txBody>
          </p:sp>
          <p:sp>
            <p:nvSpPr>
              <p:cNvPr id="101" name="Right Arrow 100">
                <a:extLst>
                  <a:ext uri="{FF2B5EF4-FFF2-40B4-BE49-F238E27FC236}">
                    <a16:creationId xmlns:a16="http://schemas.microsoft.com/office/drawing/2014/main" id="{74A6488D-E75B-F14B-ACA0-45FD9215730B}"/>
                  </a:ext>
                </a:extLst>
              </p:cNvPr>
              <p:cNvSpPr/>
              <p:nvPr/>
            </p:nvSpPr>
            <p:spPr>
              <a:xfrm>
                <a:off x="1439317" y="4068580"/>
                <a:ext cx="712404" cy="284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E798F9FF-8358-7B48-98FC-46D64D7C514D}"/>
                  </a:ext>
                </a:extLst>
              </p:cNvPr>
              <p:cNvSpPr txBox="1"/>
              <p:nvPr/>
            </p:nvSpPr>
            <p:spPr>
              <a:xfrm>
                <a:off x="1350839" y="3725133"/>
                <a:ext cx="1047661" cy="402208"/>
              </a:xfrm>
              <a:prstGeom prst="rect">
                <a:avLst/>
              </a:prstGeom>
              <a:noFill/>
            </p:spPr>
            <p:txBody>
              <a:bodyPr wrap="square" rtlCol="0">
                <a:spAutoFit/>
              </a:bodyPr>
              <a:lstStyle/>
              <a:p>
                <a:r>
                  <a:rPr lang="en-US" sz="1400" dirty="0"/>
                  <a:t>START</a:t>
                </a:r>
              </a:p>
            </p:txBody>
          </p:sp>
          <p:sp>
            <p:nvSpPr>
              <p:cNvPr id="106" name="Arc 105">
                <a:extLst>
                  <a:ext uri="{FF2B5EF4-FFF2-40B4-BE49-F238E27FC236}">
                    <a16:creationId xmlns:a16="http://schemas.microsoft.com/office/drawing/2014/main" id="{40E42282-7294-284C-BC27-B405D8C05876}"/>
                  </a:ext>
                </a:extLst>
              </p:cNvPr>
              <p:cNvSpPr/>
              <p:nvPr/>
            </p:nvSpPr>
            <p:spPr>
              <a:xfrm rot="8125428">
                <a:off x="4394282" y="5082351"/>
                <a:ext cx="1088065" cy="1094216"/>
              </a:xfrm>
              <a:prstGeom prst="arc">
                <a:avLst>
                  <a:gd name="adj1" fmla="val 16149391"/>
                  <a:gd name="adj2" fmla="val 21535619"/>
                </a:avLst>
              </a:prstGeom>
              <a:ln w="254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7" name="Arc 106">
                <a:extLst>
                  <a:ext uri="{FF2B5EF4-FFF2-40B4-BE49-F238E27FC236}">
                    <a16:creationId xmlns:a16="http://schemas.microsoft.com/office/drawing/2014/main" id="{3BF69FD5-B312-2847-BF01-D08F94E1887C}"/>
                  </a:ext>
                </a:extLst>
              </p:cNvPr>
              <p:cNvSpPr/>
              <p:nvPr/>
            </p:nvSpPr>
            <p:spPr>
              <a:xfrm rot="8125428">
                <a:off x="5839478" y="5074558"/>
                <a:ext cx="1088065" cy="1094216"/>
              </a:xfrm>
              <a:prstGeom prst="arc">
                <a:avLst>
                  <a:gd name="adj1" fmla="val 16149391"/>
                  <a:gd name="adj2" fmla="val 21535619"/>
                </a:avLst>
              </a:prstGeom>
              <a:ln w="254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8" name="Arc 107">
                <a:extLst>
                  <a:ext uri="{FF2B5EF4-FFF2-40B4-BE49-F238E27FC236}">
                    <a16:creationId xmlns:a16="http://schemas.microsoft.com/office/drawing/2014/main" id="{F824A4CA-E1C6-3044-B447-DBB11DA5DAE4}"/>
                  </a:ext>
                </a:extLst>
              </p:cNvPr>
              <p:cNvSpPr/>
              <p:nvPr/>
            </p:nvSpPr>
            <p:spPr>
              <a:xfrm rot="10800000">
                <a:off x="4972270" y="5510938"/>
                <a:ext cx="1419680" cy="962498"/>
              </a:xfrm>
              <a:prstGeom prst="arc">
                <a:avLst>
                  <a:gd name="adj1" fmla="val 12346451"/>
                  <a:gd name="adj2" fmla="val 20004734"/>
                </a:avLst>
              </a:prstGeom>
              <a:ln w="254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7B6BE05D-3554-3E4A-9DE0-B94AF4769D1E}"/>
                  </a:ext>
                </a:extLst>
              </p:cNvPr>
              <p:cNvSpPr txBox="1"/>
              <p:nvPr/>
            </p:nvSpPr>
            <p:spPr>
              <a:xfrm>
                <a:off x="5833301" y="6259036"/>
                <a:ext cx="2040060" cy="382556"/>
              </a:xfrm>
              <a:prstGeom prst="rect">
                <a:avLst/>
              </a:prstGeom>
              <a:noFill/>
            </p:spPr>
            <p:txBody>
              <a:bodyPr wrap="square" rtlCol="0">
                <a:spAutoFit/>
              </a:bodyPr>
              <a:lstStyle/>
              <a:p>
                <a:pPr algn="ctr"/>
                <a:r>
                  <a:rPr lang="en-US" sz="1400" dirty="0"/>
                  <a:t>communicate</a:t>
                </a:r>
              </a:p>
            </p:txBody>
          </p:sp>
        </p:grpSp>
        <p:sp>
          <p:nvSpPr>
            <p:cNvPr id="117" name="TextBox 116">
              <a:extLst>
                <a:ext uri="{FF2B5EF4-FFF2-40B4-BE49-F238E27FC236}">
                  <a16:creationId xmlns:a16="http://schemas.microsoft.com/office/drawing/2014/main" id="{F0656AD6-95EB-8547-933A-73BE1493AF52}"/>
                </a:ext>
              </a:extLst>
            </p:cNvPr>
            <p:cNvSpPr txBox="1"/>
            <p:nvPr/>
          </p:nvSpPr>
          <p:spPr>
            <a:xfrm>
              <a:off x="5139416" y="1699392"/>
              <a:ext cx="1559860" cy="276999"/>
            </a:xfrm>
            <a:prstGeom prst="rect">
              <a:avLst/>
            </a:prstGeom>
            <a:noFill/>
          </p:spPr>
          <p:txBody>
            <a:bodyPr wrap="square" rtlCol="0">
              <a:spAutoFit/>
            </a:bodyPr>
            <a:lstStyle/>
            <a:p>
              <a:r>
                <a:rPr lang="en-US" sz="1200" dirty="0"/>
                <a:t>Locally</a:t>
              </a:r>
            </a:p>
          </p:txBody>
        </p:sp>
        <p:sp>
          <p:nvSpPr>
            <p:cNvPr id="118" name="Rectangle 117">
              <a:extLst>
                <a:ext uri="{FF2B5EF4-FFF2-40B4-BE49-F238E27FC236}">
                  <a16:creationId xmlns:a16="http://schemas.microsoft.com/office/drawing/2014/main" id="{C014F172-E631-884A-9EF2-D39C67EB8120}"/>
                </a:ext>
              </a:extLst>
            </p:cNvPr>
            <p:cNvSpPr/>
            <p:nvPr/>
          </p:nvSpPr>
          <p:spPr>
            <a:xfrm>
              <a:off x="5474949" y="2292824"/>
              <a:ext cx="422542" cy="607809"/>
            </a:xfrm>
            <a:prstGeom prst="rect">
              <a:avLst/>
            </a:prstGeom>
            <a:solidFill>
              <a:srgbClr val="00B0F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97E0F9BC-3AC5-E240-9C6A-64D5EEE068D4}"/>
                </a:ext>
              </a:extLst>
            </p:cNvPr>
            <p:cNvSpPr/>
            <p:nvPr/>
          </p:nvSpPr>
          <p:spPr>
            <a:xfrm>
              <a:off x="5474949" y="2747711"/>
              <a:ext cx="422101" cy="150921"/>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721A85B5-97D1-AB44-BC18-A8F66E7A85AE}"/>
                </a:ext>
              </a:extLst>
            </p:cNvPr>
            <p:cNvSpPr/>
            <p:nvPr/>
          </p:nvSpPr>
          <p:spPr>
            <a:xfrm>
              <a:off x="5477242" y="2433659"/>
              <a:ext cx="419808" cy="16295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0D32AAFC-8EDB-894D-9B8D-E655F8AC7BC3}"/>
                </a:ext>
              </a:extLst>
            </p:cNvPr>
            <p:cNvSpPr/>
            <p:nvPr/>
          </p:nvSpPr>
          <p:spPr>
            <a:xfrm>
              <a:off x="5474949" y="2598440"/>
              <a:ext cx="422101" cy="14624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A826C662-7410-EB44-9B06-70FACF175191}"/>
                </a:ext>
              </a:extLst>
            </p:cNvPr>
            <p:cNvSpPr/>
            <p:nvPr/>
          </p:nvSpPr>
          <p:spPr>
            <a:xfrm>
              <a:off x="6241117" y="2392858"/>
              <a:ext cx="606381" cy="414415"/>
            </a:xfrm>
            <a:prstGeom prst="rect">
              <a:avLst/>
            </a:prstGeom>
            <a:gradFill flip="none" rotWithShape="1">
              <a:gsLst>
                <a:gs pos="17000">
                  <a:srgbClr val="00B0F0"/>
                </a:gs>
                <a:gs pos="40000">
                  <a:srgbClr val="FFC000">
                    <a:alpha val="63000"/>
                  </a:srgbClr>
                </a:gs>
                <a:gs pos="65000">
                  <a:srgbClr val="00B050"/>
                </a:gs>
                <a:gs pos="85000">
                  <a:srgbClr val="EB0000"/>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16C24ED2-E55D-5A4A-A0EB-C133A2F5D182}"/>
                </a:ext>
              </a:extLst>
            </p:cNvPr>
            <p:cNvSpPr/>
            <p:nvPr/>
          </p:nvSpPr>
          <p:spPr>
            <a:xfrm>
              <a:off x="5480163" y="4392355"/>
              <a:ext cx="422542" cy="607809"/>
            </a:xfrm>
            <a:prstGeom prst="rect">
              <a:avLst/>
            </a:prstGeom>
            <a:solidFill>
              <a:srgbClr val="00B0F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a:extLst>
                <a:ext uri="{FF2B5EF4-FFF2-40B4-BE49-F238E27FC236}">
                  <a16:creationId xmlns:a16="http://schemas.microsoft.com/office/drawing/2014/main" id="{EF07CCF9-DC7D-E64B-BA1C-FD76EACE6691}"/>
                </a:ext>
              </a:extLst>
            </p:cNvPr>
            <p:cNvSpPr/>
            <p:nvPr/>
          </p:nvSpPr>
          <p:spPr>
            <a:xfrm>
              <a:off x="5480163" y="4847242"/>
              <a:ext cx="422101" cy="150921"/>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a:extLst>
                <a:ext uri="{FF2B5EF4-FFF2-40B4-BE49-F238E27FC236}">
                  <a16:creationId xmlns:a16="http://schemas.microsoft.com/office/drawing/2014/main" id="{0547E509-4291-7C47-93A6-18E229300B3B}"/>
                </a:ext>
              </a:extLst>
            </p:cNvPr>
            <p:cNvSpPr/>
            <p:nvPr/>
          </p:nvSpPr>
          <p:spPr>
            <a:xfrm>
              <a:off x="5482456" y="4533190"/>
              <a:ext cx="419808" cy="16295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27EBFF1D-8112-4343-A44F-848D3176B07C}"/>
                </a:ext>
              </a:extLst>
            </p:cNvPr>
            <p:cNvSpPr/>
            <p:nvPr/>
          </p:nvSpPr>
          <p:spPr>
            <a:xfrm>
              <a:off x="5480163" y="4697971"/>
              <a:ext cx="422101" cy="14624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a:extLst>
                <a:ext uri="{FF2B5EF4-FFF2-40B4-BE49-F238E27FC236}">
                  <a16:creationId xmlns:a16="http://schemas.microsoft.com/office/drawing/2014/main" id="{C8437AB0-4FA8-F64B-A303-C02B03A7A746}"/>
                </a:ext>
              </a:extLst>
            </p:cNvPr>
            <p:cNvSpPr/>
            <p:nvPr/>
          </p:nvSpPr>
          <p:spPr>
            <a:xfrm>
              <a:off x="6736588" y="4863893"/>
              <a:ext cx="591084" cy="404590"/>
            </a:xfrm>
            <a:prstGeom prst="rect">
              <a:avLst/>
            </a:prstGeom>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867BB5F2-0B5F-5B41-A4EA-E80D6A0EDED3}"/>
                </a:ext>
              </a:extLst>
            </p:cNvPr>
            <p:cNvSpPr/>
            <p:nvPr/>
          </p:nvSpPr>
          <p:spPr>
            <a:xfrm>
              <a:off x="6640209" y="4960371"/>
              <a:ext cx="606381" cy="414415"/>
            </a:xfrm>
            <a:prstGeom prst="rect">
              <a:avLst/>
            </a:prstGeom>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A2BA8670-8C60-7643-82A1-29632132AFD5}"/>
                </a:ext>
              </a:extLst>
            </p:cNvPr>
            <p:cNvSpPr/>
            <p:nvPr/>
          </p:nvSpPr>
          <p:spPr>
            <a:xfrm>
              <a:off x="6547764" y="5062632"/>
              <a:ext cx="606381" cy="414415"/>
            </a:xfrm>
            <a:prstGeom prst="rect">
              <a:avLst/>
            </a:prstGeom>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28E27FA4-57E7-7344-840D-D35AEBB4136E}"/>
                </a:ext>
              </a:extLst>
            </p:cNvPr>
            <p:cNvSpPr/>
            <p:nvPr/>
          </p:nvSpPr>
          <p:spPr>
            <a:xfrm>
              <a:off x="6472146" y="5164893"/>
              <a:ext cx="606381" cy="414415"/>
            </a:xfrm>
            <a:prstGeom prst="rect">
              <a:avLst/>
            </a:prstGeom>
            <a:solidFill>
              <a:srgbClr val="E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Frame 134">
              <a:extLst>
                <a:ext uri="{FF2B5EF4-FFF2-40B4-BE49-F238E27FC236}">
                  <a16:creationId xmlns:a16="http://schemas.microsoft.com/office/drawing/2014/main" id="{FC0560BA-90AE-8C4A-88BA-CD5797F43C59}"/>
                </a:ext>
              </a:extLst>
            </p:cNvPr>
            <p:cNvSpPr/>
            <p:nvPr/>
          </p:nvSpPr>
          <p:spPr>
            <a:xfrm>
              <a:off x="5618965" y="2218937"/>
              <a:ext cx="45719" cy="769239"/>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D194BE49-4E6A-064F-969B-AF64BB45F426}"/>
                    </a:ext>
                  </a:extLst>
                </p:cNvPr>
                <p:cNvSpPr txBox="1"/>
                <p:nvPr/>
              </p:nvSpPr>
              <p:spPr>
                <a:xfrm>
                  <a:off x="5256485" y="1943671"/>
                  <a:ext cx="816398" cy="2616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𝑝</m:t>
                            </m:r>
                          </m:e>
                          <m:sub>
                            <m:r>
                              <a:rPr lang="en-US" sz="1100" b="0" i="1" dirty="0" smtClean="0">
                                <a:latin typeface="Cambria Math" panose="02040503050406030204" pitchFamily="18" charset="0"/>
                              </a:rPr>
                              <m:t>𝑖</m:t>
                            </m:r>
                          </m:sub>
                        </m:sSub>
                      </m:oMath>
                    </m:oMathPara>
                  </a14:m>
                  <a:endParaRPr lang="en-US" sz="1100" dirty="0"/>
                </a:p>
              </p:txBody>
            </p:sp>
          </mc:Choice>
          <mc:Fallback xmlns="">
            <p:sp>
              <p:nvSpPr>
                <p:cNvPr id="136" name="TextBox 135">
                  <a:extLst>
                    <a:ext uri="{FF2B5EF4-FFF2-40B4-BE49-F238E27FC236}">
                      <a16:creationId xmlns:a16="http://schemas.microsoft.com/office/drawing/2014/main" id="{D194BE49-4E6A-064F-969B-AF64BB45F426}"/>
                    </a:ext>
                  </a:extLst>
                </p:cNvPr>
                <p:cNvSpPr txBox="1">
                  <a:spLocks noRot="1" noChangeAspect="1" noMove="1" noResize="1" noEditPoints="1" noAdjustHandles="1" noChangeArrowheads="1" noChangeShapeType="1" noTextEdit="1"/>
                </p:cNvSpPr>
                <p:nvPr/>
              </p:nvSpPr>
              <p:spPr>
                <a:xfrm>
                  <a:off x="5256485" y="1943671"/>
                  <a:ext cx="816398" cy="261610"/>
                </a:xfrm>
                <a:prstGeom prst="rect">
                  <a:avLst/>
                </a:prstGeom>
                <a:blipFill>
                  <a:blip r:embed="rId4"/>
                  <a:stretch>
                    <a:fillRect/>
                  </a:stretch>
                </a:blipFill>
              </p:spPr>
              <p:txBody>
                <a:bodyPr/>
                <a:lstStyle/>
                <a:p>
                  <a:r>
                    <a:rPr lang="en-US">
                      <a:noFill/>
                    </a:rPr>
                    <a:t> </a:t>
                  </a:r>
                </a:p>
              </p:txBody>
            </p:sp>
          </mc:Fallback>
        </mc:AlternateContent>
        <p:sp>
          <p:nvSpPr>
            <p:cNvPr id="139" name="Up-Down Arrow 138">
              <a:extLst>
                <a:ext uri="{FF2B5EF4-FFF2-40B4-BE49-F238E27FC236}">
                  <a16:creationId xmlns:a16="http://schemas.microsoft.com/office/drawing/2014/main" id="{C1970D48-8F30-1B43-AA24-514D01D26965}"/>
                </a:ext>
              </a:extLst>
            </p:cNvPr>
            <p:cNvSpPr/>
            <p:nvPr/>
          </p:nvSpPr>
          <p:spPr>
            <a:xfrm>
              <a:off x="5599915" y="3085862"/>
              <a:ext cx="72008" cy="1883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3365B1FB-0000-C448-9945-C39D7E62D177}"/>
                </a:ext>
              </a:extLst>
            </p:cNvPr>
            <p:cNvGrpSpPr/>
            <p:nvPr/>
          </p:nvGrpSpPr>
          <p:grpSpPr>
            <a:xfrm>
              <a:off x="5103089" y="3316634"/>
              <a:ext cx="1309921" cy="240834"/>
              <a:chOff x="5701740" y="3660994"/>
              <a:chExt cx="1309921" cy="261610"/>
            </a:xfrm>
          </p:grpSpPr>
          <p:grpSp>
            <p:nvGrpSpPr>
              <p:cNvPr id="144" name="Group 143">
                <a:extLst>
                  <a:ext uri="{FF2B5EF4-FFF2-40B4-BE49-F238E27FC236}">
                    <a16:creationId xmlns:a16="http://schemas.microsoft.com/office/drawing/2014/main" id="{6CCBABA8-7616-6A4E-B40B-A964822AB84F}"/>
                  </a:ext>
                </a:extLst>
              </p:cNvPr>
              <p:cNvGrpSpPr/>
              <p:nvPr/>
            </p:nvGrpSpPr>
            <p:grpSpPr>
              <a:xfrm>
                <a:off x="5982667" y="3735462"/>
                <a:ext cx="1028994" cy="153953"/>
                <a:chOff x="5865849" y="3718231"/>
                <a:chExt cx="1028994" cy="201671"/>
              </a:xfrm>
            </p:grpSpPr>
            <p:sp>
              <p:nvSpPr>
                <p:cNvPr id="137" name="Frame 136">
                  <a:extLst>
                    <a:ext uri="{FF2B5EF4-FFF2-40B4-BE49-F238E27FC236}">
                      <a16:creationId xmlns:a16="http://schemas.microsoft.com/office/drawing/2014/main" id="{A66438CD-7B50-0D40-AADF-D22268DCD6D8}"/>
                    </a:ext>
                  </a:extLst>
                </p:cNvPr>
                <p:cNvSpPr/>
                <p:nvPr/>
              </p:nvSpPr>
              <p:spPr>
                <a:xfrm>
                  <a:off x="5865849" y="3718231"/>
                  <a:ext cx="1028994" cy="201671"/>
                </a:xfrm>
                <a:prstGeom prst="frame">
                  <a:avLst>
                    <a:gd name="adj1" fmla="val 42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0" name="Rectangle 139">
                  <a:extLst>
                    <a:ext uri="{FF2B5EF4-FFF2-40B4-BE49-F238E27FC236}">
                      <a16:creationId xmlns:a16="http://schemas.microsoft.com/office/drawing/2014/main" id="{38BC8502-6741-EC4B-8F6B-42B942001A27}"/>
                    </a:ext>
                  </a:extLst>
                </p:cNvPr>
                <p:cNvSpPr/>
                <p:nvPr/>
              </p:nvSpPr>
              <p:spPr>
                <a:xfrm>
                  <a:off x="5890476" y="3749081"/>
                  <a:ext cx="222207" cy="1359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a:extLst>
                    <a:ext uri="{FF2B5EF4-FFF2-40B4-BE49-F238E27FC236}">
                      <a16:creationId xmlns:a16="http://schemas.microsoft.com/office/drawing/2014/main" id="{2231BAA4-066C-AF41-B070-2505517DDA04}"/>
                    </a:ext>
                  </a:extLst>
                </p:cNvPr>
                <p:cNvSpPr/>
                <p:nvPr/>
              </p:nvSpPr>
              <p:spPr>
                <a:xfrm>
                  <a:off x="6134435" y="3751715"/>
                  <a:ext cx="219668" cy="1355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4198A31A-6551-3D4E-90DB-C17D33EAA479}"/>
                    </a:ext>
                  </a:extLst>
                </p:cNvPr>
                <p:cNvSpPr/>
                <p:nvPr/>
              </p:nvSpPr>
              <p:spPr>
                <a:xfrm>
                  <a:off x="6377663" y="3750874"/>
                  <a:ext cx="235964" cy="13637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5DFE5343-DCCE-894B-9A5D-C2E3A37215EF}"/>
                    </a:ext>
                  </a:extLst>
                </p:cNvPr>
                <p:cNvSpPr/>
                <p:nvPr/>
              </p:nvSpPr>
              <p:spPr>
                <a:xfrm>
                  <a:off x="6634388" y="3748944"/>
                  <a:ext cx="231959" cy="139142"/>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4004465F-31B9-3E43-94A9-B3F328998C6F}"/>
                      </a:ext>
                    </a:extLst>
                  </p:cNvPr>
                  <p:cNvSpPr txBox="1"/>
                  <p:nvPr/>
                </p:nvSpPr>
                <p:spPr>
                  <a:xfrm>
                    <a:off x="5701740" y="3660994"/>
                    <a:ext cx="404877" cy="2616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𝑝</m:t>
                              </m:r>
                            </m:e>
                            <m:sub>
                              <m:r>
                                <a:rPr lang="en-US" sz="1100" b="0" i="1" dirty="0" smtClean="0">
                                  <a:latin typeface="Cambria Math" panose="02040503050406030204" pitchFamily="18" charset="0"/>
                                </a:rPr>
                                <m:t>𝑖</m:t>
                              </m:r>
                            </m:sub>
                          </m:sSub>
                        </m:oMath>
                      </m:oMathPara>
                    </a14:m>
                    <a:endParaRPr lang="en-US" sz="1100" dirty="0"/>
                  </a:p>
                </p:txBody>
              </p:sp>
            </mc:Choice>
            <mc:Fallback xmlns="">
              <p:sp>
                <p:nvSpPr>
                  <p:cNvPr id="145" name="TextBox 144">
                    <a:extLst>
                      <a:ext uri="{FF2B5EF4-FFF2-40B4-BE49-F238E27FC236}">
                        <a16:creationId xmlns:a16="http://schemas.microsoft.com/office/drawing/2014/main" id="{4004465F-31B9-3E43-94A9-B3F328998C6F}"/>
                      </a:ext>
                    </a:extLst>
                  </p:cNvPr>
                  <p:cNvSpPr txBox="1">
                    <a:spLocks noRot="1" noChangeAspect="1" noMove="1" noResize="1" noEditPoints="1" noAdjustHandles="1" noChangeArrowheads="1" noChangeShapeType="1" noTextEdit="1"/>
                  </p:cNvSpPr>
                  <p:nvPr/>
                </p:nvSpPr>
                <p:spPr>
                  <a:xfrm>
                    <a:off x="5701740" y="3660994"/>
                    <a:ext cx="404877" cy="261610"/>
                  </a:xfrm>
                  <a:prstGeom prst="rect">
                    <a:avLst/>
                  </a:prstGeom>
                  <a:blipFill>
                    <a:blip r:embed="rId5"/>
                    <a:stretch>
                      <a:fillRect/>
                    </a:stretch>
                  </a:blipFill>
                </p:spPr>
                <p:txBody>
                  <a:bodyPr/>
                  <a:lstStyle/>
                  <a:p>
                    <a:r>
                      <a:rPr lang="en-US">
                        <a:noFill/>
                      </a:rPr>
                      <a:t> </a:t>
                    </a:r>
                  </a:p>
                </p:txBody>
              </p:sp>
            </mc:Fallback>
          </mc:AlternateContent>
        </p:grpSp>
        <p:sp>
          <p:nvSpPr>
            <p:cNvPr id="150" name="Frame 149">
              <a:extLst>
                <a:ext uri="{FF2B5EF4-FFF2-40B4-BE49-F238E27FC236}">
                  <a16:creationId xmlns:a16="http://schemas.microsoft.com/office/drawing/2014/main" id="{D5EFA1F7-2341-EB43-97C3-D41409E67CE2}"/>
                </a:ext>
              </a:extLst>
            </p:cNvPr>
            <p:cNvSpPr/>
            <p:nvPr/>
          </p:nvSpPr>
          <p:spPr>
            <a:xfrm>
              <a:off x="2053842" y="3383950"/>
              <a:ext cx="1958663" cy="937425"/>
            </a:xfrm>
            <a:prstGeom prst="frame">
              <a:avLst>
                <a:gd name="adj1" fmla="val 23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1" name="Frame 150">
              <a:extLst>
                <a:ext uri="{FF2B5EF4-FFF2-40B4-BE49-F238E27FC236}">
                  <a16:creationId xmlns:a16="http://schemas.microsoft.com/office/drawing/2014/main" id="{8E106BD3-5A86-B949-9F00-91C7103B797C}"/>
                </a:ext>
              </a:extLst>
            </p:cNvPr>
            <p:cNvSpPr/>
            <p:nvPr/>
          </p:nvSpPr>
          <p:spPr>
            <a:xfrm>
              <a:off x="5138938" y="1948844"/>
              <a:ext cx="3272405" cy="1742363"/>
            </a:xfrm>
            <a:prstGeom prst="frame">
              <a:avLst>
                <a:gd name="adj1" fmla="val 14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3" name="Straight Connector 152">
              <a:extLst>
                <a:ext uri="{FF2B5EF4-FFF2-40B4-BE49-F238E27FC236}">
                  <a16:creationId xmlns:a16="http://schemas.microsoft.com/office/drawing/2014/main" id="{85A0C0C0-FC40-1A4D-A061-70C97F658CBE}"/>
                </a:ext>
              </a:extLst>
            </p:cNvPr>
            <p:cNvCxnSpPr>
              <a:cxnSpLocks/>
              <a:endCxn id="151" idx="1"/>
            </p:cNvCxnSpPr>
            <p:nvPr/>
          </p:nvCxnSpPr>
          <p:spPr>
            <a:xfrm flipV="1">
              <a:off x="4008020" y="2820026"/>
              <a:ext cx="1130918" cy="717147"/>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59" name="Frame 158">
              <a:extLst>
                <a:ext uri="{FF2B5EF4-FFF2-40B4-BE49-F238E27FC236}">
                  <a16:creationId xmlns:a16="http://schemas.microsoft.com/office/drawing/2014/main" id="{2137BB4B-D095-384E-913C-C42CEA0CC282}"/>
                </a:ext>
              </a:extLst>
            </p:cNvPr>
            <p:cNvSpPr/>
            <p:nvPr/>
          </p:nvSpPr>
          <p:spPr>
            <a:xfrm>
              <a:off x="5137784" y="3815879"/>
              <a:ext cx="3273559" cy="1944506"/>
            </a:xfrm>
            <a:prstGeom prst="frame">
              <a:avLst>
                <a:gd name="adj1" fmla="val 14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2" name="Straight Connector 161">
              <a:extLst>
                <a:ext uri="{FF2B5EF4-FFF2-40B4-BE49-F238E27FC236}">
                  <a16:creationId xmlns:a16="http://schemas.microsoft.com/office/drawing/2014/main" id="{C80F7974-100D-5A4C-A580-3CFDA3061D32}"/>
                </a:ext>
              </a:extLst>
            </p:cNvPr>
            <p:cNvCxnSpPr>
              <a:cxnSpLocks/>
            </p:cNvCxnSpPr>
            <p:nvPr/>
          </p:nvCxnSpPr>
          <p:spPr>
            <a:xfrm>
              <a:off x="4012505" y="4143748"/>
              <a:ext cx="1130364" cy="605434"/>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cxnSp>
          <p:nvCxnSpPr>
            <p:cNvPr id="164" name="Straight Arrow Connector 163">
              <a:extLst>
                <a:ext uri="{FF2B5EF4-FFF2-40B4-BE49-F238E27FC236}">
                  <a16:creationId xmlns:a16="http://schemas.microsoft.com/office/drawing/2014/main" id="{2A29CF41-51A8-E749-BBB5-0B472CF7740D}"/>
                </a:ext>
              </a:extLst>
            </p:cNvPr>
            <p:cNvCxnSpPr>
              <a:cxnSpLocks/>
            </p:cNvCxnSpPr>
            <p:nvPr/>
          </p:nvCxnSpPr>
          <p:spPr>
            <a:xfrm>
              <a:off x="4248373" y="4854650"/>
              <a:ext cx="0" cy="145464"/>
            </a:xfrm>
            <a:prstGeom prst="straightConnector1">
              <a:avLst/>
            </a:prstGeom>
            <a:ln>
              <a:solidFill>
                <a:srgbClr val="EB000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728E361C-1AB4-6A47-8594-32AEE536F5AA}"/>
                    </a:ext>
                  </a:extLst>
                </p:cNvPr>
                <p:cNvSpPr txBox="1"/>
                <p:nvPr/>
              </p:nvSpPr>
              <p:spPr>
                <a:xfrm>
                  <a:off x="4071241" y="4590143"/>
                  <a:ext cx="404877" cy="2408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𝑝</m:t>
                            </m:r>
                          </m:e>
                          <m:sub>
                            <m:r>
                              <a:rPr lang="en-US" sz="1100" b="0" i="1" dirty="0" smtClean="0">
                                <a:latin typeface="Cambria Math" panose="02040503050406030204" pitchFamily="18" charset="0"/>
                              </a:rPr>
                              <m:t>𝑖</m:t>
                            </m:r>
                          </m:sub>
                        </m:sSub>
                      </m:oMath>
                    </m:oMathPara>
                  </a14:m>
                  <a:endParaRPr lang="en-US" sz="1100" dirty="0"/>
                </a:p>
              </p:txBody>
            </p:sp>
          </mc:Choice>
          <mc:Fallback xmlns="">
            <p:sp>
              <p:nvSpPr>
                <p:cNvPr id="166" name="TextBox 165">
                  <a:extLst>
                    <a:ext uri="{FF2B5EF4-FFF2-40B4-BE49-F238E27FC236}">
                      <a16:creationId xmlns:a16="http://schemas.microsoft.com/office/drawing/2014/main" id="{728E361C-1AB4-6A47-8594-32AEE536F5AA}"/>
                    </a:ext>
                  </a:extLst>
                </p:cNvPr>
                <p:cNvSpPr txBox="1">
                  <a:spLocks noRot="1" noChangeAspect="1" noMove="1" noResize="1" noEditPoints="1" noAdjustHandles="1" noChangeArrowheads="1" noChangeShapeType="1" noTextEdit="1"/>
                </p:cNvSpPr>
                <p:nvPr/>
              </p:nvSpPr>
              <p:spPr>
                <a:xfrm>
                  <a:off x="4071241" y="4590143"/>
                  <a:ext cx="404877" cy="240834"/>
                </a:xfrm>
                <a:prstGeom prst="rect">
                  <a:avLst/>
                </a:prstGeom>
                <a:blipFill>
                  <a:blip r:embed="rId6"/>
                  <a:stretch>
                    <a:fillRect/>
                  </a:stretch>
                </a:blipFill>
              </p:spPr>
              <p:txBody>
                <a:bodyPr/>
                <a:lstStyle/>
                <a:p>
                  <a:r>
                    <a:rPr lang="en-US">
                      <a:noFill/>
                    </a:rPr>
                    <a:t> </a:t>
                  </a:r>
                </a:p>
              </p:txBody>
            </p:sp>
          </mc:Fallback>
        </mc:AlternateContent>
        <p:sp>
          <p:nvSpPr>
            <p:cNvPr id="168" name="Frame 167">
              <a:extLst>
                <a:ext uri="{FF2B5EF4-FFF2-40B4-BE49-F238E27FC236}">
                  <a16:creationId xmlns:a16="http://schemas.microsoft.com/office/drawing/2014/main" id="{EAB7B942-5B27-7140-A483-B90D1D10E93D}"/>
                </a:ext>
              </a:extLst>
            </p:cNvPr>
            <p:cNvSpPr/>
            <p:nvPr/>
          </p:nvSpPr>
          <p:spPr>
            <a:xfrm>
              <a:off x="6386849" y="2342422"/>
              <a:ext cx="129979" cy="520398"/>
            </a:xfrm>
            <a:prstGeom prst="frame">
              <a:avLst>
                <a:gd name="adj1" fmla="val 342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09B3BA31-DC8D-9E42-B2D5-B542C515ABAC}"/>
                    </a:ext>
                  </a:extLst>
                </p:cNvPr>
                <p:cNvSpPr txBox="1"/>
                <p:nvPr/>
              </p:nvSpPr>
              <p:spPr>
                <a:xfrm>
                  <a:off x="6069936" y="2052072"/>
                  <a:ext cx="816398" cy="2616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𝑝</m:t>
                            </m:r>
                          </m:e>
                          <m:sub>
                            <m:r>
                              <a:rPr lang="en-US" sz="1100" b="0" i="1" dirty="0" smtClean="0">
                                <a:latin typeface="Cambria Math" panose="02040503050406030204" pitchFamily="18" charset="0"/>
                              </a:rPr>
                              <m:t>𝑖</m:t>
                            </m:r>
                          </m:sub>
                        </m:sSub>
                      </m:oMath>
                    </m:oMathPara>
                  </a14:m>
                  <a:endParaRPr lang="en-US" sz="1100" dirty="0"/>
                </a:p>
              </p:txBody>
            </p:sp>
          </mc:Choice>
          <mc:Fallback xmlns="">
            <p:sp>
              <p:nvSpPr>
                <p:cNvPr id="169" name="TextBox 168">
                  <a:extLst>
                    <a:ext uri="{FF2B5EF4-FFF2-40B4-BE49-F238E27FC236}">
                      <a16:creationId xmlns:a16="http://schemas.microsoft.com/office/drawing/2014/main" id="{09B3BA31-DC8D-9E42-B2D5-B542C515ABAC}"/>
                    </a:ext>
                  </a:extLst>
                </p:cNvPr>
                <p:cNvSpPr txBox="1">
                  <a:spLocks noRot="1" noChangeAspect="1" noMove="1" noResize="1" noEditPoints="1" noAdjustHandles="1" noChangeArrowheads="1" noChangeShapeType="1" noTextEdit="1"/>
                </p:cNvSpPr>
                <p:nvPr/>
              </p:nvSpPr>
              <p:spPr>
                <a:xfrm>
                  <a:off x="6069936" y="2052072"/>
                  <a:ext cx="816398" cy="261610"/>
                </a:xfrm>
                <a:prstGeom prst="rect">
                  <a:avLst/>
                </a:prstGeom>
                <a:blipFill>
                  <a:blip r:embed="rId7"/>
                  <a:stretch>
                    <a:fillRect/>
                  </a:stretch>
                </a:blipFill>
              </p:spPr>
              <p:txBody>
                <a:bodyPr/>
                <a:lstStyle/>
                <a:p>
                  <a:r>
                    <a:rPr lang="en-US">
                      <a:noFill/>
                    </a:rPr>
                    <a:t> </a:t>
                  </a:r>
                </a:p>
              </p:txBody>
            </p:sp>
          </mc:Fallback>
        </mc:AlternateContent>
        <p:grpSp>
          <p:nvGrpSpPr>
            <p:cNvPr id="171" name="Group 170">
              <a:extLst>
                <a:ext uri="{FF2B5EF4-FFF2-40B4-BE49-F238E27FC236}">
                  <a16:creationId xmlns:a16="http://schemas.microsoft.com/office/drawing/2014/main" id="{03EA4EA6-06C9-1D41-AC00-01C8E37158B6}"/>
                </a:ext>
              </a:extLst>
            </p:cNvPr>
            <p:cNvGrpSpPr/>
            <p:nvPr/>
          </p:nvGrpSpPr>
          <p:grpSpPr>
            <a:xfrm>
              <a:off x="6466844" y="3316634"/>
              <a:ext cx="1309921" cy="240834"/>
              <a:chOff x="5701740" y="3660994"/>
              <a:chExt cx="1309921" cy="261610"/>
            </a:xfrm>
          </p:grpSpPr>
          <p:grpSp>
            <p:nvGrpSpPr>
              <p:cNvPr id="172" name="Group 171">
                <a:extLst>
                  <a:ext uri="{FF2B5EF4-FFF2-40B4-BE49-F238E27FC236}">
                    <a16:creationId xmlns:a16="http://schemas.microsoft.com/office/drawing/2014/main" id="{0DE848E6-1FA7-874D-B69C-F59774561C30}"/>
                  </a:ext>
                </a:extLst>
              </p:cNvPr>
              <p:cNvGrpSpPr/>
              <p:nvPr/>
            </p:nvGrpSpPr>
            <p:grpSpPr>
              <a:xfrm>
                <a:off x="5982667" y="3735462"/>
                <a:ext cx="1028994" cy="153953"/>
                <a:chOff x="5865849" y="3718231"/>
                <a:chExt cx="1028994" cy="201671"/>
              </a:xfrm>
            </p:grpSpPr>
            <p:sp>
              <p:nvSpPr>
                <p:cNvPr id="174" name="Frame 173">
                  <a:extLst>
                    <a:ext uri="{FF2B5EF4-FFF2-40B4-BE49-F238E27FC236}">
                      <a16:creationId xmlns:a16="http://schemas.microsoft.com/office/drawing/2014/main" id="{9553EE75-2F87-9846-A10F-747941375945}"/>
                    </a:ext>
                  </a:extLst>
                </p:cNvPr>
                <p:cNvSpPr/>
                <p:nvPr/>
              </p:nvSpPr>
              <p:spPr>
                <a:xfrm>
                  <a:off x="5865849" y="3718231"/>
                  <a:ext cx="1028994" cy="201671"/>
                </a:xfrm>
                <a:prstGeom prst="frame">
                  <a:avLst>
                    <a:gd name="adj1" fmla="val 42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75" name="Rectangle 174">
                  <a:extLst>
                    <a:ext uri="{FF2B5EF4-FFF2-40B4-BE49-F238E27FC236}">
                      <a16:creationId xmlns:a16="http://schemas.microsoft.com/office/drawing/2014/main" id="{EFAA96CD-E531-B64C-8EB1-322C60C90DB6}"/>
                    </a:ext>
                  </a:extLst>
                </p:cNvPr>
                <p:cNvSpPr/>
                <p:nvPr/>
              </p:nvSpPr>
              <p:spPr>
                <a:xfrm>
                  <a:off x="5890747" y="3747612"/>
                  <a:ext cx="978968" cy="138876"/>
                </a:xfrm>
                <a:prstGeom prst="rect">
                  <a:avLst/>
                </a:prstGeom>
                <a:gradFill flip="none" rotWithShape="1">
                  <a:gsLst>
                    <a:gs pos="17000">
                      <a:srgbClr val="00B0F0"/>
                    </a:gs>
                    <a:gs pos="40000">
                      <a:srgbClr val="FFC000">
                        <a:alpha val="63000"/>
                      </a:srgbClr>
                    </a:gs>
                    <a:gs pos="65000">
                      <a:srgbClr val="00B050"/>
                    </a:gs>
                    <a:gs pos="85000">
                      <a:srgbClr val="EB0000"/>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3648F4E9-B25A-5A45-BB34-1C94834219A9}"/>
                      </a:ext>
                    </a:extLst>
                  </p:cNvPr>
                  <p:cNvSpPr txBox="1"/>
                  <p:nvPr/>
                </p:nvSpPr>
                <p:spPr>
                  <a:xfrm>
                    <a:off x="5701740" y="3660994"/>
                    <a:ext cx="404877" cy="2616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𝑝</m:t>
                              </m:r>
                            </m:e>
                            <m:sub>
                              <m:r>
                                <a:rPr lang="en-US" sz="1100" b="0" i="1" dirty="0" smtClean="0">
                                  <a:latin typeface="Cambria Math" panose="02040503050406030204" pitchFamily="18" charset="0"/>
                                </a:rPr>
                                <m:t>𝑖</m:t>
                              </m:r>
                            </m:sub>
                          </m:sSub>
                        </m:oMath>
                      </m:oMathPara>
                    </a14:m>
                    <a:endParaRPr lang="en-US" sz="1100" dirty="0"/>
                  </a:p>
                </p:txBody>
              </p:sp>
            </mc:Choice>
            <mc:Fallback xmlns="">
              <p:sp>
                <p:nvSpPr>
                  <p:cNvPr id="173" name="TextBox 172">
                    <a:extLst>
                      <a:ext uri="{FF2B5EF4-FFF2-40B4-BE49-F238E27FC236}">
                        <a16:creationId xmlns:a16="http://schemas.microsoft.com/office/drawing/2014/main" id="{3648F4E9-B25A-5A45-BB34-1C94834219A9}"/>
                      </a:ext>
                    </a:extLst>
                  </p:cNvPr>
                  <p:cNvSpPr txBox="1">
                    <a:spLocks noRot="1" noChangeAspect="1" noMove="1" noResize="1" noEditPoints="1" noAdjustHandles="1" noChangeArrowheads="1" noChangeShapeType="1" noTextEdit="1"/>
                  </p:cNvSpPr>
                  <p:nvPr/>
                </p:nvSpPr>
                <p:spPr>
                  <a:xfrm>
                    <a:off x="5701740" y="3660994"/>
                    <a:ext cx="404877" cy="261610"/>
                  </a:xfrm>
                  <a:prstGeom prst="rect">
                    <a:avLst/>
                  </a:prstGeom>
                  <a:blipFill>
                    <a:blip r:embed="rId8"/>
                    <a:stretch>
                      <a:fillRect/>
                    </a:stretch>
                  </a:blipFill>
                </p:spPr>
                <p:txBody>
                  <a:bodyPr/>
                  <a:lstStyle/>
                  <a:p>
                    <a:r>
                      <a:rPr lang="en-US">
                        <a:noFill/>
                      </a:rPr>
                      <a:t> </a:t>
                    </a:r>
                  </a:p>
                </p:txBody>
              </p:sp>
            </mc:Fallback>
          </mc:AlternateContent>
        </p:grpSp>
        <p:sp>
          <p:nvSpPr>
            <p:cNvPr id="180" name="Up-Down Arrow 179">
              <a:extLst>
                <a:ext uri="{FF2B5EF4-FFF2-40B4-BE49-F238E27FC236}">
                  <a16:creationId xmlns:a16="http://schemas.microsoft.com/office/drawing/2014/main" id="{54DCCD06-5B6E-1943-B4CC-9470B53711B5}"/>
                </a:ext>
              </a:extLst>
            </p:cNvPr>
            <p:cNvSpPr/>
            <p:nvPr/>
          </p:nvSpPr>
          <p:spPr>
            <a:xfrm rot="19345436">
              <a:off x="6648055" y="2938889"/>
              <a:ext cx="87324" cy="3054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a:extLst>
                <a:ext uri="{FF2B5EF4-FFF2-40B4-BE49-F238E27FC236}">
                  <a16:creationId xmlns:a16="http://schemas.microsoft.com/office/drawing/2014/main" id="{AEC67BA2-C922-1F42-B498-EEB53C6BF583}"/>
                </a:ext>
              </a:extLst>
            </p:cNvPr>
            <p:cNvSpPr txBox="1"/>
            <p:nvPr/>
          </p:nvSpPr>
          <p:spPr>
            <a:xfrm>
              <a:off x="6993333" y="2009263"/>
              <a:ext cx="1418011" cy="1200329"/>
            </a:xfrm>
            <a:prstGeom prst="rect">
              <a:avLst/>
            </a:prstGeom>
            <a:noFill/>
          </p:spPr>
          <p:txBody>
            <a:bodyPr wrap="square" rtlCol="0">
              <a:spAutoFit/>
            </a:bodyPr>
            <a:lstStyle/>
            <a:p>
              <a:r>
                <a:rPr lang="en-US" sz="800" dirty="0"/>
                <a:t>No additional memory allocated. Each subproblem reads matrix B from the same buffer.</a:t>
              </a:r>
            </a:p>
            <a:p>
              <a:endParaRPr lang="en-US" sz="800" dirty="0"/>
            </a:p>
            <a:p>
              <a:r>
                <a:rPr lang="en-US" sz="800" dirty="0"/>
                <a:t>No redundancy in data distribution.</a:t>
              </a:r>
            </a:p>
            <a:p>
              <a:endParaRPr lang="en-US" sz="800" dirty="0"/>
            </a:p>
            <a:p>
              <a:r>
                <a:rPr lang="en-US" sz="800" dirty="0"/>
                <a:t>Slower, since sequential</a:t>
              </a:r>
            </a:p>
          </p:txBody>
        </p:sp>
        <p:sp>
          <p:nvSpPr>
            <p:cNvPr id="182" name="Frame 181">
              <a:extLst>
                <a:ext uri="{FF2B5EF4-FFF2-40B4-BE49-F238E27FC236}">
                  <a16:creationId xmlns:a16="http://schemas.microsoft.com/office/drawing/2014/main" id="{3855151A-650A-474B-BD40-9C7024AB3579}"/>
                </a:ext>
              </a:extLst>
            </p:cNvPr>
            <p:cNvSpPr/>
            <p:nvPr/>
          </p:nvSpPr>
          <p:spPr>
            <a:xfrm>
              <a:off x="5564318" y="4873777"/>
              <a:ext cx="132010" cy="106819"/>
            </a:xfrm>
            <a:prstGeom prst="frame">
              <a:avLst>
                <a:gd name="adj1" fmla="val 4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83" name="TextBox 182">
                  <a:extLst>
                    <a:ext uri="{FF2B5EF4-FFF2-40B4-BE49-F238E27FC236}">
                      <a16:creationId xmlns:a16="http://schemas.microsoft.com/office/drawing/2014/main" id="{DFE67B34-E84B-194D-BE31-F8D4A300B9F7}"/>
                    </a:ext>
                  </a:extLst>
                </p:cNvPr>
                <p:cNvSpPr txBox="1"/>
                <p:nvPr/>
              </p:nvSpPr>
              <p:spPr>
                <a:xfrm>
                  <a:off x="5504763" y="4106837"/>
                  <a:ext cx="313129" cy="2616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𝑝</m:t>
                            </m:r>
                          </m:e>
                          <m:sub>
                            <m:r>
                              <a:rPr lang="en-US" sz="1100" b="0" i="1" dirty="0" smtClean="0">
                                <a:latin typeface="Cambria Math" panose="02040503050406030204" pitchFamily="18" charset="0"/>
                              </a:rPr>
                              <m:t>𝑖</m:t>
                            </m:r>
                          </m:sub>
                        </m:sSub>
                      </m:oMath>
                    </m:oMathPara>
                  </a14:m>
                  <a:endParaRPr lang="en-US" sz="1100" dirty="0"/>
                </a:p>
              </p:txBody>
            </p:sp>
          </mc:Choice>
          <mc:Fallback xmlns="">
            <p:sp>
              <p:nvSpPr>
                <p:cNvPr id="183" name="TextBox 182">
                  <a:extLst>
                    <a:ext uri="{FF2B5EF4-FFF2-40B4-BE49-F238E27FC236}">
                      <a16:creationId xmlns:a16="http://schemas.microsoft.com/office/drawing/2014/main" id="{DFE67B34-E84B-194D-BE31-F8D4A300B9F7}"/>
                    </a:ext>
                  </a:extLst>
                </p:cNvPr>
                <p:cNvSpPr txBox="1">
                  <a:spLocks noRot="1" noChangeAspect="1" noMove="1" noResize="1" noEditPoints="1" noAdjustHandles="1" noChangeArrowheads="1" noChangeShapeType="1" noTextEdit="1"/>
                </p:cNvSpPr>
                <p:nvPr/>
              </p:nvSpPr>
              <p:spPr>
                <a:xfrm>
                  <a:off x="5504763" y="4106837"/>
                  <a:ext cx="313129" cy="261610"/>
                </a:xfrm>
                <a:prstGeom prst="rect">
                  <a:avLst/>
                </a:prstGeom>
                <a:blipFill>
                  <a:blip r:embed="rId9"/>
                  <a:stretch>
                    <a:fillRect/>
                  </a:stretch>
                </a:blipFill>
              </p:spPr>
              <p:txBody>
                <a:bodyPr/>
                <a:lstStyle/>
                <a:p>
                  <a:r>
                    <a:rPr lang="en-US">
                      <a:noFill/>
                    </a:rPr>
                    <a:t> </a:t>
                  </a:r>
                </a:p>
              </p:txBody>
            </p:sp>
          </mc:Fallback>
        </mc:AlternateContent>
        <p:sp>
          <p:nvSpPr>
            <p:cNvPr id="184" name="Up-Down Arrow 183">
              <a:extLst>
                <a:ext uri="{FF2B5EF4-FFF2-40B4-BE49-F238E27FC236}">
                  <a16:creationId xmlns:a16="http://schemas.microsoft.com/office/drawing/2014/main" id="{1825790C-D313-5C42-A2B8-C096B90626E4}"/>
                </a:ext>
              </a:extLst>
            </p:cNvPr>
            <p:cNvSpPr/>
            <p:nvPr/>
          </p:nvSpPr>
          <p:spPr>
            <a:xfrm>
              <a:off x="5598028" y="5061729"/>
              <a:ext cx="72008" cy="1883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5" name="Group 184">
              <a:extLst>
                <a:ext uri="{FF2B5EF4-FFF2-40B4-BE49-F238E27FC236}">
                  <a16:creationId xmlns:a16="http://schemas.microsoft.com/office/drawing/2014/main" id="{D822E605-8E4D-1B45-B773-75DD74B8A975}"/>
                </a:ext>
              </a:extLst>
            </p:cNvPr>
            <p:cNvGrpSpPr/>
            <p:nvPr/>
          </p:nvGrpSpPr>
          <p:grpSpPr>
            <a:xfrm>
              <a:off x="5081143" y="5264785"/>
              <a:ext cx="1309921" cy="240834"/>
              <a:chOff x="5701740" y="3660994"/>
              <a:chExt cx="1309921" cy="261610"/>
            </a:xfrm>
          </p:grpSpPr>
          <p:grpSp>
            <p:nvGrpSpPr>
              <p:cNvPr id="186" name="Group 185">
                <a:extLst>
                  <a:ext uri="{FF2B5EF4-FFF2-40B4-BE49-F238E27FC236}">
                    <a16:creationId xmlns:a16="http://schemas.microsoft.com/office/drawing/2014/main" id="{80C740E8-9E6F-AD41-B04E-5E9E68157001}"/>
                  </a:ext>
                </a:extLst>
              </p:cNvPr>
              <p:cNvGrpSpPr/>
              <p:nvPr/>
            </p:nvGrpSpPr>
            <p:grpSpPr>
              <a:xfrm>
                <a:off x="5982667" y="3735462"/>
                <a:ext cx="1028994" cy="153953"/>
                <a:chOff x="5865849" y="3718231"/>
                <a:chExt cx="1028994" cy="201671"/>
              </a:xfrm>
            </p:grpSpPr>
            <p:sp>
              <p:nvSpPr>
                <p:cNvPr id="188" name="Frame 187">
                  <a:extLst>
                    <a:ext uri="{FF2B5EF4-FFF2-40B4-BE49-F238E27FC236}">
                      <a16:creationId xmlns:a16="http://schemas.microsoft.com/office/drawing/2014/main" id="{3CC95802-F9C3-634A-810A-5C84071CAF6B}"/>
                    </a:ext>
                  </a:extLst>
                </p:cNvPr>
                <p:cNvSpPr/>
                <p:nvPr/>
              </p:nvSpPr>
              <p:spPr>
                <a:xfrm>
                  <a:off x="5865849" y="3718231"/>
                  <a:ext cx="1028994" cy="201671"/>
                </a:xfrm>
                <a:prstGeom prst="frame">
                  <a:avLst>
                    <a:gd name="adj1" fmla="val 42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89" name="Rectangle 188">
                  <a:extLst>
                    <a:ext uri="{FF2B5EF4-FFF2-40B4-BE49-F238E27FC236}">
                      <a16:creationId xmlns:a16="http://schemas.microsoft.com/office/drawing/2014/main" id="{4B451C52-7BC1-3845-8CEA-5127AC01055A}"/>
                    </a:ext>
                  </a:extLst>
                </p:cNvPr>
                <p:cNvSpPr/>
                <p:nvPr/>
              </p:nvSpPr>
              <p:spPr>
                <a:xfrm>
                  <a:off x="5890476" y="3749081"/>
                  <a:ext cx="975871" cy="135940"/>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4D07B214-9247-2B42-B323-F6F66DFB0774}"/>
                      </a:ext>
                    </a:extLst>
                  </p:cNvPr>
                  <p:cNvSpPr txBox="1"/>
                  <p:nvPr/>
                </p:nvSpPr>
                <p:spPr>
                  <a:xfrm>
                    <a:off x="5701740" y="3660994"/>
                    <a:ext cx="404877" cy="2616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𝑝</m:t>
                              </m:r>
                            </m:e>
                            <m:sub>
                              <m:r>
                                <a:rPr lang="en-US" sz="1100" b="0" i="1" dirty="0" smtClean="0">
                                  <a:latin typeface="Cambria Math" panose="02040503050406030204" pitchFamily="18" charset="0"/>
                                </a:rPr>
                                <m:t>𝑖</m:t>
                              </m:r>
                            </m:sub>
                          </m:sSub>
                        </m:oMath>
                      </m:oMathPara>
                    </a14:m>
                    <a:endParaRPr lang="en-US" sz="1100" dirty="0"/>
                  </a:p>
                </p:txBody>
              </p:sp>
            </mc:Choice>
            <mc:Fallback xmlns="">
              <p:sp>
                <p:nvSpPr>
                  <p:cNvPr id="187" name="TextBox 186">
                    <a:extLst>
                      <a:ext uri="{FF2B5EF4-FFF2-40B4-BE49-F238E27FC236}">
                        <a16:creationId xmlns:a16="http://schemas.microsoft.com/office/drawing/2014/main" id="{4D07B214-9247-2B42-B323-F6F66DFB0774}"/>
                      </a:ext>
                    </a:extLst>
                  </p:cNvPr>
                  <p:cNvSpPr txBox="1">
                    <a:spLocks noRot="1" noChangeAspect="1" noMove="1" noResize="1" noEditPoints="1" noAdjustHandles="1" noChangeArrowheads="1" noChangeShapeType="1" noTextEdit="1"/>
                  </p:cNvSpPr>
                  <p:nvPr/>
                </p:nvSpPr>
                <p:spPr>
                  <a:xfrm>
                    <a:off x="5701740" y="3660994"/>
                    <a:ext cx="404877" cy="261610"/>
                  </a:xfrm>
                  <a:prstGeom prst="rect">
                    <a:avLst/>
                  </a:prstGeom>
                  <a:blipFill>
                    <a:blip r:embed="rId10"/>
                    <a:stretch>
                      <a:fillRect/>
                    </a:stretch>
                  </a:blipFill>
                </p:spPr>
                <p:txBody>
                  <a:bodyPr/>
                  <a:lstStyle/>
                  <a:p>
                    <a:r>
                      <a:rPr lang="en-US">
                        <a:noFill/>
                      </a:rPr>
                      <a:t> </a:t>
                    </a:r>
                  </a:p>
                </p:txBody>
              </p:sp>
            </mc:Fallback>
          </mc:AlternateContent>
        </p:grpSp>
        <p:sp>
          <p:nvSpPr>
            <p:cNvPr id="194" name="Rectangle 193">
              <a:extLst>
                <a:ext uri="{FF2B5EF4-FFF2-40B4-BE49-F238E27FC236}">
                  <a16:creationId xmlns:a16="http://schemas.microsoft.com/office/drawing/2014/main" id="{17541657-4B26-FE45-8B28-84E691953A19}"/>
                </a:ext>
              </a:extLst>
            </p:cNvPr>
            <p:cNvSpPr/>
            <p:nvPr/>
          </p:nvSpPr>
          <p:spPr>
            <a:xfrm>
              <a:off x="6574908" y="4088799"/>
              <a:ext cx="606381" cy="4144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200" name="TextBox 199">
              <a:extLst>
                <a:ext uri="{FF2B5EF4-FFF2-40B4-BE49-F238E27FC236}">
                  <a16:creationId xmlns:a16="http://schemas.microsoft.com/office/drawing/2014/main" id="{F49FF6A4-7B91-8749-A7E4-097CE0189392}"/>
                </a:ext>
              </a:extLst>
            </p:cNvPr>
            <p:cNvSpPr txBox="1"/>
            <p:nvPr/>
          </p:nvSpPr>
          <p:spPr>
            <a:xfrm>
              <a:off x="6089057" y="4136869"/>
              <a:ext cx="616660" cy="338554"/>
            </a:xfrm>
            <a:prstGeom prst="rect">
              <a:avLst/>
            </a:prstGeom>
            <a:noFill/>
          </p:spPr>
          <p:txBody>
            <a:bodyPr wrap="square" rtlCol="0">
              <a:spAutoFit/>
            </a:bodyPr>
            <a:lstStyle/>
            <a:p>
              <a:r>
                <a:rPr lang="en-US" sz="800" dirty="0"/>
                <a:t>before comm.</a:t>
              </a:r>
            </a:p>
          </p:txBody>
        </p:sp>
        <p:sp>
          <p:nvSpPr>
            <p:cNvPr id="201" name="Down Arrow 200">
              <a:extLst>
                <a:ext uri="{FF2B5EF4-FFF2-40B4-BE49-F238E27FC236}">
                  <a16:creationId xmlns:a16="http://schemas.microsoft.com/office/drawing/2014/main" id="{A0C3A391-BCCF-E448-9730-F4DA2582B274}"/>
                </a:ext>
              </a:extLst>
            </p:cNvPr>
            <p:cNvSpPr/>
            <p:nvPr/>
          </p:nvSpPr>
          <p:spPr>
            <a:xfrm>
              <a:off x="6775336" y="4607160"/>
              <a:ext cx="102762" cy="1649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extBox 201">
              <a:extLst>
                <a:ext uri="{FF2B5EF4-FFF2-40B4-BE49-F238E27FC236}">
                  <a16:creationId xmlns:a16="http://schemas.microsoft.com/office/drawing/2014/main" id="{EC107062-A965-E445-8A54-B77E136A0A0E}"/>
                </a:ext>
              </a:extLst>
            </p:cNvPr>
            <p:cNvSpPr txBox="1"/>
            <p:nvPr/>
          </p:nvSpPr>
          <p:spPr>
            <a:xfrm>
              <a:off x="6094088" y="4708432"/>
              <a:ext cx="616660" cy="338554"/>
            </a:xfrm>
            <a:prstGeom prst="rect">
              <a:avLst/>
            </a:prstGeom>
            <a:noFill/>
          </p:spPr>
          <p:txBody>
            <a:bodyPr wrap="square" rtlCol="0">
              <a:spAutoFit/>
            </a:bodyPr>
            <a:lstStyle/>
            <a:p>
              <a:r>
                <a:rPr lang="en-US" sz="800" dirty="0"/>
                <a:t>after comm.</a:t>
              </a:r>
            </a:p>
          </p:txBody>
        </p:sp>
        <p:sp>
          <p:nvSpPr>
            <p:cNvPr id="203" name="Frame 202">
              <a:extLst>
                <a:ext uri="{FF2B5EF4-FFF2-40B4-BE49-F238E27FC236}">
                  <a16:creationId xmlns:a16="http://schemas.microsoft.com/office/drawing/2014/main" id="{5E56BB91-E323-FA4F-B4B5-0FE9D918B59B}"/>
                </a:ext>
              </a:extLst>
            </p:cNvPr>
            <p:cNvSpPr/>
            <p:nvPr/>
          </p:nvSpPr>
          <p:spPr>
            <a:xfrm>
              <a:off x="6954796" y="4032192"/>
              <a:ext cx="109324" cy="520398"/>
            </a:xfrm>
            <a:prstGeom prst="frame">
              <a:avLst>
                <a:gd name="adj1" fmla="val 342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04" name="Frame 203">
              <a:extLst>
                <a:ext uri="{FF2B5EF4-FFF2-40B4-BE49-F238E27FC236}">
                  <a16:creationId xmlns:a16="http://schemas.microsoft.com/office/drawing/2014/main" id="{A4BCB00F-002A-144C-B21F-2B7F139C6E0E}"/>
                </a:ext>
              </a:extLst>
            </p:cNvPr>
            <p:cNvSpPr/>
            <p:nvPr/>
          </p:nvSpPr>
          <p:spPr>
            <a:xfrm>
              <a:off x="6730541" y="5112008"/>
              <a:ext cx="269900" cy="517154"/>
            </a:xfrm>
            <a:prstGeom prst="frame">
              <a:avLst>
                <a:gd name="adj1" fmla="val 3428"/>
              </a:avLst>
            </a:prstGeom>
            <a:solidFill>
              <a:schemeClr val="tx1">
                <a:alpha val="43000"/>
              </a:schemeClr>
            </a:solidFill>
            <a:ln cmpd="sng">
              <a:solidFill>
                <a:schemeClr val="tx1">
                  <a:alpha val="42000"/>
                </a:schemeClr>
              </a:solidFill>
              <a:prstDash val="solid"/>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16" name="TextBox 215">
              <a:extLst>
                <a:ext uri="{FF2B5EF4-FFF2-40B4-BE49-F238E27FC236}">
                  <a16:creationId xmlns:a16="http://schemas.microsoft.com/office/drawing/2014/main" id="{3032DD36-24C4-0E48-9EF4-688B0AF23626}"/>
                </a:ext>
              </a:extLst>
            </p:cNvPr>
            <p:cNvSpPr txBox="1"/>
            <p:nvPr/>
          </p:nvSpPr>
          <p:spPr>
            <a:xfrm>
              <a:off x="6561137" y="5223873"/>
              <a:ext cx="555199" cy="307777"/>
            </a:xfrm>
            <a:prstGeom prst="rect">
              <a:avLst/>
            </a:prstGeom>
            <a:noFill/>
          </p:spPr>
          <p:txBody>
            <a:bodyPr wrap="square" rtlCol="0">
              <a:spAutoFit/>
            </a:bodyPr>
            <a:lstStyle/>
            <a:p>
              <a:r>
                <a:rPr lang="en-US" sz="1400" dirty="0">
                  <a:solidFill>
                    <a:schemeClr val="bg1"/>
                  </a:solidFill>
                </a:rPr>
                <a:t>P/4</a:t>
              </a:r>
            </a:p>
          </p:txBody>
        </p:sp>
        <p:sp>
          <p:nvSpPr>
            <p:cNvPr id="222" name="Rectangle 221">
              <a:extLst>
                <a:ext uri="{FF2B5EF4-FFF2-40B4-BE49-F238E27FC236}">
                  <a16:creationId xmlns:a16="http://schemas.microsoft.com/office/drawing/2014/main" id="{E5E3BD59-5718-FE48-8416-1752231FDFD5}"/>
                </a:ext>
              </a:extLst>
            </p:cNvPr>
            <p:cNvSpPr/>
            <p:nvPr/>
          </p:nvSpPr>
          <p:spPr>
            <a:xfrm>
              <a:off x="7298703" y="3915535"/>
              <a:ext cx="1137366" cy="1815882"/>
            </a:xfrm>
            <a:prstGeom prst="rect">
              <a:avLst/>
            </a:prstGeom>
          </p:spPr>
          <p:txBody>
            <a:bodyPr wrap="square">
              <a:spAutoFit/>
            </a:bodyPr>
            <a:lstStyle/>
            <a:p>
              <a:r>
                <a:rPr lang="en-US" sz="800" dirty="0"/>
                <a:t>Additional memory required. Matrix B previously split among all P, but after comm. split among each P/4-subgroup of processors.</a:t>
              </a:r>
            </a:p>
            <a:p>
              <a:endParaRPr lang="en-US" sz="800" dirty="0"/>
            </a:p>
            <a:p>
              <a:r>
                <a:rPr lang="en-US" sz="800" dirty="0"/>
                <a:t>A lot of redundancy in data distribution, but subproblems independent.</a:t>
              </a:r>
            </a:p>
            <a:p>
              <a:endParaRPr lang="en-US" sz="800" dirty="0"/>
            </a:p>
            <a:p>
              <a:r>
                <a:rPr lang="en-US" sz="800" dirty="0"/>
                <a:t>Faster, since parallel.</a:t>
              </a:r>
            </a:p>
          </p:txBody>
        </p:sp>
        <p:sp>
          <p:nvSpPr>
            <p:cNvPr id="226" name="TextBox 225">
              <a:extLst>
                <a:ext uri="{FF2B5EF4-FFF2-40B4-BE49-F238E27FC236}">
                  <a16:creationId xmlns:a16="http://schemas.microsoft.com/office/drawing/2014/main" id="{B667E3BF-2BF8-D549-9127-8DB03D45DEEC}"/>
                </a:ext>
              </a:extLst>
            </p:cNvPr>
            <p:cNvSpPr txBox="1"/>
            <p:nvPr/>
          </p:nvSpPr>
          <p:spPr>
            <a:xfrm>
              <a:off x="143916" y="1718519"/>
              <a:ext cx="1689943" cy="307777"/>
            </a:xfrm>
            <a:prstGeom prst="rect">
              <a:avLst/>
            </a:prstGeom>
            <a:solidFill>
              <a:schemeClr val="accent1"/>
            </a:solidFill>
          </p:spPr>
          <p:txBody>
            <a:bodyPr wrap="square" rtlCol="0">
              <a:spAutoFit/>
            </a:bodyPr>
            <a:lstStyle/>
            <a:p>
              <a:r>
                <a:rPr lang="en-US" sz="1400" dirty="0">
                  <a:solidFill>
                    <a:schemeClr val="bg1"/>
                  </a:solidFill>
                </a:rPr>
                <a:t>CARMA Algorithm:      </a:t>
              </a:r>
            </a:p>
          </p:txBody>
        </p:sp>
        <p:sp>
          <p:nvSpPr>
            <p:cNvPr id="227" name="Frame 226">
              <a:extLst>
                <a:ext uri="{FF2B5EF4-FFF2-40B4-BE49-F238E27FC236}">
                  <a16:creationId xmlns:a16="http://schemas.microsoft.com/office/drawing/2014/main" id="{18C14D70-54F7-804C-BF36-939D58E9137E}"/>
                </a:ext>
              </a:extLst>
            </p:cNvPr>
            <p:cNvSpPr/>
            <p:nvPr/>
          </p:nvSpPr>
          <p:spPr>
            <a:xfrm>
              <a:off x="143915" y="1718519"/>
              <a:ext cx="8347922" cy="4113584"/>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8" name="TextBox 227">
              <a:extLst>
                <a:ext uri="{FF2B5EF4-FFF2-40B4-BE49-F238E27FC236}">
                  <a16:creationId xmlns:a16="http://schemas.microsoft.com/office/drawing/2014/main" id="{F27FF957-ED83-4A45-A016-5DAA67F2BA5E}"/>
                </a:ext>
              </a:extLst>
            </p:cNvPr>
            <p:cNvSpPr txBox="1"/>
            <p:nvPr/>
          </p:nvSpPr>
          <p:spPr>
            <a:xfrm>
              <a:off x="1792987" y="1705681"/>
              <a:ext cx="3311564" cy="338554"/>
            </a:xfrm>
            <a:prstGeom prst="rect">
              <a:avLst/>
            </a:prstGeom>
            <a:noFill/>
          </p:spPr>
          <p:txBody>
            <a:bodyPr wrap="square" rtlCol="0">
              <a:spAutoFit/>
            </a:bodyPr>
            <a:lstStyle/>
            <a:p>
              <a:r>
                <a:rPr lang="en-US" sz="800" dirty="0"/>
                <a:t>Recursive algorithm developed by James </a:t>
              </a:r>
              <a:r>
                <a:rPr lang="en-US" sz="800" dirty="0" err="1"/>
                <a:t>Demmel</a:t>
              </a:r>
              <a:r>
                <a:rPr lang="en-US" sz="800" dirty="0"/>
                <a:t> et al. [1]  that is proven to be communication optimal for any matrix sizes and any memory ranges.</a:t>
              </a:r>
            </a:p>
          </p:txBody>
        </p:sp>
      </p:grpSp>
      <p:sp>
        <p:nvSpPr>
          <p:cNvPr id="138" name="TextBox 137">
            <a:extLst>
              <a:ext uri="{FF2B5EF4-FFF2-40B4-BE49-F238E27FC236}">
                <a16:creationId xmlns:a16="http://schemas.microsoft.com/office/drawing/2014/main" id="{602D26DD-D884-B640-BFF3-DC37F7931392}"/>
              </a:ext>
            </a:extLst>
          </p:cNvPr>
          <p:cNvSpPr txBox="1"/>
          <p:nvPr/>
        </p:nvSpPr>
        <p:spPr>
          <a:xfrm>
            <a:off x="5141351" y="5844418"/>
            <a:ext cx="1180604" cy="307777"/>
          </a:xfrm>
          <a:prstGeom prst="rect">
            <a:avLst/>
          </a:prstGeom>
          <a:solidFill>
            <a:schemeClr val="accent1"/>
          </a:solidFill>
        </p:spPr>
        <p:txBody>
          <a:bodyPr wrap="square" rtlCol="0">
            <a:spAutoFit/>
          </a:bodyPr>
          <a:lstStyle/>
          <a:p>
            <a:r>
              <a:rPr lang="en-US" sz="1400" dirty="0">
                <a:solidFill>
                  <a:schemeClr val="bg1"/>
                </a:solidFill>
              </a:rPr>
              <a:t>Performance:</a:t>
            </a:r>
          </a:p>
        </p:txBody>
      </p:sp>
      <p:pic>
        <p:nvPicPr>
          <p:cNvPr id="19" name="Picture 18">
            <a:extLst>
              <a:ext uri="{FF2B5EF4-FFF2-40B4-BE49-F238E27FC236}">
                <a16:creationId xmlns:a16="http://schemas.microsoft.com/office/drawing/2014/main" id="{93A033A5-1000-334B-8E01-BB28F7D7D148}"/>
              </a:ext>
            </a:extLst>
          </p:cNvPr>
          <p:cNvPicPr>
            <a:picLocks noChangeAspect="1"/>
          </p:cNvPicPr>
          <p:nvPr/>
        </p:nvPicPr>
        <p:blipFill>
          <a:blip r:embed="rId11"/>
          <a:stretch>
            <a:fillRect/>
          </a:stretch>
        </p:blipFill>
        <p:spPr>
          <a:xfrm>
            <a:off x="5145274" y="6170134"/>
            <a:ext cx="3347644" cy="2512547"/>
          </a:xfrm>
          <a:prstGeom prst="rect">
            <a:avLst/>
          </a:prstGeom>
        </p:spPr>
      </p:pic>
      <p:graphicFrame>
        <p:nvGraphicFramePr>
          <p:cNvPr id="25" name="Table 24">
            <a:extLst>
              <a:ext uri="{FF2B5EF4-FFF2-40B4-BE49-F238E27FC236}">
                <a16:creationId xmlns:a16="http://schemas.microsoft.com/office/drawing/2014/main" id="{51AF228F-A01D-C64C-84FD-365F19C2D804}"/>
              </a:ext>
            </a:extLst>
          </p:cNvPr>
          <p:cNvGraphicFramePr>
            <a:graphicFrameLocks noGrp="1"/>
          </p:cNvGraphicFramePr>
          <p:nvPr>
            <p:extLst>
              <p:ext uri="{D42A27DB-BD31-4B8C-83A1-F6EECF244321}">
                <p14:modId xmlns:p14="http://schemas.microsoft.com/office/powerpoint/2010/main" val="769145784"/>
              </p:ext>
            </p:extLst>
          </p:nvPr>
        </p:nvGraphicFramePr>
        <p:xfrm>
          <a:off x="5136396" y="8918979"/>
          <a:ext cx="3351454" cy="904980"/>
        </p:xfrm>
        <a:graphic>
          <a:graphicData uri="http://schemas.openxmlformats.org/drawingml/2006/table">
            <a:tbl>
              <a:tblPr firstRow="1" firstCol="1" bandRow="1">
                <a:tableStyleId>{BC89EF96-8CEA-46FF-86C4-4CE0E7609802}</a:tableStyleId>
              </a:tblPr>
              <a:tblGrid>
                <a:gridCol w="288680">
                  <a:extLst>
                    <a:ext uri="{9D8B030D-6E8A-4147-A177-3AD203B41FA5}">
                      <a16:colId xmlns:a16="http://schemas.microsoft.com/office/drawing/2014/main" val="271900433"/>
                    </a:ext>
                  </a:extLst>
                </a:gridCol>
                <a:gridCol w="414414">
                  <a:extLst>
                    <a:ext uri="{9D8B030D-6E8A-4147-A177-3AD203B41FA5}">
                      <a16:colId xmlns:a16="http://schemas.microsoft.com/office/drawing/2014/main" val="2978306843"/>
                    </a:ext>
                  </a:extLst>
                </a:gridCol>
                <a:gridCol w="342853">
                  <a:extLst>
                    <a:ext uri="{9D8B030D-6E8A-4147-A177-3AD203B41FA5}">
                      <a16:colId xmlns:a16="http://schemas.microsoft.com/office/drawing/2014/main" val="566058822"/>
                    </a:ext>
                  </a:extLst>
                </a:gridCol>
                <a:gridCol w="359940">
                  <a:extLst>
                    <a:ext uri="{9D8B030D-6E8A-4147-A177-3AD203B41FA5}">
                      <a16:colId xmlns:a16="http://schemas.microsoft.com/office/drawing/2014/main" val="1948474022"/>
                    </a:ext>
                  </a:extLst>
                </a:gridCol>
                <a:gridCol w="378284">
                  <a:extLst>
                    <a:ext uri="{9D8B030D-6E8A-4147-A177-3AD203B41FA5}">
                      <a16:colId xmlns:a16="http://schemas.microsoft.com/office/drawing/2014/main" val="4031023642"/>
                    </a:ext>
                  </a:extLst>
                </a:gridCol>
                <a:gridCol w="378284">
                  <a:extLst>
                    <a:ext uri="{9D8B030D-6E8A-4147-A177-3AD203B41FA5}">
                      <a16:colId xmlns:a16="http://schemas.microsoft.com/office/drawing/2014/main" val="3077241777"/>
                    </a:ext>
                  </a:extLst>
                </a:gridCol>
                <a:gridCol w="561072">
                  <a:extLst>
                    <a:ext uri="{9D8B030D-6E8A-4147-A177-3AD203B41FA5}">
                      <a16:colId xmlns:a16="http://schemas.microsoft.com/office/drawing/2014/main" val="735038524"/>
                    </a:ext>
                  </a:extLst>
                </a:gridCol>
                <a:gridCol w="627927">
                  <a:extLst>
                    <a:ext uri="{9D8B030D-6E8A-4147-A177-3AD203B41FA5}">
                      <a16:colId xmlns:a16="http://schemas.microsoft.com/office/drawing/2014/main" val="2563452438"/>
                    </a:ext>
                  </a:extLst>
                </a:gridCol>
              </a:tblGrid>
              <a:tr h="135972">
                <a:tc>
                  <a:txBody>
                    <a:bodyPr/>
                    <a:lstStyle/>
                    <a:p>
                      <a:pPr algn="ctr"/>
                      <a:endParaRPr lang="en-US" sz="800" dirty="0"/>
                    </a:p>
                  </a:txBody>
                  <a:tcPr/>
                </a:tc>
                <a:tc gridSpan="2">
                  <a:txBody>
                    <a:bodyPr/>
                    <a:lstStyle/>
                    <a:p>
                      <a:pPr algn="ctr"/>
                      <a:r>
                        <a:rPr lang="en-US" sz="800" dirty="0"/>
                        <a:t>square</a:t>
                      </a:r>
                    </a:p>
                  </a:txBody>
                  <a:tcPr anchor="ctr"/>
                </a:tc>
                <a:tc hMerge="1">
                  <a:txBody>
                    <a:bodyPr/>
                    <a:lstStyle/>
                    <a:p>
                      <a:pPr algn="ctr"/>
                      <a:endParaRPr lang="en-US" sz="800" dirty="0"/>
                    </a:p>
                  </a:txBody>
                  <a:tcPr/>
                </a:tc>
                <a:tc gridSpan="2">
                  <a:txBody>
                    <a:bodyPr/>
                    <a:lstStyle/>
                    <a:p>
                      <a:pPr algn="ctr"/>
                      <a:r>
                        <a:rPr lang="en-US" sz="800" dirty="0"/>
                        <a:t>two large</a:t>
                      </a:r>
                    </a:p>
                  </a:txBody>
                  <a:tcPr anchor="ctr"/>
                </a:tc>
                <a:tc hMerge="1">
                  <a:txBody>
                    <a:bodyPr/>
                    <a:lstStyle/>
                    <a:p>
                      <a:pPr algn="ctr"/>
                      <a:endParaRPr lang="en-US" sz="800" dirty="0"/>
                    </a:p>
                  </a:txBody>
                  <a:tcPr/>
                </a:tc>
                <a:tc gridSpan="3">
                  <a:txBody>
                    <a:bodyPr/>
                    <a:lstStyle/>
                    <a:p>
                      <a:pPr algn="ctr"/>
                      <a:r>
                        <a:rPr lang="en-US" sz="800" dirty="0"/>
                        <a:t>one large dimension</a:t>
                      </a:r>
                    </a:p>
                  </a:txBody>
                  <a:tcPr anchor="ctr"/>
                </a:tc>
                <a:tc hMerge="1">
                  <a:txBody>
                    <a:bodyPr/>
                    <a:lstStyle/>
                    <a:p>
                      <a:pPr algn="ctr"/>
                      <a:endParaRPr lang="en-US" sz="800" dirty="0"/>
                    </a:p>
                  </a:txBody>
                  <a:tcPr/>
                </a:tc>
                <a:tc hMerge="1">
                  <a:txBody>
                    <a:bodyPr/>
                    <a:lstStyle/>
                    <a:p>
                      <a:pPr algn="ctr"/>
                      <a:endParaRPr lang="en-US" sz="800" dirty="0"/>
                    </a:p>
                  </a:txBody>
                  <a:tcPr/>
                </a:tc>
                <a:extLst>
                  <a:ext uri="{0D108BD9-81ED-4DB2-BD59-A6C34878D82A}">
                    <a16:rowId xmlns:a16="http://schemas.microsoft.com/office/drawing/2014/main" val="3430469393"/>
                  </a:ext>
                </a:extLst>
              </a:tr>
              <a:tr h="237899">
                <a:tc>
                  <a:txBody>
                    <a:bodyPr/>
                    <a:lstStyle/>
                    <a:p>
                      <a:pPr algn="ctr"/>
                      <a:r>
                        <a:rPr lang="en-US" sz="800" dirty="0"/>
                        <a:t>m</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64k</a:t>
                      </a:r>
                    </a:p>
                  </a:txBody>
                  <a:tcPr/>
                </a:tc>
                <a:tc>
                  <a:txBody>
                    <a:bodyPr/>
                    <a:lstStyle/>
                    <a:p>
                      <a:pPr algn="ctr"/>
                      <a:r>
                        <a:rPr lang="en-US" sz="800" dirty="0"/>
                        <a:t>64k</a:t>
                      </a:r>
                    </a:p>
                  </a:txBody>
                  <a:tcPr/>
                </a:tc>
                <a:tc>
                  <a:txBody>
                    <a:bodyPr/>
                    <a:lstStyle/>
                    <a:p>
                      <a:pPr algn="ctr"/>
                      <a:r>
                        <a:rPr lang="en-US" sz="800" dirty="0"/>
                        <a:t>64k</a:t>
                      </a:r>
                    </a:p>
                  </a:txBody>
                  <a:tcPr/>
                </a:tc>
                <a:tc>
                  <a:txBody>
                    <a:bodyPr/>
                    <a:lstStyle/>
                    <a:p>
                      <a:pPr algn="ctr"/>
                      <a:r>
                        <a:rPr lang="en-US" sz="800"/>
                        <a:t>8704</a:t>
                      </a:r>
                      <a:endParaRPr lang="en-US" sz="800" dirty="0"/>
                    </a:p>
                  </a:txBody>
                  <a:tcPr/>
                </a:tc>
                <a:tc>
                  <a:txBody>
                    <a:bodyPr/>
                    <a:lstStyle/>
                    <a:p>
                      <a:pPr algn="ctr"/>
                      <a:r>
                        <a:rPr lang="en-US" sz="800" dirty="0"/>
                        <a:t>17408</a:t>
                      </a:r>
                    </a:p>
                  </a:txBody>
                  <a:tcPr/>
                </a:tc>
                <a:extLst>
                  <a:ext uri="{0D108BD9-81ED-4DB2-BD59-A6C34878D82A}">
                    <a16:rowId xmlns:a16="http://schemas.microsoft.com/office/drawing/2014/main" val="174304220"/>
                  </a:ext>
                </a:extLst>
              </a:tr>
              <a:tr h="240361">
                <a:tc>
                  <a:txBody>
                    <a:bodyPr/>
                    <a:lstStyle/>
                    <a:p>
                      <a:pPr algn="ctr"/>
                      <a:r>
                        <a:rPr lang="en-US" sz="800" dirty="0"/>
                        <a:t>n</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8k</a:t>
                      </a:r>
                    </a:p>
                  </a:txBody>
                  <a:tcPr/>
                </a:tc>
                <a:tc>
                  <a:txBody>
                    <a:bodyPr/>
                    <a:lstStyle/>
                    <a:p>
                      <a:pPr algn="ctr"/>
                      <a:r>
                        <a:rPr lang="en-US" sz="800" dirty="0"/>
                        <a:t>8704</a:t>
                      </a:r>
                    </a:p>
                  </a:txBody>
                  <a:tcPr/>
                </a:tc>
                <a:tc>
                  <a:txBody>
                    <a:bodyPr/>
                    <a:lstStyle/>
                    <a:p>
                      <a:pPr algn="ctr"/>
                      <a:r>
                        <a:rPr lang="en-US" sz="800" dirty="0"/>
                        <a:t>17408</a:t>
                      </a:r>
                    </a:p>
                  </a:txBody>
                  <a:tcPr/>
                </a:tc>
                <a:extLst>
                  <a:ext uri="{0D108BD9-81ED-4DB2-BD59-A6C34878D82A}">
                    <a16:rowId xmlns:a16="http://schemas.microsoft.com/office/drawing/2014/main" val="1616576542"/>
                  </a:ext>
                </a:extLst>
              </a:tr>
              <a:tr h="197234">
                <a:tc>
                  <a:txBody>
                    <a:bodyPr/>
                    <a:lstStyle/>
                    <a:p>
                      <a:pPr algn="ctr"/>
                      <a:r>
                        <a:rPr lang="en-US" sz="800" dirty="0"/>
                        <a:t>k</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8k</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933888</a:t>
                      </a:r>
                    </a:p>
                  </a:txBody>
                  <a:tcPr/>
                </a:tc>
                <a:tc>
                  <a:txBody>
                    <a:bodyPr/>
                    <a:lstStyle/>
                    <a:p>
                      <a:pPr algn="ctr"/>
                      <a:r>
                        <a:rPr lang="en-US" sz="800" dirty="0"/>
                        <a:t>3735552</a:t>
                      </a:r>
                    </a:p>
                  </a:txBody>
                  <a:tcPr/>
                </a:tc>
                <a:extLst>
                  <a:ext uri="{0D108BD9-81ED-4DB2-BD59-A6C34878D82A}">
                    <a16:rowId xmlns:a16="http://schemas.microsoft.com/office/drawing/2014/main" val="1193838343"/>
                  </a:ext>
                </a:extLst>
              </a:tr>
            </a:tbl>
          </a:graphicData>
        </a:graphic>
      </p:graphicFrame>
      <p:grpSp>
        <p:nvGrpSpPr>
          <p:cNvPr id="35" name="Group 34">
            <a:extLst>
              <a:ext uri="{FF2B5EF4-FFF2-40B4-BE49-F238E27FC236}">
                <a16:creationId xmlns:a16="http://schemas.microsoft.com/office/drawing/2014/main" id="{C4AE19F1-59A5-604D-B30B-84BA1C43CCF8}"/>
              </a:ext>
            </a:extLst>
          </p:cNvPr>
          <p:cNvGrpSpPr/>
          <p:nvPr/>
        </p:nvGrpSpPr>
        <p:grpSpPr>
          <a:xfrm>
            <a:off x="6321955" y="12159705"/>
            <a:ext cx="2249978" cy="681377"/>
            <a:chOff x="4991991" y="11738691"/>
            <a:chExt cx="2161544" cy="652564"/>
          </a:xfrm>
        </p:grpSpPr>
        <p:sp>
          <p:nvSpPr>
            <p:cNvPr id="148" name="TextBox 147">
              <a:extLst>
                <a:ext uri="{FF2B5EF4-FFF2-40B4-BE49-F238E27FC236}">
                  <a16:creationId xmlns:a16="http://schemas.microsoft.com/office/drawing/2014/main" id="{57CF83AB-7266-4F48-902C-FB16E29208BD}"/>
                </a:ext>
              </a:extLst>
            </p:cNvPr>
            <p:cNvSpPr txBox="1"/>
            <p:nvPr/>
          </p:nvSpPr>
          <p:spPr>
            <a:xfrm>
              <a:off x="5006065" y="11746535"/>
              <a:ext cx="1080120" cy="294763"/>
            </a:xfrm>
            <a:prstGeom prst="rect">
              <a:avLst/>
            </a:prstGeom>
            <a:solidFill>
              <a:schemeClr val="accent1"/>
            </a:solidFill>
          </p:spPr>
          <p:txBody>
            <a:bodyPr wrap="square" rtlCol="0">
              <a:spAutoFit/>
            </a:bodyPr>
            <a:lstStyle/>
            <a:p>
              <a:r>
                <a:rPr lang="en-US" sz="1400" dirty="0">
                  <a:solidFill>
                    <a:schemeClr val="bg1"/>
                  </a:solidFill>
                </a:rPr>
                <a:t>Contact us:</a:t>
              </a:r>
            </a:p>
          </p:txBody>
        </p:sp>
        <p:sp>
          <p:nvSpPr>
            <p:cNvPr id="149" name="Frame 148">
              <a:extLst>
                <a:ext uri="{FF2B5EF4-FFF2-40B4-BE49-F238E27FC236}">
                  <a16:creationId xmlns:a16="http://schemas.microsoft.com/office/drawing/2014/main" id="{0684A85C-7D45-5846-A68F-3D8EB3192EE9}"/>
                </a:ext>
              </a:extLst>
            </p:cNvPr>
            <p:cNvSpPr/>
            <p:nvPr/>
          </p:nvSpPr>
          <p:spPr>
            <a:xfrm>
              <a:off x="4997385" y="11738691"/>
              <a:ext cx="2077743" cy="647532"/>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a:extLst>
                <a:ext uri="{FF2B5EF4-FFF2-40B4-BE49-F238E27FC236}">
                  <a16:creationId xmlns:a16="http://schemas.microsoft.com/office/drawing/2014/main" id="{8922DAFE-2458-6948-B519-EB4AAF32712C}"/>
                </a:ext>
              </a:extLst>
            </p:cNvPr>
            <p:cNvSpPr txBox="1"/>
            <p:nvPr/>
          </p:nvSpPr>
          <p:spPr>
            <a:xfrm>
              <a:off x="4991991" y="12008063"/>
              <a:ext cx="2161544" cy="383192"/>
            </a:xfrm>
            <a:prstGeom prst="rect">
              <a:avLst/>
            </a:prstGeom>
            <a:noFill/>
          </p:spPr>
          <p:txBody>
            <a:bodyPr wrap="square" rtlCol="0">
              <a:spAutoFit/>
            </a:bodyPr>
            <a:lstStyle/>
            <a:p>
              <a:r>
                <a:rPr lang="en-US" sz="1000" b="1" dirty="0"/>
                <a:t>source</a:t>
              </a:r>
              <a:r>
                <a:rPr lang="en-US" sz="1000" dirty="0"/>
                <a:t>      </a:t>
              </a:r>
              <a:r>
                <a:rPr lang="en-US" sz="1000" dirty="0">
                  <a:hlinkClick r:id="rId12"/>
                </a:rPr>
                <a:t>github.com/eth-cscs/CARMA</a:t>
              </a:r>
              <a:endParaRPr lang="en-US" sz="1000" dirty="0"/>
            </a:p>
            <a:p>
              <a:r>
                <a:rPr lang="en-US" sz="1000" b="1" dirty="0"/>
                <a:t>email</a:t>
              </a:r>
              <a:r>
                <a:rPr lang="en-US" sz="1000" dirty="0"/>
                <a:t>        </a:t>
              </a:r>
              <a:r>
                <a:rPr lang="en-US" sz="1000" dirty="0" err="1"/>
                <a:t>marko.kabic@cscs.ch</a:t>
              </a:r>
              <a:endParaRPr lang="en-US" sz="1000" dirty="0"/>
            </a:p>
          </p:txBody>
        </p:sp>
        <p:cxnSp>
          <p:nvCxnSpPr>
            <p:cNvPr id="26" name="Straight Connector 25">
              <a:extLst>
                <a:ext uri="{FF2B5EF4-FFF2-40B4-BE49-F238E27FC236}">
                  <a16:creationId xmlns:a16="http://schemas.microsoft.com/office/drawing/2014/main" id="{1B05D2B2-33A7-524F-93E7-2E8C0F149543}"/>
                </a:ext>
              </a:extLst>
            </p:cNvPr>
            <p:cNvCxnSpPr>
              <a:cxnSpLocks/>
            </p:cNvCxnSpPr>
            <p:nvPr/>
          </p:nvCxnSpPr>
          <p:spPr>
            <a:xfrm>
              <a:off x="5490310" y="12096723"/>
              <a:ext cx="0" cy="202390"/>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152" name="Group 151">
            <a:extLst>
              <a:ext uri="{FF2B5EF4-FFF2-40B4-BE49-F238E27FC236}">
                <a16:creationId xmlns:a16="http://schemas.microsoft.com/office/drawing/2014/main" id="{DD75FAB1-3637-F04B-8B01-1B95C570B624}"/>
              </a:ext>
            </a:extLst>
          </p:cNvPr>
          <p:cNvGrpSpPr/>
          <p:nvPr/>
        </p:nvGrpSpPr>
        <p:grpSpPr>
          <a:xfrm>
            <a:off x="5121691" y="11305606"/>
            <a:ext cx="3510334" cy="752986"/>
            <a:chOff x="4857041" y="12027557"/>
            <a:chExt cx="2258601" cy="721144"/>
          </a:xfrm>
          <a:effectLst/>
        </p:grpSpPr>
        <p:sp>
          <p:nvSpPr>
            <p:cNvPr id="154" name="TextBox 153">
              <a:extLst>
                <a:ext uri="{FF2B5EF4-FFF2-40B4-BE49-F238E27FC236}">
                  <a16:creationId xmlns:a16="http://schemas.microsoft.com/office/drawing/2014/main" id="{5F56B63F-8046-3640-BE91-E525CCC86242}"/>
                </a:ext>
              </a:extLst>
            </p:cNvPr>
            <p:cNvSpPr txBox="1"/>
            <p:nvPr/>
          </p:nvSpPr>
          <p:spPr>
            <a:xfrm>
              <a:off x="4874011" y="12038575"/>
              <a:ext cx="760083" cy="294762"/>
            </a:xfrm>
            <a:prstGeom prst="rect">
              <a:avLst/>
            </a:prstGeom>
            <a:solidFill>
              <a:schemeClr val="accent1"/>
            </a:solidFill>
            <a:effectLst/>
          </p:spPr>
          <p:txBody>
            <a:bodyPr wrap="square" rtlCol="0">
              <a:spAutoFit/>
            </a:bodyPr>
            <a:lstStyle/>
            <a:p>
              <a:r>
                <a:rPr lang="en-US" sz="1400" dirty="0">
                  <a:solidFill>
                    <a:schemeClr val="bg1"/>
                  </a:solidFill>
                </a:rPr>
                <a:t>References:</a:t>
              </a:r>
            </a:p>
          </p:txBody>
        </p:sp>
        <p:sp>
          <p:nvSpPr>
            <p:cNvPr id="155" name="Frame 154">
              <a:extLst>
                <a:ext uri="{FF2B5EF4-FFF2-40B4-BE49-F238E27FC236}">
                  <a16:creationId xmlns:a16="http://schemas.microsoft.com/office/drawing/2014/main" id="{38C43971-B5E2-874E-A8B9-973E9D1B6D77}"/>
                </a:ext>
              </a:extLst>
            </p:cNvPr>
            <p:cNvSpPr/>
            <p:nvPr/>
          </p:nvSpPr>
          <p:spPr>
            <a:xfrm>
              <a:off x="4871498" y="12027557"/>
              <a:ext cx="2159721" cy="717934"/>
            </a:xfrm>
            <a:prstGeom prst="frame">
              <a:avLst>
                <a:gd name="adj1" fmla="val 0"/>
              </a:avLst>
            </a:prstGeom>
            <a:ln w="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6" name="TextBox 155">
              <a:extLst>
                <a:ext uri="{FF2B5EF4-FFF2-40B4-BE49-F238E27FC236}">
                  <a16:creationId xmlns:a16="http://schemas.microsoft.com/office/drawing/2014/main" id="{805B800F-A851-6848-B17F-DEB5334B8949}"/>
                </a:ext>
              </a:extLst>
            </p:cNvPr>
            <p:cNvSpPr txBox="1"/>
            <p:nvPr/>
          </p:nvSpPr>
          <p:spPr>
            <a:xfrm>
              <a:off x="4857041" y="12306559"/>
              <a:ext cx="2258601" cy="442142"/>
            </a:xfrm>
            <a:prstGeom prst="rect">
              <a:avLst/>
            </a:prstGeom>
            <a:noFill/>
          </p:spPr>
          <p:txBody>
            <a:bodyPr wrap="square" rtlCol="0">
              <a:spAutoFit/>
            </a:bodyPr>
            <a:lstStyle/>
            <a:p>
              <a:r>
                <a:rPr lang="en-US" sz="800" b="1" dirty="0"/>
                <a:t>[1] </a:t>
              </a:r>
              <a:r>
                <a:rPr lang="en-US" sz="800" dirty="0" err="1"/>
                <a:t>Demmel</a:t>
              </a:r>
              <a:r>
                <a:rPr lang="en-US" sz="800" dirty="0"/>
                <a:t>, James, et al. "Communication-optimal parallel recursive    rectangular matrix multiplication." </a:t>
              </a:r>
              <a:r>
                <a:rPr lang="en-US" sz="800" i="1" dirty="0"/>
                <a:t>Parallel &amp; Distributed Processing (IPDPS), 2013 IEEE 27th International Symposium on</a:t>
              </a:r>
              <a:r>
                <a:rPr lang="en-US" sz="800" dirty="0"/>
                <a:t>. IEEE, 2013.</a:t>
              </a:r>
            </a:p>
          </p:txBody>
        </p:sp>
      </p:grpSp>
      <p:sp>
        <p:nvSpPr>
          <p:cNvPr id="158" name="Frame 157">
            <a:extLst>
              <a:ext uri="{FF2B5EF4-FFF2-40B4-BE49-F238E27FC236}">
                <a16:creationId xmlns:a16="http://schemas.microsoft.com/office/drawing/2014/main" id="{E69FCD0F-3531-FA45-8C2F-D24B6F010506}"/>
              </a:ext>
            </a:extLst>
          </p:cNvPr>
          <p:cNvSpPr/>
          <p:nvPr/>
        </p:nvSpPr>
        <p:spPr>
          <a:xfrm>
            <a:off x="142397" y="12159707"/>
            <a:ext cx="6039256" cy="676116"/>
          </a:xfrm>
          <a:prstGeom prst="frame">
            <a:avLst>
              <a:gd name="adj1" fmla="val 0"/>
            </a:avLst>
          </a:prstGeom>
          <a:solidFill>
            <a:schemeClr val="accent1"/>
          </a:solidFill>
          <a:ln w="2540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3" name="Table 42">
            <a:extLst>
              <a:ext uri="{FF2B5EF4-FFF2-40B4-BE49-F238E27FC236}">
                <a16:creationId xmlns:a16="http://schemas.microsoft.com/office/drawing/2014/main" id="{BED4AF5C-BA17-0042-9CFA-5669F57598AB}"/>
              </a:ext>
            </a:extLst>
          </p:cNvPr>
          <p:cNvGraphicFramePr>
            <a:graphicFrameLocks noGrp="1"/>
          </p:cNvGraphicFramePr>
          <p:nvPr>
            <p:extLst>
              <p:ext uri="{D42A27DB-BD31-4B8C-83A1-F6EECF244321}">
                <p14:modId xmlns:p14="http://schemas.microsoft.com/office/powerpoint/2010/main" val="929443821"/>
              </p:ext>
            </p:extLst>
          </p:nvPr>
        </p:nvGraphicFramePr>
        <p:xfrm>
          <a:off x="5150981" y="10174566"/>
          <a:ext cx="3352898" cy="1009278"/>
        </p:xfrm>
        <a:graphic>
          <a:graphicData uri="http://schemas.openxmlformats.org/drawingml/2006/table">
            <a:tbl>
              <a:tblPr firstRow="1" bandRow="1">
                <a:tableStyleId>{BC89EF96-8CEA-46FF-86C4-4CE0E7609802}</a:tableStyleId>
              </a:tblPr>
              <a:tblGrid>
                <a:gridCol w="1676449">
                  <a:extLst>
                    <a:ext uri="{9D8B030D-6E8A-4147-A177-3AD203B41FA5}">
                      <a16:colId xmlns:a16="http://schemas.microsoft.com/office/drawing/2014/main" val="1602537611"/>
                    </a:ext>
                  </a:extLst>
                </a:gridCol>
                <a:gridCol w="1676449">
                  <a:extLst>
                    <a:ext uri="{9D8B030D-6E8A-4147-A177-3AD203B41FA5}">
                      <a16:colId xmlns:a16="http://schemas.microsoft.com/office/drawing/2014/main" val="4173722973"/>
                    </a:ext>
                  </a:extLst>
                </a:gridCol>
              </a:tblGrid>
              <a:tr h="350204">
                <a:tc>
                  <a:txBody>
                    <a:bodyPr/>
                    <a:lstStyle/>
                    <a:p>
                      <a:pPr algn="l"/>
                      <a:r>
                        <a:rPr lang="en-US" sz="800" dirty="0"/>
                        <a:t>Piz </a:t>
                      </a:r>
                      <a:r>
                        <a:rPr lang="en-US" sz="800" dirty="0" err="1"/>
                        <a:t>Daint</a:t>
                      </a:r>
                      <a:r>
                        <a:rPr lang="en-US" sz="800" dirty="0"/>
                        <a:t> (multicore)</a:t>
                      </a:r>
                    </a:p>
                  </a:txBody>
                  <a:tcPr/>
                </a:tc>
                <a:tc>
                  <a:txBody>
                    <a:bodyPr/>
                    <a:lstStyle/>
                    <a:p>
                      <a:r>
                        <a:rPr lang="en-US" sz="800" dirty="0"/>
                        <a:t>Cray XC40: 2x18-core </a:t>
                      </a:r>
                    </a:p>
                    <a:p>
                      <a:r>
                        <a:rPr lang="en-US" sz="800" dirty="0"/>
                        <a:t>Broadwell per node</a:t>
                      </a:r>
                    </a:p>
                  </a:txBody>
                  <a:tcPr/>
                </a:tc>
                <a:extLst>
                  <a:ext uri="{0D108BD9-81ED-4DB2-BD59-A6C34878D82A}">
                    <a16:rowId xmlns:a16="http://schemas.microsoft.com/office/drawing/2014/main" val="3829430385"/>
                  </a:ext>
                </a:extLst>
              </a:tr>
              <a:tr h="209028">
                <a:tc>
                  <a:txBody>
                    <a:bodyPr/>
                    <a:lstStyle/>
                    <a:p>
                      <a:r>
                        <a:rPr lang="en-US" sz="800" dirty="0"/>
                        <a:t>Number of nodes</a:t>
                      </a:r>
                    </a:p>
                  </a:txBody>
                  <a:tcPr/>
                </a:tc>
                <a:tc>
                  <a:txBody>
                    <a:bodyPr/>
                    <a:lstStyle/>
                    <a:p>
                      <a:r>
                        <a:rPr lang="en-US" sz="800" dirty="0"/>
                        <a:t>64 nodes</a:t>
                      </a:r>
                    </a:p>
                  </a:txBody>
                  <a:tcPr/>
                </a:tc>
                <a:extLst>
                  <a:ext uri="{0D108BD9-81ED-4DB2-BD59-A6C34878D82A}">
                    <a16:rowId xmlns:a16="http://schemas.microsoft.com/office/drawing/2014/main" val="1943304074"/>
                  </a:ext>
                </a:extLst>
              </a:tr>
              <a:tr h="222857">
                <a:tc>
                  <a:txBody>
                    <a:bodyPr/>
                    <a:lstStyle/>
                    <a:p>
                      <a:r>
                        <a:rPr lang="en-US" sz="800" dirty="0"/>
                        <a:t>MPI implementation</a:t>
                      </a:r>
                    </a:p>
                  </a:txBody>
                  <a:tcPr/>
                </a:tc>
                <a:tc>
                  <a:txBody>
                    <a:bodyPr/>
                    <a:lstStyle/>
                    <a:p>
                      <a:r>
                        <a:rPr lang="en-US" sz="800" b="0" i="0" u="none" strike="noStrike" dirty="0">
                          <a:solidFill>
                            <a:srgbClr val="000000"/>
                          </a:solidFill>
                          <a:effectLst/>
                          <a:latin typeface="-webkit-standard"/>
                        </a:rPr>
                        <a:t>Cray MPICH</a:t>
                      </a:r>
                      <a:endParaRPr lang="en-US" sz="800" dirty="0"/>
                    </a:p>
                  </a:txBody>
                  <a:tcPr/>
                </a:tc>
                <a:extLst>
                  <a:ext uri="{0D108BD9-81ED-4DB2-BD59-A6C34878D82A}">
                    <a16:rowId xmlns:a16="http://schemas.microsoft.com/office/drawing/2014/main" val="3866590818"/>
                  </a:ext>
                </a:extLst>
              </a:tr>
              <a:tr h="222857">
                <a:tc>
                  <a:txBody>
                    <a:bodyPr/>
                    <a:lstStyle/>
                    <a:p>
                      <a:r>
                        <a:rPr lang="en-US" sz="800" dirty="0" err="1"/>
                        <a:t>ScaLAPACK</a:t>
                      </a:r>
                      <a:r>
                        <a:rPr lang="en-US" sz="800" dirty="0"/>
                        <a:t> implementation</a:t>
                      </a:r>
                    </a:p>
                  </a:txBody>
                  <a:tcPr/>
                </a:tc>
                <a:tc>
                  <a:txBody>
                    <a:bodyPr/>
                    <a:lstStyle/>
                    <a:p>
                      <a:pPr marL="0" marR="0" indent="0" algn="l" defTabSz="864108"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webkit-standard"/>
                        </a:rPr>
                        <a:t>Intel MKL </a:t>
                      </a:r>
                      <a:endParaRPr lang="en-US" sz="800" dirty="0"/>
                    </a:p>
                  </a:txBody>
                  <a:tcPr/>
                </a:tc>
                <a:extLst>
                  <a:ext uri="{0D108BD9-81ED-4DB2-BD59-A6C34878D82A}">
                    <a16:rowId xmlns:a16="http://schemas.microsoft.com/office/drawing/2014/main" val="407920028"/>
                  </a:ext>
                </a:extLst>
              </a:tr>
            </a:tbl>
          </a:graphicData>
        </a:graphic>
      </p:graphicFrame>
      <p:sp>
        <p:nvSpPr>
          <p:cNvPr id="147" name="Frame 146">
            <a:extLst>
              <a:ext uri="{FF2B5EF4-FFF2-40B4-BE49-F238E27FC236}">
                <a16:creationId xmlns:a16="http://schemas.microsoft.com/office/drawing/2014/main" id="{68BC1AA1-B5CF-C840-91AC-71765132D20E}"/>
              </a:ext>
            </a:extLst>
          </p:cNvPr>
          <p:cNvSpPr/>
          <p:nvPr/>
        </p:nvSpPr>
        <p:spPr>
          <a:xfrm>
            <a:off x="5136266" y="5845893"/>
            <a:ext cx="3356652" cy="5352440"/>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TextBox 162">
            <a:extLst>
              <a:ext uri="{FF2B5EF4-FFF2-40B4-BE49-F238E27FC236}">
                <a16:creationId xmlns:a16="http://schemas.microsoft.com/office/drawing/2014/main" id="{16D55DCD-403B-734E-B09F-5BFC1FFE7FD6}"/>
              </a:ext>
            </a:extLst>
          </p:cNvPr>
          <p:cNvSpPr txBox="1"/>
          <p:nvPr/>
        </p:nvSpPr>
        <p:spPr>
          <a:xfrm>
            <a:off x="5148066" y="8664042"/>
            <a:ext cx="1031118" cy="24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solidFill>
              </a:rPr>
              <a:t>Problem size</a:t>
            </a:r>
          </a:p>
        </p:txBody>
      </p:sp>
      <p:sp>
        <p:nvSpPr>
          <p:cNvPr id="165" name="TextBox 164">
            <a:extLst>
              <a:ext uri="{FF2B5EF4-FFF2-40B4-BE49-F238E27FC236}">
                <a16:creationId xmlns:a16="http://schemas.microsoft.com/office/drawing/2014/main" id="{354E8F75-DC6E-704A-89A5-D6DFBD3B313B}"/>
              </a:ext>
            </a:extLst>
          </p:cNvPr>
          <p:cNvSpPr txBox="1"/>
          <p:nvPr/>
        </p:nvSpPr>
        <p:spPr>
          <a:xfrm>
            <a:off x="5155006" y="9918949"/>
            <a:ext cx="1045691" cy="24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solidFill>
              </a:rPr>
              <a:t>Configuration</a:t>
            </a:r>
          </a:p>
        </p:txBody>
      </p:sp>
      <p:sp>
        <p:nvSpPr>
          <p:cNvPr id="167" name="TextBox 166">
            <a:extLst>
              <a:ext uri="{FF2B5EF4-FFF2-40B4-BE49-F238E27FC236}">
                <a16:creationId xmlns:a16="http://schemas.microsoft.com/office/drawing/2014/main" id="{3A3D85D9-C4B5-E94E-B809-DFCCB1616993}"/>
              </a:ext>
            </a:extLst>
          </p:cNvPr>
          <p:cNvSpPr txBox="1"/>
          <p:nvPr/>
        </p:nvSpPr>
        <p:spPr>
          <a:xfrm>
            <a:off x="148271" y="5856405"/>
            <a:ext cx="1684071" cy="307777"/>
          </a:xfrm>
          <a:prstGeom prst="rect">
            <a:avLst/>
          </a:prstGeom>
          <a:solidFill>
            <a:schemeClr val="accent1"/>
          </a:solidFill>
        </p:spPr>
        <p:txBody>
          <a:bodyPr wrap="square" rtlCol="0">
            <a:spAutoFit/>
          </a:bodyPr>
          <a:lstStyle/>
          <a:p>
            <a:r>
              <a:rPr lang="en-US" sz="1400" dirty="0">
                <a:solidFill>
                  <a:schemeClr val="bg1"/>
                </a:solidFill>
              </a:rPr>
              <a:t>Main Contributions:</a:t>
            </a:r>
          </a:p>
        </p:txBody>
      </p:sp>
      <p:sp>
        <p:nvSpPr>
          <p:cNvPr id="170" name="Frame 169">
            <a:extLst>
              <a:ext uri="{FF2B5EF4-FFF2-40B4-BE49-F238E27FC236}">
                <a16:creationId xmlns:a16="http://schemas.microsoft.com/office/drawing/2014/main" id="{2EA424CA-4F52-8E4B-9401-56A1D8774A10}"/>
              </a:ext>
            </a:extLst>
          </p:cNvPr>
          <p:cNvSpPr/>
          <p:nvPr/>
        </p:nvSpPr>
        <p:spPr>
          <a:xfrm>
            <a:off x="142399" y="5850683"/>
            <a:ext cx="4883762" cy="2079062"/>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33BC5FB-78E9-244A-B11D-F7F600F40425}"/>
                  </a:ext>
                </a:extLst>
              </p:cNvPr>
              <p:cNvSpPr txBox="1"/>
              <p:nvPr/>
            </p:nvSpPr>
            <p:spPr>
              <a:xfrm>
                <a:off x="142398" y="6147679"/>
                <a:ext cx="2862013" cy="1908215"/>
              </a:xfrm>
              <a:prstGeom prst="rect">
                <a:avLst/>
              </a:prstGeom>
              <a:noFill/>
            </p:spPr>
            <p:txBody>
              <a:bodyPr wrap="square" rtlCol="0">
                <a:spAutoFit/>
              </a:bodyPr>
              <a:lstStyle/>
              <a:p>
                <a:r>
                  <a:rPr lang="en-US" sz="1200" b="1" dirty="0"/>
                  <a:t>CARMA before:</a:t>
                </a:r>
              </a:p>
              <a:p>
                <a:pPr marL="171450" indent="-171450">
                  <a:buFont typeface="Arial" panose="020B0604020202020204" pitchFamily="34" charset="0"/>
                  <a:buChar char="•"/>
                </a:pPr>
                <a:r>
                  <a:rPr lang="en-US" sz="1000" b="1" dirty="0"/>
                  <a:t>Only powers of 2: </a:t>
                </a:r>
                <a14:m>
                  <m:oMath xmlns:m="http://schemas.openxmlformats.org/officeDocument/2006/math">
                    <m:r>
                      <a:rPr lang="en-US" sz="800" b="0" i="1" smtClean="0">
                        <a:latin typeface="Cambria Math" panose="02040503050406030204" pitchFamily="18" charset="0"/>
                      </a:rPr>
                      <m:t>(</m:t>
                    </m:r>
                    <m:r>
                      <a:rPr lang="en-US" sz="800" b="0" i="1" smtClean="0">
                        <a:latin typeface="Cambria Math" panose="02040503050406030204" pitchFamily="18" charset="0"/>
                      </a:rPr>
                      <m:t>𝑚</m:t>
                    </m:r>
                    <m:r>
                      <a:rPr lang="en-US" sz="800" b="0" i="1" smtClean="0">
                        <a:latin typeface="Cambria Math" panose="02040503050406030204" pitchFamily="18" charset="0"/>
                      </a:rPr>
                      <m:t>,</m:t>
                    </m:r>
                    <m:r>
                      <a:rPr lang="en-US" sz="800" b="0" i="1" smtClean="0">
                        <a:latin typeface="Cambria Math" panose="02040503050406030204" pitchFamily="18" charset="0"/>
                      </a:rPr>
                      <m:t>𝑛</m:t>
                    </m:r>
                    <m:r>
                      <a:rPr lang="en-US" sz="800" b="0" i="1" smtClean="0">
                        <a:latin typeface="Cambria Math" panose="02040503050406030204" pitchFamily="18" charset="0"/>
                      </a:rPr>
                      <m:t>,</m:t>
                    </m:r>
                    <m:r>
                      <a:rPr lang="en-US" sz="800" b="0" i="1" smtClean="0">
                        <a:latin typeface="Cambria Math" panose="02040503050406030204" pitchFamily="18" charset="0"/>
                      </a:rPr>
                      <m:t>𝑘</m:t>
                    </m:r>
                    <m:r>
                      <a:rPr lang="en-US" sz="800" b="0" i="1" smtClean="0">
                        <a:latin typeface="Cambria Math" panose="02040503050406030204" pitchFamily="18" charset="0"/>
                      </a:rPr>
                      <m:t>,</m:t>
                    </m:r>
                    <m:r>
                      <a:rPr lang="en-US" sz="800" b="0" i="1" smtClean="0">
                        <a:latin typeface="Cambria Math" panose="02040503050406030204" pitchFamily="18" charset="0"/>
                      </a:rPr>
                      <m:t>𝑃</m:t>
                    </m:r>
                    <m:r>
                      <a:rPr lang="en-US" sz="800" b="0" i="1" smtClean="0">
                        <a:latin typeface="Cambria Math" panose="02040503050406030204" pitchFamily="18" charset="0"/>
                      </a:rPr>
                      <m:t>)</m:t>
                    </m:r>
                  </m:oMath>
                </a14:m>
                <a:r>
                  <a:rPr lang="en-US" sz="800" dirty="0"/>
                  <a:t> assumed to be powers of 2 or that at each step the number of processor left and the largest dimension share common divisors.</a:t>
                </a:r>
              </a:p>
              <a:p>
                <a:pPr marL="171450" indent="-171450">
                  <a:buFont typeface="Arial" panose="020B0604020202020204" pitchFamily="34" charset="0"/>
                  <a:buChar char="•"/>
                </a:pPr>
                <a:r>
                  <a:rPr lang="en-US" sz="1000" b="1" dirty="0"/>
                  <a:t>Cyclic data base-case layout: </a:t>
                </a:r>
                <a:r>
                  <a:rPr lang="en-US" sz="800" dirty="0"/>
                  <a:t>Requires complete data reshuffling after each communication. The corresponding mapper not provided. Compatibility issues with other layouts.</a:t>
                </a:r>
              </a:p>
              <a:p>
                <a:pPr marL="171450" indent="-171450">
                  <a:buFont typeface="Arial" panose="020B0604020202020204" pitchFamily="34" charset="0"/>
                  <a:buChar char="•"/>
                </a:pPr>
                <a:r>
                  <a:rPr lang="en-US" sz="1000" b="1" dirty="0"/>
                  <a:t>Impatient buffers allocations: </a:t>
                </a:r>
                <a:r>
                  <a:rPr lang="en-US" sz="800" dirty="0"/>
                  <a:t>every parallel step allocates and deallocates a new buffer. Buffers not reused.</a:t>
                </a:r>
              </a:p>
              <a:p>
                <a:pPr marL="171450" indent="-171450">
                  <a:buFont typeface="Arial" panose="020B0604020202020204" pitchFamily="34" charset="0"/>
                  <a:buChar char="•"/>
                </a:pPr>
                <a:r>
                  <a:rPr lang="en-US" sz="1000" b="1" dirty="0"/>
                  <a:t>Limited division strategies: </a:t>
                </a:r>
                <a:r>
                  <a:rPr lang="en-US" sz="800" dirty="0"/>
                  <a:t> Not all division schedules produced correct results.</a:t>
                </a:r>
              </a:p>
              <a:p>
                <a:pPr marL="171450" indent="-171450">
                  <a:buFont typeface="Arial" panose="020B0604020202020204" pitchFamily="34" charset="0"/>
                  <a:buChar char="•"/>
                </a:pPr>
                <a:endParaRPr lang="en-US" sz="1000" b="1" dirty="0"/>
              </a:p>
            </p:txBody>
          </p:sp>
        </mc:Choice>
        <mc:Fallback xmlns="">
          <p:sp>
            <p:nvSpPr>
              <p:cNvPr id="44" name="TextBox 43">
                <a:extLst>
                  <a:ext uri="{FF2B5EF4-FFF2-40B4-BE49-F238E27FC236}">
                    <a16:creationId xmlns:a16="http://schemas.microsoft.com/office/drawing/2014/main" id="{333BC5FB-78E9-244A-B11D-F7F600F40425}"/>
                  </a:ext>
                </a:extLst>
              </p:cNvPr>
              <p:cNvSpPr txBox="1">
                <a:spLocks noRot="1" noChangeAspect="1" noMove="1" noResize="1" noEditPoints="1" noAdjustHandles="1" noChangeArrowheads="1" noChangeShapeType="1" noTextEdit="1"/>
              </p:cNvSpPr>
              <p:nvPr/>
            </p:nvSpPr>
            <p:spPr>
              <a:xfrm>
                <a:off x="142398" y="6147679"/>
                <a:ext cx="2862013" cy="1908215"/>
              </a:xfrm>
              <a:prstGeom prst="rect">
                <a:avLst/>
              </a:prstGeom>
              <a:blipFill>
                <a:blip r:embed="rId13"/>
                <a:stretch>
                  <a:fillRect/>
                </a:stretch>
              </a:blipFill>
            </p:spPr>
            <p:txBody>
              <a:bodyPr/>
              <a:lstStyle/>
              <a:p>
                <a:r>
                  <a:rPr lang="en-US">
                    <a:noFill/>
                  </a:rPr>
                  <a:t> </a:t>
                </a:r>
              </a:p>
            </p:txBody>
          </p:sp>
        </mc:Fallback>
      </mc:AlternateContent>
      <p:sp>
        <p:nvSpPr>
          <p:cNvPr id="176" name="TextBox 175">
            <a:extLst>
              <a:ext uri="{FF2B5EF4-FFF2-40B4-BE49-F238E27FC236}">
                <a16:creationId xmlns:a16="http://schemas.microsoft.com/office/drawing/2014/main" id="{8FCE6EE1-7797-AA43-A1DE-003A1D395862}"/>
              </a:ext>
            </a:extLst>
          </p:cNvPr>
          <p:cNvSpPr txBox="1"/>
          <p:nvPr/>
        </p:nvSpPr>
        <p:spPr>
          <a:xfrm>
            <a:off x="2886247" y="6147679"/>
            <a:ext cx="2086919" cy="276999"/>
          </a:xfrm>
          <a:prstGeom prst="rect">
            <a:avLst/>
          </a:prstGeom>
          <a:noFill/>
        </p:spPr>
        <p:txBody>
          <a:bodyPr wrap="square" rtlCol="0">
            <a:spAutoFit/>
          </a:bodyPr>
          <a:lstStyle/>
          <a:p>
            <a:r>
              <a:rPr lang="en-US" sz="1200" b="1" dirty="0"/>
              <a:t>CARMA now:</a:t>
            </a:r>
            <a:endParaRPr lang="en-US" sz="1000" dirty="0"/>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010A334-A94E-4746-8EBC-DDC5C7E18246}"/>
                  </a:ext>
                </a:extLst>
              </p:cNvPr>
              <p:cNvSpPr txBox="1"/>
              <p:nvPr/>
            </p:nvSpPr>
            <p:spPr>
              <a:xfrm>
                <a:off x="2904747" y="6337914"/>
                <a:ext cx="2174878" cy="523220"/>
              </a:xfrm>
              <a:prstGeom prst="rect">
                <a:avLst/>
              </a:prstGeom>
              <a:noFill/>
            </p:spPr>
            <p:txBody>
              <a:bodyPr wrap="square" rtlCol="0">
                <a:spAutoFit/>
              </a:bodyPr>
              <a:lstStyle/>
              <a:p>
                <a:pPr marL="171450" indent="-171450">
                  <a:buFont typeface="Arial" panose="020B0604020202020204" pitchFamily="34" charset="0"/>
                  <a:buChar char="•"/>
                </a:pPr>
                <a:r>
                  <a:rPr lang="en-US" sz="1000" b="1" dirty="0"/>
                  <a:t>Generalized implementation: </a:t>
                </a:r>
                <a:r>
                  <a:rPr lang="en-US" sz="800" dirty="0"/>
                  <a:t>Works for any </a:t>
                </a:r>
                <a14:m>
                  <m:oMath xmlns:m="http://schemas.openxmlformats.org/officeDocument/2006/math">
                    <m:r>
                      <a:rPr lang="en-US" sz="800" i="1">
                        <a:latin typeface="Cambria Math" panose="02040503050406030204" pitchFamily="18" charset="0"/>
                      </a:rPr>
                      <m:t>(</m:t>
                    </m:r>
                    <m:r>
                      <a:rPr lang="en-US" sz="800" i="1">
                        <a:latin typeface="Cambria Math" panose="02040503050406030204" pitchFamily="18" charset="0"/>
                      </a:rPr>
                      <m:t>𝑚</m:t>
                    </m:r>
                    <m:r>
                      <a:rPr lang="en-US" sz="800" i="1">
                        <a:latin typeface="Cambria Math" panose="02040503050406030204" pitchFamily="18" charset="0"/>
                      </a:rPr>
                      <m:t>,</m:t>
                    </m:r>
                    <m:r>
                      <a:rPr lang="en-US" sz="800" i="1">
                        <a:latin typeface="Cambria Math" panose="02040503050406030204" pitchFamily="18" charset="0"/>
                      </a:rPr>
                      <m:t>𝑛</m:t>
                    </m:r>
                    <m:r>
                      <a:rPr lang="en-US" sz="800" i="1">
                        <a:latin typeface="Cambria Math" panose="02040503050406030204" pitchFamily="18" charset="0"/>
                      </a:rPr>
                      <m:t>,</m:t>
                    </m:r>
                    <m:r>
                      <a:rPr lang="en-US" sz="800" i="1">
                        <a:latin typeface="Cambria Math" panose="02040503050406030204" pitchFamily="18" charset="0"/>
                      </a:rPr>
                      <m:t>𝑘</m:t>
                    </m:r>
                    <m:r>
                      <a:rPr lang="en-US" sz="800" i="1">
                        <a:latin typeface="Cambria Math" panose="02040503050406030204" pitchFamily="18" charset="0"/>
                      </a:rPr>
                      <m:t>,</m:t>
                    </m:r>
                    <m:r>
                      <a:rPr lang="en-US" sz="800" i="1">
                        <a:latin typeface="Cambria Math" panose="02040503050406030204" pitchFamily="18" charset="0"/>
                      </a:rPr>
                      <m:t>𝑃</m:t>
                    </m:r>
                    <m:r>
                      <a:rPr lang="en-US" sz="800" i="1">
                        <a:latin typeface="Cambria Math" panose="02040503050406030204" pitchFamily="18" charset="0"/>
                      </a:rPr>
                      <m:t>)</m:t>
                    </m:r>
                  </m:oMath>
                </a14:m>
                <a:r>
                  <a:rPr lang="en-US" sz="800" dirty="0"/>
                  <a:t>! </a:t>
                </a:r>
              </a:p>
              <a:p>
                <a:endParaRPr lang="en-US" sz="1000" dirty="0"/>
              </a:p>
            </p:txBody>
          </p:sp>
        </mc:Choice>
        <mc:Fallback xmlns="">
          <p:sp>
            <p:nvSpPr>
              <p:cNvPr id="46" name="TextBox 45">
                <a:extLst>
                  <a:ext uri="{FF2B5EF4-FFF2-40B4-BE49-F238E27FC236}">
                    <a16:creationId xmlns:a16="http://schemas.microsoft.com/office/drawing/2014/main" id="{8010A334-A94E-4746-8EBC-DDC5C7E18246}"/>
                  </a:ext>
                </a:extLst>
              </p:cNvPr>
              <p:cNvSpPr txBox="1">
                <a:spLocks noRot="1" noChangeAspect="1" noMove="1" noResize="1" noEditPoints="1" noAdjustHandles="1" noChangeArrowheads="1" noChangeShapeType="1" noTextEdit="1"/>
              </p:cNvSpPr>
              <p:nvPr/>
            </p:nvSpPr>
            <p:spPr>
              <a:xfrm>
                <a:off x="2904747" y="6337914"/>
                <a:ext cx="2174878" cy="523220"/>
              </a:xfrm>
              <a:prstGeom prst="rect">
                <a:avLst/>
              </a:prstGeom>
              <a:blipFill>
                <a:blip r:embed="rId14"/>
                <a:stretch>
                  <a:fillRect/>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id="{9D83FAE9-D195-F547-B880-149C0AA739B0}"/>
              </a:ext>
            </a:extLst>
          </p:cNvPr>
          <p:cNvSpPr/>
          <p:nvPr/>
        </p:nvSpPr>
        <p:spPr>
          <a:xfrm>
            <a:off x="2911354" y="6624675"/>
            <a:ext cx="2077467" cy="615553"/>
          </a:xfrm>
          <a:prstGeom prst="rect">
            <a:avLst/>
          </a:prstGeom>
        </p:spPr>
        <p:txBody>
          <a:bodyPr wrap="square">
            <a:spAutoFit/>
          </a:bodyPr>
          <a:lstStyle/>
          <a:p>
            <a:pPr marL="171450" indent="-171450">
              <a:buFont typeface="Arial" panose="020B0604020202020204" pitchFamily="34" charset="0"/>
              <a:buChar char="•"/>
            </a:pPr>
            <a:r>
              <a:rPr lang="en-US" sz="1000" b="1" dirty="0"/>
              <a:t>Blocked data base-case layout: </a:t>
            </a:r>
            <a:r>
              <a:rPr lang="en-US" sz="800" dirty="0"/>
              <a:t>Requires local data reshuffling only in some case and only on the level of blocks, instead of single elements.</a:t>
            </a:r>
          </a:p>
        </p:txBody>
      </p:sp>
      <p:sp>
        <p:nvSpPr>
          <p:cNvPr id="48" name="Rectangle 47">
            <a:extLst>
              <a:ext uri="{FF2B5EF4-FFF2-40B4-BE49-F238E27FC236}">
                <a16:creationId xmlns:a16="http://schemas.microsoft.com/office/drawing/2014/main" id="{7635BB3B-CC5E-614E-A72C-605F3E9CAC2D}"/>
              </a:ext>
            </a:extLst>
          </p:cNvPr>
          <p:cNvSpPr/>
          <p:nvPr/>
        </p:nvSpPr>
        <p:spPr>
          <a:xfrm>
            <a:off x="2911354" y="7131046"/>
            <a:ext cx="2174751" cy="615553"/>
          </a:xfrm>
          <a:prstGeom prst="rect">
            <a:avLst/>
          </a:prstGeom>
        </p:spPr>
        <p:txBody>
          <a:bodyPr wrap="square">
            <a:spAutoFit/>
          </a:bodyPr>
          <a:lstStyle/>
          <a:p>
            <a:pPr marL="171450" indent="-171450">
              <a:buFont typeface="Arial" panose="020B0604020202020204" pitchFamily="34" charset="0"/>
              <a:buChar char="•"/>
            </a:pPr>
            <a:r>
              <a:rPr lang="en-US" sz="1000" b="1" dirty="0"/>
              <a:t>Less memory, more performance:  </a:t>
            </a:r>
            <a:r>
              <a:rPr lang="en-US" sz="800" dirty="0"/>
              <a:t>Buffers carefully allocated and reused throughout the algorithm. Using ~25% less memory in total.</a:t>
            </a:r>
          </a:p>
        </p:txBody>
      </p:sp>
      <p:sp>
        <p:nvSpPr>
          <p:cNvPr id="49" name="Rectangle 48">
            <a:extLst>
              <a:ext uri="{FF2B5EF4-FFF2-40B4-BE49-F238E27FC236}">
                <a16:creationId xmlns:a16="http://schemas.microsoft.com/office/drawing/2014/main" id="{F6E2440E-00EC-1F40-89F9-39C30206F49F}"/>
              </a:ext>
            </a:extLst>
          </p:cNvPr>
          <p:cNvSpPr/>
          <p:nvPr/>
        </p:nvSpPr>
        <p:spPr>
          <a:xfrm>
            <a:off x="2901956" y="7656707"/>
            <a:ext cx="2124205" cy="246221"/>
          </a:xfrm>
          <a:prstGeom prst="rect">
            <a:avLst/>
          </a:prstGeom>
        </p:spPr>
        <p:txBody>
          <a:bodyPr wrap="square">
            <a:spAutoFit/>
          </a:bodyPr>
          <a:lstStyle/>
          <a:p>
            <a:pPr marL="171450" indent="-171450">
              <a:buFont typeface="Arial" panose="020B0604020202020204" pitchFamily="34" charset="0"/>
              <a:buChar char="•"/>
            </a:pPr>
            <a:r>
              <a:rPr lang="en-US" sz="1000" b="1" dirty="0"/>
              <a:t>Any division strategy available</a:t>
            </a:r>
            <a:endParaRPr lang="en-US" sz="800" dirty="0"/>
          </a:p>
        </p:txBody>
      </p:sp>
      <p:sp>
        <p:nvSpPr>
          <p:cNvPr id="157" name="TextBox 156">
            <a:extLst>
              <a:ext uri="{FF2B5EF4-FFF2-40B4-BE49-F238E27FC236}">
                <a16:creationId xmlns:a16="http://schemas.microsoft.com/office/drawing/2014/main" id="{0FA0F314-139B-5744-A09E-65951CF513D2}"/>
              </a:ext>
            </a:extLst>
          </p:cNvPr>
          <p:cNvSpPr txBox="1"/>
          <p:nvPr/>
        </p:nvSpPr>
        <p:spPr>
          <a:xfrm>
            <a:off x="151302" y="7989061"/>
            <a:ext cx="1684071" cy="307777"/>
          </a:xfrm>
          <a:prstGeom prst="rect">
            <a:avLst/>
          </a:prstGeom>
          <a:solidFill>
            <a:schemeClr val="accent1"/>
          </a:solidFill>
        </p:spPr>
        <p:txBody>
          <a:bodyPr wrap="square" rtlCol="0">
            <a:spAutoFit/>
          </a:bodyPr>
          <a:lstStyle/>
          <a:p>
            <a:r>
              <a:rPr lang="en-US" sz="1400" dirty="0">
                <a:solidFill>
                  <a:schemeClr val="bg1"/>
                </a:solidFill>
              </a:rPr>
              <a:t>New Data Layout:</a:t>
            </a:r>
          </a:p>
        </p:txBody>
      </p:sp>
      <p:sp>
        <p:nvSpPr>
          <p:cNvPr id="160" name="Frame 159">
            <a:extLst>
              <a:ext uri="{FF2B5EF4-FFF2-40B4-BE49-F238E27FC236}">
                <a16:creationId xmlns:a16="http://schemas.microsoft.com/office/drawing/2014/main" id="{BE8C7DE0-9CE4-8F41-ABD6-29C0EB763C60}"/>
              </a:ext>
            </a:extLst>
          </p:cNvPr>
          <p:cNvSpPr/>
          <p:nvPr/>
        </p:nvSpPr>
        <p:spPr>
          <a:xfrm>
            <a:off x="142397" y="7992342"/>
            <a:ext cx="4883763" cy="2176455"/>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TextBox 160">
            <a:extLst>
              <a:ext uri="{FF2B5EF4-FFF2-40B4-BE49-F238E27FC236}">
                <a16:creationId xmlns:a16="http://schemas.microsoft.com/office/drawing/2014/main" id="{4F9AD5C5-A268-A847-BD8E-32FCB3BC56F2}"/>
              </a:ext>
            </a:extLst>
          </p:cNvPr>
          <p:cNvSpPr txBox="1"/>
          <p:nvPr/>
        </p:nvSpPr>
        <p:spPr>
          <a:xfrm>
            <a:off x="151302" y="10251954"/>
            <a:ext cx="1684071" cy="307777"/>
          </a:xfrm>
          <a:prstGeom prst="rect">
            <a:avLst/>
          </a:prstGeom>
          <a:solidFill>
            <a:schemeClr val="accent1"/>
          </a:solidFill>
        </p:spPr>
        <p:txBody>
          <a:bodyPr wrap="square" rtlCol="0">
            <a:spAutoFit/>
          </a:bodyPr>
          <a:lstStyle/>
          <a:p>
            <a:r>
              <a:rPr lang="en-US" sz="1400" dirty="0">
                <a:solidFill>
                  <a:schemeClr val="bg1"/>
                </a:solidFill>
              </a:rPr>
              <a:t>Buffers Reuse:</a:t>
            </a:r>
          </a:p>
        </p:txBody>
      </p:sp>
      <p:sp>
        <p:nvSpPr>
          <p:cNvPr id="177" name="Frame 176">
            <a:extLst>
              <a:ext uri="{FF2B5EF4-FFF2-40B4-BE49-F238E27FC236}">
                <a16:creationId xmlns:a16="http://schemas.microsoft.com/office/drawing/2014/main" id="{3CC1C537-3F5C-D247-8C3B-94DAF13AB4F9}"/>
              </a:ext>
            </a:extLst>
          </p:cNvPr>
          <p:cNvSpPr/>
          <p:nvPr/>
        </p:nvSpPr>
        <p:spPr>
          <a:xfrm>
            <a:off x="142397" y="10239117"/>
            <a:ext cx="4883763" cy="1816118"/>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7" name="TextBox 516">
            <a:extLst>
              <a:ext uri="{FF2B5EF4-FFF2-40B4-BE49-F238E27FC236}">
                <a16:creationId xmlns:a16="http://schemas.microsoft.com/office/drawing/2014/main" id="{C7F28698-DE4C-1947-85CA-C593647594B8}"/>
              </a:ext>
            </a:extLst>
          </p:cNvPr>
          <p:cNvSpPr txBox="1"/>
          <p:nvPr/>
        </p:nvSpPr>
        <p:spPr>
          <a:xfrm>
            <a:off x="153971" y="8286392"/>
            <a:ext cx="1499013" cy="246221"/>
          </a:xfrm>
          <a:prstGeom prst="rect">
            <a:avLst/>
          </a:prstGeom>
          <a:noFill/>
        </p:spPr>
        <p:txBody>
          <a:bodyPr wrap="square" rtlCol="0">
            <a:spAutoFit/>
          </a:bodyPr>
          <a:lstStyle/>
          <a:p>
            <a:r>
              <a:rPr lang="en-US" sz="1000" b="1" dirty="0"/>
              <a:t>Cyclic Layout (before)</a:t>
            </a:r>
          </a:p>
        </p:txBody>
      </p:sp>
      <p:sp>
        <p:nvSpPr>
          <p:cNvPr id="519" name="TextBox 518">
            <a:extLst>
              <a:ext uri="{FF2B5EF4-FFF2-40B4-BE49-F238E27FC236}">
                <a16:creationId xmlns:a16="http://schemas.microsoft.com/office/drawing/2014/main" id="{596F61A2-F7B6-9A4A-9AC9-F6CC43AB1DFE}"/>
              </a:ext>
            </a:extLst>
          </p:cNvPr>
          <p:cNvSpPr txBox="1"/>
          <p:nvPr/>
        </p:nvSpPr>
        <p:spPr>
          <a:xfrm>
            <a:off x="159917" y="8452941"/>
            <a:ext cx="2099123" cy="184666"/>
          </a:xfrm>
          <a:prstGeom prst="rect">
            <a:avLst/>
          </a:prstGeom>
          <a:noFill/>
        </p:spPr>
        <p:txBody>
          <a:bodyPr wrap="square" rtlCol="0">
            <a:spAutoFit/>
          </a:bodyPr>
          <a:lstStyle/>
          <a:p>
            <a:r>
              <a:rPr lang="en-US" sz="600" dirty="0"/>
              <a:t>Requires local data reshuffling after each communication!</a:t>
            </a:r>
          </a:p>
        </p:txBody>
      </p:sp>
      <p:cxnSp>
        <p:nvCxnSpPr>
          <p:cNvPr id="521" name="Straight Connector 520">
            <a:extLst>
              <a:ext uri="{FF2B5EF4-FFF2-40B4-BE49-F238E27FC236}">
                <a16:creationId xmlns:a16="http://schemas.microsoft.com/office/drawing/2014/main" id="{7C44D88E-AAC7-5049-ADC8-DF375CCED211}"/>
              </a:ext>
            </a:extLst>
          </p:cNvPr>
          <p:cNvCxnSpPr>
            <a:cxnSpLocks/>
          </p:cNvCxnSpPr>
          <p:nvPr/>
        </p:nvCxnSpPr>
        <p:spPr>
          <a:xfrm>
            <a:off x="2448173" y="8361568"/>
            <a:ext cx="0" cy="1719007"/>
          </a:xfrm>
          <a:prstGeom prst="line">
            <a:avLst/>
          </a:prstGeom>
        </p:spPr>
        <p:style>
          <a:lnRef idx="3">
            <a:schemeClr val="accent1"/>
          </a:lnRef>
          <a:fillRef idx="0">
            <a:schemeClr val="accent1"/>
          </a:fillRef>
          <a:effectRef idx="2">
            <a:schemeClr val="accent1"/>
          </a:effectRef>
          <a:fontRef idx="minor">
            <a:schemeClr val="tx1"/>
          </a:fontRef>
        </p:style>
      </p:cxnSp>
      <p:grpSp>
        <p:nvGrpSpPr>
          <p:cNvPr id="97" name="Group 96">
            <a:extLst>
              <a:ext uri="{FF2B5EF4-FFF2-40B4-BE49-F238E27FC236}">
                <a16:creationId xmlns:a16="http://schemas.microsoft.com/office/drawing/2014/main" id="{3CADAE0F-0B55-DE4A-ABE0-47AA603F30D9}"/>
              </a:ext>
            </a:extLst>
          </p:cNvPr>
          <p:cNvGrpSpPr/>
          <p:nvPr/>
        </p:nvGrpSpPr>
        <p:grpSpPr>
          <a:xfrm>
            <a:off x="221430" y="9397199"/>
            <a:ext cx="864096" cy="707925"/>
            <a:chOff x="215925" y="8903082"/>
            <a:chExt cx="864096" cy="707925"/>
          </a:xfrm>
        </p:grpSpPr>
        <p:sp>
          <p:nvSpPr>
            <p:cNvPr id="52" name="Rectangle 51">
              <a:extLst>
                <a:ext uri="{FF2B5EF4-FFF2-40B4-BE49-F238E27FC236}">
                  <a16:creationId xmlns:a16="http://schemas.microsoft.com/office/drawing/2014/main" id="{B525A907-B74C-7F47-9C6A-7EC2B7E88EC7}"/>
                </a:ext>
              </a:extLst>
            </p:cNvPr>
            <p:cNvSpPr/>
            <p:nvPr/>
          </p:nvSpPr>
          <p:spPr>
            <a:xfrm>
              <a:off x="217418" y="8905194"/>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9F7CE4E4-906E-1942-A45F-9756C3732A56}"/>
                </a:ext>
              </a:extLst>
            </p:cNvPr>
            <p:cNvSpPr/>
            <p:nvPr/>
          </p:nvSpPr>
          <p:spPr>
            <a:xfrm>
              <a:off x="365681" y="8905587"/>
              <a:ext cx="12514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69EC83E3-6D00-FD4A-A881-8D6773B7B86C}"/>
                </a:ext>
              </a:extLst>
            </p:cNvPr>
            <p:cNvSpPr/>
            <p:nvPr/>
          </p:nvSpPr>
          <p:spPr>
            <a:xfrm>
              <a:off x="509122" y="8907398"/>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19E17584-F75D-7646-BC5B-4FE5C9C22F13}"/>
                </a:ext>
              </a:extLst>
            </p:cNvPr>
            <p:cNvSpPr/>
            <p:nvPr/>
          </p:nvSpPr>
          <p:spPr>
            <a:xfrm>
              <a:off x="656937" y="8903082"/>
              <a:ext cx="13681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48CB7D8D-5A09-2841-A2E9-394459A44AFF}"/>
                </a:ext>
              </a:extLst>
            </p:cNvPr>
            <p:cNvSpPr/>
            <p:nvPr/>
          </p:nvSpPr>
          <p:spPr>
            <a:xfrm>
              <a:off x="807597" y="8907398"/>
              <a:ext cx="123167"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9C0F6506-ED08-8F4F-BA84-E41E6F1CFB8F}"/>
                </a:ext>
              </a:extLst>
            </p:cNvPr>
            <p:cNvSpPr/>
            <p:nvPr/>
          </p:nvSpPr>
          <p:spPr>
            <a:xfrm>
              <a:off x="939103" y="8907398"/>
              <a:ext cx="136547" cy="701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6E2484A-C911-D943-A312-6A282D51CD58}"/>
                </a:ext>
              </a:extLst>
            </p:cNvPr>
            <p:cNvSpPr/>
            <p:nvPr/>
          </p:nvSpPr>
          <p:spPr>
            <a:xfrm>
              <a:off x="215925" y="8904053"/>
              <a:ext cx="864096" cy="704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E675464-D022-3049-A4F4-8B4F4698AD63}"/>
                </a:ext>
              </a:extLst>
            </p:cNvPr>
            <p:cNvCxnSpPr>
              <a:cxnSpLocks/>
            </p:cNvCxnSpPr>
            <p:nvPr/>
          </p:nvCxnSpPr>
          <p:spPr>
            <a:xfrm>
              <a:off x="503957"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190" name="Straight Connector 189">
              <a:extLst>
                <a:ext uri="{FF2B5EF4-FFF2-40B4-BE49-F238E27FC236}">
                  <a16:creationId xmlns:a16="http://schemas.microsoft.com/office/drawing/2014/main" id="{02C585A3-E57B-9841-A952-64008CF272FE}"/>
                </a:ext>
              </a:extLst>
            </p:cNvPr>
            <p:cNvCxnSpPr>
              <a:cxnSpLocks/>
            </p:cNvCxnSpPr>
            <p:nvPr/>
          </p:nvCxnSpPr>
          <p:spPr>
            <a:xfrm>
              <a:off x="802480"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9262F9D8-7FBD-B343-AC78-3F1DD3CEFDEE}"/>
                </a:ext>
              </a:extLst>
            </p:cNvPr>
            <p:cNvCxnSpPr>
              <a:cxnSpLocks/>
            </p:cNvCxnSpPr>
            <p:nvPr/>
          </p:nvCxnSpPr>
          <p:spPr>
            <a:xfrm>
              <a:off x="359941"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91" name="Straight Connector 190">
              <a:extLst>
                <a:ext uri="{FF2B5EF4-FFF2-40B4-BE49-F238E27FC236}">
                  <a16:creationId xmlns:a16="http://schemas.microsoft.com/office/drawing/2014/main" id="{DA367E25-B7E4-2042-A8C9-F4350331C3E5}"/>
                </a:ext>
              </a:extLst>
            </p:cNvPr>
            <p:cNvCxnSpPr>
              <a:cxnSpLocks/>
              <a:endCxn id="7" idx="2"/>
            </p:cNvCxnSpPr>
            <p:nvPr/>
          </p:nvCxnSpPr>
          <p:spPr>
            <a:xfrm>
              <a:off x="64797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92" name="Straight Connector 191">
              <a:extLst>
                <a:ext uri="{FF2B5EF4-FFF2-40B4-BE49-F238E27FC236}">
                  <a16:creationId xmlns:a16="http://schemas.microsoft.com/office/drawing/2014/main" id="{B43208BA-5B5F-6646-AE8D-596763CC9C88}"/>
                </a:ext>
              </a:extLst>
            </p:cNvPr>
            <p:cNvCxnSpPr>
              <a:cxnSpLocks/>
            </p:cNvCxnSpPr>
            <p:nvPr/>
          </p:nvCxnSpPr>
          <p:spPr>
            <a:xfrm>
              <a:off x="93336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sp>
          <p:nvSpPr>
            <p:cNvPr id="54" name="Oval 53">
              <a:extLst>
                <a:ext uri="{FF2B5EF4-FFF2-40B4-BE49-F238E27FC236}">
                  <a16:creationId xmlns:a16="http://schemas.microsoft.com/office/drawing/2014/main" id="{83758C73-DC95-0A41-AEDF-E321E57D16BA}"/>
                </a:ext>
              </a:extLst>
            </p:cNvPr>
            <p:cNvSpPr/>
            <p:nvPr/>
          </p:nvSpPr>
          <p:spPr>
            <a:xfrm flipH="1" flipV="1">
              <a:off x="245410" y="8963296"/>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1F4A9CB2-5BEC-4345-8C18-5AA43375AB7C}"/>
                </a:ext>
              </a:extLst>
            </p:cNvPr>
            <p:cNvSpPr/>
            <p:nvPr/>
          </p:nvSpPr>
          <p:spPr>
            <a:xfrm flipH="1" flipV="1">
              <a:off x="551074" y="8963296"/>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Oval 205">
              <a:extLst>
                <a:ext uri="{FF2B5EF4-FFF2-40B4-BE49-F238E27FC236}">
                  <a16:creationId xmlns:a16="http://schemas.microsoft.com/office/drawing/2014/main" id="{91E94F6F-3769-8D44-9C04-616A82EA838A}"/>
                </a:ext>
              </a:extLst>
            </p:cNvPr>
            <p:cNvSpPr/>
            <p:nvPr/>
          </p:nvSpPr>
          <p:spPr>
            <a:xfrm flipH="1" flipV="1">
              <a:off x="842812" y="8960547"/>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1E38EE2A-E531-5E4E-BD37-E6F4AB501D93}"/>
                </a:ext>
              </a:extLst>
            </p:cNvPr>
            <p:cNvSpPr/>
            <p:nvPr/>
          </p:nvSpPr>
          <p:spPr>
            <a:xfrm flipH="1" flipV="1">
              <a:off x="407502" y="9021810"/>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Oval 207">
              <a:extLst>
                <a:ext uri="{FF2B5EF4-FFF2-40B4-BE49-F238E27FC236}">
                  <a16:creationId xmlns:a16="http://schemas.microsoft.com/office/drawing/2014/main" id="{2754C412-6D99-6B4D-AB1C-F9DB335B1095}"/>
                </a:ext>
              </a:extLst>
            </p:cNvPr>
            <p:cNvSpPr/>
            <p:nvPr/>
          </p:nvSpPr>
          <p:spPr>
            <a:xfrm flipH="1" flipV="1">
              <a:off x="702000" y="9024618"/>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Oval 208">
              <a:extLst>
                <a:ext uri="{FF2B5EF4-FFF2-40B4-BE49-F238E27FC236}">
                  <a16:creationId xmlns:a16="http://schemas.microsoft.com/office/drawing/2014/main" id="{9336BED3-653D-4341-BE7C-FD0A0B953A6C}"/>
                </a:ext>
              </a:extLst>
            </p:cNvPr>
            <p:cNvSpPr/>
            <p:nvPr/>
          </p:nvSpPr>
          <p:spPr>
            <a:xfrm flipH="1" flipV="1">
              <a:off x="986188" y="9024617"/>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6" name="Straight Arrow Connector 55">
              <a:extLst>
                <a:ext uri="{FF2B5EF4-FFF2-40B4-BE49-F238E27FC236}">
                  <a16:creationId xmlns:a16="http://schemas.microsoft.com/office/drawing/2014/main" id="{2E5AB3C8-84A9-3D41-8C5E-B66BEB4017A8}"/>
                </a:ext>
              </a:extLst>
            </p:cNvPr>
            <p:cNvCxnSpPr>
              <a:stCxn id="54" idx="2"/>
              <a:endCxn id="205" idx="6"/>
            </p:cNvCxnSpPr>
            <p:nvPr/>
          </p:nvCxnSpPr>
          <p:spPr>
            <a:xfrm>
              <a:off x="291129" y="8986155"/>
              <a:ext cx="259945" cy="0"/>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3EC63E53-7BA4-F540-9479-D653B40CEC57}"/>
                </a:ext>
              </a:extLst>
            </p:cNvPr>
            <p:cNvCxnSpPr>
              <a:cxnSpLocks/>
              <a:stCxn id="205" idx="2"/>
              <a:endCxn id="206" idx="6"/>
            </p:cNvCxnSpPr>
            <p:nvPr/>
          </p:nvCxnSpPr>
          <p:spPr>
            <a:xfrm flipV="1">
              <a:off x="596793" y="8983406"/>
              <a:ext cx="246019" cy="2749"/>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48796E2D-B12F-6941-B769-F5BEC55BB410}"/>
                </a:ext>
              </a:extLst>
            </p:cNvPr>
            <p:cNvCxnSpPr>
              <a:cxnSpLocks/>
              <a:stCxn id="207" idx="2"/>
              <a:endCxn id="208" idx="6"/>
            </p:cNvCxnSpPr>
            <p:nvPr/>
          </p:nvCxnSpPr>
          <p:spPr>
            <a:xfrm>
              <a:off x="453221" y="9044669"/>
              <a:ext cx="248779" cy="2808"/>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47C0F7F1-4237-824E-A3A2-45C1993E6202}"/>
                </a:ext>
              </a:extLst>
            </p:cNvPr>
            <p:cNvCxnSpPr>
              <a:cxnSpLocks/>
              <a:stCxn id="208" idx="2"/>
              <a:endCxn id="209" idx="6"/>
            </p:cNvCxnSpPr>
            <p:nvPr/>
          </p:nvCxnSpPr>
          <p:spPr>
            <a:xfrm flipV="1">
              <a:off x="747719" y="9047476"/>
              <a:ext cx="238469" cy="1"/>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CA9AD3C2-5C6E-A84F-A1A5-5D9F047E5D5E}"/>
              </a:ext>
            </a:extLst>
          </p:cNvPr>
          <p:cNvGrpSpPr/>
          <p:nvPr/>
        </p:nvGrpSpPr>
        <p:grpSpPr>
          <a:xfrm>
            <a:off x="1433123" y="9397199"/>
            <a:ext cx="864096" cy="707925"/>
            <a:chOff x="1340973" y="8900878"/>
            <a:chExt cx="864096" cy="707925"/>
          </a:xfrm>
        </p:grpSpPr>
        <p:sp>
          <p:nvSpPr>
            <p:cNvPr id="213" name="Rectangle 212">
              <a:extLst>
                <a:ext uri="{FF2B5EF4-FFF2-40B4-BE49-F238E27FC236}">
                  <a16:creationId xmlns:a16="http://schemas.microsoft.com/office/drawing/2014/main" id="{D2C20923-9F7C-8448-8960-4DB4430B9593}"/>
                </a:ext>
              </a:extLst>
            </p:cNvPr>
            <p:cNvSpPr/>
            <p:nvPr/>
          </p:nvSpPr>
          <p:spPr>
            <a:xfrm>
              <a:off x="1342466" y="8902990"/>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B905A17-23A7-EB46-8532-824EA8FAD289}"/>
                </a:ext>
              </a:extLst>
            </p:cNvPr>
            <p:cNvSpPr/>
            <p:nvPr/>
          </p:nvSpPr>
          <p:spPr>
            <a:xfrm>
              <a:off x="1490729" y="8903383"/>
              <a:ext cx="12514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A13E06EB-136B-A14C-8A5B-892E6EAE9A2E}"/>
                </a:ext>
              </a:extLst>
            </p:cNvPr>
            <p:cNvSpPr/>
            <p:nvPr/>
          </p:nvSpPr>
          <p:spPr>
            <a:xfrm>
              <a:off x="1634170" y="8905194"/>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CDF824CC-1036-C14D-A2D0-F5FEC9E35BA7}"/>
                </a:ext>
              </a:extLst>
            </p:cNvPr>
            <p:cNvSpPr/>
            <p:nvPr/>
          </p:nvSpPr>
          <p:spPr>
            <a:xfrm>
              <a:off x="1781985" y="8900878"/>
              <a:ext cx="13681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5DF07FC1-5ADF-A44B-8C6B-57F0C28522F3}"/>
                </a:ext>
              </a:extLst>
            </p:cNvPr>
            <p:cNvSpPr/>
            <p:nvPr/>
          </p:nvSpPr>
          <p:spPr>
            <a:xfrm>
              <a:off x="1932645" y="8905194"/>
              <a:ext cx="123167"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067B116B-0ED1-C44C-8B9B-FB58EE1B17B4}"/>
                </a:ext>
              </a:extLst>
            </p:cNvPr>
            <p:cNvSpPr/>
            <p:nvPr/>
          </p:nvSpPr>
          <p:spPr>
            <a:xfrm>
              <a:off x="2064151" y="8905194"/>
              <a:ext cx="136547" cy="701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4561EB59-99F1-AD46-9F41-DE9E0D59DCB0}"/>
                </a:ext>
              </a:extLst>
            </p:cNvPr>
            <p:cNvSpPr/>
            <p:nvPr/>
          </p:nvSpPr>
          <p:spPr>
            <a:xfrm>
              <a:off x="1340973" y="8901849"/>
              <a:ext cx="864096" cy="704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1" name="Straight Connector 220">
              <a:extLst>
                <a:ext uri="{FF2B5EF4-FFF2-40B4-BE49-F238E27FC236}">
                  <a16:creationId xmlns:a16="http://schemas.microsoft.com/office/drawing/2014/main" id="{FAAED341-846D-3545-92E9-209F121AAE6D}"/>
                </a:ext>
              </a:extLst>
            </p:cNvPr>
            <p:cNvCxnSpPr>
              <a:cxnSpLocks/>
            </p:cNvCxnSpPr>
            <p:nvPr/>
          </p:nvCxnSpPr>
          <p:spPr>
            <a:xfrm>
              <a:off x="1629005" y="8900878"/>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223" name="Straight Connector 222">
              <a:extLst>
                <a:ext uri="{FF2B5EF4-FFF2-40B4-BE49-F238E27FC236}">
                  <a16:creationId xmlns:a16="http://schemas.microsoft.com/office/drawing/2014/main" id="{10838AB1-EAAF-C44A-B19D-8F194AABA456}"/>
                </a:ext>
              </a:extLst>
            </p:cNvPr>
            <p:cNvCxnSpPr>
              <a:cxnSpLocks/>
            </p:cNvCxnSpPr>
            <p:nvPr/>
          </p:nvCxnSpPr>
          <p:spPr>
            <a:xfrm>
              <a:off x="1927528" y="8900878"/>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224" name="Straight Connector 223">
              <a:extLst>
                <a:ext uri="{FF2B5EF4-FFF2-40B4-BE49-F238E27FC236}">
                  <a16:creationId xmlns:a16="http://schemas.microsoft.com/office/drawing/2014/main" id="{47B71F94-905B-C449-BD38-7E6DF52587EC}"/>
                </a:ext>
              </a:extLst>
            </p:cNvPr>
            <p:cNvCxnSpPr>
              <a:cxnSpLocks/>
            </p:cNvCxnSpPr>
            <p:nvPr/>
          </p:nvCxnSpPr>
          <p:spPr>
            <a:xfrm>
              <a:off x="1484989" y="8900878"/>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225" name="Straight Connector 224">
              <a:extLst>
                <a:ext uri="{FF2B5EF4-FFF2-40B4-BE49-F238E27FC236}">
                  <a16:creationId xmlns:a16="http://schemas.microsoft.com/office/drawing/2014/main" id="{25D54019-DEC4-5A40-8CDF-E56D51A0A343}"/>
                </a:ext>
              </a:extLst>
            </p:cNvPr>
            <p:cNvCxnSpPr>
              <a:cxnSpLocks/>
              <a:endCxn id="220" idx="2"/>
            </p:cNvCxnSpPr>
            <p:nvPr/>
          </p:nvCxnSpPr>
          <p:spPr>
            <a:xfrm>
              <a:off x="1773021" y="8900878"/>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229" name="Straight Connector 228">
              <a:extLst>
                <a:ext uri="{FF2B5EF4-FFF2-40B4-BE49-F238E27FC236}">
                  <a16:creationId xmlns:a16="http://schemas.microsoft.com/office/drawing/2014/main" id="{24C50304-9F2D-4B4D-AC41-841BE7038DAC}"/>
                </a:ext>
              </a:extLst>
            </p:cNvPr>
            <p:cNvCxnSpPr>
              <a:cxnSpLocks/>
            </p:cNvCxnSpPr>
            <p:nvPr/>
          </p:nvCxnSpPr>
          <p:spPr>
            <a:xfrm>
              <a:off x="2058411" y="8900878"/>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sp>
          <p:nvSpPr>
            <p:cNvPr id="230" name="Oval 229">
              <a:extLst>
                <a:ext uri="{FF2B5EF4-FFF2-40B4-BE49-F238E27FC236}">
                  <a16:creationId xmlns:a16="http://schemas.microsoft.com/office/drawing/2014/main" id="{5D8769EE-0F3A-FC4F-90E5-BB134F26E5A0}"/>
                </a:ext>
              </a:extLst>
            </p:cNvPr>
            <p:cNvSpPr/>
            <p:nvPr/>
          </p:nvSpPr>
          <p:spPr>
            <a:xfrm flipH="1" flipV="1">
              <a:off x="1385817" y="8957449"/>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Oval 230">
              <a:extLst>
                <a:ext uri="{FF2B5EF4-FFF2-40B4-BE49-F238E27FC236}">
                  <a16:creationId xmlns:a16="http://schemas.microsoft.com/office/drawing/2014/main" id="{018811B5-45E9-5043-B739-32E1FB9F6642}"/>
                </a:ext>
              </a:extLst>
            </p:cNvPr>
            <p:cNvSpPr/>
            <p:nvPr/>
          </p:nvSpPr>
          <p:spPr>
            <a:xfrm flipH="1" flipV="1">
              <a:off x="1691550" y="8961092"/>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Oval 231">
              <a:extLst>
                <a:ext uri="{FF2B5EF4-FFF2-40B4-BE49-F238E27FC236}">
                  <a16:creationId xmlns:a16="http://schemas.microsoft.com/office/drawing/2014/main" id="{CCD9165D-50E7-CA4B-AEC0-276E108EE5AC}"/>
                </a:ext>
              </a:extLst>
            </p:cNvPr>
            <p:cNvSpPr/>
            <p:nvPr/>
          </p:nvSpPr>
          <p:spPr>
            <a:xfrm flipH="1" flipV="1">
              <a:off x="1981754" y="8961092"/>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Oval 232">
              <a:extLst>
                <a:ext uri="{FF2B5EF4-FFF2-40B4-BE49-F238E27FC236}">
                  <a16:creationId xmlns:a16="http://schemas.microsoft.com/office/drawing/2014/main" id="{520FD65A-623F-3D4D-8608-4E3B4997BD41}"/>
                </a:ext>
              </a:extLst>
            </p:cNvPr>
            <p:cNvSpPr/>
            <p:nvPr/>
          </p:nvSpPr>
          <p:spPr>
            <a:xfrm flipH="1" flipV="1">
              <a:off x="1545870" y="901960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Oval 233">
              <a:extLst>
                <a:ext uri="{FF2B5EF4-FFF2-40B4-BE49-F238E27FC236}">
                  <a16:creationId xmlns:a16="http://schemas.microsoft.com/office/drawing/2014/main" id="{77CA5D08-B3A0-FA41-B972-2EA576209EBC}"/>
                </a:ext>
              </a:extLst>
            </p:cNvPr>
            <p:cNvSpPr/>
            <p:nvPr/>
          </p:nvSpPr>
          <p:spPr>
            <a:xfrm flipH="1" flipV="1">
              <a:off x="1839290" y="9026863"/>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Oval 234">
              <a:extLst>
                <a:ext uri="{FF2B5EF4-FFF2-40B4-BE49-F238E27FC236}">
                  <a16:creationId xmlns:a16="http://schemas.microsoft.com/office/drawing/2014/main" id="{9A498DA4-A82A-F54D-B32E-6100DC3B850E}"/>
                </a:ext>
              </a:extLst>
            </p:cNvPr>
            <p:cNvSpPr/>
            <p:nvPr/>
          </p:nvSpPr>
          <p:spPr>
            <a:xfrm flipH="1" flipV="1">
              <a:off x="2127317" y="9024267"/>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7" name="Straight Arrow Connector 236">
              <a:extLst>
                <a:ext uri="{FF2B5EF4-FFF2-40B4-BE49-F238E27FC236}">
                  <a16:creationId xmlns:a16="http://schemas.microsoft.com/office/drawing/2014/main" id="{F2043EA5-DDF3-DF4F-A64C-FDB07B3F4848}"/>
                </a:ext>
              </a:extLst>
            </p:cNvPr>
            <p:cNvCxnSpPr>
              <a:cxnSpLocks/>
              <a:stCxn id="230" idx="1"/>
              <a:endCxn id="233" idx="6"/>
            </p:cNvCxnSpPr>
            <p:nvPr/>
          </p:nvCxnSpPr>
          <p:spPr>
            <a:xfrm>
              <a:off x="1424841" y="8996473"/>
              <a:ext cx="121029" cy="45991"/>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541924A1-2DCA-A641-852A-4650EBD1CCF8}"/>
                </a:ext>
              </a:extLst>
            </p:cNvPr>
            <p:cNvCxnSpPr>
              <a:cxnSpLocks/>
              <a:stCxn id="231" idx="1"/>
              <a:endCxn id="234" idx="6"/>
            </p:cNvCxnSpPr>
            <p:nvPr/>
          </p:nvCxnSpPr>
          <p:spPr>
            <a:xfrm>
              <a:off x="1730574" y="9000116"/>
              <a:ext cx="108716" cy="49606"/>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148D475B-0DA2-034D-B7B1-00B78329F634}"/>
                </a:ext>
              </a:extLst>
            </p:cNvPr>
            <p:cNvCxnSpPr>
              <a:cxnSpLocks/>
              <a:stCxn id="233" idx="2"/>
              <a:endCxn id="231" idx="7"/>
            </p:cNvCxnSpPr>
            <p:nvPr/>
          </p:nvCxnSpPr>
          <p:spPr>
            <a:xfrm flipV="1">
              <a:off x="1591589" y="9000116"/>
              <a:ext cx="106656" cy="42348"/>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1298CBD1-3A8A-D34A-A3EA-7C37E868A224}"/>
                </a:ext>
              </a:extLst>
            </p:cNvPr>
            <p:cNvCxnSpPr>
              <a:cxnSpLocks/>
              <a:stCxn id="234" idx="2"/>
              <a:endCxn id="232" idx="7"/>
            </p:cNvCxnSpPr>
            <p:nvPr/>
          </p:nvCxnSpPr>
          <p:spPr>
            <a:xfrm flipV="1">
              <a:off x="1885009" y="9000116"/>
              <a:ext cx="103440" cy="49606"/>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grpSp>
      <p:cxnSp>
        <p:nvCxnSpPr>
          <p:cNvPr id="241" name="Straight Arrow Connector 240">
            <a:extLst>
              <a:ext uri="{FF2B5EF4-FFF2-40B4-BE49-F238E27FC236}">
                <a16:creationId xmlns:a16="http://schemas.microsoft.com/office/drawing/2014/main" id="{E8550E5D-5E0C-7440-B48F-86ED64ABE5DA}"/>
              </a:ext>
            </a:extLst>
          </p:cNvPr>
          <p:cNvCxnSpPr>
            <a:cxnSpLocks/>
            <a:stCxn id="232" idx="1"/>
            <a:endCxn id="235" idx="6"/>
          </p:cNvCxnSpPr>
          <p:nvPr/>
        </p:nvCxnSpPr>
        <p:spPr>
          <a:xfrm>
            <a:off x="2112928" y="9496437"/>
            <a:ext cx="106539" cy="47010"/>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sp>
        <p:nvSpPr>
          <p:cNvPr id="259" name="Right Arrow 258">
            <a:extLst>
              <a:ext uri="{FF2B5EF4-FFF2-40B4-BE49-F238E27FC236}">
                <a16:creationId xmlns:a16="http://schemas.microsoft.com/office/drawing/2014/main" id="{C891900C-DBAC-7C4D-B4D1-4F1E08121FC5}"/>
              </a:ext>
            </a:extLst>
          </p:cNvPr>
          <p:cNvSpPr/>
          <p:nvPr/>
        </p:nvSpPr>
        <p:spPr>
          <a:xfrm>
            <a:off x="1157534" y="9677901"/>
            <a:ext cx="216024" cy="11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7" name="TextBox 416">
                <a:extLst>
                  <a:ext uri="{FF2B5EF4-FFF2-40B4-BE49-F238E27FC236}">
                    <a16:creationId xmlns:a16="http://schemas.microsoft.com/office/drawing/2014/main" id="{C07C5076-8B37-4140-AA4D-7C64A51E3B10}"/>
                  </a:ext>
                </a:extLst>
              </p:cNvPr>
              <p:cNvSpPr txBox="1"/>
              <p:nvPr/>
            </p:nvSpPr>
            <p:spPr>
              <a:xfrm>
                <a:off x="231196" y="8734672"/>
                <a:ext cx="206258" cy="184666"/>
              </a:xfrm>
              <a:prstGeom prst="rect">
                <a:avLst/>
              </a:prstGeom>
              <a:solidFill>
                <a:srgbClr val="00B0F0"/>
              </a:solidFill>
              <a:ln>
                <a:solidFill>
                  <a:schemeClr val="tx1"/>
                </a:solidFill>
              </a:ln>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600" b="1" i="1" smtClean="0">
                              <a:solidFill>
                                <a:schemeClr val="bg1"/>
                              </a:solidFill>
                              <a:latin typeface="Cambria Math" panose="02040503050406030204" pitchFamily="18" charset="0"/>
                            </a:rPr>
                          </m:ctrlPr>
                        </m:sSubPr>
                        <m:e>
                          <m:r>
                            <a:rPr lang="en-US" sz="600" b="1" i="1" smtClean="0">
                              <a:solidFill>
                                <a:schemeClr val="bg1"/>
                              </a:solidFill>
                              <a:latin typeface="Cambria Math" panose="02040503050406030204" pitchFamily="18" charset="0"/>
                            </a:rPr>
                            <m:t>𝑷</m:t>
                          </m:r>
                        </m:e>
                        <m:sub>
                          <m:r>
                            <a:rPr lang="en-US" sz="600" b="1" i="1" smtClean="0">
                              <a:solidFill>
                                <a:schemeClr val="bg1"/>
                              </a:solidFill>
                              <a:latin typeface="Cambria Math" panose="02040503050406030204" pitchFamily="18" charset="0"/>
                            </a:rPr>
                            <m:t>𝟏</m:t>
                          </m:r>
                        </m:sub>
                      </m:sSub>
                    </m:oMath>
                  </m:oMathPara>
                </a14:m>
                <a:endParaRPr lang="en-US" sz="600" b="1" dirty="0">
                  <a:solidFill>
                    <a:schemeClr val="bg1"/>
                  </a:solidFill>
                </a:endParaRPr>
              </a:p>
            </p:txBody>
          </p:sp>
        </mc:Choice>
        <mc:Fallback xmlns="">
          <p:sp>
            <p:nvSpPr>
              <p:cNvPr id="417" name="TextBox 416">
                <a:extLst>
                  <a:ext uri="{FF2B5EF4-FFF2-40B4-BE49-F238E27FC236}">
                    <a16:creationId xmlns:a16="http://schemas.microsoft.com/office/drawing/2014/main" id="{C07C5076-8B37-4140-AA4D-7C64A51E3B10}"/>
                  </a:ext>
                </a:extLst>
              </p:cNvPr>
              <p:cNvSpPr txBox="1">
                <a:spLocks noRot="1" noChangeAspect="1" noMove="1" noResize="1" noEditPoints="1" noAdjustHandles="1" noChangeArrowheads="1" noChangeShapeType="1" noTextEdit="1"/>
              </p:cNvSpPr>
              <p:nvPr/>
            </p:nvSpPr>
            <p:spPr>
              <a:xfrm>
                <a:off x="231196" y="8734672"/>
                <a:ext cx="206258" cy="184666"/>
              </a:xfrm>
              <a:prstGeom prst="rect">
                <a:avLst/>
              </a:prstGeom>
              <a:blipFill>
                <a:blip r:embed="rId1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8" name="TextBox 417">
                <a:extLst>
                  <a:ext uri="{FF2B5EF4-FFF2-40B4-BE49-F238E27FC236}">
                    <a16:creationId xmlns:a16="http://schemas.microsoft.com/office/drawing/2014/main" id="{CA9DA3AA-E0E8-E842-8706-19BC8BCCF32C}"/>
                  </a:ext>
                </a:extLst>
              </p:cNvPr>
              <p:cNvSpPr txBox="1"/>
              <p:nvPr/>
            </p:nvSpPr>
            <p:spPr>
              <a:xfrm>
                <a:off x="231196" y="9054299"/>
                <a:ext cx="206258" cy="184666"/>
              </a:xfrm>
              <a:prstGeom prst="rect">
                <a:avLst/>
              </a:prstGeom>
              <a:solidFill>
                <a:srgbClr val="FFC000"/>
              </a:solidFill>
              <a:ln>
                <a:solidFill>
                  <a:schemeClr val="tx1"/>
                </a:solidFill>
              </a:ln>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600" b="1" i="1" smtClean="0">
                              <a:latin typeface="Cambria Math" panose="02040503050406030204" pitchFamily="18" charset="0"/>
                            </a:rPr>
                          </m:ctrlPr>
                        </m:sSubPr>
                        <m:e>
                          <m:r>
                            <a:rPr lang="en-US" sz="600" b="1" i="1" smtClean="0">
                              <a:latin typeface="Cambria Math" panose="02040503050406030204" pitchFamily="18" charset="0"/>
                            </a:rPr>
                            <m:t>𝑷</m:t>
                          </m:r>
                        </m:e>
                        <m:sub>
                          <m:r>
                            <a:rPr lang="en-US" sz="600" b="1" i="1" smtClean="0">
                              <a:latin typeface="Cambria Math" panose="02040503050406030204" pitchFamily="18" charset="0"/>
                            </a:rPr>
                            <m:t>𝟐</m:t>
                          </m:r>
                        </m:sub>
                      </m:sSub>
                    </m:oMath>
                  </m:oMathPara>
                </a14:m>
                <a:endParaRPr lang="en-US" sz="600" b="1" dirty="0"/>
              </a:p>
            </p:txBody>
          </p:sp>
        </mc:Choice>
        <mc:Fallback xmlns="">
          <p:sp>
            <p:nvSpPr>
              <p:cNvPr id="418" name="TextBox 417">
                <a:extLst>
                  <a:ext uri="{FF2B5EF4-FFF2-40B4-BE49-F238E27FC236}">
                    <a16:creationId xmlns:a16="http://schemas.microsoft.com/office/drawing/2014/main" id="{CA9DA3AA-E0E8-E842-8706-19BC8BCCF32C}"/>
                  </a:ext>
                </a:extLst>
              </p:cNvPr>
              <p:cNvSpPr txBox="1">
                <a:spLocks noRot="1" noChangeAspect="1" noMove="1" noResize="1" noEditPoints="1" noAdjustHandles="1" noChangeArrowheads="1" noChangeShapeType="1" noTextEdit="1"/>
              </p:cNvSpPr>
              <p:nvPr/>
            </p:nvSpPr>
            <p:spPr>
              <a:xfrm>
                <a:off x="231196" y="9054299"/>
                <a:ext cx="206258" cy="184666"/>
              </a:xfrm>
              <a:prstGeom prst="rect">
                <a:avLst/>
              </a:prstGeom>
              <a:blipFill>
                <a:blip r:embed="rId16"/>
                <a:stretch>
                  <a:fillRect/>
                </a:stretch>
              </a:blipFill>
              <a:ln>
                <a:solidFill>
                  <a:schemeClr val="tx1"/>
                </a:solidFill>
              </a:ln>
            </p:spPr>
            <p:txBody>
              <a:bodyPr/>
              <a:lstStyle/>
              <a:p>
                <a:r>
                  <a:rPr lang="en-US">
                    <a:noFill/>
                  </a:rPr>
                  <a:t> </a:t>
                </a:r>
              </a:p>
            </p:txBody>
          </p:sp>
        </mc:Fallback>
      </mc:AlternateContent>
      <p:sp>
        <p:nvSpPr>
          <p:cNvPr id="461" name="Frame 460">
            <a:extLst>
              <a:ext uri="{FF2B5EF4-FFF2-40B4-BE49-F238E27FC236}">
                <a16:creationId xmlns:a16="http://schemas.microsoft.com/office/drawing/2014/main" id="{15258B24-AA5C-F648-A922-5CF8E4D23475}"/>
              </a:ext>
            </a:extLst>
          </p:cNvPr>
          <p:cNvSpPr/>
          <p:nvPr/>
        </p:nvSpPr>
        <p:spPr>
          <a:xfrm>
            <a:off x="581470" y="8734672"/>
            <a:ext cx="432048"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6" name="Frame 465">
            <a:extLst>
              <a:ext uri="{FF2B5EF4-FFF2-40B4-BE49-F238E27FC236}">
                <a16:creationId xmlns:a16="http://schemas.microsoft.com/office/drawing/2014/main" id="{5FCC4954-3825-2E41-B642-F177A2F35A5E}"/>
              </a:ext>
            </a:extLst>
          </p:cNvPr>
          <p:cNvSpPr/>
          <p:nvPr/>
        </p:nvSpPr>
        <p:spPr>
          <a:xfrm>
            <a:off x="581470" y="9056212"/>
            <a:ext cx="432048"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0" name="Frame 469">
            <a:extLst>
              <a:ext uri="{FF2B5EF4-FFF2-40B4-BE49-F238E27FC236}">
                <a16:creationId xmlns:a16="http://schemas.microsoft.com/office/drawing/2014/main" id="{8EC81280-4E97-B745-AA9C-4AF9555B237E}"/>
              </a:ext>
            </a:extLst>
          </p:cNvPr>
          <p:cNvSpPr/>
          <p:nvPr/>
        </p:nvSpPr>
        <p:spPr>
          <a:xfrm>
            <a:off x="1462991" y="8732759"/>
            <a:ext cx="777537"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4" name="Frame 473">
            <a:extLst>
              <a:ext uri="{FF2B5EF4-FFF2-40B4-BE49-F238E27FC236}">
                <a16:creationId xmlns:a16="http://schemas.microsoft.com/office/drawing/2014/main" id="{FBF01A98-8A20-4A45-A7CE-807F7B0F3D66}"/>
              </a:ext>
            </a:extLst>
          </p:cNvPr>
          <p:cNvSpPr/>
          <p:nvPr/>
        </p:nvSpPr>
        <p:spPr>
          <a:xfrm>
            <a:off x="1462991" y="9054299"/>
            <a:ext cx="777537"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5" name="Oval 474">
            <a:extLst>
              <a:ext uri="{FF2B5EF4-FFF2-40B4-BE49-F238E27FC236}">
                <a16:creationId xmlns:a16="http://schemas.microsoft.com/office/drawing/2014/main" id="{9EFC82DE-81FF-3A41-B652-D92253A72DD3}"/>
              </a:ext>
            </a:extLst>
          </p:cNvPr>
          <p:cNvSpPr/>
          <p:nvPr/>
        </p:nvSpPr>
        <p:spPr>
          <a:xfrm flipH="1" flipV="1">
            <a:off x="1534999" y="912377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a:extLst>
              <a:ext uri="{FF2B5EF4-FFF2-40B4-BE49-F238E27FC236}">
                <a16:creationId xmlns:a16="http://schemas.microsoft.com/office/drawing/2014/main" id="{23E46056-5488-244A-92DA-CC9CE5B7774F}"/>
              </a:ext>
            </a:extLst>
          </p:cNvPr>
          <p:cNvSpPr/>
          <p:nvPr/>
        </p:nvSpPr>
        <p:spPr>
          <a:xfrm flipH="1" flipV="1">
            <a:off x="1651686" y="9123182"/>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a:extLst>
              <a:ext uri="{FF2B5EF4-FFF2-40B4-BE49-F238E27FC236}">
                <a16:creationId xmlns:a16="http://schemas.microsoft.com/office/drawing/2014/main" id="{8E6951A7-2A10-134E-9349-AB6BCA0EAF1D}"/>
              </a:ext>
            </a:extLst>
          </p:cNvPr>
          <p:cNvSpPr/>
          <p:nvPr/>
        </p:nvSpPr>
        <p:spPr>
          <a:xfrm flipH="1" flipV="1">
            <a:off x="1766300" y="912377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7" name="Oval 486">
            <a:extLst>
              <a:ext uri="{FF2B5EF4-FFF2-40B4-BE49-F238E27FC236}">
                <a16:creationId xmlns:a16="http://schemas.microsoft.com/office/drawing/2014/main" id="{B500D3EF-78B4-4242-A016-0039BF03EC9C}"/>
              </a:ext>
            </a:extLst>
          </p:cNvPr>
          <p:cNvSpPr/>
          <p:nvPr/>
        </p:nvSpPr>
        <p:spPr>
          <a:xfrm flipH="1" flipV="1">
            <a:off x="1885450" y="9123772"/>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8" name="Oval 487">
            <a:extLst>
              <a:ext uri="{FF2B5EF4-FFF2-40B4-BE49-F238E27FC236}">
                <a16:creationId xmlns:a16="http://schemas.microsoft.com/office/drawing/2014/main" id="{DB0A50AE-2A66-ED40-A11C-FAEE544B7549}"/>
              </a:ext>
            </a:extLst>
          </p:cNvPr>
          <p:cNvSpPr/>
          <p:nvPr/>
        </p:nvSpPr>
        <p:spPr>
          <a:xfrm flipH="1" flipV="1">
            <a:off x="2002137" y="912318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9" name="Oval 488">
            <a:extLst>
              <a:ext uri="{FF2B5EF4-FFF2-40B4-BE49-F238E27FC236}">
                <a16:creationId xmlns:a16="http://schemas.microsoft.com/office/drawing/2014/main" id="{A904F0CE-8549-F847-A4E5-8D3F0F61B652}"/>
              </a:ext>
            </a:extLst>
          </p:cNvPr>
          <p:cNvSpPr/>
          <p:nvPr/>
        </p:nvSpPr>
        <p:spPr>
          <a:xfrm flipH="1" flipV="1">
            <a:off x="2100594" y="912221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1" name="Straight Arrow Connector 490">
            <a:extLst>
              <a:ext uri="{FF2B5EF4-FFF2-40B4-BE49-F238E27FC236}">
                <a16:creationId xmlns:a16="http://schemas.microsoft.com/office/drawing/2014/main" id="{5A3310FB-795D-8844-867D-7A1276927BAC}"/>
              </a:ext>
            </a:extLst>
          </p:cNvPr>
          <p:cNvCxnSpPr>
            <a:cxnSpLocks/>
          </p:cNvCxnSpPr>
          <p:nvPr/>
        </p:nvCxnSpPr>
        <p:spPr>
          <a:xfrm>
            <a:off x="653478" y="8932588"/>
            <a:ext cx="0" cy="116382"/>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95" name="Straight Arrow Connector 494">
            <a:extLst>
              <a:ext uri="{FF2B5EF4-FFF2-40B4-BE49-F238E27FC236}">
                <a16:creationId xmlns:a16="http://schemas.microsoft.com/office/drawing/2014/main" id="{5A5463EB-59F8-A24A-A82D-5343321AD7E8}"/>
              </a:ext>
            </a:extLst>
          </p:cNvPr>
          <p:cNvCxnSpPr>
            <a:cxnSpLocks/>
          </p:cNvCxnSpPr>
          <p:nvPr/>
        </p:nvCxnSpPr>
        <p:spPr>
          <a:xfrm flipV="1">
            <a:off x="682414" y="8942411"/>
            <a:ext cx="66469" cy="90466"/>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0" name="Straight Arrow Connector 499">
            <a:extLst>
              <a:ext uri="{FF2B5EF4-FFF2-40B4-BE49-F238E27FC236}">
                <a16:creationId xmlns:a16="http://schemas.microsoft.com/office/drawing/2014/main" id="{B855C5B9-F6A5-9D48-AF3E-1A2A7F692D01}"/>
              </a:ext>
            </a:extLst>
          </p:cNvPr>
          <p:cNvCxnSpPr>
            <a:cxnSpLocks/>
          </p:cNvCxnSpPr>
          <p:nvPr/>
        </p:nvCxnSpPr>
        <p:spPr>
          <a:xfrm>
            <a:off x="777818" y="8942673"/>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4" name="Straight Arrow Connector 503">
            <a:extLst>
              <a:ext uri="{FF2B5EF4-FFF2-40B4-BE49-F238E27FC236}">
                <a16:creationId xmlns:a16="http://schemas.microsoft.com/office/drawing/2014/main" id="{F41A54D7-4C49-0A47-B5DC-B3CE37CE8615}"/>
              </a:ext>
            </a:extLst>
          </p:cNvPr>
          <p:cNvCxnSpPr>
            <a:cxnSpLocks/>
          </p:cNvCxnSpPr>
          <p:nvPr/>
        </p:nvCxnSpPr>
        <p:spPr>
          <a:xfrm flipV="1">
            <a:off x="814504" y="8942411"/>
            <a:ext cx="80539" cy="9725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7" name="Straight Arrow Connector 506">
            <a:extLst>
              <a:ext uri="{FF2B5EF4-FFF2-40B4-BE49-F238E27FC236}">
                <a16:creationId xmlns:a16="http://schemas.microsoft.com/office/drawing/2014/main" id="{4CA68B33-DA9D-2A48-84F8-4925CC9C3C18}"/>
              </a:ext>
            </a:extLst>
          </p:cNvPr>
          <p:cNvCxnSpPr>
            <a:cxnSpLocks/>
          </p:cNvCxnSpPr>
          <p:nvPr/>
        </p:nvCxnSpPr>
        <p:spPr>
          <a:xfrm>
            <a:off x="917153" y="8935431"/>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513" name="Right Arrow 512">
            <a:extLst>
              <a:ext uri="{FF2B5EF4-FFF2-40B4-BE49-F238E27FC236}">
                <a16:creationId xmlns:a16="http://schemas.microsoft.com/office/drawing/2014/main" id="{E9133B09-2252-F944-8E45-BBEAA9242063}"/>
              </a:ext>
            </a:extLst>
          </p:cNvPr>
          <p:cNvSpPr/>
          <p:nvPr/>
        </p:nvSpPr>
        <p:spPr>
          <a:xfrm>
            <a:off x="1157534" y="8919338"/>
            <a:ext cx="216024" cy="11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TextBox 513">
            <a:extLst>
              <a:ext uri="{FF2B5EF4-FFF2-40B4-BE49-F238E27FC236}">
                <a16:creationId xmlns:a16="http://schemas.microsoft.com/office/drawing/2014/main" id="{EE72C2CF-6A41-3A49-8116-F6A01669F60C}"/>
              </a:ext>
            </a:extLst>
          </p:cNvPr>
          <p:cNvSpPr txBox="1"/>
          <p:nvPr/>
        </p:nvSpPr>
        <p:spPr>
          <a:xfrm>
            <a:off x="495820" y="8568407"/>
            <a:ext cx="769896" cy="184666"/>
          </a:xfrm>
          <a:prstGeom prst="rect">
            <a:avLst/>
          </a:prstGeom>
          <a:noFill/>
        </p:spPr>
        <p:txBody>
          <a:bodyPr wrap="square" rtlCol="0">
            <a:spAutoFit/>
          </a:bodyPr>
          <a:lstStyle/>
          <a:p>
            <a:r>
              <a:rPr lang="en-US" sz="600" b="1" dirty="0"/>
              <a:t>before comm.</a:t>
            </a:r>
          </a:p>
        </p:txBody>
      </p:sp>
      <p:sp>
        <p:nvSpPr>
          <p:cNvPr id="515" name="TextBox 514">
            <a:extLst>
              <a:ext uri="{FF2B5EF4-FFF2-40B4-BE49-F238E27FC236}">
                <a16:creationId xmlns:a16="http://schemas.microsoft.com/office/drawing/2014/main" id="{359BDCE1-FADC-9942-9752-0B2457979B30}"/>
              </a:ext>
            </a:extLst>
          </p:cNvPr>
          <p:cNvSpPr txBox="1"/>
          <p:nvPr/>
        </p:nvSpPr>
        <p:spPr>
          <a:xfrm>
            <a:off x="1488325" y="8568407"/>
            <a:ext cx="699669" cy="184666"/>
          </a:xfrm>
          <a:prstGeom prst="rect">
            <a:avLst/>
          </a:prstGeom>
          <a:noFill/>
        </p:spPr>
        <p:txBody>
          <a:bodyPr wrap="square" rtlCol="0">
            <a:spAutoFit/>
          </a:bodyPr>
          <a:lstStyle/>
          <a:p>
            <a:pPr algn="ctr"/>
            <a:r>
              <a:rPr lang="en-US" sz="600" b="1" dirty="0"/>
              <a:t>after comm.</a:t>
            </a:r>
          </a:p>
        </p:txBody>
      </p:sp>
      <p:sp>
        <p:nvSpPr>
          <p:cNvPr id="516" name="TextBox 515">
            <a:extLst>
              <a:ext uri="{FF2B5EF4-FFF2-40B4-BE49-F238E27FC236}">
                <a16:creationId xmlns:a16="http://schemas.microsoft.com/office/drawing/2014/main" id="{D7777A08-75A8-2D4C-8586-5C55A742465B}"/>
              </a:ext>
            </a:extLst>
          </p:cNvPr>
          <p:cNvSpPr txBox="1"/>
          <p:nvPr/>
        </p:nvSpPr>
        <p:spPr>
          <a:xfrm>
            <a:off x="1407079" y="8894541"/>
            <a:ext cx="963577" cy="184666"/>
          </a:xfrm>
          <a:prstGeom prst="rect">
            <a:avLst/>
          </a:prstGeom>
          <a:noFill/>
        </p:spPr>
        <p:txBody>
          <a:bodyPr wrap="square" rtlCol="0">
            <a:spAutoFit/>
          </a:bodyPr>
          <a:lstStyle/>
          <a:p>
            <a:r>
              <a:rPr lang="en-US" sz="600" dirty="0"/>
              <a:t>reshuffled (interleaved)</a:t>
            </a:r>
          </a:p>
        </p:txBody>
      </p:sp>
      <p:sp>
        <p:nvSpPr>
          <p:cNvPr id="523" name="Oval 522">
            <a:extLst>
              <a:ext uri="{FF2B5EF4-FFF2-40B4-BE49-F238E27FC236}">
                <a16:creationId xmlns:a16="http://schemas.microsoft.com/office/drawing/2014/main" id="{E196D269-7801-D846-9513-98D16F6FFFA2}"/>
              </a:ext>
            </a:extLst>
          </p:cNvPr>
          <p:cNvSpPr/>
          <p:nvPr/>
        </p:nvSpPr>
        <p:spPr>
          <a:xfrm flipH="1" flipV="1">
            <a:off x="639202" y="880309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 name="Oval 523">
            <a:extLst>
              <a:ext uri="{FF2B5EF4-FFF2-40B4-BE49-F238E27FC236}">
                <a16:creationId xmlns:a16="http://schemas.microsoft.com/office/drawing/2014/main" id="{5E3FDBF6-9552-A44A-A1B8-9EE5AB0EDB0A}"/>
              </a:ext>
            </a:extLst>
          </p:cNvPr>
          <p:cNvSpPr/>
          <p:nvPr/>
        </p:nvSpPr>
        <p:spPr>
          <a:xfrm flipH="1" flipV="1">
            <a:off x="768310" y="880309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5" name="Oval 524">
            <a:extLst>
              <a:ext uri="{FF2B5EF4-FFF2-40B4-BE49-F238E27FC236}">
                <a16:creationId xmlns:a16="http://schemas.microsoft.com/office/drawing/2014/main" id="{08D5377D-C541-7443-949B-CEFE7C8E6CCC}"/>
              </a:ext>
            </a:extLst>
          </p:cNvPr>
          <p:cNvSpPr/>
          <p:nvPr/>
        </p:nvSpPr>
        <p:spPr>
          <a:xfrm flipH="1" flipV="1">
            <a:off x="886037" y="8804304"/>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6" name="Oval 525">
            <a:extLst>
              <a:ext uri="{FF2B5EF4-FFF2-40B4-BE49-F238E27FC236}">
                <a16:creationId xmlns:a16="http://schemas.microsoft.com/office/drawing/2014/main" id="{D10BB778-63EB-534A-891E-BA791ADC2B73}"/>
              </a:ext>
            </a:extLst>
          </p:cNvPr>
          <p:cNvSpPr/>
          <p:nvPr/>
        </p:nvSpPr>
        <p:spPr>
          <a:xfrm flipH="1" flipV="1">
            <a:off x="647027" y="912932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7" name="Oval 526">
            <a:extLst>
              <a:ext uri="{FF2B5EF4-FFF2-40B4-BE49-F238E27FC236}">
                <a16:creationId xmlns:a16="http://schemas.microsoft.com/office/drawing/2014/main" id="{602668BB-2B0D-B14A-A763-2F842E7A0334}"/>
              </a:ext>
            </a:extLst>
          </p:cNvPr>
          <p:cNvSpPr/>
          <p:nvPr/>
        </p:nvSpPr>
        <p:spPr>
          <a:xfrm flipH="1" flipV="1">
            <a:off x="763714" y="912873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8" name="Oval 527">
            <a:extLst>
              <a:ext uri="{FF2B5EF4-FFF2-40B4-BE49-F238E27FC236}">
                <a16:creationId xmlns:a16="http://schemas.microsoft.com/office/drawing/2014/main" id="{CEA215F0-3FBA-EC4B-A8AF-CF7B7E7D1CAD}"/>
              </a:ext>
            </a:extLst>
          </p:cNvPr>
          <p:cNvSpPr/>
          <p:nvPr/>
        </p:nvSpPr>
        <p:spPr>
          <a:xfrm flipH="1" flipV="1">
            <a:off x="878328" y="9129324"/>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9" name="TextBox 528">
            <a:extLst>
              <a:ext uri="{FF2B5EF4-FFF2-40B4-BE49-F238E27FC236}">
                <a16:creationId xmlns:a16="http://schemas.microsoft.com/office/drawing/2014/main" id="{B3E83F10-84C6-C840-8DCC-2AF69A408D6C}"/>
              </a:ext>
            </a:extLst>
          </p:cNvPr>
          <p:cNvSpPr txBox="1"/>
          <p:nvPr/>
        </p:nvSpPr>
        <p:spPr>
          <a:xfrm>
            <a:off x="2434192" y="8297180"/>
            <a:ext cx="1428424" cy="246221"/>
          </a:xfrm>
          <a:prstGeom prst="rect">
            <a:avLst/>
          </a:prstGeom>
          <a:noFill/>
        </p:spPr>
        <p:txBody>
          <a:bodyPr wrap="square" rtlCol="0">
            <a:spAutoFit/>
          </a:bodyPr>
          <a:lstStyle/>
          <a:p>
            <a:r>
              <a:rPr lang="en-US" sz="1000" b="1" dirty="0"/>
              <a:t>Blocked Layout (now)</a:t>
            </a:r>
          </a:p>
        </p:txBody>
      </p:sp>
      <p:sp>
        <p:nvSpPr>
          <p:cNvPr id="530" name="TextBox 529">
            <a:extLst>
              <a:ext uri="{FF2B5EF4-FFF2-40B4-BE49-F238E27FC236}">
                <a16:creationId xmlns:a16="http://schemas.microsoft.com/office/drawing/2014/main" id="{583E44AB-6692-D845-8420-7DE94088D9E1}"/>
              </a:ext>
            </a:extLst>
          </p:cNvPr>
          <p:cNvSpPr txBox="1"/>
          <p:nvPr/>
        </p:nvSpPr>
        <p:spPr>
          <a:xfrm>
            <a:off x="1147730" y="9223770"/>
            <a:ext cx="1406654" cy="184666"/>
          </a:xfrm>
          <a:prstGeom prst="rect">
            <a:avLst/>
          </a:prstGeom>
          <a:noFill/>
        </p:spPr>
        <p:txBody>
          <a:bodyPr wrap="square" rtlCol="0">
            <a:spAutoFit/>
          </a:bodyPr>
          <a:lstStyle/>
          <a:p>
            <a:r>
              <a:rPr lang="en-US" sz="600" dirty="0"/>
              <a:t>row-major ordering after interleaving</a:t>
            </a:r>
          </a:p>
        </p:txBody>
      </p:sp>
      <p:sp>
        <p:nvSpPr>
          <p:cNvPr id="532" name="TextBox 531">
            <a:extLst>
              <a:ext uri="{FF2B5EF4-FFF2-40B4-BE49-F238E27FC236}">
                <a16:creationId xmlns:a16="http://schemas.microsoft.com/office/drawing/2014/main" id="{E6A27520-A265-E042-892F-0188C707974C}"/>
              </a:ext>
            </a:extLst>
          </p:cNvPr>
          <p:cNvSpPr txBox="1"/>
          <p:nvPr/>
        </p:nvSpPr>
        <p:spPr>
          <a:xfrm>
            <a:off x="248474" y="9228720"/>
            <a:ext cx="802450" cy="184666"/>
          </a:xfrm>
          <a:prstGeom prst="rect">
            <a:avLst/>
          </a:prstGeom>
          <a:noFill/>
        </p:spPr>
        <p:txBody>
          <a:bodyPr wrap="square" rtlCol="0">
            <a:spAutoFit/>
          </a:bodyPr>
          <a:lstStyle/>
          <a:p>
            <a:r>
              <a:rPr lang="en-US" sz="600" dirty="0"/>
              <a:t>cyclic layout locally</a:t>
            </a:r>
          </a:p>
        </p:txBody>
      </p:sp>
      <p:grpSp>
        <p:nvGrpSpPr>
          <p:cNvPr id="567" name="Group 566">
            <a:extLst>
              <a:ext uri="{FF2B5EF4-FFF2-40B4-BE49-F238E27FC236}">
                <a16:creationId xmlns:a16="http://schemas.microsoft.com/office/drawing/2014/main" id="{37433073-67F7-AA49-A97F-4751A5D91E68}"/>
              </a:ext>
            </a:extLst>
          </p:cNvPr>
          <p:cNvGrpSpPr/>
          <p:nvPr/>
        </p:nvGrpSpPr>
        <p:grpSpPr>
          <a:xfrm>
            <a:off x="2603075" y="9395415"/>
            <a:ext cx="864096" cy="707925"/>
            <a:chOff x="215925" y="8903082"/>
            <a:chExt cx="864096" cy="707925"/>
          </a:xfrm>
        </p:grpSpPr>
        <p:sp>
          <p:nvSpPr>
            <p:cNvPr id="568" name="Rectangle 567">
              <a:extLst>
                <a:ext uri="{FF2B5EF4-FFF2-40B4-BE49-F238E27FC236}">
                  <a16:creationId xmlns:a16="http://schemas.microsoft.com/office/drawing/2014/main" id="{B547E168-3E88-EA4B-A421-6667CD88C81F}"/>
                </a:ext>
              </a:extLst>
            </p:cNvPr>
            <p:cNvSpPr/>
            <p:nvPr/>
          </p:nvSpPr>
          <p:spPr>
            <a:xfrm>
              <a:off x="217418" y="8905194"/>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p>
          </p:txBody>
        </p:sp>
        <p:sp>
          <p:nvSpPr>
            <p:cNvPr id="569" name="Rectangle 568">
              <a:extLst>
                <a:ext uri="{FF2B5EF4-FFF2-40B4-BE49-F238E27FC236}">
                  <a16:creationId xmlns:a16="http://schemas.microsoft.com/office/drawing/2014/main" id="{1CD6C1CA-7F00-1D4B-B2F0-4D8F1FF6D5C6}"/>
                </a:ext>
              </a:extLst>
            </p:cNvPr>
            <p:cNvSpPr/>
            <p:nvPr/>
          </p:nvSpPr>
          <p:spPr>
            <a:xfrm>
              <a:off x="365681" y="8905587"/>
              <a:ext cx="12514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Rectangle 569">
              <a:extLst>
                <a:ext uri="{FF2B5EF4-FFF2-40B4-BE49-F238E27FC236}">
                  <a16:creationId xmlns:a16="http://schemas.microsoft.com/office/drawing/2014/main" id="{0F810E3B-A782-F04A-82CE-DFDA5F6400F3}"/>
                </a:ext>
              </a:extLst>
            </p:cNvPr>
            <p:cNvSpPr/>
            <p:nvPr/>
          </p:nvSpPr>
          <p:spPr>
            <a:xfrm>
              <a:off x="509122" y="8907398"/>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F45EF111-8F46-C140-845A-0C8386DBFE8A}"/>
                </a:ext>
              </a:extLst>
            </p:cNvPr>
            <p:cNvSpPr/>
            <p:nvPr/>
          </p:nvSpPr>
          <p:spPr>
            <a:xfrm>
              <a:off x="656937" y="8903082"/>
              <a:ext cx="13681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Rectangle 571">
              <a:extLst>
                <a:ext uri="{FF2B5EF4-FFF2-40B4-BE49-F238E27FC236}">
                  <a16:creationId xmlns:a16="http://schemas.microsoft.com/office/drawing/2014/main" id="{68E60197-9988-704E-BEDD-CB6F1863A6C1}"/>
                </a:ext>
              </a:extLst>
            </p:cNvPr>
            <p:cNvSpPr/>
            <p:nvPr/>
          </p:nvSpPr>
          <p:spPr>
            <a:xfrm>
              <a:off x="807597" y="8907398"/>
              <a:ext cx="123167"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Rectangle 572">
              <a:extLst>
                <a:ext uri="{FF2B5EF4-FFF2-40B4-BE49-F238E27FC236}">
                  <a16:creationId xmlns:a16="http://schemas.microsoft.com/office/drawing/2014/main" id="{A69810C4-3FE9-5A49-A962-526E60689A0D}"/>
                </a:ext>
              </a:extLst>
            </p:cNvPr>
            <p:cNvSpPr/>
            <p:nvPr/>
          </p:nvSpPr>
          <p:spPr>
            <a:xfrm>
              <a:off x="939103" y="8907398"/>
              <a:ext cx="136547" cy="701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Rectangle 573">
              <a:extLst>
                <a:ext uri="{FF2B5EF4-FFF2-40B4-BE49-F238E27FC236}">
                  <a16:creationId xmlns:a16="http://schemas.microsoft.com/office/drawing/2014/main" id="{11F90D5E-FF1A-5041-B8B8-E600743D99AA}"/>
                </a:ext>
              </a:extLst>
            </p:cNvPr>
            <p:cNvSpPr/>
            <p:nvPr/>
          </p:nvSpPr>
          <p:spPr>
            <a:xfrm>
              <a:off x="215925" y="8904053"/>
              <a:ext cx="864096" cy="704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5" name="Straight Connector 574">
              <a:extLst>
                <a:ext uri="{FF2B5EF4-FFF2-40B4-BE49-F238E27FC236}">
                  <a16:creationId xmlns:a16="http://schemas.microsoft.com/office/drawing/2014/main" id="{A7EA554B-34D8-8F44-9CD9-07950AB36990}"/>
                </a:ext>
              </a:extLst>
            </p:cNvPr>
            <p:cNvCxnSpPr>
              <a:cxnSpLocks/>
            </p:cNvCxnSpPr>
            <p:nvPr/>
          </p:nvCxnSpPr>
          <p:spPr>
            <a:xfrm>
              <a:off x="503957"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576" name="Straight Connector 575">
              <a:extLst>
                <a:ext uri="{FF2B5EF4-FFF2-40B4-BE49-F238E27FC236}">
                  <a16:creationId xmlns:a16="http://schemas.microsoft.com/office/drawing/2014/main" id="{67AECEF9-757B-C343-AC13-8365D727A9E5}"/>
                </a:ext>
              </a:extLst>
            </p:cNvPr>
            <p:cNvCxnSpPr>
              <a:cxnSpLocks/>
            </p:cNvCxnSpPr>
            <p:nvPr/>
          </p:nvCxnSpPr>
          <p:spPr>
            <a:xfrm>
              <a:off x="802480"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577" name="Straight Connector 576">
              <a:extLst>
                <a:ext uri="{FF2B5EF4-FFF2-40B4-BE49-F238E27FC236}">
                  <a16:creationId xmlns:a16="http://schemas.microsoft.com/office/drawing/2014/main" id="{F39E9663-A041-EF40-BC10-23DF22444944}"/>
                </a:ext>
              </a:extLst>
            </p:cNvPr>
            <p:cNvCxnSpPr>
              <a:cxnSpLocks/>
            </p:cNvCxnSpPr>
            <p:nvPr/>
          </p:nvCxnSpPr>
          <p:spPr>
            <a:xfrm>
              <a:off x="359941"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578" name="Straight Connector 577">
              <a:extLst>
                <a:ext uri="{FF2B5EF4-FFF2-40B4-BE49-F238E27FC236}">
                  <a16:creationId xmlns:a16="http://schemas.microsoft.com/office/drawing/2014/main" id="{74027014-9633-854C-AE4F-2520A23665BE}"/>
                </a:ext>
              </a:extLst>
            </p:cNvPr>
            <p:cNvCxnSpPr>
              <a:cxnSpLocks/>
              <a:endCxn id="574" idx="2"/>
            </p:cNvCxnSpPr>
            <p:nvPr/>
          </p:nvCxnSpPr>
          <p:spPr>
            <a:xfrm>
              <a:off x="64797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579" name="Straight Connector 578">
              <a:extLst>
                <a:ext uri="{FF2B5EF4-FFF2-40B4-BE49-F238E27FC236}">
                  <a16:creationId xmlns:a16="http://schemas.microsoft.com/office/drawing/2014/main" id="{15AFC8DB-3074-944C-BA49-0C6550A2DCA0}"/>
                </a:ext>
              </a:extLst>
            </p:cNvPr>
            <p:cNvCxnSpPr>
              <a:cxnSpLocks/>
            </p:cNvCxnSpPr>
            <p:nvPr/>
          </p:nvCxnSpPr>
          <p:spPr>
            <a:xfrm>
              <a:off x="93336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591" name="TextBox 590">
                <a:extLst>
                  <a:ext uri="{FF2B5EF4-FFF2-40B4-BE49-F238E27FC236}">
                    <a16:creationId xmlns:a16="http://schemas.microsoft.com/office/drawing/2014/main" id="{40431A3C-FB88-A44D-A704-C1F289641BE0}"/>
                  </a:ext>
                </a:extLst>
              </p:cNvPr>
              <p:cNvSpPr txBox="1"/>
              <p:nvPr/>
            </p:nvSpPr>
            <p:spPr>
              <a:xfrm>
                <a:off x="2714611"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oMath>
                  </m:oMathPara>
                </a14:m>
                <a:endParaRPr lang="en-US" sz="600" dirty="0">
                  <a:solidFill>
                    <a:schemeClr val="tx1"/>
                  </a:solidFill>
                </a:endParaRPr>
              </a:p>
            </p:txBody>
          </p:sp>
        </mc:Choice>
        <mc:Fallback xmlns="">
          <p:sp>
            <p:nvSpPr>
              <p:cNvPr id="591" name="TextBox 590">
                <a:extLst>
                  <a:ext uri="{FF2B5EF4-FFF2-40B4-BE49-F238E27FC236}">
                    <a16:creationId xmlns:a16="http://schemas.microsoft.com/office/drawing/2014/main" id="{40431A3C-FB88-A44D-A704-C1F289641BE0}"/>
                  </a:ext>
                </a:extLst>
              </p:cNvPr>
              <p:cNvSpPr txBox="1">
                <a:spLocks noRot="1" noChangeAspect="1" noMove="1" noResize="1" noEditPoints="1" noAdjustHandles="1" noChangeArrowheads="1" noChangeShapeType="1" noTextEdit="1"/>
              </p:cNvSpPr>
              <p:nvPr/>
            </p:nvSpPr>
            <p:spPr>
              <a:xfrm>
                <a:off x="2714611" y="9642384"/>
                <a:ext cx="130814" cy="184666"/>
              </a:xfrm>
              <a:prstGeom prst="rect">
                <a:avLst/>
              </a:prstGeom>
              <a:blipFill>
                <a:blip r:embed="rId17"/>
                <a:stretch>
                  <a:fillRect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2" name="TextBox 591">
                <a:extLst>
                  <a:ext uri="{FF2B5EF4-FFF2-40B4-BE49-F238E27FC236}">
                    <a16:creationId xmlns:a16="http://schemas.microsoft.com/office/drawing/2014/main" id="{76A2DB70-89EC-6940-80AD-65A5154A05BA}"/>
                  </a:ext>
                </a:extLst>
              </p:cNvPr>
              <p:cNvSpPr txBox="1"/>
              <p:nvPr/>
            </p:nvSpPr>
            <p:spPr>
              <a:xfrm>
                <a:off x="2871921"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bg1"/>
                              </a:solidFill>
                              <a:latin typeface="Cambria Math" panose="02040503050406030204" pitchFamily="18" charset="0"/>
                            </a:rPr>
                          </m:ctrlPr>
                        </m:sSubPr>
                        <m:e>
                          <m:r>
                            <a:rPr lang="en-US" sz="600" b="0" i="1" smtClean="0">
                              <a:solidFill>
                                <a:schemeClr val="bg1"/>
                              </a:solidFill>
                              <a:latin typeface="Cambria Math" panose="02040503050406030204" pitchFamily="18" charset="0"/>
                            </a:rPr>
                            <m:t>𝐵</m:t>
                          </m:r>
                        </m:e>
                        <m:sub>
                          <m:r>
                            <a:rPr lang="en-US" sz="600" b="0" i="1" smtClean="0">
                              <a:solidFill>
                                <a:schemeClr val="bg1"/>
                              </a:solidFill>
                              <a:latin typeface="Cambria Math" panose="02040503050406030204" pitchFamily="18" charset="0"/>
                            </a:rPr>
                            <m:t>3</m:t>
                          </m:r>
                        </m:sub>
                      </m:sSub>
                    </m:oMath>
                  </m:oMathPara>
                </a14:m>
                <a:endParaRPr lang="en-US" sz="600" dirty="0">
                  <a:solidFill>
                    <a:schemeClr val="bg1"/>
                  </a:solidFill>
                </a:endParaRPr>
              </a:p>
            </p:txBody>
          </p:sp>
        </mc:Choice>
        <mc:Fallback xmlns="">
          <p:sp>
            <p:nvSpPr>
              <p:cNvPr id="592" name="TextBox 591">
                <a:extLst>
                  <a:ext uri="{FF2B5EF4-FFF2-40B4-BE49-F238E27FC236}">
                    <a16:creationId xmlns:a16="http://schemas.microsoft.com/office/drawing/2014/main" id="{76A2DB70-89EC-6940-80AD-65A5154A05BA}"/>
                  </a:ext>
                </a:extLst>
              </p:cNvPr>
              <p:cNvSpPr txBox="1">
                <a:spLocks noRot="1" noChangeAspect="1" noMove="1" noResize="1" noEditPoints="1" noAdjustHandles="1" noChangeArrowheads="1" noChangeShapeType="1" noTextEdit="1"/>
              </p:cNvSpPr>
              <p:nvPr/>
            </p:nvSpPr>
            <p:spPr>
              <a:xfrm>
                <a:off x="2871921" y="9642384"/>
                <a:ext cx="130814" cy="184666"/>
              </a:xfrm>
              <a:prstGeom prst="rect">
                <a:avLst/>
              </a:prstGeom>
              <a:blipFill>
                <a:blip r:embed="rId18"/>
                <a:stretch>
                  <a:fillRect r="-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3" name="TextBox 592">
                <a:extLst>
                  <a:ext uri="{FF2B5EF4-FFF2-40B4-BE49-F238E27FC236}">
                    <a16:creationId xmlns:a16="http://schemas.microsoft.com/office/drawing/2014/main" id="{9C01E1BB-A3C9-6F41-8E13-11BB524C2F3C}"/>
                  </a:ext>
                </a:extLst>
              </p:cNvPr>
              <p:cNvSpPr txBox="1"/>
              <p:nvPr/>
            </p:nvSpPr>
            <p:spPr>
              <a:xfrm>
                <a:off x="3011698"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oMath>
                  </m:oMathPara>
                </a14:m>
                <a:endParaRPr lang="en-US" sz="600" dirty="0">
                  <a:solidFill>
                    <a:schemeClr val="tx1"/>
                  </a:solidFill>
                </a:endParaRPr>
              </a:p>
            </p:txBody>
          </p:sp>
        </mc:Choice>
        <mc:Fallback xmlns="">
          <p:sp>
            <p:nvSpPr>
              <p:cNvPr id="593" name="TextBox 592">
                <a:extLst>
                  <a:ext uri="{FF2B5EF4-FFF2-40B4-BE49-F238E27FC236}">
                    <a16:creationId xmlns:a16="http://schemas.microsoft.com/office/drawing/2014/main" id="{9C01E1BB-A3C9-6F41-8E13-11BB524C2F3C}"/>
                  </a:ext>
                </a:extLst>
              </p:cNvPr>
              <p:cNvSpPr txBox="1">
                <a:spLocks noRot="1" noChangeAspect="1" noMove="1" noResize="1" noEditPoints="1" noAdjustHandles="1" noChangeArrowheads="1" noChangeShapeType="1" noTextEdit="1"/>
              </p:cNvSpPr>
              <p:nvPr/>
            </p:nvSpPr>
            <p:spPr>
              <a:xfrm>
                <a:off x="3011698" y="9642384"/>
                <a:ext cx="130814" cy="184666"/>
              </a:xfrm>
              <a:prstGeom prst="rect">
                <a:avLst/>
              </a:prstGeom>
              <a:blipFill>
                <a:blip r:embed="rId19"/>
                <a:stretch>
                  <a:fillRect r="-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4" name="TextBox 593">
                <a:extLst>
                  <a:ext uri="{FF2B5EF4-FFF2-40B4-BE49-F238E27FC236}">
                    <a16:creationId xmlns:a16="http://schemas.microsoft.com/office/drawing/2014/main" id="{6BA5F350-AE34-264C-ADB4-EA4419B582A2}"/>
                  </a:ext>
                </a:extLst>
              </p:cNvPr>
              <p:cNvSpPr txBox="1"/>
              <p:nvPr/>
            </p:nvSpPr>
            <p:spPr>
              <a:xfrm>
                <a:off x="3151475"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bg1"/>
                              </a:solidFill>
                              <a:latin typeface="Cambria Math" panose="02040503050406030204" pitchFamily="18" charset="0"/>
                            </a:rPr>
                          </m:ctrlPr>
                        </m:sSubPr>
                        <m:e>
                          <m:r>
                            <a:rPr lang="en-US" sz="600" b="0" i="1" smtClean="0">
                              <a:solidFill>
                                <a:schemeClr val="bg1"/>
                              </a:solidFill>
                              <a:latin typeface="Cambria Math" panose="02040503050406030204" pitchFamily="18" charset="0"/>
                            </a:rPr>
                            <m:t>𝐵</m:t>
                          </m:r>
                        </m:e>
                        <m:sub>
                          <m:r>
                            <a:rPr lang="en-US" sz="600" b="0" i="1" smtClean="0">
                              <a:solidFill>
                                <a:schemeClr val="bg1"/>
                              </a:solidFill>
                              <a:latin typeface="Cambria Math" panose="02040503050406030204" pitchFamily="18" charset="0"/>
                            </a:rPr>
                            <m:t>5</m:t>
                          </m:r>
                        </m:sub>
                      </m:sSub>
                    </m:oMath>
                  </m:oMathPara>
                </a14:m>
                <a:endParaRPr lang="en-US" sz="600" dirty="0">
                  <a:solidFill>
                    <a:schemeClr val="bg1"/>
                  </a:solidFill>
                </a:endParaRPr>
              </a:p>
            </p:txBody>
          </p:sp>
        </mc:Choice>
        <mc:Fallback xmlns="">
          <p:sp>
            <p:nvSpPr>
              <p:cNvPr id="594" name="TextBox 593">
                <a:extLst>
                  <a:ext uri="{FF2B5EF4-FFF2-40B4-BE49-F238E27FC236}">
                    <a16:creationId xmlns:a16="http://schemas.microsoft.com/office/drawing/2014/main" id="{6BA5F350-AE34-264C-ADB4-EA4419B582A2}"/>
                  </a:ext>
                </a:extLst>
              </p:cNvPr>
              <p:cNvSpPr txBox="1">
                <a:spLocks noRot="1" noChangeAspect="1" noMove="1" noResize="1" noEditPoints="1" noAdjustHandles="1" noChangeArrowheads="1" noChangeShapeType="1" noTextEdit="1"/>
              </p:cNvSpPr>
              <p:nvPr/>
            </p:nvSpPr>
            <p:spPr>
              <a:xfrm>
                <a:off x="3151475" y="9642384"/>
                <a:ext cx="130814" cy="184666"/>
              </a:xfrm>
              <a:prstGeom prst="rect">
                <a:avLst/>
              </a:prstGeom>
              <a:blipFill>
                <a:blip r:embed="rId20"/>
                <a:stretch>
                  <a:fillRect r="-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5" name="TextBox 594">
                <a:extLst>
                  <a:ext uri="{FF2B5EF4-FFF2-40B4-BE49-F238E27FC236}">
                    <a16:creationId xmlns:a16="http://schemas.microsoft.com/office/drawing/2014/main" id="{6A9BBF53-E5FB-5841-B521-34FA2A5C6B52}"/>
                  </a:ext>
                </a:extLst>
              </p:cNvPr>
              <p:cNvSpPr txBox="1"/>
              <p:nvPr/>
            </p:nvSpPr>
            <p:spPr>
              <a:xfrm>
                <a:off x="3291252"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oMath>
                  </m:oMathPara>
                </a14:m>
                <a:endParaRPr lang="en-US" sz="600" dirty="0">
                  <a:solidFill>
                    <a:schemeClr val="tx1"/>
                  </a:solidFill>
                </a:endParaRPr>
              </a:p>
            </p:txBody>
          </p:sp>
        </mc:Choice>
        <mc:Fallback xmlns="">
          <p:sp>
            <p:nvSpPr>
              <p:cNvPr id="595" name="TextBox 594">
                <a:extLst>
                  <a:ext uri="{FF2B5EF4-FFF2-40B4-BE49-F238E27FC236}">
                    <a16:creationId xmlns:a16="http://schemas.microsoft.com/office/drawing/2014/main" id="{6A9BBF53-E5FB-5841-B521-34FA2A5C6B52}"/>
                  </a:ext>
                </a:extLst>
              </p:cNvPr>
              <p:cNvSpPr txBox="1">
                <a:spLocks noRot="1" noChangeAspect="1" noMove="1" noResize="1" noEditPoints="1" noAdjustHandles="1" noChangeArrowheads="1" noChangeShapeType="1" noTextEdit="1"/>
              </p:cNvSpPr>
              <p:nvPr/>
            </p:nvSpPr>
            <p:spPr>
              <a:xfrm>
                <a:off x="3291252" y="9642384"/>
                <a:ext cx="130814" cy="184666"/>
              </a:xfrm>
              <a:prstGeom prst="rect">
                <a:avLst/>
              </a:prstGeom>
              <a:blipFill>
                <a:blip r:embed="rId21"/>
                <a:stretch>
                  <a:fillRect r="-27273"/>
                </a:stretch>
              </a:blipFill>
            </p:spPr>
            <p:txBody>
              <a:bodyPr/>
              <a:lstStyle/>
              <a:p>
                <a:r>
                  <a:rPr lang="en-US">
                    <a:noFill/>
                  </a:rPr>
                  <a:t> </a:t>
                </a:r>
              </a:p>
            </p:txBody>
          </p:sp>
        </mc:Fallback>
      </mc:AlternateContent>
      <p:sp>
        <p:nvSpPr>
          <p:cNvPr id="596" name="Frame 595">
            <a:extLst>
              <a:ext uri="{FF2B5EF4-FFF2-40B4-BE49-F238E27FC236}">
                <a16:creationId xmlns:a16="http://schemas.microsoft.com/office/drawing/2014/main" id="{A03E8A83-6F12-2A47-B502-B0D9495B090C}"/>
              </a:ext>
            </a:extLst>
          </p:cNvPr>
          <p:cNvSpPr/>
          <p:nvPr/>
        </p:nvSpPr>
        <p:spPr>
          <a:xfrm>
            <a:off x="2611607" y="8736678"/>
            <a:ext cx="432048"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597" name="TextBox 596">
                <a:extLst>
                  <a:ext uri="{FF2B5EF4-FFF2-40B4-BE49-F238E27FC236}">
                    <a16:creationId xmlns:a16="http://schemas.microsoft.com/office/drawing/2014/main" id="{0FEAC34F-BEF7-AC4F-AF86-F87DEE9DE4B9}"/>
                  </a:ext>
                </a:extLst>
              </p:cNvPr>
              <p:cNvSpPr txBox="1"/>
              <p:nvPr/>
            </p:nvSpPr>
            <p:spPr>
              <a:xfrm>
                <a:off x="2654068" y="8742286"/>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1</m:t>
                          </m:r>
                        </m:sub>
                      </m:sSub>
                    </m:oMath>
                  </m:oMathPara>
                </a14:m>
                <a:endParaRPr lang="en-US" sz="600" dirty="0">
                  <a:solidFill>
                    <a:schemeClr val="tx1"/>
                  </a:solidFill>
                </a:endParaRPr>
              </a:p>
            </p:txBody>
          </p:sp>
        </mc:Choice>
        <mc:Fallback xmlns="">
          <p:sp>
            <p:nvSpPr>
              <p:cNvPr id="597" name="TextBox 596">
                <a:extLst>
                  <a:ext uri="{FF2B5EF4-FFF2-40B4-BE49-F238E27FC236}">
                    <a16:creationId xmlns:a16="http://schemas.microsoft.com/office/drawing/2014/main" id="{0FEAC34F-BEF7-AC4F-AF86-F87DEE9DE4B9}"/>
                  </a:ext>
                </a:extLst>
              </p:cNvPr>
              <p:cNvSpPr txBox="1">
                <a:spLocks noRot="1" noChangeAspect="1" noMove="1" noResize="1" noEditPoints="1" noAdjustHandles="1" noChangeArrowheads="1" noChangeShapeType="1" noTextEdit="1"/>
              </p:cNvSpPr>
              <p:nvPr/>
            </p:nvSpPr>
            <p:spPr>
              <a:xfrm>
                <a:off x="2654068" y="8742286"/>
                <a:ext cx="130814" cy="184666"/>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8" name="TextBox 597">
                <a:extLst>
                  <a:ext uri="{FF2B5EF4-FFF2-40B4-BE49-F238E27FC236}">
                    <a16:creationId xmlns:a16="http://schemas.microsoft.com/office/drawing/2014/main" id="{1CAF7F8B-1027-BD41-8A26-CDE7A6B39FD7}"/>
                  </a:ext>
                </a:extLst>
              </p:cNvPr>
              <p:cNvSpPr txBox="1"/>
              <p:nvPr/>
            </p:nvSpPr>
            <p:spPr>
              <a:xfrm>
                <a:off x="2769672" y="8740036"/>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3</m:t>
                          </m:r>
                        </m:sub>
                      </m:sSub>
                    </m:oMath>
                  </m:oMathPara>
                </a14:m>
                <a:endParaRPr lang="en-US" sz="600" dirty="0">
                  <a:solidFill>
                    <a:schemeClr val="tx1"/>
                  </a:solidFill>
                </a:endParaRPr>
              </a:p>
            </p:txBody>
          </p:sp>
        </mc:Choice>
        <mc:Fallback xmlns="">
          <p:sp>
            <p:nvSpPr>
              <p:cNvPr id="598" name="TextBox 597">
                <a:extLst>
                  <a:ext uri="{FF2B5EF4-FFF2-40B4-BE49-F238E27FC236}">
                    <a16:creationId xmlns:a16="http://schemas.microsoft.com/office/drawing/2014/main" id="{1CAF7F8B-1027-BD41-8A26-CDE7A6B39FD7}"/>
                  </a:ext>
                </a:extLst>
              </p:cNvPr>
              <p:cNvSpPr txBox="1">
                <a:spLocks noRot="1" noChangeAspect="1" noMove="1" noResize="1" noEditPoints="1" noAdjustHandles="1" noChangeArrowheads="1" noChangeShapeType="1" noTextEdit="1"/>
              </p:cNvSpPr>
              <p:nvPr/>
            </p:nvSpPr>
            <p:spPr>
              <a:xfrm>
                <a:off x="2769672" y="8740036"/>
                <a:ext cx="130814" cy="184666"/>
              </a:xfrm>
              <a:prstGeom prst="rect">
                <a:avLst/>
              </a:prstGeom>
              <a:blipFill>
                <a:blip r:embed="rId23"/>
                <a:stretch>
                  <a:fillRect l="-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0" name="TextBox 599">
                <a:extLst>
                  <a:ext uri="{FF2B5EF4-FFF2-40B4-BE49-F238E27FC236}">
                    <a16:creationId xmlns:a16="http://schemas.microsoft.com/office/drawing/2014/main" id="{75DEE2E7-369A-394A-806D-298F6EFC8F76}"/>
                  </a:ext>
                </a:extLst>
              </p:cNvPr>
              <p:cNvSpPr txBox="1"/>
              <p:nvPr/>
            </p:nvSpPr>
            <p:spPr>
              <a:xfrm>
                <a:off x="2877540" y="8743013"/>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5</m:t>
                          </m:r>
                        </m:sub>
                      </m:sSub>
                    </m:oMath>
                  </m:oMathPara>
                </a14:m>
                <a:endParaRPr lang="en-US" sz="600" dirty="0">
                  <a:solidFill>
                    <a:schemeClr val="tx1"/>
                  </a:solidFill>
                </a:endParaRPr>
              </a:p>
            </p:txBody>
          </p:sp>
        </mc:Choice>
        <mc:Fallback xmlns="">
          <p:sp>
            <p:nvSpPr>
              <p:cNvPr id="600" name="TextBox 599">
                <a:extLst>
                  <a:ext uri="{FF2B5EF4-FFF2-40B4-BE49-F238E27FC236}">
                    <a16:creationId xmlns:a16="http://schemas.microsoft.com/office/drawing/2014/main" id="{75DEE2E7-369A-394A-806D-298F6EFC8F76}"/>
                  </a:ext>
                </a:extLst>
              </p:cNvPr>
              <p:cNvSpPr txBox="1">
                <a:spLocks noRot="1" noChangeAspect="1" noMove="1" noResize="1" noEditPoints="1" noAdjustHandles="1" noChangeArrowheads="1" noChangeShapeType="1" noTextEdit="1"/>
              </p:cNvSpPr>
              <p:nvPr/>
            </p:nvSpPr>
            <p:spPr>
              <a:xfrm>
                <a:off x="2877540" y="8743013"/>
                <a:ext cx="130814" cy="184666"/>
              </a:xfrm>
              <a:prstGeom prst="rect">
                <a:avLst/>
              </a:prstGeom>
              <a:blipFill>
                <a:blip r:embed="rId24"/>
                <a:stretch>
                  <a:fillRect l="-9091"/>
                </a:stretch>
              </a:blipFill>
            </p:spPr>
            <p:txBody>
              <a:bodyPr/>
              <a:lstStyle/>
              <a:p>
                <a:r>
                  <a:rPr lang="en-US">
                    <a:noFill/>
                  </a:rPr>
                  <a:t> </a:t>
                </a:r>
              </a:p>
            </p:txBody>
          </p:sp>
        </mc:Fallback>
      </mc:AlternateContent>
      <p:sp>
        <p:nvSpPr>
          <p:cNvPr id="601" name="Frame 600">
            <a:extLst>
              <a:ext uri="{FF2B5EF4-FFF2-40B4-BE49-F238E27FC236}">
                <a16:creationId xmlns:a16="http://schemas.microsoft.com/office/drawing/2014/main" id="{2865403A-C6A6-E442-97D9-25A94435BEDF}"/>
              </a:ext>
            </a:extLst>
          </p:cNvPr>
          <p:cNvSpPr/>
          <p:nvPr/>
        </p:nvSpPr>
        <p:spPr>
          <a:xfrm>
            <a:off x="2615076" y="9048970"/>
            <a:ext cx="432048"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02" name="TextBox 601">
                <a:extLst>
                  <a:ext uri="{FF2B5EF4-FFF2-40B4-BE49-F238E27FC236}">
                    <a16:creationId xmlns:a16="http://schemas.microsoft.com/office/drawing/2014/main" id="{2234E50B-37C3-3C43-AEC6-88FD1D73AE17}"/>
                  </a:ext>
                </a:extLst>
              </p:cNvPr>
              <p:cNvSpPr txBox="1"/>
              <p:nvPr/>
            </p:nvSpPr>
            <p:spPr>
              <a:xfrm>
                <a:off x="2657537" y="9054578"/>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oMath>
                  </m:oMathPara>
                </a14:m>
                <a:endParaRPr lang="en-US" sz="600" dirty="0">
                  <a:solidFill>
                    <a:schemeClr val="tx1"/>
                  </a:solidFill>
                </a:endParaRPr>
              </a:p>
            </p:txBody>
          </p:sp>
        </mc:Choice>
        <mc:Fallback xmlns="">
          <p:sp>
            <p:nvSpPr>
              <p:cNvPr id="602" name="TextBox 601">
                <a:extLst>
                  <a:ext uri="{FF2B5EF4-FFF2-40B4-BE49-F238E27FC236}">
                    <a16:creationId xmlns:a16="http://schemas.microsoft.com/office/drawing/2014/main" id="{2234E50B-37C3-3C43-AEC6-88FD1D73AE17}"/>
                  </a:ext>
                </a:extLst>
              </p:cNvPr>
              <p:cNvSpPr txBox="1">
                <a:spLocks noRot="1" noChangeAspect="1" noMove="1" noResize="1" noEditPoints="1" noAdjustHandles="1" noChangeArrowheads="1" noChangeShapeType="1" noTextEdit="1"/>
              </p:cNvSpPr>
              <p:nvPr/>
            </p:nvSpPr>
            <p:spPr>
              <a:xfrm>
                <a:off x="2657537" y="9054578"/>
                <a:ext cx="130814" cy="184666"/>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3" name="TextBox 602">
                <a:extLst>
                  <a:ext uri="{FF2B5EF4-FFF2-40B4-BE49-F238E27FC236}">
                    <a16:creationId xmlns:a16="http://schemas.microsoft.com/office/drawing/2014/main" id="{1B7521D1-C4A0-8949-BFD6-99359B522998}"/>
                  </a:ext>
                </a:extLst>
              </p:cNvPr>
              <p:cNvSpPr txBox="1"/>
              <p:nvPr/>
            </p:nvSpPr>
            <p:spPr>
              <a:xfrm>
                <a:off x="2773141" y="9052328"/>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oMath>
                  </m:oMathPara>
                </a14:m>
                <a:endParaRPr lang="en-US" sz="600" dirty="0">
                  <a:solidFill>
                    <a:schemeClr val="tx1"/>
                  </a:solidFill>
                </a:endParaRPr>
              </a:p>
            </p:txBody>
          </p:sp>
        </mc:Choice>
        <mc:Fallback xmlns="">
          <p:sp>
            <p:nvSpPr>
              <p:cNvPr id="603" name="TextBox 602">
                <a:extLst>
                  <a:ext uri="{FF2B5EF4-FFF2-40B4-BE49-F238E27FC236}">
                    <a16:creationId xmlns:a16="http://schemas.microsoft.com/office/drawing/2014/main" id="{1B7521D1-C4A0-8949-BFD6-99359B522998}"/>
                  </a:ext>
                </a:extLst>
              </p:cNvPr>
              <p:cNvSpPr txBox="1">
                <a:spLocks noRot="1" noChangeAspect="1" noMove="1" noResize="1" noEditPoints="1" noAdjustHandles="1" noChangeArrowheads="1" noChangeShapeType="1" noTextEdit="1"/>
              </p:cNvSpPr>
              <p:nvPr/>
            </p:nvSpPr>
            <p:spPr>
              <a:xfrm>
                <a:off x="2773141" y="9052328"/>
                <a:ext cx="130814" cy="184666"/>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4" name="TextBox 603">
                <a:extLst>
                  <a:ext uri="{FF2B5EF4-FFF2-40B4-BE49-F238E27FC236}">
                    <a16:creationId xmlns:a16="http://schemas.microsoft.com/office/drawing/2014/main" id="{76829D6F-6485-1B44-B2B4-026C9034DAE6}"/>
                  </a:ext>
                </a:extLst>
              </p:cNvPr>
              <p:cNvSpPr txBox="1"/>
              <p:nvPr/>
            </p:nvSpPr>
            <p:spPr>
              <a:xfrm>
                <a:off x="2881009" y="9055305"/>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oMath>
                  </m:oMathPara>
                </a14:m>
                <a:endParaRPr lang="en-US" sz="600" dirty="0">
                  <a:solidFill>
                    <a:schemeClr val="tx1"/>
                  </a:solidFill>
                </a:endParaRPr>
              </a:p>
            </p:txBody>
          </p:sp>
        </mc:Choice>
        <mc:Fallback xmlns="">
          <p:sp>
            <p:nvSpPr>
              <p:cNvPr id="604" name="TextBox 603">
                <a:extLst>
                  <a:ext uri="{FF2B5EF4-FFF2-40B4-BE49-F238E27FC236}">
                    <a16:creationId xmlns:a16="http://schemas.microsoft.com/office/drawing/2014/main" id="{76829D6F-6485-1B44-B2B4-026C9034DAE6}"/>
                  </a:ext>
                </a:extLst>
              </p:cNvPr>
              <p:cNvSpPr txBox="1">
                <a:spLocks noRot="1" noChangeAspect="1" noMove="1" noResize="1" noEditPoints="1" noAdjustHandles="1" noChangeArrowheads="1" noChangeShapeType="1" noTextEdit="1"/>
              </p:cNvSpPr>
              <p:nvPr/>
            </p:nvSpPr>
            <p:spPr>
              <a:xfrm>
                <a:off x="2881009" y="9055305"/>
                <a:ext cx="130814" cy="184666"/>
              </a:xfrm>
              <a:prstGeom prst="rect">
                <a:avLst/>
              </a:prstGeom>
              <a:blipFill>
                <a:blip r:embed="rId27"/>
                <a:stretch>
                  <a:fillRect/>
                </a:stretch>
              </a:blipFill>
            </p:spPr>
            <p:txBody>
              <a:bodyPr/>
              <a:lstStyle/>
              <a:p>
                <a:r>
                  <a:rPr lang="en-US">
                    <a:noFill/>
                  </a:rPr>
                  <a:t> </a:t>
                </a:r>
              </a:p>
            </p:txBody>
          </p:sp>
        </mc:Fallback>
      </mc:AlternateContent>
      <p:cxnSp>
        <p:nvCxnSpPr>
          <p:cNvPr id="605" name="Straight Arrow Connector 604">
            <a:extLst>
              <a:ext uri="{FF2B5EF4-FFF2-40B4-BE49-F238E27FC236}">
                <a16:creationId xmlns:a16="http://schemas.microsoft.com/office/drawing/2014/main" id="{D0931EF5-677B-7146-8CD1-827571D7B09B}"/>
              </a:ext>
            </a:extLst>
          </p:cNvPr>
          <p:cNvCxnSpPr>
            <a:cxnSpLocks/>
          </p:cNvCxnSpPr>
          <p:nvPr/>
        </p:nvCxnSpPr>
        <p:spPr>
          <a:xfrm>
            <a:off x="2691224" y="8930037"/>
            <a:ext cx="0" cy="116382"/>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6" name="Straight Arrow Connector 605">
            <a:extLst>
              <a:ext uri="{FF2B5EF4-FFF2-40B4-BE49-F238E27FC236}">
                <a16:creationId xmlns:a16="http://schemas.microsoft.com/office/drawing/2014/main" id="{34C0AB1F-CE49-9545-9864-A81C15FE3AA4}"/>
              </a:ext>
            </a:extLst>
          </p:cNvPr>
          <p:cNvCxnSpPr>
            <a:cxnSpLocks/>
          </p:cNvCxnSpPr>
          <p:nvPr/>
        </p:nvCxnSpPr>
        <p:spPr>
          <a:xfrm flipV="1">
            <a:off x="2720160" y="8939860"/>
            <a:ext cx="66469" cy="90466"/>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7" name="Straight Arrow Connector 606">
            <a:extLst>
              <a:ext uri="{FF2B5EF4-FFF2-40B4-BE49-F238E27FC236}">
                <a16:creationId xmlns:a16="http://schemas.microsoft.com/office/drawing/2014/main" id="{0AB45E56-31F7-6A43-8AE1-3390B5CF8EF9}"/>
              </a:ext>
            </a:extLst>
          </p:cNvPr>
          <p:cNvCxnSpPr>
            <a:cxnSpLocks/>
          </p:cNvCxnSpPr>
          <p:nvPr/>
        </p:nvCxnSpPr>
        <p:spPr>
          <a:xfrm>
            <a:off x="2815564" y="8940122"/>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8" name="Straight Arrow Connector 607">
            <a:extLst>
              <a:ext uri="{FF2B5EF4-FFF2-40B4-BE49-F238E27FC236}">
                <a16:creationId xmlns:a16="http://schemas.microsoft.com/office/drawing/2014/main" id="{2D227365-D375-9C46-9AE4-9FE55C01F888}"/>
              </a:ext>
            </a:extLst>
          </p:cNvPr>
          <p:cNvCxnSpPr>
            <a:cxnSpLocks/>
          </p:cNvCxnSpPr>
          <p:nvPr/>
        </p:nvCxnSpPr>
        <p:spPr>
          <a:xfrm flipV="1">
            <a:off x="2852250" y="8939860"/>
            <a:ext cx="80539" cy="9725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9" name="Straight Arrow Connector 608">
            <a:extLst>
              <a:ext uri="{FF2B5EF4-FFF2-40B4-BE49-F238E27FC236}">
                <a16:creationId xmlns:a16="http://schemas.microsoft.com/office/drawing/2014/main" id="{19ADF734-E9B3-6B43-9CD1-147DBE59A00B}"/>
              </a:ext>
            </a:extLst>
          </p:cNvPr>
          <p:cNvCxnSpPr>
            <a:cxnSpLocks/>
          </p:cNvCxnSpPr>
          <p:nvPr/>
        </p:nvCxnSpPr>
        <p:spPr>
          <a:xfrm>
            <a:off x="2954899" y="8932880"/>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10" name="Right Arrow 609">
            <a:extLst>
              <a:ext uri="{FF2B5EF4-FFF2-40B4-BE49-F238E27FC236}">
                <a16:creationId xmlns:a16="http://schemas.microsoft.com/office/drawing/2014/main" id="{F0EDF26D-A86F-174A-8EAB-82509C687C71}"/>
              </a:ext>
            </a:extLst>
          </p:cNvPr>
          <p:cNvSpPr/>
          <p:nvPr/>
        </p:nvSpPr>
        <p:spPr>
          <a:xfrm>
            <a:off x="3155120" y="8916957"/>
            <a:ext cx="216024" cy="11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Frame 610">
            <a:extLst>
              <a:ext uri="{FF2B5EF4-FFF2-40B4-BE49-F238E27FC236}">
                <a16:creationId xmlns:a16="http://schemas.microsoft.com/office/drawing/2014/main" id="{C506A7CC-314E-2944-A313-44688A682C33}"/>
              </a:ext>
            </a:extLst>
          </p:cNvPr>
          <p:cNvSpPr/>
          <p:nvPr/>
        </p:nvSpPr>
        <p:spPr>
          <a:xfrm>
            <a:off x="3432997" y="8733368"/>
            <a:ext cx="777537"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2" name="Frame 611">
            <a:extLst>
              <a:ext uri="{FF2B5EF4-FFF2-40B4-BE49-F238E27FC236}">
                <a16:creationId xmlns:a16="http://schemas.microsoft.com/office/drawing/2014/main" id="{B2D37549-6DD3-3C47-885E-A975BFE40DDC}"/>
              </a:ext>
            </a:extLst>
          </p:cNvPr>
          <p:cNvSpPr/>
          <p:nvPr/>
        </p:nvSpPr>
        <p:spPr>
          <a:xfrm>
            <a:off x="3432997" y="9054908"/>
            <a:ext cx="777537"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625" name="TextBox 624">
                <a:extLst>
                  <a:ext uri="{FF2B5EF4-FFF2-40B4-BE49-F238E27FC236}">
                    <a16:creationId xmlns:a16="http://schemas.microsoft.com/office/drawing/2014/main" id="{34522117-E473-D242-8709-8A4EE36FB7EE}"/>
                  </a:ext>
                </a:extLst>
              </p:cNvPr>
              <p:cNvSpPr txBox="1"/>
              <p:nvPr/>
            </p:nvSpPr>
            <p:spPr>
              <a:xfrm>
                <a:off x="3487396" y="8730772"/>
                <a:ext cx="68135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1</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3</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5</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r>
                        <a:rPr lang="en-US" sz="600" b="0" i="1" smtClean="0">
                          <a:solidFill>
                            <a:schemeClr val="tx1"/>
                          </a:solidFill>
                          <a:latin typeface="Cambria Math" panose="02040503050406030204" pitchFamily="18" charset="0"/>
                        </a:rPr>
                        <m:t> </m:t>
                      </m:r>
                    </m:oMath>
                  </m:oMathPara>
                </a14:m>
                <a:endParaRPr lang="en-US" sz="600" dirty="0">
                  <a:solidFill>
                    <a:schemeClr val="tx1"/>
                  </a:solidFill>
                </a:endParaRPr>
              </a:p>
            </p:txBody>
          </p:sp>
        </mc:Choice>
        <mc:Fallback xmlns="">
          <p:sp>
            <p:nvSpPr>
              <p:cNvPr id="625" name="TextBox 624">
                <a:extLst>
                  <a:ext uri="{FF2B5EF4-FFF2-40B4-BE49-F238E27FC236}">
                    <a16:creationId xmlns:a16="http://schemas.microsoft.com/office/drawing/2014/main" id="{34522117-E473-D242-8709-8A4EE36FB7EE}"/>
                  </a:ext>
                </a:extLst>
              </p:cNvPr>
              <p:cNvSpPr txBox="1">
                <a:spLocks noRot="1" noChangeAspect="1" noMove="1" noResize="1" noEditPoints="1" noAdjustHandles="1" noChangeArrowheads="1" noChangeShapeType="1" noTextEdit="1"/>
              </p:cNvSpPr>
              <p:nvPr/>
            </p:nvSpPr>
            <p:spPr>
              <a:xfrm>
                <a:off x="3487396" y="8730772"/>
                <a:ext cx="681351" cy="184666"/>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7" name="TextBox 626">
                <a:extLst>
                  <a:ext uri="{FF2B5EF4-FFF2-40B4-BE49-F238E27FC236}">
                    <a16:creationId xmlns:a16="http://schemas.microsoft.com/office/drawing/2014/main" id="{BFAAC0DD-00C8-5B4B-96EB-608F6591C310}"/>
                  </a:ext>
                </a:extLst>
              </p:cNvPr>
              <p:cNvSpPr txBox="1"/>
              <p:nvPr/>
            </p:nvSpPr>
            <p:spPr>
              <a:xfrm>
                <a:off x="3487396" y="9065073"/>
                <a:ext cx="68135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1</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3</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5</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r>
                        <a:rPr lang="en-US" sz="600" b="0" i="1" smtClean="0">
                          <a:solidFill>
                            <a:schemeClr val="tx1"/>
                          </a:solidFill>
                          <a:latin typeface="Cambria Math" panose="02040503050406030204" pitchFamily="18" charset="0"/>
                        </a:rPr>
                        <m:t> </m:t>
                      </m:r>
                    </m:oMath>
                  </m:oMathPara>
                </a14:m>
                <a:endParaRPr lang="en-US" sz="600" dirty="0">
                  <a:solidFill>
                    <a:schemeClr val="tx1"/>
                  </a:solidFill>
                </a:endParaRPr>
              </a:p>
            </p:txBody>
          </p:sp>
        </mc:Choice>
        <mc:Fallback xmlns="">
          <p:sp>
            <p:nvSpPr>
              <p:cNvPr id="627" name="TextBox 626">
                <a:extLst>
                  <a:ext uri="{FF2B5EF4-FFF2-40B4-BE49-F238E27FC236}">
                    <a16:creationId xmlns:a16="http://schemas.microsoft.com/office/drawing/2014/main" id="{BFAAC0DD-00C8-5B4B-96EB-608F6591C310}"/>
                  </a:ext>
                </a:extLst>
              </p:cNvPr>
              <p:cNvSpPr txBox="1">
                <a:spLocks noRot="1" noChangeAspect="1" noMove="1" noResize="1" noEditPoints="1" noAdjustHandles="1" noChangeArrowheads="1" noChangeShapeType="1" noTextEdit="1"/>
              </p:cNvSpPr>
              <p:nvPr/>
            </p:nvSpPr>
            <p:spPr>
              <a:xfrm>
                <a:off x="3487396" y="9065073"/>
                <a:ext cx="681351" cy="184666"/>
              </a:xfrm>
              <a:prstGeom prst="rect">
                <a:avLst/>
              </a:prstGeom>
              <a:blipFill>
                <a:blip r:embed="rId29"/>
                <a:stretch>
                  <a:fillRect/>
                </a:stretch>
              </a:blipFill>
            </p:spPr>
            <p:txBody>
              <a:bodyPr/>
              <a:lstStyle/>
              <a:p>
                <a:r>
                  <a:rPr lang="en-US">
                    <a:noFill/>
                  </a:rPr>
                  <a:t> </a:t>
                </a:r>
              </a:p>
            </p:txBody>
          </p:sp>
        </mc:Fallback>
      </mc:AlternateContent>
      <p:cxnSp>
        <p:nvCxnSpPr>
          <p:cNvPr id="629" name="Straight Connector 628">
            <a:extLst>
              <a:ext uri="{FF2B5EF4-FFF2-40B4-BE49-F238E27FC236}">
                <a16:creationId xmlns:a16="http://schemas.microsoft.com/office/drawing/2014/main" id="{F6266E58-6F96-C847-A64B-BB6C7C6469CA}"/>
              </a:ext>
            </a:extLst>
          </p:cNvPr>
          <p:cNvCxnSpPr>
            <a:cxnSpLocks/>
            <a:endCxn id="590" idx="0"/>
          </p:cNvCxnSpPr>
          <p:nvPr/>
        </p:nvCxnSpPr>
        <p:spPr>
          <a:xfrm>
            <a:off x="2640800" y="9469144"/>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0" name="TextBox 589">
                <a:extLst>
                  <a:ext uri="{FF2B5EF4-FFF2-40B4-BE49-F238E27FC236}">
                    <a16:creationId xmlns:a16="http://schemas.microsoft.com/office/drawing/2014/main" id="{8C5BEE7B-AC82-4D42-9CC8-62A9BE5B4871}"/>
                  </a:ext>
                </a:extLst>
              </p:cNvPr>
              <p:cNvSpPr txBox="1"/>
              <p:nvPr/>
            </p:nvSpPr>
            <p:spPr>
              <a:xfrm>
                <a:off x="2575393"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bg1"/>
                              </a:solidFill>
                              <a:latin typeface="Cambria Math" panose="02040503050406030204" pitchFamily="18" charset="0"/>
                            </a:rPr>
                          </m:ctrlPr>
                        </m:sSubPr>
                        <m:e>
                          <m:r>
                            <a:rPr lang="en-US" sz="600" b="0" i="1" smtClean="0">
                              <a:solidFill>
                                <a:schemeClr val="bg1"/>
                              </a:solidFill>
                              <a:latin typeface="Cambria Math" panose="02040503050406030204" pitchFamily="18" charset="0"/>
                            </a:rPr>
                            <m:t>𝐵</m:t>
                          </m:r>
                        </m:e>
                        <m:sub>
                          <m:r>
                            <a:rPr lang="en-US" sz="600" b="0" i="1" smtClean="0">
                              <a:solidFill>
                                <a:schemeClr val="bg1"/>
                              </a:solidFill>
                              <a:latin typeface="Cambria Math" panose="02040503050406030204" pitchFamily="18" charset="0"/>
                            </a:rPr>
                            <m:t>1</m:t>
                          </m:r>
                        </m:sub>
                      </m:sSub>
                    </m:oMath>
                  </m:oMathPara>
                </a14:m>
                <a:endParaRPr lang="en-US" sz="600" dirty="0">
                  <a:solidFill>
                    <a:schemeClr val="bg1"/>
                  </a:solidFill>
                </a:endParaRPr>
              </a:p>
            </p:txBody>
          </p:sp>
        </mc:Choice>
        <mc:Fallback xmlns="">
          <p:sp>
            <p:nvSpPr>
              <p:cNvPr id="590" name="TextBox 589">
                <a:extLst>
                  <a:ext uri="{FF2B5EF4-FFF2-40B4-BE49-F238E27FC236}">
                    <a16:creationId xmlns:a16="http://schemas.microsoft.com/office/drawing/2014/main" id="{8C5BEE7B-AC82-4D42-9CC8-62A9BE5B4871}"/>
                  </a:ext>
                </a:extLst>
              </p:cNvPr>
              <p:cNvSpPr txBox="1">
                <a:spLocks noRot="1" noChangeAspect="1" noMove="1" noResize="1" noEditPoints="1" noAdjustHandles="1" noChangeArrowheads="1" noChangeShapeType="1" noTextEdit="1"/>
              </p:cNvSpPr>
              <p:nvPr/>
            </p:nvSpPr>
            <p:spPr>
              <a:xfrm>
                <a:off x="2575393" y="9642384"/>
                <a:ext cx="130814" cy="184666"/>
              </a:xfrm>
              <a:prstGeom prst="rect">
                <a:avLst/>
              </a:prstGeom>
              <a:blipFill>
                <a:blip r:embed="rId30"/>
                <a:stretch>
                  <a:fillRect r="-18182"/>
                </a:stretch>
              </a:blipFill>
            </p:spPr>
            <p:txBody>
              <a:bodyPr/>
              <a:lstStyle/>
              <a:p>
                <a:r>
                  <a:rPr lang="en-US">
                    <a:noFill/>
                  </a:rPr>
                  <a:t> </a:t>
                </a:r>
              </a:p>
            </p:txBody>
          </p:sp>
        </mc:Fallback>
      </mc:AlternateContent>
      <p:cxnSp>
        <p:nvCxnSpPr>
          <p:cNvPr id="636" name="Straight Connector 635">
            <a:extLst>
              <a:ext uri="{FF2B5EF4-FFF2-40B4-BE49-F238E27FC236}">
                <a16:creationId xmlns:a16="http://schemas.microsoft.com/office/drawing/2014/main" id="{A5DA83C2-92BD-6E4D-AF68-B53405F0F159}"/>
              </a:ext>
            </a:extLst>
          </p:cNvPr>
          <p:cNvCxnSpPr>
            <a:cxnSpLocks/>
          </p:cNvCxnSpPr>
          <p:nvPr/>
        </p:nvCxnSpPr>
        <p:spPr>
          <a:xfrm>
            <a:off x="2640800"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A9A27C56-55C6-0848-85A0-95C1AB535880}"/>
              </a:ext>
            </a:extLst>
          </p:cNvPr>
          <p:cNvCxnSpPr>
            <a:cxnSpLocks/>
          </p:cNvCxnSpPr>
          <p:nvPr/>
        </p:nvCxnSpPr>
        <p:spPr>
          <a:xfrm>
            <a:off x="2689548" y="9469144"/>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16C20643-E1BC-2C4B-B0BC-123892688CE1}"/>
              </a:ext>
            </a:extLst>
          </p:cNvPr>
          <p:cNvCxnSpPr>
            <a:cxnSpLocks/>
          </p:cNvCxnSpPr>
          <p:nvPr/>
        </p:nvCxnSpPr>
        <p:spPr>
          <a:xfrm>
            <a:off x="2689548"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0" name="Straight Connector 639">
            <a:extLst>
              <a:ext uri="{FF2B5EF4-FFF2-40B4-BE49-F238E27FC236}">
                <a16:creationId xmlns:a16="http://schemas.microsoft.com/office/drawing/2014/main" id="{E46E3160-1099-4947-9A8D-0F87E1FF8115}"/>
              </a:ext>
            </a:extLst>
          </p:cNvPr>
          <p:cNvCxnSpPr>
            <a:cxnSpLocks/>
          </p:cNvCxnSpPr>
          <p:nvPr/>
        </p:nvCxnSpPr>
        <p:spPr>
          <a:xfrm>
            <a:off x="2792902" y="9475047"/>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1" name="Straight Connector 640">
            <a:extLst>
              <a:ext uri="{FF2B5EF4-FFF2-40B4-BE49-F238E27FC236}">
                <a16:creationId xmlns:a16="http://schemas.microsoft.com/office/drawing/2014/main" id="{3CF91AD9-23A6-C748-95D5-8EBB724D6F63}"/>
              </a:ext>
            </a:extLst>
          </p:cNvPr>
          <p:cNvCxnSpPr>
            <a:cxnSpLocks/>
          </p:cNvCxnSpPr>
          <p:nvPr/>
        </p:nvCxnSpPr>
        <p:spPr>
          <a:xfrm>
            <a:off x="2845425" y="9475047"/>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4" name="Straight Connector 643">
            <a:extLst>
              <a:ext uri="{FF2B5EF4-FFF2-40B4-BE49-F238E27FC236}">
                <a16:creationId xmlns:a16="http://schemas.microsoft.com/office/drawing/2014/main" id="{E8A0B11C-9B89-E948-A0CC-C5397249A820}"/>
              </a:ext>
            </a:extLst>
          </p:cNvPr>
          <p:cNvCxnSpPr>
            <a:cxnSpLocks/>
          </p:cNvCxnSpPr>
          <p:nvPr/>
        </p:nvCxnSpPr>
        <p:spPr>
          <a:xfrm>
            <a:off x="2792902"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5" name="Straight Connector 644">
            <a:extLst>
              <a:ext uri="{FF2B5EF4-FFF2-40B4-BE49-F238E27FC236}">
                <a16:creationId xmlns:a16="http://schemas.microsoft.com/office/drawing/2014/main" id="{96A4663F-4F8F-1D4A-BC9B-A4BE5850EF06}"/>
              </a:ext>
            </a:extLst>
          </p:cNvPr>
          <p:cNvCxnSpPr>
            <a:cxnSpLocks/>
          </p:cNvCxnSpPr>
          <p:nvPr/>
        </p:nvCxnSpPr>
        <p:spPr>
          <a:xfrm>
            <a:off x="2845425"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6" name="TextBox 645">
            <a:extLst>
              <a:ext uri="{FF2B5EF4-FFF2-40B4-BE49-F238E27FC236}">
                <a16:creationId xmlns:a16="http://schemas.microsoft.com/office/drawing/2014/main" id="{E8657008-8CC6-7F48-B387-5BE09D341D1A}"/>
              </a:ext>
            </a:extLst>
          </p:cNvPr>
          <p:cNvSpPr txBox="1"/>
          <p:nvPr/>
        </p:nvSpPr>
        <p:spPr>
          <a:xfrm>
            <a:off x="2504732" y="9224823"/>
            <a:ext cx="1014058" cy="184666"/>
          </a:xfrm>
          <a:prstGeom prst="rect">
            <a:avLst/>
          </a:prstGeom>
          <a:noFill/>
        </p:spPr>
        <p:txBody>
          <a:bodyPr wrap="square" rtlCol="0">
            <a:spAutoFit/>
          </a:bodyPr>
          <a:lstStyle/>
          <a:p>
            <a:pPr algn="ctr"/>
            <a:r>
              <a:rPr lang="en-US" sz="600" dirty="0"/>
              <a:t>each block column-major</a:t>
            </a:r>
          </a:p>
        </p:txBody>
      </p:sp>
      <p:sp>
        <p:nvSpPr>
          <p:cNvPr id="648" name="TextBox 647">
            <a:extLst>
              <a:ext uri="{FF2B5EF4-FFF2-40B4-BE49-F238E27FC236}">
                <a16:creationId xmlns:a16="http://schemas.microsoft.com/office/drawing/2014/main" id="{20E4D9EF-1141-FA45-99EA-E8C3A4DCEF26}"/>
              </a:ext>
            </a:extLst>
          </p:cNvPr>
          <p:cNvSpPr txBox="1"/>
          <p:nvPr/>
        </p:nvSpPr>
        <p:spPr>
          <a:xfrm>
            <a:off x="4227795" y="8760538"/>
            <a:ext cx="773534" cy="461665"/>
          </a:xfrm>
          <a:prstGeom prst="rect">
            <a:avLst/>
          </a:prstGeom>
          <a:noFill/>
        </p:spPr>
        <p:txBody>
          <a:bodyPr wrap="square" rtlCol="0">
            <a:spAutoFit/>
          </a:bodyPr>
          <a:lstStyle/>
          <a:p>
            <a:r>
              <a:rPr lang="en-US" sz="600" dirty="0"/>
              <a:t>When needed, reshuffle blocks, rather than single elements.</a:t>
            </a:r>
          </a:p>
        </p:txBody>
      </p:sp>
      <p:sp>
        <p:nvSpPr>
          <p:cNvPr id="649" name="TextBox 648">
            <a:extLst>
              <a:ext uri="{FF2B5EF4-FFF2-40B4-BE49-F238E27FC236}">
                <a16:creationId xmlns:a16="http://schemas.microsoft.com/office/drawing/2014/main" id="{21CD8035-91A1-7B40-BEE0-00C9EA4843E6}"/>
              </a:ext>
            </a:extLst>
          </p:cNvPr>
          <p:cNvSpPr txBox="1"/>
          <p:nvPr/>
        </p:nvSpPr>
        <p:spPr>
          <a:xfrm>
            <a:off x="3433643" y="9255039"/>
            <a:ext cx="1745343" cy="369332"/>
          </a:xfrm>
          <a:prstGeom prst="rect">
            <a:avLst/>
          </a:prstGeom>
          <a:noFill/>
        </p:spPr>
        <p:txBody>
          <a:bodyPr wrap="square" rtlCol="0">
            <a:spAutoFit/>
          </a:bodyPr>
          <a:lstStyle/>
          <a:p>
            <a:r>
              <a:rPr lang="en-US" sz="600" b="1" dirty="0"/>
              <a:t>Step 1: </a:t>
            </a:r>
            <a:r>
              <a:rPr lang="en-US" sz="600" dirty="0"/>
              <a:t>Divisions split matrix into blocks</a:t>
            </a:r>
          </a:p>
          <a:p>
            <a:r>
              <a:rPr lang="en-US" sz="600" b="1" dirty="0"/>
              <a:t>Step 2: </a:t>
            </a:r>
            <a:r>
              <a:rPr lang="en-US" sz="600" dirty="0"/>
              <a:t>Assign blocks to ranks: processors who communicate should own consecutive blocks.</a:t>
            </a:r>
          </a:p>
        </p:txBody>
      </p:sp>
      <p:sp>
        <p:nvSpPr>
          <p:cNvPr id="650" name="TextBox 649">
            <a:extLst>
              <a:ext uri="{FF2B5EF4-FFF2-40B4-BE49-F238E27FC236}">
                <a16:creationId xmlns:a16="http://schemas.microsoft.com/office/drawing/2014/main" id="{596BF5AA-6291-F945-8578-BC8A9E20A0B9}"/>
              </a:ext>
            </a:extLst>
          </p:cNvPr>
          <p:cNvSpPr txBox="1"/>
          <p:nvPr/>
        </p:nvSpPr>
        <p:spPr>
          <a:xfrm>
            <a:off x="3441071" y="9565555"/>
            <a:ext cx="1589291" cy="553998"/>
          </a:xfrm>
          <a:prstGeom prst="rect">
            <a:avLst/>
          </a:prstGeom>
          <a:noFill/>
        </p:spPr>
        <p:txBody>
          <a:bodyPr wrap="square" rtlCol="0">
            <a:spAutoFit/>
          </a:bodyPr>
          <a:lstStyle/>
          <a:p>
            <a:r>
              <a:rPr lang="en-US" sz="600" b="1" dirty="0"/>
              <a:t>Properties:</a:t>
            </a:r>
          </a:p>
          <a:p>
            <a:r>
              <a:rPr lang="en-US" sz="600" dirty="0"/>
              <a:t>1. Reshuffling </a:t>
            </a:r>
            <a:r>
              <a:rPr lang="en-US" sz="600" b="1" dirty="0"/>
              <a:t>not</a:t>
            </a:r>
            <a:r>
              <a:rPr lang="en-US" sz="600" dirty="0"/>
              <a:t> always needed and if needed: interleaves blocks, not elements.</a:t>
            </a:r>
          </a:p>
          <a:p>
            <a:r>
              <a:rPr lang="en-US" sz="600" dirty="0"/>
              <a:t>2. Simpler mapper (using interval trees).</a:t>
            </a:r>
          </a:p>
          <a:p>
            <a:r>
              <a:rPr lang="en-US" sz="600" dirty="0"/>
              <a:t>3. Better compatibility with other layouts.</a:t>
            </a:r>
          </a:p>
        </p:txBody>
      </p:sp>
      <p:sp>
        <p:nvSpPr>
          <p:cNvPr id="651" name="TextBox 650">
            <a:extLst>
              <a:ext uri="{FF2B5EF4-FFF2-40B4-BE49-F238E27FC236}">
                <a16:creationId xmlns:a16="http://schemas.microsoft.com/office/drawing/2014/main" id="{CBAE4FB0-4EF0-834E-925A-2D27696F48A6}"/>
              </a:ext>
            </a:extLst>
          </p:cNvPr>
          <p:cNvSpPr txBox="1"/>
          <p:nvPr/>
        </p:nvSpPr>
        <p:spPr>
          <a:xfrm>
            <a:off x="2437263" y="8452009"/>
            <a:ext cx="2469247" cy="276999"/>
          </a:xfrm>
          <a:prstGeom prst="rect">
            <a:avLst/>
          </a:prstGeom>
          <a:noFill/>
        </p:spPr>
        <p:txBody>
          <a:bodyPr wrap="square" rtlCol="0">
            <a:spAutoFit/>
          </a:bodyPr>
          <a:lstStyle/>
          <a:p>
            <a:r>
              <a:rPr lang="en-US" sz="600" dirty="0"/>
              <a:t>Idea: knowing the communication schedule, assign blocks to processors to minimize the local data reshufflings.</a:t>
            </a:r>
          </a:p>
        </p:txBody>
      </p:sp>
      <p:sp>
        <p:nvSpPr>
          <p:cNvPr id="652" name="TextBox 651">
            <a:extLst>
              <a:ext uri="{FF2B5EF4-FFF2-40B4-BE49-F238E27FC236}">
                <a16:creationId xmlns:a16="http://schemas.microsoft.com/office/drawing/2014/main" id="{06093C2C-85D9-064D-98BD-652F75216089}"/>
              </a:ext>
            </a:extLst>
          </p:cNvPr>
          <p:cNvSpPr txBox="1"/>
          <p:nvPr/>
        </p:nvSpPr>
        <p:spPr>
          <a:xfrm>
            <a:off x="3342738" y="8892760"/>
            <a:ext cx="963577" cy="184666"/>
          </a:xfrm>
          <a:prstGeom prst="rect">
            <a:avLst/>
          </a:prstGeom>
          <a:noFill/>
        </p:spPr>
        <p:txBody>
          <a:bodyPr wrap="square" rtlCol="0">
            <a:spAutoFit/>
          </a:bodyPr>
          <a:lstStyle/>
          <a:p>
            <a:pPr algn="ctr"/>
            <a:r>
              <a:rPr lang="en-US" sz="600" dirty="0"/>
              <a:t>blocks reshuffled</a:t>
            </a:r>
          </a:p>
        </p:txBody>
      </p:sp>
      <p:sp>
        <p:nvSpPr>
          <p:cNvPr id="684" name="Oval 683">
            <a:extLst>
              <a:ext uri="{FF2B5EF4-FFF2-40B4-BE49-F238E27FC236}">
                <a16:creationId xmlns:a16="http://schemas.microsoft.com/office/drawing/2014/main" id="{34CABE58-B4C1-1445-9493-3926707862AE}"/>
              </a:ext>
            </a:extLst>
          </p:cNvPr>
          <p:cNvSpPr/>
          <p:nvPr/>
        </p:nvSpPr>
        <p:spPr>
          <a:xfrm flipH="1" flipV="1">
            <a:off x="1533628" y="879832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5" name="Oval 684">
            <a:extLst>
              <a:ext uri="{FF2B5EF4-FFF2-40B4-BE49-F238E27FC236}">
                <a16:creationId xmlns:a16="http://schemas.microsoft.com/office/drawing/2014/main" id="{6C6154E2-2439-2844-BC53-EFDAD95B1A2B}"/>
              </a:ext>
            </a:extLst>
          </p:cNvPr>
          <p:cNvSpPr/>
          <p:nvPr/>
        </p:nvSpPr>
        <p:spPr>
          <a:xfrm flipH="1" flipV="1">
            <a:off x="1650315" y="8797736"/>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6" name="Oval 685">
            <a:extLst>
              <a:ext uri="{FF2B5EF4-FFF2-40B4-BE49-F238E27FC236}">
                <a16:creationId xmlns:a16="http://schemas.microsoft.com/office/drawing/2014/main" id="{E6EE6C25-3100-EA4F-A6BF-98EB597EDD2A}"/>
              </a:ext>
            </a:extLst>
          </p:cNvPr>
          <p:cNvSpPr/>
          <p:nvPr/>
        </p:nvSpPr>
        <p:spPr>
          <a:xfrm flipH="1" flipV="1">
            <a:off x="1764929" y="879832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7" name="Oval 686">
            <a:extLst>
              <a:ext uri="{FF2B5EF4-FFF2-40B4-BE49-F238E27FC236}">
                <a16:creationId xmlns:a16="http://schemas.microsoft.com/office/drawing/2014/main" id="{B5ED5DB8-C726-0540-ABFD-7EA5E2C67FA6}"/>
              </a:ext>
            </a:extLst>
          </p:cNvPr>
          <p:cNvSpPr/>
          <p:nvPr/>
        </p:nvSpPr>
        <p:spPr>
          <a:xfrm flipH="1" flipV="1">
            <a:off x="1884079" y="8798326"/>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8" name="Oval 687">
            <a:extLst>
              <a:ext uri="{FF2B5EF4-FFF2-40B4-BE49-F238E27FC236}">
                <a16:creationId xmlns:a16="http://schemas.microsoft.com/office/drawing/2014/main" id="{D0C64BD9-EF7E-F24E-B3FB-097ADA7288F2}"/>
              </a:ext>
            </a:extLst>
          </p:cNvPr>
          <p:cNvSpPr/>
          <p:nvPr/>
        </p:nvSpPr>
        <p:spPr>
          <a:xfrm flipH="1" flipV="1">
            <a:off x="2000766" y="879773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9" name="Oval 688">
            <a:extLst>
              <a:ext uri="{FF2B5EF4-FFF2-40B4-BE49-F238E27FC236}">
                <a16:creationId xmlns:a16="http://schemas.microsoft.com/office/drawing/2014/main" id="{53439134-C97B-D041-98DE-86E1A27303D2}"/>
              </a:ext>
            </a:extLst>
          </p:cNvPr>
          <p:cNvSpPr/>
          <p:nvPr/>
        </p:nvSpPr>
        <p:spPr>
          <a:xfrm flipH="1" flipV="1">
            <a:off x="2099223" y="8796769"/>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4" name="Right Arrow 693">
            <a:extLst>
              <a:ext uri="{FF2B5EF4-FFF2-40B4-BE49-F238E27FC236}">
                <a16:creationId xmlns:a16="http://schemas.microsoft.com/office/drawing/2014/main" id="{73662BA2-4F58-A945-8073-3B13B0D5CCF1}"/>
              </a:ext>
            </a:extLst>
          </p:cNvPr>
          <p:cNvSpPr/>
          <p:nvPr/>
        </p:nvSpPr>
        <p:spPr>
          <a:xfrm>
            <a:off x="1927807" y="10786970"/>
            <a:ext cx="550326" cy="210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TextBox 697">
            <a:extLst>
              <a:ext uri="{FF2B5EF4-FFF2-40B4-BE49-F238E27FC236}">
                <a16:creationId xmlns:a16="http://schemas.microsoft.com/office/drawing/2014/main" id="{399CCDA9-62AC-0244-BEA6-942FFDA9CDFF}"/>
              </a:ext>
            </a:extLst>
          </p:cNvPr>
          <p:cNvSpPr txBox="1"/>
          <p:nvPr/>
        </p:nvSpPr>
        <p:spPr>
          <a:xfrm>
            <a:off x="839219" y="10982889"/>
            <a:ext cx="876233" cy="215444"/>
          </a:xfrm>
          <a:prstGeom prst="rect">
            <a:avLst/>
          </a:prstGeom>
          <a:noFill/>
        </p:spPr>
        <p:txBody>
          <a:bodyPr wrap="square" rtlCol="0">
            <a:spAutoFit/>
          </a:bodyPr>
          <a:lstStyle/>
          <a:p>
            <a:r>
              <a:rPr lang="en-US" sz="800" dirty="0"/>
              <a:t>communication</a:t>
            </a:r>
          </a:p>
        </p:txBody>
      </p:sp>
      <p:grpSp>
        <p:nvGrpSpPr>
          <p:cNvPr id="711" name="Group 710">
            <a:extLst>
              <a:ext uri="{FF2B5EF4-FFF2-40B4-BE49-F238E27FC236}">
                <a16:creationId xmlns:a16="http://schemas.microsoft.com/office/drawing/2014/main" id="{0598F273-0439-A041-A152-CBB407CB5B89}"/>
              </a:ext>
            </a:extLst>
          </p:cNvPr>
          <p:cNvGrpSpPr/>
          <p:nvPr/>
        </p:nvGrpSpPr>
        <p:grpSpPr>
          <a:xfrm>
            <a:off x="344769" y="10821325"/>
            <a:ext cx="1028994" cy="141727"/>
            <a:chOff x="352836" y="10556367"/>
            <a:chExt cx="1028994" cy="141727"/>
          </a:xfrm>
        </p:grpSpPr>
        <p:sp>
          <p:nvSpPr>
            <p:cNvPr id="699" name="Frame 698">
              <a:extLst>
                <a:ext uri="{FF2B5EF4-FFF2-40B4-BE49-F238E27FC236}">
                  <a16:creationId xmlns:a16="http://schemas.microsoft.com/office/drawing/2014/main" id="{1C7D689A-7EF0-0347-97B5-F0216ACD43E2}"/>
                </a:ext>
              </a:extLst>
            </p:cNvPr>
            <p:cNvSpPr/>
            <p:nvPr/>
          </p:nvSpPr>
          <p:spPr>
            <a:xfrm>
              <a:off x="352836" y="10556367"/>
              <a:ext cx="1028994" cy="141727"/>
            </a:xfrm>
            <a:prstGeom prst="frame">
              <a:avLst>
                <a:gd name="adj1" fmla="val 42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700" name="Rectangle 699">
              <a:extLst>
                <a:ext uri="{FF2B5EF4-FFF2-40B4-BE49-F238E27FC236}">
                  <a16:creationId xmlns:a16="http://schemas.microsoft.com/office/drawing/2014/main" id="{3A611D82-7FEC-1742-B5A5-7D491EB0F8AE}"/>
                </a:ext>
              </a:extLst>
            </p:cNvPr>
            <p:cNvSpPr/>
            <p:nvPr/>
          </p:nvSpPr>
          <p:spPr>
            <a:xfrm>
              <a:off x="377463" y="10578047"/>
              <a:ext cx="222207" cy="955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1" name="Rectangle 700">
              <a:extLst>
                <a:ext uri="{FF2B5EF4-FFF2-40B4-BE49-F238E27FC236}">
                  <a16:creationId xmlns:a16="http://schemas.microsoft.com/office/drawing/2014/main" id="{955D7023-E59D-D641-8D07-A031D57D9642}"/>
                </a:ext>
              </a:extLst>
            </p:cNvPr>
            <p:cNvSpPr/>
            <p:nvPr/>
          </p:nvSpPr>
          <p:spPr>
            <a:xfrm>
              <a:off x="621422" y="10579898"/>
              <a:ext cx="219668" cy="952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Rectangle 701">
              <a:extLst>
                <a:ext uri="{FF2B5EF4-FFF2-40B4-BE49-F238E27FC236}">
                  <a16:creationId xmlns:a16="http://schemas.microsoft.com/office/drawing/2014/main" id="{D048F6AC-6BBD-384F-AD42-64C0128BC6EA}"/>
                </a:ext>
              </a:extLst>
            </p:cNvPr>
            <p:cNvSpPr/>
            <p:nvPr/>
          </p:nvSpPr>
          <p:spPr>
            <a:xfrm>
              <a:off x="864650" y="10579307"/>
              <a:ext cx="235964" cy="9584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Rectangle 702">
              <a:extLst>
                <a:ext uri="{FF2B5EF4-FFF2-40B4-BE49-F238E27FC236}">
                  <a16:creationId xmlns:a16="http://schemas.microsoft.com/office/drawing/2014/main" id="{B28C9CDB-014A-3846-BC84-F12ED9CD5FA5}"/>
                </a:ext>
              </a:extLst>
            </p:cNvPr>
            <p:cNvSpPr/>
            <p:nvPr/>
          </p:nvSpPr>
          <p:spPr>
            <a:xfrm>
              <a:off x="1121375" y="10577951"/>
              <a:ext cx="231959" cy="97784"/>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04" name="TextBox 703">
                <a:extLst>
                  <a:ext uri="{FF2B5EF4-FFF2-40B4-BE49-F238E27FC236}">
                    <a16:creationId xmlns:a16="http://schemas.microsoft.com/office/drawing/2014/main" id="{61A4D839-CA70-CC45-9740-353AF5E3F057}"/>
                  </a:ext>
                </a:extLst>
              </p:cNvPr>
              <p:cNvSpPr txBox="1"/>
              <p:nvPr/>
            </p:nvSpPr>
            <p:spPr>
              <a:xfrm>
                <a:off x="1377878" y="10775808"/>
                <a:ext cx="273454" cy="2154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800" b="0" i="1" dirty="0" smtClean="0">
                              <a:latin typeface="Cambria Math" panose="02040503050406030204" pitchFamily="18" charset="0"/>
                            </a:rPr>
                          </m:ctrlPr>
                        </m:sSubPr>
                        <m:e>
                          <m:r>
                            <a:rPr lang="en-US" sz="800" i="1" dirty="0" smtClean="0">
                              <a:latin typeface="Cambria Math" panose="02040503050406030204" pitchFamily="18" charset="0"/>
                            </a:rPr>
                            <m:t>𝑝</m:t>
                          </m:r>
                        </m:e>
                        <m:sub>
                          <m:r>
                            <a:rPr lang="en-US" sz="800" b="0" i="1" dirty="0" smtClean="0">
                              <a:latin typeface="Cambria Math" panose="02040503050406030204" pitchFamily="18" charset="0"/>
                            </a:rPr>
                            <m:t>𝑖</m:t>
                          </m:r>
                        </m:sub>
                      </m:sSub>
                    </m:oMath>
                  </m:oMathPara>
                </a14:m>
                <a:endParaRPr lang="en-US" sz="800" dirty="0"/>
              </a:p>
            </p:txBody>
          </p:sp>
        </mc:Choice>
        <mc:Fallback xmlns="">
          <p:sp>
            <p:nvSpPr>
              <p:cNvPr id="704" name="TextBox 703">
                <a:extLst>
                  <a:ext uri="{FF2B5EF4-FFF2-40B4-BE49-F238E27FC236}">
                    <a16:creationId xmlns:a16="http://schemas.microsoft.com/office/drawing/2014/main" id="{61A4D839-CA70-CC45-9740-353AF5E3F057}"/>
                  </a:ext>
                </a:extLst>
              </p:cNvPr>
              <p:cNvSpPr txBox="1">
                <a:spLocks noRot="1" noChangeAspect="1" noMove="1" noResize="1" noEditPoints="1" noAdjustHandles="1" noChangeArrowheads="1" noChangeShapeType="1" noTextEdit="1"/>
              </p:cNvSpPr>
              <p:nvPr/>
            </p:nvSpPr>
            <p:spPr>
              <a:xfrm>
                <a:off x="1377878" y="10775808"/>
                <a:ext cx="273454" cy="215444"/>
              </a:xfrm>
              <a:prstGeom prst="rect">
                <a:avLst/>
              </a:prstGeom>
              <a:blipFill>
                <a:blip r:embed="rId31"/>
                <a:stretch>
                  <a:fillRect/>
                </a:stretch>
              </a:blipFill>
            </p:spPr>
            <p:txBody>
              <a:bodyPr/>
              <a:lstStyle/>
              <a:p>
                <a:r>
                  <a:rPr lang="en-US">
                    <a:noFill/>
                  </a:rPr>
                  <a:t> </a:t>
                </a:r>
              </a:p>
            </p:txBody>
          </p:sp>
        </mc:Fallback>
      </mc:AlternateContent>
      <p:sp>
        <p:nvSpPr>
          <p:cNvPr id="692" name="Frame 691">
            <a:extLst>
              <a:ext uri="{FF2B5EF4-FFF2-40B4-BE49-F238E27FC236}">
                <a16:creationId xmlns:a16="http://schemas.microsoft.com/office/drawing/2014/main" id="{CA8803A1-1705-3441-8C74-48391B1FF162}"/>
              </a:ext>
            </a:extLst>
          </p:cNvPr>
          <p:cNvSpPr/>
          <p:nvPr/>
        </p:nvSpPr>
        <p:spPr>
          <a:xfrm>
            <a:off x="344769" y="11374965"/>
            <a:ext cx="1038649" cy="16644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3" name="Frame 692">
            <a:extLst>
              <a:ext uri="{FF2B5EF4-FFF2-40B4-BE49-F238E27FC236}">
                <a16:creationId xmlns:a16="http://schemas.microsoft.com/office/drawing/2014/main" id="{9F84897D-B29F-7640-84FB-8BB1B6E012E5}"/>
              </a:ext>
            </a:extLst>
          </p:cNvPr>
          <p:cNvSpPr/>
          <p:nvPr/>
        </p:nvSpPr>
        <p:spPr>
          <a:xfrm>
            <a:off x="338280" y="11685420"/>
            <a:ext cx="2249825" cy="18045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1" name="Frame 690">
            <a:extLst>
              <a:ext uri="{FF2B5EF4-FFF2-40B4-BE49-F238E27FC236}">
                <a16:creationId xmlns:a16="http://schemas.microsoft.com/office/drawing/2014/main" id="{6697F088-E837-D246-A54D-673FE77CDB36}"/>
              </a:ext>
            </a:extLst>
          </p:cNvPr>
          <p:cNvSpPr/>
          <p:nvPr/>
        </p:nvSpPr>
        <p:spPr>
          <a:xfrm>
            <a:off x="348680" y="11091699"/>
            <a:ext cx="427620" cy="16167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33" name="Straight Connector 732">
            <a:extLst>
              <a:ext uri="{FF2B5EF4-FFF2-40B4-BE49-F238E27FC236}">
                <a16:creationId xmlns:a16="http://schemas.microsoft.com/office/drawing/2014/main" id="{BFDCE88C-7BC4-3240-B480-B15BBF2DE491}"/>
              </a:ext>
            </a:extLst>
          </p:cNvPr>
          <p:cNvCxnSpPr>
            <a:cxnSpLocks/>
          </p:cNvCxnSpPr>
          <p:nvPr/>
        </p:nvCxnSpPr>
        <p:spPr>
          <a:xfrm>
            <a:off x="300654" y="10891578"/>
            <a:ext cx="0" cy="896952"/>
          </a:xfrm>
          <a:prstGeom prst="line">
            <a:avLst/>
          </a:prstGeom>
          <a:ln w="12700">
            <a:solidFill>
              <a:schemeClr val="accent1">
                <a:lumMod val="75000"/>
              </a:schemeClr>
            </a:solidFill>
            <a:tailEnd type="triangle" w="sm" len="med"/>
          </a:ln>
        </p:spPr>
        <p:style>
          <a:lnRef idx="1">
            <a:schemeClr val="accent1"/>
          </a:lnRef>
          <a:fillRef idx="0">
            <a:schemeClr val="accent1"/>
          </a:fillRef>
          <a:effectRef idx="0">
            <a:schemeClr val="accent1"/>
          </a:effectRef>
          <a:fontRef idx="minor">
            <a:schemeClr val="tx1"/>
          </a:fontRef>
        </p:style>
      </p:cxnSp>
      <p:sp>
        <p:nvSpPr>
          <p:cNvPr id="740" name="TextBox 739">
            <a:extLst>
              <a:ext uri="{FF2B5EF4-FFF2-40B4-BE49-F238E27FC236}">
                <a16:creationId xmlns:a16="http://schemas.microsoft.com/office/drawing/2014/main" id="{7782D8AE-0051-2344-ADF9-CAC7F0AAF4A2}"/>
              </a:ext>
            </a:extLst>
          </p:cNvPr>
          <p:cNvSpPr txBox="1"/>
          <p:nvPr/>
        </p:nvSpPr>
        <p:spPr>
          <a:xfrm>
            <a:off x="235587" y="10550443"/>
            <a:ext cx="1325458" cy="276999"/>
          </a:xfrm>
          <a:prstGeom prst="rect">
            <a:avLst/>
          </a:prstGeom>
          <a:noFill/>
        </p:spPr>
        <p:txBody>
          <a:bodyPr wrap="square" rtlCol="0">
            <a:spAutoFit/>
          </a:bodyPr>
          <a:lstStyle/>
          <a:p>
            <a:r>
              <a:rPr lang="en-US" sz="600" b="1" dirty="0"/>
              <a:t>Before: </a:t>
            </a:r>
            <a:r>
              <a:rPr lang="en-US" sz="600" dirty="0"/>
              <a:t>each sequential subproblem allocates a new list of buffers</a:t>
            </a:r>
          </a:p>
        </p:txBody>
      </p:sp>
      <p:sp>
        <p:nvSpPr>
          <p:cNvPr id="742" name="Freeform 741">
            <a:extLst>
              <a:ext uri="{FF2B5EF4-FFF2-40B4-BE49-F238E27FC236}">
                <a16:creationId xmlns:a16="http://schemas.microsoft.com/office/drawing/2014/main" id="{50306B0B-620D-A046-9544-53F6AF4D4CB0}"/>
              </a:ext>
            </a:extLst>
          </p:cNvPr>
          <p:cNvSpPr/>
          <p:nvPr/>
        </p:nvSpPr>
        <p:spPr>
          <a:xfrm>
            <a:off x="639202" y="10971457"/>
            <a:ext cx="1936988" cy="701927"/>
          </a:xfrm>
          <a:custGeom>
            <a:avLst/>
            <a:gdLst>
              <a:gd name="connsiteX0" fmla="*/ 0 w 1982450"/>
              <a:gd name="connsiteY0" fmla="*/ 0 h 693295"/>
              <a:gd name="connsiteX1" fmla="*/ 790732 w 1982450"/>
              <a:gd name="connsiteY1" fmla="*/ 378502 h 693295"/>
              <a:gd name="connsiteX2" fmla="*/ 1982450 w 1982450"/>
              <a:gd name="connsiteY2" fmla="*/ 693295 h 693295"/>
            </a:gdLst>
            <a:ahLst/>
            <a:cxnLst>
              <a:cxn ang="0">
                <a:pos x="connsiteX0" y="connsiteY0"/>
              </a:cxn>
              <a:cxn ang="0">
                <a:pos x="connsiteX1" y="connsiteY1"/>
              </a:cxn>
              <a:cxn ang="0">
                <a:pos x="connsiteX2" y="connsiteY2"/>
              </a:cxn>
            </a:cxnLst>
            <a:rect l="l" t="t" r="r" b="b"/>
            <a:pathLst>
              <a:path w="1982450" h="693295">
                <a:moveTo>
                  <a:pt x="0" y="0"/>
                </a:moveTo>
                <a:cubicBezTo>
                  <a:pt x="230162" y="131476"/>
                  <a:pt x="460324" y="262953"/>
                  <a:pt x="790732" y="378502"/>
                </a:cubicBezTo>
                <a:cubicBezTo>
                  <a:pt x="1121140" y="494051"/>
                  <a:pt x="1551795" y="593673"/>
                  <a:pt x="1982450" y="6932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TextBox 742">
            <a:extLst>
              <a:ext uri="{FF2B5EF4-FFF2-40B4-BE49-F238E27FC236}">
                <a16:creationId xmlns:a16="http://schemas.microsoft.com/office/drawing/2014/main" id="{339E4642-3F42-D54C-BEC7-77AE29CA8911}"/>
              </a:ext>
            </a:extLst>
          </p:cNvPr>
          <p:cNvSpPr txBox="1"/>
          <p:nvPr/>
        </p:nvSpPr>
        <p:spPr>
          <a:xfrm>
            <a:off x="93945" y="10965798"/>
            <a:ext cx="276999" cy="688860"/>
          </a:xfrm>
          <a:prstGeom prst="rect">
            <a:avLst/>
          </a:prstGeom>
          <a:noFill/>
        </p:spPr>
        <p:txBody>
          <a:bodyPr vert="vert270" wrap="square" rtlCol="0">
            <a:spAutoFit/>
          </a:bodyPr>
          <a:lstStyle/>
          <a:p>
            <a:r>
              <a:rPr lang="en-US" sz="600" b="1" dirty="0"/>
              <a:t>recursive steps</a:t>
            </a:r>
          </a:p>
        </p:txBody>
      </p:sp>
      <p:sp>
        <p:nvSpPr>
          <p:cNvPr id="744" name="TextBox 743">
            <a:extLst>
              <a:ext uri="{FF2B5EF4-FFF2-40B4-BE49-F238E27FC236}">
                <a16:creationId xmlns:a16="http://schemas.microsoft.com/office/drawing/2014/main" id="{87D638BB-674A-6542-8AA6-D1692E1155A7}"/>
              </a:ext>
            </a:extLst>
          </p:cNvPr>
          <p:cNvSpPr txBox="1"/>
          <p:nvPr/>
        </p:nvSpPr>
        <p:spPr>
          <a:xfrm>
            <a:off x="430235" y="11862729"/>
            <a:ext cx="2065512" cy="184666"/>
          </a:xfrm>
          <a:prstGeom prst="rect">
            <a:avLst/>
          </a:prstGeom>
          <a:noFill/>
        </p:spPr>
        <p:txBody>
          <a:bodyPr wrap="square" rtlCol="0">
            <a:spAutoFit/>
          </a:bodyPr>
          <a:lstStyle/>
          <a:p>
            <a:pPr algn="ctr"/>
            <a:r>
              <a:rPr lang="en-US" sz="600" b="1" dirty="0"/>
              <a:t>Evolution of a buffer holding local data of a single matrix</a:t>
            </a:r>
          </a:p>
        </p:txBody>
      </p:sp>
      <p:sp>
        <p:nvSpPr>
          <p:cNvPr id="751" name="Right Brace 750">
            <a:extLst>
              <a:ext uri="{FF2B5EF4-FFF2-40B4-BE49-F238E27FC236}">
                <a16:creationId xmlns:a16="http://schemas.microsoft.com/office/drawing/2014/main" id="{05200F76-3D35-F14B-93A6-C58C62441582}"/>
              </a:ext>
            </a:extLst>
          </p:cNvPr>
          <p:cNvSpPr/>
          <p:nvPr/>
        </p:nvSpPr>
        <p:spPr>
          <a:xfrm>
            <a:off x="2639024" y="11366918"/>
            <a:ext cx="120111" cy="464865"/>
          </a:xfrm>
          <a:prstGeom prst="rightBrace">
            <a:avLst>
              <a:gd name="adj1" fmla="val 41893"/>
              <a:gd name="adj2" fmla="val 50000"/>
            </a:avLst>
          </a:prstGeom>
          <a:ln>
            <a:headEnd w="sm" len="s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752" name="Frame 751">
            <a:extLst>
              <a:ext uri="{FF2B5EF4-FFF2-40B4-BE49-F238E27FC236}">
                <a16:creationId xmlns:a16="http://schemas.microsoft.com/office/drawing/2014/main" id="{2EEEC374-64F6-044D-8975-04D182943AE2}"/>
              </a:ext>
            </a:extLst>
          </p:cNvPr>
          <p:cNvSpPr/>
          <p:nvPr/>
        </p:nvSpPr>
        <p:spPr>
          <a:xfrm>
            <a:off x="2863571" y="11215270"/>
            <a:ext cx="1038649" cy="16644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3" name="Frame 752">
            <a:extLst>
              <a:ext uri="{FF2B5EF4-FFF2-40B4-BE49-F238E27FC236}">
                <a16:creationId xmlns:a16="http://schemas.microsoft.com/office/drawing/2014/main" id="{0F5AB317-8B77-4C4E-A09E-904012031004}"/>
              </a:ext>
            </a:extLst>
          </p:cNvPr>
          <p:cNvSpPr/>
          <p:nvPr/>
        </p:nvSpPr>
        <p:spPr>
          <a:xfrm>
            <a:off x="2861229" y="11691859"/>
            <a:ext cx="2111937" cy="1784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4" name="TextBox 753">
            <a:extLst>
              <a:ext uri="{FF2B5EF4-FFF2-40B4-BE49-F238E27FC236}">
                <a16:creationId xmlns:a16="http://schemas.microsoft.com/office/drawing/2014/main" id="{6B9B7636-FE7E-D44E-810F-F83BF3E02CBA}"/>
              </a:ext>
            </a:extLst>
          </p:cNvPr>
          <p:cNvSpPr txBox="1"/>
          <p:nvPr/>
        </p:nvSpPr>
        <p:spPr>
          <a:xfrm>
            <a:off x="3049751" y="11205661"/>
            <a:ext cx="640576" cy="184666"/>
          </a:xfrm>
          <a:prstGeom prst="rect">
            <a:avLst/>
          </a:prstGeom>
          <a:noFill/>
        </p:spPr>
        <p:txBody>
          <a:bodyPr wrap="square" rtlCol="0">
            <a:spAutoFit/>
          </a:bodyPr>
          <a:lstStyle/>
          <a:p>
            <a:pPr algn="ctr"/>
            <a:r>
              <a:rPr lang="en-US" sz="600" b="1" dirty="0"/>
              <a:t>send buffer</a:t>
            </a:r>
          </a:p>
        </p:txBody>
      </p:sp>
      <p:sp>
        <p:nvSpPr>
          <p:cNvPr id="755" name="TextBox 754">
            <a:extLst>
              <a:ext uri="{FF2B5EF4-FFF2-40B4-BE49-F238E27FC236}">
                <a16:creationId xmlns:a16="http://schemas.microsoft.com/office/drawing/2014/main" id="{FD7AE1FD-6EAC-B442-AA24-A1C78E7CBE99}"/>
              </a:ext>
            </a:extLst>
          </p:cNvPr>
          <p:cNvSpPr txBox="1"/>
          <p:nvPr/>
        </p:nvSpPr>
        <p:spPr>
          <a:xfrm>
            <a:off x="3569958" y="11684195"/>
            <a:ext cx="640576" cy="184666"/>
          </a:xfrm>
          <a:prstGeom prst="rect">
            <a:avLst/>
          </a:prstGeom>
          <a:noFill/>
        </p:spPr>
        <p:txBody>
          <a:bodyPr wrap="square" rtlCol="0">
            <a:spAutoFit/>
          </a:bodyPr>
          <a:lstStyle/>
          <a:p>
            <a:pPr algn="ctr"/>
            <a:r>
              <a:rPr lang="en-US" sz="600" b="1" dirty="0"/>
              <a:t>receive buffer</a:t>
            </a:r>
          </a:p>
        </p:txBody>
      </p:sp>
      <p:sp>
        <p:nvSpPr>
          <p:cNvPr id="761" name="Left-Right Arrow 760">
            <a:extLst>
              <a:ext uri="{FF2B5EF4-FFF2-40B4-BE49-F238E27FC236}">
                <a16:creationId xmlns:a16="http://schemas.microsoft.com/office/drawing/2014/main" id="{B2A084A8-B48D-5448-80DC-5C380E654677}"/>
              </a:ext>
            </a:extLst>
          </p:cNvPr>
          <p:cNvSpPr/>
          <p:nvPr/>
        </p:nvSpPr>
        <p:spPr>
          <a:xfrm rot="5400000">
            <a:off x="2997545" y="11503613"/>
            <a:ext cx="199283" cy="7319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TextBox 761">
            <a:extLst>
              <a:ext uri="{FF2B5EF4-FFF2-40B4-BE49-F238E27FC236}">
                <a16:creationId xmlns:a16="http://schemas.microsoft.com/office/drawing/2014/main" id="{D07727F6-C536-4148-B84E-804A9D6410AC}"/>
              </a:ext>
            </a:extLst>
          </p:cNvPr>
          <p:cNvSpPr txBox="1"/>
          <p:nvPr/>
        </p:nvSpPr>
        <p:spPr>
          <a:xfrm>
            <a:off x="3126052" y="11397607"/>
            <a:ext cx="1996742" cy="276999"/>
          </a:xfrm>
          <a:prstGeom prst="rect">
            <a:avLst/>
          </a:prstGeom>
          <a:noFill/>
        </p:spPr>
        <p:txBody>
          <a:bodyPr wrap="square" rtlCol="0">
            <a:spAutoFit/>
          </a:bodyPr>
          <a:lstStyle/>
          <a:p>
            <a:r>
              <a:rPr lang="en-US" sz="600" dirty="0"/>
              <a:t>Keep swapping the two buffers, repeatedly using each once as a send buffer and once as a receive buffer.</a:t>
            </a:r>
          </a:p>
        </p:txBody>
      </p:sp>
      <p:grpSp>
        <p:nvGrpSpPr>
          <p:cNvPr id="745" name="Group 744">
            <a:extLst>
              <a:ext uri="{FF2B5EF4-FFF2-40B4-BE49-F238E27FC236}">
                <a16:creationId xmlns:a16="http://schemas.microsoft.com/office/drawing/2014/main" id="{F6C91CE5-8055-484E-8704-C7F324FD192E}"/>
              </a:ext>
            </a:extLst>
          </p:cNvPr>
          <p:cNvGrpSpPr/>
          <p:nvPr/>
        </p:nvGrpSpPr>
        <p:grpSpPr>
          <a:xfrm>
            <a:off x="2866662" y="10821743"/>
            <a:ext cx="1028994" cy="141727"/>
            <a:chOff x="352836" y="10556367"/>
            <a:chExt cx="1028994" cy="141727"/>
          </a:xfrm>
        </p:grpSpPr>
        <p:sp>
          <p:nvSpPr>
            <p:cNvPr id="746" name="Frame 745">
              <a:extLst>
                <a:ext uri="{FF2B5EF4-FFF2-40B4-BE49-F238E27FC236}">
                  <a16:creationId xmlns:a16="http://schemas.microsoft.com/office/drawing/2014/main" id="{D902964C-5BF1-B541-985C-7A12FA2E6BD6}"/>
                </a:ext>
              </a:extLst>
            </p:cNvPr>
            <p:cNvSpPr/>
            <p:nvPr/>
          </p:nvSpPr>
          <p:spPr>
            <a:xfrm>
              <a:off x="352836" y="10556367"/>
              <a:ext cx="1028994" cy="141727"/>
            </a:xfrm>
            <a:prstGeom prst="frame">
              <a:avLst>
                <a:gd name="adj1" fmla="val 42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747" name="Rectangle 746">
              <a:extLst>
                <a:ext uri="{FF2B5EF4-FFF2-40B4-BE49-F238E27FC236}">
                  <a16:creationId xmlns:a16="http://schemas.microsoft.com/office/drawing/2014/main" id="{03337A51-7DC2-F343-9964-85155A556BB3}"/>
                </a:ext>
              </a:extLst>
            </p:cNvPr>
            <p:cNvSpPr/>
            <p:nvPr/>
          </p:nvSpPr>
          <p:spPr>
            <a:xfrm>
              <a:off x="377463" y="10578047"/>
              <a:ext cx="222207" cy="955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8" name="Rectangle 747">
              <a:extLst>
                <a:ext uri="{FF2B5EF4-FFF2-40B4-BE49-F238E27FC236}">
                  <a16:creationId xmlns:a16="http://schemas.microsoft.com/office/drawing/2014/main" id="{76438629-BA87-6545-9293-4C48AA512FB7}"/>
                </a:ext>
              </a:extLst>
            </p:cNvPr>
            <p:cNvSpPr/>
            <p:nvPr/>
          </p:nvSpPr>
          <p:spPr>
            <a:xfrm>
              <a:off x="621422" y="10579898"/>
              <a:ext cx="219668" cy="952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Rectangle 748">
              <a:extLst>
                <a:ext uri="{FF2B5EF4-FFF2-40B4-BE49-F238E27FC236}">
                  <a16:creationId xmlns:a16="http://schemas.microsoft.com/office/drawing/2014/main" id="{2B54BB6B-70FF-9D45-95F7-5ACD8E663175}"/>
                </a:ext>
              </a:extLst>
            </p:cNvPr>
            <p:cNvSpPr/>
            <p:nvPr/>
          </p:nvSpPr>
          <p:spPr>
            <a:xfrm>
              <a:off x="864650" y="10579307"/>
              <a:ext cx="235964" cy="9584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Rectangle 749">
              <a:extLst>
                <a:ext uri="{FF2B5EF4-FFF2-40B4-BE49-F238E27FC236}">
                  <a16:creationId xmlns:a16="http://schemas.microsoft.com/office/drawing/2014/main" id="{A619C44E-D9CF-1244-AAAA-A8AEBEF2068D}"/>
                </a:ext>
              </a:extLst>
            </p:cNvPr>
            <p:cNvSpPr/>
            <p:nvPr/>
          </p:nvSpPr>
          <p:spPr>
            <a:xfrm>
              <a:off x="1121375" y="10577951"/>
              <a:ext cx="231959" cy="97784"/>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0" name="Down Arrow 779">
            <a:extLst>
              <a:ext uri="{FF2B5EF4-FFF2-40B4-BE49-F238E27FC236}">
                <a16:creationId xmlns:a16="http://schemas.microsoft.com/office/drawing/2014/main" id="{24CE57AE-783B-AA4A-A1AE-C74499DCFA12}"/>
              </a:ext>
            </a:extLst>
          </p:cNvPr>
          <p:cNvSpPr/>
          <p:nvPr/>
        </p:nvSpPr>
        <p:spPr>
          <a:xfrm>
            <a:off x="2937652" y="11025800"/>
            <a:ext cx="117198" cy="143775"/>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4" name="Down Arrow 783">
            <a:extLst>
              <a:ext uri="{FF2B5EF4-FFF2-40B4-BE49-F238E27FC236}">
                <a16:creationId xmlns:a16="http://schemas.microsoft.com/office/drawing/2014/main" id="{E4A7536C-0F23-2C4A-9778-3600491EA3EE}"/>
              </a:ext>
            </a:extLst>
          </p:cNvPr>
          <p:cNvSpPr/>
          <p:nvPr/>
        </p:nvSpPr>
        <p:spPr>
          <a:xfrm>
            <a:off x="3184878" y="11025800"/>
            <a:ext cx="117198" cy="143775"/>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5" name="Down Arrow 784">
            <a:extLst>
              <a:ext uri="{FF2B5EF4-FFF2-40B4-BE49-F238E27FC236}">
                <a16:creationId xmlns:a16="http://schemas.microsoft.com/office/drawing/2014/main" id="{B5E007A7-D4F5-F644-87E9-CD37E3294053}"/>
              </a:ext>
            </a:extLst>
          </p:cNvPr>
          <p:cNvSpPr/>
          <p:nvPr/>
        </p:nvSpPr>
        <p:spPr>
          <a:xfrm>
            <a:off x="3430139" y="11026169"/>
            <a:ext cx="117198" cy="143775"/>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Down Arrow 785">
            <a:extLst>
              <a:ext uri="{FF2B5EF4-FFF2-40B4-BE49-F238E27FC236}">
                <a16:creationId xmlns:a16="http://schemas.microsoft.com/office/drawing/2014/main" id="{FA88C672-C78D-6641-B6D4-9050193AE39F}"/>
              </a:ext>
            </a:extLst>
          </p:cNvPr>
          <p:cNvSpPr/>
          <p:nvPr/>
        </p:nvSpPr>
        <p:spPr>
          <a:xfrm>
            <a:off x="3686762" y="11027221"/>
            <a:ext cx="117198" cy="143775"/>
          </a:xfrm>
          <a:prstGeom prst="downArrow">
            <a:avLst/>
          </a:prstGeom>
          <a:solidFill>
            <a:srgbClr val="E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7" name="TextBox 786">
            <a:extLst>
              <a:ext uri="{FF2B5EF4-FFF2-40B4-BE49-F238E27FC236}">
                <a16:creationId xmlns:a16="http://schemas.microsoft.com/office/drawing/2014/main" id="{C83C3B80-7C8D-7149-A996-6F11FDD80919}"/>
              </a:ext>
            </a:extLst>
          </p:cNvPr>
          <p:cNvSpPr txBox="1"/>
          <p:nvPr/>
        </p:nvSpPr>
        <p:spPr>
          <a:xfrm>
            <a:off x="2759538" y="10548730"/>
            <a:ext cx="2285363" cy="276999"/>
          </a:xfrm>
          <a:prstGeom prst="rect">
            <a:avLst/>
          </a:prstGeom>
          <a:noFill/>
        </p:spPr>
        <p:txBody>
          <a:bodyPr wrap="square" rtlCol="0">
            <a:spAutoFit/>
          </a:bodyPr>
          <a:lstStyle/>
          <a:p>
            <a:r>
              <a:rPr lang="en-US" sz="600" b="1" dirty="0"/>
              <a:t>Now: </a:t>
            </a:r>
            <a:r>
              <a:rPr lang="en-US" sz="600" dirty="0"/>
              <a:t>All subproblems reuse the same buffers. Moreover, send and receive buffers keep swapping, so that only 2 buffers suffice. </a:t>
            </a:r>
          </a:p>
        </p:txBody>
      </p:sp>
      <p:sp>
        <p:nvSpPr>
          <p:cNvPr id="788" name="TextBox 787">
            <a:extLst>
              <a:ext uri="{FF2B5EF4-FFF2-40B4-BE49-F238E27FC236}">
                <a16:creationId xmlns:a16="http://schemas.microsoft.com/office/drawing/2014/main" id="{94FCFB4F-88AA-304B-BC7F-277280698366}"/>
              </a:ext>
            </a:extLst>
          </p:cNvPr>
          <p:cNvSpPr txBox="1"/>
          <p:nvPr/>
        </p:nvSpPr>
        <p:spPr>
          <a:xfrm>
            <a:off x="1598624" y="11009335"/>
            <a:ext cx="1109205" cy="461665"/>
          </a:xfrm>
          <a:prstGeom prst="rect">
            <a:avLst/>
          </a:prstGeom>
          <a:noFill/>
        </p:spPr>
        <p:txBody>
          <a:bodyPr wrap="square" rtlCol="0">
            <a:spAutoFit/>
          </a:bodyPr>
          <a:lstStyle/>
          <a:p>
            <a:r>
              <a:rPr lang="en-US" sz="600" dirty="0"/>
              <a:t>Each next buffer has more information than the previous one, so no need to maintain all the buffers.</a:t>
            </a:r>
          </a:p>
        </p:txBody>
      </p:sp>
      <mc:AlternateContent xmlns:mc="http://schemas.openxmlformats.org/markup-compatibility/2006" xmlns:a14="http://schemas.microsoft.com/office/drawing/2010/main">
        <mc:Choice Requires="a14">
          <p:sp>
            <p:nvSpPr>
              <p:cNvPr id="789" name="TextBox 788">
                <a:extLst>
                  <a:ext uri="{FF2B5EF4-FFF2-40B4-BE49-F238E27FC236}">
                    <a16:creationId xmlns:a16="http://schemas.microsoft.com/office/drawing/2014/main" id="{5FBF9BE0-225D-6D46-8BD4-FD9A2CCFBAEC}"/>
                  </a:ext>
                </a:extLst>
              </p:cNvPr>
              <p:cNvSpPr txBox="1"/>
              <p:nvPr/>
            </p:nvSpPr>
            <p:spPr>
              <a:xfrm>
                <a:off x="3905448" y="10785163"/>
                <a:ext cx="1134282" cy="646331"/>
              </a:xfrm>
              <a:prstGeom prst="rect">
                <a:avLst/>
              </a:prstGeom>
              <a:noFill/>
            </p:spPr>
            <p:txBody>
              <a:bodyPr wrap="square" rtlCol="0">
                <a:spAutoFit/>
              </a:bodyPr>
              <a:lstStyle/>
              <a:p>
                <a:r>
                  <a:rPr lang="en-US" sz="600" dirty="0"/>
                  <a:t>If only parallel schedule is used then the number of allocated buffers goes from </a:t>
                </a:r>
                <a14:m>
                  <m:oMath xmlns:m="http://schemas.openxmlformats.org/officeDocument/2006/math">
                    <m:func>
                      <m:funcPr>
                        <m:ctrlPr>
                          <a:rPr lang="en-US" sz="600" b="0" i="1" smtClean="0">
                            <a:latin typeface="Cambria Math" panose="02040503050406030204" pitchFamily="18" charset="0"/>
                          </a:rPr>
                        </m:ctrlPr>
                      </m:funcPr>
                      <m:fName>
                        <m:r>
                          <m:rPr>
                            <m:sty m:val="p"/>
                          </m:rPr>
                          <a:rPr lang="en-US" sz="600" b="0" i="0" smtClean="0">
                            <a:latin typeface="Cambria Math" panose="02040503050406030204" pitchFamily="18" charset="0"/>
                          </a:rPr>
                          <m:t>O</m:t>
                        </m:r>
                        <m:r>
                          <a:rPr lang="en-US" sz="600" b="0" i="0" smtClean="0">
                            <a:latin typeface="Cambria Math" panose="02040503050406030204" pitchFamily="18" charset="0"/>
                          </a:rPr>
                          <m:t>(</m:t>
                        </m:r>
                        <m:r>
                          <m:rPr>
                            <m:sty m:val="p"/>
                          </m:rPr>
                          <a:rPr lang="en-US" sz="600" b="0" i="0" smtClean="0">
                            <a:latin typeface="Cambria Math" panose="02040503050406030204" pitchFamily="18" charset="0"/>
                          </a:rPr>
                          <m:t>log</m:t>
                        </m:r>
                      </m:fName>
                      <m:e>
                        <m:r>
                          <a:rPr lang="en-US" sz="600" b="0" i="1" smtClean="0">
                            <a:latin typeface="Cambria Math" panose="02040503050406030204" pitchFamily="18" charset="0"/>
                          </a:rPr>
                          <m:t>𝑃</m:t>
                        </m:r>
                      </m:e>
                    </m:func>
                    <m:r>
                      <a:rPr lang="en-US" sz="600" b="0" i="1" smtClean="0">
                        <a:latin typeface="Cambria Math" panose="02040503050406030204" pitchFamily="18" charset="0"/>
                      </a:rPr>
                      <m:t>) </m:t>
                    </m:r>
                  </m:oMath>
                </a14:m>
                <a:r>
                  <a:rPr lang="en-US" sz="600" dirty="0"/>
                  <a:t>to just 2 and the total memory used decreases by ~25%.</a:t>
                </a:r>
              </a:p>
            </p:txBody>
          </p:sp>
        </mc:Choice>
        <mc:Fallback xmlns="">
          <p:sp>
            <p:nvSpPr>
              <p:cNvPr id="789" name="TextBox 788">
                <a:extLst>
                  <a:ext uri="{FF2B5EF4-FFF2-40B4-BE49-F238E27FC236}">
                    <a16:creationId xmlns:a16="http://schemas.microsoft.com/office/drawing/2014/main" id="{5FBF9BE0-225D-6D46-8BD4-FD9A2CCFBAEC}"/>
                  </a:ext>
                </a:extLst>
              </p:cNvPr>
              <p:cNvSpPr txBox="1">
                <a:spLocks noRot="1" noChangeAspect="1" noMove="1" noResize="1" noEditPoints="1" noAdjustHandles="1" noChangeArrowheads="1" noChangeShapeType="1" noTextEdit="1"/>
              </p:cNvSpPr>
              <p:nvPr/>
            </p:nvSpPr>
            <p:spPr>
              <a:xfrm>
                <a:off x="3905448" y="10785163"/>
                <a:ext cx="1134282" cy="646331"/>
              </a:xfrm>
              <a:prstGeom prst="rect">
                <a:avLst/>
              </a:prstGeom>
              <a:blipFill>
                <a:blip r:embed="rId32"/>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920C80FE-8C3E-6A46-B220-CCA22A59984D}"/>
              </a:ext>
            </a:extLst>
          </p:cNvPr>
          <p:cNvSpPr txBox="1"/>
          <p:nvPr/>
        </p:nvSpPr>
        <p:spPr>
          <a:xfrm>
            <a:off x="1786696" y="10224591"/>
            <a:ext cx="2890140" cy="369332"/>
          </a:xfrm>
          <a:prstGeom prst="rect">
            <a:avLst/>
          </a:prstGeom>
          <a:noFill/>
        </p:spPr>
        <p:txBody>
          <a:bodyPr wrap="square" rtlCol="0">
            <a:spAutoFit/>
          </a:bodyPr>
          <a:lstStyle/>
          <a:p>
            <a:r>
              <a:rPr lang="en-US" sz="600" dirty="0"/>
              <a:t>Our implementation decreases the total amount of memory used and the total number of buffers allocated. All the buffers are allocated just once and are then being reused throughout the application.</a:t>
            </a:r>
          </a:p>
        </p:txBody>
      </p:sp>
      <p:sp>
        <p:nvSpPr>
          <p:cNvPr id="27" name="TextBox 26">
            <a:extLst>
              <a:ext uri="{FF2B5EF4-FFF2-40B4-BE49-F238E27FC236}">
                <a16:creationId xmlns:a16="http://schemas.microsoft.com/office/drawing/2014/main" id="{9606C45C-21BD-9A46-8040-DAB459517B0D}"/>
              </a:ext>
            </a:extLst>
          </p:cNvPr>
          <p:cNvSpPr txBox="1"/>
          <p:nvPr/>
        </p:nvSpPr>
        <p:spPr>
          <a:xfrm>
            <a:off x="534796" y="11226242"/>
            <a:ext cx="608675" cy="184666"/>
          </a:xfrm>
          <a:prstGeom prst="rect">
            <a:avLst/>
          </a:prstGeom>
          <a:noFill/>
        </p:spPr>
        <p:txBody>
          <a:bodyPr wrap="square" rtlCol="0">
            <a:spAutoFit/>
          </a:bodyPr>
          <a:lstStyle/>
          <a:p>
            <a:pPr algn="ctr"/>
            <a:r>
              <a:rPr lang="en-US" sz="600" b="1" dirty="0"/>
              <a:t>All-gather </a:t>
            </a:r>
          </a:p>
        </p:txBody>
      </p:sp>
      <p:sp>
        <p:nvSpPr>
          <p:cNvPr id="325" name="TextBox 324">
            <a:extLst>
              <a:ext uri="{FF2B5EF4-FFF2-40B4-BE49-F238E27FC236}">
                <a16:creationId xmlns:a16="http://schemas.microsoft.com/office/drawing/2014/main" id="{1D75DD9D-E2F4-F54A-BD9E-D2A86117EEA8}"/>
              </a:ext>
            </a:extLst>
          </p:cNvPr>
          <p:cNvSpPr txBox="1"/>
          <p:nvPr/>
        </p:nvSpPr>
        <p:spPr>
          <a:xfrm>
            <a:off x="1149393" y="11521080"/>
            <a:ext cx="608675" cy="184666"/>
          </a:xfrm>
          <a:prstGeom prst="rect">
            <a:avLst/>
          </a:prstGeom>
          <a:noFill/>
        </p:spPr>
        <p:txBody>
          <a:bodyPr wrap="square" rtlCol="0">
            <a:spAutoFit/>
          </a:bodyPr>
          <a:lstStyle/>
          <a:p>
            <a:pPr algn="ctr"/>
            <a:r>
              <a:rPr lang="en-US" sz="600" b="1" dirty="0"/>
              <a:t>All-gather </a:t>
            </a:r>
          </a:p>
        </p:txBody>
      </p:sp>
      <p:sp>
        <p:nvSpPr>
          <p:cNvPr id="326" name="TextBox 325">
            <a:extLst>
              <a:ext uri="{FF2B5EF4-FFF2-40B4-BE49-F238E27FC236}">
                <a16:creationId xmlns:a16="http://schemas.microsoft.com/office/drawing/2014/main" id="{76E9A6E9-99BF-3D4D-A0C7-D848152CBB6D}"/>
              </a:ext>
            </a:extLst>
          </p:cNvPr>
          <p:cNvSpPr txBox="1"/>
          <p:nvPr/>
        </p:nvSpPr>
        <p:spPr>
          <a:xfrm>
            <a:off x="215365" y="10939534"/>
            <a:ext cx="608675" cy="184666"/>
          </a:xfrm>
          <a:prstGeom prst="rect">
            <a:avLst/>
          </a:prstGeom>
          <a:noFill/>
        </p:spPr>
        <p:txBody>
          <a:bodyPr wrap="square" rtlCol="0">
            <a:spAutoFit/>
          </a:bodyPr>
          <a:lstStyle/>
          <a:p>
            <a:pPr algn="ctr"/>
            <a:r>
              <a:rPr lang="en-US" sz="600" b="1" dirty="0"/>
              <a:t>All-gather </a:t>
            </a:r>
          </a:p>
        </p:txBody>
      </p:sp>
    </p:spTree>
    <p:extLst>
      <p:ext uri="{BB962C8B-B14F-4D97-AF65-F5344CB8AC3E}">
        <p14:creationId xmlns:p14="http://schemas.microsoft.com/office/powerpoint/2010/main" val="55370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FCF0CF2F-051A-8C4E-BDFB-9439A7F2863E}"/>
              </a:ext>
            </a:extLst>
          </p:cNvPr>
          <p:cNvPicPr>
            <a:picLocks noChangeAspect="1"/>
          </p:cNvPicPr>
          <p:nvPr/>
        </p:nvPicPr>
        <p:blipFill>
          <a:blip r:embed="rId2"/>
          <a:stretch>
            <a:fillRect/>
          </a:stretch>
        </p:blipFill>
        <p:spPr>
          <a:xfrm>
            <a:off x="5372181" y="6183091"/>
            <a:ext cx="3134051" cy="2536300"/>
          </a:xfrm>
          <a:prstGeom prst="rect">
            <a:avLst/>
          </a:prstGeom>
        </p:spPr>
      </p:pic>
      <p:sp>
        <p:nvSpPr>
          <p:cNvPr id="5" name="Title 4"/>
          <p:cNvSpPr>
            <a:spLocks noGrp="1"/>
          </p:cNvSpPr>
          <p:nvPr>
            <p:ph type="title"/>
          </p:nvPr>
        </p:nvSpPr>
        <p:spPr>
          <a:xfrm>
            <a:off x="0" y="215479"/>
            <a:ext cx="8640763" cy="1007567"/>
          </a:xfrm>
        </p:spPr>
        <p:txBody>
          <a:bodyPr/>
          <a:lstStyle/>
          <a:p>
            <a:pPr algn="ctr"/>
            <a:r>
              <a:rPr lang="en-US" sz="2400" dirty="0">
                <a:solidFill>
                  <a:schemeClr val="accent5"/>
                </a:solidFill>
              </a:rPr>
              <a:t>Practical Communication-Optimal Algorithm for Dense Matrix-Matrix Multiplication</a:t>
            </a:r>
            <a:br>
              <a:rPr lang="en-US" sz="1800" b="0" dirty="0"/>
            </a:br>
            <a:endParaRPr lang="en-US" sz="1800" dirty="0"/>
          </a:p>
        </p:txBody>
      </p:sp>
      <p:pic>
        <p:nvPicPr>
          <p:cNvPr id="2" name="Picture 1">
            <a:extLst>
              <a:ext uri="{FF2B5EF4-FFF2-40B4-BE49-F238E27FC236}">
                <a16:creationId xmlns:a16="http://schemas.microsoft.com/office/drawing/2014/main" id="{C051ECA5-CD14-994D-9629-2D7E7390A6E3}"/>
              </a:ext>
            </a:extLst>
          </p:cNvPr>
          <p:cNvPicPr>
            <a:picLocks noChangeAspect="1"/>
          </p:cNvPicPr>
          <p:nvPr/>
        </p:nvPicPr>
        <p:blipFill>
          <a:blip r:embed="rId3"/>
          <a:stretch>
            <a:fillRect/>
          </a:stretch>
        </p:blipFill>
        <p:spPr>
          <a:xfrm>
            <a:off x="187385" y="12185513"/>
            <a:ext cx="2183271" cy="624504"/>
          </a:xfrm>
          <a:prstGeom prst="rect">
            <a:avLst/>
          </a:prstGeom>
        </p:spPr>
      </p:pic>
      <p:pic>
        <p:nvPicPr>
          <p:cNvPr id="9" name="Picture 8">
            <a:extLst>
              <a:ext uri="{FF2B5EF4-FFF2-40B4-BE49-F238E27FC236}">
                <a16:creationId xmlns:a16="http://schemas.microsoft.com/office/drawing/2014/main" id="{F99BD32E-3B38-7D4D-AED8-EEF6D1A4EE63}"/>
              </a:ext>
            </a:extLst>
          </p:cNvPr>
          <p:cNvPicPr>
            <a:picLocks noChangeAspect="1"/>
          </p:cNvPicPr>
          <p:nvPr/>
        </p:nvPicPr>
        <p:blipFill>
          <a:blip r:embed="rId4"/>
          <a:stretch>
            <a:fillRect/>
          </a:stretch>
        </p:blipFill>
        <p:spPr>
          <a:xfrm>
            <a:off x="3533295" y="12165696"/>
            <a:ext cx="1746206" cy="644321"/>
          </a:xfrm>
          <a:prstGeom prst="rect">
            <a:avLst/>
          </a:prstGeom>
        </p:spPr>
      </p:pic>
      <p:sp>
        <p:nvSpPr>
          <p:cNvPr id="10" name="TextBox 9">
            <a:extLst>
              <a:ext uri="{FF2B5EF4-FFF2-40B4-BE49-F238E27FC236}">
                <a16:creationId xmlns:a16="http://schemas.microsoft.com/office/drawing/2014/main" id="{2F6008DF-FF75-0545-BD52-7DDCE81F199C}"/>
              </a:ext>
            </a:extLst>
          </p:cNvPr>
          <p:cNvSpPr txBox="1"/>
          <p:nvPr/>
        </p:nvSpPr>
        <p:spPr>
          <a:xfrm>
            <a:off x="-99" y="953147"/>
            <a:ext cx="8640862" cy="307777"/>
          </a:xfrm>
          <a:prstGeom prst="rect">
            <a:avLst/>
          </a:prstGeom>
          <a:noFill/>
        </p:spPr>
        <p:txBody>
          <a:bodyPr wrap="square" rtlCol="0">
            <a:spAutoFit/>
          </a:bodyPr>
          <a:lstStyle/>
          <a:p>
            <a:pPr algn="ctr"/>
            <a:r>
              <a:rPr lang="en-US" sz="1400" dirty="0"/>
              <a:t>Marko </a:t>
            </a:r>
            <a:r>
              <a:rPr lang="en-US" sz="1400" dirty="0" err="1"/>
              <a:t>Kabić</a:t>
            </a:r>
            <a:r>
              <a:rPr lang="en-US" sz="1400" dirty="0"/>
              <a:t>, Raffaele </a:t>
            </a:r>
            <a:r>
              <a:rPr lang="en-US" sz="1400" dirty="0" err="1"/>
              <a:t>Solcà</a:t>
            </a:r>
            <a:r>
              <a:rPr lang="en-US" sz="1400" dirty="0"/>
              <a:t>, Thibault </a:t>
            </a:r>
            <a:r>
              <a:rPr lang="en-US" sz="1400" dirty="0" err="1"/>
              <a:t>Notargiacomo</a:t>
            </a:r>
            <a:r>
              <a:rPr lang="en-US" sz="1400" dirty="0"/>
              <a:t>, Joost </a:t>
            </a:r>
            <a:r>
              <a:rPr lang="en-US" sz="1400" dirty="0" err="1"/>
              <a:t>VandeVondele</a:t>
            </a:r>
            <a:endParaRPr lang="en-US" sz="1400" dirty="0"/>
          </a:p>
        </p:txBody>
      </p:sp>
      <p:sp>
        <p:nvSpPr>
          <p:cNvPr id="15" name="TextBox 14">
            <a:extLst>
              <a:ext uri="{FF2B5EF4-FFF2-40B4-BE49-F238E27FC236}">
                <a16:creationId xmlns:a16="http://schemas.microsoft.com/office/drawing/2014/main" id="{9ECD7B6F-45E4-E14D-B778-C6847470D835}"/>
              </a:ext>
            </a:extLst>
          </p:cNvPr>
          <p:cNvSpPr txBox="1"/>
          <p:nvPr/>
        </p:nvSpPr>
        <p:spPr>
          <a:xfrm>
            <a:off x="0" y="1242173"/>
            <a:ext cx="8640763" cy="307777"/>
          </a:xfrm>
          <a:prstGeom prst="rect">
            <a:avLst/>
          </a:prstGeom>
          <a:noFill/>
        </p:spPr>
        <p:txBody>
          <a:bodyPr wrap="square" rtlCol="0">
            <a:spAutoFit/>
          </a:bodyPr>
          <a:lstStyle/>
          <a:p>
            <a:pPr algn="ctr"/>
            <a:r>
              <a:rPr lang="en-US" sz="1400" b="1" dirty="0"/>
              <a:t>Scientific Software &amp; Libraries Group, Swiss National Supercomputing Center</a:t>
            </a:r>
          </a:p>
        </p:txBody>
      </p:sp>
      <p:sp>
        <p:nvSpPr>
          <p:cNvPr id="8" name="Rectangle 7">
            <a:extLst>
              <a:ext uri="{FF2B5EF4-FFF2-40B4-BE49-F238E27FC236}">
                <a16:creationId xmlns:a16="http://schemas.microsoft.com/office/drawing/2014/main" id="{CFF3C7A8-8724-8946-B222-A01FD521A98A}"/>
              </a:ext>
            </a:extLst>
          </p:cNvPr>
          <p:cNvSpPr/>
          <p:nvPr/>
        </p:nvSpPr>
        <p:spPr>
          <a:xfrm>
            <a:off x="3403906" y="3521068"/>
            <a:ext cx="422542" cy="607809"/>
          </a:xfrm>
          <a:prstGeom prst="rect">
            <a:avLst/>
          </a:prstGeom>
          <a:solidFill>
            <a:srgbClr val="00B0F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D12F4F9-C65B-B446-B140-4B8813005D15}"/>
              </a:ext>
            </a:extLst>
          </p:cNvPr>
          <p:cNvSpPr/>
          <p:nvPr/>
        </p:nvSpPr>
        <p:spPr>
          <a:xfrm>
            <a:off x="4553301" y="3476852"/>
            <a:ext cx="591084" cy="404590"/>
          </a:xfrm>
          <a:prstGeom prst="rect">
            <a:avLst/>
          </a:prstGeom>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a:extLst>
              <a:ext uri="{FF2B5EF4-FFF2-40B4-BE49-F238E27FC236}">
                <a16:creationId xmlns:a16="http://schemas.microsoft.com/office/drawing/2014/main" id="{776D75F2-1A23-B64B-BAB1-42891A135F09}"/>
              </a:ext>
            </a:extLst>
          </p:cNvPr>
          <p:cNvSpPr/>
          <p:nvPr/>
        </p:nvSpPr>
        <p:spPr>
          <a:xfrm>
            <a:off x="3968302" y="3737638"/>
            <a:ext cx="195817" cy="164860"/>
          </a:xfrm>
          <a:prstGeom prst="mathMultiply">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3" name="Equal 12">
            <a:extLst>
              <a:ext uri="{FF2B5EF4-FFF2-40B4-BE49-F238E27FC236}">
                <a16:creationId xmlns:a16="http://schemas.microsoft.com/office/drawing/2014/main" id="{C12D9D7C-0069-BB4E-9195-EDB07818D9D1}"/>
              </a:ext>
            </a:extLst>
          </p:cNvPr>
          <p:cNvSpPr/>
          <p:nvPr/>
        </p:nvSpPr>
        <p:spPr>
          <a:xfrm>
            <a:off x="3032609" y="3739942"/>
            <a:ext cx="224060" cy="163847"/>
          </a:xfrm>
          <a:prstGeom prst="mathEqual">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D4C50AC1-BB05-B142-BEDC-BB112E3AAB81}"/>
              </a:ext>
            </a:extLst>
          </p:cNvPr>
          <p:cNvCxnSpPr>
            <a:cxnSpLocks/>
            <a:stCxn id="8" idx="1"/>
          </p:cNvCxnSpPr>
          <p:nvPr/>
        </p:nvCxnSpPr>
        <p:spPr>
          <a:xfrm>
            <a:off x="3403906" y="3824972"/>
            <a:ext cx="418483"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848906A-1518-5F45-92F8-95FC6C40D88E}"/>
              </a:ext>
            </a:extLst>
          </p:cNvPr>
          <p:cNvCxnSpPr>
            <a:cxnSpLocks/>
          </p:cNvCxnSpPr>
          <p:nvPr/>
        </p:nvCxnSpPr>
        <p:spPr>
          <a:xfrm>
            <a:off x="3403906" y="3977780"/>
            <a:ext cx="422542"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F92E8C6-4408-FE48-95EA-1E8F4396E9F4}"/>
              </a:ext>
            </a:extLst>
          </p:cNvPr>
          <p:cNvSpPr/>
          <p:nvPr/>
        </p:nvSpPr>
        <p:spPr>
          <a:xfrm>
            <a:off x="4456922" y="3573330"/>
            <a:ext cx="606381" cy="414415"/>
          </a:xfrm>
          <a:prstGeom prst="rect">
            <a:avLst/>
          </a:prstGeom>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DFB36D2-347E-EA49-9DB0-298D6D5FF5E2}"/>
              </a:ext>
            </a:extLst>
          </p:cNvPr>
          <p:cNvSpPr/>
          <p:nvPr/>
        </p:nvSpPr>
        <p:spPr>
          <a:xfrm>
            <a:off x="4364477" y="3675591"/>
            <a:ext cx="606381" cy="414415"/>
          </a:xfrm>
          <a:prstGeom prst="rect">
            <a:avLst/>
          </a:prstGeom>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C819B1C-A130-1441-A61C-14456292BE1D}"/>
              </a:ext>
            </a:extLst>
          </p:cNvPr>
          <p:cNvSpPr/>
          <p:nvPr/>
        </p:nvSpPr>
        <p:spPr>
          <a:xfrm>
            <a:off x="4288859" y="3777852"/>
            <a:ext cx="606381" cy="414415"/>
          </a:xfrm>
          <a:prstGeom prst="rect">
            <a:avLst/>
          </a:prstGeom>
          <a:solidFill>
            <a:srgbClr val="E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614CC40-5A92-4C42-925D-BBBD5D0A71F2}"/>
              </a:ext>
            </a:extLst>
          </p:cNvPr>
          <p:cNvSpPr/>
          <p:nvPr/>
        </p:nvSpPr>
        <p:spPr>
          <a:xfrm>
            <a:off x="2264065" y="3515167"/>
            <a:ext cx="575686" cy="605808"/>
          </a:xfrm>
          <a:prstGeom prst="rect">
            <a:avLst/>
          </a:prstGeom>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12469419-4AB9-4444-BEA4-7568DF2BF6B4}"/>
              </a:ext>
            </a:extLst>
          </p:cNvPr>
          <p:cNvCxnSpPr>
            <a:cxnSpLocks/>
          </p:cNvCxnSpPr>
          <p:nvPr/>
        </p:nvCxnSpPr>
        <p:spPr>
          <a:xfrm>
            <a:off x="2264065" y="3819071"/>
            <a:ext cx="575686"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A067137-4466-B548-9232-3C2F034D7A5D}"/>
              </a:ext>
            </a:extLst>
          </p:cNvPr>
          <p:cNvCxnSpPr>
            <a:cxnSpLocks/>
          </p:cNvCxnSpPr>
          <p:nvPr/>
        </p:nvCxnSpPr>
        <p:spPr>
          <a:xfrm>
            <a:off x="2264065" y="3963685"/>
            <a:ext cx="575686"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F05043C-CFD1-8F46-8CC6-DEDDDD2D283A}"/>
              </a:ext>
            </a:extLst>
          </p:cNvPr>
          <p:cNvSpPr/>
          <p:nvPr/>
        </p:nvSpPr>
        <p:spPr>
          <a:xfrm>
            <a:off x="3403906" y="3975955"/>
            <a:ext cx="422101" cy="150921"/>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46C28E5B-8EC4-9344-9ED2-3BFD50AEC04E}"/>
              </a:ext>
            </a:extLst>
          </p:cNvPr>
          <p:cNvSpPr/>
          <p:nvPr/>
        </p:nvSpPr>
        <p:spPr>
          <a:xfrm>
            <a:off x="3406199" y="3661903"/>
            <a:ext cx="419808" cy="16295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4A760D2-DD34-1B44-85A6-BD20D708E13F}"/>
              </a:ext>
            </a:extLst>
          </p:cNvPr>
          <p:cNvSpPr/>
          <p:nvPr/>
        </p:nvSpPr>
        <p:spPr>
          <a:xfrm>
            <a:off x="3403906" y="3826684"/>
            <a:ext cx="422101" cy="14624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C2E69700-C04F-8D40-A262-A3C87A5BB82E}"/>
              </a:ext>
            </a:extLst>
          </p:cNvPr>
          <p:cNvSpPr/>
          <p:nvPr/>
        </p:nvSpPr>
        <p:spPr>
          <a:xfrm>
            <a:off x="2264065" y="3968229"/>
            <a:ext cx="575686" cy="150921"/>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18317983-8A65-464E-88B0-31EAD4D72607}"/>
              </a:ext>
            </a:extLst>
          </p:cNvPr>
          <p:cNvSpPr/>
          <p:nvPr/>
        </p:nvSpPr>
        <p:spPr>
          <a:xfrm>
            <a:off x="2264065" y="3656001"/>
            <a:ext cx="575686" cy="15992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5EC9120D-A6B2-6441-8FD5-B80C0EF2ED5A}"/>
              </a:ext>
            </a:extLst>
          </p:cNvPr>
          <p:cNvSpPr/>
          <p:nvPr/>
        </p:nvSpPr>
        <p:spPr>
          <a:xfrm>
            <a:off x="2264065" y="3818957"/>
            <a:ext cx="575686" cy="14624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id="{A978F8BB-2E38-AC40-9BED-FA6583A02C32}"/>
              </a:ext>
            </a:extLst>
          </p:cNvPr>
          <p:cNvGrpSpPr/>
          <p:nvPr/>
        </p:nvGrpSpPr>
        <p:grpSpPr>
          <a:xfrm>
            <a:off x="2484622" y="4984242"/>
            <a:ext cx="2269054" cy="188565"/>
            <a:chOff x="2785888" y="5165676"/>
            <a:chExt cx="3046661" cy="162371"/>
          </a:xfrm>
        </p:grpSpPr>
        <p:sp>
          <p:nvSpPr>
            <p:cNvPr id="66" name="Rectangle 65">
              <a:extLst>
                <a:ext uri="{FF2B5EF4-FFF2-40B4-BE49-F238E27FC236}">
                  <a16:creationId xmlns:a16="http://schemas.microsoft.com/office/drawing/2014/main" id="{E9B1DBF2-7445-4E49-B18B-13E3575AB536}"/>
                </a:ext>
              </a:extLst>
            </p:cNvPr>
            <p:cNvSpPr/>
            <p:nvPr/>
          </p:nvSpPr>
          <p:spPr>
            <a:xfrm>
              <a:off x="2785888" y="5165676"/>
              <a:ext cx="3046661" cy="16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CDBD823-AC4B-6741-8129-0A1078E412DE}"/>
                </a:ext>
              </a:extLst>
            </p:cNvPr>
            <p:cNvSpPr/>
            <p:nvPr/>
          </p:nvSpPr>
          <p:spPr>
            <a:xfrm>
              <a:off x="2801529" y="5175860"/>
              <a:ext cx="738772" cy="14563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sp>
          <p:nvSpPr>
            <p:cNvPr id="68" name="Rectangle 67">
              <a:extLst>
                <a:ext uri="{FF2B5EF4-FFF2-40B4-BE49-F238E27FC236}">
                  <a16:creationId xmlns:a16="http://schemas.microsoft.com/office/drawing/2014/main" id="{A9F7AB10-08C7-B347-8B37-045945CBE796}"/>
                </a:ext>
              </a:extLst>
            </p:cNvPr>
            <p:cNvSpPr/>
            <p:nvPr/>
          </p:nvSpPr>
          <p:spPr>
            <a:xfrm>
              <a:off x="3555942" y="5177903"/>
              <a:ext cx="738772" cy="14282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sp>
          <p:nvSpPr>
            <p:cNvPr id="69" name="Rectangle 68">
              <a:extLst>
                <a:ext uri="{FF2B5EF4-FFF2-40B4-BE49-F238E27FC236}">
                  <a16:creationId xmlns:a16="http://schemas.microsoft.com/office/drawing/2014/main" id="{FC410601-69A9-8B44-9395-30CD8B731F71}"/>
                </a:ext>
              </a:extLst>
            </p:cNvPr>
            <p:cNvSpPr/>
            <p:nvPr/>
          </p:nvSpPr>
          <p:spPr>
            <a:xfrm>
              <a:off x="4309218" y="5177905"/>
              <a:ext cx="738772" cy="14282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sp>
          <p:nvSpPr>
            <p:cNvPr id="70" name="Rectangle 69">
              <a:extLst>
                <a:ext uri="{FF2B5EF4-FFF2-40B4-BE49-F238E27FC236}">
                  <a16:creationId xmlns:a16="http://schemas.microsoft.com/office/drawing/2014/main" id="{EAE30C81-164F-914D-84C3-213C608C11C8}"/>
                </a:ext>
              </a:extLst>
            </p:cNvPr>
            <p:cNvSpPr/>
            <p:nvPr/>
          </p:nvSpPr>
          <p:spPr>
            <a:xfrm>
              <a:off x="5062494" y="5177905"/>
              <a:ext cx="761666" cy="142827"/>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grpSp>
      <p:grpSp>
        <p:nvGrpSpPr>
          <p:cNvPr id="84" name="Group 83">
            <a:extLst>
              <a:ext uri="{FF2B5EF4-FFF2-40B4-BE49-F238E27FC236}">
                <a16:creationId xmlns:a16="http://schemas.microsoft.com/office/drawing/2014/main" id="{D977F857-CB4E-0845-80CB-5AFCA81FAFC4}"/>
              </a:ext>
            </a:extLst>
          </p:cNvPr>
          <p:cNvGrpSpPr/>
          <p:nvPr/>
        </p:nvGrpSpPr>
        <p:grpSpPr>
          <a:xfrm>
            <a:off x="2486427" y="2302503"/>
            <a:ext cx="2269054" cy="188565"/>
            <a:chOff x="2785888" y="5165676"/>
            <a:chExt cx="3046661" cy="162371"/>
          </a:xfrm>
        </p:grpSpPr>
        <p:sp>
          <p:nvSpPr>
            <p:cNvPr id="85" name="Rectangle 84">
              <a:extLst>
                <a:ext uri="{FF2B5EF4-FFF2-40B4-BE49-F238E27FC236}">
                  <a16:creationId xmlns:a16="http://schemas.microsoft.com/office/drawing/2014/main" id="{30F49AD3-D0EE-AD4F-80C3-46CE2A7A4FBF}"/>
                </a:ext>
              </a:extLst>
            </p:cNvPr>
            <p:cNvSpPr/>
            <p:nvPr/>
          </p:nvSpPr>
          <p:spPr>
            <a:xfrm>
              <a:off x="2785888" y="5165676"/>
              <a:ext cx="3046661" cy="16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D1208B9E-D7D5-7746-BA89-DAA02DD2E58E}"/>
                </a:ext>
              </a:extLst>
            </p:cNvPr>
            <p:cNvSpPr/>
            <p:nvPr/>
          </p:nvSpPr>
          <p:spPr>
            <a:xfrm>
              <a:off x="2801529" y="5175860"/>
              <a:ext cx="738772" cy="14563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sp>
          <p:nvSpPr>
            <p:cNvPr id="87" name="Rectangle 86">
              <a:extLst>
                <a:ext uri="{FF2B5EF4-FFF2-40B4-BE49-F238E27FC236}">
                  <a16:creationId xmlns:a16="http://schemas.microsoft.com/office/drawing/2014/main" id="{1F465B49-B6CA-6E4A-AFF4-4FBB848B3F4E}"/>
                </a:ext>
              </a:extLst>
            </p:cNvPr>
            <p:cNvSpPr/>
            <p:nvPr/>
          </p:nvSpPr>
          <p:spPr>
            <a:xfrm>
              <a:off x="3555942" y="5177903"/>
              <a:ext cx="738772" cy="14282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sp>
          <p:nvSpPr>
            <p:cNvPr id="88" name="Rectangle 87">
              <a:extLst>
                <a:ext uri="{FF2B5EF4-FFF2-40B4-BE49-F238E27FC236}">
                  <a16:creationId xmlns:a16="http://schemas.microsoft.com/office/drawing/2014/main" id="{5DC98DF8-3BF2-2B42-9291-07F2B84445B5}"/>
                </a:ext>
              </a:extLst>
            </p:cNvPr>
            <p:cNvSpPr/>
            <p:nvPr/>
          </p:nvSpPr>
          <p:spPr>
            <a:xfrm>
              <a:off x="4309218" y="5177905"/>
              <a:ext cx="738772" cy="14282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sp>
          <p:nvSpPr>
            <p:cNvPr id="89" name="Rectangle 88">
              <a:extLst>
                <a:ext uri="{FF2B5EF4-FFF2-40B4-BE49-F238E27FC236}">
                  <a16:creationId xmlns:a16="http://schemas.microsoft.com/office/drawing/2014/main" id="{6C010EEA-0181-E947-B23E-CEF68F9EA1DA}"/>
                </a:ext>
              </a:extLst>
            </p:cNvPr>
            <p:cNvSpPr/>
            <p:nvPr/>
          </p:nvSpPr>
          <p:spPr>
            <a:xfrm>
              <a:off x="5062494" y="5177905"/>
              <a:ext cx="761666" cy="142827"/>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grpSp>
      <p:sp>
        <p:nvSpPr>
          <p:cNvPr id="90" name="Down Arrow 89">
            <a:extLst>
              <a:ext uri="{FF2B5EF4-FFF2-40B4-BE49-F238E27FC236}">
                <a16:creationId xmlns:a16="http://schemas.microsoft.com/office/drawing/2014/main" id="{087161E9-37C1-CA4C-B939-F6AACBAD2580}"/>
              </a:ext>
            </a:extLst>
          </p:cNvPr>
          <p:cNvSpPr/>
          <p:nvPr/>
        </p:nvSpPr>
        <p:spPr>
          <a:xfrm>
            <a:off x="3492061" y="4403082"/>
            <a:ext cx="227573" cy="4661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1E0DC084-2E14-2843-B3CC-7AECFB726F48}"/>
              </a:ext>
            </a:extLst>
          </p:cNvPr>
          <p:cNvSpPr txBox="1"/>
          <p:nvPr/>
        </p:nvSpPr>
        <p:spPr>
          <a:xfrm>
            <a:off x="3851958" y="4350236"/>
            <a:ext cx="949163" cy="461665"/>
          </a:xfrm>
          <a:prstGeom prst="rect">
            <a:avLst/>
          </a:prstGeom>
          <a:noFill/>
        </p:spPr>
        <p:txBody>
          <a:bodyPr wrap="square" rtlCol="0">
            <a:spAutoFit/>
          </a:bodyPr>
          <a:lstStyle/>
          <a:p>
            <a:r>
              <a:rPr lang="en-US" sz="1200" dirty="0"/>
              <a:t>execute </a:t>
            </a:r>
          </a:p>
          <a:p>
            <a:r>
              <a:rPr lang="en-US" sz="1200" dirty="0"/>
              <a:t>in parallel</a:t>
            </a:r>
          </a:p>
        </p:txBody>
      </p:sp>
      <p:sp>
        <p:nvSpPr>
          <p:cNvPr id="92" name="TextBox 91">
            <a:extLst>
              <a:ext uri="{FF2B5EF4-FFF2-40B4-BE49-F238E27FC236}">
                <a16:creationId xmlns:a16="http://schemas.microsoft.com/office/drawing/2014/main" id="{08C5216C-9C70-A943-B1D3-E3B3B3BCBF84}"/>
              </a:ext>
            </a:extLst>
          </p:cNvPr>
          <p:cNvSpPr txBox="1"/>
          <p:nvPr/>
        </p:nvSpPr>
        <p:spPr>
          <a:xfrm>
            <a:off x="3854264" y="2637212"/>
            <a:ext cx="994579" cy="461665"/>
          </a:xfrm>
          <a:prstGeom prst="rect">
            <a:avLst/>
          </a:prstGeom>
          <a:noFill/>
        </p:spPr>
        <p:txBody>
          <a:bodyPr wrap="square" rtlCol="0">
            <a:spAutoFit/>
          </a:bodyPr>
          <a:lstStyle/>
          <a:p>
            <a:r>
              <a:rPr lang="en-US" sz="1200" dirty="0"/>
              <a:t>execute sequentially</a:t>
            </a:r>
          </a:p>
        </p:txBody>
      </p:sp>
      <p:sp>
        <p:nvSpPr>
          <p:cNvPr id="93" name="Down Arrow 92">
            <a:extLst>
              <a:ext uri="{FF2B5EF4-FFF2-40B4-BE49-F238E27FC236}">
                <a16:creationId xmlns:a16="http://schemas.microsoft.com/office/drawing/2014/main" id="{EC7F7230-03BA-8044-9D1E-B78D0AA91D2F}"/>
              </a:ext>
            </a:extLst>
          </p:cNvPr>
          <p:cNvSpPr/>
          <p:nvPr/>
        </p:nvSpPr>
        <p:spPr>
          <a:xfrm flipV="1">
            <a:off x="3492970" y="2635315"/>
            <a:ext cx="225756" cy="467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rved Right Arrow 93">
            <a:extLst>
              <a:ext uri="{FF2B5EF4-FFF2-40B4-BE49-F238E27FC236}">
                <a16:creationId xmlns:a16="http://schemas.microsoft.com/office/drawing/2014/main" id="{2E4638FA-0E56-C244-B943-1758E2445924}"/>
              </a:ext>
            </a:extLst>
          </p:cNvPr>
          <p:cNvSpPr/>
          <p:nvPr/>
        </p:nvSpPr>
        <p:spPr>
          <a:xfrm>
            <a:off x="1567399" y="2512224"/>
            <a:ext cx="429925" cy="114260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TextBox 95">
            <a:extLst>
              <a:ext uri="{FF2B5EF4-FFF2-40B4-BE49-F238E27FC236}">
                <a16:creationId xmlns:a16="http://schemas.microsoft.com/office/drawing/2014/main" id="{254CB6F2-774D-1941-9AEE-C44E83D157C5}"/>
              </a:ext>
            </a:extLst>
          </p:cNvPr>
          <p:cNvSpPr txBox="1"/>
          <p:nvPr/>
        </p:nvSpPr>
        <p:spPr>
          <a:xfrm>
            <a:off x="884249" y="3511069"/>
            <a:ext cx="1112195" cy="550098"/>
          </a:xfrm>
          <a:prstGeom prst="rect">
            <a:avLst/>
          </a:prstGeom>
          <a:noFill/>
        </p:spPr>
        <p:txBody>
          <a:bodyPr wrap="square" rtlCol="0">
            <a:spAutoFit/>
          </a:bodyPr>
          <a:lstStyle/>
          <a:p>
            <a:r>
              <a:rPr lang="en-US" sz="1400" dirty="0"/>
              <a:t>split the largest dim.</a:t>
            </a:r>
          </a:p>
        </p:txBody>
      </p:sp>
      <p:sp>
        <p:nvSpPr>
          <p:cNvPr id="98" name="Curved Right Arrow 97">
            <a:extLst>
              <a:ext uri="{FF2B5EF4-FFF2-40B4-BE49-F238E27FC236}">
                <a16:creationId xmlns:a16="http://schemas.microsoft.com/office/drawing/2014/main" id="{D7116BEC-28CC-464F-9379-AA9688CDD0CA}"/>
              </a:ext>
            </a:extLst>
          </p:cNvPr>
          <p:cNvSpPr/>
          <p:nvPr/>
        </p:nvSpPr>
        <p:spPr>
          <a:xfrm flipV="1">
            <a:off x="1569568" y="3985416"/>
            <a:ext cx="427757" cy="119170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TextBox 98">
            <a:extLst>
              <a:ext uri="{FF2B5EF4-FFF2-40B4-BE49-F238E27FC236}">
                <a16:creationId xmlns:a16="http://schemas.microsoft.com/office/drawing/2014/main" id="{D1A20462-EADC-0B45-A22D-5A9085918A18}"/>
              </a:ext>
            </a:extLst>
          </p:cNvPr>
          <p:cNvSpPr txBox="1"/>
          <p:nvPr/>
        </p:nvSpPr>
        <p:spPr>
          <a:xfrm>
            <a:off x="880897" y="2035303"/>
            <a:ext cx="1006933" cy="420945"/>
          </a:xfrm>
          <a:prstGeom prst="rect">
            <a:avLst/>
          </a:prstGeom>
          <a:noFill/>
        </p:spPr>
        <p:txBody>
          <a:bodyPr wrap="square" rtlCol="0">
            <a:spAutoFit/>
          </a:bodyPr>
          <a:lstStyle/>
          <a:p>
            <a:r>
              <a:rPr lang="en-US" sz="1400" dirty="0"/>
              <a:t>repeat recursively</a:t>
            </a:r>
          </a:p>
        </p:txBody>
      </p:sp>
      <p:sp>
        <p:nvSpPr>
          <p:cNvPr id="100" name="TextBox 99">
            <a:extLst>
              <a:ext uri="{FF2B5EF4-FFF2-40B4-BE49-F238E27FC236}">
                <a16:creationId xmlns:a16="http://schemas.microsoft.com/office/drawing/2014/main" id="{F36BC244-930E-9741-AB49-ADA59809FF61}"/>
              </a:ext>
            </a:extLst>
          </p:cNvPr>
          <p:cNvSpPr txBox="1"/>
          <p:nvPr/>
        </p:nvSpPr>
        <p:spPr>
          <a:xfrm>
            <a:off x="880897" y="4943862"/>
            <a:ext cx="1065329" cy="550098"/>
          </a:xfrm>
          <a:prstGeom prst="rect">
            <a:avLst/>
          </a:prstGeom>
          <a:noFill/>
        </p:spPr>
        <p:txBody>
          <a:bodyPr wrap="square" rtlCol="0">
            <a:spAutoFit/>
          </a:bodyPr>
          <a:lstStyle/>
          <a:p>
            <a:r>
              <a:rPr lang="en-US" sz="1400" dirty="0"/>
              <a:t>repeat recursively</a:t>
            </a:r>
          </a:p>
        </p:txBody>
      </p:sp>
      <p:sp>
        <p:nvSpPr>
          <p:cNvPr id="101" name="Right Arrow 100">
            <a:extLst>
              <a:ext uri="{FF2B5EF4-FFF2-40B4-BE49-F238E27FC236}">
                <a16:creationId xmlns:a16="http://schemas.microsoft.com/office/drawing/2014/main" id="{74A6488D-E75B-F14B-ACA0-45FD9215730B}"/>
              </a:ext>
            </a:extLst>
          </p:cNvPr>
          <p:cNvSpPr/>
          <p:nvPr/>
        </p:nvSpPr>
        <p:spPr>
          <a:xfrm>
            <a:off x="316577" y="3700382"/>
            <a:ext cx="553444" cy="228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E798F9FF-8358-7B48-98FC-46D64D7C514D}"/>
              </a:ext>
            </a:extLst>
          </p:cNvPr>
          <p:cNvSpPr txBox="1"/>
          <p:nvPr/>
        </p:nvSpPr>
        <p:spPr>
          <a:xfrm>
            <a:off x="247841" y="3424069"/>
            <a:ext cx="813894" cy="323588"/>
          </a:xfrm>
          <a:prstGeom prst="rect">
            <a:avLst/>
          </a:prstGeom>
          <a:noFill/>
        </p:spPr>
        <p:txBody>
          <a:bodyPr wrap="square" rtlCol="0">
            <a:spAutoFit/>
          </a:bodyPr>
          <a:lstStyle/>
          <a:p>
            <a:r>
              <a:rPr lang="en-US" sz="1400" dirty="0"/>
              <a:t>START</a:t>
            </a:r>
          </a:p>
        </p:txBody>
      </p:sp>
      <p:sp>
        <p:nvSpPr>
          <p:cNvPr id="106" name="Arc 105">
            <a:extLst>
              <a:ext uri="{FF2B5EF4-FFF2-40B4-BE49-F238E27FC236}">
                <a16:creationId xmlns:a16="http://schemas.microsoft.com/office/drawing/2014/main" id="{40E42282-7294-284C-BC27-B405D8C05876}"/>
              </a:ext>
            </a:extLst>
          </p:cNvPr>
          <p:cNvSpPr/>
          <p:nvPr/>
        </p:nvSpPr>
        <p:spPr>
          <a:xfrm rot="8125428">
            <a:off x="2612194" y="4496910"/>
            <a:ext cx="845283" cy="880328"/>
          </a:xfrm>
          <a:prstGeom prst="arc">
            <a:avLst>
              <a:gd name="adj1" fmla="val 16149391"/>
              <a:gd name="adj2" fmla="val 21535619"/>
            </a:avLst>
          </a:prstGeom>
          <a:ln w="254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7" name="Arc 106">
            <a:extLst>
              <a:ext uri="{FF2B5EF4-FFF2-40B4-BE49-F238E27FC236}">
                <a16:creationId xmlns:a16="http://schemas.microsoft.com/office/drawing/2014/main" id="{3BF69FD5-B312-2847-BF01-D08F94E1887C}"/>
              </a:ext>
            </a:extLst>
          </p:cNvPr>
          <p:cNvSpPr/>
          <p:nvPr/>
        </p:nvSpPr>
        <p:spPr>
          <a:xfrm rot="8125428">
            <a:off x="3734921" y="4490641"/>
            <a:ext cx="845283" cy="880328"/>
          </a:xfrm>
          <a:prstGeom prst="arc">
            <a:avLst>
              <a:gd name="adj1" fmla="val 16149391"/>
              <a:gd name="adj2" fmla="val 21535619"/>
            </a:avLst>
          </a:prstGeom>
          <a:ln w="254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8" name="Arc 107">
            <a:extLst>
              <a:ext uri="{FF2B5EF4-FFF2-40B4-BE49-F238E27FC236}">
                <a16:creationId xmlns:a16="http://schemas.microsoft.com/office/drawing/2014/main" id="{F824A4CA-E1C6-3044-B447-DBB11DA5DAE4}"/>
              </a:ext>
            </a:extLst>
          </p:cNvPr>
          <p:cNvSpPr/>
          <p:nvPr/>
        </p:nvSpPr>
        <p:spPr>
          <a:xfrm rot="10800000">
            <a:off x="3061215" y="4841721"/>
            <a:ext cx="1102904" cy="774357"/>
          </a:xfrm>
          <a:prstGeom prst="arc">
            <a:avLst>
              <a:gd name="adj1" fmla="val 12346451"/>
              <a:gd name="adj2" fmla="val 20004734"/>
            </a:avLst>
          </a:prstGeom>
          <a:ln w="254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7B6BE05D-3554-3E4A-9DE0-B94AF4769D1E}"/>
              </a:ext>
            </a:extLst>
          </p:cNvPr>
          <p:cNvSpPr txBox="1"/>
          <p:nvPr/>
        </p:nvSpPr>
        <p:spPr>
          <a:xfrm>
            <a:off x="3815644" y="5384934"/>
            <a:ext cx="1584857" cy="307777"/>
          </a:xfrm>
          <a:prstGeom prst="rect">
            <a:avLst/>
          </a:prstGeom>
          <a:noFill/>
        </p:spPr>
        <p:txBody>
          <a:bodyPr wrap="square" rtlCol="0">
            <a:spAutoFit/>
          </a:bodyPr>
          <a:lstStyle/>
          <a:p>
            <a:pPr algn="ctr"/>
            <a:r>
              <a:rPr lang="en-US" sz="1400" dirty="0"/>
              <a:t>communicate</a:t>
            </a:r>
          </a:p>
        </p:txBody>
      </p:sp>
      <p:sp>
        <p:nvSpPr>
          <p:cNvPr id="226" name="TextBox 225">
            <a:extLst>
              <a:ext uri="{FF2B5EF4-FFF2-40B4-BE49-F238E27FC236}">
                <a16:creationId xmlns:a16="http://schemas.microsoft.com/office/drawing/2014/main" id="{B667E3BF-2BF8-D549-9127-8DB03D45DEEC}"/>
              </a:ext>
            </a:extLst>
          </p:cNvPr>
          <p:cNvSpPr txBox="1"/>
          <p:nvPr/>
        </p:nvSpPr>
        <p:spPr>
          <a:xfrm>
            <a:off x="142398" y="1646511"/>
            <a:ext cx="1689943" cy="307777"/>
          </a:xfrm>
          <a:prstGeom prst="rect">
            <a:avLst/>
          </a:prstGeom>
          <a:solidFill>
            <a:schemeClr val="accent1"/>
          </a:solidFill>
        </p:spPr>
        <p:txBody>
          <a:bodyPr wrap="square" rtlCol="0">
            <a:spAutoFit/>
          </a:bodyPr>
          <a:lstStyle/>
          <a:p>
            <a:r>
              <a:rPr lang="en-US" sz="1400" dirty="0">
                <a:solidFill>
                  <a:schemeClr val="bg1"/>
                </a:solidFill>
              </a:rPr>
              <a:t>CARMA Algorithm:      </a:t>
            </a:r>
          </a:p>
        </p:txBody>
      </p:sp>
      <p:sp>
        <p:nvSpPr>
          <p:cNvPr id="227" name="Frame 226">
            <a:extLst>
              <a:ext uri="{FF2B5EF4-FFF2-40B4-BE49-F238E27FC236}">
                <a16:creationId xmlns:a16="http://schemas.microsoft.com/office/drawing/2014/main" id="{18C14D70-54F7-804C-BF36-939D58E9137E}"/>
              </a:ext>
            </a:extLst>
          </p:cNvPr>
          <p:cNvSpPr/>
          <p:nvPr/>
        </p:nvSpPr>
        <p:spPr>
          <a:xfrm>
            <a:off x="142397" y="1646511"/>
            <a:ext cx="8347922" cy="4113584"/>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8" name="TextBox 227">
            <a:extLst>
              <a:ext uri="{FF2B5EF4-FFF2-40B4-BE49-F238E27FC236}">
                <a16:creationId xmlns:a16="http://schemas.microsoft.com/office/drawing/2014/main" id="{F27FF957-ED83-4A45-A016-5DAA67F2BA5E}"/>
              </a:ext>
            </a:extLst>
          </p:cNvPr>
          <p:cNvSpPr txBox="1"/>
          <p:nvPr/>
        </p:nvSpPr>
        <p:spPr>
          <a:xfrm>
            <a:off x="1791469" y="1644980"/>
            <a:ext cx="6712410" cy="338554"/>
          </a:xfrm>
          <a:prstGeom prst="rect">
            <a:avLst/>
          </a:prstGeom>
          <a:noFill/>
        </p:spPr>
        <p:txBody>
          <a:bodyPr wrap="square" rtlCol="0">
            <a:spAutoFit/>
          </a:bodyPr>
          <a:lstStyle/>
          <a:p>
            <a:r>
              <a:rPr lang="en-US" sz="800" dirty="0"/>
              <a:t>Recursive algorithm developed by James </a:t>
            </a:r>
            <a:r>
              <a:rPr lang="en-US" sz="800" dirty="0" err="1"/>
              <a:t>Demmel</a:t>
            </a:r>
            <a:r>
              <a:rPr lang="en-US" sz="800" dirty="0"/>
              <a:t> et al. [1]  that is proven to be communication optimal for any matrix sizes and any memory ranges. It adapts to the available memory and enables trading the memory for reducing the expensive communication. Here we consider the </a:t>
            </a:r>
            <a:r>
              <a:rPr lang="en-US" sz="800" i="1" dirty="0"/>
              <a:t>distributed</a:t>
            </a:r>
            <a:r>
              <a:rPr lang="en-US" sz="800" dirty="0"/>
              <a:t> version of CARMA.</a:t>
            </a:r>
          </a:p>
        </p:txBody>
      </p:sp>
      <p:sp>
        <p:nvSpPr>
          <p:cNvPr id="138" name="TextBox 137">
            <a:extLst>
              <a:ext uri="{FF2B5EF4-FFF2-40B4-BE49-F238E27FC236}">
                <a16:creationId xmlns:a16="http://schemas.microsoft.com/office/drawing/2014/main" id="{602D26DD-D884-B640-BFF3-DC37F7931392}"/>
              </a:ext>
            </a:extLst>
          </p:cNvPr>
          <p:cNvSpPr txBox="1"/>
          <p:nvPr/>
        </p:nvSpPr>
        <p:spPr>
          <a:xfrm>
            <a:off x="5389215" y="5856404"/>
            <a:ext cx="1253594" cy="307777"/>
          </a:xfrm>
          <a:prstGeom prst="rect">
            <a:avLst/>
          </a:prstGeom>
          <a:solidFill>
            <a:schemeClr val="accent1"/>
          </a:solidFill>
        </p:spPr>
        <p:txBody>
          <a:bodyPr wrap="square" rtlCol="0">
            <a:spAutoFit/>
          </a:bodyPr>
          <a:lstStyle/>
          <a:p>
            <a:r>
              <a:rPr lang="en-US" sz="1400" dirty="0">
                <a:solidFill>
                  <a:schemeClr val="bg1"/>
                </a:solidFill>
              </a:rPr>
              <a:t>Performance:</a:t>
            </a:r>
          </a:p>
        </p:txBody>
      </p:sp>
      <p:graphicFrame>
        <p:nvGraphicFramePr>
          <p:cNvPr id="25" name="Table 24">
            <a:extLst>
              <a:ext uri="{FF2B5EF4-FFF2-40B4-BE49-F238E27FC236}">
                <a16:creationId xmlns:a16="http://schemas.microsoft.com/office/drawing/2014/main" id="{51AF228F-A01D-C64C-84FD-365F19C2D804}"/>
              </a:ext>
            </a:extLst>
          </p:cNvPr>
          <p:cNvGraphicFramePr>
            <a:graphicFrameLocks noGrp="1"/>
          </p:cNvGraphicFramePr>
          <p:nvPr>
            <p:extLst>
              <p:ext uri="{D42A27DB-BD31-4B8C-83A1-F6EECF244321}">
                <p14:modId xmlns:p14="http://schemas.microsoft.com/office/powerpoint/2010/main" val="3489855611"/>
              </p:ext>
            </p:extLst>
          </p:nvPr>
        </p:nvGraphicFramePr>
        <p:xfrm>
          <a:off x="5379614" y="8918979"/>
          <a:ext cx="3108238" cy="904980"/>
        </p:xfrm>
        <a:graphic>
          <a:graphicData uri="http://schemas.openxmlformats.org/drawingml/2006/table">
            <a:tbl>
              <a:tblPr firstRow="1" firstCol="1" bandRow="1">
                <a:tableStyleId>{BC89EF96-8CEA-46FF-86C4-4CE0E7609802}</a:tableStyleId>
              </a:tblPr>
              <a:tblGrid>
                <a:gridCol w="267730">
                  <a:extLst>
                    <a:ext uri="{9D8B030D-6E8A-4147-A177-3AD203B41FA5}">
                      <a16:colId xmlns:a16="http://schemas.microsoft.com/office/drawing/2014/main" val="271900433"/>
                    </a:ext>
                  </a:extLst>
                </a:gridCol>
                <a:gridCol w="384340">
                  <a:extLst>
                    <a:ext uri="{9D8B030D-6E8A-4147-A177-3AD203B41FA5}">
                      <a16:colId xmlns:a16="http://schemas.microsoft.com/office/drawing/2014/main" val="2978306843"/>
                    </a:ext>
                  </a:extLst>
                </a:gridCol>
                <a:gridCol w="317972">
                  <a:extLst>
                    <a:ext uri="{9D8B030D-6E8A-4147-A177-3AD203B41FA5}">
                      <a16:colId xmlns:a16="http://schemas.microsoft.com/office/drawing/2014/main" val="566058822"/>
                    </a:ext>
                  </a:extLst>
                </a:gridCol>
                <a:gridCol w="333819">
                  <a:extLst>
                    <a:ext uri="{9D8B030D-6E8A-4147-A177-3AD203B41FA5}">
                      <a16:colId xmlns:a16="http://schemas.microsoft.com/office/drawing/2014/main" val="1948474022"/>
                    </a:ext>
                  </a:extLst>
                </a:gridCol>
                <a:gridCol w="350832">
                  <a:extLst>
                    <a:ext uri="{9D8B030D-6E8A-4147-A177-3AD203B41FA5}">
                      <a16:colId xmlns:a16="http://schemas.microsoft.com/office/drawing/2014/main" val="4031023642"/>
                    </a:ext>
                  </a:extLst>
                </a:gridCol>
                <a:gridCol w="350832">
                  <a:extLst>
                    <a:ext uri="{9D8B030D-6E8A-4147-A177-3AD203B41FA5}">
                      <a16:colId xmlns:a16="http://schemas.microsoft.com/office/drawing/2014/main" val="3077241777"/>
                    </a:ext>
                  </a:extLst>
                </a:gridCol>
                <a:gridCol w="520355">
                  <a:extLst>
                    <a:ext uri="{9D8B030D-6E8A-4147-A177-3AD203B41FA5}">
                      <a16:colId xmlns:a16="http://schemas.microsoft.com/office/drawing/2014/main" val="735038524"/>
                    </a:ext>
                  </a:extLst>
                </a:gridCol>
                <a:gridCol w="582358">
                  <a:extLst>
                    <a:ext uri="{9D8B030D-6E8A-4147-A177-3AD203B41FA5}">
                      <a16:colId xmlns:a16="http://schemas.microsoft.com/office/drawing/2014/main" val="2563452438"/>
                    </a:ext>
                  </a:extLst>
                </a:gridCol>
              </a:tblGrid>
              <a:tr h="135972">
                <a:tc>
                  <a:txBody>
                    <a:bodyPr/>
                    <a:lstStyle/>
                    <a:p>
                      <a:pPr algn="ctr"/>
                      <a:endParaRPr lang="en-US" sz="800" dirty="0"/>
                    </a:p>
                  </a:txBody>
                  <a:tcPr/>
                </a:tc>
                <a:tc gridSpan="2">
                  <a:txBody>
                    <a:bodyPr/>
                    <a:lstStyle/>
                    <a:p>
                      <a:pPr algn="ctr"/>
                      <a:r>
                        <a:rPr lang="en-US" sz="800" dirty="0"/>
                        <a:t>square</a:t>
                      </a:r>
                    </a:p>
                  </a:txBody>
                  <a:tcPr anchor="ctr"/>
                </a:tc>
                <a:tc hMerge="1">
                  <a:txBody>
                    <a:bodyPr/>
                    <a:lstStyle/>
                    <a:p>
                      <a:pPr algn="ctr"/>
                      <a:endParaRPr lang="en-US" sz="800" dirty="0"/>
                    </a:p>
                  </a:txBody>
                  <a:tcPr/>
                </a:tc>
                <a:tc gridSpan="2">
                  <a:txBody>
                    <a:bodyPr/>
                    <a:lstStyle/>
                    <a:p>
                      <a:pPr algn="ctr"/>
                      <a:r>
                        <a:rPr lang="en-US" sz="800" dirty="0"/>
                        <a:t>two large</a:t>
                      </a:r>
                    </a:p>
                  </a:txBody>
                  <a:tcPr anchor="ctr"/>
                </a:tc>
                <a:tc hMerge="1">
                  <a:txBody>
                    <a:bodyPr/>
                    <a:lstStyle/>
                    <a:p>
                      <a:pPr algn="ctr"/>
                      <a:endParaRPr lang="en-US" sz="800" dirty="0"/>
                    </a:p>
                  </a:txBody>
                  <a:tcPr/>
                </a:tc>
                <a:tc gridSpan="3">
                  <a:txBody>
                    <a:bodyPr/>
                    <a:lstStyle/>
                    <a:p>
                      <a:pPr algn="ctr"/>
                      <a:r>
                        <a:rPr lang="en-US" sz="800" dirty="0"/>
                        <a:t>one large dimension</a:t>
                      </a:r>
                    </a:p>
                  </a:txBody>
                  <a:tcPr anchor="ctr"/>
                </a:tc>
                <a:tc hMerge="1">
                  <a:txBody>
                    <a:bodyPr/>
                    <a:lstStyle/>
                    <a:p>
                      <a:pPr algn="ctr"/>
                      <a:endParaRPr lang="en-US" sz="800" dirty="0"/>
                    </a:p>
                  </a:txBody>
                  <a:tcPr/>
                </a:tc>
                <a:tc hMerge="1">
                  <a:txBody>
                    <a:bodyPr/>
                    <a:lstStyle/>
                    <a:p>
                      <a:pPr algn="ctr"/>
                      <a:endParaRPr lang="en-US" sz="800" dirty="0"/>
                    </a:p>
                  </a:txBody>
                  <a:tcPr/>
                </a:tc>
                <a:extLst>
                  <a:ext uri="{0D108BD9-81ED-4DB2-BD59-A6C34878D82A}">
                    <a16:rowId xmlns:a16="http://schemas.microsoft.com/office/drawing/2014/main" val="3430469393"/>
                  </a:ext>
                </a:extLst>
              </a:tr>
              <a:tr h="237899">
                <a:tc>
                  <a:txBody>
                    <a:bodyPr/>
                    <a:lstStyle/>
                    <a:p>
                      <a:pPr algn="ctr"/>
                      <a:r>
                        <a:rPr lang="en-US" sz="800" dirty="0"/>
                        <a:t>m</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64k</a:t>
                      </a:r>
                    </a:p>
                  </a:txBody>
                  <a:tcPr/>
                </a:tc>
                <a:tc>
                  <a:txBody>
                    <a:bodyPr/>
                    <a:lstStyle/>
                    <a:p>
                      <a:pPr algn="ctr"/>
                      <a:r>
                        <a:rPr lang="en-US" sz="800" dirty="0"/>
                        <a:t>64k</a:t>
                      </a:r>
                    </a:p>
                  </a:txBody>
                  <a:tcPr/>
                </a:tc>
                <a:tc>
                  <a:txBody>
                    <a:bodyPr/>
                    <a:lstStyle/>
                    <a:p>
                      <a:pPr algn="ctr"/>
                      <a:r>
                        <a:rPr lang="en-US" sz="800" dirty="0"/>
                        <a:t>64k</a:t>
                      </a:r>
                    </a:p>
                  </a:txBody>
                  <a:tcPr/>
                </a:tc>
                <a:tc>
                  <a:txBody>
                    <a:bodyPr/>
                    <a:lstStyle/>
                    <a:p>
                      <a:pPr algn="ctr"/>
                      <a:r>
                        <a:rPr lang="en-US" sz="800"/>
                        <a:t>8704</a:t>
                      </a:r>
                      <a:endParaRPr lang="en-US" sz="800" dirty="0"/>
                    </a:p>
                  </a:txBody>
                  <a:tcPr/>
                </a:tc>
                <a:tc>
                  <a:txBody>
                    <a:bodyPr/>
                    <a:lstStyle/>
                    <a:p>
                      <a:pPr algn="ctr"/>
                      <a:r>
                        <a:rPr lang="en-US" sz="800" dirty="0"/>
                        <a:t>17408</a:t>
                      </a:r>
                    </a:p>
                  </a:txBody>
                  <a:tcPr/>
                </a:tc>
                <a:extLst>
                  <a:ext uri="{0D108BD9-81ED-4DB2-BD59-A6C34878D82A}">
                    <a16:rowId xmlns:a16="http://schemas.microsoft.com/office/drawing/2014/main" val="174304220"/>
                  </a:ext>
                </a:extLst>
              </a:tr>
              <a:tr h="240361">
                <a:tc>
                  <a:txBody>
                    <a:bodyPr/>
                    <a:lstStyle/>
                    <a:p>
                      <a:pPr algn="ctr"/>
                      <a:r>
                        <a:rPr lang="en-US" sz="800" dirty="0"/>
                        <a:t>n</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8k</a:t>
                      </a:r>
                    </a:p>
                  </a:txBody>
                  <a:tcPr/>
                </a:tc>
                <a:tc>
                  <a:txBody>
                    <a:bodyPr/>
                    <a:lstStyle/>
                    <a:p>
                      <a:pPr algn="ctr"/>
                      <a:r>
                        <a:rPr lang="en-US" sz="800" dirty="0"/>
                        <a:t>8704</a:t>
                      </a:r>
                    </a:p>
                  </a:txBody>
                  <a:tcPr/>
                </a:tc>
                <a:tc>
                  <a:txBody>
                    <a:bodyPr/>
                    <a:lstStyle/>
                    <a:p>
                      <a:pPr algn="ctr"/>
                      <a:r>
                        <a:rPr lang="en-US" sz="800" dirty="0"/>
                        <a:t>17408</a:t>
                      </a:r>
                    </a:p>
                  </a:txBody>
                  <a:tcPr/>
                </a:tc>
                <a:extLst>
                  <a:ext uri="{0D108BD9-81ED-4DB2-BD59-A6C34878D82A}">
                    <a16:rowId xmlns:a16="http://schemas.microsoft.com/office/drawing/2014/main" val="1616576542"/>
                  </a:ext>
                </a:extLst>
              </a:tr>
              <a:tr h="197234">
                <a:tc>
                  <a:txBody>
                    <a:bodyPr/>
                    <a:lstStyle/>
                    <a:p>
                      <a:pPr algn="ctr"/>
                      <a:r>
                        <a:rPr lang="en-US" sz="800" dirty="0"/>
                        <a:t>k</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8k</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933888</a:t>
                      </a:r>
                    </a:p>
                  </a:txBody>
                  <a:tcPr/>
                </a:tc>
                <a:tc>
                  <a:txBody>
                    <a:bodyPr/>
                    <a:lstStyle/>
                    <a:p>
                      <a:pPr algn="ctr"/>
                      <a:r>
                        <a:rPr lang="en-US" sz="800" dirty="0"/>
                        <a:t>3735552</a:t>
                      </a:r>
                    </a:p>
                  </a:txBody>
                  <a:tcPr/>
                </a:tc>
                <a:extLst>
                  <a:ext uri="{0D108BD9-81ED-4DB2-BD59-A6C34878D82A}">
                    <a16:rowId xmlns:a16="http://schemas.microsoft.com/office/drawing/2014/main" val="1193838343"/>
                  </a:ext>
                </a:extLst>
              </a:tr>
            </a:tbl>
          </a:graphicData>
        </a:graphic>
      </p:graphicFrame>
      <p:grpSp>
        <p:nvGrpSpPr>
          <p:cNvPr id="35" name="Group 34">
            <a:extLst>
              <a:ext uri="{FF2B5EF4-FFF2-40B4-BE49-F238E27FC236}">
                <a16:creationId xmlns:a16="http://schemas.microsoft.com/office/drawing/2014/main" id="{C4AE19F1-59A5-604D-B30B-84BA1C43CCF8}"/>
              </a:ext>
            </a:extLst>
          </p:cNvPr>
          <p:cNvGrpSpPr/>
          <p:nvPr/>
        </p:nvGrpSpPr>
        <p:grpSpPr>
          <a:xfrm>
            <a:off x="5372178" y="12159717"/>
            <a:ext cx="3131699" cy="681371"/>
            <a:chOff x="4079542" y="11738698"/>
            <a:chExt cx="3008610" cy="652558"/>
          </a:xfrm>
        </p:grpSpPr>
        <p:sp>
          <p:nvSpPr>
            <p:cNvPr id="148" name="TextBox 147">
              <a:extLst>
                <a:ext uri="{FF2B5EF4-FFF2-40B4-BE49-F238E27FC236}">
                  <a16:creationId xmlns:a16="http://schemas.microsoft.com/office/drawing/2014/main" id="{57CF83AB-7266-4F48-902C-FB16E29208BD}"/>
                </a:ext>
              </a:extLst>
            </p:cNvPr>
            <p:cNvSpPr txBox="1"/>
            <p:nvPr/>
          </p:nvSpPr>
          <p:spPr>
            <a:xfrm>
              <a:off x="4088223" y="11746543"/>
              <a:ext cx="1212008" cy="294763"/>
            </a:xfrm>
            <a:prstGeom prst="rect">
              <a:avLst/>
            </a:prstGeom>
            <a:solidFill>
              <a:schemeClr val="accent1"/>
            </a:solidFill>
          </p:spPr>
          <p:txBody>
            <a:bodyPr wrap="square" rtlCol="0">
              <a:spAutoFit/>
            </a:bodyPr>
            <a:lstStyle/>
            <a:p>
              <a:r>
                <a:rPr lang="en-US" sz="1400" dirty="0">
                  <a:solidFill>
                    <a:schemeClr val="bg1"/>
                  </a:solidFill>
                </a:rPr>
                <a:t>Contact us:</a:t>
              </a:r>
            </a:p>
          </p:txBody>
        </p:sp>
        <p:sp>
          <p:nvSpPr>
            <p:cNvPr id="149" name="Frame 148">
              <a:extLst>
                <a:ext uri="{FF2B5EF4-FFF2-40B4-BE49-F238E27FC236}">
                  <a16:creationId xmlns:a16="http://schemas.microsoft.com/office/drawing/2014/main" id="{0684A85C-7D45-5846-A68F-3D8EB3192EE9}"/>
                </a:ext>
              </a:extLst>
            </p:cNvPr>
            <p:cNvSpPr/>
            <p:nvPr/>
          </p:nvSpPr>
          <p:spPr>
            <a:xfrm>
              <a:off x="4079542" y="11738698"/>
              <a:ext cx="3008610" cy="647532"/>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a:extLst>
                <a:ext uri="{FF2B5EF4-FFF2-40B4-BE49-F238E27FC236}">
                  <a16:creationId xmlns:a16="http://schemas.microsoft.com/office/drawing/2014/main" id="{8922DAFE-2458-6948-B519-EB4AAF32712C}"/>
                </a:ext>
              </a:extLst>
            </p:cNvPr>
            <p:cNvSpPr txBox="1"/>
            <p:nvPr/>
          </p:nvSpPr>
          <p:spPr>
            <a:xfrm>
              <a:off x="4143328" y="12008065"/>
              <a:ext cx="2730534" cy="383191"/>
            </a:xfrm>
            <a:prstGeom prst="rect">
              <a:avLst/>
            </a:prstGeom>
            <a:noFill/>
          </p:spPr>
          <p:txBody>
            <a:bodyPr wrap="square" rtlCol="0">
              <a:spAutoFit/>
            </a:bodyPr>
            <a:lstStyle/>
            <a:p>
              <a:r>
                <a:rPr lang="en-US" sz="1000" b="1" dirty="0"/>
                <a:t>source</a:t>
              </a:r>
              <a:r>
                <a:rPr lang="en-US" sz="1000" dirty="0"/>
                <a:t>      </a:t>
              </a:r>
              <a:r>
                <a:rPr lang="en-US" sz="1000" dirty="0">
                  <a:hlinkClick r:id="rId5"/>
                </a:rPr>
                <a:t>github.com/eth-cscs/CARMA</a:t>
              </a:r>
              <a:endParaRPr lang="en-US" sz="1000" dirty="0"/>
            </a:p>
            <a:p>
              <a:r>
                <a:rPr lang="en-US" sz="1000" b="1" dirty="0"/>
                <a:t>email</a:t>
              </a:r>
              <a:r>
                <a:rPr lang="en-US" sz="1000" dirty="0"/>
                <a:t>        Marko </a:t>
              </a:r>
              <a:r>
                <a:rPr lang="en-US" sz="1000" dirty="0" err="1"/>
                <a:t>Kabić</a:t>
              </a:r>
              <a:r>
                <a:rPr lang="en-US" sz="1000" dirty="0"/>
                <a:t> (</a:t>
              </a:r>
              <a:r>
                <a:rPr lang="en-US" sz="1000" dirty="0" err="1"/>
                <a:t>marko.kabic@cscs.ch</a:t>
              </a:r>
              <a:r>
                <a:rPr lang="en-US" sz="1000" dirty="0"/>
                <a:t>)</a:t>
              </a:r>
            </a:p>
          </p:txBody>
        </p:sp>
        <p:cxnSp>
          <p:nvCxnSpPr>
            <p:cNvPr id="26" name="Straight Connector 25">
              <a:extLst>
                <a:ext uri="{FF2B5EF4-FFF2-40B4-BE49-F238E27FC236}">
                  <a16:creationId xmlns:a16="http://schemas.microsoft.com/office/drawing/2014/main" id="{1B05D2B2-33A7-524F-93E7-2E8C0F149543}"/>
                </a:ext>
              </a:extLst>
            </p:cNvPr>
            <p:cNvCxnSpPr>
              <a:cxnSpLocks/>
            </p:cNvCxnSpPr>
            <p:nvPr/>
          </p:nvCxnSpPr>
          <p:spPr>
            <a:xfrm>
              <a:off x="4641645" y="12096730"/>
              <a:ext cx="0" cy="202390"/>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152" name="Group 151">
            <a:extLst>
              <a:ext uri="{FF2B5EF4-FFF2-40B4-BE49-F238E27FC236}">
                <a16:creationId xmlns:a16="http://schemas.microsoft.com/office/drawing/2014/main" id="{DD75FAB1-3637-F04B-8B01-1B95C570B624}"/>
              </a:ext>
            </a:extLst>
          </p:cNvPr>
          <p:cNvGrpSpPr/>
          <p:nvPr/>
        </p:nvGrpSpPr>
        <p:grpSpPr>
          <a:xfrm>
            <a:off x="5338784" y="11279116"/>
            <a:ext cx="3162029" cy="776111"/>
            <a:chOff x="4996721" y="12002202"/>
            <a:chExt cx="2034496" cy="743292"/>
          </a:xfrm>
          <a:effectLst/>
        </p:grpSpPr>
        <p:sp>
          <p:nvSpPr>
            <p:cNvPr id="154" name="TextBox 153">
              <a:extLst>
                <a:ext uri="{FF2B5EF4-FFF2-40B4-BE49-F238E27FC236}">
                  <a16:creationId xmlns:a16="http://schemas.microsoft.com/office/drawing/2014/main" id="{5F56B63F-8046-3640-BE91-E525CCC86242}"/>
                </a:ext>
              </a:extLst>
            </p:cNvPr>
            <p:cNvSpPr txBox="1"/>
            <p:nvPr/>
          </p:nvSpPr>
          <p:spPr>
            <a:xfrm>
              <a:off x="5022992" y="12011005"/>
              <a:ext cx="812758" cy="294762"/>
            </a:xfrm>
            <a:prstGeom prst="rect">
              <a:avLst/>
            </a:prstGeom>
            <a:solidFill>
              <a:schemeClr val="accent1"/>
            </a:solidFill>
            <a:effectLst/>
          </p:spPr>
          <p:txBody>
            <a:bodyPr wrap="square" rtlCol="0">
              <a:spAutoFit/>
            </a:bodyPr>
            <a:lstStyle/>
            <a:p>
              <a:r>
                <a:rPr lang="en-US" sz="1400" dirty="0">
                  <a:solidFill>
                    <a:schemeClr val="bg1"/>
                  </a:solidFill>
                </a:rPr>
                <a:t>References:</a:t>
              </a:r>
            </a:p>
          </p:txBody>
        </p:sp>
        <p:sp>
          <p:nvSpPr>
            <p:cNvPr id="155" name="Frame 154">
              <a:extLst>
                <a:ext uri="{FF2B5EF4-FFF2-40B4-BE49-F238E27FC236}">
                  <a16:creationId xmlns:a16="http://schemas.microsoft.com/office/drawing/2014/main" id="{38C43971-B5E2-874E-A8B9-973E9D1B6D77}"/>
                </a:ext>
              </a:extLst>
            </p:cNvPr>
            <p:cNvSpPr/>
            <p:nvPr/>
          </p:nvSpPr>
          <p:spPr>
            <a:xfrm>
              <a:off x="5018208" y="12002202"/>
              <a:ext cx="2013009" cy="743286"/>
            </a:xfrm>
            <a:prstGeom prst="frame">
              <a:avLst>
                <a:gd name="adj1" fmla="val 0"/>
              </a:avLst>
            </a:prstGeom>
            <a:ln w="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6" name="TextBox 155">
              <a:extLst>
                <a:ext uri="{FF2B5EF4-FFF2-40B4-BE49-F238E27FC236}">
                  <a16:creationId xmlns:a16="http://schemas.microsoft.com/office/drawing/2014/main" id="{805B800F-A851-6848-B17F-DEB5334B8949}"/>
                </a:ext>
              </a:extLst>
            </p:cNvPr>
            <p:cNvSpPr txBox="1"/>
            <p:nvPr/>
          </p:nvSpPr>
          <p:spPr>
            <a:xfrm>
              <a:off x="4996721" y="12303352"/>
              <a:ext cx="2026158" cy="442142"/>
            </a:xfrm>
            <a:prstGeom prst="rect">
              <a:avLst/>
            </a:prstGeom>
            <a:noFill/>
          </p:spPr>
          <p:txBody>
            <a:bodyPr wrap="square" rtlCol="0">
              <a:spAutoFit/>
            </a:bodyPr>
            <a:lstStyle/>
            <a:p>
              <a:r>
                <a:rPr lang="en-US" sz="800" b="1" dirty="0"/>
                <a:t>[1] </a:t>
              </a:r>
              <a:r>
                <a:rPr lang="en-US" sz="800" dirty="0" err="1"/>
                <a:t>Demmel</a:t>
              </a:r>
              <a:r>
                <a:rPr lang="en-US" sz="800" dirty="0"/>
                <a:t>, James, et al. "Communication-optimal parallel recursive    rectangular matrix multiplication." </a:t>
              </a:r>
              <a:r>
                <a:rPr lang="en-US" sz="800" i="1" dirty="0"/>
                <a:t>Parallel &amp; Distributed Processing (IPDPS), 2013 IEEE 27th International Symposium on</a:t>
              </a:r>
              <a:r>
                <a:rPr lang="en-US" sz="800" dirty="0"/>
                <a:t>. IEEE, 2013.</a:t>
              </a:r>
            </a:p>
          </p:txBody>
        </p:sp>
      </p:grpSp>
      <p:sp>
        <p:nvSpPr>
          <p:cNvPr id="158" name="Frame 157">
            <a:extLst>
              <a:ext uri="{FF2B5EF4-FFF2-40B4-BE49-F238E27FC236}">
                <a16:creationId xmlns:a16="http://schemas.microsoft.com/office/drawing/2014/main" id="{E69FCD0F-3531-FA45-8C2F-D24B6F010506}"/>
              </a:ext>
            </a:extLst>
          </p:cNvPr>
          <p:cNvSpPr/>
          <p:nvPr/>
        </p:nvSpPr>
        <p:spPr>
          <a:xfrm>
            <a:off x="142397" y="12159707"/>
            <a:ext cx="5114088" cy="676116"/>
          </a:xfrm>
          <a:prstGeom prst="frame">
            <a:avLst>
              <a:gd name="adj1" fmla="val 0"/>
            </a:avLst>
          </a:prstGeom>
          <a:solidFill>
            <a:schemeClr val="accent1"/>
          </a:solidFill>
          <a:ln w="2540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3" name="Table 42">
            <a:extLst>
              <a:ext uri="{FF2B5EF4-FFF2-40B4-BE49-F238E27FC236}">
                <a16:creationId xmlns:a16="http://schemas.microsoft.com/office/drawing/2014/main" id="{BED4AF5C-BA17-0042-9CFA-5669F57598AB}"/>
              </a:ext>
            </a:extLst>
          </p:cNvPr>
          <p:cNvGraphicFramePr>
            <a:graphicFrameLocks noGrp="1"/>
          </p:cNvGraphicFramePr>
          <p:nvPr>
            <p:extLst>
              <p:ext uri="{D42A27DB-BD31-4B8C-83A1-F6EECF244321}">
                <p14:modId xmlns:p14="http://schemas.microsoft.com/office/powerpoint/2010/main" val="948176577"/>
              </p:ext>
            </p:extLst>
          </p:nvPr>
        </p:nvGraphicFramePr>
        <p:xfrm>
          <a:off x="5394303" y="10174566"/>
          <a:ext cx="3109576" cy="1009278"/>
        </p:xfrm>
        <a:graphic>
          <a:graphicData uri="http://schemas.openxmlformats.org/drawingml/2006/table">
            <a:tbl>
              <a:tblPr firstRow="1" bandRow="1">
                <a:tableStyleId>{BC89EF96-8CEA-46FF-86C4-4CE0E7609802}</a:tableStyleId>
              </a:tblPr>
              <a:tblGrid>
                <a:gridCol w="1554788">
                  <a:extLst>
                    <a:ext uri="{9D8B030D-6E8A-4147-A177-3AD203B41FA5}">
                      <a16:colId xmlns:a16="http://schemas.microsoft.com/office/drawing/2014/main" val="1602537611"/>
                    </a:ext>
                  </a:extLst>
                </a:gridCol>
                <a:gridCol w="1554788">
                  <a:extLst>
                    <a:ext uri="{9D8B030D-6E8A-4147-A177-3AD203B41FA5}">
                      <a16:colId xmlns:a16="http://schemas.microsoft.com/office/drawing/2014/main" val="4173722973"/>
                    </a:ext>
                  </a:extLst>
                </a:gridCol>
              </a:tblGrid>
              <a:tr h="350204">
                <a:tc>
                  <a:txBody>
                    <a:bodyPr/>
                    <a:lstStyle/>
                    <a:p>
                      <a:pPr algn="l"/>
                      <a:r>
                        <a:rPr lang="en-US" sz="800" dirty="0"/>
                        <a:t>Piz </a:t>
                      </a:r>
                      <a:r>
                        <a:rPr lang="en-US" sz="800" dirty="0" err="1"/>
                        <a:t>Daint</a:t>
                      </a:r>
                      <a:r>
                        <a:rPr lang="en-US" sz="800" dirty="0"/>
                        <a:t> (multicore)</a:t>
                      </a:r>
                    </a:p>
                  </a:txBody>
                  <a:tcPr/>
                </a:tc>
                <a:tc>
                  <a:txBody>
                    <a:bodyPr/>
                    <a:lstStyle/>
                    <a:p>
                      <a:r>
                        <a:rPr lang="en-US" sz="800" dirty="0"/>
                        <a:t>Cray XC40: 2x18-core </a:t>
                      </a:r>
                    </a:p>
                    <a:p>
                      <a:r>
                        <a:rPr lang="en-US" sz="800" dirty="0"/>
                        <a:t>Broadwell per node</a:t>
                      </a:r>
                    </a:p>
                  </a:txBody>
                  <a:tcPr/>
                </a:tc>
                <a:extLst>
                  <a:ext uri="{0D108BD9-81ED-4DB2-BD59-A6C34878D82A}">
                    <a16:rowId xmlns:a16="http://schemas.microsoft.com/office/drawing/2014/main" val="3829430385"/>
                  </a:ext>
                </a:extLst>
              </a:tr>
              <a:tr h="209028">
                <a:tc>
                  <a:txBody>
                    <a:bodyPr/>
                    <a:lstStyle/>
                    <a:p>
                      <a:r>
                        <a:rPr lang="en-US" sz="800" dirty="0"/>
                        <a:t>Number of nodes</a:t>
                      </a:r>
                    </a:p>
                  </a:txBody>
                  <a:tcPr/>
                </a:tc>
                <a:tc>
                  <a:txBody>
                    <a:bodyPr/>
                    <a:lstStyle/>
                    <a:p>
                      <a:r>
                        <a:rPr lang="en-US" sz="800" dirty="0"/>
                        <a:t>64 nodes</a:t>
                      </a:r>
                    </a:p>
                  </a:txBody>
                  <a:tcPr/>
                </a:tc>
                <a:extLst>
                  <a:ext uri="{0D108BD9-81ED-4DB2-BD59-A6C34878D82A}">
                    <a16:rowId xmlns:a16="http://schemas.microsoft.com/office/drawing/2014/main" val="1943304074"/>
                  </a:ext>
                </a:extLst>
              </a:tr>
              <a:tr h="222857">
                <a:tc>
                  <a:txBody>
                    <a:bodyPr/>
                    <a:lstStyle/>
                    <a:p>
                      <a:r>
                        <a:rPr lang="en-US" sz="800" dirty="0"/>
                        <a:t>MPI implementation</a:t>
                      </a:r>
                    </a:p>
                  </a:txBody>
                  <a:tcPr/>
                </a:tc>
                <a:tc>
                  <a:txBody>
                    <a:bodyPr/>
                    <a:lstStyle/>
                    <a:p>
                      <a:r>
                        <a:rPr lang="en-US" sz="800" b="0" i="0" u="none" strike="noStrike" dirty="0">
                          <a:solidFill>
                            <a:srgbClr val="000000"/>
                          </a:solidFill>
                          <a:effectLst/>
                          <a:latin typeface="-webkit-standard"/>
                        </a:rPr>
                        <a:t>Cray MPICH</a:t>
                      </a:r>
                      <a:endParaRPr lang="en-US" sz="800" dirty="0"/>
                    </a:p>
                  </a:txBody>
                  <a:tcPr/>
                </a:tc>
                <a:extLst>
                  <a:ext uri="{0D108BD9-81ED-4DB2-BD59-A6C34878D82A}">
                    <a16:rowId xmlns:a16="http://schemas.microsoft.com/office/drawing/2014/main" val="3866590818"/>
                  </a:ext>
                </a:extLst>
              </a:tr>
              <a:tr h="222857">
                <a:tc>
                  <a:txBody>
                    <a:bodyPr/>
                    <a:lstStyle/>
                    <a:p>
                      <a:r>
                        <a:rPr lang="en-US" sz="800" dirty="0" err="1"/>
                        <a:t>ScaLAPACK</a:t>
                      </a:r>
                      <a:r>
                        <a:rPr lang="en-US" sz="800" dirty="0"/>
                        <a:t> implementation</a:t>
                      </a:r>
                    </a:p>
                  </a:txBody>
                  <a:tcPr/>
                </a:tc>
                <a:tc>
                  <a:txBody>
                    <a:bodyPr/>
                    <a:lstStyle/>
                    <a:p>
                      <a:pPr marL="0" marR="0" indent="0" algn="l" defTabSz="864108"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webkit-standard"/>
                        </a:rPr>
                        <a:t>Intel MKL </a:t>
                      </a:r>
                      <a:endParaRPr lang="en-US" sz="800" dirty="0"/>
                    </a:p>
                  </a:txBody>
                  <a:tcPr/>
                </a:tc>
                <a:extLst>
                  <a:ext uri="{0D108BD9-81ED-4DB2-BD59-A6C34878D82A}">
                    <a16:rowId xmlns:a16="http://schemas.microsoft.com/office/drawing/2014/main" val="407920028"/>
                  </a:ext>
                </a:extLst>
              </a:tr>
            </a:tbl>
          </a:graphicData>
        </a:graphic>
      </p:graphicFrame>
      <p:sp>
        <p:nvSpPr>
          <p:cNvPr id="147" name="Frame 146">
            <a:extLst>
              <a:ext uri="{FF2B5EF4-FFF2-40B4-BE49-F238E27FC236}">
                <a16:creationId xmlns:a16="http://schemas.microsoft.com/office/drawing/2014/main" id="{68BC1AA1-B5CF-C840-91AC-71765132D20E}"/>
              </a:ext>
            </a:extLst>
          </p:cNvPr>
          <p:cNvSpPr/>
          <p:nvPr/>
        </p:nvSpPr>
        <p:spPr>
          <a:xfrm>
            <a:off x="5379860" y="5845893"/>
            <a:ext cx="3113057" cy="5352440"/>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TextBox 162">
            <a:extLst>
              <a:ext uri="{FF2B5EF4-FFF2-40B4-BE49-F238E27FC236}">
                <a16:creationId xmlns:a16="http://schemas.microsoft.com/office/drawing/2014/main" id="{16D55DCD-403B-734E-B09F-5BFC1FFE7FD6}"/>
              </a:ext>
            </a:extLst>
          </p:cNvPr>
          <p:cNvSpPr txBox="1"/>
          <p:nvPr/>
        </p:nvSpPr>
        <p:spPr>
          <a:xfrm>
            <a:off x="5394303" y="8664809"/>
            <a:ext cx="956289" cy="24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solidFill>
              </a:rPr>
              <a:t>Problem size</a:t>
            </a:r>
          </a:p>
        </p:txBody>
      </p:sp>
      <p:sp>
        <p:nvSpPr>
          <p:cNvPr id="165" name="TextBox 164">
            <a:extLst>
              <a:ext uri="{FF2B5EF4-FFF2-40B4-BE49-F238E27FC236}">
                <a16:creationId xmlns:a16="http://schemas.microsoft.com/office/drawing/2014/main" id="{354E8F75-DC6E-704A-89A5-D6DFBD3B313B}"/>
              </a:ext>
            </a:extLst>
          </p:cNvPr>
          <p:cNvSpPr txBox="1"/>
          <p:nvPr/>
        </p:nvSpPr>
        <p:spPr>
          <a:xfrm>
            <a:off x="5394303" y="9917685"/>
            <a:ext cx="969804" cy="24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solidFill>
              </a:rPr>
              <a:t>Configuration</a:t>
            </a:r>
          </a:p>
        </p:txBody>
      </p:sp>
      <p:sp>
        <p:nvSpPr>
          <p:cNvPr id="167" name="TextBox 166">
            <a:extLst>
              <a:ext uri="{FF2B5EF4-FFF2-40B4-BE49-F238E27FC236}">
                <a16:creationId xmlns:a16="http://schemas.microsoft.com/office/drawing/2014/main" id="{3A3D85D9-C4B5-E94E-B809-DFCCB1616993}"/>
              </a:ext>
            </a:extLst>
          </p:cNvPr>
          <p:cNvSpPr txBox="1"/>
          <p:nvPr/>
        </p:nvSpPr>
        <p:spPr>
          <a:xfrm>
            <a:off x="148271" y="5856405"/>
            <a:ext cx="1684071" cy="307777"/>
          </a:xfrm>
          <a:prstGeom prst="rect">
            <a:avLst/>
          </a:prstGeom>
          <a:solidFill>
            <a:schemeClr val="accent1"/>
          </a:solidFill>
        </p:spPr>
        <p:txBody>
          <a:bodyPr wrap="square" rtlCol="0">
            <a:spAutoFit/>
          </a:bodyPr>
          <a:lstStyle/>
          <a:p>
            <a:r>
              <a:rPr lang="en-US" sz="1400" dirty="0">
                <a:solidFill>
                  <a:schemeClr val="bg1"/>
                </a:solidFill>
              </a:rPr>
              <a:t>Main Contributions:</a:t>
            </a:r>
          </a:p>
        </p:txBody>
      </p:sp>
      <p:sp>
        <p:nvSpPr>
          <p:cNvPr id="170" name="Frame 169">
            <a:extLst>
              <a:ext uri="{FF2B5EF4-FFF2-40B4-BE49-F238E27FC236}">
                <a16:creationId xmlns:a16="http://schemas.microsoft.com/office/drawing/2014/main" id="{2EA424CA-4F52-8E4B-9401-56A1D8774A10}"/>
              </a:ext>
            </a:extLst>
          </p:cNvPr>
          <p:cNvSpPr/>
          <p:nvPr/>
        </p:nvSpPr>
        <p:spPr>
          <a:xfrm>
            <a:off x="142399" y="5848960"/>
            <a:ext cx="5114086" cy="2080785"/>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33BC5FB-78E9-244A-B11D-F7F600F40425}"/>
                  </a:ext>
                </a:extLst>
              </p:cNvPr>
              <p:cNvSpPr txBox="1"/>
              <p:nvPr/>
            </p:nvSpPr>
            <p:spPr>
              <a:xfrm>
                <a:off x="143917" y="6147679"/>
                <a:ext cx="2862013" cy="1908215"/>
              </a:xfrm>
              <a:prstGeom prst="rect">
                <a:avLst/>
              </a:prstGeom>
              <a:noFill/>
            </p:spPr>
            <p:txBody>
              <a:bodyPr wrap="square" rtlCol="0">
                <a:spAutoFit/>
              </a:bodyPr>
              <a:lstStyle/>
              <a:p>
                <a:r>
                  <a:rPr lang="en-US" sz="1200" b="1" dirty="0"/>
                  <a:t>CARMA before:</a:t>
                </a:r>
              </a:p>
              <a:p>
                <a:pPr marL="171450" indent="-171450">
                  <a:buFont typeface="Arial" panose="020B0604020202020204" pitchFamily="34" charset="0"/>
                  <a:buChar char="•"/>
                </a:pPr>
                <a:r>
                  <a:rPr lang="en-US" sz="1000" b="1" dirty="0"/>
                  <a:t>Only powers of 2: </a:t>
                </a:r>
                <a14:m>
                  <m:oMath xmlns:m="http://schemas.openxmlformats.org/officeDocument/2006/math">
                    <m:r>
                      <a:rPr lang="en-US" sz="800" b="0" i="1" smtClean="0">
                        <a:latin typeface="Cambria Math" panose="02040503050406030204" pitchFamily="18" charset="0"/>
                      </a:rPr>
                      <m:t>(</m:t>
                    </m:r>
                    <m:r>
                      <a:rPr lang="en-US" sz="800" b="0" i="1" smtClean="0">
                        <a:latin typeface="Cambria Math" panose="02040503050406030204" pitchFamily="18" charset="0"/>
                      </a:rPr>
                      <m:t>𝑚</m:t>
                    </m:r>
                    <m:r>
                      <a:rPr lang="en-US" sz="800" b="0" i="1" smtClean="0">
                        <a:latin typeface="Cambria Math" panose="02040503050406030204" pitchFamily="18" charset="0"/>
                      </a:rPr>
                      <m:t>,</m:t>
                    </m:r>
                    <m:r>
                      <a:rPr lang="en-US" sz="800" b="0" i="1" smtClean="0">
                        <a:latin typeface="Cambria Math" panose="02040503050406030204" pitchFamily="18" charset="0"/>
                      </a:rPr>
                      <m:t>𝑛</m:t>
                    </m:r>
                    <m:r>
                      <a:rPr lang="en-US" sz="800" b="0" i="1" smtClean="0">
                        <a:latin typeface="Cambria Math" panose="02040503050406030204" pitchFamily="18" charset="0"/>
                      </a:rPr>
                      <m:t>,</m:t>
                    </m:r>
                    <m:r>
                      <a:rPr lang="en-US" sz="800" b="0" i="1" smtClean="0">
                        <a:latin typeface="Cambria Math" panose="02040503050406030204" pitchFamily="18" charset="0"/>
                      </a:rPr>
                      <m:t>𝑘</m:t>
                    </m:r>
                    <m:r>
                      <a:rPr lang="en-US" sz="800" b="0" i="1" smtClean="0">
                        <a:latin typeface="Cambria Math" panose="02040503050406030204" pitchFamily="18" charset="0"/>
                      </a:rPr>
                      <m:t>,</m:t>
                    </m:r>
                    <m:r>
                      <a:rPr lang="en-US" sz="800" b="0" i="1" smtClean="0">
                        <a:latin typeface="Cambria Math" panose="02040503050406030204" pitchFamily="18" charset="0"/>
                      </a:rPr>
                      <m:t>𝑃</m:t>
                    </m:r>
                    <m:r>
                      <a:rPr lang="en-US" sz="800" b="0" i="1" smtClean="0">
                        <a:latin typeface="Cambria Math" panose="02040503050406030204" pitchFamily="18" charset="0"/>
                      </a:rPr>
                      <m:t>)</m:t>
                    </m:r>
                  </m:oMath>
                </a14:m>
                <a:r>
                  <a:rPr lang="en-US" sz="800" dirty="0"/>
                  <a:t> assumed to be powers of 2 or that at each step the number of processor left and the largest dimension share common divisors.</a:t>
                </a:r>
              </a:p>
              <a:p>
                <a:pPr marL="171450" indent="-171450">
                  <a:buFont typeface="Arial" panose="020B0604020202020204" pitchFamily="34" charset="0"/>
                  <a:buChar char="•"/>
                </a:pPr>
                <a:r>
                  <a:rPr lang="en-US" sz="1000" b="1" dirty="0"/>
                  <a:t>Cyclic data base-case layout: </a:t>
                </a:r>
                <a:r>
                  <a:rPr lang="en-US" sz="800" dirty="0"/>
                  <a:t>Requires complete data reshuffling after each communication. The corresponding mapper not provided. Compatibility issues with other layouts.</a:t>
                </a:r>
              </a:p>
              <a:p>
                <a:pPr marL="171450" indent="-171450">
                  <a:buFont typeface="Arial" panose="020B0604020202020204" pitchFamily="34" charset="0"/>
                  <a:buChar char="•"/>
                </a:pPr>
                <a:r>
                  <a:rPr lang="en-US" sz="1000" b="1" dirty="0"/>
                  <a:t>Impatient buffers allocations: </a:t>
                </a:r>
                <a:r>
                  <a:rPr lang="en-US" sz="800" dirty="0"/>
                  <a:t>every parallel step allocates and deallocates a new buffer. Buffers not reused.</a:t>
                </a:r>
              </a:p>
              <a:p>
                <a:pPr marL="171450" indent="-171450">
                  <a:buFont typeface="Arial" panose="020B0604020202020204" pitchFamily="34" charset="0"/>
                  <a:buChar char="•"/>
                </a:pPr>
                <a:r>
                  <a:rPr lang="en-US" sz="1000" b="1" dirty="0"/>
                  <a:t>Limited division strategies: </a:t>
                </a:r>
                <a:r>
                  <a:rPr lang="en-US" sz="800" dirty="0"/>
                  <a:t> Not all division schedules produced correct results.</a:t>
                </a:r>
              </a:p>
              <a:p>
                <a:pPr marL="171450" indent="-171450">
                  <a:buFont typeface="Arial" panose="020B0604020202020204" pitchFamily="34" charset="0"/>
                  <a:buChar char="•"/>
                </a:pPr>
                <a:endParaRPr lang="en-US" sz="1000" b="1" dirty="0"/>
              </a:p>
            </p:txBody>
          </p:sp>
        </mc:Choice>
        <mc:Fallback xmlns="">
          <p:sp>
            <p:nvSpPr>
              <p:cNvPr id="44" name="TextBox 43">
                <a:extLst>
                  <a:ext uri="{FF2B5EF4-FFF2-40B4-BE49-F238E27FC236}">
                    <a16:creationId xmlns:a16="http://schemas.microsoft.com/office/drawing/2014/main" id="{333BC5FB-78E9-244A-B11D-F7F600F40425}"/>
                  </a:ext>
                </a:extLst>
              </p:cNvPr>
              <p:cNvSpPr txBox="1">
                <a:spLocks noRot="1" noChangeAspect="1" noMove="1" noResize="1" noEditPoints="1" noAdjustHandles="1" noChangeArrowheads="1" noChangeShapeType="1" noTextEdit="1"/>
              </p:cNvSpPr>
              <p:nvPr/>
            </p:nvSpPr>
            <p:spPr>
              <a:xfrm>
                <a:off x="143917" y="6147679"/>
                <a:ext cx="2862013" cy="1908215"/>
              </a:xfrm>
              <a:prstGeom prst="rect">
                <a:avLst/>
              </a:prstGeom>
              <a:blipFill>
                <a:blip r:embed="rId6"/>
                <a:stretch>
                  <a:fillRect/>
                </a:stretch>
              </a:blipFill>
            </p:spPr>
            <p:txBody>
              <a:bodyPr/>
              <a:lstStyle/>
              <a:p>
                <a:r>
                  <a:rPr lang="en-US">
                    <a:noFill/>
                  </a:rPr>
                  <a:t> </a:t>
                </a:r>
              </a:p>
            </p:txBody>
          </p:sp>
        </mc:Fallback>
      </mc:AlternateContent>
      <p:sp>
        <p:nvSpPr>
          <p:cNvPr id="176" name="TextBox 175">
            <a:extLst>
              <a:ext uri="{FF2B5EF4-FFF2-40B4-BE49-F238E27FC236}">
                <a16:creationId xmlns:a16="http://schemas.microsoft.com/office/drawing/2014/main" id="{8FCE6EE1-7797-AA43-A1DE-003A1D395862}"/>
              </a:ext>
            </a:extLst>
          </p:cNvPr>
          <p:cNvSpPr txBox="1"/>
          <p:nvPr/>
        </p:nvSpPr>
        <p:spPr>
          <a:xfrm>
            <a:off x="3024237" y="6147679"/>
            <a:ext cx="2086919" cy="276999"/>
          </a:xfrm>
          <a:prstGeom prst="rect">
            <a:avLst/>
          </a:prstGeom>
          <a:noFill/>
        </p:spPr>
        <p:txBody>
          <a:bodyPr wrap="square" rtlCol="0">
            <a:spAutoFit/>
          </a:bodyPr>
          <a:lstStyle/>
          <a:p>
            <a:r>
              <a:rPr lang="en-US" sz="1200" b="1" dirty="0"/>
              <a:t>CARMA now:</a:t>
            </a:r>
            <a:endParaRPr lang="en-US" sz="1000" dirty="0"/>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010A334-A94E-4746-8EBC-DDC5C7E18246}"/>
                  </a:ext>
                </a:extLst>
              </p:cNvPr>
              <p:cNvSpPr txBox="1"/>
              <p:nvPr/>
            </p:nvSpPr>
            <p:spPr>
              <a:xfrm>
                <a:off x="3042737" y="6337914"/>
                <a:ext cx="2174878" cy="523220"/>
              </a:xfrm>
              <a:prstGeom prst="rect">
                <a:avLst/>
              </a:prstGeom>
              <a:noFill/>
            </p:spPr>
            <p:txBody>
              <a:bodyPr wrap="square" rtlCol="0">
                <a:spAutoFit/>
              </a:bodyPr>
              <a:lstStyle/>
              <a:p>
                <a:pPr marL="171450" indent="-171450">
                  <a:buFont typeface="Arial" panose="020B0604020202020204" pitchFamily="34" charset="0"/>
                  <a:buChar char="•"/>
                </a:pPr>
                <a:r>
                  <a:rPr lang="en-US" sz="1000" b="1" dirty="0"/>
                  <a:t>Generalized implementation: </a:t>
                </a:r>
                <a:r>
                  <a:rPr lang="en-US" sz="800" dirty="0"/>
                  <a:t>Works for any </a:t>
                </a:r>
                <a14:m>
                  <m:oMath xmlns:m="http://schemas.openxmlformats.org/officeDocument/2006/math">
                    <m:r>
                      <a:rPr lang="en-US" sz="800" i="1">
                        <a:latin typeface="Cambria Math" panose="02040503050406030204" pitchFamily="18" charset="0"/>
                      </a:rPr>
                      <m:t>(</m:t>
                    </m:r>
                    <m:r>
                      <a:rPr lang="en-US" sz="800" i="1">
                        <a:latin typeface="Cambria Math" panose="02040503050406030204" pitchFamily="18" charset="0"/>
                      </a:rPr>
                      <m:t>𝑚</m:t>
                    </m:r>
                    <m:r>
                      <a:rPr lang="en-US" sz="800" i="1">
                        <a:latin typeface="Cambria Math" panose="02040503050406030204" pitchFamily="18" charset="0"/>
                      </a:rPr>
                      <m:t>,</m:t>
                    </m:r>
                    <m:r>
                      <a:rPr lang="en-US" sz="800" i="1">
                        <a:latin typeface="Cambria Math" panose="02040503050406030204" pitchFamily="18" charset="0"/>
                      </a:rPr>
                      <m:t>𝑛</m:t>
                    </m:r>
                    <m:r>
                      <a:rPr lang="en-US" sz="800" i="1">
                        <a:latin typeface="Cambria Math" panose="02040503050406030204" pitchFamily="18" charset="0"/>
                      </a:rPr>
                      <m:t>,</m:t>
                    </m:r>
                    <m:r>
                      <a:rPr lang="en-US" sz="800" i="1">
                        <a:latin typeface="Cambria Math" panose="02040503050406030204" pitchFamily="18" charset="0"/>
                      </a:rPr>
                      <m:t>𝑘</m:t>
                    </m:r>
                    <m:r>
                      <a:rPr lang="en-US" sz="800" i="1">
                        <a:latin typeface="Cambria Math" panose="02040503050406030204" pitchFamily="18" charset="0"/>
                      </a:rPr>
                      <m:t>,</m:t>
                    </m:r>
                    <m:r>
                      <a:rPr lang="en-US" sz="800" i="1">
                        <a:latin typeface="Cambria Math" panose="02040503050406030204" pitchFamily="18" charset="0"/>
                      </a:rPr>
                      <m:t>𝑃</m:t>
                    </m:r>
                    <m:r>
                      <a:rPr lang="en-US" sz="800" i="1">
                        <a:latin typeface="Cambria Math" panose="02040503050406030204" pitchFamily="18" charset="0"/>
                      </a:rPr>
                      <m:t>)</m:t>
                    </m:r>
                  </m:oMath>
                </a14:m>
                <a:r>
                  <a:rPr lang="en-US" sz="800" dirty="0"/>
                  <a:t>! </a:t>
                </a:r>
              </a:p>
              <a:p>
                <a:endParaRPr lang="en-US" sz="1000" dirty="0"/>
              </a:p>
            </p:txBody>
          </p:sp>
        </mc:Choice>
        <mc:Fallback xmlns="">
          <p:sp>
            <p:nvSpPr>
              <p:cNvPr id="46" name="TextBox 45">
                <a:extLst>
                  <a:ext uri="{FF2B5EF4-FFF2-40B4-BE49-F238E27FC236}">
                    <a16:creationId xmlns:a16="http://schemas.microsoft.com/office/drawing/2014/main" id="{8010A334-A94E-4746-8EBC-DDC5C7E18246}"/>
                  </a:ext>
                </a:extLst>
              </p:cNvPr>
              <p:cNvSpPr txBox="1">
                <a:spLocks noRot="1" noChangeAspect="1" noMove="1" noResize="1" noEditPoints="1" noAdjustHandles="1" noChangeArrowheads="1" noChangeShapeType="1" noTextEdit="1"/>
              </p:cNvSpPr>
              <p:nvPr/>
            </p:nvSpPr>
            <p:spPr>
              <a:xfrm>
                <a:off x="3042737" y="6337914"/>
                <a:ext cx="2174878" cy="523220"/>
              </a:xfrm>
              <a:prstGeom prst="rect">
                <a:avLst/>
              </a:prstGeom>
              <a:blipFill>
                <a:blip r:embed="rId7"/>
                <a:stretch>
                  <a:fillRect/>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id="{9D83FAE9-D195-F547-B880-149C0AA739B0}"/>
              </a:ext>
            </a:extLst>
          </p:cNvPr>
          <p:cNvSpPr/>
          <p:nvPr/>
        </p:nvSpPr>
        <p:spPr>
          <a:xfrm>
            <a:off x="3049344" y="6624675"/>
            <a:ext cx="2077467" cy="615553"/>
          </a:xfrm>
          <a:prstGeom prst="rect">
            <a:avLst/>
          </a:prstGeom>
        </p:spPr>
        <p:txBody>
          <a:bodyPr wrap="square">
            <a:spAutoFit/>
          </a:bodyPr>
          <a:lstStyle/>
          <a:p>
            <a:pPr marL="171450" indent="-171450">
              <a:buFont typeface="Arial" panose="020B0604020202020204" pitchFamily="34" charset="0"/>
              <a:buChar char="•"/>
            </a:pPr>
            <a:r>
              <a:rPr lang="en-US" sz="1000" b="1" dirty="0"/>
              <a:t>Blocked data base-case layout: </a:t>
            </a:r>
            <a:r>
              <a:rPr lang="en-US" sz="800" dirty="0"/>
              <a:t>Requires local data reshuffling only in some case and only on the level of blocks, instead of single elements.</a:t>
            </a:r>
          </a:p>
        </p:txBody>
      </p:sp>
      <p:sp>
        <p:nvSpPr>
          <p:cNvPr id="48" name="Rectangle 47">
            <a:extLst>
              <a:ext uri="{FF2B5EF4-FFF2-40B4-BE49-F238E27FC236}">
                <a16:creationId xmlns:a16="http://schemas.microsoft.com/office/drawing/2014/main" id="{7635BB3B-CC5E-614E-A72C-605F3E9CAC2D}"/>
              </a:ext>
            </a:extLst>
          </p:cNvPr>
          <p:cNvSpPr/>
          <p:nvPr/>
        </p:nvSpPr>
        <p:spPr>
          <a:xfrm>
            <a:off x="3049344" y="7131046"/>
            <a:ext cx="2174751" cy="615553"/>
          </a:xfrm>
          <a:prstGeom prst="rect">
            <a:avLst/>
          </a:prstGeom>
        </p:spPr>
        <p:txBody>
          <a:bodyPr wrap="square">
            <a:spAutoFit/>
          </a:bodyPr>
          <a:lstStyle/>
          <a:p>
            <a:pPr marL="171450" indent="-171450">
              <a:buFont typeface="Arial" panose="020B0604020202020204" pitchFamily="34" charset="0"/>
              <a:buChar char="•"/>
            </a:pPr>
            <a:r>
              <a:rPr lang="en-US" sz="1000" b="1" dirty="0"/>
              <a:t>Less memory, more performance:  </a:t>
            </a:r>
            <a:r>
              <a:rPr lang="en-US" sz="800" dirty="0"/>
              <a:t>Buffers carefully allocated and reused throughout the algorithm. Using ~25% less memory in total.</a:t>
            </a:r>
          </a:p>
        </p:txBody>
      </p:sp>
      <p:sp>
        <p:nvSpPr>
          <p:cNvPr id="49" name="Rectangle 48">
            <a:extLst>
              <a:ext uri="{FF2B5EF4-FFF2-40B4-BE49-F238E27FC236}">
                <a16:creationId xmlns:a16="http://schemas.microsoft.com/office/drawing/2014/main" id="{F6E2440E-00EC-1F40-89F9-39C30206F49F}"/>
              </a:ext>
            </a:extLst>
          </p:cNvPr>
          <p:cNvSpPr/>
          <p:nvPr/>
        </p:nvSpPr>
        <p:spPr>
          <a:xfrm>
            <a:off x="3039946" y="7656707"/>
            <a:ext cx="2124205" cy="246221"/>
          </a:xfrm>
          <a:prstGeom prst="rect">
            <a:avLst/>
          </a:prstGeom>
        </p:spPr>
        <p:txBody>
          <a:bodyPr wrap="square">
            <a:spAutoFit/>
          </a:bodyPr>
          <a:lstStyle/>
          <a:p>
            <a:pPr marL="171450" indent="-171450">
              <a:buFont typeface="Arial" panose="020B0604020202020204" pitchFamily="34" charset="0"/>
              <a:buChar char="•"/>
            </a:pPr>
            <a:r>
              <a:rPr lang="en-US" sz="1000" b="1" dirty="0"/>
              <a:t>Any division strategy available</a:t>
            </a:r>
            <a:endParaRPr lang="en-US" sz="800" dirty="0"/>
          </a:p>
        </p:txBody>
      </p:sp>
      <p:sp>
        <p:nvSpPr>
          <p:cNvPr id="157" name="TextBox 156">
            <a:extLst>
              <a:ext uri="{FF2B5EF4-FFF2-40B4-BE49-F238E27FC236}">
                <a16:creationId xmlns:a16="http://schemas.microsoft.com/office/drawing/2014/main" id="{0FA0F314-139B-5744-A09E-65951CF513D2}"/>
              </a:ext>
            </a:extLst>
          </p:cNvPr>
          <p:cNvSpPr txBox="1"/>
          <p:nvPr/>
        </p:nvSpPr>
        <p:spPr>
          <a:xfrm>
            <a:off x="151302" y="7989061"/>
            <a:ext cx="1684071" cy="307777"/>
          </a:xfrm>
          <a:prstGeom prst="rect">
            <a:avLst/>
          </a:prstGeom>
          <a:solidFill>
            <a:schemeClr val="accent1"/>
          </a:solidFill>
        </p:spPr>
        <p:txBody>
          <a:bodyPr wrap="square" rtlCol="0">
            <a:spAutoFit/>
          </a:bodyPr>
          <a:lstStyle/>
          <a:p>
            <a:r>
              <a:rPr lang="en-US" sz="1400" dirty="0">
                <a:solidFill>
                  <a:schemeClr val="bg1"/>
                </a:solidFill>
              </a:rPr>
              <a:t>New Data Layout:</a:t>
            </a:r>
          </a:p>
        </p:txBody>
      </p:sp>
      <p:sp>
        <p:nvSpPr>
          <p:cNvPr id="160" name="Frame 159">
            <a:extLst>
              <a:ext uri="{FF2B5EF4-FFF2-40B4-BE49-F238E27FC236}">
                <a16:creationId xmlns:a16="http://schemas.microsoft.com/office/drawing/2014/main" id="{BE8C7DE0-9CE4-8F41-ABD6-29C0EB763C60}"/>
              </a:ext>
            </a:extLst>
          </p:cNvPr>
          <p:cNvSpPr/>
          <p:nvPr/>
        </p:nvSpPr>
        <p:spPr>
          <a:xfrm>
            <a:off x="142397" y="7992342"/>
            <a:ext cx="5114088" cy="2176455"/>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TextBox 160">
            <a:extLst>
              <a:ext uri="{FF2B5EF4-FFF2-40B4-BE49-F238E27FC236}">
                <a16:creationId xmlns:a16="http://schemas.microsoft.com/office/drawing/2014/main" id="{4F9AD5C5-A268-A847-BD8E-32FCB3BC56F2}"/>
              </a:ext>
            </a:extLst>
          </p:cNvPr>
          <p:cNvSpPr txBox="1"/>
          <p:nvPr/>
        </p:nvSpPr>
        <p:spPr>
          <a:xfrm>
            <a:off x="151302" y="10251954"/>
            <a:ext cx="1684071" cy="307777"/>
          </a:xfrm>
          <a:prstGeom prst="rect">
            <a:avLst/>
          </a:prstGeom>
          <a:solidFill>
            <a:schemeClr val="accent1"/>
          </a:solidFill>
        </p:spPr>
        <p:txBody>
          <a:bodyPr wrap="square" rtlCol="0">
            <a:spAutoFit/>
          </a:bodyPr>
          <a:lstStyle/>
          <a:p>
            <a:r>
              <a:rPr lang="en-US" sz="1400" dirty="0">
                <a:solidFill>
                  <a:schemeClr val="bg1"/>
                </a:solidFill>
              </a:rPr>
              <a:t>Buffers Reuse:</a:t>
            </a:r>
          </a:p>
        </p:txBody>
      </p:sp>
      <p:sp>
        <p:nvSpPr>
          <p:cNvPr id="177" name="Frame 176">
            <a:extLst>
              <a:ext uri="{FF2B5EF4-FFF2-40B4-BE49-F238E27FC236}">
                <a16:creationId xmlns:a16="http://schemas.microsoft.com/office/drawing/2014/main" id="{3CC1C537-3F5C-D247-8C3B-94DAF13AB4F9}"/>
              </a:ext>
            </a:extLst>
          </p:cNvPr>
          <p:cNvSpPr/>
          <p:nvPr/>
        </p:nvSpPr>
        <p:spPr>
          <a:xfrm>
            <a:off x="142397" y="10239117"/>
            <a:ext cx="5114088" cy="1816118"/>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7" name="TextBox 516">
            <a:extLst>
              <a:ext uri="{FF2B5EF4-FFF2-40B4-BE49-F238E27FC236}">
                <a16:creationId xmlns:a16="http://schemas.microsoft.com/office/drawing/2014/main" id="{C7F28698-DE4C-1947-85CA-C593647594B8}"/>
              </a:ext>
            </a:extLst>
          </p:cNvPr>
          <p:cNvSpPr txBox="1"/>
          <p:nvPr/>
        </p:nvSpPr>
        <p:spPr>
          <a:xfrm>
            <a:off x="231488" y="8286392"/>
            <a:ext cx="1499013" cy="246221"/>
          </a:xfrm>
          <a:prstGeom prst="rect">
            <a:avLst/>
          </a:prstGeom>
          <a:noFill/>
        </p:spPr>
        <p:txBody>
          <a:bodyPr wrap="square" rtlCol="0">
            <a:spAutoFit/>
          </a:bodyPr>
          <a:lstStyle/>
          <a:p>
            <a:r>
              <a:rPr lang="en-US" sz="1000" b="1" dirty="0"/>
              <a:t>Cyclic Layout (before)</a:t>
            </a:r>
          </a:p>
        </p:txBody>
      </p:sp>
      <p:sp>
        <p:nvSpPr>
          <p:cNvPr id="519" name="TextBox 518">
            <a:extLst>
              <a:ext uri="{FF2B5EF4-FFF2-40B4-BE49-F238E27FC236}">
                <a16:creationId xmlns:a16="http://schemas.microsoft.com/office/drawing/2014/main" id="{596F61A2-F7B6-9A4A-9AC9-F6CC43AB1DFE}"/>
              </a:ext>
            </a:extLst>
          </p:cNvPr>
          <p:cNvSpPr txBox="1"/>
          <p:nvPr/>
        </p:nvSpPr>
        <p:spPr>
          <a:xfrm>
            <a:off x="237434" y="8452941"/>
            <a:ext cx="2099123" cy="184666"/>
          </a:xfrm>
          <a:prstGeom prst="rect">
            <a:avLst/>
          </a:prstGeom>
          <a:noFill/>
        </p:spPr>
        <p:txBody>
          <a:bodyPr wrap="square" rtlCol="0">
            <a:spAutoFit/>
          </a:bodyPr>
          <a:lstStyle/>
          <a:p>
            <a:r>
              <a:rPr lang="en-US" sz="600" dirty="0"/>
              <a:t>Requires local data reshuffling after each communication!</a:t>
            </a:r>
          </a:p>
        </p:txBody>
      </p:sp>
      <p:cxnSp>
        <p:nvCxnSpPr>
          <p:cNvPr id="521" name="Straight Connector 520">
            <a:extLst>
              <a:ext uri="{FF2B5EF4-FFF2-40B4-BE49-F238E27FC236}">
                <a16:creationId xmlns:a16="http://schemas.microsoft.com/office/drawing/2014/main" id="{7C44D88E-AAC7-5049-ADC8-DF375CCED211}"/>
              </a:ext>
            </a:extLst>
          </p:cNvPr>
          <p:cNvCxnSpPr>
            <a:cxnSpLocks/>
          </p:cNvCxnSpPr>
          <p:nvPr/>
        </p:nvCxnSpPr>
        <p:spPr>
          <a:xfrm>
            <a:off x="2592189" y="8361568"/>
            <a:ext cx="0" cy="1719007"/>
          </a:xfrm>
          <a:prstGeom prst="line">
            <a:avLst/>
          </a:prstGeom>
        </p:spPr>
        <p:style>
          <a:lnRef idx="3">
            <a:schemeClr val="accent1"/>
          </a:lnRef>
          <a:fillRef idx="0">
            <a:schemeClr val="accent1"/>
          </a:fillRef>
          <a:effectRef idx="2">
            <a:schemeClr val="accent1"/>
          </a:effectRef>
          <a:fontRef idx="minor">
            <a:schemeClr val="tx1"/>
          </a:fontRef>
        </p:style>
      </p:cxnSp>
      <p:grpSp>
        <p:nvGrpSpPr>
          <p:cNvPr id="97" name="Group 96">
            <a:extLst>
              <a:ext uri="{FF2B5EF4-FFF2-40B4-BE49-F238E27FC236}">
                <a16:creationId xmlns:a16="http://schemas.microsoft.com/office/drawing/2014/main" id="{3CADAE0F-0B55-DE4A-ABE0-47AA603F30D9}"/>
              </a:ext>
            </a:extLst>
          </p:cNvPr>
          <p:cNvGrpSpPr/>
          <p:nvPr/>
        </p:nvGrpSpPr>
        <p:grpSpPr>
          <a:xfrm>
            <a:off x="298947" y="9397199"/>
            <a:ext cx="864096" cy="707925"/>
            <a:chOff x="215925" y="8903082"/>
            <a:chExt cx="864096" cy="707925"/>
          </a:xfrm>
        </p:grpSpPr>
        <p:sp>
          <p:nvSpPr>
            <p:cNvPr id="52" name="Rectangle 51">
              <a:extLst>
                <a:ext uri="{FF2B5EF4-FFF2-40B4-BE49-F238E27FC236}">
                  <a16:creationId xmlns:a16="http://schemas.microsoft.com/office/drawing/2014/main" id="{B525A907-B74C-7F47-9C6A-7EC2B7E88EC7}"/>
                </a:ext>
              </a:extLst>
            </p:cNvPr>
            <p:cNvSpPr/>
            <p:nvPr/>
          </p:nvSpPr>
          <p:spPr>
            <a:xfrm>
              <a:off x="217418" y="8905194"/>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9F7CE4E4-906E-1942-A45F-9756C3732A56}"/>
                </a:ext>
              </a:extLst>
            </p:cNvPr>
            <p:cNvSpPr/>
            <p:nvPr/>
          </p:nvSpPr>
          <p:spPr>
            <a:xfrm>
              <a:off x="365681" y="8905587"/>
              <a:ext cx="12514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69EC83E3-6D00-FD4A-A881-8D6773B7B86C}"/>
                </a:ext>
              </a:extLst>
            </p:cNvPr>
            <p:cNvSpPr/>
            <p:nvPr/>
          </p:nvSpPr>
          <p:spPr>
            <a:xfrm>
              <a:off x="509122" y="8907398"/>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19E17584-F75D-7646-BC5B-4FE5C9C22F13}"/>
                </a:ext>
              </a:extLst>
            </p:cNvPr>
            <p:cNvSpPr/>
            <p:nvPr/>
          </p:nvSpPr>
          <p:spPr>
            <a:xfrm>
              <a:off x="656937" y="8903082"/>
              <a:ext cx="13681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48CB7D8D-5A09-2841-A2E9-394459A44AFF}"/>
                </a:ext>
              </a:extLst>
            </p:cNvPr>
            <p:cNvSpPr/>
            <p:nvPr/>
          </p:nvSpPr>
          <p:spPr>
            <a:xfrm>
              <a:off x="807597" y="8907398"/>
              <a:ext cx="123167"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9C0F6506-ED08-8F4F-BA84-E41E6F1CFB8F}"/>
                </a:ext>
              </a:extLst>
            </p:cNvPr>
            <p:cNvSpPr/>
            <p:nvPr/>
          </p:nvSpPr>
          <p:spPr>
            <a:xfrm>
              <a:off x="939103" y="8907398"/>
              <a:ext cx="136547" cy="701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6E2484A-C911-D943-A312-6A282D51CD58}"/>
                </a:ext>
              </a:extLst>
            </p:cNvPr>
            <p:cNvSpPr/>
            <p:nvPr/>
          </p:nvSpPr>
          <p:spPr>
            <a:xfrm>
              <a:off x="215925" y="8904053"/>
              <a:ext cx="864096" cy="704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E675464-D022-3049-A4F4-8B4F4698AD63}"/>
                </a:ext>
              </a:extLst>
            </p:cNvPr>
            <p:cNvCxnSpPr>
              <a:cxnSpLocks/>
            </p:cNvCxnSpPr>
            <p:nvPr/>
          </p:nvCxnSpPr>
          <p:spPr>
            <a:xfrm>
              <a:off x="503957"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190" name="Straight Connector 189">
              <a:extLst>
                <a:ext uri="{FF2B5EF4-FFF2-40B4-BE49-F238E27FC236}">
                  <a16:creationId xmlns:a16="http://schemas.microsoft.com/office/drawing/2014/main" id="{02C585A3-E57B-9841-A952-64008CF272FE}"/>
                </a:ext>
              </a:extLst>
            </p:cNvPr>
            <p:cNvCxnSpPr>
              <a:cxnSpLocks/>
            </p:cNvCxnSpPr>
            <p:nvPr/>
          </p:nvCxnSpPr>
          <p:spPr>
            <a:xfrm>
              <a:off x="802480"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9262F9D8-7FBD-B343-AC78-3F1DD3CEFDEE}"/>
                </a:ext>
              </a:extLst>
            </p:cNvPr>
            <p:cNvCxnSpPr>
              <a:cxnSpLocks/>
            </p:cNvCxnSpPr>
            <p:nvPr/>
          </p:nvCxnSpPr>
          <p:spPr>
            <a:xfrm>
              <a:off x="359941"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91" name="Straight Connector 190">
              <a:extLst>
                <a:ext uri="{FF2B5EF4-FFF2-40B4-BE49-F238E27FC236}">
                  <a16:creationId xmlns:a16="http://schemas.microsoft.com/office/drawing/2014/main" id="{DA367E25-B7E4-2042-A8C9-F4350331C3E5}"/>
                </a:ext>
              </a:extLst>
            </p:cNvPr>
            <p:cNvCxnSpPr>
              <a:cxnSpLocks/>
              <a:endCxn id="7" idx="2"/>
            </p:cNvCxnSpPr>
            <p:nvPr/>
          </p:nvCxnSpPr>
          <p:spPr>
            <a:xfrm>
              <a:off x="64797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92" name="Straight Connector 191">
              <a:extLst>
                <a:ext uri="{FF2B5EF4-FFF2-40B4-BE49-F238E27FC236}">
                  <a16:creationId xmlns:a16="http://schemas.microsoft.com/office/drawing/2014/main" id="{B43208BA-5B5F-6646-AE8D-596763CC9C88}"/>
                </a:ext>
              </a:extLst>
            </p:cNvPr>
            <p:cNvCxnSpPr>
              <a:cxnSpLocks/>
            </p:cNvCxnSpPr>
            <p:nvPr/>
          </p:nvCxnSpPr>
          <p:spPr>
            <a:xfrm>
              <a:off x="93336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sp>
          <p:nvSpPr>
            <p:cNvPr id="54" name="Oval 53">
              <a:extLst>
                <a:ext uri="{FF2B5EF4-FFF2-40B4-BE49-F238E27FC236}">
                  <a16:creationId xmlns:a16="http://schemas.microsoft.com/office/drawing/2014/main" id="{83758C73-DC95-0A41-AEDF-E321E57D16BA}"/>
                </a:ext>
              </a:extLst>
            </p:cNvPr>
            <p:cNvSpPr/>
            <p:nvPr/>
          </p:nvSpPr>
          <p:spPr>
            <a:xfrm flipH="1" flipV="1">
              <a:off x="245410" y="8963296"/>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1F4A9CB2-5BEC-4345-8C18-5AA43375AB7C}"/>
                </a:ext>
              </a:extLst>
            </p:cNvPr>
            <p:cNvSpPr/>
            <p:nvPr/>
          </p:nvSpPr>
          <p:spPr>
            <a:xfrm flipH="1" flipV="1">
              <a:off x="551074" y="8963296"/>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Oval 205">
              <a:extLst>
                <a:ext uri="{FF2B5EF4-FFF2-40B4-BE49-F238E27FC236}">
                  <a16:creationId xmlns:a16="http://schemas.microsoft.com/office/drawing/2014/main" id="{91E94F6F-3769-8D44-9C04-616A82EA838A}"/>
                </a:ext>
              </a:extLst>
            </p:cNvPr>
            <p:cNvSpPr/>
            <p:nvPr/>
          </p:nvSpPr>
          <p:spPr>
            <a:xfrm flipH="1" flipV="1">
              <a:off x="842812" y="8960547"/>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1E38EE2A-E531-5E4E-BD37-E6F4AB501D93}"/>
                </a:ext>
              </a:extLst>
            </p:cNvPr>
            <p:cNvSpPr/>
            <p:nvPr/>
          </p:nvSpPr>
          <p:spPr>
            <a:xfrm flipH="1" flipV="1">
              <a:off x="407502" y="9021810"/>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Oval 207">
              <a:extLst>
                <a:ext uri="{FF2B5EF4-FFF2-40B4-BE49-F238E27FC236}">
                  <a16:creationId xmlns:a16="http://schemas.microsoft.com/office/drawing/2014/main" id="{2754C412-6D99-6B4D-AB1C-F9DB335B1095}"/>
                </a:ext>
              </a:extLst>
            </p:cNvPr>
            <p:cNvSpPr/>
            <p:nvPr/>
          </p:nvSpPr>
          <p:spPr>
            <a:xfrm flipH="1" flipV="1">
              <a:off x="702000" y="9024618"/>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Oval 208">
              <a:extLst>
                <a:ext uri="{FF2B5EF4-FFF2-40B4-BE49-F238E27FC236}">
                  <a16:creationId xmlns:a16="http://schemas.microsoft.com/office/drawing/2014/main" id="{9336BED3-653D-4341-BE7C-FD0A0B953A6C}"/>
                </a:ext>
              </a:extLst>
            </p:cNvPr>
            <p:cNvSpPr/>
            <p:nvPr/>
          </p:nvSpPr>
          <p:spPr>
            <a:xfrm flipH="1" flipV="1">
              <a:off x="986188" y="9024617"/>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6" name="Straight Arrow Connector 55">
              <a:extLst>
                <a:ext uri="{FF2B5EF4-FFF2-40B4-BE49-F238E27FC236}">
                  <a16:creationId xmlns:a16="http://schemas.microsoft.com/office/drawing/2014/main" id="{2E5AB3C8-84A9-3D41-8C5E-B66BEB4017A8}"/>
                </a:ext>
              </a:extLst>
            </p:cNvPr>
            <p:cNvCxnSpPr>
              <a:stCxn id="54" idx="2"/>
              <a:endCxn id="205" idx="6"/>
            </p:cNvCxnSpPr>
            <p:nvPr/>
          </p:nvCxnSpPr>
          <p:spPr>
            <a:xfrm>
              <a:off x="291129" y="8986155"/>
              <a:ext cx="259945" cy="0"/>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3EC63E53-7BA4-F540-9479-D653B40CEC57}"/>
                </a:ext>
              </a:extLst>
            </p:cNvPr>
            <p:cNvCxnSpPr>
              <a:cxnSpLocks/>
              <a:stCxn id="205" idx="2"/>
              <a:endCxn id="206" idx="6"/>
            </p:cNvCxnSpPr>
            <p:nvPr/>
          </p:nvCxnSpPr>
          <p:spPr>
            <a:xfrm flipV="1">
              <a:off x="596793" y="8983406"/>
              <a:ext cx="246019" cy="2749"/>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48796E2D-B12F-6941-B769-F5BEC55BB410}"/>
                </a:ext>
              </a:extLst>
            </p:cNvPr>
            <p:cNvCxnSpPr>
              <a:cxnSpLocks/>
              <a:stCxn id="207" idx="2"/>
              <a:endCxn id="208" idx="6"/>
            </p:cNvCxnSpPr>
            <p:nvPr/>
          </p:nvCxnSpPr>
          <p:spPr>
            <a:xfrm>
              <a:off x="453221" y="9044669"/>
              <a:ext cx="248779" cy="2808"/>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47C0F7F1-4237-824E-A3A2-45C1993E6202}"/>
                </a:ext>
              </a:extLst>
            </p:cNvPr>
            <p:cNvCxnSpPr>
              <a:cxnSpLocks/>
              <a:stCxn id="208" idx="2"/>
              <a:endCxn id="209" idx="6"/>
            </p:cNvCxnSpPr>
            <p:nvPr/>
          </p:nvCxnSpPr>
          <p:spPr>
            <a:xfrm flipV="1">
              <a:off x="747719" y="9047476"/>
              <a:ext cx="238469" cy="1"/>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CA9AD3C2-5C6E-A84F-A1A5-5D9F047E5D5E}"/>
              </a:ext>
            </a:extLst>
          </p:cNvPr>
          <p:cNvGrpSpPr/>
          <p:nvPr/>
        </p:nvGrpSpPr>
        <p:grpSpPr>
          <a:xfrm>
            <a:off x="1510640" y="9397199"/>
            <a:ext cx="864096" cy="707925"/>
            <a:chOff x="1340973" y="8900878"/>
            <a:chExt cx="864096" cy="707925"/>
          </a:xfrm>
        </p:grpSpPr>
        <p:sp>
          <p:nvSpPr>
            <p:cNvPr id="213" name="Rectangle 212">
              <a:extLst>
                <a:ext uri="{FF2B5EF4-FFF2-40B4-BE49-F238E27FC236}">
                  <a16:creationId xmlns:a16="http://schemas.microsoft.com/office/drawing/2014/main" id="{D2C20923-9F7C-8448-8960-4DB4430B9593}"/>
                </a:ext>
              </a:extLst>
            </p:cNvPr>
            <p:cNvSpPr/>
            <p:nvPr/>
          </p:nvSpPr>
          <p:spPr>
            <a:xfrm>
              <a:off x="1342466" y="8902990"/>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B905A17-23A7-EB46-8532-824EA8FAD289}"/>
                </a:ext>
              </a:extLst>
            </p:cNvPr>
            <p:cNvSpPr/>
            <p:nvPr/>
          </p:nvSpPr>
          <p:spPr>
            <a:xfrm>
              <a:off x="1490729" y="8903383"/>
              <a:ext cx="12514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A13E06EB-136B-A14C-8A5B-892E6EAE9A2E}"/>
                </a:ext>
              </a:extLst>
            </p:cNvPr>
            <p:cNvSpPr/>
            <p:nvPr/>
          </p:nvSpPr>
          <p:spPr>
            <a:xfrm>
              <a:off x="1634170" y="8905194"/>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CDF824CC-1036-C14D-A2D0-F5FEC9E35BA7}"/>
                </a:ext>
              </a:extLst>
            </p:cNvPr>
            <p:cNvSpPr/>
            <p:nvPr/>
          </p:nvSpPr>
          <p:spPr>
            <a:xfrm>
              <a:off x="1781985" y="8900878"/>
              <a:ext cx="13681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5DF07FC1-5ADF-A44B-8C6B-57F0C28522F3}"/>
                </a:ext>
              </a:extLst>
            </p:cNvPr>
            <p:cNvSpPr/>
            <p:nvPr/>
          </p:nvSpPr>
          <p:spPr>
            <a:xfrm>
              <a:off x="1932645" y="8905194"/>
              <a:ext cx="123167"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067B116B-0ED1-C44C-8B9B-FB58EE1B17B4}"/>
                </a:ext>
              </a:extLst>
            </p:cNvPr>
            <p:cNvSpPr/>
            <p:nvPr/>
          </p:nvSpPr>
          <p:spPr>
            <a:xfrm>
              <a:off x="2064151" y="8905194"/>
              <a:ext cx="136547" cy="701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4561EB59-99F1-AD46-9F41-DE9E0D59DCB0}"/>
                </a:ext>
              </a:extLst>
            </p:cNvPr>
            <p:cNvSpPr/>
            <p:nvPr/>
          </p:nvSpPr>
          <p:spPr>
            <a:xfrm>
              <a:off x="1340973" y="8901849"/>
              <a:ext cx="864096" cy="704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1" name="Straight Connector 220">
              <a:extLst>
                <a:ext uri="{FF2B5EF4-FFF2-40B4-BE49-F238E27FC236}">
                  <a16:creationId xmlns:a16="http://schemas.microsoft.com/office/drawing/2014/main" id="{FAAED341-846D-3545-92E9-209F121AAE6D}"/>
                </a:ext>
              </a:extLst>
            </p:cNvPr>
            <p:cNvCxnSpPr>
              <a:cxnSpLocks/>
            </p:cNvCxnSpPr>
            <p:nvPr/>
          </p:nvCxnSpPr>
          <p:spPr>
            <a:xfrm>
              <a:off x="1629005" y="8900878"/>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223" name="Straight Connector 222">
              <a:extLst>
                <a:ext uri="{FF2B5EF4-FFF2-40B4-BE49-F238E27FC236}">
                  <a16:creationId xmlns:a16="http://schemas.microsoft.com/office/drawing/2014/main" id="{10838AB1-EAAF-C44A-B19D-8F194AABA456}"/>
                </a:ext>
              </a:extLst>
            </p:cNvPr>
            <p:cNvCxnSpPr>
              <a:cxnSpLocks/>
            </p:cNvCxnSpPr>
            <p:nvPr/>
          </p:nvCxnSpPr>
          <p:spPr>
            <a:xfrm>
              <a:off x="1927528" y="8900878"/>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224" name="Straight Connector 223">
              <a:extLst>
                <a:ext uri="{FF2B5EF4-FFF2-40B4-BE49-F238E27FC236}">
                  <a16:creationId xmlns:a16="http://schemas.microsoft.com/office/drawing/2014/main" id="{47B71F94-905B-C449-BD38-7E6DF52587EC}"/>
                </a:ext>
              </a:extLst>
            </p:cNvPr>
            <p:cNvCxnSpPr>
              <a:cxnSpLocks/>
            </p:cNvCxnSpPr>
            <p:nvPr/>
          </p:nvCxnSpPr>
          <p:spPr>
            <a:xfrm>
              <a:off x="1484989" y="8900878"/>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225" name="Straight Connector 224">
              <a:extLst>
                <a:ext uri="{FF2B5EF4-FFF2-40B4-BE49-F238E27FC236}">
                  <a16:creationId xmlns:a16="http://schemas.microsoft.com/office/drawing/2014/main" id="{25D54019-DEC4-5A40-8CDF-E56D51A0A343}"/>
                </a:ext>
              </a:extLst>
            </p:cNvPr>
            <p:cNvCxnSpPr>
              <a:cxnSpLocks/>
              <a:endCxn id="220" idx="2"/>
            </p:cNvCxnSpPr>
            <p:nvPr/>
          </p:nvCxnSpPr>
          <p:spPr>
            <a:xfrm>
              <a:off x="1773021" y="8900878"/>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229" name="Straight Connector 228">
              <a:extLst>
                <a:ext uri="{FF2B5EF4-FFF2-40B4-BE49-F238E27FC236}">
                  <a16:creationId xmlns:a16="http://schemas.microsoft.com/office/drawing/2014/main" id="{24C50304-9F2D-4B4D-AC41-841BE7038DAC}"/>
                </a:ext>
              </a:extLst>
            </p:cNvPr>
            <p:cNvCxnSpPr>
              <a:cxnSpLocks/>
            </p:cNvCxnSpPr>
            <p:nvPr/>
          </p:nvCxnSpPr>
          <p:spPr>
            <a:xfrm>
              <a:off x="2058411" y="8900878"/>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sp>
          <p:nvSpPr>
            <p:cNvPr id="230" name="Oval 229">
              <a:extLst>
                <a:ext uri="{FF2B5EF4-FFF2-40B4-BE49-F238E27FC236}">
                  <a16:creationId xmlns:a16="http://schemas.microsoft.com/office/drawing/2014/main" id="{5D8769EE-0F3A-FC4F-90E5-BB134F26E5A0}"/>
                </a:ext>
              </a:extLst>
            </p:cNvPr>
            <p:cNvSpPr/>
            <p:nvPr/>
          </p:nvSpPr>
          <p:spPr>
            <a:xfrm flipH="1" flipV="1">
              <a:off x="1385817" y="8957449"/>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Oval 230">
              <a:extLst>
                <a:ext uri="{FF2B5EF4-FFF2-40B4-BE49-F238E27FC236}">
                  <a16:creationId xmlns:a16="http://schemas.microsoft.com/office/drawing/2014/main" id="{018811B5-45E9-5043-B739-32E1FB9F6642}"/>
                </a:ext>
              </a:extLst>
            </p:cNvPr>
            <p:cNvSpPr/>
            <p:nvPr/>
          </p:nvSpPr>
          <p:spPr>
            <a:xfrm flipH="1" flipV="1">
              <a:off x="1691550" y="8961092"/>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Oval 231">
              <a:extLst>
                <a:ext uri="{FF2B5EF4-FFF2-40B4-BE49-F238E27FC236}">
                  <a16:creationId xmlns:a16="http://schemas.microsoft.com/office/drawing/2014/main" id="{CCD9165D-50E7-CA4B-AEC0-276E108EE5AC}"/>
                </a:ext>
              </a:extLst>
            </p:cNvPr>
            <p:cNvSpPr/>
            <p:nvPr/>
          </p:nvSpPr>
          <p:spPr>
            <a:xfrm flipH="1" flipV="1">
              <a:off x="1981754" y="8961092"/>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Oval 232">
              <a:extLst>
                <a:ext uri="{FF2B5EF4-FFF2-40B4-BE49-F238E27FC236}">
                  <a16:creationId xmlns:a16="http://schemas.microsoft.com/office/drawing/2014/main" id="{520FD65A-623F-3D4D-8608-4E3B4997BD41}"/>
                </a:ext>
              </a:extLst>
            </p:cNvPr>
            <p:cNvSpPr/>
            <p:nvPr/>
          </p:nvSpPr>
          <p:spPr>
            <a:xfrm flipH="1" flipV="1">
              <a:off x="1545870" y="901960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Oval 233">
              <a:extLst>
                <a:ext uri="{FF2B5EF4-FFF2-40B4-BE49-F238E27FC236}">
                  <a16:creationId xmlns:a16="http://schemas.microsoft.com/office/drawing/2014/main" id="{77CA5D08-B3A0-FA41-B972-2EA576209EBC}"/>
                </a:ext>
              </a:extLst>
            </p:cNvPr>
            <p:cNvSpPr/>
            <p:nvPr/>
          </p:nvSpPr>
          <p:spPr>
            <a:xfrm flipH="1" flipV="1">
              <a:off x="1839290" y="9026863"/>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Oval 234">
              <a:extLst>
                <a:ext uri="{FF2B5EF4-FFF2-40B4-BE49-F238E27FC236}">
                  <a16:creationId xmlns:a16="http://schemas.microsoft.com/office/drawing/2014/main" id="{9A498DA4-A82A-F54D-B32E-6100DC3B850E}"/>
                </a:ext>
              </a:extLst>
            </p:cNvPr>
            <p:cNvSpPr/>
            <p:nvPr/>
          </p:nvSpPr>
          <p:spPr>
            <a:xfrm flipH="1" flipV="1">
              <a:off x="2127317" y="9024267"/>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7" name="Straight Arrow Connector 236">
              <a:extLst>
                <a:ext uri="{FF2B5EF4-FFF2-40B4-BE49-F238E27FC236}">
                  <a16:creationId xmlns:a16="http://schemas.microsoft.com/office/drawing/2014/main" id="{F2043EA5-DDF3-DF4F-A64C-FDB07B3F4848}"/>
                </a:ext>
              </a:extLst>
            </p:cNvPr>
            <p:cNvCxnSpPr>
              <a:cxnSpLocks/>
              <a:stCxn id="230" idx="1"/>
              <a:endCxn id="233" idx="6"/>
            </p:cNvCxnSpPr>
            <p:nvPr/>
          </p:nvCxnSpPr>
          <p:spPr>
            <a:xfrm>
              <a:off x="1424841" y="8996473"/>
              <a:ext cx="121029" cy="45991"/>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541924A1-2DCA-A641-852A-4650EBD1CCF8}"/>
                </a:ext>
              </a:extLst>
            </p:cNvPr>
            <p:cNvCxnSpPr>
              <a:cxnSpLocks/>
              <a:stCxn id="231" idx="1"/>
              <a:endCxn id="234" idx="6"/>
            </p:cNvCxnSpPr>
            <p:nvPr/>
          </p:nvCxnSpPr>
          <p:spPr>
            <a:xfrm>
              <a:off x="1730574" y="9000116"/>
              <a:ext cx="108716" cy="49606"/>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148D475B-0DA2-034D-B7B1-00B78329F634}"/>
                </a:ext>
              </a:extLst>
            </p:cNvPr>
            <p:cNvCxnSpPr>
              <a:cxnSpLocks/>
              <a:stCxn id="233" idx="2"/>
              <a:endCxn id="231" idx="7"/>
            </p:cNvCxnSpPr>
            <p:nvPr/>
          </p:nvCxnSpPr>
          <p:spPr>
            <a:xfrm flipV="1">
              <a:off x="1591589" y="9000116"/>
              <a:ext cx="106656" cy="42348"/>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1298CBD1-3A8A-D34A-A3EA-7C37E868A224}"/>
                </a:ext>
              </a:extLst>
            </p:cNvPr>
            <p:cNvCxnSpPr>
              <a:cxnSpLocks/>
              <a:stCxn id="234" idx="2"/>
              <a:endCxn id="232" idx="7"/>
            </p:cNvCxnSpPr>
            <p:nvPr/>
          </p:nvCxnSpPr>
          <p:spPr>
            <a:xfrm flipV="1">
              <a:off x="1885009" y="9000116"/>
              <a:ext cx="103440" cy="49606"/>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grpSp>
      <p:cxnSp>
        <p:nvCxnSpPr>
          <p:cNvPr id="241" name="Straight Arrow Connector 240">
            <a:extLst>
              <a:ext uri="{FF2B5EF4-FFF2-40B4-BE49-F238E27FC236}">
                <a16:creationId xmlns:a16="http://schemas.microsoft.com/office/drawing/2014/main" id="{E8550E5D-5E0C-7440-B48F-86ED64ABE5DA}"/>
              </a:ext>
            </a:extLst>
          </p:cNvPr>
          <p:cNvCxnSpPr>
            <a:cxnSpLocks/>
            <a:stCxn id="232" idx="1"/>
            <a:endCxn id="235" idx="6"/>
          </p:cNvCxnSpPr>
          <p:nvPr/>
        </p:nvCxnSpPr>
        <p:spPr>
          <a:xfrm>
            <a:off x="2190445" y="9496437"/>
            <a:ext cx="106539" cy="47010"/>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sp>
        <p:nvSpPr>
          <p:cNvPr id="259" name="Right Arrow 258">
            <a:extLst>
              <a:ext uri="{FF2B5EF4-FFF2-40B4-BE49-F238E27FC236}">
                <a16:creationId xmlns:a16="http://schemas.microsoft.com/office/drawing/2014/main" id="{C891900C-DBAC-7C4D-B4D1-4F1E08121FC5}"/>
              </a:ext>
            </a:extLst>
          </p:cNvPr>
          <p:cNvSpPr/>
          <p:nvPr/>
        </p:nvSpPr>
        <p:spPr>
          <a:xfrm>
            <a:off x="1235051" y="9677901"/>
            <a:ext cx="216024" cy="11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7" name="TextBox 416">
                <a:extLst>
                  <a:ext uri="{FF2B5EF4-FFF2-40B4-BE49-F238E27FC236}">
                    <a16:creationId xmlns:a16="http://schemas.microsoft.com/office/drawing/2014/main" id="{C07C5076-8B37-4140-AA4D-7C64A51E3B10}"/>
                  </a:ext>
                </a:extLst>
              </p:cNvPr>
              <p:cNvSpPr txBox="1"/>
              <p:nvPr/>
            </p:nvSpPr>
            <p:spPr>
              <a:xfrm>
                <a:off x="308713" y="8734672"/>
                <a:ext cx="206258" cy="184666"/>
              </a:xfrm>
              <a:prstGeom prst="rect">
                <a:avLst/>
              </a:prstGeom>
              <a:solidFill>
                <a:srgbClr val="00B0F0"/>
              </a:solidFill>
              <a:ln>
                <a:solidFill>
                  <a:schemeClr val="tx1"/>
                </a:solidFill>
              </a:ln>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600" b="1" i="1" smtClean="0">
                              <a:solidFill>
                                <a:schemeClr val="bg1"/>
                              </a:solidFill>
                              <a:latin typeface="Cambria Math" panose="02040503050406030204" pitchFamily="18" charset="0"/>
                            </a:rPr>
                          </m:ctrlPr>
                        </m:sSubPr>
                        <m:e>
                          <m:r>
                            <a:rPr lang="en-US" sz="600" b="1" i="1" smtClean="0">
                              <a:solidFill>
                                <a:schemeClr val="bg1"/>
                              </a:solidFill>
                              <a:latin typeface="Cambria Math" panose="02040503050406030204" pitchFamily="18" charset="0"/>
                            </a:rPr>
                            <m:t>𝑷</m:t>
                          </m:r>
                        </m:e>
                        <m:sub>
                          <m:r>
                            <a:rPr lang="en-US" sz="600" b="1" i="1" smtClean="0">
                              <a:solidFill>
                                <a:schemeClr val="bg1"/>
                              </a:solidFill>
                              <a:latin typeface="Cambria Math" panose="02040503050406030204" pitchFamily="18" charset="0"/>
                            </a:rPr>
                            <m:t>𝟏</m:t>
                          </m:r>
                        </m:sub>
                      </m:sSub>
                    </m:oMath>
                  </m:oMathPara>
                </a14:m>
                <a:endParaRPr lang="en-US" sz="600" b="1" dirty="0">
                  <a:solidFill>
                    <a:schemeClr val="bg1"/>
                  </a:solidFill>
                </a:endParaRPr>
              </a:p>
            </p:txBody>
          </p:sp>
        </mc:Choice>
        <mc:Fallback xmlns="">
          <p:sp>
            <p:nvSpPr>
              <p:cNvPr id="417" name="TextBox 416">
                <a:extLst>
                  <a:ext uri="{FF2B5EF4-FFF2-40B4-BE49-F238E27FC236}">
                    <a16:creationId xmlns:a16="http://schemas.microsoft.com/office/drawing/2014/main" id="{C07C5076-8B37-4140-AA4D-7C64A51E3B10}"/>
                  </a:ext>
                </a:extLst>
              </p:cNvPr>
              <p:cNvSpPr txBox="1">
                <a:spLocks noRot="1" noChangeAspect="1" noMove="1" noResize="1" noEditPoints="1" noAdjustHandles="1" noChangeArrowheads="1" noChangeShapeType="1" noTextEdit="1"/>
              </p:cNvSpPr>
              <p:nvPr/>
            </p:nvSpPr>
            <p:spPr>
              <a:xfrm>
                <a:off x="308713" y="8734672"/>
                <a:ext cx="206258" cy="184666"/>
              </a:xfrm>
              <a:prstGeom prst="rect">
                <a:avLst/>
              </a:prstGeom>
              <a:blipFill>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8" name="TextBox 417">
                <a:extLst>
                  <a:ext uri="{FF2B5EF4-FFF2-40B4-BE49-F238E27FC236}">
                    <a16:creationId xmlns:a16="http://schemas.microsoft.com/office/drawing/2014/main" id="{CA9DA3AA-E0E8-E842-8706-19BC8BCCF32C}"/>
                  </a:ext>
                </a:extLst>
              </p:cNvPr>
              <p:cNvSpPr txBox="1"/>
              <p:nvPr/>
            </p:nvSpPr>
            <p:spPr>
              <a:xfrm>
                <a:off x="308713" y="9054299"/>
                <a:ext cx="206258" cy="184666"/>
              </a:xfrm>
              <a:prstGeom prst="rect">
                <a:avLst/>
              </a:prstGeom>
              <a:solidFill>
                <a:srgbClr val="FFC000"/>
              </a:solidFill>
              <a:ln>
                <a:solidFill>
                  <a:schemeClr val="tx1"/>
                </a:solidFill>
              </a:ln>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600" b="1" i="1" smtClean="0">
                              <a:latin typeface="Cambria Math" panose="02040503050406030204" pitchFamily="18" charset="0"/>
                            </a:rPr>
                          </m:ctrlPr>
                        </m:sSubPr>
                        <m:e>
                          <m:r>
                            <a:rPr lang="en-US" sz="600" b="1" i="1" smtClean="0">
                              <a:latin typeface="Cambria Math" panose="02040503050406030204" pitchFamily="18" charset="0"/>
                            </a:rPr>
                            <m:t>𝑷</m:t>
                          </m:r>
                        </m:e>
                        <m:sub>
                          <m:r>
                            <a:rPr lang="en-US" sz="600" b="1" i="1" smtClean="0">
                              <a:latin typeface="Cambria Math" panose="02040503050406030204" pitchFamily="18" charset="0"/>
                            </a:rPr>
                            <m:t>𝟐</m:t>
                          </m:r>
                        </m:sub>
                      </m:sSub>
                    </m:oMath>
                  </m:oMathPara>
                </a14:m>
                <a:endParaRPr lang="en-US" sz="600" b="1" dirty="0"/>
              </a:p>
            </p:txBody>
          </p:sp>
        </mc:Choice>
        <mc:Fallback xmlns="">
          <p:sp>
            <p:nvSpPr>
              <p:cNvPr id="418" name="TextBox 417">
                <a:extLst>
                  <a:ext uri="{FF2B5EF4-FFF2-40B4-BE49-F238E27FC236}">
                    <a16:creationId xmlns:a16="http://schemas.microsoft.com/office/drawing/2014/main" id="{CA9DA3AA-E0E8-E842-8706-19BC8BCCF32C}"/>
                  </a:ext>
                </a:extLst>
              </p:cNvPr>
              <p:cNvSpPr txBox="1">
                <a:spLocks noRot="1" noChangeAspect="1" noMove="1" noResize="1" noEditPoints="1" noAdjustHandles="1" noChangeArrowheads="1" noChangeShapeType="1" noTextEdit="1"/>
              </p:cNvSpPr>
              <p:nvPr/>
            </p:nvSpPr>
            <p:spPr>
              <a:xfrm>
                <a:off x="308713" y="9054299"/>
                <a:ext cx="206258" cy="184666"/>
              </a:xfrm>
              <a:prstGeom prst="rect">
                <a:avLst/>
              </a:prstGeom>
              <a:blipFill>
                <a:blip r:embed="rId9"/>
                <a:stretch>
                  <a:fillRect/>
                </a:stretch>
              </a:blipFill>
              <a:ln>
                <a:solidFill>
                  <a:schemeClr val="tx1"/>
                </a:solidFill>
              </a:ln>
            </p:spPr>
            <p:txBody>
              <a:bodyPr/>
              <a:lstStyle/>
              <a:p>
                <a:r>
                  <a:rPr lang="en-US">
                    <a:noFill/>
                  </a:rPr>
                  <a:t> </a:t>
                </a:r>
              </a:p>
            </p:txBody>
          </p:sp>
        </mc:Fallback>
      </mc:AlternateContent>
      <p:sp>
        <p:nvSpPr>
          <p:cNvPr id="461" name="Frame 460">
            <a:extLst>
              <a:ext uri="{FF2B5EF4-FFF2-40B4-BE49-F238E27FC236}">
                <a16:creationId xmlns:a16="http://schemas.microsoft.com/office/drawing/2014/main" id="{15258B24-AA5C-F648-A922-5CF8E4D23475}"/>
              </a:ext>
            </a:extLst>
          </p:cNvPr>
          <p:cNvSpPr/>
          <p:nvPr/>
        </p:nvSpPr>
        <p:spPr>
          <a:xfrm>
            <a:off x="658987" y="8734672"/>
            <a:ext cx="432048"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6" name="Frame 465">
            <a:extLst>
              <a:ext uri="{FF2B5EF4-FFF2-40B4-BE49-F238E27FC236}">
                <a16:creationId xmlns:a16="http://schemas.microsoft.com/office/drawing/2014/main" id="{5FCC4954-3825-2E41-B642-F177A2F35A5E}"/>
              </a:ext>
            </a:extLst>
          </p:cNvPr>
          <p:cNvSpPr/>
          <p:nvPr/>
        </p:nvSpPr>
        <p:spPr>
          <a:xfrm>
            <a:off x="658987" y="9056212"/>
            <a:ext cx="432048"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0" name="Frame 469">
            <a:extLst>
              <a:ext uri="{FF2B5EF4-FFF2-40B4-BE49-F238E27FC236}">
                <a16:creationId xmlns:a16="http://schemas.microsoft.com/office/drawing/2014/main" id="{8EC81280-4E97-B745-AA9C-4AF9555B237E}"/>
              </a:ext>
            </a:extLst>
          </p:cNvPr>
          <p:cNvSpPr/>
          <p:nvPr/>
        </p:nvSpPr>
        <p:spPr>
          <a:xfrm>
            <a:off x="1540508" y="8732759"/>
            <a:ext cx="777537"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4" name="Frame 473">
            <a:extLst>
              <a:ext uri="{FF2B5EF4-FFF2-40B4-BE49-F238E27FC236}">
                <a16:creationId xmlns:a16="http://schemas.microsoft.com/office/drawing/2014/main" id="{FBF01A98-8A20-4A45-A7CE-807F7B0F3D66}"/>
              </a:ext>
            </a:extLst>
          </p:cNvPr>
          <p:cNvSpPr/>
          <p:nvPr/>
        </p:nvSpPr>
        <p:spPr>
          <a:xfrm>
            <a:off x="1540508" y="9054299"/>
            <a:ext cx="777537"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5" name="Oval 474">
            <a:extLst>
              <a:ext uri="{FF2B5EF4-FFF2-40B4-BE49-F238E27FC236}">
                <a16:creationId xmlns:a16="http://schemas.microsoft.com/office/drawing/2014/main" id="{9EFC82DE-81FF-3A41-B652-D92253A72DD3}"/>
              </a:ext>
            </a:extLst>
          </p:cNvPr>
          <p:cNvSpPr/>
          <p:nvPr/>
        </p:nvSpPr>
        <p:spPr>
          <a:xfrm flipH="1" flipV="1">
            <a:off x="1612516" y="912377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a:extLst>
              <a:ext uri="{FF2B5EF4-FFF2-40B4-BE49-F238E27FC236}">
                <a16:creationId xmlns:a16="http://schemas.microsoft.com/office/drawing/2014/main" id="{23E46056-5488-244A-92DA-CC9CE5B7774F}"/>
              </a:ext>
            </a:extLst>
          </p:cNvPr>
          <p:cNvSpPr/>
          <p:nvPr/>
        </p:nvSpPr>
        <p:spPr>
          <a:xfrm flipH="1" flipV="1">
            <a:off x="1729203" y="9123182"/>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a:extLst>
              <a:ext uri="{FF2B5EF4-FFF2-40B4-BE49-F238E27FC236}">
                <a16:creationId xmlns:a16="http://schemas.microsoft.com/office/drawing/2014/main" id="{8E6951A7-2A10-134E-9349-AB6BCA0EAF1D}"/>
              </a:ext>
            </a:extLst>
          </p:cNvPr>
          <p:cNvSpPr/>
          <p:nvPr/>
        </p:nvSpPr>
        <p:spPr>
          <a:xfrm flipH="1" flipV="1">
            <a:off x="1843817" y="912377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7" name="Oval 486">
            <a:extLst>
              <a:ext uri="{FF2B5EF4-FFF2-40B4-BE49-F238E27FC236}">
                <a16:creationId xmlns:a16="http://schemas.microsoft.com/office/drawing/2014/main" id="{B500D3EF-78B4-4242-A016-0039BF03EC9C}"/>
              </a:ext>
            </a:extLst>
          </p:cNvPr>
          <p:cNvSpPr/>
          <p:nvPr/>
        </p:nvSpPr>
        <p:spPr>
          <a:xfrm flipH="1" flipV="1">
            <a:off x="1962967" y="9123772"/>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8" name="Oval 487">
            <a:extLst>
              <a:ext uri="{FF2B5EF4-FFF2-40B4-BE49-F238E27FC236}">
                <a16:creationId xmlns:a16="http://schemas.microsoft.com/office/drawing/2014/main" id="{DB0A50AE-2A66-ED40-A11C-FAEE544B7549}"/>
              </a:ext>
            </a:extLst>
          </p:cNvPr>
          <p:cNvSpPr/>
          <p:nvPr/>
        </p:nvSpPr>
        <p:spPr>
          <a:xfrm flipH="1" flipV="1">
            <a:off x="2079654" y="912318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9" name="Oval 488">
            <a:extLst>
              <a:ext uri="{FF2B5EF4-FFF2-40B4-BE49-F238E27FC236}">
                <a16:creationId xmlns:a16="http://schemas.microsoft.com/office/drawing/2014/main" id="{A904F0CE-8549-F847-A4E5-8D3F0F61B652}"/>
              </a:ext>
            </a:extLst>
          </p:cNvPr>
          <p:cNvSpPr/>
          <p:nvPr/>
        </p:nvSpPr>
        <p:spPr>
          <a:xfrm flipH="1" flipV="1">
            <a:off x="2178111" y="912221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1" name="Straight Arrow Connector 490">
            <a:extLst>
              <a:ext uri="{FF2B5EF4-FFF2-40B4-BE49-F238E27FC236}">
                <a16:creationId xmlns:a16="http://schemas.microsoft.com/office/drawing/2014/main" id="{5A3310FB-795D-8844-867D-7A1276927BAC}"/>
              </a:ext>
            </a:extLst>
          </p:cNvPr>
          <p:cNvCxnSpPr>
            <a:cxnSpLocks/>
          </p:cNvCxnSpPr>
          <p:nvPr/>
        </p:nvCxnSpPr>
        <p:spPr>
          <a:xfrm>
            <a:off x="730995" y="8932588"/>
            <a:ext cx="0" cy="116382"/>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95" name="Straight Arrow Connector 494">
            <a:extLst>
              <a:ext uri="{FF2B5EF4-FFF2-40B4-BE49-F238E27FC236}">
                <a16:creationId xmlns:a16="http://schemas.microsoft.com/office/drawing/2014/main" id="{5A5463EB-59F8-A24A-A82D-5343321AD7E8}"/>
              </a:ext>
            </a:extLst>
          </p:cNvPr>
          <p:cNvCxnSpPr>
            <a:cxnSpLocks/>
          </p:cNvCxnSpPr>
          <p:nvPr/>
        </p:nvCxnSpPr>
        <p:spPr>
          <a:xfrm flipV="1">
            <a:off x="759931" y="8942411"/>
            <a:ext cx="66469" cy="90466"/>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0" name="Straight Arrow Connector 499">
            <a:extLst>
              <a:ext uri="{FF2B5EF4-FFF2-40B4-BE49-F238E27FC236}">
                <a16:creationId xmlns:a16="http://schemas.microsoft.com/office/drawing/2014/main" id="{B855C5B9-F6A5-9D48-AF3E-1A2A7F692D01}"/>
              </a:ext>
            </a:extLst>
          </p:cNvPr>
          <p:cNvCxnSpPr>
            <a:cxnSpLocks/>
          </p:cNvCxnSpPr>
          <p:nvPr/>
        </p:nvCxnSpPr>
        <p:spPr>
          <a:xfrm>
            <a:off x="855335" y="8942673"/>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4" name="Straight Arrow Connector 503">
            <a:extLst>
              <a:ext uri="{FF2B5EF4-FFF2-40B4-BE49-F238E27FC236}">
                <a16:creationId xmlns:a16="http://schemas.microsoft.com/office/drawing/2014/main" id="{F41A54D7-4C49-0A47-B5DC-B3CE37CE8615}"/>
              </a:ext>
            </a:extLst>
          </p:cNvPr>
          <p:cNvCxnSpPr>
            <a:cxnSpLocks/>
          </p:cNvCxnSpPr>
          <p:nvPr/>
        </p:nvCxnSpPr>
        <p:spPr>
          <a:xfrm flipV="1">
            <a:off x="892021" y="8942411"/>
            <a:ext cx="80539" cy="9725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7" name="Straight Arrow Connector 506">
            <a:extLst>
              <a:ext uri="{FF2B5EF4-FFF2-40B4-BE49-F238E27FC236}">
                <a16:creationId xmlns:a16="http://schemas.microsoft.com/office/drawing/2014/main" id="{4CA68B33-DA9D-2A48-84F8-4925CC9C3C18}"/>
              </a:ext>
            </a:extLst>
          </p:cNvPr>
          <p:cNvCxnSpPr>
            <a:cxnSpLocks/>
          </p:cNvCxnSpPr>
          <p:nvPr/>
        </p:nvCxnSpPr>
        <p:spPr>
          <a:xfrm>
            <a:off x="994670" y="8935431"/>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513" name="Right Arrow 512">
            <a:extLst>
              <a:ext uri="{FF2B5EF4-FFF2-40B4-BE49-F238E27FC236}">
                <a16:creationId xmlns:a16="http://schemas.microsoft.com/office/drawing/2014/main" id="{E9133B09-2252-F944-8E45-BBEAA9242063}"/>
              </a:ext>
            </a:extLst>
          </p:cNvPr>
          <p:cNvSpPr/>
          <p:nvPr/>
        </p:nvSpPr>
        <p:spPr>
          <a:xfrm>
            <a:off x="1235051" y="8919338"/>
            <a:ext cx="216024" cy="11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TextBox 513">
            <a:extLst>
              <a:ext uri="{FF2B5EF4-FFF2-40B4-BE49-F238E27FC236}">
                <a16:creationId xmlns:a16="http://schemas.microsoft.com/office/drawing/2014/main" id="{EE72C2CF-6A41-3A49-8116-F6A01669F60C}"/>
              </a:ext>
            </a:extLst>
          </p:cNvPr>
          <p:cNvSpPr txBox="1"/>
          <p:nvPr/>
        </p:nvSpPr>
        <p:spPr>
          <a:xfrm>
            <a:off x="573337" y="8568407"/>
            <a:ext cx="769896" cy="184666"/>
          </a:xfrm>
          <a:prstGeom prst="rect">
            <a:avLst/>
          </a:prstGeom>
          <a:noFill/>
        </p:spPr>
        <p:txBody>
          <a:bodyPr wrap="square" rtlCol="0">
            <a:spAutoFit/>
          </a:bodyPr>
          <a:lstStyle/>
          <a:p>
            <a:r>
              <a:rPr lang="en-US" sz="600" b="1" dirty="0"/>
              <a:t>before comm.</a:t>
            </a:r>
          </a:p>
        </p:txBody>
      </p:sp>
      <p:sp>
        <p:nvSpPr>
          <p:cNvPr id="515" name="TextBox 514">
            <a:extLst>
              <a:ext uri="{FF2B5EF4-FFF2-40B4-BE49-F238E27FC236}">
                <a16:creationId xmlns:a16="http://schemas.microsoft.com/office/drawing/2014/main" id="{359BDCE1-FADC-9942-9752-0B2457979B30}"/>
              </a:ext>
            </a:extLst>
          </p:cNvPr>
          <p:cNvSpPr txBox="1"/>
          <p:nvPr/>
        </p:nvSpPr>
        <p:spPr>
          <a:xfrm>
            <a:off x="1565842" y="8568407"/>
            <a:ext cx="699669" cy="184666"/>
          </a:xfrm>
          <a:prstGeom prst="rect">
            <a:avLst/>
          </a:prstGeom>
          <a:noFill/>
        </p:spPr>
        <p:txBody>
          <a:bodyPr wrap="square" rtlCol="0">
            <a:spAutoFit/>
          </a:bodyPr>
          <a:lstStyle/>
          <a:p>
            <a:pPr algn="ctr"/>
            <a:r>
              <a:rPr lang="en-US" sz="600" b="1" dirty="0"/>
              <a:t>after comm.</a:t>
            </a:r>
          </a:p>
        </p:txBody>
      </p:sp>
      <p:sp>
        <p:nvSpPr>
          <p:cNvPr id="516" name="TextBox 515">
            <a:extLst>
              <a:ext uri="{FF2B5EF4-FFF2-40B4-BE49-F238E27FC236}">
                <a16:creationId xmlns:a16="http://schemas.microsoft.com/office/drawing/2014/main" id="{D7777A08-75A8-2D4C-8586-5C55A742465B}"/>
              </a:ext>
            </a:extLst>
          </p:cNvPr>
          <p:cNvSpPr txBox="1"/>
          <p:nvPr/>
        </p:nvSpPr>
        <p:spPr>
          <a:xfrm>
            <a:off x="1484596" y="8894541"/>
            <a:ext cx="963577" cy="184666"/>
          </a:xfrm>
          <a:prstGeom prst="rect">
            <a:avLst/>
          </a:prstGeom>
          <a:noFill/>
        </p:spPr>
        <p:txBody>
          <a:bodyPr wrap="square" rtlCol="0">
            <a:spAutoFit/>
          </a:bodyPr>
          <a:lstStyle/>
          <a:p>
            <a:r>
              <a:rPr lang="en-US" sz="600" dirty="0"/>
              <a:t>reshuffled (interleaved)</a:t>
            </a:r>
          </a:p>
        </p:txBody>
      </p:sp>
      <p:sp>
        <p:nvSpPr>
          <p:cNvPr id="523" name="Oval 522">
            <a:extLst>
              <a:ext uri="{FF2B5EF4-FFF2-40B4-BE49-F238E27FC236}">
                <a16:creationId xmlns:a16="http://schemas.microsoft.com/office/drawing/2014/main" id="{E196D269-7801-D846-9513-98D16F6FFFA2}"/>
              </a:ext>
            </a:extLst>
          </p:cNvPr>
          <p:cNvSpPr/>
          <p:nvPr/>
        </p:nvSpPr>
        <p:spPr>
          <a:xfrm flipH="1" flipV="1">
            <a:off x="716719" y="880309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 name="Oval 523">
            <a:extLst>
              <a:ext uri="{FF2B5EF4-FFF2-40B4-BE49-F238E27FC236}">
                <a16:creationId xmlns:a16="http://schemas.microsoft.com/office/drawing/2014/main" id="{5E3FDBF6-9552-A44A-A1B8-9EE5AB0EDB0A}"/>
              </a:ext>
            </a:extLst>
          </p:cNvPr>
          <p:cNvSpPr/>
          <p:nvPr/>
        </p:nvSpPr>
        <p:spPr>
          <a:xfrm flipH="1" flipV="1">
            <a:off x="845827" y="880309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5" name="Oval 524">
            <a:extLst>
              <a:ext uri="{FF2B5EF4-FFF2-40B4-BE49-F238E27FC236}">
                <a16:creationId xmlns:a16="http://schemas.microsoft.com/office/drawing/2014/main" id="{08D5377D-C541-7443-949B-CEFE7C8E6CCC}"/>
              </a:ext>
            </a:extLst>
          </p:cNvPr>
          <p:cNvSpPr/>
          <p:nvPr/>
        </p:nvSpPr>
        <p:spPr>
          <a:xfrm flipH="1" flipV="1">
            <a:off x="963554" y="8804304"/>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6" name="Oval 525">
            <a:extLst>
              <a:ext uri="{FF2B5EF4-FFF2-40B4-BE49-F238E27FC236}">
                <a16:creationId xmlns:a16="http://schemas.microsoft.com/office/drawing/2014/main" id="{D10BB778-63EB-534A-891E-BA791ADC2B73}"/>
              </a:ext>
            </a:extLst>
          </p:cNvPr>
          <p:cNvSpPr/>
          <p:nvPr/>
        </p:nvSpPr>
        <p:spPr>
          <a:xfrm flipH="1" flipV="1">
            <a:off x="724544" y="912932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7" name="Oval 526">
            <a:extLst>
              <a:ext uri="{FF2B5EF4-FFF2-40B4-BE49-F238E27FC236}">
                <a16:creationId xmlns:a16="http://schemas.microsoft.com/office/drawing/2014/main" id="{602668BB-2B0D-B14A-A763-2F842E7A0334}"/>
              </a:ext>
            </a:extLst>
          </p:cNvPr>
          <p:cNvSpPr/>
          <p:nvPr/>
        </p:nvSpPr>
        <p:spPr>
          <a:xfrm flipH="1" flipV="1">
            <a:off x="841231" y="912873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8" name="Oval 527">
            <a:extLst>
              <a:ext uri="{FF2B5EF4-FFF2-40B4-BE49-F238E27FC236}">
                <a16:creationId xmlns:a16="http://schemas.microsoft.com/office/drawing/2014/main" id="{CEA215F0-3FBA-EC4B-A8AF-CF7B7E7D1CAD}"/>
              </a:ext>
            </a:extLst>
          </p:cNvPr>
          <p:cNvSpPr/>
          <p:nvPr/>
        </p:nvSpPr>
        <p:spPr>
          <a:xfrm flipH="1" flipV="1">
            <a:off x="955845" y="9129324"/>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9" name="TextBox 528">
            <a:extLst>
              <a:ext uri="{FF2B5EF4-FFF2-40B4-BE49-F238E27FC236}">
                <a16:creationId xmlns:a16="http://schemas.microsoft.com/office/drawing/2014/main" id="{B3E83F10-84C6-C840-8DCC-2AF69A408D6C}"/>
              </a:ext>
            </a:extLst>
          </p:cNvPr>
          <p:cNvSpPr txBox="1"/>
          <p:nvPr/>
        </p:nvSpPr>
        <p:spPr>
          <a:xfrm>
            <a:off x="2655707" y="8297180"/>
            <a:ext cx="1428424" cy="246221"/>
          </a:xfrm>
          <a:prstGeom prst="rect">
            <a:avLst/>
          </a:prstGeom>
          <a:noFill/>
        </p:spPr>
        <p:txBody>
          <a:bodyPr wrap="square" rtlCol="0">
            <a:spAutoFit/>
          </a:bodyPr>
          <a:lstStyle/>
          <a:p>
            <a:r>
              <a:rPr lang="en-US" sz="1000" b="1" dirty="0"/>
              <a:t>Blocked Layout (now)</a:t>
            </a:r>
          </a:p>
        </p:txBody>
      </p:sp>
      <p:sp>
        <p:nvSpPr>
          <p:cNvPr id="530" name="TextBox 529">
            <a:extLst>
              <a:ext uri="{FF2B5EF4-FFF2-40B4-BE49-F238E27FC236}">
                <a16:creationId xmlns:a16="http://schemas.microsoft.com/office/drawing/2014/main" id="{583E44AB-6692-D845-8420-7DE94088D9E1}"/>
              </a:ext>
            </a:extLst>
          </p:cNvPr>
          <p:cNvSpPr txBox="1"/>
          <p:nvPr/>
        </p:nvSpPr>
        <p:spPr>
          <a:xfrm>
            <a:off x="1147730" y="9223770"/>
            <a:ext cx="1406654" cy="184666"/>
          </a:xfrm>
          <a:prstGeom prst="rect">
            <a:avLst/>
          </a:prstGeom>
          <a:noFill/>
        </p:spPr>
        <p:txBody>
          <a:bodyPr wrap="square" rtlCol="0">
            <a:spAutoFit/>
          </a:bodyPr>
          <a:lstStyle/>
          <a:p>
            <a:r>
              <a:rPr lang="en-US" sz="600" dirty="0"/>
              <a:t>row-major ordering after interleaving</a:t>
            </a:r>
          </a:p>
        </p:txBody>
      </p:sp>
      <p:sp>
        <p:nvSpPr>
          <p:cNvPr id="532" name="TextBox 531">
            <a:extLst>
              <a:ext uri="{FF2B5EF4-FFF2-40B4-BE49-F238E27FC236}">
                <a16:creationId xmlns:a16="http://schemas.microsoft.com/office/drawing/2014/main" id="{E6A27520-A265-E042-892F-0188C707974C}"/>
              </a:ext>
            </a:extLst>
          </p:cNvPr>
          <p:cNvSpPr txBox="1"/>
          <p:nvPr/>
        </p:nvSpPr>
        <p:spPr>
          <a:xfrm>
            <a:off x="325991" y="9228720"/>
            <a:ext cx="802450" cy="184666"/>
          </a:xfrm>
          <a:prstGeom prst="rect">
            <a:avLst/>
          </a:prstGeom>
          <a:noFill/>
        </p:spPr>
        <p:txBody>
          <a:bodyPr wrap="square" rtlCol="0">
            <a:spAutoFit/>
          </a:bodyPr>
          <a:lstStyle/>
          <a:p>
            <a:r>
              <a:rPr lang="en-US" sz="600" dirty="0"/>
              <a:t>cyclic layout locally</a:t>
            </a:r>
          </a:p>
        </p:txBody>
      </p:sp>
      <p:grpSp>
        <p:nvGrpSpPr>
          <p:cNvPr id="567" name="Group 566">
            <a:extLst>
              <a:ext uri="{FF2B5EF4-FFF2-40B4-BE49-F238E27FC236}">
                <a16:creationId xmlns:a16="http://schemas.microsoft.com/office/drawing/2014/main" id="{37433073-67F7-AA49-A97F-4751A5D91E68}"/>
              </a:ext>
            </a:extLst>
          </p:cNvPr>
          <p:cNvGrpSpPr/>
          <p:nvPr/>
        </p:nvGrpSpPr>
        <p:grpSpPr>
          <a:xfrm>
            <a:off x="2824590" y="9395415"/>
            <a:ext cx="864096" cy="707925"/>
            <a:chOff x="215925" y="8903082"/>
            <a:chExt cx="864096" cy="707925"/>
          </a:xfrm>
        </p:grpSpPr>
        <p:sp>
          <p:nvSpPr>
            <p:cNvPr id="568" name="Rectangle 567">
              <a:extLst>
                <a:ext uri="{FF2B5EF4-FFF2-40B4-BE49-F238E27FC236}">
                  <a16:creationId xmlns:a16="http://schemas.microsoft.com/office/drawing/2014/main" id="{B547E168-3E88-EA4B-A421-6667CD88C81F}"/>
                </a:ext>
              </a:extLst>
            </p:cNvPr>
            <p:cNvSpPr/>
            <p:nvPr/>
          </p:nvSpPr>
          <p:spPr>
            <a:xfrm>
              <a:off x="217418" y="8905194"/>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p>
          </p:txBody>
        </p:sp>
        <p:sp>
          <p:nvSpPr>
            <p:cNvPr id="569" name="Rectangle 568">
              <a:extLst>
                <a:ext uri="{FF2B5EF4-FFF2-40B4-BE49-F238E27FC236}">
                  <a16:creationId xmlns:a16="http://schemas.microsoft.com/office/drawing/2014/main" id="{1CD6C1CA-7F00-1D4B-B2F0-4D8F1FF6D5C6}"/>
                </a:ext>
              </a:extLst>
            </p:cNvPr>
            <p:cNvSpPr/>
            <p:nvPr/>
          </p:nvSpPr>
          <p:spPr>
            <a:xfrm>
              <a:off x="365681" y="8905587"/>
              <a:ext cx="12514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Rectangle 569">
              <a:extLst>
                <a:ext uri="{FF2B5EF4-FFF2-40B4-BE49-F238E27FC236}">
                  <a16:creationId xmlns:a16="http://schemas.microsoft.com/office/drawing/2014/main" id="{0F810E3B-A782-F04A-82CE-DFDA5F6400F3}"/>
                </a:ext>
              </a:extLst>
            </p:cNvPr>
            <p:cNvSpPr/>
            <p:nvPr/>
          </p:nvSpPr>
          <p:spPr>
            <a:xfrm>
              <a:off x="509122" y="8907398"/>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F45EF111-8F46-C140-845A-0C8386DBFE8A}"/>
                </a:ext>
              </a:extLst>
            </p:cNvPr>
            <p:cNvSpPr/>
            <p:nvPr/>
          </p:nvSpPr>
          <p:spPr>
            <a:xfrm>
              <a:off x="656937" y="8903082"/>
              <a:ext cx="13681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Rectangle 571">
              <a:extLst>
                <a:ext uri="{FF2B5EF4-FFF2-40B4-BE49-F238E27FC236}">
                  <a16:creationId xmlns:a16="http://schemas.microsoft.com/office/drawing/2014/main" id="{68E60197-9988-704E-BEDD-CB6F1863A6C1}"/>
                </a:ext>
              </a:extLst>
            </p:cNvPr>
            <p:cNvSpPr/>
            <p:nvPr/>
          </p:nvSpPr>
          <p:spPr>
            <a:xfrm>
              <a:off x="807597" y="8907398"/>
              <a:ext cx="123167"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Rectangle 572">
              <a:extLst>
                <a:ext uri="{FF2B5EF4-FFF2-40B4-BE49-F238E27FC236}">
                  <a16:creationId xmlns:a16="http://schemas.microsoft.com/office/drawing/2014/main" id="{A69810C4-3FE9-5A49-A962-526E60689A0D}"/>
                </a:ext>
              </a:extLst>
            </p:cNvPr>
            <p:cNvSpPr/>
            <p:nvPr/>
          </p:nvSpPr>
          <p:spPr>
            <a:xfrm>
              <a:off x="939103" y="8907398"/>
              <a:ext cx="136547" cy="701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Rectangle 573">
              <a:extLst>
                <a:ext uri="{FF2B5EF4-FFF2-40B4-BE49-F238E27FC236}">
                  <a16:creationId xmlns:a16="http://schemas.microsoft.com/office/drawing/2014/main" id="{11F90D5E-FF1A-5041-B8B8-E600743D99AA}"/>
                </a:ext>
              </a:extLst>
            </p:cNvPr>
            <p:cNvSpPr/>
            <p:nvPr/>
          </p:nvSpPr>
          <p:spPr>
            <a:xfrm>
              <a:off x="215925" y="8904053"/>
              <a:ext cx="864096" cy="704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5" name="Straight Connector 574">
              <a:extLst>
                <a:ext uri="{FF2B5EF4-FFF2-40B4-BE49-F238E27FC236}">
                  <a16:creationId xmlns:a16="http://schemas.microsoft.com/office/drawing/2014/main" id="{A7EA554B-34D8-8F44-9CD9-07950AB36990}"/>
                </a:ext>
              </a:extLst>
            </p:cNvPr>
            <p:cNvCxnSpPr>
              <a:cxnSpLocks/>
            </p:cNvCxnSpPr>
            <p:nvPr/>
          </p:nvCxnSpPr>
          <p:spPr>
            <a:xfrm>
              <a:off x="503957"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576" name="Straight Connector 575">
              <a:extLst>
                <a:ext uri="{FF2B5EF4-FFF2-40B4-BE49-F238E27FC236}">
                  <a16:creationId xmlns:a16="http://schemas.microsoft.com/office/drawing/2014/main" id="{67AECEF9-757B-C343-AC13-8365D727A9E5}"/>
                </a:ext>
              </a:extLst>
            </p:cNvPr>
            <p:cNvCxnSpPr>
              <a:cxnSpLocks/>
            </p:cNvCxnSpPr>
            <p:nvPr/>
          </p:nvCxnSpPr>
          <p:spPr>
            <a:xfrm>
              <a:off x="802480"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577" name="Straight Connector 576">
              <a:extLst>
                <a:ext uri="{FF2B5EF4-FFF2-40B4-BE49-F238E27FC236}">
                  <a16:creationId xmlns:a16="http://schemas.microsoft.com/office/drawing/2014/main" id="{F39E9663-A041-EF40-BC10-23DF22444944}"/>
                </a:ext>
              </a:extLst>
            </p:cNvPr>
            <p:cNvCxnSpPr>
              <a:cxnSpLocks/>
            </p:cNvCxnSpPr>
            <p:nvPr/>
          </p:nvCxnSpPr>
          <p:spPr>
            <a:xfrm>
              <a:off x="359941"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578" name="Straight Connector 577">
              <a:extLst>
                <a:ext uri="{FF2B5EF4-FFF2-40B4-BE49-F238E27FC236}">
                  <a16:creationId xmlns:a16="http://schemas.microsoft.com/office/drawing/2014/main" id="{74027014-9633-854C-AE4F-2520A23665BE}"/>
                </a:ext>
              </a:extLst>
            </p:cNvPr>
            <p:cNvCxnSpPr>
              <a:cxnSpLocks/>
              <a:endCxn id="574" idx="2"/>
            </p:cNvCxnSpPr>
            <p:nvPr/>
          </p:nvCxnSpPr>
          <p:spPr>
            <a:xfrm>
              <a:off x="64797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579" name="Straight Connector 578">
              <a:extLst>
                <a:ext uri="{FF2B5EF4-FFF2-40B4-BE49-F238E27FC236}">
                  <a16:creationId xmlns:a16="http://schemas.microsoft.com/office/drawing/2014/main" id="{15AFC8DB-3074-944C-BA49-0C6550A2DCA0}"/>
                </a:ext>
              </a:extLst>
            </p:cNvPr>
            <p:cNvCxnSpPr>
              <a:cxnSpLocks/>
            </p:cNvCxnSpPr>
            <p:nvPr/>
          </p:nvCxnSpPr>
          <p:spPr>
            <a:xfrm>
              <a:off x="93336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591" name="TextBox 590">
                <a:extLst>
                  <a:ext uri="{FF2B5EF4-FFF2-40B4-BE49-F238E27FC236}">
                    <a16:creationId xmlns:a16="http://schemas.microsoft.com/office/drawing/2014/main" id="{40431A3C-FB88-A44D-A704-C1F289641BE0}"/>
                  </a:ext>
                </a:extLst>
              </p:cNvPr>
              <p:cNvSpPr txBox="1"/>
              <p:nvPr/>
            </p:nvSpPr>
            <p:spPr>
              <a:xfrm>
                <a:off x="2936126"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oMath>
                  </m:oMathPara>
                </a14:m>
                <a:endParaRPr lang="en-US" sz="600" dirty="0">
                  <a:solidFill>
                    <a:schemeClr val="tx1"/>
                  </a:solidFill>
                </a:endParaRPr>
              </a:p>
            </p:txBody>
          </p:sp>
        </mc:Choice>
        <mc:Fallback xmlns="">
          <p:sp>
            <p:nvSpPr>
              <p:cNvPr id="591" name="TextBox 590">
                <a:extLst>
                  <a:ext uri="{FF2B5EF4-FFF2-40B4-BE49-F238E27FC236}">
                    <a16:creationId xmlns:a16="http://schemas.microsoft.com/office/drawing/2014/main" id="{40431A3C-FB88-A44D-A704-C1F289641BE0}"/>
                  </a:ext>
                </a:extLst>
              </p:cNvPr>
              <p:cNvSpPr txBox="1">
                <a:spLocks noRot="1" noChangeAspect="1" noMove="1" noResize="1" noEditPoints="1" noAdjustHandles="1" noChangeArrowheads="1" noChangeShapeType="1" noTextEdit="1"/>
              </p:cNvSpPr>
              <p:nvPr/>
            </p:nvSpPr>
            <p:spPr>
              <a:xfrm>
                <a:off x="2936126" y="9642384"/>
                <a:ext cx="130814" cy="184666"/>
              </a:xfrm>
              <a:prstGeom prst="rect">
                <a:avLst/>
              </a:prstGeom>
              <a:blipFill>
                <a:blip r:embed="rId10"/>
                <a:stretch>
                  <a:fillRect r="-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2" name="TextBox 591">
                <a:extLst>
                  <a:ext uri="{FF2B5EF4-FFF2-40B4-BE49-F238E27FC236}">
                    <a16:creationId xmlns:a16="http://schemas.microsoft.com/office/drawing/2014/main" id="{76A2DB70-89EC-6940-80AD-65A5154A05BA}"/>
                  </a:ext>
                </a:extLst>
              </p:cNvPr>
              <p:cNvSpPr txBox="1"/>
              <p:nvPr/>
            </p:nvSpPr>
            <p:spPr>
              <a:xfrm>
                <a:off x="3093436"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bg1"/>
                              </a:solidFill>
                              <a:latin typeface="Cambria Math" panose="02040503050406030204" pitchFamily="18" charset="0"/>
                            </a:rPr>
                          </m:ctrlPr>
                        </m:sSubPr>
                        <m:e>
                          <m:r>
                            <a:rPr lang="en-US" sz="600" b="0" i="1" smtClean="0">
                              <a:solidFill>
                                <a:schemeClr val="bg1"/>
                              </a:solidFill>
                              <a:latin typeface="Cambria Math" panose="02040503050406030204" pitchFamily="18" charset="0"/>
                            </a:rPr>
                            <m:t>𝐵</m:t>
                          </m:r>
                        </m:e>
                        <m:sub>
                          <m:r>
                            <a:rPr lang="en-US" sz="600" b="0" i="1" smtClean="0">
                              <a:solidFill>
                                <a:schemeClr val="bg1"/>
                              </a:solidFill>
                              <a:latin typeface="Cambria Math" panose="02040503050406030204" pitchFamily="18" charset="0"/>
                            </a:rPr>
                            <m:t>3</m:t>
                          </m:r>
                        </m:sub>
                      </m:sSub>
                    </m:oMath>
                  </m:oMathPara>
                </a14:m>
                <a:endParaRPr lang="en-US" sz="600" dirty="0">
                  <a:solidFill>
                    <a:schemeClr val="bg1"/>
                  </a:solidFill>
                </a:endParaRPr>
              </a:p>
            </p:txBody>
          </p:sp>
        </mc:Choice>
        <mc:Fallback xmlns="">
          <p:sp>
            <p:nvSpPr>
              <p:cNvPr id="592" name="TextBox 591">
                <a:extLst>
                  <a:ext uri="{FF2B5EF4-FFF2-40B4-BE49-F238E27FC236}">
                    <a16:creationId xmlns:a16="http://schemas.microsoft.com/office/drawing/2014/main" id="{76A2DB70-89EC-6940-80AD-65A5154A05BA}"/>
                  </a:ext>
                </a:extLst>
              </p:cNvPr>
              <p:cNvSpPr txBox="1">
                <a:spLocks noRot="1" noChangeAspect="1" noMove="1" noResize="1" noEditPoints="1" noAdjustHandles="1" noChangeArrowheads="1" noChangeShapeType="1" noTextEdit="1"/>
              </p:cNvSpPr>
              <p:nvPr/>
            </p:nvSpPr>
            <p:spPr>
              <a:xfrm>
                <a:off x="3093436" y="9642384"/>
                <a:ext cx="130814" cy="184666"/>
              </a:xfrm>
              <a:prstGeom prst="rect">
                <a:avLst/>
              </a:prstGeom>
              <a:blipFill>
                <a:blip r:embed="rId11"/>
                <a:stretch>
                  <a:fillRect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3" name="TextBox 592">
                <a:extLst>
                  <a:ext uri="{FF2B5EF4-FFF2-40B4-BE49-F238E27FC236}">
                    <a16:creationId xmlns:a16="http://schemas.microsoft.com/office/drawing/2014/main" id="{9C01E1BB-A3C9-6F41-8E13-11BB524C2F3C}"/>
                  </a:ext>
                </a:extLst>
              </p:cNvPr>
              <p:cNvSpPr txBox="1"/>
              <p:nvPr/>
            </p:nvSpPr>
            <p:spPr>
              <a:xfrm>
                <a:off x="3233213"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oMath>
                  </m:oMathPara>
                </a14:m>
                <a:endParaRPr lang="en-US" sz="600" dirty="0">
                  <a:solidFill>
                    <a:schemeClr val="tx1"/>
                  </a:solidFill>
                </a:endParaRPr>
              </a:p>
            </p:txBody>
          </p:sp>
        </mc:Choice>
        <mc:Fallback xmlns="">
          <p:sp>
            <p:nvSpPr>
              <p:cNvPr id="593" name="TextBox 592">
                <a:extLst>
                  <a:ext uri="{FF2B5EF4-FFF2-40B4-BE49-F238E27FC236}">
                    <a16:creationId xmlns:a16="http://schemas.microsoft.com/office/drawing/2014/main" id="{9C01E1BB-A3C9-6F41-8E13-11BB524C2F3C}"/>
                  </a:ext>
                </a:extLst>
              </p:cNvPr>
              <p:cNvSpPr txBox="1">
                <a:spLocks noRot="1" noChangeAspect="1" noMove="1" noResize="1" noEditPoints="1" noAdjustHandles="1" noChangeArrowheads="1" noChangeShapeType="1" noTextEdit="1"/>
              </p:cNvSpPr>
              <p:nvPr/>
            </p:nvSpPr>
            <p:spPr>
              <a:xfrm>
                <a:off x="3233213" y="9642384"/>
                <a:ext cx="130814" cy="184666"/>
              </a:xfrm>
              <a:prstGeom prst="rect">
                <a:avLst/>
              </a:prstGeom>
              <a:blipFill>
                <a:blip r:embed="rId12"/>
                <a:stretch>
                  <a:fillRect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4" name="TextBox 593">
                <a:extLst>
                  <a:ext uri="{FF2B5EF4-FFF2-40B4-BE49-F238E27FC236}">
                    <a16:creationId xmlns:a16="http://schemas.microsoft.com/office/drawing/2014/main" id="{6BA5F350-AE34-264C-ADB4-EA4419B582A2}"/>
                  </a:ext>
                </a:extLst>
              </p:cNvPr>
              <p:cNvSpPr txBox="1"/>
              <p:nvPr/>
            </p:nvSpPr>
            <p:spPr>
              <a:xfrm>
                <a:off x="3372990"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bg1"/>
                              </a:solidFill>
                              <a:latin typeface="Cambria Math" panose="02040503050406030204" pitchFamily="18" charset="0"/>
                            </a:rPr>
                          </m:ctrlPr>
                        </m:sSubPr>
                        <m:e>
                          <m:r>
                            <a:rPr lang="en-US" sz="600" b="0" i="1" smtClean="0">
                              <a:solidFill>
                                <a:schemeClr val="bg1"/>
                              </a:solidFill>
                              <a:latin typeface="Cambria Math" panose="02040503050406030204" pitchFamily="18" charset="0"/>
                            </a:rPr>
                            <m:t>𝐵</m:t>
                          </m:r>
                        </m:e>
                        <m:sub>
                          <m:r>
                            <a:rPr lang="en-US" sz="600" b="0" i="1" smtClean="0">
                              <a:solidFill>
                                <a:schemeClr val="bg1"/>
                              </a:solidFill>
                              <a:latin typeface="Cambria Math" panose="02040503050406030204" pitchFamily="18" charset="0"/>
                            </a:rPr>
                            <m:t>5</m:t>
                          </m:r>
                        </m:sub>
                      </m:sSub>
                    </m:oMath>
                  </m:oMathPara>
                </a14:m>
                <a:endParaRPr lang="en-US" sz="600" dirty="0">
                  <a:solidFill>
                    <a:schemeClr val="bg1"/>
                  </a:solidFill>
                </a:endParaRPr>
              </a:p>
            </p:txBody>
          </p:sp>
        </mc:Choice>
        <mc:Fallback xmlns="">
          <p:sp>
            <p:nvSpPr>
              <p:cNvPr id="594" name="TextBox 593">
                <a:extLst>
                  <a:ext uri="{FF2B5EF4-FFF2-40B4-BE49-F238E27FC236}">
                    <a16:creationId xmlns:a16="http://schemas.microsoft.com/office/drawing/2014/main" id="{6BA5F350-AE34-264C-ADB4-EA4419B582A2}"/>
                  </a:ext>
                </a:extLst>
              </p:cNvPr>
              <p:cNvSpPr txBox="1">
                <a:spLocks noRot="1" noChangeAspect="1" noMove="1" noResize="1" noEditPoints="1" noAdjustHandles="1" noChangeArrowheads="1" noChangeShapeType="1" noTextEdit="1"/>
              </p:cNvSpPr>
              <p:nvPr/>
            </p:nvSpPr>
            <p:spPr>
              <a:xfrm>
                <a:off x="3372990" y="9642384"/>
                <a:ext cx="130814" cy="184666"/>
              </a:xfrm>
              <a:prstGeom prst="rect">
                <a:avLst/>
              </a:prstGeom>
              <a:blipFill>
                <a:blip r:embed="rId13"/>
                <a:stretch>
                  <a:fillRect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5" name="TextBox 594">
                <a:extLst>
                  <a:ext uri="{FF2B5EF4-FFF2-40B4-BE49-F238E27FC236}">
                    <a16:creationId xmlns:a16="http://schemas.microsoft.com/office/drawing/2014/main" id="{6A9BBF53-E5FB-5841-B521-34FA2A5C6B52}"/>
                  </a:ext>
                </a:extLst>
              </p:cNvPr>
              <p:cNvSpPr txBox="1"/>
              <p:nvPr/>
            </p:nvSpPr>
            <p:spPr>
              <a:xfrm>
                <a:off x="3512767"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oMath>
                  </m:oMathPara>
                </a14:m>
                <a:endParaRPr lang="en-US" sz="600" dirty="0">
                  <a:solidFill>
                    <a:schemeClr val="tx1"/>
                  </a:solidFill>
                </a:endParaRPr>
              </a:p>
            </p:txBody>
          </p:sp>
        </mc:Choice>
        <mc:Fallback xmlns="">
          <p:sp>
            <p:nvSpPr>
              <p:cNvPr id="595" name="TextBox 594">
                <a:extLst>
                  <a:ext uri="{FF2B5EF4-FFF2-40B4-BE49-F238E27FC236}">
                    <a16:creationId xmlns:a16="http://schemas.microsoft.com/office/drawing/2014/main" id="{6A9BBF53-E5FB-5841-B521-34FA2A5C6B52}"/>
                  </a:ext>
                </a:extLst>
              </p:cNvPr>
              <p:cNvSpPr txBox="1">
                <a:spLocks noRot="1" noChangeAspect="1" noMove="1" noResize="1" noEditPoints="1" noAdjustHandles="1" noChangeArrowheads="1" noChangeShapeType="1" noTextEdit="1"/>
              </p:cNvSpPr>
              <p:nvPr/>
            </p:nvSpPr>
            <p:spPr>
              <a:xfrm>
                <a:off x="3512767" y="9642384"/>
                <a:ext cx="130814" cy="184666"/>
              </a:xfrm>
              <a:prstGeom prst="rect">
                <a:avLst/>
              </a:prstGeom>
              <a:blipFill>
                <a:blip r:embed="rId14"/>
                <a:stretch>
                  <a:fillRect r="-18182"/>
                </a:stretch>
              </a:blipFill>
            </p:spPr>
            <p:txBody>
              <a:bodyPr/>
              <a:lstStyle/>
              <a:p>
                <a:r>
                  <a:rPr lang="en-US">
                    <a:noFill/>
                  </a:rPr>
                  <a:t> </a:t>
                </a:r>
              </a:p>
            </p:txBody>
          </p:sp>
        </mc:Fallback>
      </mc:AlternateContent>
      <p:sp>
        <p:nvSpPr>
          <p:cNvPr id="596" name="Frame 595">
            <a:extLst>
              <a:ext uri="{FF2B5EF4-FFF2-40B4-BE49-F238E27FC236}">
                <a16:creationId xmlns:a16="http://schemas.microsoft.com/office/drawing/2014/main" id="{A03E8A83-6F12-2A47-B502-B0D9495B090C}"/>
              </a:ext>
            </a:extLst>
          </p:cNvPr>
          <p:cNvSpPr/>
          <p:nvPr/>
        </p:nvSpPr>
        <p:spPr>
          <a:xfrm>
            <a:off x="2833122" y="8736678"/>
            <a:ext cx="432048"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597" name="TextBox 596">
                <a:extLst>
                  <a:ext uri="{FF2B5EF4-FFF2-40B4-BE49-F238E27FC236}">
                    <a16:creationId xmlns:a16="http://schemas.microsoft.com/office/drawing/2014/main" id="{0FEAC34F-BEF7-AC4F-AF86-F87DEE9DE4B9}"/>
                  </a:ext>
                </a:extLst>
              </p:cNvPr>
              <p:cNvSpPr txBox="1"/>
              <p:nvPr/>
            </p:nvSpPr>
            <p:spPr>
              <a:xfrm>
                <a:off x="2875583" y="8742286"/>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1</m:t>
                          </m:r>
                        </m:sub>
                      </m:sSub>
                    </m:oMath>
                  </m:oMathPara>
                </a14:m>
                <a:endParaRPr lang="en-US" sz="600" dirty="0">
                  <a:solidFill>
                    <a:schemeClr val="tx1"/>
                  </a:solidFill>
                </a:endParaRPr>
              </a:p>
            </p:txBody>
          </p:sp>
        </mc:Choice>
        <mc:Fallback xmlns="">
          <p:sp>
            <p:nvSpPr>
              <p:cNvPr id="597" name="TextBox 596">
                <a:extLst>
                  <a:ext uri="{FF2B5EF4-FFF2-40B4-BE49-F238E27FC236}">
                    <a16:creationId xmlns:a16="http://schemas.microsoft.com/office/drawing/2014/main" id="{0FEAC34F-BEF7-AC4F-AF86-F87DEE9DE4B9}"/>
                  </a:ext>
                </a:extLst>
              </p:cNvPr>
              <p:cNvSpPr txBox="1">
                <a:spLocks noRot="1" noChangeAspect="1" noMove="1" noResize="1" noEditPoints="1" noAdjustHandles="1" noChangeArrowheads="1" noChangeShapeType="1" noTextEdit="1"/>
              </p:cNvSpPr>
              <p:nvPr/>
            </p:nvSpPr>
            <p:spPr>
              <a:xfrm>
                <a:off x="2875583" y="8742286"/>
                <a:ext cx="130814" cy="184666"/>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8" name="TextBox 597">
                <a:extLst>
                  <a:ext uri="{FF2B5EF4-FFF2-40B4-BE49-F238E27FC236}">
                    <a16:creationId xmlns:a16="http://schemas.microsoft.com/office/drawing/2014/main" id="{1CAF7F8B-1027-BD41-8A26-CDE7A6B39FD7}"/>
                  </a:ext>
                </a:extLst>
              </p:cNvPr>
              <p:cNvSpPr txBox="1"/>
              <p:nvPr/>
            </p:nvSpPr>
            <p:spPr>
              <a:xfrm>
                <a:off x="2991187" y="8740036"/>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3</m:t>
                          </m:r>
                        </m:sub>
                      </m:sSub>
                    </m:oMath>
                  </m:oMathPara>
                </a14:m>
                <a:endParaRPr lang="en-US" sz="600" dirty="0">
                  <a:solidFill>
                    <a:schemeClr val="tx1"/>
                  </a:solidFill>
                </a:endParaRPr>
              </a:p>
            </p:txBody>
          </p:sp>
        </mc:Choice>
        <mc:Fallback xmlns="">
          <p:sp>
            <p:nvSpPr>
              <p:cNvPr id="598" name="TextBox 597">
                <a:extLst>
                  <a:ext uri="{FF2B5EF4-FFF2-40B4-BE49-F238E27FC236}">
                    <a16:creationId xmlns:a16="http://schemas.microsoft.com/office/drawing/2014/main" id="{1CAF7F8B-1027-BD41-8A26-CDE7A6B39FD7}"/>
                  </a:ext>
                </a:extLst>
              </p:cNvPr>
              <p:cNvSpPr txBox="1">
                <a:spLocks noRot="1" noChangeAspect="1" noMove="1" noResize="1" noEditPoints="1" noAdjustHandles="1" noChangeArrowheads="1" noChangeShapeType="1" noTextEdit="1"/>
              </p:cNvSpPr>
              <p:nvPr/>
            </p:nvSpPr>
            <p:spPr>
              <a:xfrm>
                <a:off x="2991187" y="8740036"/>
                <a:ext cx="130814" cy="184666"/>
              </a:xfrm>
              <a:prstGeom prst="rect">
                <a:avLst/>
              </a:prstGeom>
              <a:blipFill>
                <a:blip r:embed="rId16"/>
                <a:stretch>
                  <a:fillRect l="-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0" name="TextBox 599">
                <a:extLst>
                  <a:ext uri="{FF2B5EF4-FFF2-40B4-BE49-F238E27FC236}">
                    <a16:creationId xmlns:a16="http://schemas.microsoft.com/office/drawing/2014/main" id="{75DEE2E7-369A-394A-806D-298F6EFC8F76}"/>
                  </a:ext>
                </a:extLst>
              </p:cNvPr>
              <p:cNvSpPr txBox="1"/>
              <p:nvPr/>
            </p:nvSpPr>
            <p:spPr>
              <a:xfrm>
                <a:off x="3099055" y="8743013"/>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5</m:t>
                          </m:r>
                        </m:sub>
                      </m:sSub>
                    </m:oMath>
                  </m:oMathPara>
                </a14:m>
                <a:endParaRPr lang="en-US" sz="600" dirty="0">
                  <a:solidFill>
                    <a:schemeClr val="tx1"/>
                  </a:solidFill>
                </a:endParaRPr>
              </a:p>
            </p:txBody>
          </p:sp>
        </mc:Choice>
        <mc:Fallback xmlns="">
          <p:sp>
            <p:nvSpPr>
              <p:cNvPr id="600" name="TextBox 599">
                <a:extLst>
                  <a:ext uri="{FF2B5EF4-FFF2-40B4-BE49-F238E27FC236}">
                    <a16:creationId xmlns:a16="http://schemas.microsoft.com/office/drawing/2014/main" id="{75DEE2E7-369A-394A-806D-298F6EFC8F76}"/>
                  </a:ext>
                </a:extLst>
              </p:cNvPr>
              <p:cNvSpPr txBox="1">
                <a:spLocks noRot="1" noChangeAspect="1" noMove="1" noResize="1" noEditPoints="1" noAdjustHandles="1" noChangeArrowheads="1" noChangeShapeType="1" noTextEdit="1"/>
              </p:cNvSpPr>
              <p:nvPr/>
            </p:nvSpPr>
            <p:spPr>
              <a:xfrm>
                <a:off x="3099055" y="8743013"/>
                <a:ext cx="130814" cy="184666"/>
              </a:xfrm>
              <a:prstGeom prst="rect">
                <a:avLst/>
              </a:prstGeom>
              <a:blipFill>
                <a:blip r:embed="rId17"/>
                <a:stretch>
                  <a:fillRect l="-9091"/>
                </a:stretch>
              </a:blipFill>
            </p:spPr>
            <p:txBody>
              <a:bodyPr/>
              <a:lstStyle/>
              <a:p>
                <a:r>
                  <a:rPr lang="en-US">
                    <a:noFill/>
                  </a:rPr>
                  <a:t> </a:t>
                </a:r>
              </a:p>
            </p:txBody>
          </p:sp>
        </mc:Fallback>
      </mc:AlternateContent>
      <p:sp>
        <p:nvSpPr>
          <p:cNvPr id="601" name="Frame 600">
            <a:extLst>
              <a:ext uri="{FF2B5EF4-FFF2-40B4-BE49-F238E27FC236}">
                <a16:creationId xmlns:a16="http://schemas.microsoft.com/office/drawing/2014/main" id="{2865403A-C6A6-E442-97D9-25A94435BEDF}"/>
              </a:ext>
            </a:extLst>
          </p:cNvPr>
          <p:cNvSpPr/>
          <p:nvPr/>
        </p:nvSpPr>
        <p:spPr>
          <a:xfrm>
            <a:off x="2836591" y="9048970"/>
            <a:ext cx="432048"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02" name="TextBox 601">
                <a:extLst>
                  <a:ext uri="{FF2B5EF4-FFF2-40B4-BE49-F238E27FC236}">
                    <a16:creationId xmlns:a16="http://schemas.microsoft.com/office/drawing/2014/main" id="{2234E50B-37C3-3C43-AEC6-88FD1D73AE17}"/>
                  </a:ext>
                </a:extLst>
              </p:cNvPr>
              <p:cNvSpPr txBox="1"/>
              <p:nvPr/>
            </p:nvSpPr>
            <p:spPr>
              <a:xfrm>
                <a:off x="2879052" y="9054578"/>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oMath>
                  </m:oMathPara>
                </a14:m>
                <a:endParaRPr lang="en-US" sz="600" dirty="0">
                  <a:solidFill>
                    <a:schemeClr val="tx1"/>
                  </a:solidFill>
                </a:endParaRPr>
              </a:p>
            </p:txBody>
          </p:sp>
        </mc:Choice>
        <mc:Fallback xmlns="">
          <p:sp>
            <p:nvSpPr>
              <p:cNvPr id="602" name="TextBox 601">
                <a:extLst>
                  <a:ext uri="{FF2B5EF4-FFF2-40B4-BE49-F238E27FC236}">
                    <a16:creationId xmlns:a16="http://schemas.microsoft.com/office/drawing/2014/main" id="{2234E50B-37C3-3C43-AEC6-88FD1D73AE17}"/>
                  </a:ext>
                </a:extLst>
              </p:cNvPr>
              <p:cNvSpPr txBox="1">
                <a:spLocks noRot="1" noChangeAspect="1" noMove="1" noResize="1" noEditPoints="1" noAdjustHandles="1" noChangeArrowheads="1" noChangeShapeType="1" noTextEdit="1"/>
              </p:cNvSpPr>
              <p:nvPr/>
            </p:nvSpPr>
            <p:spPr>
              <a:xfrm>
                <a:off x="2879052" y="9054578"/>
                <a:ext cx="130814" cy="184666"/>
              </a:xfrm>
              <a:prstGeom prst="rect">
                <a:avLst/>
              </a:prstGeom>
              <a:blipFill>
                <a:blip r:embed="rId18"/>
                <a:stretch>
                  <a:fillRect l="-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3" name="TextBox 602">
                <a:extLst>
                  <a:ext uri="{FF2B5EF4-FFF2-40B4-BE49-F238E27FC236}">
                    <a16:creationId xmlns:a16="http://schemas.microsoft.com/office/drawing/2014/main" id="{1B7521D1-C4A0-8949-BFD6-99359B522998}"/>
                  </a:ext>
                </a:extLst>
              </p:cNvPr>
              <p:cNvSpPr txBox="1"/>
              <p:nvPr/>
            </p:nvSpPr>
            <p:spPr>
              <a:xfrm>
                <a:off x="2994656" y="9052328"/>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oMath>
                  </m:oMathPara>
                </a14:m>
                <a:endParaRPr lang="en-US" sz="600" dirty="0">
                  <a:solidFill>
                    <a:schemeClr val="tx1"/>
                  </a:solidFill>
                </a:endParaRPr>
              </a:p>
            </p:txBody>
          </p:sp>
        </mc:Choice>
        <mc:Fallback xmlns="">
          <p:sp>
            <p:nvSpPr>
              <p:cNvPr id="603" name="TextBox 602">
                <a:extLst>
                  <a:ext uri="{FF2B5EF4-FFF2-40B4-BE49-F238E27FC236}">
                    <a16:creationId xmlns:a16="http://schemas.microsoft.com/office/drawing/2014/main" id="{1B7521D1-C4A0-8949-BFD6-99359B522998}"/>
                  </a:ext>
                </a:extLst>
              </p:cNvPr>
              <p:cNvSpPr txBox="1">
                <a:spLocks noRot="1" noChangeAspect="1" noMove="1" noResize="1" noEditPoints="1" noAdjustHandles="1" noChangeArrowheads="1" noChangeShapeType="1" noTextEdit="1"/>
              </p:cNvSpPr>
              <p:nvPr/>
            </p:nvSpPr>
            <p:spPr>
              <a:xfrm>
                <a:off x="2994656" y="9052328"/>
                <a:ext cx="130814" cy="184666"/>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4" name="TextBox 603">
                <a:extLst>
                  <a:ext uri="{FF2B5EF4-FFF2-40B4-BE49-F238E27FC236}">
                    <a16:creationId xmlns:a16="http://schemas.microsoft.com/office/drawing/2014/main" id="{76829D6F-6485-1B44-B2B4-026C9034DAE6}"/>
                  </a:ext>
                </a:extLst>
              </p:cNvPr>
              <p:cNvSpPr txBox="1"/>
              <p:nvPr/>
            </p:nvSpPr>
            <p:spPr>
              <a:xfrm>
                <a:off x="3102524" y="9055305"/>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oMath>
                  </m:oMathPara>
                </a14:m>
                <a:endParaRPr lang="en-US" sz="600" dirty="0">
                  <a:solidFill>
                    <a:schemeClr val="tx1"/>
                  </a:solidFill>
                </a:endParaRPr>
              </a:p>
            </p:txBody>
          </p:sp>
        </mc:Choice>
        <mc:Fallback xmlns="">
          <p:sp>
            <p:nvSpPr>
              <p:cNvPr id="604" name="TextBox 603">
                <a:extLst>
                  <a:ext uri="{FF2B5EF4-FFF2-40B4-BE49-F238E27FC236}">
                    <a16:creationId xmlns:a16="http://schemas.microsoft.com/office/drawing/2014/main" id="{76829D6F-6485-1B44-B2B4-026C9034DAE6}"/>
                  </a:ext>
                </a:extLst>
              </p:cNvPr>
              <p:cNvSpPr txBox="1">
                <a:spLocks noRot="1" noChangeAspect="1" noMove="1" noResize="1" noEditPoints="1" noAdjustHandles="1" noChangeArrowheads="1" noChangeShapeType="1" noTextEdit="1"/>
              </p:cNvSpPr>
              <p:nvPr/>
            </p:nvSpPr>
            <p:spPr>
              <a:xfrm>
                <a:off x="3102524" y="9055305"/>
                <a:ext cx="130814" cy="184666"/>
              </a:xfrm>
              <a:prstGeom prst="rect">
                <a:avLst/>
              </a:prstGeom>
              <a:blipFill>
                <a:blip r:embed="rId20"/>
                <a:stretch>
                  <a:fillRect/>
                </a:stretch>
              </a:blipFill>
            </p:spPr>
            <p:txBody>
              <a:bodyPr/>
              <a:lstStyle/>
              <a:p>
                <a:r>
                  <a:rPr lang="en-US">
                    <a:noFill/>
                  </a:rPr>
                  <a:t> </a:t>
                </a:r>
              </a:p>
            </p:txBody>
          </p:sp>
        </mc:Fallback>
      </mc:AlternateContent>
      <p:cxnSp>
        <p:nvCxnSpPr>
          <p:cNvPr id="605" name="Straight Arrow Connector 604">
            <a:extLst>
              <a:ext uri="{FF2B5EF4-FFF2-40B4-BE49-F238E27FC236}">
                <a16:creationId xmlns:a16="http://schemas.microsoft.com/office/drawing/2014/main" id="{D0931EF5-677B-7146-8CD1-827571D7B09B}"/>
              </a:ext>
            </a:extLst>
          </p:cNvPr>
          <p:cNvCxnSpPr>
            <a:cxnSpLocks/>
          </p:cNvCxnSpPr>
          <p:nvPr/>
        </p:nvCxnSpPr>
        <p:spPr>
          <a:xfrm>
            <a:off x="2912739" y="8930037"/>
            <a:ext cx="0" cy="116382"/>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6" name="Straight Arrow Connector 605">
            <a:extLst>
              <a:ext uri="{FF2B5EF4-FFF2-40B4-BE49-F238E27FC236}">
                <a16:creationId xmlns:a16="http://schemas.microsoft.com/office/drawing/2014/main" id="{34C0AB1F-CE49-9545-9864-A81C15FE3AA4}"/>
              </a:ext>
            </a:extLst>
          </p:cNvPr>
          <p:cNvCxnSpPr>
            <a:cxnSpLocks/>
          </p:cNvCxnSpPr>
          <p:nvPr/>
        </p:nvCxnSpPr>
        <p:spPr>
          <a:xfrm flipV="1">
            <a:off x="2941675" y="8939860"/>
            <a:ext cx="66469" cy="90466"/>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7" name="Straight Arrow Connector 606">
            <a:extLst>
              <a:ext uri="{FF2B5EF4-FFF2-40B4-BE49-F238E27FC236}">
                <a16:creationId xmlns:a16="http://schemas.microsoft.com/office/drawing/2014/main" id="{0AB45E56-31F7-6A43-8AE1-3390B5CF8EF9}"/>
              </a:ext>
            </a:extLst>
          </p:cNvPr>
          <p:cNvCxnSpPr>
            <a:cxnSpLocks/>
          </p:cNvCxnSpPr>
          <p:nvPr/>
        </p:nvCxnSpPr>
        <p:spPr>
          <a:xfrm>
            <a:off x="3037079" y="8940122"/>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8" name="Straight Arrow Connector 607">
            <a:extLst>
              <a:ext uri="{FF2B5EF4-FFF2-40B4-BE49-F238E27FC236}">
                <a16:creationId xmlns:a16="http://schemas.microsoft.com/office/drawing/2014/main" id="{2D227365-D375-9C46-9AE4-9FE55C01F888}"/>
              </a:ext>
            </a:extLst>
          </p:cNvPr>
          <p:cNvCxnSpPr>
            <a:cxnSpLocks/>
          </p:cNvCxnSpPr>
          <p:nvPr/>
        </p:nvCxnSpPr>
        <p:spPr>
          <a:xfrm flipV="1">
            <a:off x="3073765" y="8939860"/>
            <a:ext cx="80539" cy="9725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9" name="Straight Arrow Connector 608">
            <a:extLst>
              <a:ext uri="{FF2B5EF4-FFF2-40B4-BE49-F238E27FC236}">
                <a16:creationId xmlns:a16="http://schemas.microsoft.com/office/drawing/2014/main" id="{19ADF734-E9B3-6B43-9CD1-147DBE59A00B}"/>
              </a:ext>
            </a:extLst>
          </p:cNvPr>
          <p:cNvCxnSpPr>
            <a:cxnSpLocks/>
          </p:cNvCxnSpPr>
          <p:nvPr/>
        </p:nvCxnSpPr>
        <p:spPr>
          <a:xfrm>
            <a:off x="3176414" y="8932880"/>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10" name="Right Arrow 609">
            <a:extLst>
              <a:ext uri="{FF2B5EF4-FFF2-40B4-BE49-F238E27FC236}">
                <a16:creationId xmlns:a16="http://schemas.microsoft.com/office/drawing/2014/main" id="{F0EDF26D-A86F-174A-8EAB-82509C687C71}"/>
              </a:ext>
            </a:extLst>
          </p:cNvPr>
          <p:cNvSpPr/>
          <p:nvPr/>
        </p:nvSpPr>
        <p:spPr>
          <a:xfrm>
            <a:off x="3376635" y="8916957"/>
            <a:ext cx="216024" cy="11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Frame 610">
            <a:extLst>
              <a:ext uri="{FF2B5EF4-FFF2-40B4-BE49-F238E27FC236}">
                <a16:creationId xmlns:a16="http://schemas.microsoft.com/office/drawing/2014/main" id="{C506A7CC-314E-2944-A313-44688A682C33}"/>
              </a:ext>
            </a:extLst>
          </p:cNvPr>
          <p:cNvSpPr/>
          <p:nvPr/>
        </p:nvSpPr>
        <p:spPr>
          <a:xfrm>
            <a:off x="3654512" y="8733368"/>
            <a:ext cx="777537"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2" name="Frame 611">
            <a:extLst>
              <a:ext uri="{FF2B5EF4-FFF2-40B4-BE49-F238E27FC236}">
                <a16:creationId xmlns:a16="http://schemas.microsoft.com/office/drawing/2014/main" id="{B2D37549-6DD3-3C47-885E-A975BFE40DDC}"/>
              </a:ext>
            </a:extLst>
          </p:cNvPr>
          <p:cNvSpPr/>
          <p:nvPr/>
        </p:nvSpPr>
        <p:spPr>
          <a:xfrm>
            <a:off x="3654512" y="9054908"/>
            <a:ext cx="777537"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625" name="TextBox 624">
                <a:extLst>
                  <a:ext uri="{FF2B5EF4-FFF2-40B4-BE49-F238E27FC236}">
                    <a16:creationId xmlns:a16="http://schemas.microsoft.com/office/drawing/2014/main" id="{34522117-E473-D242-8709-8A4EE36FB7EE}"/>
                  </a:ext>
                </a:extLst>
              </p:cNvPr>
              <p:cNvSpPr txBox="1"/>
              <p:nvPr/>
            </p:nvSpPr>
            <p:spPr>
              <a:xfrm>
                <a:off x="3708911" y="8730772"/>
                <a:ext cx="68135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1</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3</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5</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r>
                        <a:rPr lang="en-US" sz="600" b="0" i="1" smtClean="0">
                          <a:solidFill>
                            <a:schemeClr val="tx1"/>
                          </a:solidFill>
                          <a:latin typeface="Cambria Math" panose="02040503050406030204" pitchFamily="18" charset="0"/>
                        </a:rPr>
                        <m:t> </m:t>
                      </m:r>
                    </m:oMath>
                  </m:oMathPara>
                </a14:m>
                <a:endParaRPr lang="en-US" sz="600" dirty="0">
                  <a:solidFill>
                    <a:schemeClr val="tx1"/>
                  </a:solidFill>
                </a:endParaRPr>
              </a:p>
            </p:txBody>
          </p:sp>
        </mc:Choice>
        <mc:Fallback xmlns="">
          <p:sp>
            <p:nvSpPr>
              <p:cNvPr id="625" name="TextBox 624">
                <a:extLst>
                  <a:ext uri="{FF2B5EF4-FFF2-40B4-BE49-F238E27FC236}">
                    <a16:creationId xmlns:a16="http://schemas.microsoft.com/office/drawing/2014/main" id="{34522117-E473-D242-8709-8A4EE36FB7EE}"/>
                  </a:ext>
                </a:extLst>
              </p:cNvPr>
              <p:cNvSpPr txBox="1">
                <a:spLocks noRot="1" noChangeAspect="1" noMove="1" noResize="1" noEditPoints="1" noAdjustHandles="1" noChangeArrowheads="1" noChangeShapeType="1" noTextEdit="1"/>
              </p:cNvSpPr>
              <p:nvPr/>
            </p:nvSpPr>
            <p:spPr>
              <a:xfrm>
                <a:off x="3708911" y="8730772"/>
                <a:ext cx="681351" cy="184666"/>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7" name="TextBox 626">
                <a:extLst>
                  <a:ext uri="{FF2B5EF4-FFF2-40B4-BE49-F238E27FC236}">
                    <a16:creationId xmlns:a16="http://schemas.microsoft.com/office/drawing/2014/main" id="{BFAAC0DD-00C8-5B4B-96EB-608F6591C310}"/>
                  </a:ext>
                </a:extLst>
              </p:cNvPr>
              <p:cNvSpPr txBox="1"/>
              <p:nvPr/>
            </p:nvSpPr>
            <p:spPr>
              <a:xfrm>
                <a:off x="3708911" y="9065073"/>
                <a:ext cx="68135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1</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3</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5</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r>
                        <a:rPr lang="en-US" sz="600" b="0" i="1" smtClean="0">
                          <a:solidFill>
                            <a:schemeClr val="tx1"/>
                          </a:solidFill>
                          <a:latin typeface="Cambria Math" panose="02040503050406030204" pitchFamily="18" charset="0"/>
                        </a:rPr>
                        <m:t> </m:t>
                      </m:r>
                    </m:oMath>
                  </m:oMathPara>
                </a14:m>
                <a:endParaRPr lang="en-US" sz="600" dirty="0">
                  <a:solidFill>
                    <a:schemeClr val="tx1"/>
                  </a:solidFill>
                </a:endParaRPr>
              </a:p>
            </p:txBody>
          </p:sp>
        </mc:Choice>
        <mc:Fallback xmlns="">
          <p:sp>
            <p:nvSpPr>
              <p:cNvPr id="627" name="TextBox 626">
                <a:extLst>
                  <a:ext uri="{FF2B5EF4-FFF2-40B4-BE49-F238E27FC236}">
                    <a16:creationId xmlns:a16="http://schemas.microsoft.com/office/drawing/2014/main" id="{BFAAC0DD-00C8-5B4B-96EB-608F6591C310}"/>
                  </a:ext>
                </a:extLst>
              </p:cNvPr>
              <p:cNvSpPr txBox="1">
                <a:spLocks noRot="1" noChangeAspect="1" noMove="1" noResize="1" noEditPoints="1" noAdjustHandles="1" noChangeArrowheads="1" noChangeShapeType="1" noTextEdit="1"/>
              </p:cNvSpPr>
              <p:nvPr/>
            </p:nvSpPr>
            <p:spPr>
              <a:xfrm>
                <a:off x="3708911" y="9065073"/>
                <a:ext cx="681351" cy="184666"/>
              </a:xfrm>
              <a:prstGeom prst="rect">
                <a:avLst/>
              </a:prstGeom>
              <a:blipFill>
                <a:blip r:embed="rId22"/>
                <a:stretch>
                  <a:fillRect/>
                </a:stretch>
              </a:blipFill>
            </p:spPr>
            <p:txBody>
              <a:bodyPr/>
              <a:lstStyle/>
              <a:p>
                <a:r>
                  <a:rPr lang="en-US">
                    <a:noFill/>
                  </a:rPr>
                  <a:t> </a:t>
                </a:r>
              </a:p>
            </p:txBody>
          </p:sp>
        </mc:Fallback>
      </mc:AlternateContent>
      <p:cxnSp>
        <p:nvCxnSpPr>
          <p:cNvPr id="629" name="Straight Connector 628">
            <a:extLst>
              <a:ext uri="{FF2B5EF4-FFF2-40B4-BE49-F238E27FC236}">
                <a16:creationId xmlns:a16="http://schemas.microsoft.com/office/drawing/2014/main" id="{F6266E58-6F96-C847-A64B-BB6C7C6469CA}"/>
              </a:ext>
            </a:extLst>
          </p:cNvPr>
          <p:cNvCxnSpPr>
            <a:cxnSpLocks/>
            <a:endCxn id="590" idx="0"/>
          </p:cNvCxnSpPr>
          <p:nvPr/>
        </p:nvCxnSpPr>
        <p:spPr>
          <a:xfrm>
            <a:off x="2862315" y="9469144"/>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0" name="TextBox 589">
                <a:extLst>
                  <a:ext uri="{FF2B5EF4-FFF2-40B4-BE49-F238E27FC236}">
                    <a16:creationId xmlns:a16="http://schemas.microsoft.com/office/drawing/2014/main" id="{8C5BEE7B-AC82-4D42-9CC8-62A9BE5B4871}"/>
                  </a:ext>
                </a:extLst>
              </p:cNvPr>
              <p:cNvSpPr txBox="1"/>
              <p:nvPr/>
            </p:nvSpPr>
            <p:spPr>
              <a:xfrm>
                <a:off x="2796908"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bg1"/>
                              </a:solidFill>
                              <a:latin typeface="Cambria Math" panose="02040503050406030204" pitchFamily="18" charset="0"/>
                            </a:rPr>
                          </m:ctrlPr>
                        </m:sSubPr>
                        <m:e>
                          <m:r>
                            <a:rPr lang="en-US" sz="600" b="0" i="1" smtClean="0">
                              <a:solidFill>
                                <a:schemeClr val="bg1"/>
                              </a:solidFill>
                              <a:latin typeface="Cambria Math" panose="02040503050406030204" pitchFamily="18" charset="0"/>
                            </a:rPr>
                            <m:t>𝐵</m:t>
                          </m:r>
                        </m:e>
                        <m:sub>
                          <m:r>
                            <a:rPr lang="en-US" sz="600" b="0" i="1" smtClean="0">
                              <a:solidFill>
                                <a:schemeClr val="bg1"/>
                              </a:solidFill>
                              <a:latin typeface="Cambria Math" panose="02040503050406030204" pitchFamily="18" charset="0"/>
                            </a:rPr>
                            <m:t>1</m:t>
                          </m:r>
                        </m:sub>
                      </m:sSub>
                    </m:oMath>
                  </m:oMathPara>
                </a14:m>
                <a:endParaRPr lang="en-US" sz="600" dirty="0">
                  <a:solidFill>
                    <a:schemeClr val="bg1"/>
                  </a:solidFill>
                </a:endParaRPr>
              </a:p>
            </p:txBody>
          </p:sp>
        </mc:Choice>
        <mc:Fallback xmlns="">
          <p:sp>
            <p:nvSpPr>
              <p:cNvPr id="590" name="TextBox 589">
                <a:extLst>
                  <a:ext uri="{FF2B5EF4-FFF2-40B4-BE49-F238E27FC236}">
                    <a16:creationId xmlns:a16="http://schemas.microsoft.com/office/drawing/2014/main" id="{8C5BEE7B-AC82-4D42-9CC8-62A9BE5B4871}"/>
                  </a:ext>
                </a:extLst>
              </p:cNvPr>
              <p:cNvSpPr txBox="1">
                <a:spLocks noRot="1" noChangeAspect="1" noMove="1" noResize="1" noEditPoints="1" noAdjustHandles="1" noChangeArrowheads="1" noChangeShapeType="1" noTextEdit="1"/>
              </p:cNvSpPr>
              <p:nvPr/>
            </p:nvSpPr>
            <p:spPr>
              <a:xfrm>
                <a:off x="2796908" y="9642384"/>
                <a:ext cx="130814" cy="184666"/>
              </a:xfrm>
              <a:prstGeom prst="rect">
                <a:avLst/>
              </a:prstGeom>
              <a:blipFill>
                <a:blip r:embed="rId23"/>
                <a:stretch>
                  <a:fillRect r="-16667"/>
                </a:stretch>
              </a:blipFill>
            </p:spPr>
            <p:txBody>
              <a:bodyPr/>
              <a:lstStyle/>
              <a:p>
                <a:r>
                  <a:rPr lang="en-US">
                    <a:noFill/>
                  </a:rPr>
                  <a:t> </a:t>
                </a:r>
              </a:p>
            </p:txBody>
          </p:sp>
        </mc:Fallback>
      </mc:AlternateContent>
      <p:cxnSp>
        <p:nvCxnSpPr>
          <p:cNvPr id="636" name="Straight Connector 635">
            <a:extLst>
              <a:ext uri="{FF2B5EF4-FFF2-40B4-BE49-F238E27FC236}">
                <a16:creationId xmlns:a16="http://schemas.microsoft.com/office/drawing/2014/main" id="{A5DA83C2-92BD-6E4D-AF68-B53405F0F159}"/>
              </a:ext>
            </a:extLst>
          </p:cNvPr>
          <p:cNvCxnSpPr>
            <a:cxnSpLocks/>
          </p:cNvCxnSpPr>
          <p:nvPr/>
        </p:nvCxnSpPr>
        <p:spPr>
          <a:xfrm>
            <a:off x="2862315"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A9A27C56-55C6-0848-85A0-95C1AB535880}"/>
              </a:ext>
            </a:extLst>
          </p:cNvPr>
          <p:cNvCxnSpPr>
            <a:cxnSpLocks/>
          </p:cNvCxnSpPr>
          <p:nvPr/>
        </p:nvCxnSpPr>
        <p:spPr>
          <a:xfrm>
            <a:off x="2911063" y="9469144"/>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16C20643-E1BC-2C4B-B0BC-123892688CE1}"/>
              </a:ext>
            </a:extLst>
          </p:cNvPr>
          <p:cNvCxnSpPr>
            <a:cxnSpLocks/>
          </p:cNvCxnSpPr>
          <p:nvPr/>
        </p:nvCxnSpPr>
        <p:spPr>
          <a:xfrm>
            <a:off x="2911063"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0" name="Straight Connector 639">
            <a:extLst>
              <a:ext uri="{FF2B5EF4-FFF2-40B4-BE49-F238E27FC236}">
                <a16:creationId xmlns:a16="http://schemas.microsoft.com/office/drawing/2014/main" id="{E46E3160-1099-4947-9A8D-0F87E1FF8115}"/>
              </a:ext>
            </a:extLst>
          </p:cNvPr>
          <p:cNvCxnSpPr>
            <a:cxnSpLocks/>
          </p:cNvCxnSpPr>
          <p:nvPr/>
        </p:nvCxnSpPr>
        <p:spPr>
          <a:xfrm>
            <a:off x="3014417" y="9475047"/>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1" name="Straight Connector 640">
            <a:extLst>
              <a:ext uri="{FF2B5EF4-FFF2-40B4-BE49-F238E27FC236}">
                <a16:creationId xmlns:a16="http://schemas.microsoft.com/office/drawing/2014/main" id="{3CF91AD9-23A6-C748-95D5-8EBB724D6F63}"/>
              </a:ext>
            </a:extLst>
          </p:cNvPr>
          <p:cNvCxnSpPr>
            <a:cxnSpLocks/>
          </p:cNvCxnSpPr>
          <p:nvPr/>
        </p:nvCxnSpPr>
        <p:spPr>
          <a:xfrm>
            <a:off x="3066940" y="9475047"/>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4" name="Straight Connector 643">
            <a:extLst>
              <a:ext uri="{FF2B5EF4-FFF2-40B4-BE49-F238E27FC236}">
                <a16:creationId xmlns:a16="http://schemas.microsoft.com/office/drawing/2014/main" id="{E8A0B11C-9B89-E948-A0CC-C5397249A820}"/>
              </a:ext>
            </a:extLst>
          </p:cNvPr>
          <p:cNvCxnSpPr>
            <a:cxnSpLocks/>
          </p:cNvCxnSpPr>
          <p:nvPr/>
        </p:nvCxnSpPr>
        <p:spPr>
          <a:xfrm>
            <a:off x="3014417"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5" name="Straight Connector 644">
            <a:extLst>
              <a:ext uri="{FF2B5EF4-FFF2-40B4-BE49-F238E27FC236}">
                <a16:creationId xmlns:a16="http://schemas.microsoft.com/office/drawing/2014/main" id="{96A4663F-4F8F-1D4A-BC9B-A4BE5850EF06}"/>
              </a:ext>
            </a:extLst>
          </p:cNvPr>
          <p:cNvCxnSpPr>
            <a:cxnSpLocks/>
          </p:cNvCxnSpPr>
          <p:nvPr/>
        </p:nvCxnSpPr>
        <p:spPr>
          <a:xfrm>
            <a:off x="3066940"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6" name="TextBox 645">
            <a:extLst>
              <a:ext uri="{FF2B5EF4-FFF2-40B4-BE49-F238E27FC236}">
                <a16:creationId xmlns:a16="http://schemas.microsoft.com/office/drawing/2014/main" id="{E8657008-8CC6-7F48-B387-5BE09D341D1A}"/>
              </a:ext>
            </a:extLst>
          </p:cNvPr>
          <p:cNvSpPr txBox="1"/>
          <p:nvPr/>
        </p:nvSpPr>
        <p:spPr>
          <a:xfrm>
            <a:off x="2726247" y="9224823"/>
            <a:ext cx="1014058" cy="184666"/>
          </a:xfrm>
          <a:prstGeom prst="rect">
            <a:avLst/>
          </a:prstGeom>
          <a:noFill/>
        </p:spPr>
        <p:txBody>
          <a:bodyPr wrap="square" rtlCol="0">
            <a:spAutoFit/>
          </a:bodyPr>
          <a:lstStyle/>
          <a:p>
            <a:pPr algn="ctr"/>
            <a:r>
              <a:rPr lang="en-US" sz="600" dirty="0"/>
              <a:t>each block column-major</a:t>
            </a:r>
          </a:p>
        </p:txBody>
      </p:sp>
      <p:sp>
        <p:nvSpPr>
          <p:cNvPr id="648" name="TextBox 647">
            <a:extLst>
              <a:ext uri="{FF2B5EF4-FFF2-40B4-BE49-F238E27FC236}">
                <a16:creationId xmlns:a16="http://schemas.microsoft.com/office/drawing/2014/main" id="{20E4D9EF-1141-FA45-99EA-E8C3A4DCEF26}"/>
              </a:ext>
            </a:extLst>
          </p:cNvPr>
          <p:cNvSpPr txBox="1"/>
          <p:nvPr/>
        </p:nvSpPr>
        <p:spPr>
          <a:xfrm>
            <a:off x="4449310" y="8760538"/>
            <a:ext cx="773534" cy="461665"/>
          </a:xfrm>
          <a:prstGeom prst="rect">
            <a:avLst/>
          </a:prstGeom>
          <a:noFill/>
        </p:spPr>
        <p:txBody>
          <a:bodyPr wrap="square" rtlCol="0">
            <a:spAutoFit/>
          </a:bodyPr>
          <a:lstStyle/>
          <a:p>
            <a:r>
              <a:rPr lang="en-US" sz="600" dirty="0"/>
              <a:t>When needed, reshuffle blocks, rather than single elements.</a:t>
            </a:r>
          </a:p>
        </p:txBody>
      </p:sp>
      <p:sp>
        <p:nvSpPr>
          <p:cNvPr id="649" name="TextBox 648">
            <a:extLst>
              <a:ext uri="{FF2B5EF4-FFF2-40B4-BE49-F238E27FC236}">
                <a16:creationId xmlns:a16="http://schemas.microsoft.com/office/drawing/2014/main" id="{21CD8035-91A1-7B40-BEE0-00C9EA4843E6}"/>
              </a:ext>
            </a:extLst>
          </p:cNvPr>
          <p:cNvSpPr txBox="1"/>
          <p:nvPr/>
        </p:nvSpPr>
        <p:spPr>
          <a:xfrm>
            <a:off x="3655158" y="9255039"/>
            <a:ext cx="1745343" cy="369332"/>
          </a:xfrm>
          <a:prstGeom prst="rect">
            <a:avLst/>
          </a:prstGeom>
          <a:noFill/>
        </p:spPr>
        <p:txBody>
          <a:bodyPr wrap="square" rtlCol="0">
            <a:spAutoFit/>
          </a:bodyPr>
          <a:lstStyle/>
          <a:p>
            <a:r>
              <a:rPr lang="en-US" sz="600" b="1" dirty="0"/>
              <a:t>Step 1: </a:t>
            </a:r>
            <a:r>
              <a:rPr lang="en-US" sz="600" dirty="0"/>
              <a:t>Divisions split matrix into blocks</a:t>
            </a:r>
          </a:p>
          <a:p>
            <a:r>
              <a:rPr lang="en-US" sz="600" b="1" dirty="0"/>
              <a:t>Step 2: </a:t>
            </a:r>
            <a:r>
              <a:rPr lang="en-US" sz="600" dirty="0"/>
              <a:t>Assign blocks to ranks: processors who communicate should own consecutive blocks.</a:t>
            </a:r>
          </a:p>
        </p:txBody>
      </p:sp>
      <p:sp>
        <p:nvSpPr>
          <p:cNvPr id="650" name="TextBox 649">
            <a:extLst>
              <a:ext uri="{FF2B5EF4-FFF2-40B4-BE49-F238E27FC236}">
                <a16:creationId xmlns:a16="http://schemas.microsoft.com/office/drawing/2014/main" id="{596BF5AA-6291-F945-8578-BC8A9E20A0B9}"/>
              </a:ext>
            </a:extLst>
          </p:cNvPr>
          <p:cNvSpPr txBox="1"/>
          <p:nvPr/>
        </p:nvSpPr>
        <p:spPr>
          <a:xfrm>
            <a:off x="3662586" y="9565555"/>
            <a:ext cx="1589291" cy="553998"/>
          </a:xfrm>
          <a:prstGeom prst="rect">
            <a:avLst/>
          </a:prstGeom>
          <a:noFill/>
        </p:spPr>
        <p:txBody>
          <a:bodyPr wrap="square" rtlCol="0">
            <a:spAutoFit/>
          </a:bodyPr>
          <a:lstStyle/>
          <a:p>
            <a:r>
              <a:rPr lang="en-US" sz="600" b="1" dirty="0"/>
              <a:t>Properties:</a:t>
            </a:r>
          </a:p>
          <a:p>
            <a:r>
              <a:rPr lang="en-US" sz="600" dirty="0"/>
              <a:t>1. Reshuffling </a:t>
            </a:r>
            <a:r>
              <a:rPr lang="en-US" sz="600" b="1" dirty="0"/>
              <a:t>not</a:t>
            </a:r>
            <a:r>
              <a:rPr lang="en-US" sz="600" dirty="0"/>
              <a:t> always needed and if needed: interleaves blocks, not elements.</a:t>
            </a:r>
          </a:p>
          <a:p>
            <a:r>
              <a:rPr lang="en-US" sz="600" dirty="0"/>
              <a:t>2. Simpler mapper (using interval trees).</a:t>
            </a:r>
          </a:p>
          <a:p>
            <a:r>
              <a:rPr lang="en-US" sz="600" dirty="0"/>
              <a:t>3. Better compatibility with other layouts.</a:t>
            </a:r>
          </a:p>
        </p:txBody>
      </p:sp>
      <p:sp>
        <p:nvSpPr>
          <p:cNvPr id="651" name="TextBox 650">
            <a:extLst>
              <a:ext uri="{FF2B5EF4-FFF2-40B4-BE49-F238E27FC236}">
                <a16:creationId xmlns:a16="http://schemas.microsoft.com/office/drawing/2014/main" id="{CBAE4FB0-4EF0-834E-925A-2D27696F48A6}"/>
              </a:ext>
            </a:extLst>
          </p:cNvPr>
          <p:cNvSpPr txBox="1"/>
          <p:nvPr/>
        </p:nvSpPr>
        <p:spPr>
          <a:xfrm>
            <a:off x="2658778" y="8452009"/>
            <a:ext cx="2469247" cy="276999"/>
          </a:xfrm>
          <a:prstGeom prst="rect">
            <a:avLst/>
          </a:prstGeom>
          <a:noFill/>
        </p:spPr>
        <p:txBody>
          <a:bodyPr wrap="square" rtlCol="0">
            <a:spAutoFit/>
          </a:bodyPr>
          <a:lstStyle/>
          <a:p>
            <a:r>
              <a:rPr lang="en-US" sz="600" dirty="0"/>
              <a:t>Idea: knowing the communication schedule, assign blocks to processors to minimize the local data reshufflings.</a:t>
            </a:r>
          </a:p>
        </p:txBody>
      </p:sp>
      <p:sp>
        <p:nvSpPr>
          <p:cNvPr id="652" name="TextBox 651">
            <a:extLst>
              <a:ext uri="{FF2B5EF4-FFF2-40B4-BE49-F238E27FC236}">
                <a16:creationId xmlns:a16="http://schemas.microsoft.com/office/drawing/2014/main" id="{06093C2C-85D9-064D-98BD-652F75216089}"/>
              </a:ext>
            </a:extLst>
          </p:cNvPr>
          <p:cNvSpPr txBox="1"/>
          <p:nvPr/>
        </p:nvSpPr>
        <p:spPr>
          <a:xfrm>
            <a:off x="3564253" y="8892760"/>
            <a:ext cx="963577" cy="184666"/>
          </a:xfrm>
          <a:prstGeom prst="rect">
            <a:avLst/>
          </a:prstGeom>
          <a:noFill/>
        </p:spPr>
        <p:txBody>
          <a:bodyPr wrap="square" rtlCol="0">
            <a:spAutoFit/>
          </a:bodyPr>
          <a:lstStyle/>
          <a:p>
            <a:pPr algn="ctr"/>
            <a:r>
              <a:rPr lang="en-US" sz="600" dirty="0"/>
              <a:t>blocks reshuffled</a:t>
            </a:r>
          </a:p>
        </p:txBody>
      </p:sp>
      <p:sp>
        <p:nvSpPr>
          <p:cNvPr id="684" name="Oval 683">
            <a:extLst>
              <a:ext uri="{FF2B5EF4-FFF2-40B4-BE49-F238E27FC236}">
                <a16:creationId xmlns:a16="http://schemas.microsoft.com/office/drawing/2014/main" id="{34CABE58-B4C1-1445-9493-3926707862AE}"/>
              </a:ext>
            </a:extLst>
          </p:cNvPr>
          <p:cNvSpPr/>
          <p:nvPr/>
        </p:nvSpPr>
        <p:spPr>
          <a:xfrm flipH="1" flipV="1">
            <a:off x="1611145" y="879832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5" name="Oval 684">
            <a:extLst>
              <a:ext uri="{FF2B5EF4-FFF2-40B4-BE49-F238E27FC236}">
                <a16:creationId xmlns:a16="http://schemas.microsoft.com/office/drawing/2014/main" id="{6C6154E2-2439-2844-BC53-EFDAD95B1A2B}"/>
              </a:ext>
            </a:extLst>
          </p:cNvPr>
          <p:cNvSpPr/>
          <p:nvPr/>
        </p:nvSpPr>
        <p:spPr>
          <a:xfrm flipH="1" flipV="1">
            <a:off x="1727832" y="8797736"/>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6" name="Oval 685">
            <a:extLst>
              <a:ext uri="{FF2B5EF4-FFF2-40B4-BE49-F238E27FC236}">
                <a16:creationId xmlns:a16="http://schemas.microsoft.com/office/drawing/2014/main" id="{E6EE6C25-3100-EA4F-A6BF-98EB597EDD2A}"/>
              </a:ext>
            </a:extLst>
          </p:cNvPr>
          <p:cNvSpPr/>
          <p:nvPr/>
        </p:nvSpPr>
        <p:spPr>
          <a:xfrm flipH="1" flipV="1">
            <a:off x="1842446" y="879832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7" name="Oval 686">
            <a:extLst>
              <a:ext uri="{FF2B5EF4-FFF2-40B4-BE49-F238E27FC236}">
                <a16:creationId xmlns:a16="http://schemas.microsoft.com/office/drawing/2014/main" id="{B5ED5DB8-C726-0540-ABFD-7EA5E2C67FA6}"/>
              </a:ext>
            </a:extLst>
          </p:cNvPr>
          <p:cNvSpPr/>
          <p:nvPr/>
        </p:nvSpPr>
        <p:spPr>
          <a:xfrm flipH="1" flipV="1">
            <a:off x="1961596" y="8798326"/>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8" name="Oval 687">
            <a:extLst>
              <a:ext uri="{FF2B5EF4-FFF2-40B4-BE49-F238E27FC236}">
                <a16:creationId xmlns:a16="http://schemas.microsoft.com/office/drawing/2014/main" id="{D0C64BD9-EF7E-F24E-B3FB-097ADA7288F2}"/>
              </a:ext>
            </a:extLst>
          </p:cNvPr>
          <p:cNvSpPr/>
          <p:nvPr/>
        </p:nvSpPr>
        <p:spPr>
          <a:xfrm flipH="1" flipV="1">
            <a:off x="2078283" y="879773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9" name="Oval 688">
            <a:extLst>
              <a:ext uri="{FF2B5EF4-FFF2-40B4-BE49-F238E27FC236}">
                <a16:creationId xmlns:a16="http://schemas.microsoft.com/office/drawing/2014/main" id="{53439134-C97B-D041-98DE-86E1A27303D2}"/>
              </a:ext>
            </a:extLst>
          </p:cNvPr>
          <p:cNvSpPr/>
          <p:nvPr/>
        </p:nvSpPr>
        <p:spPr>
          <a:xfrm flipH="1" flipV="1">
            <a:off x="2176740" y="8796769"/>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4" name="Right Arrow 693">
            <a:extLst>
              <a:ext uri="{FF2B5EF4-FFF2-40B4-BE49-F238E27FC236}">
                <a16:creationId xmlns:a16="http://schemas.microsoft.com/office/drawing/2014/main" id="{73662BA2-4F58-A945-8073-3B13B0D5CCF1}"/>
              </a:ext>
            </a:extLst>
          </p:cNvPr>
          <p:cNvSpPr/>
          <p:nvPr/>
        </p:nvSpPr>
        <p:spPr>
          <a:xfrm>
            <a:off x="1977779" y="10786970"/>
            <a:ext cx="550326" cy="210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TextBox 697">
            <a:extLst>
              <a:ext uri="{FF2B5EF4-FFF2-40B4-BE49-F238E27FC236}">
                <a16:creationId xmlns:a16="http://schemas.microsoft.com/office/drawing/2014/main" id="{399CCDA9-62AC-0244-BEA6-942FFDA9CDFF}"/>
              </a:ext>
            </a:extLst>
          </p:cNvPr>
          <p:cNvSpPr txBox="1"/>
          <p:nvPr/>
        </p:nvSpPr>
        <p:spPr>
          <a:xfrm>
            <a:off x="889191" y="10982889"/>
            <a:ext cx="876233" cy="215444"/>
          </a:xfrm>
          <a:prstGeom prst="rect">
            <a:avLst/>
          </a:prstGeom>
          <a:noFill/>
        </p:spPr>
        <p:txBody>
          <a:bodyPr wrap="square" rtlCol="0">
            <a:spAutoFit/>
          </a:bodyPr>
          <a:lstStyle/>
          <a:p>
            <a:r>
              <a:rPr lang="en-US" sz="800" dirty="0"/>
              <a:t>communication</a:t>
            </a:r>
          </a:p>
        </p:txBody>
      </p:sp>
      <p:grpSp>
        <p:nvGrpSpPr>
          <p:cNvPr id="711" name="Group 710">
            <a:extLst>
              <a:ext uri="{FF2B5EF4-FFF2-40B4-BE49-F238E27FC236}">
                <a16:creationId xmlns:a16="http://schemas.microsoft.com/office/drawing/2014/main" id="{0598F273-0439-A041-A152-CBB407CB5B89}"/>
              </a:ext>
            </a:extLst>
          </p:cNvPr>
          <p:cNvGrpSpPr/>
          <p:nvPr/>
        </p:nvGrpSpPr>
        <p:grpSpPr>
          <a:xfrm>
            <a:off x="394741" y="10821325"/>
            <a:ext cx="1028994" cy="141727"/>
            <a:chOff x="352836" y="10556367"/>
            <a:chExt cx="1028994" cy="141727"/>
          </a:xfrm>
        </p:grpSpPr>
        <p:sp>
          <p:nvSpPr>
            <p:cNvPr id="699" name="Frame 698">
              <a:extLst>
                <a:ext uri="{FF2B5EF4-FFF2-40B4-BE49-F238E27FC236}">
                  <a16:creationId xmlns:a16="http://schemas.microsoft.com/office/drawing/2014/main" id="{1C7D689A-7EF0-0347-97B5-F0216ACD43E2}"/>
                </a:ext>
              </a:extLst>
            </p:cNvPr>
            <p:cNvSpPr/>
            <p:nvPr/>
          </p:nvSpPr>
          <p:spPr>
            <a:xfrm>
              <a:off x="352836" y="10556367"/>
              <a:ext cx="1028994" cy="141727"/>
            </a:xfrm>
            <a:prstGeom prst="frame">
              <a:avLst>
                <a:gd name="adj1" fmla="val 42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700" name="Rectangle 699">
              <a:extLst>
                <a:ext uri="{FF2B5EF4-FFF2-40B4-BE49-F238E27FC236}">
                  <a16:creationId xmlns:a16="http://schemas.microsoft.com/office/drawing/2014/main" id="{3A611D82-7FEC-1742-B5A5-7D491EB0F8AE}"/>
                </a:ext>
              </a:extLst>
            </p:cNvPr>
            <p:cNvSpPr/>
            <p:nvPr/>
          </p:nvSpPr>
          <p:spPr>
            <a:xfrm>
              <a:off x="377463" y="10578047"/>
              <a:ext cx="222207" cy="955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1" name="Rectangle 700">
              <a:extLst>
                <a:ext uri="{FF2B5EF4-FFF2-40B4-BE49-F238E27FC236}">
                  <a16:creationId xmlns:a16="http://schemas.microsoft.com/office/drawing/2014/main" id="{955D7023-E59D-D641-8D07-A031D57D9642}"/>
                </a:ext>
              </a:extLst>
            </p:cNvPr>
            <p:cNvSpPr/>
            <p:nvPr/>
          </p:nvSpPr>
          <p:spPr>
            <a:xfrm>
              <a:off x="621422" y="10579898"/>
              <a:ext cx="219668" cy="952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Rectangle 701">
              <a:extLst>
                <a:ext uri="{FF2B5EF4-FFF2-40B4-BE49-F238E27FC236}">
                  <a16:creationId xmlns:a16="http://schemas.microsoft.com/office/drawing/2014/main" id="{D048F6AC-6BBD-384F-AD42-64C0128BC6EA}"/>
                </a:ext>
              </a:extLst>
            </p:cNvPr>
            <p:cNvSpPr/>
            <p:nvPr/>
          </p:nvSpPr>
          <p:spPr>
            <a:xfrm>
              <a:off x="864650" y="10579307"/>
              <a:ext cx="235964" cy="9584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Rectangle 702">
              <a:extLst>
                <a:ext uri="{FF2B5EF4-FFF2-40B4-BE49-F238E27FC236}">
                  <a16:creationId xmlns:a16="http://schemas.microsoft.com/office/drawing/2014/main" id="{B28C9CDB-014A-3846-BC84-F12ED9CD5FA5}"/>
                </a:ext>
              </a:extLst>
            </p:cNvPr>
            <p:cNvSpPr/>
            <p:nvPr/>
          </p:nvSpPr>
          <p:spPr>
            <a:xfrm>
              <a:off x="1121375" y="10577951"/>
              <a:ext cx="231959" cy="97784"/>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04" name="TextBox 703">
                <a:extLst>
                  <a:ext uri="{FF2B5EF4-FFF2-40B4-BE49-F238E27FC236}">
                    <a16:creationId xmlns:a16="http://schemas.microsoft.com/office/drawing/2014/main" id="{61A4D839-CA70-CC45-9740-353AF5E3F057}"/>
                  </a:ext>
                </a:extLst>
              </p:cNvPr>
              <p:cNvSpPr txBox="1"/>
              <p:nvPr/>
            </p:nvSpPr>
            <p:spPr>
              <a:xfrm>
                <a:off x="1427850" y="10775808"/>
                <a:ext cx="273454" cy="2154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800" b="0" i="1" dirty="0" smtClean="0">
                              <a:latin typeface="Cambria Math" panose="02040503050406030204" pitchFamily="18" charset="0"/>
                            </a:rPr>
                          </m:ctrlPr>
                        </m:sSubPr>
                        <m:e>
                          <m:r>
                            <a:rPr lang="en-US" sz="800" i="1" dirty="0" smtClean="0">
                              <a:latin typeface="Cambria Math" panose="02040503050406030204" pitchFamily="18" charset="0"/>
                            </a:rPr>
                            <m:t>𝑝</m:t>
                          </m:r>
                        </m:e>
                        <m:sub>
                          <m:r>
                            <a:rPr lang="en-US" sz="800" b="0" i="1" dirty="0" smtClean="0">
                              <a:latin typeface="Cambria Math" panose="02040503050406030204" pitchFamily="18" charset="0"/>
                            </a:rPr>
                            <m:t>𝑖</m:t>
                          </m:r>
                        </m:sub>
                      </m:sSub>
                    </m:oMath>
                  </m:oMathPara>
                </a14:m>
                <a:endParaRPr lang="en-US" sz="800" dirty="0"/>
              </a:p>
            </p:txBody>
          </p:sp>
        </mc:Choice>
        <mc:Fallback xmlns="">
          <p:sp>
            <p:nvSpPr>
              <p:cNvPr id="704" name="TextBox 703">
                <a:extLst>
                  <a:ext uri="{FF2B5EF4-FFF2-40B4-BE49-F238E27FC236}">
                    <a16:creationId xmlns:a16="http://schemas.microsoft.com/office/drawing/2014/main" id="{61A4D839-CA70-CC45-9740-353AF5E3F057}"/>
                  </a:ext>
                </a:extLst>
              </p:cNvPr>
              <p:cNvSpPr txBox="1">
                <a:spLocks noRot="1" noChangeAspect="1" noMove="1" noResize="1" noEditPoints="1" noAdjustHandles="1" noChangeArrowheads="1" noChangeShapeType="1" noTextEdit="1"/>
              </p:cNvSpPr>
              <p:nvPr/>
            </p:nvSpPr>
            <p:spPr>
              <a:xfrm>
                <a:off x="1427850" y="10775808"/>
                <a:ext cx="273454" cy="215444"/>
              </a:xfrm>
              <a:prstGeom prst="rect">
                <a:avLst/>
              </a:prstGeom>
              <a:blipFill>
                <a:blip r:embed="rId24"/>
                <a:stretch>
                  <a:fillRect/>
                </a:stretch>
              </a:blipFill>
            </p:spPr>
            <p:txBody>
              <a:bodyPr/>
              <a:lstStyle/>
              <a:p>
                <a:r>
                  <a:rPr lang="en-US">
                    <a:noFill/>
                  </a:rPr>
                  <a:t> </a:t>
                </a:r>
              </a:p>
            </p:txBody>
          </p:sp>
        </mc:Fallback>
      </mc:AlternateContent>
      <p:sp>
        <p:nvSpPr>
          <p:cNvPr id="692" name="Frame 691">
            <a:extLst>
              <a:ext uri="{FF2B5EF4-FFF2-40B4-BE49-F238E27FC236}">
                <a16:creationId xmlns:a16="http://schemas.microsoft.com/office/drawing/2014/main" id="{CA8803A1-1705-3441-8C74-48391B1FF162}"/>
              </a:ext>
            </a:extLst>
          </p:cNvPr>
          <p:cNvSpPr/>
          <p:nvPr/>
        </p:nvSpPr>
        <p:spPr>
          <a:xfrm>
            <a:off x="394741" y="11374965"/>
            <a:ext cx="1038649" cy="16644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3" name="Frame 692">
            <a:extLst>
              <a:ext uri="{FF2B5EF4-FFF2-40B4-BE49-F238E27FC236}">
                <a16:creationId xmlns:a16="http://schemas.microsoft.com/office/drawing/2014/main" id="{9F84897D-B29F-7640-84FB-8BB1B6E012E5}"/>
              </a:ext>
            </a:extLst>
          </p:cNvPr>
          <p:cNvSpPr/>
          <p:nvPr/>
        </p:nvSpPr>
        <p:spPr>
          <a:xfrm>
            <a:off x="388252" y="11685420"/>
            <a:ext cx="2249825" cy="18045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1" name="Frame 690">
            <a:extLst>
              <a:ext uri="{FF2B5EF4-FFF2-40B4-BE49-F238E27FC236}">
                <a16:creationId xmlns:a16="http://schemas.microsoft.com/office/drawing/2014/main" id="{6697F088-E837-D246-A54D-673FE77CDB36}"/>
              </a:ext>
            </a:extLst>
          </p:cNvPr>
          <p:cNvSpPr/>
          <p:nvPr/>
        </p:nvSpPr>
        <p:spPr>
          <a:xfrm>
            <a:off x="398652" y="11091699"/>
            <a:ext cx="427620" cy="16167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33" name="Straight Connector 732">
            <a:extLst>
              <a:ext uri="{FF2B5EF4-FFF2-40B4-BE49-F238E27FC236}">
                <a16:creationId xmlns:a16="http://schemas.microsoft.com/office/drawing/2014/main" id="{BFDCE88C-7BC4-3240-B480-B15BBF2DE491}"/>
              </a:ext>
            </a:extLst>
          </p:cNvPr>
          <p:cNvCxnSpPr>
            <a:cxnSpLocks/>
          </p:cNvCxnSpPr>
          <p:nvPr/>
        </p:nvCxnSpPr>
        <p:spPr>
          <a:xfrm>
            <a:off x="325991" y="10872663"/>
            <a:ext cx="0" cy="896952"/>
          </a:xfrm>
          <a:prstGeom prst="line">
            <a:avLst/>
          </a:prstGeom>
          <a:ln w="12700">
            <a:solidFill>
              <a:schemeClr val="accent1">
                <a:lumMod val="75000"/>
              </a:schemeClr>
            </a:solidFill>
            <a:tailEnd type="triangle" w="sm" len="med"/>
          </a:ln>
        </p:spPr>
        <p:style>
          <a:lnRef idx="1">
            <a:schemeClr val="accent1"/>
          </a:lnRef>
          <a:fillRef idx="0">
            <a:schemeClr val="accent1"/>
          </a:fillRef>
          <a:effectRef idx="0">
            <a:schemeClr val="accent1"/>
          </a:effectRef>
          <a:fontRef idx="minor">
            <a:schemeClr val="tx1"/>
          </a:fontRef>
        </p:style>
      </p:cxnSp>
      <p:sp>
        <p:nvSpPr>
          <p:cNvPr id="740" name="TextBox 739">
            <a:extLst>
              <a:ext uri="{FF2B5EF4-FFF2-40B4-BE49-F238E27FC236}">
                <a16:creationId xmlns:a16="http://schemas.microsoft.com/office/drawing/2014/main" id="{7782D8AE-0051-2344-ADF9-CAC7F0AAF4A2}"/>
              </a:ext>
            </a:extLst>
          </p:cNvPr>
          <p:cNvSpPr txBox="1"/>
          <p:nvPr/>
        </p:nvSpPr>
        <p:spPr>
          <a:xfrm>
            <a:off x="285559" y="10550443"/>
            <a:ext cx="1325458" cy="276999"/>
          </a:xfrm>
          <a:prstGeom prst="rect">
            <a:avLst/>
          </a:prstGeom>
          <a:noFill/>
        </p:spPr>
        <p:txBody>
          <a:bodyPr wrap="square" rtlCol="0">
            <a:spAutoFit/>
          </a:bodyPr>
          <a:lstStyle/>
          <a:p>
            <a:r>
              <a:rPr lang="en-US" sz="600" b="1" dirty="0"/>
              <a:t>Before: </a:t>
            </a:r>
            <a:r>
              <a:rPr lang="en-US" sz="600" dirty="0"/>
              <a:t>each sequential subproblem allocates a new list of buffers</a:t>
            </a:r>
          </a:p>
        </p:txBody>
      </p:sp>
      <p:sp>
        <p:nvSpPr>
          <p:cNvPr id="742" name="Freeform 741">
            <a:extLst>
              <a:ext uri="{FF2B5EF4-FFF2-40B4-BE49-F238E27FC236}">
                <a16:creationId xmlns:a16="http://schemas.microsoft.com/office/drawing/2014/main" id="{50306B0B-620D-A046-9544-53F6AF4D4CB0}"/>
              </a:ext>
            </a:extLst>
          </p:cNvPr>
          <p:cNvSpPr/>
          <p:nvPr/>
        </p:nvSpPr>
        <p:spPr>
          <a:xfrm>
            <a:off x="689174" y="10971457"/>
            <a:ext cx="1936988" cy="701927"/>
          </a:xfrm>
          <a:custGeom>
            <a:avLst/>
            <a:gdLst>
              <a:gd name="connsiteX0" fmla="*/ 0 w 1982450"/>
              <a:gd name="connsiteY0" fmla="*/ 0 h 693295"/>
              <a:gd name="connsiteX1" fmla="*/ 790732 w 1982450"/>
              <a:gd name="connsiteY1" fmla="*/ 378502 h 693295"/>
              <a:gd name="connsiteX2" fmla="*/ 1982450 w 1982450"/>
              <a:gd name="connsiteY2" fmla="*/ 693295 h 693295"/>
            </a:gdLst>
            <a:ahLst/>
            <a:cxnLst>
              <a:cxn ang="0">
                <a:pos x="connsiteX0" y="connsiteY0"/>
              </a:cxn>
              <a:cxn ang="0">
                <a:pos x="connsiteX1" y="connsiteY1"/>
              </a:cxn>
              <a:cxn ang="0">
                <a:pos x="connsiteX2" y="connsiteY2"/>
              </a:cxn>
            </a:cxnLst>
            <a:rect l="l" t="t" r="r" b="b"/>
            <a:pathLst>
              <a:path w="1982450" h="693295">
                <a:moveTo>
                  <a:pt x="0" y="0"/>
                </a:moveTo>
                <a:cubicBezTo>
                  <a:pt x="230162" y="131476"/>
                  <a:pt x="460324" y="262953"/>
                  <a:pt x="790732" y="378502"/>
                </a:cubicBezTo>
                <a:cubicBezTo>
                  <a:pt x="1121140" y="494051"/>
                  <a:pt x="1551795" y="593673"/>
                  <a:pt x="1982450" y="6932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TextBox 742">
            <a:extLst>
              <a:ext uri="{FF2B5EF4-FFF2-40B4-BE49-F238E27FC236}">
                <a16:creationId xmlns:a16="http://schemas.microsoft.com/office/drawing/2014/main" id="{339E4642-3F42-D54C-BEC7-77AE29CA8911}"/>
              </a:ext>
            </a:extLst>
          </p:cNvPr>
          <p:cNvSpPr txBox="1"/>
          <p:nvPr/>
        </p:nvSpPr>
        <p:spPr>
          <a:xfrm>
            <a:off x="107623" y="10963053"/>
            <a:ext cx="276999" cy="688860"/>
          </a:xfrm>
          <a:prstGeom prst="rect">
            <a:avLst/>
          </a:prstGeom>
          <a:noFill/>
        </p:spPr>
        <p:txBody>
          <a:bodyPr vert="vert270" wrap="square" rtlCol="0">
            <a:spAutoFit/>
          </a:bodyPr>
          <a:lstStyle/>
          <a:p>
            <a:r>
              <a:rPr lang="en-US" sz="600" b="1" dirty="0"/>
              <a:t>recursive steps</a:t>
            </a:r>
          </a:p>
        </p:txBody>
      </p:sp>
      <p:sp>
        <p:nvSpPr>
          <p:cNvPr id="744" name="TextBox 743">
            <a:extLst>
              <a:ext uri="{FF2B5EF4-FFF2-40B4-BE49-F238E27FC236}">
                <a16:creationId xmlns:a16="http://schemas.microsoft.com/office/drawing/2014/main" id="{87D638BB-674A-6542-8AA6-D1692E1155A7}"/>
              </a:ext>
            </a:extLst>
          </p:cNvPr>
          <p:cNvSpPr txBox="1"/>
          <p:nvPr/>
        </p:nvSpPr>
        <p:spPr>
          <a:xfrm>
            <a:off x="480207" y="11862729"/>
            <a:ext cx="2065512" cy="184666"/>
          </a:xfrm>
          <a:prstGeom prst="rect">
            <a:avLst/>
          </a:prstGeom>
          <a:noFill/>
        </p:spPr>
        <p:txBody>
          <a:bodyPr wrap="square" rtlCol="0">
            <a:spAutoFit/>
          </a:bodyPr>
          <a:lstStyle/>
          <a:p>
            <a:pPr algn="ctr"/>
            <a:r>
              <a:rPr lang="en-US" sz="600" b="1" dirty="0"/>
              <a:t>Evolution of a buffer holding local data of a single matrix</a:t>
            </a:r>
          </a:p>
        </p:txBody>
      </p:sp>
      <p:sp>
        <p:nvSpPr>
          <p:cNvPr id="751" name="Right Brace 750">
            <a:extLst>
              <a:ext uri="{FF2B5EF4-FFF2-40B4-BE49-F238E27FC236}">
                <a16:creationId xmlns:a16="http://schemas.microsoft.com/office/drawing/2014/main" id="{05200F76-3D35-F14B-93A6-C58C62441582}"/>
              </a:ext>
            </a:extLst>
          </p:cNvPr>
          <p:cNvSpPr/>
          <p:nvPr/>
        </p:nvSpPr>
        <p:spPr>
          <a:xfrm>
            <a:off x="2688996" y="11366918"/>
            <a:ext cx="120111" cy="464865"/>
          </a:xfrm>
          <a:prstGeom prst="rightBrace">
            <a:avLst>
              <a:gd name="adj1" fmla="val 41893"/>
              <a:gd name="adj2" fmla="val 50000"/>
            </a:avLst>
          </a:prstGeom>
          <a:ln>
            <a:headEnd w="sm" len="s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752" name="Frame 751">
            <a:extLst>
              <a:ext uri="{FF2B5EF4-FFF2-40B4-BE49-F238E27FC236}">
                <a16:creationId xmlns:a16="http://schemas.microsoft.com/office/drawing/2014/main" id="{2EEEC374-64F6-044D-8975-04D182943AE2}"/>
              </a:ext>
            </a:extLst>
          </p:cNvPr>
          <p:cNvSpPr/>
          <p:nvPr/>
        </p:nvSpPr>
        <p:spPr>
          <a:xfrm>
            <a:off x="2997262" y="11215270"/>
            <a:ext cx="1038649" cy="16644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3" name="Frame 752">
            <a:extLst>
              <a:ext uri="{FF2B5EF4-FFF2-40B4-BE49-F238E27FC236}">
                <a16:creationId xmlns:a16="http://schemas.microsoft.com/office/drawing/2014/main" id="{0F5AB317-8B77-4C4E-A09E-904012031004}"/>
              </a:ext>
            </a:extLst>
          </p:cNvPr>
          <p:cNvSpPr/>
          <p:nvPr/>
        </p:nvSpPr>
        <p:spPr>
          <a:xfrm>
            <a:off x="2994920" y="11691859"/>
            <a:ext cx="2111937" cy="1784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4" name="TextBox 753">
            <a:extLst>
              <a:ext uri="{FF2B5EF4-FFF2-40B4-BE49-F238E27FC236}">
                <a16:creationId xmlns:a16="http://schemas.microsoft.com/office/drawing/2014/main" id="{6B9B7636-FE7E-D44E-810F-F83BF3E02CBA}"/>
              </a:ext>
            </a:extLst>
          </p:cNvPr>
          <p:cNvSpPr txBox="1"/>
          <p:nvPr/>
        </p:nvSpPr>
        <p:spPr>
          <a:xfrm>
            <a:off x="3183442" y="11205661"/>
            <a:ext cx="640576" cy="184666"/>
          </a:xfrm>
          <a:prstGeom prst="rect">
            <a:avLst/>
          </a:prstGeom>
          <a:noFill/>
        </p:spPr>
        <p:txBody>
          <a:bodyPr wrap="square" rtlCol="0">
            <a:spAutoFit/>
          </a:bodyPr>
          <a:lstStyle/>
          <a:p>
            <a:pPr algn="ctr"/>
            <a:r>
              <a:rPr lang="en-US" sz="600" b="1" dirty="0"/>
              <a:t>send buffer</a:t>
            </a:r>
          </a:p>
        </p:txBody>
      </p:sp>
      <p:sp>
        <p:nvSpPr>
          <p:cNvPr id="755" name="TextBox 754">
            <a:extLst>
              <a:ext uri="{FF2B5EF4-FFF2-40B4-BE49-F238E27FC236}">
                <a16:creationId xmlns:a16="http://schemas.microsoft.com/office/drawing/2014/main" id="{FD7AE1FD-6EAC-B442-AA24-A1C78E7CBE99}"/>
              </a:ext>
            </a:extLst>
          </p:cNvPr>
          <p:cNvSpPr txBox="1"/>
          <p:nvPr/>
        </p:nvSpPr>
        <p:spPr>
          <a:xfrm>
            <a:off x="3703649" y="11684195"/>
            <a:ext cx="640576" cy="184666"/>
          </a:xfrm>
          <a:prstGeom prst="rect">
            <a:avLst/>
          </a:prstGeom>
          <a:noFill/>
        </p:spPr>
        <p:txBody>
          <a:bodyPr wrap="square" rtlCol="0">
            <a:spAutoFit/>
          </a:bodyPr>
          <a:lstStyle/>
          <a:p>
            <a:pPr algn="ctr"/>
            <a:r>
              <a:rPr lang="en-US" sz="600" b="1" dirty="0"/>
              <a:t>receive buffer</a:t>
            </a:r>
          </a:p>
        </p:txBody>
      </p:sp>
      <p:sp>
        <p:nvSpPr>
          <p:cNvPr id="761" name="Left-Right Arrow 760">
            <a:extLst>
              <a:ext uri="{FF2B5EF4-FFF2-40B4-BE49-F238E27FC236}">
                <a16:creationId xmlns:a16="http://schemas.microsoft.com/office/drawing/2014/main" id="{B2A084A8-B48D-5448-80DC-5C380E654677}"/>
              </a:ext>
            </a:extLst>
          </p:cNvPr>
          <p:cNvSpPr/>
          <p:nvPr/>
        </p:nvSpPr>
        <p:spPr>
          <a:xfrm rot="5400000">
            <a:off x="3131236" y="11503613"/>
            <a:ext cx="199283" cy="7319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TextBox 761">
            <a:extLst>
              <a:ext uri="{FF2B5EF4-FFF2-40B4-BE49-F238E27FC236}">
                <a16:creationId xmlns:a16="http://schemas.microsoft.com/office/drawing/2014/main" id="{D07727F6-C536-4148-B84E-804A9D6410AC}"/>
              </a:ext>
            </a:extLst>
          </p:cNvPr>
          <p:cNvSpPr txBox="1"/>
          <p:nvPr/>
        </p:nvSpPr>
        <p:spPr>
          <a:xfrm>
            <a:off x="3259743" y="11397607"/>
            <a:ext cx="1996742" cy="276999"/>
          </a:xfrm>
          <a:prstGeom prst="rect">
            <a:avLst/>
          </a:prstGeom>
          <a:noFill/>
        </p:spPr>
        <p:txBody>
          <a:bodyPr wrap="square" rtlCol="0">
            <a:spAutoFit/>
          </a:bodyPr>
          <a:lstStyle/>
          <a:p>
            <a:r>
              <a:rPr lang="en-US" sz="600" dirty="0"/>
              <a:t>Keep swapping the two buffers, repeatedly using each once as a send buffer and once as a receive buffer.</a:t>
            </a:r>
          </a:p>
        </p:txBody>
      </p:sp>
      <p:grpSp>
        <p:nvGrpSpPr>
          <p:cNvPr id="745" name="Group 744">
            <a:extLst>
              <a:ext uri="{FF2B5EF4-FFF2-40B4-BE49-F238E27FC236}">
                <a16:creationId xmlns:a16="http://schemas.microsoft.com/office/drawing/2014/main" id="{F6C91CE5-8055-484E-8704-C7F324FD192E}"/>
              </a:ext>
            </a:extLst>
          </p:cNvPr>
          <p:cNvGrpSpPr/>
          <p:nvPr/>
        </p:nvGrpSpPr>
        <p:grpSpPr>
          <a:xfrm>
            <a:off x="3000353" y="10821743"/>
            <a:ext cx="1028994" cy="141727"/>
            <a:chOff x="352836" y="10556367"/>
            <a:chExt cx="1028994" cy="141727"/>
          </a:xfrm>
        </p:grpSpPr>
        <p:sp>
          <p:nvSpPr>
            <p:cNvPr id="746" name="Frame 745">
              <a:extLst>
                <a:ext uri="{FF2B5EF4-FFF2-40B4-BE49-F238E27FC236}">
                  <a16:creationId xmlns:a16="http://schemas.microsoft.com/office/drawing/2014/main" id="{D902964C-5BF1-B541-985C-7A12FA2E6BD6}"/>
                </a:ext>
              </a:extLst>
            </p:cNvPr>
            <p:cNvSpPr/>
            <p:nvPr/>
          </p:nvSpPr>
          <p:spPr>
            <a:xfrm>
              <a:off x="352836" y="10556367"/>
              <a:ext cx="1028994" cy="141727"/>
            </a:xfrm>
            <a:prstGeom prst="frame">
              <a:avLst>
                <a:gd name="adj1" fmla="val 42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747" name="Rectangle 746">
              <a:extLst>
                <a:ext uri="{FF2B5EF4-FFF2-40B4-BE49-F238E27FC236}">
                  <a16:creationId xmlns:a16="http://schemas.microsoft.com/office/drawing/2014/main" id="{03337A51-7DC2-F343-9964-85155A556BB3}"/>
                </a:ext>
              </a:extLst>
            </p:cNvPr>
            <p:cNvSpPr/>
            <p:nvPr/>
          </p:nvSpPr>
          <p:spPr>
            <a:xfrm>
              <a:off x="377463" y="10578047"/>
              <a:ext cx="222207" cy="955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8" name="Rectangle 747">
              <a:extLst>
                <a:ext uri="{FF2B5EF4-FFF2-40B4-BE49-F238E27FC236}">
                  <a16:creationId xmlns:a16="http://schemas.microsoft.com/office/drawing/2014/main" id="{76438629-BA87-6545-9293-4C48AA512FB7}"/>
                </a:ext>
              </a:extLst>
            </p:cNvPr>
            <p:cNvSpPr/>
            <p:nvPr/>
          </p:nvSpPr>
          <p:spPr>
            <a:xfrm>
              <a:off x="621422" y="10579898"/>
              <a:ext cx="219668" cy="952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Rectangle 748">
              <a:extLst>
                <a:ext uri="{FF2B5EF4-FFF2-40B4-BE49-F238E27FC236}">
                  <a16:creationId xmlns:a16="http://schemas.microsoft.com/office/drawing/2014/main" id="{2B54BB6B-70FF-9D45-95F7-5ACD8E663175}"/>
                </a:ext>
              </a:extLst>
            </p:cNvPr>
            <p:cNvSpPr/>
            <p:nvPr/>
          </p:nvSpPr>
          <p:spPr>
            <a:xfrm>
              <a:off x="864650" y="10579307"/>
              <a:ext cx="235964" cy="9584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Rectangle 749">
              <a:extLst>
                <a:ext uri="{FF2B5EF4-FFF2-40B4-BE49-F238E27FC236}">
                  <a16:creationId xmlns:a16="http://schemas.microsoft.com/office/drawing/2014/main" id="{A619C44E-D9CF-1244-AAAA-A8AEBEF2068D}"/>
                </a:ext>
              </a:extLst>
            </p:cNvPr>
            <p:cNvSpPr/>
            <p:nvPr/>
          </p:nvSpPr>
          <p:spPr>
            <a:xfrm>
              <a:off x="1121375" y="10577951"/>
              <a:ext cx="231959" cy="97784"/>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0" name="Down Arrow 779">
            <a:extLst>
              <a:ext uri="{FF2B5EF4-FFF2-40B4-BE49-F238E27FC236}">
                <a16:creationId xmlns:a16="http://schemas.microsoft.com/office/drawing/2014/main" id="{24CE57AE-783B-AA4A-A1AE-C74499DCFA12}"/>
              </a:ext>
            </a:extLst>
          </p:cNvPr>
          <p:cNvSpPr/>
          <p:nvPr/>
        </p:nvSpPr>
        <p:spPr>
          <a:xfrm>
            <a:off x="3071343" y="11025800"/>
            <a:ext cx="117198" cy="143775"/>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4" name="Down Arrow 783">
            <a:extLst>
              <a:ext uri="{FF2B5EF4-FFF2-40B4-BE49-F238E27FC236}">
                <a16:creationId xmlns:a16="http://schemas.microsoft.com/office/drawing/2014/main" id="{E4A7536C-0F23-2C4A-9778-3600491EA3EE}"/>
              </a:ext>
            </a:extLst>
          </p:cNvPr>
          <p:cNvSpPr/>
          <p:nvPr/>
        </p:nvSpPr>
        <p:spPr>
          <a:xfrm>
            <a:off x="3318569" y="11025800"/>
            <a:ext cx="117198" cy="143775"/>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5" name="Down Arrow 784">
            <a:extLst>
              <a:ext uri="{FF2B5EF4-FFF2-40B4-BE49-F238E27FC236}">
                <a16:creationId xmlns:a16="http://schemas.microsoft.com/office/drawing/2014/main" id="{B5E007A7-D4F5-F644-87E9-CD37E3294053}"/>
              </a:ext>
            </a:extLst>
          </p:cNvPr>
          <p:cNvSpPr/>
          <p:nvPr/>
        </p:nvSpPr>
        <p:spPr>
          <a:xfrm>
            <a:off x="3563830" y="11026169"/>
            <a:ext cx="117198" cy="143775"/>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Down Arrow 785">
            <a:extLst>
              <a:ext uri="{FF2B5EF4-FFF2-40B4-BE49-F238E27FC236}">
                <a16:creationId xmlns:a16="http://schemas.microsoft.com/office/drawing/2014/main" id="{FA88C672-C78D-6641-B6D4-9050193AE39F}"/>
              </a:ext>
            </a:extLst>
          </p:cNvPr>
          <p:cNvSpPr/>
          <p:nvPr/>
        </p:nvSpPr>
        <p:spPr>
          <a:xfrm>
            <a:off x="3820453" y="11027221"/>
            <a:ext cx="117198" cy="143775"/>
          </a:xfrm>
          <a:prstGeom prst="downArrow">
            <a:avLst/>
          </a:prstGeom>
          <a:solidFill>
            <a:srgbClr val="E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7" name="TextBox 786">
            <a:extLst>
              <a:ext uri="{FF2B5EF4-FFF2-40B4-BE49-F238E27FC236}">
                <a16:creationId xmlns:a16="http://schemas.microsoft.com/office/drawing/2014/main" id="{C83C3B80-7C8D-7149-A996-6F11FDD80919}"/>
              </a:ext>
            </a:extLst>
          </p:cNvPr>
          <p:cNvSpPr txBox="1"/>
          <p:nvPr/>
        </p:nvSpPr>
        <p:spPr>
          <a:xfrm>
            <a:off x="2893229" y="10548730"/>
            <a:ext cx="2285363" cy="276999"/>
          </a:xfrm>
          <a:prstGeom prst="rect">
            <a:avLst/>
          </a:prstGeom>
          <a:noFill/>
        </p:spPr>
        <p:txBody>
          <a:bodyPr wrap="square" rtlCol="0">
            <a:spAutoFit/>
          </a:bodyPr>
          <a:lstStyle/>
          <a:p>
            <a:r>
              <a:rPr lang="en-US" sz="600" b="1" dirty="0"/>
              <a:t>Now: </a:t>
            </a:r>
            <a:r>
              <a:rPr lang="en-US" sz="600" dirty="0"/>
              <a:t>All subproblems reuse the same buffers. Moreover, send and receive buffers keep swapping, so that only 2 buffers suffice. </a:t>
            </a:r>
          </a:p>
        </p:txBody>
      </p:sp>
      <p:sp>
        <p:nvSpPr>
          <p:cNvPr id="788" name="TextBox 787">
            <a:extLst>
              <a:ext uri="{FF2B5EF4-FFF2-40B4-BE49-F238E27FC236}">
                <a16:creationId xmlns:a16="http://schemas.microsoft.com/office/drawing/2014/main" id="{94FCFB4F-88AA-304B-BC7F-277280698366}"/>
              </a:ext>
            </a:extLst>
          </p:cNvPr>
          <p:cNvSpPr txBox="1"/>
          <p:nvPr/>
        </p:nvSpPr>
        <p:spPr>
          <a:xfrm>
            <a:off x="1648596" y="11009335"/>
            <a:ext cx="1109205" cy="461665"/>
          </a:xfrm>
          <a:prstGeom prst="rect">
            <a:avLst/>
          </a:prstGeom>
          <a:noFill/>
        </p:spPr>
        <p:txBody>
          <a:bodyPr wrap="square" rtlCol="0">
            <a:spAutoFit/>
          </a:bodyPr>
          <a:lstStyle/>
          <a:p>
            <a:r>
              <a:rPr lang="en-US" sz="600" dirty="0"/>
              <a:t>Each next buffer has more information than the previous one, so no need to maintain all the buffers.</a:t>
            </a:r>
          </a:p>
        </p:txBody>
      </p:sp>
      <mc:AlternateContent xmlns:mc="http://schemas.openxmlformats.org/markup-compatibility/2006" xmlns:a14="http://schemas.microsoft.com/office/drawing/2010/main">
        <mc:Choice Requires="a14">
          <p:sp>
            <p:nvSpPr>
              <p:cNvPr id="789" name="TextBox 788">
                <a:extLst>
                  <a:ext uri="{FF2B5EF4-FFF2-40B4-BE49-F238E27FC236}">
                    <a16:creationId xmlns:a16="http://schemas.microsoft.com/office/drawing/2014/main" id="{5FBF9BE0-225D-6D46-8BD4-FD9A2CCFBAEC}"/>
                  </a:ext>
                </a:extLst>
              </p:cNvPr>
              <p:cNvSpPr txBox="1"/>
              <p:nvPr/>
            </p:nvSpPr>
            <p:spPr>
              <a:xfrm>
                <a:off x="4039139" y="10785163"/>
                <a:ext cx="1134282" cy="646331"/>
              </a:xfrm>
              <a:prstGeom prst="rect">
                <a:avLst/>
              </a:prstGeom>
              <a:noFill/>
            </p:spPr>
            <p:txBody>
              <a:bodyPr wrap="square" rtlCol="0">
                <a:spAutoFit/>
              </a:bodyPr>
              <a:lstStyle/>
              <a:p>
                <a:r>
                  <a:rPr lang="en-US" sz="600" dirty="0"/>
                  <a:t>If only parallel schedule is used then the number of allocated buffers goes from </a:t>
                </a:r>
                <a14:m>
                  <m:oMath xmlns:m="http://schemas.openxmlformats.org/officeDocument/2006/math">
                    <m:func>
                      <m:funcPr>
                        <m:ctrlPr>
                          <a:rPr lang="en-US" sz="600" b="0" i="1" smtClean="0">
                            <a:latin typeface="Cambria Math" panose="02040503050406030204" pitchFamily="18" charset="0"/>
                          </a:rPr>
                        </m:ctrlPr>
                      </m:funcPr>
                      <m:fName>
                        <m:r>
                          <m:rPr>
                            <m:sty m:val="p"/>
                          </m:rPr>
                          <a:rPr lang="en-US" sz="600" b="0" i="0" smtClean="0">
                            <a:latin typeface="Cambria Math" panose="02040503050406030204" pitchFamily="18" charset="0"/>
                          </a:rPr>
                          <m:t>O</m:t>
                        </m:r>
                        <m:r>
                          <a:rPr lang="en-US" sz="600" b="0" i="0" smtClean="0">
                            <a:latin typeface="Cambria Math" panose="02040503050406030204" pitchFamily="18" charset="0"/>
                          </a:rPr>
                          <m:t>(</m:t>
                        </m:r>
                        <m:r>
                          <m:rPr>
                            <m:sty m:val="p"/>
                          </m:rPr>
                          <a:rPr lang="en-US" sz="600" b="0" i="0" smtClean="0">
                            <a:latin typeface="Cambria Math" panose="02040503050406030204" pitchFamily="18" charset="0"/>
                          </a:rPr>
                          <m:t>log</m:t>
                        </m:r>
                      </m:fName>
                      <m:e>
                        <m:r>
                          <a:rPr lang="en-US" sz="600" b="0" i="1" smtClean="0">
                            <a:latin typeface="Cambria Math" panose="02040503050406030204" pitchFamily="18" charset="0"/>
                          </a:rPr>
                          <m:t>𝑃</m:t>
                        </m:r>
                      </m:e>
                    </m:func>
                    <m:r>
                      <a:rPr lang="en-US" sz="600" b="0" i="1" smtClean="0">
                        <a:latin typeface="Cambria Math" panose="02040503050406030204" pitchFamily="18" charset="0"/>
                      </a:rPr>
                      <m:t>) </m:t>
                    </m:r>
                  </m:oMath>
                </a14:m>
                <a:r>
                  <a:rPr lang="en-US" sz="600" dirty="0"/>
                  <a:t>to just 2 and the total memory used decreases by ~25%.</a:t>
                </a:r>
              </a:p>
            </p:txBody>
          </p:sp>
        </mc:Choice>
        <mc:Fallback xmlns="">
          <p:sp>
            <p:nvSpPr>
              <p:cNvPr id="789" name="TextBox 788">
                <a:extLst>
                  <a:ext uri="{FF2B5EF4-FFF2-40B4-BE49-F238E27FC236}">
                    <a16:creationId xmlns:a16="http://schemas.microsoft.com/office/drawing/2014/main" id="{5FBF9BE0-225D-6D46-8BD4-FD9A2CCFBAEC}"/>
                  </a:ext>
                </a:extLst>
              </p:cNvPr>
              <p:cNvSpPr txBox="1">
                <a:spLocks noRot="1" noChangeAspect="1" noMove="1" noResize="1" noEditPoints="1" noAdjustHandles="1" noChangeArrowheads="1" noChangeShapeType="1" noTextEdit="1"/>
              </p:cNvSpPr>
              <p:nvPr/>
            </p:nvSpPr>
            <p:spPr>
              <a:xfrm>
                <a:off x="4039139" y="10785163"/>
                <a:ext cx="1134282" cy="646331"/>
              </a:xfrm>
              <a:prstGeom prst="rect">
                <a:avLst/>
              </a:prstGeom>
              <a:blipFill>
                <a:blip r:embed="rId25"/>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920C80FE-8C3E-6A46-B220-CCA22A59984D}"/>
              </a:ext>
            </a:extLst>
          </p:cNvPr>
          <p:cNvSpPr txBox="1"/>
          <p:nvPr/>
        </p:nvSpPr>
        <p:spPr>
          <a:xfrm>
            <a:off x="1786696" y="10224591"/>
            <a:ext cx="2890140" cy="369332"/>
          </a:xfrm>
          <a:prstGeom prst="rect">
            <a:avLst/>
          </a:prstGeom>
          <a:noFill/>
        </p:spPr>
        <p:txBody>
          <a:bodyPr wrap="square" rtlCol="0">
            <a:spAutoFit/>
          </a:bodyPr>
          <a:lstStyle/>
          <a:p>
            <a:r>
              <a:rPr lang="en-US" sz="600" dirty="0"/>
              <a:t>Our implementation decreases the total amount of memory used and the total number of buffers allocated. All the buffers are allocated just once and are then being reused throughout the application.</a:t>
            </a:r>
          </a:p>
        </p:txBody>
      </p:sp>
      <p:sp>
        <p:nvSpPr>
          <p:cNvPr id="27" name="TextBox 26">
            <a:extLst>
              <a:ext uri="{FF2B5EF4-FFF2-40B4-BE49-F238E27FC236}">
                <a16:creationId xmlns:a16="http://schemas.microsoft.com/office/drawing/2014/main" id="{9606C45C-21BD-9A46-8040-DAB459517B0D}"/>
              </a:ext>
            </a:extLst>
          </p:cNvPr>
          <p:cNvSpPr txBox="1"/>
          <p:nvPr/>
        </p:nvSpPr>
        <p:spPr>
          <a:xfrm>
            <a:off x="584768" y="11226242"/>
            <a:ext cx="608675" cy="184666"/>
          </a:xfrm>
          <a:prstGeom prst="rect">
            <a:avLst/>
          </a:prstGeom>
          <a:noFill/>
        </p:spPr>
        <p:txBody>
          <a:bodyPr wrap="square" rtlCol="0">
            <a:spAutoFit/>
          </a:bodyPr>
          <a:lstStyle/>
          <a:p>
            <a:pPr algn="ctr"/>
            <a:r>
              <a:rPr lang="en-US" sz="600" b="1" dirty="0"/>
              <a:t>All-gather </a:t>
            </a:r>
          </a:p>
        </p:txBody>
      </p:sp>
      <p:sp>
        <p:nvSpPr>
          <p:cNvPr id="325" name="TextBox 324">
            <a:extLst>
              <a:ext uri="{FF2B5EF4-FFF2-40B4-BE49-F238E27FC236}">
                <a16:creationId xmlns:a16="http://schemas.microsoft.com/office/drawing/2014/main" id="{1D75DD9D-E2F4-F54A-BD9E-D2A86117EEA8}"/>
              </a:ext>
            </a:extLst>
          </p:cNvPr>
          <p:cNvSpPr txBox="1"/>
          <p:nvPr/>
        </p:nvSpPr>
        <p:spPr>
          <a:xfrm>
            <a:off x="1199365" y="11521080"/>
            <a:ext cx="608675" cy="184666"/>
          </a:xfrm>
          <a:prstGeom prst="rect">
            <a:avLst/>
          </a:prstGeom>
          <a:noFill/>
        </p:spPr>
        <p:txBody>
          <a:bodyPr wrap="square" rtlCol="0">
            <a:spAutoFit/>
          </a:bodyPr>
          <a:lstStyle/>
          <a:p>
            <a:pPr algn="ctr"/>
            <a:r>
              <a:rPr lang="en-US" sz="600" b="1" dirty="0"/>
              <a:t>All-gather </a:t>
            </a:r>
          </a:p>
        </p:txBody>
      </p:sp>
      <p:sp>
        <p:nvSpPr>
          <p:cNvPr id="326" name="TextBox 325">
            <a:extLst>
              <a:ext uri="{FF2B5EF4-FFF2-40B4-BE49-F238E27FC236}">
                <a16:creationId xmlns:a16="http://schemas.microsoft.com/office/drawing/2014/main" id="{76E9A6E9-99BF-3D4D-A0C7-D848152CBB6D}"/>
              </a:ext>
            </a:extLst>
          </p:cNvPr>
          <p:cNvSpPr txBox="1"/>
          <p:nvPr/>
        </p:nvSpPr>
        <p:spPr>
          <a:xfrm>
            <a:off x="265337" y="10939534"/>
            <a:ext cx="608675" cy="184666"/>
          </a:xfrm>
          <a:prstGeom prst="rect">
            <a:avLst/>
          </a:prstGeom>
          <a:noFill/>
        </p:spPr>
        <p:txBody>
          <a:bodyPr wrap="square" rtlCol="0">
            <a:spAutoFit/>
          </a:bodyPr>
          <a:lstStyle/>
          <a:p>
            <a:pPr algn="ctr"/>
            <a:r>
              <a:rPr lang="en-US" sz="600" b="1" dirty="0"/>
              <a:t>All-gather </a:t>
            </a:r>
          </a:p>
        </p:txBody>
      </p:sp>
      <p:sp>
        <p:nvSpPr>
          <p:cNvPr id="324" name="TextBox 323">
            <a:extLst>
              <a:ext uri="{FF2B5EF4-FFF2-40B4-BE49-F238E27FC236}">
                <a16:creationId xmlns:a16="http://schemas.microsoft.com/office/drawing/2014/main" id="{01E7A283-D85B-9440-9349-7385BA55EB05}"/>
              </a:ext>
            </a:extLst>
          </p:cNvPr>
          <p:cNvSpPr txBox="1"/>
          <p:nvPr/>
        </p:nvSpPr>
        <p:spPr>
          <a:xfrm>
            <a:off x="2636835" y="2566682"/>
            <a:ext cx="909763" cy="646331"/>
          </a:xfrm>
          <a:prstGeom prst="rect">
            <a:avLst/>
          </a:prstGeom>
          <a:noFill/>
        </p:spPr>
        <p:txBody>
          <a:bodyPr wrap="square" rtlCol="0">
            <a:spAutoFit/>
          </a:bodyPr>
          <a:lstStyle/>
          <a:p>
            <a:r>
              <a:rPr lang="en-US" sz="1200" dirty="0"/>
              <a:t>If not </a:t>
            </a:r>
          </a:p>
          <a:p>
            <a:r>
              <a:rPr lang="en-US" sz="1200" dirty="0"/>
              <a:t>enough memory</a:t>
            </a:r>
          </a:p>
        </p:txBody>
      </p:sp>
      <p:sp>
        <p:nvSpPr>
          <p:cNvPr id="327" name="TextBox 326">
            <a:extLst>
              <a:ext uri="{FF2B5EF4-FFF2-40B4-BE49-F238E27FC236}">
                <a16:creationId xmlns:a16="http://schemas.microsoft.com/office/drawing/2014/main" id="{BE7CFFCD-4D4D-AE47-969F-E76737991D5F}"/>
              </a:ext>
            </a:extLst>
          </p:cNvPr>
          <p:cNvSpPr txBox="1"/>
          <p:nvPr/>
        </p:nvSpPr>
        <p:spPr>
          <a:xfrm>
            <a:off x="2678326" y="4341963"/>
            <a:ext cx="869248" cy="461665"/>
          </a:xfrm>
          <a:prstGeom prst="rect">
            <a:avLst/>
          </a:prstGeom>
          <a:noFill/>
        </p:spPr>
        <p:txBody>
          <a:bodyPr wrap="square" rtlCol="0">
            <a:spAutoFit/>
          </a:bodyPr>
          <a:lstStyle/>
          <a:p>
            <a:r>
              <a:rPr lang="en-US" sz="1200" dirty="0"/>
              <a:t>If enough memory</a:t>
            </a:r>
          </a:p>
        </p:txBody>
      </p:sp>
      <p:sp>
        <p:nvSpPr>
          <p:cNvPr id="6" name="TextBox 5">
            <a:extLst>
              <a:ext uri="{FF2B5EF4-FFF2-40B4-BE49-F238E27FC236}">
                <a16:creationId xmlns:a16="http://schemas.microsoft.com/office/drawing/2014/main" id="{C00DCA2F-86BC-F445-90BB-56542019F883}"/>
              </a:ext>
            </a:extLst>
          </p:cNvPr>
          <p:cNvSpPr txBox="1"/>
          <p:nvPr/>
        </p:nvSpPr>
        <p:spPr>
          <a:xfrm>
            <a:off x="3049925" y="2026712"/>
            <a:ext cx="1120995" cy="276999"/>
          </a:xfrm>
          <a:prstGeom prst="rect">
            <a:avLst/>
          </a:prstGeom>
          <a:noFill/>
        </p:spPr>
        <p:txBody>
          <a:bodyPr wrap="square" rtlCol="0">
            <a:spAutoFit/>
          </a:bodyPr>
          <a:lstStyle/>
          <a:p>
            <a:pPr algn="ctr"/>
            <a:r>
              <a:rPr lang="en-US" sz="1200" dirty="0"/>
              <a:t>processors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D0EE0C3-03D7-6E4D-8E25-9D912C21FAEA}"/>
                  </a:ext>
                </a:extLst>
              </p:cNvPr>
              <p:cNvSpPr txBox="1"/>
              <p:nvPr/>
            </p:nvSpPr>
            <p:spPr>
              <a:xfrm>
                <a:off x="2379438" y="3153513"/>
                <a:ext cx="27477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𝐶</m:t>
                      </m:r>
                    </m:oMath>
                  </m:oMathPara>
                </a14:m>
                <a:endParaRPr lang="en-US" dirty="0"/>
              </a:p>
            </p:txBody>
          </p:sp>
        </mc:Choice>
        <mc:Fallback>
          <p:sp>
            <p:nvSpPr>
              <p:cNvPr id="3" name="TextBox 2">
                <a:extLst>
                  <a:ext uri="{FF2B5EF4-FFF2-40B4-BE49-F238E27FC236}">
                    <a16:creationId xmlns:a16="http://schemas.microsoft.com/office/drawing/2014/main" id="{AD0EE0C3-03D7-6E4D-8E25-9D912C21FAEA}"/>
                  </a:ext>
                </a:extLst>
              </p:cNvPr>
              <p:cNvSpPr txBox="1">
                <a:spLocks noRot="1" noChangeAspect="1" noMove="1" noResize="1" noEditPoints="1" noAdjustHandles="1" noChangeArrowheads="1" noChangeShapeType="1" noTextEdit="1"/>
              </p:cNvSpPr>
              <p:nvPr/>
            </p:nvSpPr>
            <p:spPr>
              <a:xfrm>
                <a:off x="2379438" y="3153513"/>
                <a:ext cx="274771" cy="369332"/>
              </a:xfrm>
              <a:prstGeom prst="rect">
                <a:avLst/>
              </a:prstGeom>
              <a:blipFill>
                <a:blip r:embed="rId26"/>
                <a:stretch>
                  <a:fillRect r="-86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7" name="TextBox 266">
                <a:extLst>
                  <a:ext uri="{FF2B5EF4-FFF2-40B4-BE49-F238E27FC236}">
                    <a16:creationId xmlns:a16="http://schemas.microsoft.com/office/drawing/2014/main" id="{27FC7BA1-21D6-0543-968D-C457D1062BA1}"/>
                  </a:ext>
                </a:extLst>
              </p:cNvPr>
              <p:cNvSpPr txBox="1"/>
              <p:nvPr/>
            </p:nvSpPr>
            <p:spPr>
              <a:xfrm>
                <a:off x="2963832" y="3137515"/>
                <a:ext cx="27477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p:sp>
            <p:nvSpPr>
              <p:cNvPr id="267" name="TextBox 266">
                <a:extLst>
                  <a:ext uri="{FF2B5EF4-FFF2-40B4-BE49-F238E27FC236}">
                    <a16:creationId xmlns:a16="http://schemas.microsoft.com/office/drawing/2014/main" id="{27FC7BA1-21D6-0543-968D-C457D1062BA1}"/>
                  </a:ext>
                </a:extLst>
              </p:cNvPr>
              <p:cNvSpPr txBox="1">
                <a:spLocks noRot="1" noChangeAspect="1" noMove="1" noResize="1" noEditPoints="1" noAdjustHandles="1" noChangeArrowheads="1" noChangeShapeType="1" noTextEdit="1"/>
              </p:cNvSpPr>
              <p:nvPr/>
            </p:nvSpPr>
            <p:spPr>
              <a:xfrm>
                <a:off x="2963832" y="3137515"/>
                <a:ext cx="274771" cy="369332"/>
              </a:xfrm>
              <a:prstGeom prst="rect">
                <a:avLst/>
              </a:prstGeom>
              <a:blipFill>
                <a:blip r:embed="rId27"/>
                <a:stretch>
                  <a:fillRect r="-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8" name="TextBox 267">
                <a:extLst>
                  <a:ext uri="{FF2B5EF4-FFF2-40B4-BE49-F238E27FC236}">
                    <a16:creationId xmlns:a16="http://schemas.microsoft.com/office/drawing/2014/main" id="{A158FD11-7967-C042-8C96-59E1E117FA1F}"/>
                  </a:ext>
                </a:extLst>
              </p:cNvPr>
              <p:cNvSpPr txBox="1"/>
              <p:nvPr/>
            </p:nvSpPr>
            <p:spPr>
              <a:xfrm>
                <a:off x="3450010" y="3146916"/>
                <a:ext cx="27477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p:sp>
            <p:nvSpPr>
              <p:cNvPr id="268" name="TextBox 267">
                <a:extLst>
                  <a:ext uri="{FF2B5EF4-FFF2-40B4-BE49-F238E27FC236}">
                    <a16:creationId xmlns:a16="http://schemas.microsoft.com/office/drawing/2014/main" id="{A158FD11-7967-C042-8C96-59E1E117FA1F}"/>
                  </a:ext>
                </a:extLst>
              </p:cNvPr>
              <p:cNvSpPr txBox="1">
                <a:spLocks noRot="1" noChangeAspect="1" noMove="1" noResize="1" noEditPoints="1" noAdjustHandles="1" noChangeArrowheads="1" noChangeShapeType="1" noTextEdit="1"/>
              </p:cNvSpPr>
              <p:nvPr/>
            </p:nvSpPr>
            <p:spPr>
              <a:xfrm>
                <a:off x="3450010" y="3146916"/>
                <a:ext cx="274771" cy="369332"/>
              </a:xfrm>
              <a:prstGeom prst="rect">
                <a:avLst/>
              </a:prstGeom>
              <a:blipFill>
                <a:blip r:embed="rId28"/>
                <a:stretch>
                  <a:fillRect r="-1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9" name="TextBox 268">
                <a:extLst>
                  <a:ext uri="{FF2B5EF4-FFF2-40B4-BE49-F238E27FC236}">
                    <a16:creationId xmlns:a16="http://schemas.microsoft.com/office/drawing/2014/main" id="{1D296D69-35F7-0E46-A58E-45FB7A78B572}"/>
                  </a:ext>
                </a:extLst>
              </p:cNvPr>
              <p:cNvSpPr txBox="1"/>
              <p:nvPr/>
            </p:nvSpPr>
            <p:spPr>
              <a:xfrm>
                <a:off x="3889348" y="3143139"/>
                <a:ext cx="274771" cy="369332"/>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269" name="TextBox 268">
                <a:extLst>
                  <a:ext uri="{FF2B5EF4-FFF2-40B4-BE49-F238E27FC236}">
                    <a16:creationId xmlns:a16="http://schemas.microsoft.com/office/drawing/2014/main" id="{1D296D69-35F7-0E46-A58E-45FB7A78B572}"/>
                  </a:ext>
                </a:extLst>
              </p:cNvPr>
              <p:cNvSpPr txBox="1">
                <a:spLocks noRot="1" noChangeAspect="1" noMove="1" noResize="1" noEditPoints="1" noAdjustHandles="1" noChangeArrowheads="1" noChangeShapeType="1" noTextEdit="1"/>
              </p:cNvSpPr>
              <p:nvPr/>
            </p:nvSpPr>
            <p:spPr>
              <a:xfrm>
                <a:off x="3889348" y="3143139"/>
                <a:ext cx="274771" cy="369332"/>
              </a:xfrm>
              <a:prstGeom prst="rect">
                <a:avLst/>
              </a:prstGeom>
              <a:blipFill>
                <a:blip r:embed="rId29"/>
                <a:stretch>
                  <a:fillRect r="-13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0" name="TextBox 269">
                <a:extLst>
                  <a:ext uri="{FF2B5EF4-FFF2-40B4-BE49-F238E27FC236}">
                    <a16:creationId xmlns:a16="http://schemas.microsoft.com/office/drawing/2014/main" id="{78854B92-F57B-D246-AAC6-0D3EFE7BBF2E}"/>
                  </a:ext>
                </a:extLst>
              </p:cNvPr>
              <p:cNvSpPr txBox="1"/>
              <p:nvPr/>
            </p:nvSpPr>
            <p:spPr>
              <a:xfrm>
                <a:off x="4307605" y="3146723"/>
                <a:ext cx="27477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p:sp>
            <p:nvSpPr>
              <p:cNvPr id="270" name="TextBox 269">
                <a:extLst>
                  <a:ext uri="{FF2B5EF4-FFF2-40B4-BE49-F238E27FC236}">
                    <a16:creationId xmlns:a16="http://schemas.microsoft.com/office/drawing/2014/main" id="{78854B92-F57B-D246-AAC6-0D3EFE7BBF2E}"/>
                  </a:ext>
                </a:extLst>
              </p:cNvPr>
              <p:cNvSpPr txBox="1">
                <a:spLocks noRot="1" noChangeAspect="1" noMove="1" noResize="1" noEditPoints="1" noAdjustHandles="1" noChangeArrowheads="1" noChangeShapeType="1" noTextEdit="1"/>
              </p:cNvSpPr>
              <p:nvPr/>
            </p:nvSpPr>
            <p:spPr>
              <a:xfrm>
                <a:off x="4307605" y="3146723"/>
                <a:ext cx="274771" cy="369332"/>
              </a:xfrm>
              <a:prstGeom prst="rect">
                <a:avLst/>
              </a:prstGeom>
              <a:blipFill>
                <a:blip r:embed="rId30"/>
                <a:stretch>
                  <a:fillRect r="-13043"/>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AA62DE2B-ADF0-B440-BDFD-E27F3AFC7911}"/>
              </a:ext>
            </a:extLst>
          </p:cNvPr>
          <p:cNvSpPr txBox="1"/>
          <p:nvPr/>
        </p:nvSpPr>
        <p:spPr>
          <a:xfrm>
            <a:off x="5338074" y="2088901"/>
            <a:ext cx="2938031" cy="461665"/>
          </a:xfrm>
          <a:prstGeom prst="rect">
            <a:avLst/>
          </a:prstGeom>
          <a:noFill/>
        </p:spPr>
        <p:txBody>
          <a:bodyPr wrap="square" rtlCol="0">
            <a:spAutoFit/>
          </a:bodyPr>
          <a:lstStyle/>
          <a:p>
            <a:r>
              <a:rPr lang="en-US" sz="800" b="1" dirty="0"/>
              <a:t>Sequential execution: </a:t>
            </a:r>
          </a:p>
          <a:p>
            <a:r>
              <a:rPr lang="en-US" sz="800" dirty="0"/>
              <a:t>All the processors are used to solve all the subproblems sequentially and recursively. No additional memory is used.  </a:t>
            </a:r>
          </a:p>
        </p:txBody>
      </p:sp>
      <mc:AlternateContent xmlns:mc="http://schemas.openxmlformats.org/markup-compatibility/2006">
        <mc:Choice xmlns:a14="http://schemas.microsoft.com/office/drawing/2010/main" Requires="a14">
          <p:sp>
            <p:nvSpPr>
              <p:cNvPr id="274" name="TextBox 273">
                <a:extLst>
                  <a:ext uri="{FF2B5EF4-FFF2-40B4-BE49-F238E27FC236}">
                    <a16:creationId xmlns:a16="http://schemas.microsoft.com/office/drawing/2014/main" id="{A27947F2-825F-8548-BB68-54C5EBF3C0A2}"/>
                  </a:ext>
                </a:extLst>
              </p:cNvPr>
              <p:cNvSpPr txBox="1"/>
              <p:nvPr/>
            </p:nvSpPr>
            <p:spPr>
              <a:xfrm>
                <a:off x="5328493" y="4823991"/>
                <a:ext cx="2987807" cy="830997"/>
              </a:xfrm>
              <a:prstGeom prst="rect">
                <a:avLst/>
              </a:prstGeom>
              <a:noFill/>
            </p:spPr>
            <p:txBody>
              <a:bodyPr wrap="square" rtlCol="0">
                <a:spAutoFit/>
              </a:bodyPr>
              <a:lstStyle/>
              <a:p>
                <a:r>
                  <a:rPr lang="en-US" sz="800" b="1" dirty="0"/>
                  <a:t>Parallel execution: </a:t>
                </a:r>
              </a:p>
              <a:p>
                <a:r>
                  <a:rPr lang="en-US" sz="800" dirty="0"/>
                  <a:t>Processors are also split into chunks and each chunk solves exactly 1 problem recursively, so that all the subproblems are solved in parallel. Additional memory is necessary since each processor chunk has to own independent copy of the communicated matrix (in this example matrix </a:t>
                </a:r>
                <a14:m>
                  <m:oMath xmlns:m="http://schemas.openxmlformats.org/officeDocument/2006/math">
                    <m:r>
                      <a:rPr lang="en-US" sz="800" i="1" dirty="0" smtClean="0">
                        <a:latin typeface="Cambria Math" panose="02040503050406030204" pitchFamily="18" charset="0"/>
                      </a:rPr>
                      <m:t>𝐵</m:t>
                    </m:r>
                  </m:oMath>
                </a14:m>
                <a:r>
                  <a:rPr lang="en-US" sz="800" dirty="0"/>
                  <a:t>). </a:t>
                </a:r>
              </a:p>
            </p:txBody>
          </p:sp>
        </mc:Choice>
        <mc:Fallback>
          <p:sp>
            <p:nvSpPr>
              <p:cNvPr id="274" name="TextBox 273">
                <a:extLst>
                  <a:ext uri="{FF2B5EF4-FFF2-40B4-BE49-F238E27FC236}">
                    <a16:creationId xmlns:a16="http://schemas.microsoft.com/office/drawing/2014/main" id="{A27947F2-825F-8548-BB68-54C5EBF3C0A2}"/>
                  </a:ext>
                </a:extLst>
              </p:cNvPr>
              <p:cNvSpPr txBox="1">
                <a:spLocks noRot="1" noChangeAspect="1" noMove="1" noResize="1" noEditPoints="1" noAdjustHandles="1" noChangeArrowheads="1" noChangeShapeType="1" noTextEdit="1"/>
              </p:cNvSpPr>
              <p:nvPr/>
            </p:nvSpPr>
            <p:spPr>
              <a:xfrm>
                <a:off x="5328493" y="4823991"/>
                <a:ext cx="2987807" cy="830997"/>
              </a:xfrm>
              <a:prstGeom prst="rect">
                <a:avLst/>
              </a:prstGeom>
              <a:blipFill>
                <a:blip r:embed="rId31"/>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E6110024-A732-2E48-B432-6CAC4FAD07EE}"/>
                  </a:ext>
                </a:extLst>
              </p:cNvPr>
              <p:cNvGraphicFramePr>
                <a:graphicFrameLocks noGrp="1"/>
              </p:cNvGraphicFramePr>
              <p:nvPr>
                <p:extLst>
                  <p:ext uri="{D42A27DB-BD31-4B8C-83A1-F6EECF244321}">
                    <p14:modId xmlns:p14="http://schemas.microsoft.com/office/powerpoint/2010/main" val="2499511969"/>
                  </p:ext>
                </p:extLst>
              </p:nvPr>
            </p:nvGraphicFramePr>
            <p:xfrm>
              <a:off x="5410419" y="2899051"/>
              <a:ext cx="2933706" cy="1781812"/>
            </p:xfrm>
            <a:graphic>
              <a:graphicData uri="http://schemas.openxmlformats.org/drawingml/2006/table">
                <a:tbl>
                  <a:tblPr firstRow="1" firstCol="1" bandRow="1">
                    <a:tableStyleId>{5C22544A-7EE6-4342-B048-85BDC9FD1C3A}</a:tableStyleId>
                  </a:tblPr>
                  <a:tblGrid>
                    <a:gridCol w="701458">
                      <a:extLst>
                        <a:ext uri="{9D8B030D-6E8A-4147-A177-3AD203B41FA5}">
                          <a16:colId xmlns:a16="http://schemas.microsoft.com/office/drawing/2014/main" val="2675229239"/>
                        </a:ext>
                      </a:extLst>
                    </a:gridCol>
                    <a:gridCol w="504056">
                      <a:extLst>
                        <a:ext uri="{9D8B030D-6E8A-4147-A177-3AD203B41FA5}">
                          <a16:colId xmlns:a16="http://schemas.microsoft.com/office/drawing/2014/main" val="1268688205"/>
                        </a:ext>
                      </a:extLst>
                    </a:gridCol>
                    <a:gridCol w="576064">
                      <a:extLst>
                        <a:ext uri="{9D8B030D-6E8A-4147-A177-3AD203B41FA5}">
                          <a16:colId xmlns:a16="http://schemas.microsoft.com/office/drawing/2014/main" val="77397956"/>
                        </a:ext>
                      </a:extLst>
                    </a:gridCol>
                    <a:gridCol w="1152128">
                      <a:extLst>
                        <a:ext uri="{9D8B030D-6E8A-4147-A177-3AD203B41FA5}">
                          <a16:colId xmlns:a16="http://schemas.microsoft.com/office/drawing/2014/main" val="3786510074"/>
                        </a:ext>
                      </a:extLst>
                    </a:gridCol>
                  </a:tblGrid>
                  <a:tr h="311932">
                    <a:tc>
                      <a:txBody>
                        <a:bodyPr/>
                        <a:lstStyle/>
                        <a:p>
                          <a:pPr algn="ctr"/>
                          <a:r>
                            <a:rPr lang="en-US" sz="800" b="1" dirty="0"/>
                            <a:t>comm. costs</a:t>
                          </a:r>
                        </a:p>
                      </a:txBody>
                      <a:tcPr anchor="ctr"/>
                    </a:tc>
                    <a:tc>
                      <a:txBody>
                        <a:bodyPr/>
                        <a:lstStyle/>
                        <a:p>
                          <a:pPr algn="ctr"/>
                          <a:r>
                            <a:rPr lang="en-US" sz="800" dirty="0"/>
                            <a:t>1 large</a:t>
                          </a:r>
                        </a:p>
                      </a:txBody>
                      <a:tcPr anchor="ctr"/>
                    </a:tc>
                    <a:tc>
                      <a:txBody>
                        <a:bodyPr/>
                        <a:lstStyle/>
                        <a:p>
                          <a:pPr algn="ctr"/>
                          <a:r>
                            <a:rPr lang="en-US" sz="800" dirty="0"/>
                            <a:t>2 large</a:t>
                          </a:r>
                        </a:p>
                      </a:txBody>
                      <a:tcPr anchor="ctr"/>
                    </a:tc>
                    <a:tc>
                      <a:txBody>
                        <a:bodyPr/>
                        <a:lstStyle/>
                        <a:p>
                          <a:pPr algn="ctr"/>
                          <a:r>
                            <a:rPr lang="en-US" sz="800" dirty="0"/>
                            <a:t>3 large dimensions</a:t>
                          </a:r>
                        </a:p>
                      </a:txBody>
                      <a:tcPr anchor="ctr"/>
                    </a:tc>
                    <a:extLst>
                      <a:ext uri="{0D108BD9-81ED-4DB2-BD59-A6C34878D82A}">
                        <a16:rowId xmlns:a16="http://schemas.microsoft.com/office/drawing/2014/main" val="2695312269"/>
                      </a:ext>
                    </a:extLst>
                  </a:tr>
                  <a:tr h="308412">
                    <a:tc>
                      <a:txBody>
                        <a:bodyPr/>
                        <a:lstStyle/>
                        <a:p>
                          <a:pPr algn="ctr"/>
                          <a:r>
                            <a:rPr lang="en-US" sz="800" b="1" dirty="0"/>
                            <a:t>Lower Bound</a:t>
                          </a:r>
                        </a:p>
                      </a:txBody>
                      <a:tcPr anchor="ctr"/>
                    </a:tc>
                    <a:tc>
                      <a:txBody>
                        <a:bodyPr/>
                        <a:lstStyle/>
                        <a:p>
                          <a:pPr marL="0" marR="0" lvl="0" indent="0" algn="ctr" defTabSz="864108"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600" b="0" i="1" smtClean="0">
                                        <a:latin typeface="Cambria Math" panose="02040503050406030204" pitchFamily="18" charset="0"/>
                                      </a:rPr>
                                    </m:ctrlPr>
                                  </m:radPr>
                                  <m:deg/>
                                  <m:e>
                                    <m:f>
                                      <m:fPr>
                                        <m:ctrlPr>
                                          <a:rPr lang="en-US" sz="600" b="0" i="1" smtClean="0">
                                            <a:latin typeface="Cambria Math" panose="02040503050406030204" pitchFamily="18" charset="0"/>
                                          </a:rPr>
                                        </m:ctrlPr>
                                      </m:fPr>
                                      <m:num>
                                        <m:sSubSup>
                                          <m:sSubSupPr>
                                            <m:ctrlPr>
                                              <a:rPr lang="en-US" sz="600" b="0" i="1" smtClean="0">
                                                <a:latin typeface="Cambria Math" panose="02040503050406030204" pitchFamily="18" charset="0"/>
                                              </a:rPr>
                                            </m:ctrlPr>
                                          </m:sSubSup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up>
                                            <m:r>
                                              <a:rPr lang="en-US" sz="600" b="0" i="1" smtClean="0">
                                                <a:latin typeface="Cambria Math" panose="02040503050406030204" pitchFamily="18" charset="0"/>
                                              </a:rPr>
                                              <m:t>2</m:t>
                                            </m:r>
                                          </m:sup>
                                        </m:sSubSup>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rad>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600" b="0" i="1" smtClean="0">
                                        <a:latin typeface="Cambria Math" panose="02040503050406030204" pitchFamily="18" charset="0"/>
                                      </a:rPr>
                                    </m:ctrlPr>
                                  </m:fPr>
                                  <m:num>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r>
                                      <a:rPr lang="en-US" sz="600" b="0" i="1" smtClean="0">
                                        <a:latin typeface="Cambria Math" panose="02040503050406030204" pitchFamily="18" charset="0"/>
                                      </a:rPr>
                                      <m:t> </m:t>
                                    </m:r>
                                    <m:rad>
                                      <m:radPr>
                                        <m:degHide m:val="on"/>
                                        <m:ctrlPr>
                                          <a:rPr lang="en-US" sz="600" b="0" i="1" smtClean="0">
                                            <a:latin typeface="Cambria Math" panose="02040503050406030204" pitchFamily="18" charset="0"/>
                                          </a:rPr>
                                        </m:ctrlPr>
                                      </m:radPr>
                                      <m:deg/>
                                      <m:e>
                                        <m:r>
                                          <a:rPr lang="en-US" sz="600" b="0" i="1" smtClean="0">
                                            <a:latin typeface="Cambria Math" panose="02040503050406030204" pitchFamily="18" charset="0"/>
                                          </a:rPr>
                                          <m:t>𝑀</m:t>
                                        </m:r>
                                      </m:e>
                                    </m:rad>
                                  </m:den>
                                </m:f>
                                <m:r>
                                  <a:rPr lang="en-US" sz="600" b="0" i="1" smtClean="0">
                                    <a:latin typeface="Cambria Math" panose="02040503050406030204" pitchFamily="18" charset="0"/>
                                  </a:rPr>
                                  <m:t>+</m:t>
                                </m:r>
                                <m:sSup>
                                  <m:sSupPr>
                                    <m:ctrlPr>
                                      <a:rPr lang="en-US" sz="600" b="0" i="1" smtClean="0">
                                        <a:latin typeface="Cambria Math" panose="02040503050406030204" pitchFamily="18" charset="0"/>
                                      </a:rPr>
                                    </m:ctrlPr>
                                  </m:sSupPr>
                                  <m:e>
                                    <m:d>
                                      <m:dPr>
                                        <m:ctrlPr>
                                          <a:rPr lang="en-US" sz="600" b="0" i="1" smtClean="0">
                                            <a:latin typeface="Cambria Math" panose="02040503050406030204" pitchFamily="18" charset="0"/>
                                          </a:rPr>
                                        </m:ctrlPr>
                                      </m:dPr>
                                      <m:e>
                                        <m:f>
                                          <m:fPr>
                                            <m:ctrlPr>
                                              <a:rPr lang="en-US" sz="600" b="0" i="1" smtClean="0">
                                                <a:latin typeface="Cambria Math" panose="02040503050406030204" pitchFamily="18" charset="0"/>
                                              </a:rPr>
                                            </m:ctrlPr>
                                          </m:fPr>
                                          <m:num>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d>
                                  </m:e>
                                  <m:sup>
                                    <m:r>
                                      <a:rPr lang="en-US" sz="600" b="0" i="1" smtClean="0">
                                        <a:latin typeface="Cambria Math" panose="02040503050406030204" pitchFamily="18" charset="0"/>
                                      </a:rPr>
                                      <m:t>2/3</m:t>
                                    </m:r>
                                  </m:sup>
                                </m:sSup>
                              </m:oMath>
                            </m:oMathPara>
                          </a14:m>
                          <a:endParaRPr lang="en-US" sz="600" dirty="0"/>
                        </a:p>
                      </a:txBody>
                      <a:tcPr anchor="ctr"/>
                    </a:tc>
                    <a:extLst>
                      <a:ext uri="{0D108BD9-81ED-4DB2-BD59-A6C34878D82A}">
                        <a16:rowId xmlns:a16="http://schemas.microsoft.com/office/drawing/2014/main" val="504122093"/>
                      </a:ext>
                    </a:extLst>
                  </a:tr>
                  <a:tr h="308412">
                    <a:tc>
                      <a:txBody>
                        <a:bodyPr/>
                        <a:lstStyle/>
                        <a:p>
                          <a:pPr algn="ctr"/>
                          <a:r>
                            <a:rPr lang="en-US" sz="800" b="1" dirty="0"/>
                            <a:t>2D SUMMA</a:t>
                          </a:r>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600" b="0" i="1" smtClean="0">
                                        <a:latin typeface="Cambria Math" panose="02040503050406030204" pitchFamily="18" charset="0"/>
                                      </a:rPr>
                                    </m:ctrlPr>
                                  </m:radPr>
                                  <m:deg/>
                                  <m:e>
                                    <m:f>
                                      <m:fPr>
                                        <m:ctrlPr>
                                          <a:rPr lang="en-US" sz="600" b="0" i="1" smtClean="0">
                                            <a:latin typeface="Cambria Math" panose="02040503050406030204" pitchFamily="18" charset="0"/>
                                          </a:rPr>
                                        </m:ctrlPr>
                                      </m:fPr>
                                      <m:num>
                                        <m:sSubSup>
                                          <m:sSubSupPr>
                                            <m:ctrlPr>
                                              <a:rPr lang="en-US" sz="600" b="0" i="1" smtClean="0">
                                                <a:latin typeface="Cambria Math" panose="02040503050406030204" pitchFamily="18" charset="0"/>
                                              </a:rPr>
                                            </m:ctrlPr>
                                          </m:sSubSup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up>
                                            <m:r>
                                              <a:rPr lang="en-US" sz="600" b="0" i="1" smtClean="0">
                                                <a:latin typeface="Cambria Math" panose="02040503050406030204" pitchFamily="18" charset="0"/>
                                              </a:rPr>
                                              <m:t>2</m:t>
                                            </m:r>
                                          </m:sup>
                                        </m:sSubSup>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rad>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600" b="0" i="1" smtClean="0">
                                        <a:latin typeface="Cambria Math" panose="02040503050406030204" pitchFamily="18" charset="0"/>
                                      </a:rPr>
                                    </m:ctrlPr>
                                  </m:radPr>
                                  <m:deg/>
                                  <m:e>
                                    <m:f>
                                      <m:fPr>
                                        <m:ctrlPr>
                                          <a:rPr lang="en-US" sz="600" b="0" i="1" smtClean="0">
                                            <a:latin typeface="Cambria Math" panose="02040503050406030204" pitchFamily="18" charset="0"/>
                                          </a:rPr>
                                        </m:ctrlPr>
                                      </m:fPr>
                                      <m:num>
                                        <m:sSubSup>
                                          <m:sSubSupPr>
                                            <m:ctrlPr>
                                              <a:rPr lang="en-US" sz="600" b="0" i="1" smtClean="0">
                                                <a:latin typeface="Cambria Math" panose="02040503050406030204" pitchFamily="18" charset="0"/>
                                              </a:rPr>
                                            </m:ctrlPr>
                                          </m:sSubSup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up>
                                            <m:r>
                                              <a:rPr lang="en-US" sz="600" b="0" i="1" smtClean="0">
                                                <a:latin typeface="Cambria Math" panose="02040503050406030204" pitchFamily="18" charset="0"/>
                                              </a:rPr>
                                              <m:t>2</m:t>
                                            </m:r>
                                          </m:sup>
                                        </m:sSubSup>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rad>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600" b="0" i="1" smtClean="0">
                                        <a:latin typeface="Cambria Math" panose="02040503050406030204" pitchFamily="18" charset="0"/>
                                      </a:rPr>
                                    </m:ctrlPr>
                                  </m:radPr>
                                  <m:deg/>
                                  <m:e>
                                    <m:f>
                                      <m:fPr>
                                        <m:ctrlPr>
                                          <a:rPr lang="en-US" sz="600" b="0" i="1" smtClean="0">
                                            <a:latin typeface="Cambria Math" panose="02040503050406030204" pitchFamily="18" charset="0"/>
                                          </a:rPr>
                                        </m:ctrlPr>
                                      </m:fPr>
                                      <m:num>
                                        <m:sSubSup>
                                          <m:sSubSupPr>
                                            <m:ctrlPr>
                                              <a:rPr lang="en-US" sz="600" b="0" i="1" smtClean="0">
                                                <a:latin typeface="Cambria Math" panose="02040503050406030204" pitchFamily="18" charset="0"/>
                                              </a:rPr>
                                            </m:ctrlPr>
                                          </m:sSubSup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up>
                                            <m:r>
                                              <a:rPr lang="en-US" sz="600" b="0" i="1" smtClean="0">
                                                <a:latin typeface="Cambria Math" panose="02040503050406030204" pitchFamily="18" charset="0"/>
                                              </a:rPr>
                                              <m:t>2</m:t>
                                            </m:r>
                                          </m:sup>
                                        </m:sSubSup>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rad>
                              </m:oMath>
                            </m:oMathPara>
                          </a14:m>
                          <a:endParaRPr lang="en-US" sz="600" dirty="0"/>
                        </a:p>
                      </a:txBody>
                      <a:tcPr anchor="ctr"/>
                    </a:tc>
                    <a:extLst>
                      <a:ext uri="{0D108BD9-81ED-4DB2-BD59-A6C34878D82A}">
                        <a16:rowId xmlns:a16="http://schemas.microsoft.com/office/drawing/2014/main" val="1562905864"/>
                      </a:ext>
                    </a:extLst>
                  </a:tr>
                  <a:tr h="308412">
                    <a:tc>
                      <a:txBody>
                        <a:bodyPr/>
                        <a:lstStyle/>
                        <a:p>
                          <a:pPr algn="ctr"/>
                          <a:r>
                            <a:rPr lang="en-US" sz="800" b="1" dirty="0"/>
                            <a:t>3D SUMMA</a:t>
                          </a:r>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600" b="0" i="1" smtClean="0">
                                        <a:latin typeface="Cambria Math" panose="02040503050406030204" pitchFamily="18" charset="0"/>
                                      </a:rPr>
                                    </m:ctrlPr>
                                  </m:radPr>
                                  <m:deg/>
                                  <m:e>
                                    <m:f>
                                      <m:fPr>
                                        <m:ctrlPr>
                                          <a:rPr lang="en-US" sz="600" b="0" i="1" smtClean="0">
                                            <a:latin typeface="Cambria Math" panose="02040503050406030204" pitchFamily="18" charset="0"/>
                                          </a:rPr>
                                        </m:ctrlPr>
                                      </m:fPr>
                                      <m:num>
                                        <m:sSubSup>
                                          <m:sSubSupPr>
                                            <m:ctrlPr>
                                              <a:rPr lang="en-US" sz="600" b="0" i="1" smtClean="0">
                                                <a:latin typeface="Cambria Math" panose="02040503050406030204" pitchFamily="18" charset="0"/>
                                              </a:rPr>
                                            </m:ctrlPr>
                                          </m:sSubSup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up>
                                            <m:r>
                                              <a:rPr lang="en-US" sz="600" b="0" i="1" smtClean="0">
                                                <a:latin typeface="Cambria Math" panose="02040503050406030204" pitchFamily="18" charset="0"/>
                                              </a:rPr>
                                              <m:t>2</m:t>
                                            </m:r>
                                          </m:sup>
                                        </m:sSubSup>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rad>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600" b="0" i="1" smtClean="0">
                                        <a:latin typeface="Cambria Math" panose="02040503050406030204" pitchFamily="18" charset="0"/>
                                      </a:rPr>
                                    </m:ctrlPr>
                                  </m:radPr>
                                  <m:deg/>
                                  <m:e>
                                    <m:f>
                                      <m:fPr>
                                        <m:ctrlPr>
                                          <a:rPr lang="en-US" sz="600" b="0" i="1" smtClean="0">
                                            <a:latin typeface="Cambria Math" panose="02040503050406030204" pitchFamily="18" charset="0"/>
                                          </a:rPr>
                                        </m:ctrlPr>
                                      </m:fPr>
                                      <m:num>
                                        <m:sSubSup>
                                          <m:sSubSupPr>
                                            <m:ctrlPr>
                                              <a:rPr lang="en-US" sz="600" b="0" i="1" smtClean="0">
                                                <a:latin typeface="Cambria Math" panose="02040503050406030204" pitchFamily="18" charset="0"/>
                                              </a:rPr>
                                            </m:ctrlPr>
                                          </m:sSubSup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up>
                                            <m:r>
                                              <a:rPr lang="en-US" sz="600" b="0" i="1" smtClean="0">
                                                <a:latin typeface="Cambria Math" panose="02040503050406030204" pitchFamily="18" charset="0"/>
                                              </a:rPr>
                                              <m:t>2</m:t>
                                            </m:r>
                                          </m:sup>
                                        </m:sSubSup>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rad>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600" b="0" i="1" smtClean="0">
                                        <a:latin typeface="Cambria Math" panose="02040503050406030204" pitchFamily="18" charset="0"/>
                                      </a:rPr>
                                    </m:ctrlPr>
                                  </m:fPr>
                                  <m:num>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r>
                                      <a:rPr lang="en-US" sz="600" b="0" i="1" smtClean="0">
                                        <a:latin typeface="Cambria Math" panose="02040503050406030204" pitchFamily="18" charset="0"/>
                                      </a:rPr>
                                      <m:t> </m:t>
                                    </m:r>
                                    <m:rad>
                                      <m:radPr>
                                        <m:degHide m:val="on"/>
                                        <m:ctrlPr>
                                          <a:rPr lang="en-US" sz="600" b="0" i="1" smtClean="0">
                                            <a:latin typeface="Cambria Math" panose="02040503050406030204" pitchFamily="18" charset="0"/>
                                          </a:rPr>
                                        </m:ctrlPr>
                                      </m:radPr>
                                      <m:deg/>
                                      <m:e>
                                        <m:r>
                                          <a:rPr lang="en-US" sz="600" b="0" i="1" smtClean="0">
                                            <a:latin typeface="Cambria Math" panose="02040503050406030204" pitchFamily="18" charset="0"/>
                                          </a:rPr>
                                          <m:t>𝑀</m:t>
                                        </m:r>
                                      </m:e>
                                    </m:rad>
                                  </m:den>
                                </m:f>
                                <m:r>
                                  <a:rPr lang="en-US" sz="600" b="0" i="1" smtClean="0">
                                    <a:latin typeface="Cambria Math" panose="02040503050406030204" pitchFamily="18" charset="0"/>
                                  </a:rPr>
                                  <m:t>+</m:t>
                                </m:r>
                                <m:sSup>
                                  <m:sSupPr>
                                    <m:ctrlPr>
                                      <a:rPr lang="en-US" sz="600" b="0" i="1" smtClean="0">
                                        <a:latin typeface="Cambria Math" panose="02040503050406030204" pitchFamily="18" charset="0"/>
                                      </a:rPr>
                                    </m:ctrlPr>
                                  </m:sSupPr>
                                  <m:e>
                                    <m:d>
                                      <m:dPr>
                                        <m:ctrlPr>
                                          <a:rPr lang="en-US" sz="600" b="0" i="1" smtClean="0">
                                            <a:latin typeface="Cambria Math" panose="02040503050406030204" pitchFamily="18" charset="0"/>
                                          </a:rPr>
                                        </m:ctrlPr>
                                      </m:dPr>
                                      <m:e>
                                        <m:f>
                                          <m:fPr>
                                            <m:ctrlPr>
                                              <a:rPr lang="en-US" sz="600" b="0" i="1" smtClean="0">
                                                <a:latin typeface="Cambria Math" panose="02040503050406030204" pitchFamily="18" charset="0"/>
                                              </a:rPr>
                                            </m:ctrlPr>
                                          </m:fPr>
                                          <m:num>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d>
                                  </m:e>
                                  <m:sup>
                                    <m:r>
                                      <a:rPr lang="en-US" sz="600" b="0" i="1" smtClean="0">
                                        <a:latin typeface="Cambria Math" panose="02040503050406030204" pitchFamily="18" charset="0"/>
                                      </a:rPr>
                                      <m:t>2/3</m:t>
                                    </m:r>
                                  </m:sup>
                                </m:sSup>
                              </m:oMath>
                            </m:oMathPara>
                          </a14:m>
                          <a:endParaRPr lang="en-US" sz="600" dirty="0"/>
                        </a:p>
                      </a:txBody>
                      <a:tcPr anchor="ctr"/>
                    </a:tc>
                    <a:extLst>
                      <a:ext uri="{0D108BD9-81ED-4DB2-BD59-A6C34878D82A}">
                        <a16:rowId xmlns:a16="http://schemas.microsoft.com/office/drawing/2014/main" val="1507697529"/>
                      </a:ext>
                    </a:extLst>
                  </a:tr>
                  <a:tr h="308412">
                    <a:tc>
                      <a:txBody>
                        <a:bodyPr/>
                        <a:lstStyle/>
                        <a:p>
                          <a:pPr algn="ctr"/>
                          <a:r>
                            <a:rPr lang="en-US" sz="800" b="1" dirty="0"/>
                            <a:t>CARMA</a:t>
                          </a:r>
                        </a:p>
                      </a:txBody>
                      <a:tcPr anchor="ctr"/>
                    </a:tc>
                    <a:tc>
                      <a:txBody>
                        <a:bodyPr/>
                        <a:lstStyle/>
                        <a:p>
                          <a:pPr marL="0" marR="0" lvl="0" indent="0" algn="ctr" defTabSz="864108"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600" b="0" i="1" smtClean="0">
                                        <a:latin typeface="Cambria Math" panose="02040503050406030204" pitchFamily="18" charset="0"/>
                                      </a:rPr>
                                    </m:ctrlPr>
                                  </m:radPr>
                                  <m:deg/>
                                  <m:e>
                                    <m:f>
                                      <m:fPr>
                                        <m:ctrlPr>
                                          <a:rPr lang="en-US" sz="600" b="0" i="1" smtClean="0">
                                            <a:latin typeface="Cambria Math" panose="02040503050406030204" pitchFamily="18" charset="0"/>
                                          </a:rPr>
                                        </m:ctrlPr>
                                      </m:fPr>
                                      <m:num>
                                        <m:sSubSup>
                                          <m:sSubSupPr>
                                            <m:ctrlPr>
                                              <a:rPr lang="en-US" sz="600" b="0" i="1" smtClean="0">
                                                <a:latin typeface="Cambria Math" panose="02040503050406030204" pitchFamily="18" charset="0"/>
                                              </a:rPr>
                                            </m:ctrlPr>
                                          </m:sSubSup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up>
                                            <m:r>
                                              <a:rPr lang="en-US" sz="600" b="0" i="1" smtClean="0">
                                                <a:latin typeface="Cambria Math" panose="02040503050406030204" pitchFamily="18" charset="0"/>
                                              </a:rPr>
                                              <m:t>2</m:t>
                                            </m:r>
                                          </m:sup>
                                        </m:sSubSup>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rad>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600" b="0" i="1" smtClean="0">
                                        <a:latin typeface="Cambria Math" panose="02040503050406030204" pitchFamily="18" charset="0"/>
                                      </a:rPr>
                                    </m:ctrlPr>
                                  </m:fPr>
                                  <m:num>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r>
                                      <a:rPr lang="en-US" sz="600" b="0" i="1" smtClean="0">
                                        <a:latin typeface="Cambria Math" panose="02040503050406030204" pitchFamily="18" charset="0"/>
                                      </a:rPr>
                                      <m:t> </m:t>
                                    </m:r>
                                    <m:rad>
                                      <m:radPr>
                                        <m:degHide m:val="on"/>
                                        <m:ctrlPr>
                                          <a:rPr lang="en-US" sz="600" b="0" i="1" smtClean="0">
                                            <a:latin typeface="Cambria Math" panose="02040503050406030204" pitchFamily="18" charset="0"/>
                                          </a:rPr>
                                        </m:ctrlPr>
                                      </m:radPr>
                                      <m:deg/>
                                      <m:e>
                                        <m:r>
                                          <a:rPr lang="en-US" sz="600" b="0" i="1" smtClean="0">
                                            <a:latin typeface="Cambria Math" panose="02040503050406030204" pitchFamily="18" charset="0"/>
                                          </a:rPr>
                                          <m:t>𝑀</m:t>
                                        </m:r>
                                      </m:e>
                                    </m:rad>
                                  </m:den>
                                </m:f>
                                <m:r>
                                  <a:rPr lang="en-US" sz="600" b="0" i="1" smtClean="0">
                                    <a:latin typeface="Cambria Math" panose="02040503050406030204" pitchFamily="18" charset="0"/>
                                  </a:rPr>
                                  <m:t>+</m:t>
                                </m:r>
                                <m:sSup>
                                  <m:sSupPr>
                                    <m:ctrlPr>
                                      <a:rPr lang="en-US" sz="600" b="0" i="1" smtClean="0">
                                        <a:latin typeface="Cambria Math" panose="02040503050406030204" pitchFamily="18" charset="0"/>
                                      </a:rPr>
                                    </m:ctrlPr>
                                  </m:sSupPr>
                                  <m:e>
                                    <m:d>
                                      <m:dPr>
                                        <m:ctrlPr>
                                          <a:rPr lang="en-US" sz="600" b="0" i="1" smtClean="0">
                                            <a:latin typeface="Cambria Math" panose="02040503050406030204" pitchFamily="18" charset="0"/>
                                          </a:rPr>
                                        </m:ctrlPr>
                                      </m:dPr>
                                      <m:e>
                                        <m:f>
                                          <m:fPr>
                                            <m:ctrlPr>
                                              <a:rPr lang="en-US" sz="600" b="0" i="1" smtClean="0">
                                                <a:latin typeface="Cambria Math" panose="02040503050406030204" pitchFamily="18" charset="0"/>
                                              </a:rPr>
                                            </m:ctrlPr>
                                          </m:fPr>
                                          <m:num>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d>
                                  </m:e>
                                  <m:sup>
                                    <m:r>
                                      <a:rPr lang="en-US" sz="600" b="0" i="1" smtClean="0">
                                        <a:latin typeface="Cambria Math" panose="02040503050406030204" pitchFamily="18" charset="0"/>
                                      </a:rPr>
                                      <m:t>2/3</m:t>
                                    </m:r>
                                  </m:sup>
                                </m:sSup>
                              </m:oMath>
                            </m:oMathPara>
                          </a14:m>
                          <a:endParaRPr lang="en-US" sz="600" dirty="0"/>
                        </a:p>
                      </a:txBody>
                      <a:tcPr anchor="ctr"/>
                    </a:tc>
                    <a:extLst>
                      <a:ext uri="{0D108BD9-81ED-4DB2-BD59-A6C34878D82A}">
                        <a16:rowId xmlns:a16="http://schemas.microsoft.com/office/drawing/2014/main" val="1192881672"/>
                      </a:ext>
                    </a:extLst>
                  </a:tr>
                </a:tbl>
              </a:graphicData>
            </a:graphic>
          </p:graphicFrame>
        </mc:Choice>
        <mc:Fallback xmlns="">
          <p:graphicFrame>
            <p:nvGraphicFramePr>
              <p:cNvPr id="36" name="Table 35">
                <a:extLst>
                  <a:ext uri="{FF2B5EF4-FFF2-40B4-BE49-F238E27FC236}">
                    <a16:creationId xmlns:a16="http://schemas.microsoft.com/office/drawing/2014/main" id="{E6110024-A732-2E48-B432-6CAC4FAD07EE}"/>
                  </a:ext>
                </a:extLst>
              </p:cNvPr>
              <p:cNvGraphicFramePr>
                <a:graphicFrameLocks noGrp="1"/>
              </p:cNvGraphicFramePr>
              <p:nvPr>
                <p:extLst>
                  <p:ext uri="{D42A27DB-BD31-4B8C-83A1-F6EECF244321}">
                    <p14:modId xmlns:p14="http://schemas.microsoft.com/office/powerpoint/2010/main" val="2499511969"/>
                  </p:ext>
                </p:extLst>
              </p:nvPr>
            </p:nvGraphicFramePr>
            <p:xfrm>
              <a:off x="5410419" y="2899051"/>
              <a:ext cx="2933706" cy="1781812"/>
            </p:xfrm>
            <a:graphic>
              <a:graphicData uri="http://schemas.openxmlformats.org/drawingml/2006/table">
                <a:tbl>
                  <a:tblPr firstRow="1" firstCol="1" bandRow="1">
                    <a:tableStyleId>{5C22544A-7EE6-4342-B048-85BDC9FD1C3A}</a:tableStyleId>
                  </a:tblPr>
                  <a:tblGrid>
                    <a:gridCol w="701458">
                      <a:extLst>
                        <a:ext uri="{9D8B030D-6E8A-4147-A177-3AD203B41FA5}">
                          <a16:colId xmlns:a16="http://schemas.microsoft.com/office/drawing/2014/main" val="2675229239"/>
                        </a:ext>
                      </a:extLst>
                    </a:gridCol>
                    <a:gridCol w="504056">
                      <a:extLst>
                        <a:ext uri="{9D8B030D-6E8A-4147-A177-3AD203B41FA5}">
                          <a16:colId xmlns:a16="http://schemas.microsoft.com/office/drawing/2014/main" val="1268688205"/>
                        </a:ext>
                      </a:extLst>
                    </a:gridCol>
                    <a:gridCol w="576064">
                      <a:extLst>
                        <a:ext uri="{9D8B030D-6E8A-4147-A177-3AD203B41FA5}">
                          <a16:colId xmlns:a16="http://schemas.microsoft.com/office/drawing/2014/main" val="77397956"/>
                        </a:ext>
                      </a:extLst>
                    </a:gridCol>
                    <a:gridCol w="1152128">
                      <a:extLst>
                        <a:ext uri="{9D8B030D-6E8A-4147-A177-3AD203B41FA5}">
                          <a16:colId xmlns:a16="http://schemas.microsoft.com/office/drawing/2014/main" val="3786510074"/>
                        </a:ext>
                      </a:extLst>
                    </a:gridCol>
                  </a:tblGrid>
                  <a:tr h="335280">
                    <a:tc>
                      <a:txBody>
                        <a:bodyPr/>
                        <a:lstStyle/>
                        <a:p>
                          <a:pPr algn="ctr"/>
                          <a:r>
                            <a:rPr lang="en-US" sz="800" b="1" dirty="0"/>
                            <a:t>comm. costs</a:t>
                          </a:r>
                        </a:p>
                      </a:txBody>
                      <a:tcPr anchor="ctr"/>
                    </a:tc>
                    <a:tc>
                      <a:txBody>
                        <a:bodyPr/>
                        <a:lstStyle/>
                        <a:p>
                          <a:pPr algn="ctr"/>
                          <a:r>
                            <a:rPr lang="en-US" sz="800" dirty="0"/>
                            <a:t>1 large</a:t>
                          </a:r>
                        </a:p>
                      </a:txBody>
                      <a:tcPr anchor="ctr"/>
                    </a:tc>
                    <a:tc>
                      <a:txBody>
                        <a:bodyPr/>
                        <a:lstStyle/>
                        <a:p>
                          <a:pPr algn="ctr"/>
                          <a:r>
                            <a:rPr lang="en-US" sz="800" dirty="0"/>
                            <a:t>2 large</a:t>
                          </a:r>
                        </a:p>
                      </a:txBody>
                      <a:tcPr anchor="ctr"/>
                    </a:tc>
                    <a:tc>
                      <a:txBody>
                        <a:bodyPr/>
                        <a:lstStyle/>
                        <a:p>
                          <a:pPr algn="ctr"/>
                          <a:r>
                            <a:rPr lang="en-US" sz="800" dirty="0"/>
                            <a:t>3 large dimensions</a:t>
                          </a:r>
                        </a:p>
                      </a:txBody>
                      <a:tcPr anchor="ctr"/>
                    </a:tc>
                    <a:extLst>
                      <a:ext uri="{0D108BD9-81ED-4DB2-BD59-A6C34878D82A}">
                        <a16:rowId xmlns:a16="http://schemas.microsoft.com/office/drawing/2014/main" val="2695312269"/>
                      </a:ext>
                    </a:extLst>
                  </a:tr>
                  <a:tr h="361633">
                    <a:tc>
                      <a:txBody>
                        <a:bodyPr/>
                        <a:lstStyle/>
                        <a:p>
                          <a:pPr algn="ctr"/>
                          <a:r>
                            <a:rPr lang="en-US" sz="800" b="1" dirty="0"/>
                            <a:t>Lower Bound</a:t>
                          </a:r>
                        </a:p>
                      </a:txBody>
                      <a:tcPr anchor="ctr"/>
                    </a:tc>
                    <a:tc>
                      <a:txBody>
                        <a:bodyPr/>
                        <a:lstStyle/>
                        <a:p>
                          <a:endParaRPr lang="en-US"/>
                        </a:p>
                      </a:txBody>
                      <a:tcPr anchor="ctr">
                        <a:blipFill>
                          <a:blip r:embed="rId32"/>
                          <a:stretch>
                            <a:fillRect l="-140000" t="-100000" r="-345000" b="-307143"/>
                          </a:stretch>
                        </a:blipFill>
                      </a:tcPr>
                    </a:tc>
                    <a:tc>
                      <a:txBody>
                        <a:bodyPr/>
                        <a:lstStyle/>
                        <a:p>
                          <a:endParaRPr lang="en-US"/>
                        </a:p>
                      </a:txBody>
                      <a:tcPr anchor="ctr">
                        <a:blipFill>
                          <a:blip r:embed="rId32"/>
                          <a:stretch>
                            <a:fillRect l="-208696" t="-100000" r="-200000" b="-307143"/>
                          </a:stretch>
                        </a:blipFill>
                      </a:tcPr>
                    </a:tc>
                    <a:tc>
                      <a:txBody>
                        <a:bodyPr/>
                        <a:lstStyle/>
                        <a:p>
                          <a:endParaRPr lang="en-US"/>
                        </a:p>
                      </a:txBody>
                      <a:tcPr anchor="ctr">
                        <a:blipFill>
                          <a:blip r:embed="rId32"/>
                          <a:stretch>
                            <a:fillRect l="-156044" t="-100000" r="-1099" b="-307143"/>
                          </a:stretch>
                        </a:blipFill>
                      </a:tcPr>
                    </a:tc>
                    <a:extLst>
                      <a:ext uri="{0D108BD9-81ED-4DB2-BD59-A6C34878D82A}">
                        <a16:rowId xmlns:a16="http://schemas.microsoft.com/office/drawing/2014/main" val="504122093"/>
                      </a:ext>
                    </a:extLst>
                  </a:tr>
                  <a:tr h="361633">
                    <a:tc>
                      <a:txBody>
                        <a:bodyPr/>
                        <a:lstStyle/>
                        <a:p>
                          <a:pPr algn="ctr"/>
                          <a:r>
                            <a:rPr lang="en-US" sz="800" b="1" dirty="0"/>
                            <a:t>2D SUMMA</a:t>
                          </a:r>
                        </a:p>
                      </a:txBody>
                      <a:tcPr anchor="ctr"/>
                    </a:tc>
                    <a:tc>
                      <a:txBody>
                        <a:bodyPr/>
                        <a:lstStyle/>
                        <a:p>
                          <a:endParaRPr lang="en-US"/>
                        </a:p>
                      </a:txBody>
                      <a:tcPr anchor="ctr">
                        <a:blipFill>
                          <a:blip r:embed="rId32"/>
                          <a:stretch>
                            <a:fillRect l="-140000" t="-193103" r="-345000" b="-196552"/>
                          </a:stretch>
                        </a:blipFill>
                      </a:tcPr>
                    </a:tc>
                    <a:tc>
                      <a:txBody>
                        <a:bodyPr/>
                        <a:lstStyle/>
                        <a:p>
                          <a:endParaRPr lang="en-US"/>
                        </a:p>
                      </a:txBody>
                      <a:tcPr anchor="ctr">
                        <a:blipFill>
                          <a:blip r:embed="rId32"/>
                          <a:stretch>
                            <a:fillRect l="-208696" t="-193103" r="-200000" b="-196552"/>
                          </a:stretch>
                        </a:blipFill>
                      </a:tcPr>
                    </a:tc>
                    <a:tc>
                      <a:txBody>
                        <a:bodyPr/>
                        <a:lstStyle/>
                        <a:p>
                          <a:endParaRPr lang="en-US"/>
                        </a:p>
                      </a:txBody>
                      <a:tcPr anchor="ctr">
                        <a:blipFill>
                          <a:blip r:embed="rId32"/>
                          <a:stretch>
                            <a:fillRect l="-156044" t="-193103" r="-1099" b="-196552"/>
                          </a:stretch>
                        </a:blipFill>
                      </a:tcPr>
                    </a:tc>
                    <a:extLst>
                      <a:ext uri="{0D108BD9-81ED-4DB2-BD59-A6C34878D82A}">
                        <a16:rowId xmlns:a16="http://schemas.microsoft.com/office/drawing/2014/main" val="1562905864"/>
                      </a:ext>
                    </a:extLst>
                  </a:tr>
                  <a:tr h="361633">
                    <a:tc>
                      <a:txBody>
                        <a:bodyPr/>
                        <a:lstStyle/>
                        <a:p>
                          <a:pPr algn="ctr"/>
                          <a:r>
                            <a:rPr lang="en-US" sz="800" b="1" dirty="0"/>
                            <a:t>3D SUMMA</a:t>
                          </a:r>
                        </a:p>
                      </a:txBody>
                      <a:tcPr anchor="ctr"/>
                    </a:tc>
                    <a:tc>
                      <a:txBody>
                        <a:bodyPr/>
                        <a:lstStyle/>
                        <a:p>
                          <a:endParaRPr lang="en-US"/>
                        </a:p>
                      </a:txBody>
                      <a:tcPr anchor="ctr">
                        <a:blipFill>
                          <a:blip r:embed="rId32"/>
                          <a:stretch>
                            <a:fillRect l="-140000" t="-303571" r="-345000" b="-103571"/>
                          </a:stretch>
                        </a:blipFill>
                      </a:tcPr>
                    </a:tc>
                    <a:tc>
                      <a:txBody>
                        <a:bodyPr/>
                        <a:lstStyle/>
                        <a:p>
                          <a:endParaRPr lang="en-US"/>
                        </a:p>
                      </a:txBody>
                      <a:tcPr anchor="ctr">
                        <a:blipFill>
                          <a:blip r:embed="rId32"/>
                          <a:stretch>
                            <a:fillRect l="-208696" t="-303571" r="-200000" b="-103571"/>
                          </a:stretch>
                        </a:blipFill>
                      </a:tcPr>
                    </a:tc>
                    <a:tc>
                      <a:txBody>
                        <a:bodyPr/>
                        <a:lstStyle/>
                        <a:p>
                          <a:endParaRPr lang="en-US"/>
                        </a:p>
                      </a:txBody>
                      <a:tcPr anchor="ctr">
                        <a:blipFill>
                          <a:blip r:embed="rId32"/>
                          <a:stretch>
                            <a:fillRect l="-156044" t="-303571" r="-1099" b="-103571"/>
                          </a:stretch>
                        </a:blipFill>
                      </a:tcPr>
                    </a:tc>
                    <a:extLst>
                      <a:ext uri="{0D108BD9-81ED-4DB2-BD59-A6C34878D82A}">
                        <a16:rowId xmlns:a16="http://schemas.microsoft.com/office/drawing/2014/main" val="1507697529"/>
                      </a:ext>
                    </a:extLst>
                  </a:tr>
                  <a:tr h="361633">
                    <a:tc>
                      <a:txBody>
                        <a:bodyPr/>
                        <a:lstStyle/>
                        <a:p>
                          <a:pPr algn="ctr"/>
                          <a:r>
                            <a:rPr lang="en-US" sz="800" b="1" dirty="0"/>
                            <a:t>CARMA</a:t>
                          </a:r>
                        </a:p>
                      </a:txBody>
                      <a:tcPr anchor="ctr"/>
                    </a:tc>
                    <a:tc>
                      <a:txBody>
                        <a:bodyPr/>
                        <a:lstStyle/>
                        <a:p>
                          <a:endParaRPr lang="en-US"/>
                        </a:p>
                      </a:txBody>
                      <a:tcPr anchor="ctr">
                        <a:blipFill>
                          <a:blip r:embed="rId32"/>
                          <a:stretch>
                            <a:fillRect l="-140000" t="-389655" r="-345000"/>
                          </a:stretch>
                        </a:blipFill>
                      </a:tcPr>
                    </a:tc>
                    <a:tc>
                      <a:txBody>
                        <a:bodyPr/>
                        <a:lstStyle/>
                        <a:p>
                          <a:endParaRPr lang="en-US"/>
                        </a:p>
                      </a:txBody>
                      <a:tcPr anchor="ctr">
                        <a:blipFill>
                          <a:blip r:embed="rId32"/>
                          <a:stretch>
                            <a:fillRect l="-208696" t="-389655" r="-200000"/>
                          </a:stretch>
                        </a:blipFill>
                      </a:tcPr>
                    </a:tc>
                    <a:tc>
                      <a:txBody>
                        <a:bodyPr/>
                        <a:lstStyle/>
                        <a:p>
                          <a:endParaRPr lang="en-US"/>
                        </a:p>
                      </a:txBody>
                      <a:tcPr anchor="ctr">
                        <a:blipFill>
                          <a:blip r:embed="rId32"/>
                          <a:stretch>
                            <a:fillRect l="-156044" t="-389655" r="-1099"/>
                          </a:stretch>
                        </a:blipFill>
                      </a:tcPr>
                    </a:tc>
                    <a:extLst>
                      <a:ext uri="{0D108BD9-81ED-4DB2-BD59-A6C34878D82A}">
                        <a16:rowId xmlns:a16="http://schemas.microsoft.com/office/drawing/2014/main" val="1192881672"/>
                      </a:ext>
                    </a:extLst>
                  </a:tr>
                </a:tbl>
              </a:graphicData>
            </a:graphic>
          </p:graphicFrame>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70E1711-EE53-854F-A1F6-39AB2113F6C8}"/>
                  </a:ext>
                </a:extLst>
              </p:cNvPr>
              <p:cNvSpPr txBox="1"/>
              <p:nvPr/>
            </p:nvSpPr>
            <p:spPr>
              <a:xfrm>
                <a:off x="5348691" y="2591743"/>
                <a:ext cx="2743814" cy="276999"/>
              </a:xfrm>
              <a:prstGeom prst="rect">
                <a:avLst/>
              </a:prstGeom>
              <a:noFill/>
            </p:spPr>
            <p:txBody>
              <a:bodyPr wrap="square" rtlCol="0">
                <a:spAutoFit/>
              </a:bodyPr>
              <a:lstStyle/>
              <a:p>
                <a:r>
                  <a:rPr lang="en-US" sz="600" b="1" dirty="0"/>
                  <a:t>Table 1: </a:t>
                </a:r>
                <a:r>
                  <a:rPr lang="en-US" sz="600" dirty="0"/>
                  <a:t>Asymptotic communication costs for matrix multiplication on </a:t>
                </a:r>
                <a14:m>
                  <m:oMath xmlns:m="http://schemas.openxmlformats.org/officeDocument/2006/math">
                    <m:r>
                      <a:rPr lang="en-US" sz="600" b="0" i="1" smtClean="0">
                        <a:latin typeface="Cambria Math" panose="02040503050406030204" pitchFamily="18" charset="0"/>
                      </a:rPr>
                      <m:t>𝑃</m:t>
                    </m:r>
                  </m:oMath>
                </a14:m>
                <a:r>
                  <a:rPr lang="en-US" sz="600" dirty="0"/>
                  <a:t> processors with local memory size </a:t>
                </a:r>
                <a14:m>
                  <m:oMath xmlns:m="http://schemas.openxmlformats.org/officeDocument/2006/math">
                    <m:r>
                      <a:rPr lang="en-US" sz="600" b="0" i="1" smtClean="0">
                        <a:latin typeface="Cambria Math" panose="02040503050406030204" pitchFamily="18" charset="0"/>
                      </a:rPr>
                      <m:t>𝑀</m:t>
                    </m:r>
                  </m:oMath>
                </a14:m>
                <a:r>
                  <a:rPr lang="en-US" sz="600" dirty="0"/>
                  <a:t> and matrix dimensions </a:t>
                </a:r>
                <a14:m>
                  <m:oMath xmlns:m="http://schemas.openxmlformats.org/officeDocument/2006/math">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r>
                      <a:rPr lang="en-US" sz="600" b="0" i="1" smtClean="0">
                        <a:latin typeface="Cambria Math" panose="02040503050406030204" pitchFamily="18" charset="0"/>
                      </a:rPr>
                      <m:t>≤</m:t>
                    </m:r>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r>
                      <a:rPr lang="en-US" sz="600" b="0" i="1" smtClean="0">
                        <a:latin typeface="Cambria Math" panose="02040503050406030204" pitchFamily="18" charset="0"/>
                      </a:rPr>
                      <m:t>≤</m:t>
                    </m:r>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oMath>
                </a14:m>
                <a:r>
                  <a:rPr lang="en-US" sz="600" dirty="0"/>
                  <a:t> [1].</a:t>
                </a:r>
              </a:p>
            </p:txBody>
          </p:sp>
        </mc:Choice>
        <mc:Fallback xmlns="">
          <p:sp>
            <p:nvSpPr>
              <p:cNvPr id="37" name="TextBox 36">
                <a:extLst>
                  <a:ext uri="{FF2B5EF4-FFF2-40B4-BE49-F238E27FC236}">
                    <a16:creationId xmlns:a16="http://schemas.microsoft.com/office/drawing/2014/main" id="{370E1711-EE53-854F-A1F6-39AB2113F6C8}"/>
                  </a:ext>
                </a:extLst>
              </p:cNvPr>
              <p:cNvSpPr txBox="1">
                <a:spLocks noRot="1" noChangeAspect="1" noMove="1" noResize="1" noEditPoints="1" noAdjustHandles="1" noChangeArrowheads="1" noChangeShapeType="1" noTextEdit="1"/>
              </p:cNvSpPr>
              <p:nvPr/>
            </p:nvSpPr>
            <p:spPr>
              <a:xfrm>
                <a:off x="5348691" y="2591743"/>
                <a:ext cx="2743814" cy="276999"/>
              </a:xfrm>
              <a:prstGeom prst="rect">
                <a:avLst/>
              </a:prstGeom>
              <a:blipFill>
                <a:blip r:embed="rId3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90350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Poster Open Day portait" id="{97AA1DED-64E8-CB42-BADC-215CB7BC40A3}" vid="{8D3DFEA2-486F-DC4D-869B-6FBA310A45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2413</TotalTime>
  <Words>1634</Words>
  <Application>Microsoft Macintosh PowerPoint</Application>
  <PresentationFormat>Custom</PresentationFormat>
  <Paragraphs>310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-webkit-standard</vt:lpstr>
      <vt:lpstr>Arial</vt:lpstr>
      <vt:lpstr>Calibri</vt:lpstr>
      <vt:lpstr>Cambria Math</vt:lpstr>
      <vt:lpstr>Wingdings</vt:lpstr>
      <vt:lpstr>Office Theme</vt:lpstr>
      <vt:lpstr>Practical Communication-Optimal Algorithm for Dense Matrix-Matrix Multiplication </vt:lpstr>
      <vt:lpstr>Practical Communication-Optimal Algorithm for Dense Matrix-Matrix Multiplication </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Communication-Optimal Algorithm  for Dense Matrix-Matrix Multiplication</dc:title>
  <dc:creator>Microsoft Office User</dc:creator>
  <cp:lastModifiedBy>Microsoft Office User</cp:lastModifiedBy>
  <cp:revision>275</cp:revision>
  <cp:lastPrinted>2018-06-04T11:57:06Z</cp:lastPrinted>
  <dcterms:created xsi:type="dcterms:W3CDTF">2018-05-22T13:36:31Z</dcterms:created>
  <dcterms:modified xsi:type="dcterms:W3CDTF">2018-06-04T12:21:25Z</dcterms:modified>
</cp:coreProperties>
</file>