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7" r:id="rId4"/>
    <p:sldId id="264" r:id="rId5"/>
    <p:sldId id="271" r:id="rId6"/>
    <p:sldId id="265" r:id="rId7"/>
    <p:sldId id="266" r:id="rId8"/>
    <p:sldId id="269" r:id="rId9"/>
    <p:sldId id="270" r:id="rId10"/>
    <p:sldId id="268" r:id="rId11"/>
    <p:sldId id="258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1"/>
    <a:srgbClr val="E51020"/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52" autoAdjust="0"/>
    <p:restoredTop sz="91876" autoAdjust="0"/>
  </p:normalViewPr>
  <p:slideViewPr>
    <p:cSldViewPr showGuides="1">
      <p:cViewPr>
        <p:scale>
          <a:sx n="150" d="100"/>
          <a:sy n="150" d="100"/>
        </p:scale>
        <p:origin x="2552" y="1832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05.03.18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1444-7B28-C349-B65B-3A4B8024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D3EB5-70BB-1B48-9D12-07ADB867E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6A9B-F821-4C47-BBB5-DC3B2C284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A0C34-853B-3D46-AC0B-ECD9054C254D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5FA41-13D3-7F4D-99E4-6014770E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60209-BC94-C448-B232-B857AF3C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344C5-7DAB-824D-91C8-422599277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31800" y="1087439"/>
            <a:ext cx="11328400" cy="5140325"/>
          </a:xfrm>
          <a:solidFill>
            <a:schemeClr val="bg1">
              <a:lumMod val="95000"/>
            </a:schemeClr>
          </a:solidFill>
        </p:spPr>
        <p:txBody>
          <a:bodyPr tIns="57600"/>
          <a:lstStyle>
            <a:lvl1pPr marL="627063" indent="-541338">
              <a:buFont typeface="+mj-lt"/>
              <a:buAutoNum type="arabicPeriod"/>
              <a:defRPr/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6184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73" r:id="rId4"/>
    <p:sldLayoutId id="2147483662" r:id="rId5"/>
    <p:sldLayoutId id="2147483670" r:id="rId6"/>
    <p:sldLayoutId id="2147483652" r:id="rId7"/>
    <p:sldLayoutId id="2147483654" r:id="rId8"/>
    <p:sldLayoutId id="2147483655" r:id="rId9"/>
    <p:sldLayoutId id="2147483664" r:id="rId10"/>
    <p:sldLayoutId id="214748367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ko.kabic@cscs.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Taming CARMA: Communication-Optimal MM Algorithm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Author:    </a:t>
            </a:r>
            <a:r>
              <a:rPr lang="en-US" dirty="0"/>
              <a:t>Marko </a:t>
            </a:r>
            <a:r>
              <a:rPr lang="en-US" dirty="0" err="1"/>
              <a:t>Kabic</a:t>
            </a:r>
            <a:endParaRPr lang="en-US" dirty="0"/>
          </a:p>
          <a:p>
            <a:r>
              <a:rPr lang="en-US" dirty="0"/>
              <a:t>	   </a:t>
            </a:r>
            <a:r>
              <a:rPr lang="en-US" dirty="0">
                <a:hlinkClick r:id="rId2"/>
              </a:rPr>
              <a:t>marko.kabic@cscs.ch</a:t>
            </a:r>
            <a:endParaRPr lang="en-US" dirty="0"/>
          </a:p>
          <a:p>
            <a:br>
              <a:rPr lang="en-US" dirty="0"/>
            </a:br>
            <a:r>
              <a:rPr lang="en-US" b="1" dirty="0"/>
              <a:t>Mentors:  </a:t>
            </a:r>
            <a:r>
              <a:rPr lang="en-US" dirty="0"/>
              <a:t>Prof. Dr. </a:t>
            </a:r>
            <a:r>
              <a:rPr lang="en-US" dirty="0" err="1"/>
              <a:t>Joost</a:t>
            </a:r>
            <a:r>
              <a:rPr lang="en-US" dirty="0"/>
              <a:t> </a:t>
            </a:r>
            <a:r>
              <a:rPr lang="en-US" dirty="0" err="1"/>
              <a:t>VandeVondele</a:t>
            </a:r>
            <a:br>
              <a:rPr lang="en-US" dirty="0"/>
            </a:br>
            <a:r>
              <a:rPr lang="en-US" dirty="0"/>
              <a:t>	   Dr. Raffaele </a:t>
            </a:r>
            <a:r>
              <a:rPr lang="en-US" dirty="0" err="1"/>
              <a:t>Solcà</a:t>
            </a:r>
            <a:endParaRPr lang="en-US" dirty="0"/>
          </a:p>
          <a:p>
            <a:endParaRPr lang="en-US" dirty="0"/>
          </a:p>
          <a:p>
            <a:r>
              <a:rPr lang="en-US" dirty="0"/>
              <a:t>April 1st, 2018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087677" y="3151571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463555" y="3579860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4092468" y="3151571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2133222" y="3809254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3699853" y="3809254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87677" y="3902354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4092468" y="3922886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5834826" y="3786320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5736113" y="3411487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Parallel Step: Closer Look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E2415-4F27-6244-8050-60234D92CE64}"/>
              </a:ext>
            </a:extLst>
          </p:cNvPr>
          <p:cNvSpPr/>
          <p:nvPr/>
        </p:nvSpPr>
        <p:spPr>
          <a:xfrm>
            <a:off x="6904004" y="1484784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56B3C4-5E30-2746-8ADC-9286266AEEB8}"/>
              </a:ext>
            </a:extLst>
          </p:cNvPr>
          <p:cNvSpPr/>
          <p:nvPr/>
        </p:nvSpPr>
        <p:spPr>
          <a:xfrm>
            <a:off x="8486551" y="1913073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A65DC-14C8-2B4D-856F-683021DEE05D}"/>
              </a:ext>
            </a:extLst>
          </p:cNvPr>
          <p:cNvSpPr/>
          <p:nvPr/>
        </p:nvSpPr>
        <p:spPr>
          <a:xfrm>
            <a:off x="10418437" y="1484784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76770D-E681-4A4B-9C5F-7636488E7AD1}"/>
              </a:ext>
            </a:extLst>
          </p:cNvPr>
          <p:cNvCxnSpPr>
            <a:cxnSpLocks/>
          </p:cNvCxnSpPr>
          <p:nvPr/>
        </p:nvCxnSpPr>
        <p:spPr>
          <a:xfrm>
            <a:off x="6923301" y="2244150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A3DDFE-9974-2042-9D15-A66CD3266EC2}"/>
              </a:ext>
            </a:extLst>
          </p:cNvPr>
          <p:cNvCxnSpPr>
            <a:cxnSpLocks/>
          </p:cNvCxnSpPr>
          <p:nvPr/>
        </p:nvCxnSpPr>
        <p:spPr>
          <a:xfrm>
            <a:off x="10418437" y="2256099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35690-AE53-DE4B-BA9F-EB061761E3A0}"/>
              </a:ext>
            </a:extLst>
          </p:cNvPr>
          <p:cNvSpPr/>
          <p:nvPr/>
        </p:nvSpPr>
        <p:spPr>
          <a:xfrm>
            <a:off x="6902047" y="4735747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DA587-9AFE-3D47-8529-231389A66163}"/>
              </a:ext>
            </a:extLst>
          </p:cNvPr>
          <p:cNvSpPr/>
          <p:nvPr/>
        </p:nvSpPr>
        <p:spPr>
          <a:xfrm>
            <a:off x="8472264" y="5157192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9FCDE-1F92-8B4E-A96A-77943E677566}"/>
              </a:ext>
            </a:extLst>
          </p:cNvPr>
          <p:cNvSpPr/>
          <p:nvPr/>
        </p:nvSpPr>
        <p:spPr>
          <a:xfrm>
            <a:off x="10416480" y="4735747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5663A5-5AB9-B644-98D8-3E435798450E}"/>
              </a:ext>
            </a:extLst>
          </p:cNvPr>
          <p:cNvCxnSpPr>
            <a:cxnSpLocks/>
          </p:cNvCxnSpPr>
          <p:nvPr/>
        </p:nvCxnSpPr>
        <p:spPr>
          <a:xfrm>
            <a:off x="6921344" y="5495113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4FBFE-5BD6-3B4A-A434-114B179F0921}"/>
              </a:ext>
            </a:extLst>
          </p:cNvPr>
          <p:cNvCxnSpPr>
            <a:cxnSpLocks/>
          </p:cNvCxnSpPr>
          <p:nvPr/>
        </p:nvCxnSpPr>
        <p:spPr>
          <a:xfrm>
            <a:off x="10416480" y="5507062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0EAC31-3592-7C4A-836D-987CDF2501A7}"/>
              </a:ext>
            </a:extLst>
          </p:cNvPr>
          <p:cNvSpPr txBox="1"/>
          <p:nvPr/>
        </p:nvSpPr>
        <p:spPr>
          <a:xfrm>
            <a:off x="1847528" y="2077475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24F185-ED58-9A4B-AB04-99EF410CE60E}"/>
              </a:ext>
            </a:extLst>
          </p:cNvPr>
          <p:cNvSpPr txBox="1"/>
          <p:nvPr/>
        </p:nvSpPr>
        <p:spPr>
          <a:xfrm>
            <a:off x="2522480" y="3692053"/>
            <a:ext cx="10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1…P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E6BF70-A2CE-6A4F-A88E-841BBC2EE9F7}"/>
              </a:ext>
            </a:extLst>
          </p:cNvPr>
          <p:cNvSpPr txBox="1"/>
          <p:nvPr/>
        </p:nvSpPr>
        <p:spPr>
          <a:xfrm>
            <a:off x="1055440" y="333335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710A34-F237-E048-9B77-E89388F0D69D}"/>
              </a:ext>
            </a:extLst>
          </p:cNvPr>
          <p:cNvSpPr txBox="1"/>
          <p:nvPr/>
        </p:nvSpPr>
        <p:spPr>
          <a:xfrm>
            <a:off x="1055440" y="4088747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873DB-BB1F-A44F-B472-2F333EAAC366}"/>
              </a:ext>
            </a:extLst>
          </p:cNvPr>
          <p:cNvSpPr txBox="1"/>
          <p:nvPr/>
        </p:nvSpPr>
        <p:spPr>
          <a:xfrm>
            <a:off x="4211557" y="333335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7093B-09E9-3C44-8363-06D7D68230E6}"/>
              </a:ext>
            </a:extLst>
          </p:cNvPr>
          <p:cNvSpPr txBox="1"/>
          <p:nvPr/>
        </p:nvSpPr>
        <p:spPr>
          <a:xfrm>
            <a:off x="4245428" y="4075550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5B4E71-3F79-1E46-83EF-06C2F8A12325}"/>
              </a:ext>
            </a:extLst>
          </p:cNvPr>
          <p:cNvSpPr/>
          <p:nvPr/>
        </p:nvSpPr>
        <p:spPr>
          <a:xfrm>
            <a:off x="6911695" y="2249708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FB575E-85EC-A148-94B5-DE40595F7A6D}"/>
              </a:ext>
            </a:extLst>
          </p:cNvPr>
          <p:cNvSpPr/>
          <p:nvPr/>
        </p:nvSpPr>
        <p:spPr>
          <a:xfrm>
            <a:off x="6911695" y="4752401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33B3F-EC00-534A-ADE4-C61843252610}"/>
              </a:ext>
            </a:extLst>
          </p:cNvPr>
          <p:cNvSpPr/>
          <p:nvPr/>
        </p:nvSpPr>
        <p:spPr>
          <a:xfrm>
            <a:off x="10424951" y="2249708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481E0-6E41-5845-8467-E67B0E762ED3}"/>
              </a:ext>
            </a:extLst>
          </p:cNvPr>
          <p:cNvSpPr/>
          <p:nvPr/>
        </p:nvSpPr>
        <p:spPr>
          <a:xfrm>
            <a:off x="10424951" y="4752401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452D3C-824B-E14B-B4B9-631F38D53CE8}"/>
              </a:ext>
            </a:extLst>
          </p:cNvPr>
          <p:cNvCxnSpPr>
            <a:cxnSpLocks/>
          </p:cNvCxnSpPr>
          <p:nvPr/>
        </p:nvCxnSpPr>
        <p:spPr>
          <a:xfrm>
            <a:off x="10424951" y="224256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6548CD8-AB72-6647-A427-BC6BEE3B6292}"/>
              </a:ext>
            </a:extLst>
          </p:cNvPr>
          <p:cNvSpPr txBox="1"/>
          <p:nvPr/>
        </p:nvSpPr>
        <p:spPr>
          <a:xfrm>
            <a:off x="7825955" y="2693938"/>
            <a:ext cx="24482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1, 2,…,P/2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F7007B-E437-1B47-B949-00E99BE88C18}"/>
              </a:ext>
            </a:extLst>
          </p:cNvPr>
          <p:cNvSpPr txBox="1"/>
          <p:nvPr/>
        </p:nvSpPr>
        <p:spPr>
          <a:xfrm>
            <a:off x="7804665" y="44930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P/2+1, P/2+2,…P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E28D691-74C6-1342-804C-DABC6ED7233B}"/>
              </a:ext>
            </a:extLst>
          </p:cNvPr>
          <p:cNvCxnSpPr/>
          <p:nvPr/>
        </p:nvCxnSpPr>
        <p:spPr>
          <a:xfrm>
            <a:off x="8410326" y="33535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6CD27F9-BE7E-AB43-8506-A4696F67D06B}"/>
              </a:ext>
            </a:extLst>
          </p:cNvPr>
          <p:cNvCxnSpPr/>
          <p:nvPr/>
        </p:nvCxnSpPr>
        <p:spPr>
          <a:xfrm>
            <a:off x="8832304" y="33535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C3A8F6-6B03-3E4D-8A6E-0344A93045D3}"/>
              </a:ext>
            </a:extLst>
          </p:cNvPr>
          <p:cNvCxnSpPr/>
          <p:nvPr/>
        </p:nvCxnSpPr>
        <p:spPr>
          <a:xfrm>
            <a:off x="9696400" y="3347299"/>
            <a:ext cx="0" cy="95689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DE3FCF4-D33F-F240-BE6D-EEF49F4F838F}"/>
              </a:ext>
            </a:extLst>
          </p:cNvPr>
          <p:cNvSpPr txBox="1"/>
          <p:nvPr/>
        </p:nvSpPr>
        <p:spPr>
          <a:xfrm>
            <a:off x="8207066" y="6384158"/>
            <a:ext cx="1686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communication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98F21E8-38B5-2B4D-BD86-4301E7BD591F}"/>
              </a:ext>
            </a:extLst>
          </p:cNvPr>
          <p:cNvSpPr txBox="1"/>
          <p:nvPr/>
        </p:nvSpPr>
        <p:spPr>
          <a:xfrm>
            <a:off x="6816080" y="167524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F65F77-701C-1343-8C3A-A8A51F41CE2D}"/>
              </a:ext>
            </a:extLst>
          </p:cNvPr>
          <p:cNvSpPr txBox="1"/>
          <p:nvPr/>
        </p:nvSpPr>
        <p:spPr>
          <a:xfrm>
            <a:off x="8484692" y="203546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CBDF9-A477-094D-8B9E-BB7F523CAC7F}"/>
              </a:ext>
            </a:extLst>
          </p:cNvPr>
          <p:cNvSpPr txBox="1"/>
          <p:nvPr/>
        </p:nvSpPr>
        <p:spPr>
          <a:xfrm>
            <a:off x="10569440" y="1666047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1..P/2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66A2B5-86B3-474C-A481-1C29AFB56D76}"/>
              </a:ext>
            </a:extLst>
          </p:cNvPr>
          <p:cNvSpPr txBox="1"/>
          <p:nvPr/>
        </p:nvSpPr>
        <p:spPr>
          <a:xfrm>
            <a:off x="6816080" y="5650769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145DB4-B474-B34E-89F9-FA7D6D5486A0}"/>
              </a:ext>
            </a:extLst>
          </p:cNvPr>
          <p:cNvSpPr txBox="1"/>
          <p:nvPr/>
        </p:nvSpPr>
        <p:spPr>
          <a:xfrm>
            <a:off x="8520179" y="5284774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523353-1051-E142-9E9F-7126E20ACBA9}"/>
              </a:ext>
            </a:extLst>
          </p:cNvPr>
          <p:cNvSpPr txBox="1"/>
          <p:nvPr/>
        </p:nvSpPr>
        <p:spPr>
          <a:xfrm>
            <a:off x="10577911" y="5650769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P/2..P</a:t>
            </a:r>
          </a:p>
        </p:txBody>
      </p:sp>
      <p:sp>
        <p:nvSpPr>
          <p:cNvPr id="96" name="Frame 95">
            <a:extLst>
              <a:ext uri="{FF2B5EF4-FFF2-40B4-BE49-F238E27FC236}">
                <a16:creationId xmlns:a16="http://schemas.microsoft.com/office/drawing/2014/main" id="{C8F23664-46F4-FF43-ABD9-1038B05AB036}"/>
              </a:ext>
            </a:extLst>
          </p:cNvPr>
          <p:cNvSpPr/>
          <p:nvPr/>
        </p:nvSpPr>
        <p:spPr>
          <a:xfrm>
            <a:off x="7979734" y="1484784"/>
            <a:ext cx="2140713" cy="4824536"/>
          </a:xfrm>
          <a:prstGeom prst="frame">
            <a:avLst>
              <a:gd name="adj1" fmla="val 182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1CF6EB0-19A0-EE45-9C71-7CFAD85A8044}"/>
              </a:ext>
            </a:extLst>
          </p:cNvPr>
          <p:cNvSpPr txBox="1"/>
          <p:nvPr/>
        </p:nvSpPr>
        <p:spPr>
          <a:xfrm>
            <a:off x="875910" y="5460828"/>
            <a:ext cx="5246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</a:t>
            </a:r>
            <a:r>
              <a:rPr lang="en-US" dirty="0" err="1"/>
              <a:t>splitted</a:t>
            </a:r>
            <a:r>
              <a:rPr lang="en-US" dirty="0"/>
              <a:t> matrix communicated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splitted</a:t>
            </a:r>
            <a:r>
              <a:rPr lang="en-US" dirty="0"/>
              <a:t> matrices must NOT be communicated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non-powers of 2 more complicated</a:t>
            </a:r>
          </a:p>
        </p:txBody>
      </p:sp>
      <p:sp>
        <p:nvSpPr>
          <p:cNvPr id="99" name="Up Arrow 98">
            <a:extLst>
              <a:ext uri="{FF2B5EF4-FFF2-40B4-BE49-F238E27FC236}">
                <a16:creationId xmlns:a16="http://schemas.microsoft.com/office/drawing/2014/main" id="{4C89E68D-0302-F249-8DC2-4016D55580C2}"/>
              </a:ext>
            </a:extLst>
          </p:cNvPr>
          <p:cNvSpPr/>
          <p:nvPr/>
        </p:nvSpPr>
        <p:spPr>
          <a:xfrm>
            <a:off x="2820992" y="4644806"/>
            <a:ext cx="360040" cy="709477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89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131614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attention.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  <a:p>
            <a:r>
              <a:rPr lang="en-US" dirty="0"/>
              <a:t>Topic 2</a:t>
            </a:r>
          </a:p>
          <a:p>
            <a:r>
              <a:rPr lang="en-US" dirty="0"/>
              <a:t>Topic x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err="1"/>
              <a:t>marko.kabic@cscs.ch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7662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Motivation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484784"/>
            <a:ext cx="11328400" cy="47429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Communication-Optimality is hard to achieve.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CARMA: </a:t>
            </a:r>
          </a:p>
          <a:p>
            <a:pPr lvl="1"/>
            <a:r>
              <a:rPr lang="en-US" b="1" dirty="0"/>
              <a:t>Communication Optimal: </a:t>
            </a:r>
            <a:r>
              <a:rPr lang="en-US" dirty="0"/>
              <a:t>for any dimensions and memory ranges</a:t>
            </a:r>
          </a:p>
          <a:p>
            <a:pPr lvl="1"/>
            <a:r>
              <a:rPr lang="en-US" b="1" dirty="0"/>
              <a:t>Cache oblivious: </a:t>
            </a:r>
            <a:r>
              <a:rPr lang="en-US" dirty="0"/>
              <a:t>adapts to any cache without any machine-dependent tuning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/>
              <a:t>marko.kabic@cscs.ch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3</a:t>
            </a:fld>
            <a:endParaRPr lang="de-CH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901E92-1902-6344-80CE-2F6D3B305EB1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EE3AAE-7E9E-EB42-AF92-0C8EA260C8BA}"/>
              </a:ext>
            </a:extLst>
          </p:cNvPr>
          <p:cNvSpPr txBox="1"/>
          <p:nvPr/>
        </p:nvSpPr>
        <p:spPr>
          <a:xfrm>
            <a:off x="5181115" y="2452730"/>
            <a:ext cx="2736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Specific matrix dimensions</a:t>
            </a:r>
          </a:p>
          <a:p>
            <a:r>
              <a:rPr lang="en-US" dirty="0"/>
              <a:t>(like square matrices)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FFD27-D642-FE49-8C56-951D4F9721B9}"/>
              </a:ext>
            </a:extLst>
          </p:cNvPr>
          <p:cNvSpPr txBox="1"/>
          <p:nvPr/>
        </p:nvSpPr>
        <p:spPr>
          <a:xfrm>
            <a:off x="5179719" y="3278019"/>
            <a:ext cx="24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Certain memory ranges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C2A36B-9095-4240-B5CA-BB4ED01A287E}"/>
              </a:ext>
            </a:extLst>
          </p:cNvPr>
          <p:cNvGrpSpPr/>
          <p:nvPr/>
        </p:nvGrpSpPr>
        <p:grpSpPr>
          <a:xfrm>
            <a:off x="1217065" y="2767454"/>
            <a:ext cx="2693226" cy="534174"/>
            <a:chOff x="7136574" y="3716556"/>
            <a:chExt cx="2693226" cy="53417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54EDEB-3DB6-4641-9F71-35E1C65A7610}"/>
                </a:ext>
              </a:extLst>
            </p:cNvPr>
            <p:cNvSpPr txBox="1"/>
            <p:nvPr/>
          </p:nvSpPr>
          <p:spPr>
            <a:xfrm>
              <a:off x="7187374" y="3789065"/>
              <a:ext cx="2642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Communication-optimal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1926B3A0-E5B9-CE45-9D43-8EB65DA41938}"/>
                </a:ext>
              </a:extLst>
            </p:cNvPr>
            <p:cNvSpPr/>
            <p:nvPr/>
          </p:nvSpPr>
          <p:spPr>
            <a:xfrm>
              <a:off x="7136574" y="3716556"/>
              <a:ext cx="2693226" cy="534174"/>
            </a:xfrm>
            <a:prstGeom prst="frame">
              <a:avLst>
                <a:gd name="adj1" fmla="val 7562"/>
              </a:avLst>
            </a:prstGeom>
            <a:solidFill>
              <a:schemeClr val="accent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074CF6-D635-9C45-B48A-47C17D578C87}"/>
              </a:ext>
            </a:extLst>
          </p:cNvPr>
          <p:cNvSpPr txBox="1"/>
          <p:nvPr/>
        </p:nvSpPr>
        <p:spPr>
          <a:xfrm>
            <a:off x="4374636" y="2747630"/>
            <a:ext cx="5433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IF</a:t>
            </a: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AD393B59-7621-244E-A932-57D09CF89374}"/>
              </a:ext>
            </a:extLst>
          </p:cNvPr>
          <p:cNvSpPr/>
          <p:nvPr/>
        </p:nvSpPr>
        <p:spPr>
          <a:xfrm>
            <a:off x="4213384" y="2348880"/>
            <a:ext cx="3704581" cy="2088232"/>
          </a:xfrm>
          <a:prstGeom prst="frame">
            <a:avLst>
              <a:gd name="adj1" fmla="val 2170"/>
            </a:avLst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25E457-2180-1C43-BDA7-79AB8219F8A0}"/>
              </a:ext>
            </a:extLst>
          </p:cNvPr>
          <p:cNvSpPr txBox="1"/>
          <p:nvPr/>
        </p:nvSpPr>
        <p:spPr>
          <a:xfrm>
            <a:off x="1573292" y="3606639"/>
            <a:ext cx="149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want!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5085E-896A-B344-89C8-7737CD1070A8}"/>
              </a:ext>
            </a:extLst>
          </p:cNvPr>
          <p:cNvSpPr txBox="1"/>
          <p:nvPr/>
        </p:nvSpPr>
        <p:spPr>
          <a:xfrm>
            <a:off x="8184468" y="2821345"/>
            <a:ext cx="139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want constraints!</a:t>
            </a:r>
          </a:p>
        </p:txBody>
      </p:sp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el 1">
            <a:extLst>
              <a:ext uri="{FF2B5EF4-FFF2-40B4-BE49-F238E27FC236}">
                <a16:creationId xmlns:a16="http://schemas.microsoft.com/office/drawing/2014/main" id="{E8C27FCA-3CDD-F94E-85AB-C35FDE67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How does it work?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750085-503F-4F4B-ADB1-0DD2CFE989D0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6720-D89F-1A49-9F0E-9B110E658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844824"/>
            <a:ext cx="9289032" cy="4206989"/>
          </a:xfrm>
          <a:prstGeom prst="rect">
            <a:avLst/>
          </a:prstGeom>
        </p:spPr>
      </p:pic>
      <p:sp>
        <p:nvSpPr>
          <p:cNvPr id="39" name="Frame 38">
            <a:extLst>
              <a:ext uri="{FF2B5EF4-FFF2-40B4-BE49-F238E27FC236}">
                <a16:creationId xmlns:a16="http://schemas.microsoft.com/office/drawing/2014/main" id="{1C9A94B3-770E-9040-B21C-320B4DF85208}"/>
              </a:ext>
            </a:extLst>
          </p:cNvPr>
          <p:cNvSpPr/>
          <p:nvPr/>
        </p:nvSpPr>
        <p:spPr>
          <a:xfrm>
            <a:off x="4871864" y="1970838"/>
            <a:ext cx="1270168" cy="1332148"/>
          </a:xfrm>
          <a:prstGeom prst="frame">
            <a:avLst>
              <a:gd name="adj1" fmla="val 368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80A590A-A305-6E4C-BF03-9D733E9C1F59}"/>
              </a:ext>
            </a:extLst>
          </p:cNvPr>
          <p:cNvSpPr/>
          <p:nvPr/>
        </p:nvSpPr>
        <p:spPr>
          <a:xfrm>
            <a:off x="6642557" y="2852936"/>
            <a:ext cx="432048" cy="2880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928D1F-2833-F743-9311-61A3093935EC}"/>
              </a:ext>
            </a:extLst>
          </p:cNvPr>
          <p:cNvSpPr txBox="1"/>
          <p:nvPr/>
        </p:nvSpPr>
        <p:spPr>
          <a:xfrm>
            <a:off x="7200914" y="2812286"/>
            <a:ext cx="362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 reduction necessary!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B581EA-965E-CF41-9B02-D3418C3D4A59}"/>
              </a:ext>
            </a:extLst>
          </p:cNvPr>
          <p:cNvSpPr txBox="1"/>
          <p:nvPr/>
        </p:nvSpPr>
        <p:spPr>
          <a:xfrm>
            <a:off x="419920" y="1361264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Always split the largest dimension (m, n, k)</a:t>
            </a:r>
          </a:p>
        </p:txBody>
      </p:sp>
    </p:spTree>
    <p:extLst>
      <p:ext uri="{BB962C8B-B14F-4D97-AF65-F5344CB8AC3E}">
        <p14:creationId xmlns:p14="http://schemas.microsoft.com/office/powerpoint/2010/main" val="3864418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180600" y="3157095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005935" y="3531168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3074713" y="3157094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1809993" y="3666247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2765955" y="3679608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</p:cNvCxnSpPr>
          <p:nvPr/>
        </p:nvCxnSpPr>
        <p:spPr>
          <a:xfrm>
            <a:off x="996532" y="3733047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2945569" y="3733047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4436911" y="3596481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2A777-D4E9-4245-8893-7A134C671415}"/>
              </a:ext>
            </a:extLst>
          </p:cNvPr>
          <p:cNvSpPr/>
          <p:nvPr/>
        </p:nvSpPr>
        <p:spPr>
          <a:xfrm>
            <a:off x="5556457" y="2130543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FB154-0F4C-224A-8DB4-5E3C2517124C}"/>
              </a:ext>
            </a:extLst>
          </p:cNvPr>
          <p:cNvSpPr/>
          <p:nvPr/>
        </p:nvSpPr>
        <p:spPr>
          <a:xfrm>
            <a:off x="6381792" y="2504616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8DCC1-3279-B141-861B-1D94A439DBF4}"/>
              </a:ext>
            </a:extLst>
          </p:cNvPr>
          <p:cNvSpPr/>
          <p:nvPr/>
        </p:nvSpPr>
        <p:spPr>
          <a:xfrm>
            <a:off x="7450570" y="2130542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26D98850-D710-6B47-B93C-F31BA8A91E10}"/>
              </a:ext>
            </a:extLst>
          </p:cNvPr>
          <p:cNvSpPr/>
          <p:nvPr/>
        </p:nvSpPr>
        <p:spPr>
          <a:xfrm>
            <a:off x="6185850" y="2639695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>
            <a:extLst>
              <a:ext uri="{FF2B5EF4-FFF2-40B4-BE49-F238E27FC236}">
                <a16:creationId xmlns:a16="http://schemas.microsoft.com/office/drawing/2014/main" id="{6B878614-7953-D042-850E-81EA802814BC}"/>
              </a:ext>
            </a:extLst>
          </p:cNvPr>
          <p:cNvSpPr/>
          <p:nvPr/>
        </p:nvSpPr>
        <p:spPr>
          <a:xfrm>
            <a:off x="7141812" y="2653056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64F3B-1724-0E43-B6C2-9DEA64B75F2C}"/>
              </a:ext>
            </a:extLst>
          </p:cNvPr>
          <p:cNvSpPr/>
          <p:nvPr/>
        </p:nvSpPr>
        <p:spPr>
          <a:xfrm>
            <a:off x="5556457" y="4048361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0D8EC-6374-3944-AB44-7A3AD7ECB1B8}"/>
              </a:ext>
            </a:extLst>
          </p:cNvPr>
          <p:cNvSpPr/>
          <p:nvPr/>
        </p:nvSpPr>
        <p:spPr>
          <a:xfrm>
            <a:off x="6381792" y="4422434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6B1663-2489-6E41-981F-A2A38BADBFA3}"/>
              </a:ext>
            </a:extLst>
          </p:cNvPr>
          <p:cNvSpPr/>
          <p:nvPr/>
        </p:nvSpPr>
        <p:spPr>
          <a:xfrm>
            <a:off x="7450570" y="4048360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DEABF4F1-F2F4-0146-ACCF-7435677864DA}"/>
              </a:ext>
            </a:extLst>
          </p:cNvPr>
          <p:cNvSpPr/>
          <p:nvPr/>
        </p:nvSpPr>
        <p:spPr>
          <a:xfrm>
            <a:off x="6185850" y="4557513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 26">
            <a:extLst>
              <a:ext uri="{FF2B5EF4-FFF2-40B4-BE49-F238E27FC236}">
                <a16:creationId xmlns:a16="http://schemas.microsoft.com/office/drawing/2014/main" id="{DE7632D8-4E96-984F-AD84-7946911CE8AB}"/>
              </a:ext>
            </a:extLst>
          </p:cNvPr>
          <p:cNvSpPr/>
          <p:nvPr/>
        </p:nvSpPr>
        <p:spPr>
          <a:xfrm>
            <a:off x="7141812" y="4570874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BD6C9-CD52-2B4B-9684-F6169477DE25}"/>
              </a:ext>
            </a:extLst>
          </p:cNvPr>
          <p:cNvSpPr/>
          <p:nvPr/>
        </p:nvSpPr>
        <p:spPr>
          <a:xfrm>
            <a:off x="5564619" y="2747020"/>
            <a:ext cx="428999" cy="64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83001B-A605-FD4D-96FC-E8F3A3D868CF}"/>
              </a:ext>
            </a:extLst>
          </p:cNvPr>
          <p:cNvSpPr/>
          <p:nvPr/>
        </p:nvSpPr>
        <p:spPr>
          <a:xfrm>
            <a:off x="7450570" y="2714229"/>
            <a:ext cx="878774" cy="678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98402-35F1-EE40-9445-14599DFA1974}"/>
              </a:ext>
            </a:extLst>
          </p:cNvPr>
          <p:cNvSpPr/>
          <p:nvPr/>
        </p:nvSpPr>
        <p:spPr>
          <a:xfrm>
            <a:off x="5556457" y="4048360"/>
            <a:ext cx="445325" cy="618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416B5-E842-3940-9AA1-4FE635CEE496}"/>
              </a:ext>
            </a:extLst>
          </p:cNvPr>
          <p:cNvSpPr/>
          <p:nvPr/>
        </p:nvSpPr>
        <p:spPr>
          <a:xfrm>
            <a:off x="7450570" y="4038556"/>
            <a:ext cx="878774" cy="60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A09B2-A09B-0B46-8F42-345D0EA4C7EF}"/>
              </a:ext>
            </a:extLst>
          </p:cNvPr>
          <p:cNvCxnSpPr>
            <a:cxnSpLocks/>
          </p:cNvCxnSpPr>
          <p:nvPr/>
        </p:nvCxnSpPr>
        <p:spPr>
          <a:xfrm>
            <a:off x="7321426" y="2706495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ED12F-50EA-D142-9679-843690D11F7F}"/>
              </a:ext>
            </a:extLst>
          </p:cNvPr>
          <p:cNvCxnSpPr>
            <a:cxnSpLocks/>
          </p:cNvCxnSpPr>
          <p:nvPr/>
        </p:nvCxnSpPr>
        <p:spPr>
          <a:xfrm>
            <a:off x="5372389" y="2747020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96DDCC-CFB1-8142-9883-3EA522980A54}"/>
              </a:ext>
            </a:extLst>
          </p:cNvPr>
          <p:cNvCxnSpPr>
            <a:cxnSpLocks/>
          </p:cNvCxnSpPr>
          <p:nvPr/>
        </p:nvCxnSpPr>
        <p:spPr>
          <a:xfrm>
            <a:off x="5372389" y="4672716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15067B-F9DD-9145-AD83-FF06F5BFE0A3}"/>
              </a:ext>
            </a:extLst>
          </p:cNvPr>
          <p:cNvCxnSpPr>
            <a:cxnSpLocks/>
          </p:cNvCxnSpPr>
          <p:nvPr/>
        </p:nvCxnSpPr>
        <p:spPr>
          <a:xfrm>
            <a:off x="7321426" y="4646040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4305567" y="3227149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3" name="Titel 1">
            <a:extLst>
              <a:ext uri="{FF2B5EF4-FFF2-40B4-BE49-F238E27FC236}">
                <a16:creationId xmlns:a16="http://schemas.microsoft.com/office/drawing/2014/main" id="{E8C27FCA-3CDD-F94E-85AB-C35FDE67D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How does it work?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B750085-503F-4F4B-ADB1-0DD2CFE989D0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A4196F-25AC-0B49-BE0F-44258E4317ED}"/>
              </a:ext>
            </a:extLst>
          </p:cNvPr>
          <p:cNvSpPr txBox="1"/>
          <p:nvPr/>
        </p:nvSpPr>
        <p:spPr>
          <a:xfrm>
            <a:off x="1316100" y="2162245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</p:spTree>
    <p:extLst>
      <p:ext uri="{BB962C8B-B14F-4D97-AF65-F5344CB8AC3E}">
        <p14:creationId xmlns:p14="http://schemas.microsoft.com/office/powerpoint/2010/main" val="1044690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180600" y="3143671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005935" y="3517744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3074713" y="3143670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1809993" y="3652823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2765955" y="3666184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</p:cNvCxnSpPr>
          <p:nvPr/>
        </p:nvCxnSpPr>
        <p:spPr>
          <a:xfrm>
            <a:off x="996532" y="3719623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2945569" y="3719623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4436911" y="3583057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2A777-D4E9-4245-8893-7A134C671415}"/>
              </a:ext>
            </a:extLst>
          </p:cNvPr>
          <p:cNvSpPr/>
          <p:nvPr/>
        </p:nvSpPr>
        <p:spPr>
          <a:xfrm>
            <a:off x="5556457" y="2117119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FB154-0F4C-224A-8DB4-5E3C2517124C}"/>
              </a:ext>
            </a:extLst>
          </p:cNvPr>
          <p:cNvSpPr/>
          <p:nvPr/>
        </p:nvSpPr>
        <p:spPr>
          <a:xfrm>
            <a:off x="6381792" y="2491192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8DCC1-3279-B141-861B-1D94A439DBF4}"/>
              </a:ext>
            </a:extLst>
          </p:cNvPr>
          <p:cNvSpPr/>
          <p:nvPr/>
        </p:nvSpPr>
        <p:spPr>
          <a:xfrm>
            <a:off x="7450570" y="2117118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26D98850-D710-6B47-B93C-F31BA8A91E10}"/>
              </a:ext>
            </a:extLst>
          </p:cNvPr>
          <p:cNvSpPr/>
          <p:nvPr/>
        </p:nvSpPr>
        <p:spPr>
          <a:xfrm>
            <a:off x="6185850" y="2626271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>
            <a:extLst>
              <a:ext uri="{FF2B5EF4-FFF2-40B4-BE49-F238E27FC236}">
                <a16:creationId xmlns:a16="http://schemas.microsoft.com/office/drawing/2014/main" id="{6B878614-7953-D042-850E-81EA802814BC}"/>
              </a:ext>
            </a:extLst>
          </p:cNvPr>
          <p:cNvSpPr/>
          <p:nvPr/>
        </p:nvSpPr>
        <p:spPr>
          <a:xfrm>
            <a:off x="7141812" y="2639632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64F3B-1724-0E43-B6C2-9DEA64B75F2C}"/>
              </a:ext>
            </a:extLst>
          </p:cNvPr>
          <p:cNvSpPr/>
          <p:nvPr/>
        </p:nvSpPr>
        <p:spPr>
          <a:xfrm>
            <a:off x="5556457" y="4034937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0D8EC-6374-3944-AB44-7A3AD7ECB1B8}"/>
              </a:ext>
            </a:extLst>
          </p:cNvPr>
          <p:cNvSpPr/>
          <p:nvPr/>
        </p:nvSpPr>
        <p:spPr>
          <a:xfrm>
            <a:off x="6381792" y="4409010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6B1663-2489-6E41-981F-A2A38BADBFA3}"/>
              </a:ext>
            </a:extLst>
          </p:cNvPr>
          <p:cNvSpPr/>
          <p:nvPr/>
        </p:nvSpPr>
        <p:spPr>
          <a:xfrm>
            <a:off x="7450570" y="4034936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DEABF4F1-F2F4-0146-ACCF-7435677864DA}"/>
              </a:ext>
            </a:extLst>
          </p:cNvPr>
          <p:cNvSpPr/>
          <p:nvPr/>
        </p:nvSpPr>
        <p:spPr>
          <a:xfrm>
            <a:off x="6185850" y="4544089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 26">
            <a:extLst>
              <a:ext uri="{FF2B5EF4-FFF2-40B4-BE49-F238E27FC236}">
                <a16:creationId xmlns:a16="http://schemas.microsoft.com/office/drawing/2014/main" id="{DE7632D8-4E96-984F-AD84-7946911CE8AB}"/>
              </a:ext>
            </a:extLst>
          </p:cNvPr>
          <p:cNvSpPr/>
          <p:nvPr/>
        </p:nvSpPr>
        <p:spPr>
          <a:xfrm>
            <a:off x="7141812" y="4557450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BD6C9-CD52-2B4B-9684-F6169477DE25}"/>
              </a:ext>
            </a:extLst>
          </p:cNvPr>
          <p:cNvSpPr/>
          <p:nvPr/>
        </p:nvSpPr>
        <p:spPr>
          <a:xfrm>
            <a:off x="5564619" y="2733596"/>
            <a:ext cx="428999" cy="64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83001B-A605-FD4D-96FC-E8F3A3D868CF}"/>
              </a:ext>
            </a:extLst>
          </p:cNvPr>
          <p:cNvSpPr/>
          <p:nvPr/>
        </p:nvSpPr>
        <p:spPr>
          <a:xfrm>
            <a:off x="7450570" y="2700805"/>
            <a:ext cx="878774" cy="678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98402-35F1-EE40-9445-14599DFA1974}"/>
              </a:ext>
            </a:extLst>
          </p:cNvPr>
          <p:cNvSpPr/>
          <p:nvPr/>
        </p:nvSpPr>
        <p:spPr>
          <a:xfrm>
            <a:off x="5556457" y="4034936"/>
            <a:ext cx="445325" cy="618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416B5-E842-3940-9AA1-4FE635CEE496}"/>
              </a:ext>
            </a:extLst>
          </p:cNvPr>
          <p:cNvSpPr/>
          <p:nvPr/>
        </p:nvSpPr>
        <p:spPr>
          <a:xfrm>
            <a:off x="7450570" y="4025132"/>
            <a:ext cx="878774" cy="60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A09B2-A09B-0B46-8F42-345D0EA4C7EF}"/>
              </a:ext>
            </a:extLst>
          </p:cNvPr>
          <p:cNvCxnSpPr>
            <a:cxnSpLocks/>
          </p:cNvCxnSpPr>
          <p:nvPr/>
        </p:nvCxnSpPr>
        <p:spPr>
          <a:xfrm>
            <a:off x="7321426" y="2693071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ED12F-50EA-D142-9679-843690D11F7F}"/>
              </a:ext>
            </a:extLst>
          </p:cNvPr>
          <p:cNvCxnSpPr>
            <a:cxnSpLocks/>
          </p:cNvCxnSpPr>
          <p:nvPr/>
        </p:nvCxnSpPr>
        <p:spPr>
          <a:xfrm>
            <a:off x="5372389" y="2733596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96DDCC-CFB1-8142-9883-3EA522980A54}"/>
              </a:ext>
            </a:extLst>
          </p:cNvPr>
          <p:cNvCxnSpPr>
            <a:cxnSpLocks/>
          </p:cNvCxnSpPr>
          <p:nvPr/>
        </p:nvCxnSpPr>
        <p:spPr>
          <a:xfrm>
            <a:off x="5372389" y="4659292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15067B-F9DD-9145-AD83-FF06F5BFE0A3}"/>
              </a:ext>
            </a:extLst>
          </p:cNvPr>
          <p:cNvCxnSpPr>
            <a:cxnSpLocks/>
          </p:cNvCxnSpPr>
          <p:nvPr/>
        </p:nvCxnSpPr>
        <p:spPr>
          <a:xfrm>
            <a:off x="7321426" y="4632616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4305567" y="3213725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CB37D09-A123-554B-99AE-2746D71DB991}"/>
              </a:ext>
            </a:extLst>
          </p:cNvPr>
          <p:cNvSpPr/>
          <p:nvPr/>
        </p:nvSpPr>
        <p:spPr>
          <a:xfrm>
            <a:off x="5261478" y="1813631"/>
            <a:ext cx="3348126" cy="1852553"/>
          </a:xfrm>
          <a:prstGeom prst="frame">
            <a:avLst>
              <a:gd name="adj1" fmla="val 1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ame 39">
            <a:extLst>
              <a:ext uri="{FF2B5EF4-FFF2-40B4-BE49-F238E27FC236}">
                <a16:creationId xmlns:a16="http://schemas.microsoft.com/office/drawing/2014/main" id="{0727B485-2F0D-A941-B6D4-F225C2CC1BF8}"/>
              </a:ext>
            </a:extLst>
          </p:cNvPr>
          <p:cNvSpPr/>
          <p:nvPr/>
        </p:nvSpPr>
        <p:spPr>
          <a:xfrm>
            <a:off x="5261478" y="3814939"/>
            <a:ext cx="3348126" cy="1852553"/>
          </a:xfrm>
          <a:prstGeom prst="frame">
            <a:avLst>
              <a:gd name="adj1" fmla="val 1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CB0111-36BC-4943-91CE-819320FB1526}"/>
              </a:ext>
            </a:extLst>
          </p:cNvPr>
          <p:cNvSpPr/>
          <p:nvPr/>
        </p:nvSpPr>
        <p:spPr>
          <a:xfrm>
            <a:off x="8870162" y="2252439"/>
            <a:ext cx="32639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/>
              <a:t>If enough memory: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/>
              <a:t>Solve the </a:t>
            </a:r>
            <a:r>
              <a:rPr lang="en-US" sz="2200" dirty="0" err="1"/>
              <a:t>subproblems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     in parallel</a:t>
            </a: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09918E7A-69FD-B843-A3FB-4359104E6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How does it work?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374619E-81FE-E04D-ADBF-EC6413B398D3}"/>
              </a:ext>
            </a:extLst>
          </p:cNvPr>
          <p:cNvSpPr txBox="1"/>
          <p:nvPr/>
        </p:nvSpPr>
        <p:spPr>
          <a:xfrm>
            <a:off x="1316100" y="2148821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0BACEE-4176-204A-8C0E-3401A0EB31A5}"/>
              </a:ext>
            </a:extLst>
          </p:cNvPr>
          <p:cNvSpPr txBox="1"/>
          <p:nvPr/>
        </p:nvSpPr>
        <p:spPr>
          <a:xfrm>
            <a:off x="5478547" y="1167768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P/2 processors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0239B-D3F2-184C-8B5A-B4A893DA26B3}"/>
              </a:ext>
            </a:extLst>
          </p:cNvPr>
          <p:cNvSpPr txBox="1"/>
          <p:nvPr/>
        </p:nvSpPr>
        <p:spPr>
          <a:xfrm>
            <a:off x="5509795" y="5752416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P/2 processors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94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180600" y="3142170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005935" y="3516243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3074713" y="3142169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1809993" y="3651322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2765955" y="3664683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</p:cNvCxnSpPr>
          <p:nvPr/>
        </p:nvCxnSpPr>
        <p:spPr>
          <a:xfrm>
            <a:off x="996532" y="3718122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2945569" y="3718122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4436911" y="3581556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2A777-D4E9-4245-8893-7A134C671415}"/>
              </a:ext>
            </a:extLst>
          </p:cNvPr>
          <p:cNvSpPr/>
          <p:nvPr/>
        </p:nvSpPr>
        <p:spPr>
          <a:xfrm>
            <a:off x="5556457" y="2115618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FB154-0F4C-224A-8DB4-5E3C2517124C}"/>
              </a:ext>
            </a:extLst>
          </p:cNvPr>
          <p:cNvSpPr/>
          <p:nvPr/>
        </p:nvSpPr>
        <p:spPr>
          <a:xfrm>
            <a:off x="6381792" y="2489691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F8DCC1-3279-B141-861B-1D94A439DBF4}"/>
              </a:ext>
            </a:extLst>
          </p:cNvPr>
          <p:cNvSpPr/>
          <p:nvPr/>
        </p:nvSpPr>
        <p:spPr>
          <a:xfrm>
            <a:off x="7450570" y="2115617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>
            <a:extLst>
              <a:ext uri="{FF2B5EF4-FFF2-40B4-BE49-F238E27FC236}">
                <a16:creationId xmlns:a16="http://schemas.microsoft.com/office/drawing/2014/main" id="{26D98850-D710-6B47-B93C-F31BA8A91E10}"/>
              </a:ext>
            </a:extLst>
          </p:cNvPr>
          <p:cNvSpPr/>
          <p:nvPr/>
        </p:nvSpPr>
        <p:spPr>
          <a:xfrm>
            <a:off x="6185850" y="2624770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qual 19">
            <a:extLst>
              <a:ext uri="{FF2B5EF4-FFF2-40B4-BE49-F238E27FC236}">
                <a16:creationId xmlns:a16="http://schemas.microsoft.com/office/drawing/2014/main" id="{6B878614-7953-D042-850E-81EA802814BC}"/>
              </a:ext>
            </a:extLst>
          </p:cNvPr>
          <p:cNvSpPr/>
          <p:nvPr/>
        </p:nvSpPr>
        <p:spPr>
          <a:xfrm>
            <a:off x="7141812" y="2638131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564F3B-1724-0E43-B6C2-9DEA64B75F2C}"/>
              </a:ext>
            </a:extLst>
          </p:cNvPr>
          <p:cNvSpPr/>
          <p:nvPr/>
        </p:nvSpPr>
        <p:spPr>
          <a:xfrm>
            <a:off x="5556457" y="4033436"/>
            <a:ext cx="445325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10D8EC-6374-3944-AB44-7A3AD7ECB1B8}"/>
              </a:ext>
            </a:extLst>
          </p:cNvPr>
          <p:cNvSpPr/>
          <p:nvPr/>
        </p:nvSpPr>
        <p:spPr>
          <a:xfrm>
            <a:off x="6381792" y="4407509"/>
            <a:ext cx="688768" cy="403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6B1663-2489-6E41-981F-A2A38BADBFA3}"/>
              </a:ext>
            </a:extLst>
          </p:cNvPr>
          <p:cNvSpPr/>
          <p:nvPr/>
        </p:nvSpPr>
        <p:spPr>
          <a:xfrm>
            <a:off x="7450570" y="4033435"/>
            <a:ext cx="878774" cy="1252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>
            <a:extLst>
              <a:ext uri="{FF2B5EF4-FFF2-40B4-BE49-F238E27FC236}">
                <a16:creationId xmlns:a16="http://schemas.microsoft.com/office/drawing/2014/main" id="{DEABF4F1-F2F4-0146-ACCF-7435677864DA}"/>
              </a:ext>
            </a:extLst>
          </p:cNvPr>
          <p:cNvSpPr/>
          <p:nvPr/>
        </p:nvSpPr>
        <p:spPr>
          <a:xfrm>
            <a:off x="6185850" y="4542588"/>
            <a:ext cx="124690" cy="1336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Equal 26">
            <a:extLst>
              <a:ext uri="{FF2B5EF4-FFF2-40B4-BE49-F238E27FC236}">
                <a16:creationId xmlns:a16="http://schemas.microsoft.com/office/drawing/2014/main" id="{DE7632D8-4E96-984F-AD84-7946911CE8AB}"/>
              </a:ext>
            </a:extLst>
          </p:cNvPr>
          <p:cNvSpPr/>
          <p:nvPr/>
        </p:nvSpPr>
        <p:spPr>
          <a:xfrm>
            <a:off x="7141812" y="4555949"/>
            <a:ext cx="121723" cy="10984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3BD6C9-CD52-2B4B-9684-F6169477DE25}"/>
              </a:ext>
            </a:extLst>
          </p:cNvPr>
          <p:cNvSpPr/>
          <p:nvPr/>
        </p:nvSpPr>
        <p:spPr>
          <a:xfrm>
            <a:off x="5564619" y="2732095"/>
            <a:ext cx="428999" cy="647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83001B-A605-FD4D-96FC-E8F3A3D868CF}"/>
              </a:ext>
            </a:extLst>
          </p:cNvPr>
          <p:cNvSpPr/>
          <p:nvPr/>
        </p:nvSpPr>
        <p:spPr>
          <a:xfrm>
            <a:off x="7450570" y="2699304"/>
            <a:ext cx="878774" cy="6789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F98402-35F1-EE40-9445-14599DFA1974}"/>
              </a:ext>
            </a:extLst>
          </p:cNvPr>
          <p:cNvSpPr/>
          <p:nvPr/>
        </p:nvSpPr>
        <p:spPr>
          <a:xfrm>
            <a:off x="5556457" y="4033435"/>
            <a:ext cx="445325" cy="6187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C416B5-E842-3940-9AA1-4FE635CEE496}"/>
              </a:ext>
            </a:extLst>
          </p:cNvPr>
          <p:cNvSpPr/>
          <p:nvPr/>
        </p:nvSpPr>
        <p:spPr>
          <a:xfrm>
            <a:off x="7450570" y="4023631"/>
            <a:ext cx="878774" cy="60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8A09B2-A09B-0B46-8F42-345D0EA4C7EF}"/>
              </a:ext>
            </a:extLst>
          </p:cNvPr>
          <p:cNvCxnSpPr>
            <a:cxnSpLocks/>
          </p:cNvCxnSpPr>
          <p:nvPr/>
        </p:nvCxnSpPr>
        <p:spPr>
          <a:xfrm>
            <a:off x="7321426" y="2691570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6ED12F-50EA-D142-9679-843690D11F7F}"/>
              </a:ext>
            </a:extLst>
          </p:cNvPr>
          <p:cNvCxnSpPr>
            <a:cxnSpLocks/>
          </p:cNvCxnSpPr>
          <p:nvPr/>
        </p:nvCxnSpPr>
        <p:spPr>
          <a:xfrm>
            <a:off x="5372389" y="2732095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96DDCC-CFB1-8142-9883-3EA522980A54}"/>
              </a:ext>
            </a:extLst>
          </p:cNvPr>
          <p:cNvCxnSpPr>
            <a:cxnSpLocks/>
          </p:cNvCxnSpPr>
          <p:nvPr/>
        </p:nvCxnSpPr>
        <p:spPr>
          <a:xfrm>
            <a:off x="5372389" y="4657791"/>
            <a:ext cx="75408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15067B-F9DD-9145-AD83-FF06F5BFE0A3}"/>
              </a:ext>
            </a:extLst>
          </p:cNvPr>
          <p:cNvCxnSpPr>
            <a:cxnSpLocks/>
          </p:cNvCxnSpPr>
          <p:nvPr/>
        </p:nvCxnSpPr>
        <p:spPr>
          <a:xfrm>
            <a:off x="7321426" y="4631115"/>
            <a:ext cx="1209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4305567" y="3212224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sp>
        <p:nvSpPr>
          <p:cNvPr id="38" name="Frame 37">
            <a:extLst>
              <a:ext uri="{FF2B5EF4-FFF2-40B4-BE49-F238E27FC236}">
                <a16:creationId xmlns:a16="http://schemas.microsoft.com/office/drawing/2014/main" id="{DCB37D09-A123-554B-99AE-2746D71DB991}"/>
              </a:ext>
            </a:extLst>
          </p:cNvPr>
          <p:cNvSpPr/>
          <p:nvPr/>
        </p:nvSpPr>
        <p:spPr>
          <a:xfrm>
            <a:off x="5234540" y="1812133"/>
            <a:ext cx="3411188" cy="3705099"/>
          </a:xfrm>
          <a:prstGeom prst="frame">
            <a:avLst>
              <a:gd name="adj1" fmla="val 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5746BA-C80D-5B4E-BB83-65A240E26284}"/>
              </a:ext>
            </a:extLst>
          </p:cNvPr>
          <p:cNvSpPr/>
          <p:nvPr/>
        </p:nvSpPr>
        <p:spPr>
          <a:xfrm>
            <a:off x="8870162" y="2250938"/>
            <a:ext cx="326393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200" dirty="0"/>
              <a:t>If enough memory: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/>
              <a:t>Solve the </a:t>
            </a:r>
            <a:r>
              <a:rPr lang="en-US" sz="2200" dirty="0" err="1"/>
              <a:t>subproblems</a:t>
            </a:r>
            <a:r>
              <a:rPr lang="en-US" sz="2200" dirty="0"/>
              <a:t> </a:t>
            </a:r>
          </a:p>
          <a:p>
            <a:pPr lvl="1"/>
            <a:r>
              <a:rPr lang="en-US" sz="2200" dirty="0"/>
              <a:t>     in parallel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200" dirty="0"/>
              <a:t>Otherwise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200" dirty="0"/>
              <a:t>Solve the </a:t>
            </a:r>
            <a:r>
              <a:rPr lang="en-US" sz="2200" dirty="0" err="1"/>
              <a:t>subproblems</a:t>
            </a:r>
            <a:r>
              <a:rPr lang="en-US" sz="2200" dirty="0"/>
              <a:t> sequentially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79F972D5-7DE5-D041-A878-DA7751762C98}"/>
              </a:ext>
            </a:extLst>
          </p:cNvPr>
          <p:cNvSpPr/>
          <p:nvPr/>
        </p:nvSpPr>
        <p:spPr>
          <a:xfrm>
            <a:off x="8901135" y="2325451"/>
            <a:ext cx="207818" cy="2678462"/>
          </a:xfrm>
          <a:prstGeom prst="downArrow">
            <a:avLst>
              <a:gd name="adj1" fmla="val 2714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5B3881A9-679A-C545-8066-855F10965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920" y="116632"/>
            <a:ext cx="11328400" cy="862012"/>
          </a:xfrm>
        </p:spPr>
        <p:txBody>
          <a:bodyPr/>
          <a:lstStyle/>
          <a:p>
            <a:r>
              <a:rPr lang="en-US" sz="3200" dirty="0"/>
              <a:t>How does it work?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82A320-594C-3748-8A1F-02C70B2F11B3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16BB9A7-8C06-6848-B5DD-6EEDD07E8A44}"/>
              </a:ext>
            </a:extLst>
          </p:cNvPr>
          <p:cNvSpPr txBox="1"/>
          <p:nvPr/>
        </p:nvSpPr>
        <p:spPr>
          <a:xfrm>
            <a:off x="1316100" y="2147320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5C05EEB-BD3A-7C44-B485-12F0558ED1F9}"/>
              </a:ext>
            </a:extLst>
          </p:cNvPr>
          <p:cNvSpPr txBox="1"/>
          <p:nvPr/>
        </p:nvSpPr>
        <p:spPr>
          <a:xfrm>
            <a:off x="5509795" y="1143947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95339A-2257-DC4A-B35A-58D57DEBFDCD}"/>
              </a:ext>
            </a:extLst>
          </p:cNvPr>
          <p:cNvSpPr txBox="1"/>
          <p:nvPr/>
        </p:nvSpPr>
        <p:spPr>
          <a:xfrm>
            <a:off x="5429418" y="5662736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</p:spTree>
    <p:extLst>
      <p:ext uri="{BB962C8B-B14F-4D97-AF65-F5344CB8AC3E}">
        <p14:creationId xmlns:p14="http://schemas.microsoft.com/office/powerpoint/2010/main" val="1565320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087677" y="2836309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463555" y="3264598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4092468" y="2836309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2133222" y="3493992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3699853" y="3493992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87677" y="3587092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4092468" y="360762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5834826" y="3471058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5736113" y="3096225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Sequential Step: Closer Look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E2415-4F27-6244-8050-60234D92CE64}"/>
              </a:ext>
            </a:extLst>
          </p:cNvPr>
          <p:cNvSpPr/>
          <p:nvPr/>
        </p:nvSpPr>
        <p:spPr>
          <a:xfrm>
            <a:off x="6904004" y="1556792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56B3C4-5E30-2746-8ADC-9286266AEEB8}"/>
              </a:ext>
            </a:extLst>
          </p:cNvPr>
          <p:cNvSpPr/>
          <p:nvPr/>
        </p:nvSpPr>
        <p:spPr>
          <a:xfrm>
            <a:off x="8486551" y="1985081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A65DC-14C8-2B4D-856F-683021DEE05D}"/>
              </a:ext>
            </a:extLst>
          </p:cNvPr>
          <p:cNvSpPr/>
          <p:nvPr/>
        </p:nvSpPr>
        <p:spPr>
          <a:xfrm>
            <a:off x="10418437" y="1556792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76770D-E681-4A4B-9C5F-7636488E7AD1}"/>
              </a:ext>
            </a:extLst>
          </p:cNvPr>
          <p:cNvCxnSpPr>
            <a:cxnSpLocks/>
          </p:cNvCxnSpPr>
          <p:nvPr/>
        </p:nvCxnSpPr>
        <p:spPr>
          <a:xfrm>
            <a:off x="6923301" y="2316158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A3DDFE-9974-2042-9D15-A66CD3266EC2}"/>
              </a:ext>
            </a:extLst>
          </p:cNvPr>
          <p:cNvCxnSpPr>
            <a:cxnSpLocks/>
          </p:cNvCxnSpPr>
          <p:nvPr/>
        </p:nvCxnSpPr>
        <p:spPr>
          <a:xfrm>
            <a:off x="10418437" y="2328107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35690-AE53-DE4B-BA9F-EB061761E3A0}"/>
              </a:ext>
            </a:extLst>
          </p:cNvPr>
          <p:cNvSpPr/>
          <p:nvPr/>
        </p:nvSpPr>
        <p:spPr>
          <a:xfrm>
            <a:off x="6902047" y="4066469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DA587-9AFE-3D47-8529-231389A66163}"/>
              </a:ext>
            </a:extLst>
          </p:cNvPr>
          <p:cNvSpPr/>
          <p:nvPr/>
        </p:nvSpPr>
        <p:spPr>
          <a:xfrm>
            <a:off x="8472264" y="4487914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9FCDE-1F92-8B4E-A96A-77943E677566}"/>
              </a:ext>
            </a:extLst>
          </p:cNvPr>
          <p:cNvSpPr/>
          <p:nvPr/>
        </p:nvSpPr>
        <p:spPr>
          <a:xfrm>
            <a:off x="10416480" y="4066469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5663A5-5AB9-B644-98D8-3E435798450E}"/>
              </a:ext>
            </a:extLst>
          </p:cNvPr>
          <p:cNvCxnSpPr>
            <a:cxnSpLocks/>
          </p:cNvCxnSpPr>
          <p:nvPr/>
        </p:nvCxnSpPr>
        <p:spPr>
          <a:xfrm>
            <a:off x="6921344" y="4825835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4FBFE-5BD6-3B4A-A434-114B179F0921}"/>
              </a:ext>
            </a:extLst>
          </p:cNvPr>
          <p:cNvCxnSpPr>
            <a:cxnSpLocks/>
          </p:cNvCxnSpPr>
          <p:nvPr/>
        </p:nvCxnSpPr>
        <p:spPr>
          <a:xfrm>
            <a:off x="10416480" y="483778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0EAC31-3592-7C4A-836D-987CDF2501A7}"/>
              </a:ext>
            </a:extLst>
          </p:cNvPr>
          <p:cNvSpPr txBox="1"/>
          <p:nvPr/>
        </p:nvSpPr>
        <p:spPr>
          <a:xfrm>
            <a:off x="1847528" y="1762213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24F185-ED58-9A4B-AB04-99EF410CE60E}"/>
              </a:ext>
            </a:extLst>
          </p:cNvPr>
          <p:cNvSpPr txBox="1"/>
          <p:nvPr/>
        </p:nvSpPr>
        <p:spPr>
          <a:xfrm>
            <a:off x="2522480" y="3376791"/>
            <a:ext cx="10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1…P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E6BF70-A2CE-6A4F-A88E-841BBC2EE9F7}"/>
              </a:ext>
            </a:extLst>
          </p:cNvPr>
          <p:cNvSpPr txBox="1"/>
          <p:nvPr/>
        </p:nvSpPr>
        <p:spPr>
          <a:xfrm>
            <a:off x="1055440" y="3018089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710A34-F237-E048-9B77-E89388F0D69D}"/>
              </a:ext>
            </a:extLst>
          </p:cNvPr>
          <p:cNvSpPr txBox="1"/>
          <p:nvPr/>
        </p:nvSpPr>
        <p:spPr>
          <a:xfrm>
            <a:off x="1055440" y="377348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873DB-BB1F-A44F-B472-2F333EAAC366}"/>
              </a:ext>
            </a:extLst>
          </p:cNvPr>
          <p:cNvSpPr txBox="1"/>
          <p:nvPr/>
        </p:nvSpPr>
        <p:spPr>
          <a:xfrm>
            <a:off x="4231777" y="3024040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7093B-09E9-3C44-8363-06D7D68230E6}"/>
              </a:ext>
            </a:extLst>
          </p:cNvPr>
          <p:cNvSpPr txBox="1"/>
          <p:nvPr/>
        </p:nvSpPr>
        <p:spPr>
          <a:xfrm>
            <a:off x="4245428" y="3760288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5B4E71-3F79-1E46-83EF-06C2F8A12325}"/>
              </a:ext>
            </a:extLst>
          </p:cNvPr>
          <p:cNvSpPr/>
          <p:nvPr/>
        </p:nvSpPr>
        <p:spPr>
          <a:xfrm>
            <a:off x="6911695" y="2321716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FB575E-85EC-A148-94B5-DE40595F7A6D}"/>
              </a:ext>
            </a:extLst>
          </p:cNvPr>
          <p:cNvSpPr/>
          <p:nvPr/>
        </p:nvSpPr>
        <p:spPr>
          <a:xfrm>
            <a:off x="6911695" y="4083123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33B3F-EC00-534A-ADE4-C61843252610}"/>
              </a:ext>
            </a:extLst>
          </p:cNvPr>
          <p:cNvSpPr/>
          <p:nvPr/>
        </p:nvSpPr>
        <p:spPr>
          <a:xfrm>
            <a:off x="10424951" y="2321716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481E0-6E41-5845-8467-E67B0E762ED3}"/>
              </a:ext>
            </a:extLst>
          </p:cNvPr>
          <p:cNvSpPr/>
          <p:nvPr/>
        </p:nvSpPr>
        <p:spPr>
          <a:xfrm>
            <a:off x="10424951" y="4083123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452D3C-824B-E14B-B4B9-631F38D53CE8}"/>
              </a:ext>
            </a:extLst>
          </p:cNvPr>
          <p:cNvCxnSpPr>
            <a:cxnSpLocks/>
          </p:cNvCxnSpPr>
          <p:nvPr/>
        </p:nvCxnSpPr>
        <p:spPr>
          <a:xfrm>
            <a:off x="10424951" y="2314572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98F21E8-38B5-2B4D-BD86-4301E7BD591F}"/>
              </a:ext>
            </a:extLst>
          </p:cNvPr>
          <p:cNvSpPr txBox="1"/>
          <p:nvPr/>
        </p:nvSpPr>
        <p:spPr>
          <a:xfrm>
            <a:off x="6816080" y="174725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F65F77-701C-1343-8C3A-A8A51F41CE2D}"/>
              </a:ext>
            </a:extLst>
          </p:cNvPr>
          <p:cNvSpPr txBox="1"/>
          <p:nvPr/>
        </p:nvSpPr>
        <p:spPr>
          <a:xfrm>
            <a:off x="8548003" y="211266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CBDF9-A477-094D-8B9E-BB7F523CAC7F}"/>
              </a:ext>
            </a:extLst>
          </p:cNvPr>
          <p:cNvSpPr txBox="1"/>
          <p:nvPr/>
        </p:nvSpPr>
        <p:spPr>
          <a:xfrm>
            <a:off x="10569440" y="173805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866A2B5-86B3-474C-A481-1C29AFB56D76}"/>
              </a:ext>
            </a:extLst>
          </p:cNvPr>
          <p:cNvSpPr txBox="1"/>
          <p:nvPr/>
        </p:nvSpPr>
        <p:spPr>
          <a:xfrm>
            <a:off x="6816080" y="49814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145DB4-B474-B34E-89F9-FA7D6D5486A0}"/>
              </a:ext>
            </a:extLst>
          </p:cNvPr>
          <p:cNvSpPr txBox="1"/>
          <p:nvPr/>
        </p:nvSpPr>
        <p:spPr>
          <a:xfrm>
            <a:off x="8520179" y="4615496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523353-1051-E142-9E9F-7126E20ACBA9}"/>
              </a:ext>
            </a:extLst>
          </p:cNvPr>
          <p:cNvSpPr txBox="1"/>
          <p:nvPr/>
        </p:nvSpPr>
        <p:spPr>
          <a:xfrm>
            <a:off x="10577911" y="49814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</p:spTree>
    <p:extLst>
      <p:ext uri="{BB962C8B-B14F-4D97-AF65-F5344CB8AC3E}">
        <p14:creationId xmlns:p14="http://schemas.microsoft.com/office/powerpoint/2010/main" val="279157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8F076F-D8FA-AF4F-94DA-6A442CD07492}"/>
              </a:ext>
            </a:extLst>
          </p:cNvPr>
          <p:cNvSpPr/>
          <p:nvPr/>
        </p:nvSpPr>
        <p:spPr>
          <a:xfrm>
            <a:off x="1087677" y="2846912"/>
            <a:ext cx="898679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E77B-FCE4-C647-BB07-E98FC86F439A}"/>
              </a:ext>
            </a:extLst>
          </p:cNvPr>
          <p:cNvSpPr/>
          <p:nvPr/>
        </p:nvSpPr>
        <p:spPr>
          <a:xfrm>
            <a:off x="2463555" y="3275201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8A618-84BE-F547-87DC-6D16DA6997B6}"/>
              </a:ext>
            </a:extLst>
          </p:cNvPr>
          <p:cNvSpPr/>
          <p:nvPr/>
        </p:nvSpPr>
        <p:spPr>
          <a:xfrm>
            <a:off x="4092468" y="2846912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ultiply 6">
            <a:extLst>
              <a:ext uri="{FF2B5EF4-FFF2-40B4-BE49-F238E27FC236}">
                <a16:creationId xmlns:a16="http://schemas.microsoft.com/office/drawing/2014/main" id="{09832741-EB67-DF4A-AC01-C22F52579C1B}"/>
              </a:ext>
            </a:extLst>
          </p:cNvPr>
          <p:cNvSpPr/>
          <p:nvPr/>
        </p:nvSpPr>
        <p:spPr>
          <a:xfrm>
            <a:off x="2133222" y="3504595"/>
            <a:ext cx="254602" cy="203366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qual 7">
            <a:extLst>
              <a:ext uri="{FF2B5EF4-FFF2-40B4-BE49-F238E27FC236}">
                <a16:creationId xmlns:a16="http://schemas.microsoft.com/office/drawing/2014/main" id="{106103A2-BCEB-DD47-9940-CF4D99382D0F}"/>
              </a:ext>
            </a:extLst>
          </p:cNvPr>
          <p:cNvSpPr/>
          <p:nvPr/>
        </p:nvSpPr>
        <p:spPr>
          <a:xfrm>
            <a:off x="3699853" y="3504595"/>
            <a:ext cx="257760" cy="20336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9DB557-82C8-184C-8E61-5A6B83AF5D59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087677" y="3597695"/>
            <a:ext cx="898679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2D507-6EC7-9343-B147-BA2F8064E691}"/>
              </a:ext>
            </a:extLst>
          </p:cNvPr>
          <p:cNvCxnSpPr>
            <a:cxnSpLocks/>
          </p:cNvCxnSpPr>
          <p:nvPr/>
        </p:nvCxnSpPr>
        <p:spPr>
          <a:xfrm>
            <a:off x="4092468" y="3618227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6417066-1D1E-754E-B94F-ACAB824D3AB9}"/>
              </a:ext>
            </a:extLst>
          </p:cNvPr>
          <p:cNvSpPr/>
          <p:nvPr/>
        </p:nvSpPr>
        <p:spPr>
          <a:xfrm>
            <a:off x="5834826" y="3501008"/>
            <a:ext cx="693222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BBF579-AB20-9E41-ABFF-F583F0FBD298}"/>
              </a:ext>
            </a:extLst>
          </p:cNvPr>
          <p:cNvSpPr txBox="1"/>
          <p:nvPr/>
        </p:nvSpPr>
        <p:spPr>
          <a:xfrm>
            <a:off x="5717781" y="3139889"/>
            <a:ext cx="8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BF2A3CA-70B5-1C48-AD82-842B5E6CA687}"/>
              </a:ext>
            </a:extLst>
          </p:cNvPr>
          <p:cNvCxnSpPr>
            <a:cxnSpLocks/>
          </p:cNvCxnSpPr>
          <p:nvPr/>
        </p:nvCxnSpPr>
        <p:spPr>
          <a:xfrm>
            <a:off x="431800" y="1087439"/>
            <a:ext cx="113284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itel 1">
            <a:extLst>
              <a:ext uri="{FF2B5EF4-FFF2-40B4-BE49-F238E27FC236}">
                <a16:creationId xmlns:a16="http://schemas.microsoft.com/office/drawing/2014/main" id="{41A0A652-2482-3747-9EB3-A13BDA6C9BB3}"/>
              </a:ext>
            </a:extLst>
          </p:cNvPr>
          <p:cNvSpPr txBox="1">
            <a:spLocks/>
          </p:cNvSpPr>
          <p:nvPr/>
        </p:nvSpPr>
        <p:spPr>
          <a:xfrm>
            <a:off x="419920" y="116632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Sequential Step: Closer Look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E6E2415-4F27-6244-8050-60234D92CE64}"/>
              </a:ext>
            </a:extLst>
          </p:cNvPr>
          <p:cNvSpPr/>
          <p:nvPr/>
        </p:nvSpPr>
        <p:spPr>
          <a:xfrm>
            <a:off x="6904004" y="1556792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D56B3C4-5E30-2746-8ADC-9286266AEEB8}"/>
              </a:ext>
            </a:extLst>
          </p:cNvPr>
          <p:cNvSpPr/>
          <p:nvPr/>
        </p:nvSpPr>
        <p:spPr>
          <a:xfrm>
            <a:off x="8486551" y="1985081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9A65DC-14C8-2B4D-856F-683021DEE05D}"/>
              </a:ext>
            </a:extLst>
          </p:cNvPr>
          <p:cNvSpPr/>
          <p:nvPr/>
        </p:nvSpPr>
        <p:spPr>
          <a:xfrm>
            <a:off x="10418437" y="1556792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76770D-E681-4A4B-9C5F-7636488E7AD1}"/>
              </a:ext>
            </a:extLst>
          </p:cNvPr>
          <p:cNvCxnSpPr>
            <a:cxnSpLocks/>
          </p:cNvCxnSpPr>
          <p:nvPr/>
        </p:nvCxnSpPr>
        <p:spPr>
          <a:xfrm>
            <a:off x="6923301" y="2316158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A3DDFE-9974-2042-9D15-A66CD3266EC2}"/>
              </a:ext>
            </a:extLst>
          </p:cNvPr>
          <p:cNvCxnSpPr>
            <a:cxnSpLocks/>
          </p:cNvCxnSpPr>
          <p:nvPr/>
        </p:nvCxnSpPr>
        <p:spPr>
          <a:xfrm>
            <a:off x="10418437" y="2328107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E4B35690-AE53-DE4B-BA9F-EB061761E3A0}"/>
              </a:ext>
            </a:extLst>
          </p:cNvPr>
          <p:cNvSpPr/>
          <p:nvPr/>
        </p:nvSpPr>
        <p:spPr>
          <a:xfrm>
            <a:off x="6902047" y="4066469"/>
            <a:ext cx="831275" cy="150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DCDA587-9AFE-3D47-8529-231389A66163}"/>
              </a:ext>
            </a:extLst>
          </p:cNvPr>
          <p:cNvSpPr/>
          <p:nvPr/>
        </p:nvSpPr>
        <p:spPr>
          <a:xfrm>
            <a:off x="8472264" y="4487914"/>
            <a:ext cx="1084501" cy="662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AD9FCDE-1F92-8B4E-A96A-77943E677566}"/>
              </a:ext>
            </a:extLst>
          </p:cNvPr>
          <p:cNvSpPr/>
          <p:nvPr/>
        </p:nvSpPr>
        <p:spPr>
          <a:xfrm>
            <a:off x="10416480" y="4066469"/>
            <a:ext cx="1309128" cy="1497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C5663A5-5AB9-B644-98D8-3E435798450E}"/>
              </a:ext>
            </a:extLst>
          </p:cNvPr>
          <p:cNvCxnSpPr>
            <a:cxnSpLocks/>
          </p:cNvCxnSpPr>
          <p:nvPr/>
        </p:nvCxnSpPr>
        <p:spPr>
          <a:xfrm>
            <a:off x="6921344" y="4825835"/>
            <a:ext cx="79268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A04FBFE-5BD6-3B4A-A434-114B179F0921}"/>
              </a:ext>
            </a:extLst>
          </p:cNvPr>
          <p:cNvCxnSpPr>
            <a:cxnSpLocks/>
          </p:cNvCxnSpPr>
          <p:nvPr/>
        </p:nvCxnSpPr>
        <p:spPr>
          <a:xfrm>
            <a:off x="10416480" y="4837784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00EAC31-3592-7C4A-836D-987CDF2501A7}"/>
              </a:ext>
            </a:extLst>
          </p:cNvPr>
          <p:cNvSpPr txBox="1"/>
          <p:nvPr/>
        </p:nvSpPr>
        <p:spPr>
          <a:xfrm>
            <a:off x="1847528" y="1772816"/>
            <a:ext cx="30214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 processors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24F185-ED58-9A4B-AB04-99EF410CE60E}"/>
              </a:ext>
            </a:extLst>
          </p:cNvPr>
          <p:cNvSpPr txBox="1"/>
          <p:nvPr/>
        </p:nvSpPr>
        <p:spPr>
          <a:xfrm>
            <a:off x="2522480" y="3387394"/>
            <a:ext cx="1003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1…P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2E6BF70-A2CE-6A4F-A88E-841BBC2EE9F7}"/>
              </a:ext>
            </a:extLst>
          </p:cNvPr>
          <p:cNvSpPr txBox="1"/>
          <p:nvPr/>
        </p:nvSpPr>
        <p:spPr>
          <a:xfrm>
            <a:off x="1055440" y="3028692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710A34-F237-E048-9B77-E89388F0D69D}"/>
              </a:ext>
            </a:extLst>
          </p:cNvPr>
          <p:cNvSpPr txBox="1"/>
          <p:nvPr/>
        </p:nvSpPr>
        <p:spPr>
          <a:xfrm>
            <a:off x="1055440" y="3784088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873DB-BB1F-A44F-B472-2F333EAAC366}"/>
              </a:ext>
            </a:extLst>
          </p:cNvPr>
          <p:cNvSpPr txBox="1"/>
          <p:nvPr/>
        </p:nvSpPr>
        <p:spPr>
          <a:xfrm>
            <a:off x="4231777" y="303464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7093B-09E9-3C44-8363-06D7D68230E6}"/>
              </a:ext>
            </a:extLst>
          </p:cNvPr>
          <p:cNvSpPr txBox="1"/>
          <p:nvPr/>
        </p:nvSpPr>
        <p:spPr>
          <a:xfrm>
            <a:off x="4245428" y="37708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65B4E71-3F79-1E46-83EF-06C2F8A12325}"/>
              </a:ext>
            </a:extLst>
          </p:cNvPr>
          <p:cNvSpPr/>
          <p:nvPr/>
        </p:nvSpPr>
        <p:spPr>
          <a:xfrm>
            <a:off x="6911695" y="2321716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EFB575E-85EC-A148-94B5-DE40595F7A6D}"/>
              </a:ext>
            </a:extLst>
          </p:cNvPr>
          <p:cNvSpPr/>
          <p:nvPr/>
        </p:nvSpPr>
        <p:spPr>
          <a:xfrm>
            <a:off x="6911695" y="4083123"/>
            <a:ext cx="811978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8533B3F-EC00-534A-ADE4-C61843252610}"/>
              </a:ext>
            </a:extLst>
          </p:cNvPr>
          <p:cNvSpPr/>
          <p:nvPr/>
        </p:nvSpPr>
        <p:spPr>
          <a:xfrm>
            <a:off x="10424951" y="2321716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0E481E0-6E41-5845-8467-E67B0E762ED3}"/>
              </a:ext>
            </a:extLst>
          </p:cNvPr>
          <p:cNvSpPr/>
          <p:nvPr/>
        </p:nvSpPr>
        <p:spPr>
          <a:xfrm>
            <a:off x="10424951" y="4083123"/>
            <a:ext cx="1292186" cy="72605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452D3C-824B-E14B-B4B9-631F38D53CE8}"/>
              </a:ext>
            </a:extLst>
          </p:cNvPr>
          <p:cNvCxnSpPr>
            <a:cxnSpLocks/>
          </p:cNvCxnSpPr>
          <p:nvPr/>
        </p:nvCxnSpPr>
        <p:spPr>
          <a:xfrm>
            <a:off x="10424951" y="2314572"/>
            <a:ext cx="13091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2F65F77-701C-1343-8C3A-A8A51F41CE2D}"/>
              </a:ext>
            </a:extLst>
          </p:cNvPr>
          <p:cNvSpPr txBox="1"/>
          <p:nvPr/>
        </p:nvSpPr>
        <p:spPr>
          <a:xfrm>
            <a:off x="8548003" y="2112663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F2CBDF9-A477-094D-8B9E-BB7F523CAC7F}"/>
              </a:ext>
            </a:extLst>
          </p:cNvPr>
          <p:cNvSpPr txBox="1"/>
          <p:nvPr/>
        </p:nvSpPr>
        <p:spPr>
          <a:xfrm>
            <a:off x="10569440" y="1738055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145DB4-B474-B34E-89F9-FA7D6D5486A0}"/>
              </a:ext>
            </a:extLst>
          </p:cNvPr>
          <p:cNvSpPr txBox="1"/>
          <p:nvPr/>
        </p:nvSpPr>
        <p:spPr>
          <a:xfrm>
            <a:off x="8520179" y="4615496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B523353-1051-E142-9E9F-7126E20ACBA9}"/>
              </a:ext>
            </a:extLst>
          </p:cNvPr>
          <p:cNvSpPr txBox="1"/>
          <p:nvPr/>
        </p:nvSpPr>
        <p:spPr>
          <a:xfrm>
            <a:off x="10577911" y="4981491"/>
            <a:ext cx="1003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1..P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869F87-37E9-1C48-AE61-D5BA8B6C350A}"/>
              </a:ext>
            </a:extLst>
          </p:cNvPr>
          <p:cNvSpPr/>
          <p:nvPr/>
        </p:nvSpPr>
        <p:spPr>
          <a:xfrm>
            <a:off x="6956094" y="1629017"/>
            <a:ext cx="148017" cy="6243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89F321-B134-6740-B743-3EC624B8DCD8}"/>
              </a:ext>
            </a:extLst>
          </p:cNvPr>
          <p:cNvSpPr/>
          <p:nvPr/>
        </p:nvSpPr>
        <p:spPr>
          <a:xfrm>
            <a:off x="6956095" y="4903592"/>
            <a:ext cx="148016" cy="62436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9CB35E-F628-954F-98BE-456F5AB4826E}"/>
              </a:ext>
            </a:extLst>
          </p:cNvPr>
          <p:cNvSpPr/>
          <p:nvPr/>
        </p:nvSpPr>
        <p:spPr>
          <a:xfrm>
            <a:off x="2753910" y="5407108"/>
            <a:ext cx="1586628" cy="15146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1794CA-79B7-2B45-9E42-1485348C53BD}"/>
              </a:ext>
            </a:extLst>
          </p:cNvPr>
          <p:cNvSpPr/>
          <p:nvPr/>
        </p:nvSpPr>
        <p:spPr>
          <a:xfrm>
            <a:off x="4461038" y="5407108"/>
            <a:ext cx="1586628" cy="15146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027EC5D1-D51F-DD40-B250-15A3D179C4A2}"/>
              </a:ext>
            </a:extLst>
          </p:cNvPr>
          <p:cNvSpPr/>
          <p:nvPr/>
        </p:nvSpPr>
        <p:spPr>
          <a:xfrm>
            <a:off x="2634713" y="5288932"/>
            <a:ext cx="3528392" cy="391734"/>
          </a:xfrm>
          <a:prstGeom prst="frame">
            <a:avLst>
              <a:gd name="adj1" fmla="val 82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51124-2B3D-684B-8B28-0D79C93044DA}"/>
              </a:ext>
            </a:extLst>
          </p:cNvPr>
          <p:cNvSpPr txBox="1"/>
          <p:nvPr/>
        </p:nvSpPr>
        <p:spPr>
          <a:xfrm>
            <a:off x="1086854" y="5015500"/>
            <a:ext cx="1579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Locally:</a:t>
            </a:r>
          </a:p>
          <a:p>
            <a:r>
              <a:rPr lang="en-US" dirty="0"/>
              <a:t>processor 1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0E8D705A-719A-EB4F-A10D-E223A32FA0B4}"/>
              </a:ext>
            </a:extLst>
          </p:cNvPr>
          <p:cNvSpPr/>
          <p:nvPr/>
        </p:nvSpPr>
        <p:spPr>
          <a:xfrm>
            <a:off x="2522480" y="4653136"/>
            <a:ext cx="231430" cy="53457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F55336E-74DB-2C46-AAF5-CF6F85FD7563}"/>
              </a:ext>
            </a:extLst>
          </p:cNvPr>
          <p:cNvSpPr/>
          <p:nvPr/>
        </p:nvSpPr>
        <p:spPr>
          <a:xfrm>
            <a:off x="4380830" y="4653136"/>
            <a:ext cx="231430" cy="534572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D47A2-AC6C-3444-97AD-68167FC3B702}"/>
              </a:ext>
            </a:extLst>
          </p:cNvPr>
          <p:cNvSpPr txBox="1"/>
          <p:nvPr/>
        </p:nvSpPr>
        <p:spPr>
          <a:xfrm>
            <a:off x="1086854" y="5912074"/>
            <a:ext cx="536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communication, just moving pointers!</a:t>
            </a:r>
          </a:p>
        </p:txBody>
      </p:sp>
    </p:spTree>
    <p:extLst>
      <p:ext uri="{BB962C8B-B14F-4D97-AF65-F5344CB8AC3E}">
        <p14:creationId xmlns:p14="http://schemas.microsoft.com/office/powerpoint/2010/main" val="729640069"/>
      </p:ext>
    </p:extLst>
  </p:cSld>
  <p:clrMapOvr>
    <a:masterClrMapping/>
  </p:clrMapOvr>
</p:sld>
</file>

<file path=ppt/theme/theme1.xml><?xml version="1.0" encoding="utf-8"?>
<a:theme xmlns:a="http://schemas.openxmlformats.org/drawingml/2006/main" name="PPT Template CSCS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CS PowerPoint Template 16to9 2016.potx" id="{6067074B-F877-4B69-9C81-C187D8F7ECF8}" vid="{394EFFA6-587B-410F-94C5-9B01B230B62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</TotalTime>
  <Words>355</Words>
  <Application>Microsoft Macintosh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Tahoma</vt:lpstr>
      <vt:lpstr>Wingdings</vt:lpstr>
      <vt:lpstr>PPT Template CSCS</vt:lpstr>
      <vt:lpstr>Taming CARMA: Communication-Optimal MM Algorithm</vt:lpstr>
      <vt:lpstr>Table of Contents</vt:lpstr>
      <vt:lpstr>Motivation</vt:lpstr>
      <vt:lpstr>How does it work?</vt:lpstr>
      <vt:lpstr>How does it work?</vt:lpstr>
      <vt:lpstr>How does it work?</vt:lpstr>
      <vt:lpstr>How does it work?</vt:lpstr>
      <vt:lpstr>PowerPoint Presentation</vt:lpstr>
      <vt:lpstr>PowerPoint Presentation</vt:lpstr>
      <vt:lpstr>PowerPoint Presentation</vt:lpstr>
      <vt:lpstr>Chapter Title</vt:lpstr>
      <vt:lpstr>Thank you for your attention.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Taming CARMA: Communication-Optimal MM Algorithm</dc:title>
  <dc:creator>Microsoft Office User</dc:creator>
  <cp:lastModifiedBy>Microsoft Office User</cp:lastModifiedBy>
  <cp:revision>77</cp:revision>
  <dcterms:created xsi:type="dcterms:W3CDTF">2018-03-05T10:48:34Z</dcterms:created>
  <dcterms:modified xsi:type="dcterms:W3CDTF">2018-03-05T14:45:16Z</dcterms:modified>
</cp:coreProperties>
</file>