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4" r:id="rId4"/>
    <p:sldId id="268" r:id="rId5"/>
    <p:sldId id="270" r:id="rId6"/>
    <p:sldId id="305" r:id="rId7"/>
    <p:sldId id="273" r:id="rId8"/>
    <p:sldId id="271" r:id="rId9"/>
    <p:sldId id="266" r:id="rId10"/>
    <p:sldId id="293" r:id="rId11"/>
    <p:sldId id="304" r:id="rId12"/>
    <p:sldId id="298" r:id="rId13"/>
    <p:sldId id="292" r:id="rId14"/>
    <p:sldId id="299" r:id="rId15"/>
    <p:sldId id="288" r:id="rId16"/>
    <p:sldId id="262" r:id="rId17"/>
    <p:sldId id="26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B16"/>
    <a:srgbClr val="E2001A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1897" autoAdjust="0"/>
  </p:normalViewPr>
  <p:slideViewPr>
    <p:cSldViewPr showGuides="1">
      <p:cViewPr varScale="1">
        <p:scale>
          <a:sx n="86" d="100"/>
          <a:sy n="86" d="100"/>
        </p:scale>
        <p:origin x="1416" y="200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01.09.22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891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</p:spPr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slide with a simple workflow to change programming environment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/>
          </p:nvPr>
        </p:nvSpPr>
        <p:spPr bwMode="auto"/>
        <p:txBody>
          <a:bodyPr/>
          <a:lstStyle/>
          <a:p>
            <a:pPr algn="r">
              <a:defRPr/>
            </a:pPr>
            <a:fld id="{6926F350-0B99-4C80-AF27-1E5F4092CAD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58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445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22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Building Software on Piz Daint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62" r:id="rId4"/>
    <p:sldLayoutId id="2147483670" r:id="rId5"/>
    <p:sldLayoutId id="2147483652" r:id="rId6"/>
    <p:sldLayoutId id="2147483654" r:id="rId7"/>
    <p:sldLayoutId id="2147483655" r:id="rId8"/>
    <p:sldLayoutId id="2147483664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computing/compil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build.readthedocs.io/en/latest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nvidia.com/" TargetMode="External"/><Relationship Id="rId2" Type="http://schemas.openxmlformats.org/officeDocument/2006/relationships/hyperlink" Target="http://pubs.cray.com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scs.ch/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help@cscsc.h" TargetMode="External"/><Relationship Id="rId5" Type="http://schemas.openxmlformats.org/officeDocument/2006/relationships/hyperlink" Target="http://docs.nvidia.com/" TargetMode="External"/><Relationship Id="rId4" Type="http://schemas.openxmlformats.org/officeDocument/2006/relationships/hyperlink" Target="https://support.hpe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support.hpe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developer.nvidia.com/cuda-zon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dules.readthedoc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 HPC software at CSCS: a practical introduction	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Lab Day 2022</a:t>
            </a:r>
          </a:p>
          <a:p>
            <a:r>
              <a:rPr lang="en-US" dirty="0"/>
              <a:t>Alberto </a:t>
            </a:r>
            <a:r>
              <a:rPr lang="en-US" dirty="0" err="1"/>
              <a:t>Invernizzi</a:t>
            </a:r>
            <a:r>
              <a:rPr lang="en-US" dirty="0"/>
              <a:t>, Harmen </a:t>
            </a:r>
            <a:r>
              <a:rPr lang="en-US" dirty="0" err="1"/>
              <a:t>Stoppels</a:t>
            </a:r>
            <a:r>
              <a:rPr lang="en-US" dirty="0"/>
              <a:t> and Luca </a:t>
            </a:r>
            <a:r>
              <a:rPr lang="en-US" dirty="0" err="1"/>
              <a:t>Marsella</a:t>
            </a:r>
            <a:r>
              <a:rPr lang="en-US" dirty="0"/>
              <a:t>, CSCS</a:t>
            </a:r>
          </a:p>
          <a:p>
            <a:r>
              <a:rPr lang="en-US" dirty="0"/>
              <a:t>September 2</a:t>
            </a:r>
            <a:r>
              <a:rPr lang="en-US" baseline="30000" dirty="0"/>
              <a:t>nd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Non-default Programming Environments with Cray Development Toolkit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the command </a:t>
            </a:r>
            <a:r>
              <a:rPr lang="en-US" b="1" dirty="0"/>
              <a:t>module avail </a:t>
            </a:r>
            <a:r>
              <a:rPr lang="en-US" b="1" dirty="0" err="1"/>
              <a:t>cdt</a:t>
            </a:r>
            <a:r>
              <a:rPr lang="en-US" dirty="0"/>
              <a:t> to get the list of available </a:t>
            </a:r>
            <a:r>
              <a:rPr lang="en-US" b="1" dirty="0" err="1"/>
              <a:t>cdt</a:t>
            </a:r>
            <a:r>
              <a:rPr lang="en-US" dirty="0"/>
              <a:t> modules</a:t>
            </a:r>
          </a:p>
          <a:p>
            <a:pPr lvl="1"/>
            <a:r>
              <a:rPr lang="en-US" dirty="0"/>
              <a:t>Loading a non default </a:t>
            </a:r>
            <a:r>
              <a:rPr lang="en-US" b="1" dirty="0" err="1"/>
              <a:t>cdt</a:t>
            </a:r>
            <a:r>
              <a:rPr lang="en-US" dirty="0"/>
              <a:t> module while building or at runtime requires prepending </a:t>
            </a:r>
            <a:r>
              <a:rPr lang="en-US" b="1" dirty="0"/>
              <a:t>CRAY_LD_LIBRARY_PATH</a:t>
            </a:r>
            <a:r>
              <a:rPr lang="en-US" dirty="0"/>
              <a:t> to </a:t>
            </a:r>
            <a:r>
              <a:rPr lang="en-US" b="1" dirty="0"/>
              <a:t>LD_LIBRARY_PATH</a:t>
            </a:r>
            <a:r>
              <a:rPr lang="en-US" dirty="0"/>
              <a:t> </a:t>
            </a:r>
          </a:p>
          <a:p>
            <a:r>
              <a:rPr lang="en-US" dirty="0"/>
              <a:t>The environment variable CRAY_LD_LIBRARY_PATH holds every product library path in the current environment, updated when modules are loaded / unloaded</a:t>
            </a:r>
          </a:p>
          <a:p>
            <a:r>
              <a:rPr lang="en-US" dirty="0"/>
              <a:t>In the example below, we link dynamically the library of </a:t>
            </a:r>
            <a:r>
              <a:rPr lang="en-US" b="1" dirty="0"/>
              <a:t>cray-</a:t>
            </a:r>
            <a:r>
              <a:rPr lang="en-US" b="1" dirty="0" err="1"/>
              <a:t>libsci</a:t>
            </a:r>
            <a:r>
              <a:rPr lang="en-US" dirty="0"/>
              <a:t> provided by the non-default unsupported Programming Environment </a:t>
            </a:r>
            <a:r>
              <a:rPr lang="en-US" b="1" dirty="0" err="1"/>
              <a:t>cdt</a:t>
            </a:r>
            <a:r>
              <a:rPr lang="en-US" b="1" dirty="0"/>
              <a:t>/20.08</a:t>
            </a:r>
            <a:r>
              <a:rPr lang="en-US" dirty="0"/>
              <a:t> (Aug 2020):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module load </a:t>
            </a:r>
            <a:r>
              <a:rPr lang="en-US" sz="2000" dirty="0" err="1"/>
              <a:t>cdt</a:t>
            </a:r>
            <a:r>
              <a:rPr lang="en-US" sz="2000" dirty="0"/>
              <a:t>/20.08 </a:t>
            </a:r>
            <a:br>
              <a:rPr lang="en-US" sz="2000" dirty="0"/>
            </a:br>
            <a:r>
              <a:rPr lang="en-US" sz="2000" dirty="0"/>
              <a:t>	export LD_LIBRARY_PATH=$CRAY_LD_LIBRARY_PATH:$LD_LIBRARY_PATH </a:t>
            </a:r>
            <a:br>
              <a:rPr lang="en-US" sz="2000" dirty="0"/>
            </a:br>
            <a:r>
              <a:rPr lang="en-US" sz="2000" dirty="0"/>
              <a:t>	&lt;build command&gt; or &lt;run command&gt;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More info on the User Portal at </a:t>
            </a:r>
            <a:r>
              <a:rPr lang="en-US" sz="2400" dirty="0">
                <a:hlinkClick r:id="rId3"/>
              </a:rPr>
              <a:t>https://user.cscs.ch/computing/compilation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71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EasyBuild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53562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EasyBuild</a:t>
            </a:r>
            <a:r>
              <a:rPr lang="en-US"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HPC software installation framework by </a:t>
            </a:r>
            <a:r>
              <a:rPr lang="en-US" dirty="0" err="1"/>
              <a:t>UGhent</a:t>
            </a:r>
            <a:r>
              <a:rPr lang="en-US" dirty="0"/>
              <a:t> (Belgium)</a:t>
            </a:r>
          </a:p>
          <a:p>
            <a:pPr lvl="1"/>
            <a:r>
              <a:rPr lang="en-US" sz="2400" b="1" dirty="0"/>
              <a:t>automates</a:t>
            </a:r>
            <a:r>
              <a:rPr lang="en-US" sz="2400" dirty="0"/>
              <a:t> software builds, allowing to </a:t>
            </a:r>
            <a:r>
              <a:rPr lang="en-US" sz="2400" b="1" dirty="0"/>
              <a:t>reproduce</a:t>
            </a:r>
            <a:r>
              <a:rPr lang="en-US" sz="2400" dirty="0"/>
              <a:t> easily previous builds</a:t>
            </a:r>
          </a:p>
          <a:p>
            <a:pPr lvl="1"/>
            <a:r>
              <a:rPr lang="en-US" sz="2400" dirty="0"/>
              <a:t>recipes written in </a:t>
            </a:r>
            <a:r>
              <a:rPr lang="en-US" sz="2400" b="1" dirty="0"/>
              <a:t>Python </a:t>
            </a:r>
            <a:r>
              <a:rPr lang="en-US" sz="2400" dirty="0"/>
              <a:t>with </a:t>
            </a:r>
            <a:r>
              <a:rPr lang="en-US" sz="2400" b="1" dirty="0"/>
              <a:t>automatic dependency resolution</a:t>
            </a:r>
            <a:endParaRPr lang="en-US" sz="2400" dirty="0"/>
          </a:p>
          <a:p>
            <a:r>
              <a:rPr lang="en-US" dirty="0"/>
              <a:t>Key features</a:t>
            </a:r>
          </a:p>
          <a:p>
            <a:pPr lvl="1"/>
            <a:r>
              <a:rPr lang="en-US" sz="2400" dirty="0"/>
              <a:t>supports </a:t>
            </a:r>
            <a:r>
              <a:rPr lang="en-US" sz="2400" b="1" dirty="0"/>
              <a:t>co-existence of versions/builds</a:t>
            </a:r>
            <a:r>
              <a:rPr lang="en-US" sz="2400" dirty="0"/>
              <a:t> with dedicated installation prefix</a:t>
            </a:r>
          </a:p>
          <a:p>
            <a:pPr lvl="1"/>
            <a:r>
              <a:rPr lang="en-US" sz="2400" dirty="0"/>
              <a:t>allows </a:t>
            </a:r>
            <a:r>
              <a:rPr lang="en-US" sz="2400" b="1" dirty="0"/>
              <a:t>sharing</a:t>
            </a:r>
            <a:r>
              <a:rPr lang="en-US" sz="2400" dirty="0"/>
              <a:t> with the HPC community of </a:t>
            </a:r>
            <a:r>
              <a:rPr lang="en-US" sz="2400" dirty="0" err="1"/>
              <a:t>EasyBuild</a:t>
            </a:r>
            <a:r>
              <a:rPr lang="en-US" sz="2400" dirty="0"/>
              <a:t> users</a:t>
            </a:r>
          </a:p>
          <a:p>
            <a:pPr lvl="1"/>
            <a:r>
              <a:rPr lang="en-US" sz="2400" dirty="0"/>
              <a:t>code patching generating </a:t>
            </a:r>
            <a:r>
              <a:rPr lang="en-US" sz="2400" dirty="0" err="1"/>
              <a:t>modulefiles</a:t>
            </a:r>
            <a:r>
              <a:rPr lang="en-US" sz="2400" dirty="0"/>
              <a:t> and </a:t>
            </a:r>
            <a:r>
              <a:rPr lang="en-US" sz="2400" b="1" dirty="0"/>
              <a:t>retaining logs</a:t>
            </a:r>
            <a:r>
              <a:rPr lang="en-US" sz="2400" dirty="0"/>
              <a:t> of the build</a:t>
            </a:r>
          </a:p>
          <a:p>
            <a:r>
              <a:rPr lang="en-US" dirty="0"/>
              <a:t>Advanced features</a:t>
            </a:r>
          </a:p>
          <a:p>
            <a:pPr lvl="1"/>
            <a:r>
              <a:rPr lang="en-US" sz="2400" dirty="0"/>
              <a:t>recipe file (know as </a:t>
            </a:r>
            <a:r>
              <a:rPr lang="en-US" sz="2400" b="1" dirty="0" err="1"/>
              <a:t>easyconfig</a:t>
            </a:r>
            <a:r>
              <a:rPr lang="en-US" sz="2400" dirty="0"/>
              <a:t>) used for build is archived</a:t>
            </a:r>
          </a:p>
          <a:p>
            <a:pPr lvl="1"/>
            <a:r>
              <a:rPr lang="en-US" sz="2400" dirty="0"/>
              <a:t>build entire software stack with a single command in </a:t>
            </a:r>
            <a:r>
              <a:rPr lang="en-US" sz="2400" b="1" dirty="0"/>
              <a:t>parallel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More details on </a:t>
            </a:r>
            <a:r>
              <a:rPr lang="en-US" sz="2400" dirty="0">
                <a:hlinkClick r:id="rId2"/>
              </a:rPr>
              <a:t>https://easybuild.readthedocs.io</a:t>
            </a:r>
            <a:r>
              <a:rPr lang="en-US" sz="24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81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EasyBuild</a:t>
            </a:r>
            <a:r>
              <a:rPr lang="en-US" dirty="0"/>
              <a:t> on Piz </a:t>
            </a:r>
            <a:r>
              <a:rPr lang="en-US" dirty="0" err="1"/>
              <a:t>Daint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221881"/>
          </a:xfrm>
        </p:spPr>
        <p:txBody>
          <a:bodyPr>
            <a:noAutofit/>
          </a:bodyPr>
          <a:lstStyle/>
          <a:p>
            <a:r>
              <a:rPr lang="en-US" dirty="0" err="1"/>
              <a:t>EasyBuild</a:t>
            </a:r>
            <a:r>
              <a:rPr lang="en-US" dirty="0"/>
              <a:t> is available loading </a:t>
            </a:r>
            <a:r>
              <a:rPr lang="en-US" b="1" dirty="0" err="1"/>
              <a:t>EasyBuild</a:t>
            </a:r>
            <a:r>
              <a:rPr lang="en-US" b="1" dirty="0"/>
              <a:t>-custom</a:t>
            </a:r>
            <a:endParaRPr lang="en-US" dirty="0"/>
          </a:p>
          <a:p>
            <a:pPr lvl="1"/>
            <a:r>
              <a:rPr lang="en-US" sz="2400" dirty="0"/>
              <a:t>The architecture on Piz </a:t>
            </a:r>
            <a:r>
              <a:rPr lang="en-US" sz="2400" dirty="0" err="1"/>
              <a:t>Daint</a:t>
            </a:r>
            <a:r>
              <a:rPr lang="en-US" sz="2400" dirty="0"/>
              <a:t> defines </a:t>
            </a:r>
            <a:r>
              <a:rPr lang="en-US" sz="2400" b="1" dirty="0"/>
              <a:t>CRAY_CPU_TARGET</a:t>
            </a:r>
            <a:endParaRPr lang="en-US" sz="2400" dirty="0"/>
          </a:p>
          <a:p>
            <a:pPr lvl="2"/>
            <a:r>
              <a:rPr lang="en-US" sz="2200" b="1" dirty="0"/>
              <a:t>module load </a:t>
            </a:r>
            <a:r>
              <a:rPr lang="en-US" sz="2200" b="1" dirty="0" err="1"/>
              <a:t>daint-gpu</a:t>
            </a:r>
            <a:r>
              <a:rPr lang="en-US" sz="2200" b="1" dirty="0"/>
              <a:t> </a:t>
            </a:r>
            <a:r>
              <a:rPr lang="en-US" sz="2200" b="1" dirty="0" err="1"/>
              <a:t>EasyBuild</a:t>
            </a:r>
            <a:r>
              <a:rPr lang="en-US" sz="2200" b="1" dirty="0"/>
              <a:t>-custom</a:t>
            </a:r>
            <a:endParaRPr lang="en-US" sz="2200" dirty="0"/>
          </a:p>
          <a:p>
            <a:pPr lvl="1"/>
            <a:r>
              <a:rPr lang="en-US" sz="2400" dirty="0"/>
              <a:t>The installation folder is set by </a:t>
            </a:r>
            <a:r>
              <a:rPr lang="en-US" sz="2400" b="1" dirty="0"/>
              <a:t>EASYBUILD_PREFIX</a:t>
            </a:r>
            <a:r>
              <a:rPr lang="en-US" sz="2400" dirty="0"/>
              <a:t> </a:t>
            </a:r>
          </a:p>
          <a:p>
            <a:pPr lvl="2"/>
            <a:r>
              <a:rPr lang="en-US" sz="2200" dirty="0"/>
              <a:t>Defaults to </a:t>
            </a:r>
            <a:r>
              <a:rPr lang="en-US" sz="2200" b="1" dirty="0"/>
              <a:t>$HOME/</a:t>
            </a:r>
            <a:r>
              <a:rPr lang="en-US" sz="2200" b="1" dirty="0" err="1"/>
              <a:t>easybuild</a:t>
            </a:r>
            <a:r>
              <a:rPr lang="en-US" sz="2200" b="1" dirty="0"/>
              <a:t>/</a:t>
            </a:r>
            <a:r>
              <a:rPr lang="en-US" sz="2200" b="1" dirty="0" err="1"/>
              <a:t>daint</a:t>
            </a:r>
            <a:r>
              <a:rPr lang="en-US" sz="2200" b="1" dirty="0"/>
              <a:t>/&lt;</a:t>
            </a:r>
            <a:r>
              <a:rPr lang="en-US" sz="2200" b="1" dirty="0" err="1"/>
              <a:t>haswell|broadwell</a:t>
            </a:r>
            <a:r>
              <a:rPr lang="en-US" sz="2200" b="1" dirty="0"/>
              <a:t>&gt;</a:t>
            </a:r>
          </a:p>
          <a:p>
            <a:pPr lvl="2"/>
            <a:r>
              <a:rPr lang="en-US" sz="2200" dirty="0"/>
              <a:t>Adjust </a:t>
            </a:r>
            <a:r>
              <a:rPr lang="en-US" sz="2200" b="1" dirty="0"/>
              <a:t>MODULEPATH </a:t>
            </a:r>
            <a:r>
              <a:rPr lang="en-US" sz="2200" dirty="0"/>
              <a:t>with </a:t>
            </a:r>
            <a:r>
              <a:rPr lang="en-US" sz="2200" b="1" dirty="0"/>
              <a:t>module use $</a:t>
            </a:r>
            <a:r>
              <a:rPr lang="en-US" sz="2400" b="1" dirty="0"/>
              <a:t>EASYBUILD_PREFIX/module/all</a:t>
            </a:r>
          </a:p>
          <a:p>
            <a:endParaRPr lang="en-US" dirty="0"/>
          </a:p>
          <a:p>
            <a:r>
              <a:rPr lang="en-US" dirty="0"/>
              <a:t>Most useful </a:t>
            </a:r>
            <a:r>
              <a:rPr lang="en-US" dirty="0" err="1"/>
              <a:t>EasyBuild</a:t>
            </a:r>
            <a:r>
              <a:rPr lang="en-US" dirty="0"/>
              <a:t> options</a:t>
            </a:r>
          </a:p>
          <a:p>
            <a:pPr lvl="1"/>
            <a:r>
              <a:rPr lang="en-US" sz="2400" b="1" dirty="0" err="1"/>
              <a:t>eb</a:t>
            </a:r>
            <a:r>
              <a:rPr lang="en-US" sz="2400" b="1" dirty="0"/>
              <a:t> -S/--search &lt;pattern&gt; | grep Cray </a:t>
            </a:r>
            <a:r>
              <a:rPr lang="en-US" sz="2400" dirty="0"/>
              <a:t>Recipes matching Cray toolchains</a:t>
            </a:r>
            <a:endParaRPr lang="en-US" dirty="0"/>
          </a:p>
          <a:p>
            <a:pPr lvl="1"/>
            <a:r>
              <a:rPr lang="en-US" sz="2400" b="1" dirty="0" err="1"/>
              <a:t>eb</a:t>
            </a:r>
            <a:r>
              <a:rPr lang="en-US" sz="2400" b="1" dirty="0"/>
              <a:t> &lt;</a:t>
            </a:r>
            <a:r>
              <a:rPr lang="en-US" sz="2400" b="1" dirty="0" err="1"/>
              <a:t>name_version</a:t>
            </a:r>
            <a:r>
              <a:rPr lang="en-US" sz="2400" b="1" dirty="0"/>
              <a:t>&gt;.</a:t>
            </a:r>
            <a:r>
              <a:rPr lang="en-US" sz="2400" b="1" dirty="0" err="1"/>
              <a:t>eb</a:t>
            </a:r>
            <a:r>
              <a:rPr lang="en-US" sz="2400" b="1" dirty="0"/>
              <a:t> -r </a:t>
            </a:r>
            <a:r>
              <a:rPr lang="en-US" sz="2400" dirty="0"/>
              <a:t>Build a package resolving dependencies</a:t>
            </a:r>
            <a:endParaRPr lang="en-US" sz="2400" b="1" dirty="0"/>
          </a:p>
          <a:p>
            <a:pPr lvl="1"/>
            <a:r>
              <a:rPr lang="en-US" sz="2400" b="1" dirty="0" err="1"/>
              <a:t>eb</a:t>
            </a:r>
            <a:r>
              <a:rPr lang="en-US" sz="2400" b="1" dirty="0"/>
              <a:t> -h / -H</a:t>
            </a:r>
            <a:r>
              <a:rPr lang="en-US" sz="2400" dirty="0"/>
              <a:t> Short / full help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632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1800" y="46039"/>
            <a:ext cx="11424840" cy="862012"/>
          </a:xfrm>
        </p:spPr>
        <p:txBody>
          <a:bodyPr/>
          <a:lstStyle/>
          <a:p>
            <a:r>
              <a:rPr lang="en-US" dirty="0"/>
              <a:t>Customize existing recipes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431800" y="1124744"/>
            <a:ext cx="1106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Extend or customize existing </a:t>
            </a:r>
            <a:r>
              <a:rPr lang="en-US" sz="2400" dirty="0" err="1"/>
              <a:t>EasyBuild</a:t>
            </a:r>
            <a:r>
              <a:rPr lang="en-US" sz="2400" dirty="0"/>
              <a:t> recipes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clone CSCS repository </a:t>
            </a:r>
          </a:p>
          <a:p>
            <a:pPr marL="1200150" lvl="2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git clone https://</a:t>
            </a:r>
            <a:r>
              <a:rPr lang="en-US" sz="2400" b="1" dirty="0" err="1"/>
              <a:t>github.com</a:t>
            </a:r>
            <a:r>
              <a:rPr lang="en-US" sz="2400" b="1" dirty="0"/>
              <a:t>/eth-</a:t>
            </a:r>
            <a:r>
              <a:rPr lang="en-US" sz="2400" b="1" dirty="0" err="1"/>
              <a:t>cscs</a:t>
            </a:r>
            <a:r>
              <a:rPr lang="en-US" sz="2400" b="1" dirty="0"/>
              <a:t>/</a:t>
            </a:r>
            <a:r>
              <a:rPr lang="en-US" sz="2400" b="1" dirty="0" err="1"/>
              <a:t>production.git</a:t>
            </a:r>
            <a:r>
              <a:rPr lang="en-US" sz="2400" dirty="0"/>
              <a:t> </a:t>
            </a:r>
          </a:p>
          <a:p>
            <a:pPr marL="1200150" lvl="2" indent="-285750">
              <a:buClr>
                <a:schemeClr val="bg2"/>
              </a:buClr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 err="1"/>
              <a:t>EasyBuild</a:t>
            </a:r>
            <a:r>
              <a:rPr lang="en-US" sz="2400" dirty="0"/>
              <a:t> recipes are listed alphabetically under the folder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production/</a:t>
            </a:r>
            <a:r>
              <a:rPr lang="en-US" sz="2400" b="1" dirty="0" err="1"/>
              <a:t>easybuild</a:t>
            </a:r>
            <a:r>
              <a:rPr lang="en-US" sz="2400" b="1" dirty="0"/>
              <a:t>/</a:t>
            </a:r>
            <a:r>
              <a:rPr lang="en-US" sz="2400" b="1" dirty="0" err="1"/>
              <a:t>easyconfigs</a:t>
            </a:r>
            <a:endParaRPr lang="en-US" sz="2400" b="1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endParaRPr lang="en-US" sz="2400" b="1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Use your local repository defining </a:t>
            </a:r>
            <a:r>
              <a:rPr lang="en-US" sz="2400" b="1" dirty="0"/>
              <a:t>EB_CUSTOM_REPOSITORY</a:t>
            </a:r>
            <a:endParaRPr lang="en-US" sz="2400" dirty="0"/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export EB_CUSTOM_REPOSITORY=&lt;</a:t>
            </a:r>
            <a:r>
              <a:rPr lang="en-US" sz="2400" b="1" dirty="0" err="1"/>
              <a:t>full_path</a:t>
            </a:r>
            <a:r>
              <a:rPr lang="en-US" sz="2400" b="1" dirty="0"/>
              <a:t>&gt;/production/</a:t>
            </a:r>
            <a:r>
              <a:rPr lang="en-US" sz="2400" b="1" dirty="0" err="1"/>
              <a:t>easybuild</a:t>
            </a:r>
            <a:r>
              <a:rPr lang="en-US" sz="2400" b="1" dirty="0"/>
              <a:t> 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endParaRPr lang="en-US" sz="2400" b="1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Load </a:t>
            </a:r>
            <a:r>
              <a:rPr lang="en-US" sz="2400" dirty="0" err="1"/>
              <a:t>EasyBuild</a:t>
            </a:r>
            <a:r>
              <a:rPr lang="en-US" sz="2400" dirty="0"/>
              <a:t> after selecting the target architecture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module load </a:t>
            </a:r>
            <a:r>
              <a:rPr lang="en-US" sz="2400" b="1" dirty="0" err="1"/>
              <a:t>daint-gpu</a:t>
            </a:r>
            <a:r>
              <a:rPr lang="en-US" sz="2400" b="1" dirty="0"/>
              <a:t> </a:t>
            </a:r>
            <a:r>
              <a:rPr lang="en-US" sz="2400" b="1" dirty="0" err="1"/>
              <a:t>EasyBuild</a:t>
            </a:r>
            <a:r>
              <a:rPr lang="en-US" sz="2400" b="1" dirty="0"/>
              <a:t>-custom</a:t>
            </a:r>
          </a:p>
        </p:txBody>
      </p:sp>
    </p:spTree>
    <p:extLst>
      <p:ext uri="{BB962C8B-B14F-4D97-AF65-F5344CB8AC3E}">
        <p14:creationId xmlns:p14="http://schemas.microsoft.com/office/powerpoint/2010/main" val="179670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>
            <a:spLocks/>
          </p:cNvSpPr>
          <p:nvPr/>
        </p:nvSpPr>
        <p:spPr bwMode="auto">
          <a:xfrm>
            <a:off x="431640" y="44640"/>
            <a:ext cx="11328120" cy="861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72000" anchor="b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HPE Cray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and</a:t>
            </a:r>
            <a:r>
              <a:rPr lang="de-DE" sz="2600" b="1" strike="noStrike" spc="-1" dirty="0">
                <a:solidFill>
                  <a:srgbClr val="404040"/>
                </a:solidFill>
                <a:latin typeface="Arial"/>
              </a:rPr>
              <a:t> NVIDIA </a:t>
            </a:r>
            <a:r>
              <a:rPr lang="de-DE" sz="2600" b="1" strike="noStrike" spc="-1" dirty="0" err="1">
                <a:solidFill>
                  <a:srgbClr val="404040"/>
                </a:solidFill>
                <a:latin typeface="Arial"/>
              </a:rPr>
              <a:t>Documentation</a:t>
            </a:r>
            <a:endParaRPr lang="de-DE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Shape 2"/>
          <p:cNvSpPr>
            <a:spLocks/>
          </p:cNvSpPr>
          <p:nvPr/>
        </p:nvSpPr>
        <p:spPr bwMode="auto">
          <a:xfrm>
            <a:off x="431640" y="952920"/>
            <a:ext cx="11328120" cy="5140080"/>
          </a:xfrm>
          <a:prstGeom prst="rect">
            <a:avLst/>
          </a:prstGeom>
          <a:noFill/>
          <a:ln>
            <a:noFill/>
          </a:ln>
        </p:spPr>
        <p:txBody>
          <a:bodyPr lIns="0" tIns="57600" rIns="0"/>
          <a:lstStyle/>
          <a:p>
            <a:pPr marL="285840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1" spc="-1" dirty="0">
                <a:solidFill>
                  <a:srgbClr val="000000"/>
                </a:solidFill>
              </a:rPr>
              <a:t>Cray man </a:t>
            </a:r>
            <a:r>
              <a:rPr lang="de-DE" sz="2400" spc="-1" dirty="0" err="1">
                <a:solidFill>
                  <a:srgbClr val="000000"/>
                </a:solidFill>
              </a:rPr>
              <a:t>pages</a:t>
            </a:r>
            <a:endParaRPr sz="2400" dirty="0"/>
          </a:p>
          <a:p>
            <a:pPr marL="743040" lvl="1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spc="-1" dirty="0" err="1">
                <a:solidFill>
                  <a:srgbClr val="000000"/>
                </a:solidFill>
              </a:rPr>
              <a:t>Textual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help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files</a:t>
            </a:r>
            <a:r>
              <a:rPr lang="de-DE" sz="2400" spc="-1" dirty="0">
                <a:solidFill>
                  <a:srgbClr val="000000"/>
                </a:solidFill>
              </a:rPr>
              <a:t> on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command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line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Cray </a:t>
            </a:r>
            <a:r>
              <a:rPr lang="de-DE" sz="2400" spc="-1" dirty="0" err="1">
                <a:solidFill>
                  <a:srgbClr val="000000"/>
                </a:solidFill>
              </a:rPr>
              <a:t>systems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743040" lvl="1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1" spc="-1" dirty="0">
                <a:solidFill>
                  <a:srgbClr val="000000"/>
                </a:solidFill>
              </a:rPr>
              <a:t>man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command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followed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by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name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of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the</a:t>
            </a:r>
            <a:r>
              <a:rPr lang="de-DE" sz="2400" spc="-1" dirty="0">
                <a:solidFill>
                  <a:srgbClr val="000000"/>
                </a:solidFill>
              </a:rPr>
              <a:t> man </a:t>
            </a:r>
            <a:r>
              <a:rPr lang="de-DE" sz="2400" spc="-1" dirty="0" err="1">
                <a:solidFill>
                  <a:srgbClr val="000000"/>
                </a:solidFill>
              </a:rPr>
              <a:t>page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743040" lvl="1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spc="-1" dirty="0" err="1">
                <a:solidFill>
                  <a:srgbClr val="000000"/>
                </a:solidFill>
              </a:rPr>
              <a:t>Described</a:t>
            </a:r>
            <a:r>
              <a:rPr lang="de-DE" sz="2400" spc="-1" dirty="0">
                <a:solidFill>
                  <a:srgbClr val="000000"/>
                </a:solidFill>
              </a:rPr>
              <a:t> on man(1) </a:t>
            </a:r>
            <a:r>
              <a:rPr lang="de-DE" sz="2400" spc="-1" dirty="0" err="1">
                <a:solidFill>
                  <a:srgbClr val="000000"/>
                </a:solidFill>
              </a:rPr>
              <a:t>page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accessible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spc="-1" dirty="0" err="1">
                <a:solidFill>
                  <a:srgbClr val="000000"/>
                </a:solidFill>
              </a:rPr>
              <a:t>with</a:t>
            </a:r>
            <a:r>
              <a:rPr lang="de-DE" sz="2400" spc="-1" dirty="0">
                <a:solidFill>
                  <a:srgbClr val="000000"/>
                </a:solidFill>
              </a:rPr>
              <a:t> </a:t>
            </a:r>
            <a:r>
              <a:rPr lang="de-DE" sz="2400" b="1" spc="-1" dirty="0">
                <a:solidFill>
                  <a:srgbClr val="000000"/>
                </a:solidFill>
              </a:rPr>
              <a:t>man man</a:t>
            </a:r>
            <a:endParaRPr lang="de-DE" sz="2400" spc="-1" dirty="0">
              <a:solidFill>
                <a:srgbClr val="000000"/>
              </a:solidFill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/>
              <a:buChar char=""/>
              <a:defRPr/>
            </a:pPr>
            <a:endParaRPr lang="de-DE" sz="24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HPE Cray Technical </a:t>
            </a:r>
            <a:r>
              <a:rPr lang="de-DE" sz="2400" b="1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r>
              <a:rPr lang="de-DE" sz="2400" strike="noStrike" spc="0" dirty="0">
                <a:solidFill>
                  <a:srgbClr val="000000"/>
                </a:solidFill>
                <a:latin typeface="Arial"/>
              </a:rPr>
              <a:t> at </a:t>
            </a:r>
            <a:r>
              <a:rPr lang="de-DE" sz="2400" u="sng" spc="-1" dirty="0">
                <a:solidFill>
                  <a:srgbClr val="A60B16"/>
                </a:solidFill>
                <a:hlinkClick r:id="rId2"/>
              </a:rPr>
              <a:t>http://support.hpe.com</a:t>
            </a:r>
            <a:endParaRPr sz="2400" dirty="0"/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Quick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access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Cray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books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man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pages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third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-party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documentation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A60B16"/>
              </a:buClr>
              <a:buFont typeface="Wingdings"/>
              <a:buChar char=""/>
              <a:defRPr/>
            </a:pP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Available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in HTML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PDF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formats</a:t>
            </a: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/>
              <a:buChar char=""/>
              <a:defRPr/>
            </a:pPr>
            <a:endParaRPr lang="de-DE" sz="24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en-US" sz="2400" b="1" dirty="0"/>
              <a:t>NVIDIA</a:t>
            </a:r>
            <a:r>
              <a:rPr lang="en-US" sz="2400" dirty="0"/>
              <a:t> Documentation Portal at </a:t>
            </a:r>
            <a:r>
              <a:rPr lang="en-US" sz="2400" u="sng" dirty="0">
                <a:hlinkClick r:id="rId3"/>
              </a:rPr>
              <a:t>http://docs.nvidia.com</a:t>
            </a:r>
            <a:endParaRPr lang="en-US" sz="2400" u="sng" dirty="0"/>
          </a:p>
          <a:p>
            <a:pPr marL="743040" lvl="1" indent="-285480">
              <a:buClr>
                <a:srgbClr val="A60B16"/>
              </a:buClr>
              <a:buFont typeface="Wingdings"/>
              <a:buChar char=""/>
              <a:defRPr/>
            </a:pPr>
            <a:r>
              <a:rPr lang="en-US" sz="2400" dirty="0"/>
              <a:t>NVIDIA compiler: </a:t>
            </a:r>
            <a:r>
              <a:rPr lang="en-US" sz="2400" b="1" dirty="0" err="1"/>
              <a:t>nvcc</a:t>
            </a:r>
            <a:r>
              <a:rPr lang="en-US" sz="2400" b="1" dirty="0"/>
              <a:t> --help</a:t>
            </a:r>
            <a:endParaRPr lang="de-DE" sz="2400" b="1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Shape 4"/>
          <p:cNvSpPr>
            <a:spLocks/>
          </p:cNvSpPr>
          <p:nvPr/>
        </p:nvSpPr>
        <p:spPr bwMode="auto">
          <a:xfrm>
            <a:off x="6095880" y="6456240"/>
            <a:ext cx="383760" cy="143640"/>
          </a:xfrm>
          <a:prstGeom prst="rect">
            <a:avLst/>
          </a:prstGeom>
          <a:noFill/>
          <a:ln>
            <a:noFill/>
          </a:ln>
        </p:spPr>
        <p:txBody>
          <a:bodyPr lIns="72000" tIns="0" rIns="0" bIns="0" anchor="ctr">
            <a:noAutofit/>
          </a:bodyPr>
          <a:lstStyle/>
          <a:p>
            <a:pPr>
              <a:lnSpc>
                <a:spcPct val="100000"/>
              </a:lnSpc>
              <a:defRPr/>
            </a:pPr>
            <a:fld id="{F1A54D89-4E9D-4BBE-9E51-6A7B35482EC2}" type="slidenum">
              <a:rPr lang="en-US" sz="800" b="0" strike="noStrike" spc="-1">
                <a:solidFill>
                  <a:srgbClr val="939393"/>
                </a:solidFill>
                <a:latin typeface="Arial"/>
              </a:rPr>
              <a:t>15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7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037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07368" y="1313011"/>
            <a:ext cx="4104456" cy="5140325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>
                <a:cs typeface="Arial"/>
              </a:rPr>
              <a:t>CSCS User Portal:</a:t>
            </a:r>
          </a:p>
          <a:p>
            <a:pPr marL="685800" lvl="1">
              <a:buFont typeface="Wingdings" charset="2"/>
              <a:buChar char="§"/>
            </a:pPr>
            <a:r>
              <a:rPr lang="en-US" sz="2200" dirty="0">
                <a:cs typeface="Arial"/>
                <a:hlinkClick r:id="rId3"/>
              </a:rPr>
              <a:t>http://user.cscs.ch</a:t>
            </a:r>
            <a:endParaRPr lang="en-US" sz="2200" dirty="0">
              <a:cs typeface="Arial"/>
            </a:endParaRPr>
          </a:p>
          <a:p>
            <a:pPr marL="400050" lvl="1" indent="0">
              <a:buNone/>
            </a:pPr>
            <a:endParaRPr lang="en-US" sz="2200" dirty="0"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>
                <a:cs typeface="Arial"/>
              </a:rPr>
              <a:t>HPE/Cray documentation:</a:t>
            </a:r>
          </a:p>
          <a:p>
            <a:pPr marL="685800" lvl="1">
              <a:buFont typeface="Wingdings" charset="2"/>
              <a:buChar char="§"/>
            </a:pPr>
            <a:r>
              <a:rPr lang="en-US" sz="2200" dirty="0">
                <a:cs typeface="Arial"/>
                <a:hlinkClick r:id="rId4"/>
              </a:rPr>
              <a:t>https://support.hpe.com</a:t>
            </a:r>
            <a:endParaRPr lang="en-US" sz="2200" dirty="0">
              <a:cs typeface="Arial"/>
            </a:endParaRPr>
          </a:p>
          <a:p>
            <a:pPr marL="685800" lvl="1">
              <a:buFont typeface="Wingdings" charset="2"/>
              <a:buChar char="§"/>
            </a:pPr>
            <a:endParaRPr lang="en-US" sz="2400" dirty="0"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>
                <a:cs typeface="Arial"/>
              </a:rPr>
              <a:t>NVIDIA Documentation:</a:t>
            </a:r>
          </a:p>
          <a:p>
            <a:pPr marL="685800" lvl="1">
              <a:buFont typeface="Wingdings" charset="2"/>
              <a:buChar char="§"/>
            </a:pPr>
            <a:r>
              <a:rPr lang="en-US" sz="2200" dirty="0">
                <a:cs typeface="Arial"/>
                <a:hlinkClick r:id="rId5"/>
              </a:rPr>
              <a:t>https://docs.nvidia.com</a:t>
            </a:r>
            <a:endParaRPr lang="en-US" sz="2200" dirty="0">
              <a:cs typeface="Arial"/>
            </a:endParaRPr>
          </a:p>
          <a:p>
            <a:pPr marL="400050" lvl="1" indent="0">
              <a:buNone/>
            </a:pPr>
            <a:endParaRPr lang="en-US" sz="2400" dirty="0">
              <a:cs typeface="Arial"/>
            </a:endParaRPr>
          </a:p>
          <a:p>
            <a:r>
              <a:rPr lang="de-CH" sz="2400" dirty="0"/>
              <a:t>Contact us:</a:t>
            </a:r>
          </a:p>
          <a:p>
            <a:pPr lvl="1"/>
            <a:r>
              <a:rPr lang="de-CH" sz="2200" dirty="0">
                <a:hlinkClick r:id="rId6"/>
              </a:rPr>
              <a:t>https://support.cscs.ch</a:t>
            </a:r>
            <a:endParaRPr lang="de-CH" sz="2200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16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4223792" y="5013176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Piz </a:t>
            </a:r>
            <a:r>
              <a:rPr lang="en-US" sz="1600" i="1" dirty="0" err="1"/>
              <a:t>Daint</a:t>
            </a:r>
            <a:r>
              <a:rPr lang="en-US" sz="1600" i="1" dirty="0"/>
              <a:t> in the machine room at CSCS</a:t>
            </a:r>
          </a:p>
          <a:p>
            <a:endParaRPr lang="en-US" sz="16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92696"/>
            <a:ext cx="5472113" cy="4104084"/>
          </a:xfrm>
        </p:spPr>
      </p:pic>
    </p:spTree>
    <p:extLst>
      <p:ext uri="{BB962C8B-B14F-4D97-AF65-F5344CB8AC3E}">
        <p14:creationId xmlns:p14="http://schemas.microsoft.com/office/powerpoint/2010/main" val="58461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kind attention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31800" y="980728"/>
            <a:ext cx="5664200" cy="532859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Cray Programming Environment</a:t>
            </a:r>
          </a:p>
          <a:p>
            <a:pPr lvl="1"/>
            <a:endParaRPr lang="en-US" sz="2400" dirty="0"/>
          </a:p>
          <a:p>
            <a:r>
              <a:rPr lang="en-US" sz="2600" dirty="0" err="1"/>
              <a:t>Easybuild</a:t>
            </a:r>
            <a:r>
              <a:rPr lang="en-US" sz="2600" dirty="0"/>
              <a:t> Framework</a:t>
            </a:r>
            <a:endParaRPr lang="en-US" sz="2200" dirty="0"/>
          </a:p>
          <a:p>
            <a:pPr lvl="1"/>
            <a:endParaRPr lang="en-US" sz="2400" dirty="0"/>
          </a:p>
          <a:p>
            <a:r>
              <a:rPr lang="en-US" sz="2600" dirty="0" err="1"/>
              <a:t>Spack</a:t>
            </a:r>
            <a:r>
              <a:rPr lang="en-US" sz="2600" dirty="0"/>
              <a:t> workflows</a:t>
            </a:r>
          </a:p>
          <a:p>
            <a:pPr lvl="1"/>
            <a:endParaRPr lang="en-US" sz="2400" dirty="0"/>
          </a:p>
          <a:p>
            <a:r>
              <a:rPr lang="en-US" sz="2600" dirty="0"/>
              <a:t>Useful Links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Presentation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 r="1000"/>
          <a:stretch/>
        </p:blipFill>
        <p:spPr bwMode="auto">
          <a:xfrm>
            <a:off x="6398287" y="908720"/>
            <a:ext cx="5251714" cy="492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84032" y="582675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CSCS office building in </a:t>
            </a:r>
            <a:r>
              <a:rPr lang="en-US" sz="1600" i="1" dirty="0" err="1"/>
              <a:t>Lugano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0737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Cray Programming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479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 bwMode="auto">
          <a:xfrm>
            <a:off x="431799" y="44624"/>
            <a:ext cx="11328400" cy="862012"/>
          </a:xfrm>
        </p:spPr>
        <p:txBody>
          <a:bodyPr/>
          <a:lstStyle/>
          <a:p>
            <a:pPr>
              <a:defRPr/>
            </a:pPr>
            <a:r>
              <a:rPr lang="en-US" b="1" dirty="0"/>
              <a:t>Piz </a:t>
            </a:r>
            <a:r>
              <a:rPr lang="en-US" b="1" dirty="0" err="1"/>
              <a:t>Daint</a:t>
            </a:r>
            <a:r>
              <a:rPr lang="en-US" b="1" dirty="0"/>
              <a:t> Specifications</a:t>
            </a:r>
            <a:endParaRPr lang="de-CH" b="1" dirty="0"/>
          </a:p>
        </p:txBody>
      </p:sp>
      <p:graphicFrame>
        <p:nvGraphicFramePr>
          <p:cNvPr id="5" name="Table 6"/>
          <p:cNvGraphicFramePr>
            <a:graphicFrameLocks noGrp="1"/>
          </p:cNvGraphicFramePr>
          <p:nvPr/>
        </p:nvGraphicFramePr>
        <p:xfrm>
          <a:off x="431799" y="1289288"/>
          <a:ext cx="11328400" cy="3291840"/>
        </p:xfrm>
        <a:graphic>
          <a:graphicData uri="http://schemas.openxmlformats.org/drawingml/2006/table">
            <a:tbl>
              <a:tblPr/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Model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Cray XC50/XC40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XC50 Compute Nodes (Intel Haswell processor)</a:t>
                      </a: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/>
                        <a:t>Intel® Xeon® E5-2690 v3 @ 2.60GHz (12 cores, 64GB RAM) and NVIDIA® Tesla® P100 16GB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XC40 Compute Nodes (Intel Broadwell processor)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/>
                        <a:t>Intel® Xeon® E5-2695 v4 @ 2.10GHz (2 x 18 cores, 64/128 GB RAM)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Login Nodes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/>
                        <a:t>Intel® Xeon® E5-2650 v3 @ 2.30GHz (10 cores, 256 GB RAM)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Interconnect Configuration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Aries routing and communications ASIC</a:t>
                      </a:r>
                      <a:br>
                        <a:rPr lang="en-US"/>
                      </a:br>
                      <a:r>
                        <a:rPr lang="en-US"/>
                        <a:t>Dragonfly network topology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Scratch capacity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Piz Daint scratch filesystem: 8.8 PB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799" y="1896288"/>
            <a:ext cx="184731" cy="55399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>
              <a:ln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extBox 9"/>
          <p:cNvSpPr>
            <a:spLocks/>
          </p:cNvSpPr>
          <p:nvPr/>
        </p:nvSpPr>
        <p:spPr bwMode="auto">
          <a:xfrm>
            <a:off x="695400" y="5013176"/>
            <a:ext cx="10585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/>
              <a:t>File Systems: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en-US" sz="2400" b="1"/>
              <a:t>/project</a:t>
            </a:r>
            <a:r>
              <a:rPr lang="en-US" sz="2400"/>
              <a:t> is mounted with </a:t>
            </a:r>
            <a:r>
              <a:rPr lang="en-US" sz="2400" b="1"/>
              <a:t>read-only</a:t>
            </a:r>
            <a:r>
              <a:rPr lang="en-US" sz="2400"/>
              <a:t> access on compute nodes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8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41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911"/>
    </mc:Choice>
    <mc:Fallback xmlns="">
      <p:transition advTm="269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dirty="0"/>
              <a:t>Cray Linux Environment 7.0 UP03</a:t>
            </a:r>
            <a:endParaRPr lang="de-CH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431799" y="1087439"/>
            <a:ext cx="5664200" cy="51403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Cray Linux Environment (CLE) is the operating system on Cray systems</a:t>
            </a:r>
            <a:endParaRPr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CLE 7.0 UP03 is based on the SUSE Linux Enterprise Server version 15</a:t>
            </a:r>
            <a:endParaRPr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CLE 7.0 UP03 software release is available on Piz </a:t>
            </a:r>
            <a:r>
              <a:rPr lang="en-US" sz="2400" dirty="0" err="1"/>
              <a:t>Daint</a:t>
            </a:r>
            <a:r>
              <a:rPr lang="en-US" sz="2400" dirty="0"/>
              <a:t> since Feb 2022</a:t>
            </a:r>
            <a:endParaRPr dirty="0"/>
          </a:p>
          <a:p>
            <a:pPr>
              <a:defRPr/>
            </a:pPr>
            <a:endParaRPr lang="en-US" sz="2400" baseline="30000" dirty="0"/>
          </a:p>
          <a:p>
            <a:pPr>
              <a:defRPr/>
            </a:pPr>
            <a:r>
              <a:rPr lang="en-US" sz="2400" dirty="0"/>
              <a:t>HPE Cray Technical Documentation:</a:t>
            </a:r>
          </a:p>
          <a:p>
            <a:pPr lvl="1">
              <a:defRPr/>
            </a:pPr>
            <a:r>
              <a:rPr lang="en-US" sz="2400" u="sng" dirty="0">
                <a:hlinkClick r:id="rId2"/>
              </a:rPr>
              <a:t>https://support.hpe.com</a:t>
            </a:r>
            <a:r>
              <a:rPr lang="en-US" sz="2400" u="sng" dirty="0"/>
              <a:t> </a:t>
            </a:r>
            <a:endParaRPr lang="en-US" sz="2400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9C859BB-BF0B-4BDC-BBD4-42B4A100F88B}" type="slidenum">
              <a:rPr lang="de-CH"/>
              <a:t>5</a:t>
            </a:fld>
            <a:endParaRPr lang="de-CH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09234" y="1916832"/>
            <a:ext cx="5963430" cy="2703314"/>
          </a:xfrm>
          <a:prstGeom prst="rect">
            <a:avLst/>
          </a:prstGeom>
        </p:spPr>
      </p:pic>
      <p:sp>
        <p:nvSpPr>
          <p:cNvPr id="8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762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431799" y="1087439"/>
            <a:ext cx="6431987" cy="52670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Comprehensive development environment to build </a:t>
            </a:r>
            <a:r>
              <a:rPr lang="en-US" sz="2400" b="1" dirty="0"/>
              <a:t>GPU-accelerated applications</a:t>
            </a:r>
            <a:r>
              <a:rPr lang="en-US" sz="2400" dirty="0"/>
              <a:t> </a:t>
            </a:r>
            <a:endParaRPr dirty="0"/>
          </a:p>
          <a:p>
            <a:pPr lvl="1">
              <a:defRPr/>
            </a:pPr>
            <a:endParaRPr lang="en-US" sz="2000" b="1" dirty="0"/>
          </a:p>
          <a:p>
            <a:pPr lvl="1">
              <a:defRPr/>
            </a:pPr>
            <a:r>
              <a:rPr lang="en-US" sz="2000" b="1" dirty="0"/>
              <a:t>compiler</a:t>
            </a:r>
            <a:r>
              <a:rPr lang="en-US" sz="2000" dirty="0"/>
              <a:t> for NVIDIA GPUs </a:t>
            </a:r>
            <a:endParaRPr dirty="0"/>
          </a:p>
          <a:p>
            <a:pPr lvl="1">
              <a:defRPr/>
            </a:pPr>
            <a:r>
              <a:rPr lang="en-US" sz="2000" dirty="0"/>
              <a:t>optimized </a:t>
            </a:r>
            <a:r>
              <a:rPr lang="en-US" sz="2000" b="1" dirty="0"/>
              <a:t>math libraries</a:t>
            </a:r>
            <a:endParaRPr lang="en-US" sz="2000" dirty="0"/>
          </a:p>
          <a:p>
            <a:pPr lvl="1">
              <a:defRPr/>
            </a:pPr>
            <a:r>
              <a:rPr lang="en-US" sz="2000" b="1" dirty="0"/>
              <a:t>debugging </a:t>
            </a:r>
            <a:r>
              <a:rPr lang="en-US" sz="2000" dirty="0"/>
              <a:t>and </a:t>
            </a:r>
            <a:r>
              <a:rPr lang="en-US" sz="2000" b="1" dirty="0"/>
              <a:t>performance</a:t>
            </a:r>
            <a:r>
              <a:rPr lang="en-US" sz="2000" dirty="0"/>
              <a:t> tools</a:t>
            </a:r>
            <a:endParaRPr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Features </a:t>
            </a:r>
            <a:r>
              <a:rPr lang="en-US" sz="2400" b="1" dirty="0"/>
              <a:t>programming guides</a:t>
            </a:r>
            <a:r>
              <a:rPr lang="en-US" sz="2400" dirty="0"/>
              <a:t>, user manuals, API reference and </a:t>
            </a:r>
            <a:r>
              <a:rPr lang="en-US" sz="2400" b="1" dirty="0"/>
              <a:t>online documentation</a:t>
            </a:r>
            <a:r>
              <a:rPr lang="en-US" sz="2400" dirty="0"/>
              <a:t> to get started quickly</a:t>
            </a:r>
            <a:endParaRPr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NVIDIA developer portal:		</a:t>
            </a:r>
            <a:r>
              <a:rPr lang="en-US" sz="2400" u="sng" dirty="0">
                <a:hlinkClick r:id="rId2"/>
              </a:rPr>
              <a:t>https://developer.nvidia.com/cuda-zone</a:t>
            </a:r>
            <a:endParaRPr lang="en-US" sz="2400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9C859BB-BF0B-4BDC-BBD4-42B4A100F88B}" type="slidenum">
              <a:rPr lang="de-CH"/>
              <a:t>6</a:t>
            </a:fld>
            <a:endParaRPr lang="de-C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dirty="0"/>
              <a:t>NVIDIA CUDA Toolkit v11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32104" y="764704"/>
            <a:ext cx="3858206" cy="2016224"/>
          </a:xfrm>
          <a:prstGeom prst="rect">
            <a:avLst/>
          </a:prstGeom>
        </p:spPr>
      </p:pic>
      <p:sp>
        <p:nvSpPr>
          <p:cNvPr id="8" name="TextBox 9"/>
          <p:cNvSpPr>
            <a:spLocks/>
          </p:cNvSpPr>
          <p:nvPr/>
        </p:nvSpPr>
        <p:spPr bwMode="auto">
          <a:xfrm>
            <a:off x="6384032" y="589875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i="1"/>
              <a:t>NVIDIA Tesla P100 GPU Accelerator</a:t>
            </a:r>
            <a:endParaRPr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69148" y="2708920"/>
            <a:ext cx="3751388" cy="3181177"/>
          </a:xfrm>
          <a:prstGeom prst="rect">
            <a:avLst/>
          </a:prstGeom>
        </p:spPr>
      </p:pic>
      <p:sp>
        <p:nvSpPr>
          <p:cNvPr id="10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10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9C859BB-BF0B-4BDC-BBD4-42B4A100F88B}" type="slidenum">
              <a:rPr lang="de-CH"/>
              <a:t>7</a:t>
            </a:fld>
            <a:endParaRPr lang="de-CH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Cray XC Programming Environment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31800" y="1087439"/>
            <a:ext cx="11328400" cy="514987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Cray XC PE 21.09 includes the </a:t>
            </a:r>
            <a:r>
              <a:rPr lang="en-US" sz="2400" b="1" dirty="0"/>
              <a:t>Cray Developer Toolkit - CDT </a:t>
            </a:r>
            <a:r>
              <a:rPr lang="en-US" b="1" dirty="0"/>
              <a:t>2</a:t>
            </a:r>
            <a:r>
              <a:rPr lang="en-US" sz="2400" b="1" dirty="0"/>
              <a:t>1.09</a:t>
            </a:r>
            <a:endParaRPr dirty="0"/>
          </a:p>
          <a:p>
            <a:pPr lvl="1">
              <a:defRPr/>
            </a:pPr>
            <a:r>
              <a:rPr lang="en-US" dirty="0"/>
              <a:t>non-default Programming Environments can be accessed with </a:t>
            </a:r>
            <a:r>
              <a:rPr lang="en-US" b="1" dirty="0" err="1"/>
              <a:t>cdt</a:t>
            </a:r>
            <a:r>
              <a:rPr lang="en-US" dirty="0"/>
              <a:t> modules</a:t>
            </a:r>
            <a:endParaRPr lang="en-US" b="1" dirty="0"/>
          </a:p>
          <a:p>
            <a:pPr>
              <a:defRPr/>
            </a:pPr>
            <a:r>
              <a:rPr lang="en-US" sz="2400" dirty="0"/>
              <a:t>The following products have been updated within this release:</a:t>
            </a:r>
            <a:endParaRPr dirty="0"/>
          </a:p>
          <a:p>
            <a:pPr lvl="1">
              <a:defRPr/>
            </a:pPr>
            <a:r>
              <a:rPr lang="de-DE" b="1" dirty="0"/>
              <a:t> Cray </a:t>
            </a:r>
            <a:r>
              <a:rPr lang="de-DE" b="1" dirty="0" err="1"/>
              <a:t>Compiling</a:t>
            </a:r>
            <a:r>
              <a:rPr lang="de-DE" b="1" dirty="0"/>
              <a:t> Environment - CCE </a:t>
            </a:r>
            <a:endParaRPr dirty="0"/>
          </a:p>
          <a:p>
            <a:pPr lvl="3">
              <a:defRPr/>
            </a:pPr>
            <a:r>
              <a:rPr lang="de-DE" sz="2400" dirty="0" err="1">
                <a:latin typeface="Arial"/>
                <a:cs typeface="Arial"/>
              </a:rPr>
              <a:t>cce</a:t>
            </a:r>
            <a:r>
              <a:rPr lang="de-DE" sz="2400" dirty="0">
                <a:latin typeface="Arial"/>
                <a:cs typeface="Arial"/>
              </a:rPr>
              <a:t> 12.032, </a:t>
            </a:r>
            <a:r>
              <a:rPr lang="de-DE" sz="2400" dirty="0" err="1">
                <a:latin typeface="Arial"/>
                <a:cs typeface="Arial"/>
              </a:rPr>
              <a:t>cray-mpich</a:t>
            </a:r>
            <a:r>
              <a:rPr lang="de-DE" sz="2400" dirty="0">
                <a:latin typeface="Arial"/>
                <a:cs typeface="Arial"/>
              </a:rPr>
              <a:t> 7.7.18, </a:t>
            </a:r>
            <a:r>
              <a:rPr lang="en-US" sz="2400" dirty="0">
                <a:latin typeface="Arial"/>
                <a:cs typeface="Arial"/>
              </a:rPr>
              <a:t>cray-</a:t>
            </a:r>
            <a:r>
              <a:rPr lang="en-US" sz="2400" dirty="0" err="1">
                <a:latin typeface="Arial"/>
                <a:cs typeface="Arial"/>
              </a:rPr>
              <a:t>libsci</a:t>
            </a:r>
            <a:r>
              <a:rPr lang="en-US" sz="2400" dirty="0">
                <a:latin typeface="Arial"/>
                <a:cs typeface="Arial"/>
              </a:rPr>
              <a:t> 20.09.1</a:t>
            </a:r>
            <a:endParaRPr lang="de-DE" sz="2400" dirty="0">
              <a:latin typeface="Arial"/>
              <a:cs typeface="Arial"/>
            </a:endParaRPr>
          </a:p>
          <a:p>
            <a:pPr lvl="1">
              <a:defRPr/>
            </a:pPr>
            <a:endParaRPr lang="de-DE" b="1" dirty="0"/>
          </a:p>
          <a:p>
            <a:pPr lvl="1">
              <a:defRPr/>
            </a:pPr>
            <a:r>
              <a:rPr lang="de-DE" b="1" dirty="0"/>
              <a:t>Cray Performance Measurement &amp; Analysis Tools - CPMAT</a:t>
            </a:r>
            <a:endParaRPr lang="de-DE" dirty="0"/>
          </a:p>
          <a:p>
            <a:pPr lvl="3">
              <a:defRPr/>
            </a:pPr>
            <a:r>
              <a:rPr lang="de-DE" sz="2400" dirty="0" err="1"/>
              <a:t>Perftools</a:t>
            </a:r>
            <a:r>
              <a:rPr lang="de-DE" sz="2400" dirty="0"/>
              <a:t> 21.09.0</a:t>
            </a:r>
            <a:endParaRPr dirty="0"/>
          </a:p>
          <a:p>
            <a:pPr lvl="1">
              <a:defRPr/>
            </a:pPr>
            <a:endParaRPr lang="de-DE" b="1" dirty="0"/>
          </a:p>
          <a:p>
            <a:pPr lvl="1">
              <a:defRPr/>
            </a:pPr>
            <a:r>
              <a:rPr lang="de-DE" b="1" dirty="0"/>
              <a:t>Cray Environment Setup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Compiling</a:t>
            </a:r>
            <a:r>
              <a:rPr lang="de-DE" b="1" dirty="0"/>
              <a:t> </a:t>
            </a:r>
            <a:r>
              <a:rPr lang="de-DE" b="1" dirty="0" err="1"/>
              <a:t>support</a:t>
            </a:r>
            <a:r>
              <a:rPr lang="de-DE" b="1" dirty="0"/>
              <a:t> - CENV</a:t>
            </a:r>
            <a:endParaRPr lang="de-DE" dirty="0"/>
          </a:p>
          <a:p>
            <a:pPr lvl="3">
              <a:defRPr/>
            </a:pPr>
            <a:r>
              <a:rPr lang="en-US" sz="2400" dirty="0">
                <a:latin typeface="Arial"/>
                <a:cs typeface="Arial"/>
              </a:rPr>
              <a:t>modules 3.2.11.4 and</a:t>
            </a:r>
            <a:r>
              <a:rPr lang="de-DE" sz="2400" dirty="0"/>
              <a:t> </a:t>
            </a:r>
            <a:r>
              <a:rPr lang="de-DE" sz="2400" dirty="0" err="1"/>
              <a:t>craype</a:t>
            </a:r>
            <a:r>
              <a:rPr lang="de-DE" sz="2400" dirty="0"/>
              <a:t> 2.7.10</a:t>
            </a:r>
            <a:endParaRPr dirty="0"/>
          </a:p>
          <a:p>
            <a:pPr lvl="1">
              <a:defRPr/>
            </a:pPr>
            <a:endParaRPr lang="de-DE" b="1" dirty="0"/>
          </a:p>
          <a:p>
            <a:pPr lvl="1">
              <a:defRPr/>
            </a:pPr>
            <a:r>
              <a:rPr lang="de-DE" b="1" dirty="0"/>
              <a:t>Third </a:t>
            </a:r>
            <a:r>
              <a:rPr lang="de-DE" b="1" dirty="0" err="1"/>
              <a:t>party</a:t>
            </a:r>
            <a:r>
              <a:rPr lang="de-DE" b="1" dirty="0"/>
              <a:t> </a:t>
            </a:r>
            <a:r>
              <a:rPr lang="de-DE" b="1" dirty="0" err="1"/>
              <a:t>products</a:t>
            </a:r>
            <a:endParaRPr lang="de-DE" dirty="0"/>
          </a:p>
          <a:p>
            <a:pPr lvl="3">
              <a:defRPr/>
            </a:pPr>
            <a:r>
              <a:rPr lang="de-DE" sz="2400" dirty="0"/>
              <a:t>GCC 10.3.0 </a:t>
            </a:r>
            <a:r>
              <a:rPr lang="de-DE" sz="2400" dirty="0" err="1"/>
              <a:t>and</a:t>
            </a:r>
            <a:r>
              <a:rPr lang="de-DE" sz="2400" dirty="0"/>
              <a:t> 11.2.0</a:t>
            </a:r>
            <a:r>
              <a:rPr lang="de-DE" sz="2400" dirty="0">
                <a:latin typeface="Arial"/>
                <a:cs typeface="Arial"/>
              </a:rPr>
              <a:t>, </a:t>
            </a:r>
            <a:r>
              <a:rPr lang="en-US" sz="2400" dirty="0">
                <a:latin typeface="Arial"/>
                <a:cs typeface="Arial"/>
              </a:rPr>
              <a:t>cray-python 3.9.4.1, cray-R 4.1.1.0</a:t>
            </a:r>
            <a:endParaRPr lang="de-DE" sz="2400" dirty="0">
              <a:latin typeface="Arial"/>
              <a:cs typeface="Arial"/>
            </a:endParaRPr>
          </a:p>
        </p:txBody>
      </p:sp>
      <p:sp>
        <p:nvSpPr>
          <p:cNvPr id="7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056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Setting the Programming Environment</a:t>
            </a:r>
            <a:endParaRPr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 bwMode="auto">
          <a:xfrm>
            <a:off x="431799" y="1041401"/>
            <a:ext cx="11328400" cy="518636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CSCS systems use the </a:t>
            </a:r>
            <a:r>
              <a:rPr lang="en-US" sz="2400" u="sng" dirty="0">
                <a:hlinkClick r:id="rId3"/>
              </a:rPr>
              <a:t>modules framework</a:t>
            </a:r>
            <a:endParaRPr lang="en-US" sz="2400" dirty="0"/>
          </a:p>
          <a:p>
            <a:pPr lvl="1">
              <a:defRPr/>
            </a:pPr>
            <a:r>
              <a:rPr lang="en-US" dirty="0"/>
              <a:t>The modules manage applications and libraries path</a:t>
            </a:r>
            <a:endParaRPr dirty="0"/>
          </a:p>
          <a:p>
            <a:pPr lvl="1">
              <a:defRPr/>
            </a:pPr>
            <a:r>
              <a:rPr lang="en-US" dirty="0"/>
              <a:t>You can check currently loaded modules with </a:t>
            </a:r>
            <a:r>
              <a:rPr lang="en-US" b="1" dirty="0"/>
              <a:t>module list</a:t>
            </a:r>
            <a:endParaRPr dirty="0"/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r>
              <a:rPr lang="en-US" sz="2400" dirty="0"/>
              <a:t>Some </a:t>
            </a:r>
            <a:r>
              <a:rPr lang="en-US" sz="2400" b="1" dirty="0"/>
              <a:t>modules </a:t>
            </a:r>
            <a:r>
              <a:rPr lang="en-US" sz="2400" dirty="0"/>
              <a:t>are already loaded at login</a:t>
            </a:r>
            <a:endParaRPr dirty="0"/>
          </a:p>
          <a:p>
            <a:pPr lvl="1">
              <a:defRPr/>
            </a:pPr>
            <a:r>
              <a:rPr lang="en-US" dirty="0"/>
              <a:t>The default environment on Piz </a:t>
            </a:r>
            <a:r>
              <a:rPr lang="en-US" dirty="0" err="1"/>
              <a:t>Daint</a:t>
            </a:r>
            <a:r>
              <a:rPr lang="en-US" dirty="0"/>
              <a:t> is </a:t>
            </a:r>
            <a:r>
              <a:rPr lang="en-US" b="1" dirty="0" err="1"/>
              <a:t>PrgEnv</a:t>
            </a:r>
            <a:r>
              <a:rPr lang="en-US" b="1" dirty="0"/>
              <a:t>-cray</a:t>
            </a:r>
            <a:endParaRPr lang="en-US" dirty="0"/>
          </a:p>
          <a:p>
            <a:pPr lvl="1">
              <a:defRPr/>
            </a:pPr>
            <a:r>
              <a:rPr lang="en-US" dirty="0"/>
              <a:t>The default architecture is XC50 (Intel Haswell): </a:t>
            </a:r>
            <a:r>
              <a:rPr lang="en-US" b="1" dirty="0" err="1"/>
              <a:t>craype-haswell</a:t>
            </a:r>
            <a:endParaRPr lang="en-US" b="1" dirty="0"/>
          </a:p>
          <a:p>
            <a:pPr lvl="1">
              <a:defRPr/>
            </a:pPr>
            <a:r>
              <a:rPr lang="en-US" dirty="0"/>
              <a:t>You can browse the available modules with </a:t>
            </a:r>
            <a:r>
              <a:rPr lang="en-US" b="1" dirty="0"/>
              <a:t>module avail </a:t>
            </a:r>
            <a:endParaRPr dirty="0"/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r>
              <a:rPr lang="en-US" sz="2400" dirty="0"/>
              <a:t>You must </a:t>
            </a:r>
            <a:r>
              <a:rPr lang="en-US" sz="2400" b="1" dirty="0"/>
              <a:t>adjust your target architecture</a:t>
            </a:r>
            <a:endParaRPr dirty="0"/>
          </a:p>
          <a:p>
            <a:pPr lvl="2">
              <a:defRPr/>
            </a:pPr>
            <a:r>
              <a:rPr lang="en-US" sz="2400" b="1" dirty="0" err="1"/>
              <a:t>daint-gpu</a:t>
            </a:r>
            <a:r>
              <a:rPr lang="en-US" sz="2400" b="1" dirty="0"/>
              <a:t> </a:t>
            </a:r>
            <a:r>
              <a:rPr lang="en-US" sz="2400" dirty="0"/>
              <a:t>targets the XC50 (Intel Haswell and P100 Tesla GPUS)</a:t>
            </a:r>
            <a:endParaRPr dirty="0"/>
          </a:p>
          <a:p>
            <a:pPr lvl="2">
              <a:defRPr/>
            </a:pPr>
            <a:r>
              <a:rPr lang="en-US" sz="2400" b="1" dirty="0" err="1"/>
              <a:t>daint</a:t>
            </a:r>
            <a:r>
              <a:rPr lang="en-US" sz="2400" b="1" dirty="0"/>
              <a:t>-mc</a:t>
            </a:r>
            <a:r>
              <a:rPr lang="en-US" sz="2400" dirty="0"/>
              <a:t> targets the XC40 (Intel Broadwell multicore)</a:t>
            </a:r>
            <a:endParaRPr dirty="0"/>
          </a:p>
          <a:p>
            <a:pPr lvl="2">
              <a:defRPr/>
            </a:pPr>
            <a:r>
              <a:rPr lang="en-US" sz="2400" dirty="0"/>
              <a:t>These modules update the </a:t>
            </a:r>
            <a:r>
              <a:rPr lang="en-US" sz="2400" b="1" dirty="0"/>
              <a:t>MODULEPATH</a:t>
            </a:r>
            <a:endParaRPr lang="en-US" sz="2400" dirty="0"/>
          </a:p>
        </p:txBody>
      </p:sp>
      <p:sp>
        <p:nvSpPr>
          <p:cNvPr id="6" name="CustomShape 2"/>
          <p:cNvSpPr/>
          <p:nvPr/>
        </p:nvSpPr>
        <p:spPr bwMode="auto">
          <a:xfrm>
            <a:off x="1967400" y="6456240"/>
            <a:ext cx="4115160" cy="142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0" tIns="0" rIns="72000" bIns="0" anchor="ctr">
            <a:noAutofit/>
          </a:bodyPr>
          <a:lstStyle/>
          <a:p>
            <a:pPr algn="r">
              <a:defRPr/>
            </a:pPr>
            <a:r>
              <a:rPr lang="en-US" sz="800" b="0" i="0" u="none" strike="noStrike" cap="none" spc="0">
                <a:solidFill>
                  <a:srgbClr val="939393"/>
                </a:solidFill>
                <a:latin typeface="+mn-lt"/>
                <a:ea typeface="+mn-ea"/>
                <a:cs typeface="+mn-cs"/>
              </a:rPr>
              <a:t>A Practical Introduction to CSCS HPC Infrastructure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05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96"/>
    </mc:Choice>
    <mc:Fallback xmlns:w="http://schemas.openxmlformats.org/wordprocessingml/2006/main" xmlns:m="http://schemas.openxmlformats.org/officeDocument/2006/math" xmlns="">
      <p:transition advClick="1" advTm="25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linking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Binaries can be linked </a:t>
            </a:r>
            <a:r>
              <a:rPr lang="en-US" b="1" dirty="0"/>
              <a:t>statically</a:t>
            </a:r>
            <a:r>
              <a:rPr lang="en-US" dirty="0"/>
              <a:t> and </a:t>
            </a:r>
            <a:r>
              <a:rPr lang="en-US" b="1" dirty="0"/>
              <a:t>dynamically</a:t>
            </a:r>
            <a:r>
              <a:rPr lang="en-US" dirty="0"/>
              <a:t> to the libraries on the system:</a:t>
            </a:r>
          </a:p>
          <a:p>
            <a:pPr lvl="1"/>
            <a:r>
              <a:rPr lang="en-US" dirty="0"/>
              <a:t>Cray compiler wrappers (</a:t>
            </a:r>
            <a:r>
              <a:rPr lang="en-US" b="1" dirty="0"/>
              <a:t>cc</a:t>
            </a:r>
            <a:r>
              <a:rPr lang="en-US" dirty="0"/>
              <a:t>, </a:t>
            </a:r>
            <a:r>
              <a:rPr lang="en-US" b="1" dirty="0"/>
              <a:t>CC</a:t>
            </a:r>
            <a:r>
              <a:rPr lang="en-US" dirty="0"/>
              <a:t>, </a:t>
            </a:r>
            <a:r>
              <a:rPr lang="en-US" b="1" dirty="0" err="1"/>
              <a:t>ftn</a:t>
            </a:r>
            <a:r>
              <a:rPr lang="en-US" dirty="0"/>
              <a:t>) create dynamically-linked executables by default</a:t>
            </a:r>
          </a:p>
          <a:p>
            <a:pPr lvl="1"/>
            <a:r>
              <a:rPr lang="en-US" dirty="0"/>
              <a:t>Static linking: wrapper flag </a:t>
            </a:r>
            <a:r>
              <a:rPr lang="en-US" b="1" dirty="0"/>
              <a:t>-static</a:t>
            </a:r>
            <a:r>
              <a:rPr lang="en-US" dirty="0"/>
              <a:t> or </a:t>
            </a:r>
            <a:r>
              <a:rPr lang="en-US" b="1" dirty="0"/>
              <a:t>export CRAYPE_LINK_TYPE=static</a:t>
            </a:r>
            <a:r>
              <a:rPr lang="en-US" dirty="0"/>
              <a:t> before building</a:t>
            </a:r>
          </a:p>
          <a:p>
            <a:endParaRPr lang="en-US" b="1" dirty="0"/>
          </a:p>
          <a:p>
            <a:r>
              <a:rPr lang="en-US" b="1" dirty="0"/>
              <a:t>Dynamically linked </a:t>
            </a:r>
            <a:r>
              <a:rPr lang="en-US" dirty="0"/>
              <a:t>binaries can generally be used after a system library update </a:t>
            </a:r>
          </a:p>
          <a:p>
            <a:endParaRPr lang="en-US" b="1" dirty="0"/>
          </a:p>
          <a:p>
            <a:r>
              <a:rPr lang="en-US" b="1" dirty="0"/>
              <a:t>Statically linked binaries</a:t>
            </a:r>
            <a:r>
              <a:rPr lang="en-US" dirty="0"/>
              <a:t> using directly or indirectly the network interface libraries (</a:t>
            </a:r>
            <a:r>
              <a:rPr lang="en-US" dirty="0" err="1"/>
              <a:t>uGNI</a:t>
            </a:r>
            <a:r>
              <a:rPr lang="en-US" dirty="0"/>
              <a:t>/DMAPP) </a:t>
            </a:r>
            <a:r>
              <a:rPr lang="en-US" b="1" dirty="0"/>
              <a:t>must be recompiled </a:t>
            </a:r>
            <a:r>
              <a:rPr lang="en-US" dirty="0"/>
              <a:t>after an update:</a:t>
            </a:r>
          </a:p>
          <a:p>
            <a:pPr lvl="1"/>
            <a:r>
              <a:rPr lang="en-US" dirty="0"/>
              <a:t>This includes </a:t>
            </a:r>
            <a:r>
              <a:rPr lang="en-US" b="1" dirty="0"/>
              <a:t>applications using MPI or SHMEM libraries</a:t>
            </a:r>
            <a:r>
              <a:rPr lang="en-US" dirty="0"/>
              <a:t>, as well as the PGAS (Partitioned Global Address Space) languages such as </a:t>
            </a:r>
            <a:r>
              <a:rPr lang="en-US" b="1" dirty="0"/>
              <a:t>UPC, Fortran with </a:t>
            </a:r>
            <a:r>
              <a:rPr lang="en-US" b="1" dirty="0" err="1"/>
              <a:t>Coarrays</a:t>
            </a:r>
            <a:r>
              <a:rPr lang="en-US" b="1" dirty="0"/>
              <a:t>, and Chapel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DMAPP (Distributed Shared Memory Application) and </a:t>
            </a:r>
            <a:r>
              <a:rPr lang="en-US" dirty="0" err="1"/>
              <a:t>uGNI</a:t>
            </a:r>
            <a:r>
              <a:rPr lang="en-US" dirty="0"/>
              <a:t> (user Generic Network Interface) are tied to specific kernel versions and no backward or forward compatibility is provided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026195"/>
      </p:ext>
    </p:extLst>
  </p:cSld>
  <p:clrMapOvr>
    <a:masterClrMapping/>
  </p:clrMapOvr>
</p:sld>
</file>

<file path=ppt/theme/theme1.xml><?xml version="1.0" encoding="utf-8"?>
<a:theme xmlns:a="http://schemas.openxmlformats.org/drawingml/2006/main" name="CSCSPowerPointTemplate-16to9-2015">
  <a:themeElements>
    <a:clrScheme name="CSCS_Renato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_CSCS_E_vorlage_169_cscs2_v12.potx" id="{B1361C31-3486-4802-8FB1-ED9A73F0E5B5}" vid="{48833DF4-C07B-4928-B65C-E5B40020B3C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CSCSPowerPointTemplate-16to9-2015</Template>
  <TotalTime>6996</TotalTime>
  <Words>1350</Words>
  <Application>Microsoft Macintosh PowerPoint</Application>
  <PresentationFormat>Widescreen</PresentationFormat>
  <Paragraphs>192</Paragraphs>
  <Slides>17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Tahoma</vt:lpstr>
      <vt:lpstr>Times New Roman</vt:lpstr>
      <vt:lpstr>Wingdings</vt:lpstr>
      <vt:lpstr>CSCSPowerPointTemplate-16to9-2015</vt:lpstr>
      <vt:lpstr>How to build HPC software at CSCS: a practical introduction </vt:lpstr>
      <vt:lpstr>Outline of the Presentation</vt:lpstr>
      <vt:lpstr>Cray Programming Environment</vt:lpstr>
      <vt:lpstr>Piz Daint Specifications</vt:lpstr>
      <vt:lpstr>Cray Linux Environment 7.0 UP03</vt:lpstr>
      <vt:lpstr>NVIDIA CUDA Toolkit v11</vt:lpstr>
      <vt:lpstr>Cray XC Programming Environment</vt:lpstr>
      <vt:lpstr>Setting the Programming Environment</vt:lpstr>
      <vt:lpstr>Static vs Dynamic linking</vt:lpstr>
      <vt:lpstr>Non-default Programming Environments with Cray Development Toolkit</vt:lpstr>
      <vt:lpstr>EasyBuild Framework</vt:lpstr>
      <vt:lpstr>What is EasyBuild?</vt:lpstr>
      <vt:lpstr>EasyBuild on Piz Daint</vt:lpstr>
      <vt:lpstr>Customize existing recipes</vt:lpstr>
      <vt:lpstr>PowerPoint Presentation</vt:lpstr>
      <vt:lpstr>Useful Links</vt:lpstr>
      <vt:lpstr>Thank you for your kind attention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Luca Marsella</dc:creator>
  <cp:lastModifiedBy>Luca</cp:lastModifiedBy>
  <cp:revision>765</cp:revision>
  <cp:lastPrinted>2016-12-05T12:43:22Z</cp:lastPrinted>
  <dcterms:created xsi:type="dcterms:W3CDTF">2015-04-15T09:07:29Z</dcterms:created>
  <dcterms:modified xsi:type="dcterms:W3CDTF">2022-09-01T11:05:34Z</dcterms:modified>
</cp:coreProperties>
</file>