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 autoAdjust="0"/>
    <p:restoredTop sz="91876" autoAdjust="0"/>
  </p:normalViewPr>
  <p:slideViewPr>
    <p:cSldViewPr showGuides="1">
      <p:cViewPr varScale="1">
        <p:scale>
          <a:sx n="128" d="100"/>
          <a:sy n="128" d="100"/>
        </p:scale>
        <p:origin x="608" y="176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22.08.24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Insert_Footer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Insert_Footer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Insert_Footer</a:t>
            </a:r>
            <a:endParaRPr lang="en-US" noProof="0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Insert_Footer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Insert_Footer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Insert_Footer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73" r:id="rId4"/>
    <p:sldLayoutId id="2147483662" r:id="rId5"/>
    <p:sldLayoutId id="2147483670" r:id="rId6"/>
    <p:sldLayoutId id="2147483652" r:id="rId7"/>
    <p:sldLayoutId id="2147483654" r:id="rId8"/>
    <p:sldLayoutId id="2147483655" r:id="rId9"/>
    <p:sldLayoutId id="214748366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kkos/stdBLAS/blob/main/include/experimental/__p1673_bits/blas3_matrix_product.hpp#L655-L73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cscs/cpp-course-2024/blob/main/stdBLAS/examples/gemm.cpp#L59-L62" TargetMode="External"/><Relationship Id="rId2" Type="http://schemas.openxmlformats.org/officeDocument/2006/relationships/hyperlink" Target="https://github.com/eth-cscs/cpp-course-2024/blob/main/stdBLAS/examples/gemm.cpp#L528-L594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eth-cscs/cpp-course-2024/blob/main/stdBLAS/examples/gemm.cpp#L330-L376" TargetMode="External"/><Relationship Id="rId4" Type="http://schemas.openxmlformats.org/officeDocument/2006/relationships/hyperlink" Target="https://github.com/eth-cscs/cpp-course-2024/blob/main/stdBLAS/examples/gemm.cpp#L64-L19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files/papers/P3050R1.html" TargetMode="External"/><Relationship Id="rId2" Type="http://schemas.openxmlformats.org/officeDocument/2006/relationships/hyperlink" Target="https://isocpp.org/files/papers/P3371R0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socpp.org/files/papers/P3222R0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el.is/c++draft/linal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cpp-course-2024/blob/stdblas/stdBLAS/examples/cholesky.cpp#L57-L109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std::BLAS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course</a:t>
            </a:r>
          </a:p>
          <a:p>
            <a:r>
              <a:rPr lang="en-US" dirty="0"/>
              <a:t>Raffaele </a:t>
            </a:r>
            <a:r>
              <a:rPr lang="en-US" dirty="0" err="1"/>
              <a:t>Solcà</a:t>
            </a:r>
            <a:r>
              <a:rPr lang="en-US" dirty="0"/>
              <a:t>, CSCS</a:t>
            </a:r>
          </a:p>
          <a:p>
            <a:r>
              <a:rPr lang="en-US" dirty="0"/>
              <a:t>September 02, 2024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5F2-9809-4C1E-8BF3-F405A28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Quick look to reference GEMM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A83-F851-6539-E592-344E8E4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ea typeface="Roboto Mono" pitchFamily="49" charset="0"/>
                <a:hlinkClick r:id="rId2"/>
              </a:rPr>
              <a:t>https://github.com/kokkos/stdBLAS/blob/main/include/experimental/__p1673_bits/blas3_matrix_product.hpp#L655-L732</a:t>
            </a:r>
            <a:endParaRPr lang="en-GB" sz="1600" dirty="0">
              <a:ea typeface="Roboto Mono" pitchFamily="49" charset="0"/>
            </a:endParaRPr>
          </a:p>
          <a:p>
            <a:endParaRPr lang="en-GB" sz="1600" dirty="0">
              <a:ea typeface="Roboto Mono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397C-2CBB-775B-B693-6A6D07F6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CEF6-6A37-6A43-62AE-C2114587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312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5F2-9809-4C1E-8BF3-F405A28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A83-F851-6539-E592-344E8E4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>
                <a:ea typeface="Roboto Mono" pitchFamily="49" charset="0"/>
              </a:rPr>
              <a:t>Don’t expect any performance from the reference implementation.</a:t>
            </a:r>
          </a:p>
          <a:p>
            <a:pPr lvl="1"/>
            <a:r>
              <a:rPr lang="en-CH" dirty="0">
                <a:ea typeface="Roboto Mono" pitchFamily="49" charset="0"/>
              </a:rPr>
              <a:t>An attempt to include a BLAS call to gemm has be commented out.</a:t>
            </a:r>
          </a:p>
          <a:p>
            <a:pPr lvl="2"/>
            <a:r>
              <a:rPr lang="en-CH" dirty="0">
                <a:ea typeface="Roboto Mono" pitchFamily="49" charset="0"/>
              </a:rPr>
              <a:t>Hopefully calls to BLAS will become available.</a:t>
            </a:r>
          </a:p>
          <a:p>
            <a:pPr lvl="2"/>
            <a:r>
              <a:rPr lang="en-CH" dirty="0">
                <a:ea typeface="Roboto Mono" pitchFamily="49" charset="0"/>
              </a:rPr>
              <a:t>However not all the calls can be mapped to BLAS. Be aware of performance penalties.</a:t>
            </a:r>
          </a:p>
          <a:p>
            <a:endParaRPr lang="en-CH" dirty="0">
              <a:ea typeface="Roboto Mono" pitchFamily="49" charset="0"/>
            </a:endParaRPr>
          </a:p>
          <a:p>
            <a:r>
              <a:rPr lang="en-CH" dirty="0">
                <a:ea typeface="Roboto Mono" pitchFamily="49" charset="0"/>
              </a:rPr>
              <a:t>Reference implementations are bad. Do not even include basic optimizations such as loop reordering.</a:t>
            </a:r>
          </a:p>
          <a:p>
            <a:pPr lvl="1"/>
            <a:endParaRPr lang="en-CH" dirty="0">
              <a:ea typeface="Roboto Mono" pitchFamily="49" charset="0"/>
            </a:endParaRPr>
          </a:p>
          <a:p>
            <a:r>
              <a:rPr lang="en-CH" dirty="0">
                <a:ea typeface="Roboto Mono" pitchFamily="49" charset="0"/>
              </a:rPr>
              <a:t>Reference implementations are not pre-compiled. Compiling your code with </a:t>
            </a:r>
            <a:r>
              <a:rPr lang="en-CH" b="1" dirty="0">
                <a:solidFill>
                  <a:srgbClr val="FF0000"/>
                </a:solidFill>
                <a:ea typeface="Roboto Mono" pitchFamily="49" charset="0"/>
              </a:rPr>
              <a:t>no optimizations </a:t>
            </a:r>
            <a:r>
              <a:rPr lang="en-CH" dirty="0">
                <a:ea typeface="Roboto Mono" pitchFamily="49" charset="0"/>
              </a:rPr>
              <a:t>(e.g. for debugging) means really bad performance.</a:t>
            </a:r>
          </a:p>
          <a:p>
            <a:endParaRPr lang="en-CH" dirty="0">
              <a:ea typeface="Roboto Mono" pitchFamily="49" charset="0"/>
            </a:endParaRPr>
          </a:p>
          <a:p>
            <a:endParaRPr lang="en-CH" dirty="0">
              <a:ea typeface="Roboto Mono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397C-2CBB-775B-B693-6A6D07F6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CEF6-6A37-6A43-62AE-C2114587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19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5F2-9809-4C1E-8BF3-F405A28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Some experiments with GEMM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A83-F851-6539-E592-344E8E4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ea typeface="Roboto Mono" pitchFamily="49" charset="0"/>
                <a:hlinkClick r:id="rId2"/>
              </a:rPr>
              <a:t>https://github.com/eth-cscs/cpp-course-2024/blob/main/stdBLAS/examples/gemm.cpp#L528-L594</a:t>
            </a:r>
            <a:endParaRPr lang="en-GB" sz="1800" dirty="0">
              <a:ea typeface="Roboto Mono" pitchFamily="49" charset="0"/>
            </a:endParaRPr>
          </a:p>
          <a:p>
            <a:r>
              <a:rPr lang="en-GB" dirty="0">
                <a:ea typeface="Roboto Mono" pitchFamily="49" charset="0"/>
              </a:rPr>
              <a:t>Reference GEMM</a:t>
            </a:r>
          </a:p>
          <a:p>
            <a:pPr marL="0" indent="0">
              <a:buNone/>
            </a:pPr>
            <a:r>
              <a:rPr lang="en-GB" sz="1800" dirty="0">
                <a:ea typeface="Roboto Mono" pitchFamily="49" charset="0"/>
                <a:hlinkClick r:id="rId3"/>
              </a:rPr>
              <a:t>https://github.com/eth-cscs/cpp-course-2024/blob/main/stdBLAS/examples/gemm.cpp#L59-L62</a:t>
            </a:r>
            <a:endParaRPr lang="en-GB" sz="1800" dirty="0">
              <a:ea typeface="Roboto Mono" pitchFamily="49" charset="0"/>
            </a:endParaRPr>
          </a:p>
          <a:p>
            <a:r>
              <a:rPr lang="en-GB" dirty="0">
                <a:ea typeface="Roboto Mono" pitchFamily="49" charset="0"/>
              </a:rPr>
              <a:t>Loop reordering 3 cases. Best inner loop:</a:t>
            </a:r>
          </a:p>
          <a:p>
            <a:pPr lvl="1"/>
            <a:r>
              <a:rPr lang="en-GB" dirty="0">
                <a:ea typeface="Roboto Mono" pitchFamily="49" charset="0"/>
              </a:rPr>
              <a:t>Column major:</a:t>
            </a:r>
          </a:p>
          <a:p>
            <a:pPr lvl="2"/>
            <a:r>
              <a:rPr lang="en-GB" dirty="0">
                <a:ea typeface="Roboto Mono" pitchFamily="49" charset="0"/>
              </a:rPr>
              <a:t>NN: </a:t>
            </a:r>
            <a:r>
              <a:rPr lang="en-GB" dirty="0" err="1">
                <a:ea typeface="Roboto Mono" pitchFamily="49" charset="0"/>
              </a:rPr>
              <a:t>i</a:t>
            </a:r>
            <a:r>
              <a:rPr lang="en-GB" dirty="0">
                <a:ea typeface="Roboto Mono" pitchFamily="49" charset="0"/>
              </a:rPr>
              <a:t>, NT: </a:t>
            </a:r>
            <a:r>
              <a:rPr lang="en-GB" dirty="0" err="1">
                <a:ea typeface="Roboto Mono" pitchFamily="49" charset="0"/>
              </a:rPr>
              <a:t>i</a:t>
            </a:r>
            <a:r>
              <a:rPr lang="en-GB" dirty="0">
                <a:ea typeface="Roboto Mono" pitchFamily="49" charset="0"/>
              </a:rPr>
              <a:t>, TN: k, TT: no</a:t>
            </a:r>
          </a:p>
          <a:p>
            <a:pPr lvl="1"/>
            <a:r>
              <a:rPr lang="en-GB" dirty="0">
                <a:ea typeface="Roboto Mono" pitchFamily="49" charset="0"/>
              </a:rPr>
              <a:t>Row major:</a:t>
            </a:r>
          </a:p>
          <a:p>
            <a:pPr lvl="2"/>
            <a:r>
              <a:rPr lang="en-GB" dirty="0">
                <a:ea typeface="Roboto Mono" pitchFamily="49" charset="0"/>
              </a:rPr>
              <a:t>NN: j, NT: k, TN: j, TT: no</a:t>
            </a:r>
          </a:p>
          <a:p>
            <a:pPr marL="0" indent="0">
              <a:buNone/>
            </a:pPr>
            <a:r>
              <a:rPr lang="en-GB" sz="1800" dirty="0">
                <a:ea typeface="Roboto Mono" pitchFamily="49" charset="0"/>
                <a:hlinkClick r:id="rId4"/>
              </a:rPr>
              <a:t>https://github.com/eth-cscs/cpp-course-2024/blob/main/stdBLAS/examples/gemm.cpp#L64-L190</a:t>
            </a:r>
            <a:endParaRPr lang="en-GB" sz="1800" dirty="0">
              <a:ea typeface="Roboto Mono" pitchFamily="49" charset="0"/>
            </a:endParaRPr>
          </a:p>
          <a:p>
            <a:r>
              <a:rPr lang="en-GB" dirty="0">
                <a:ea typeface="Roboto Mono" pitchFamily="49" charset="0"/>
              </a:rPr>
              <a:t>Calling BLAS</a:t>
            </a:r>
          </a:p>
          <a:p>
            <a:pPr marL="0" indent="0">
              <a:buNone/>
            </a:pPr>
            <a:r>
              <a:rPr lang="en-GB" sz="1800" dirty="0">
                <a:ea typeface="Roboto Mono" pitchFamily="49" charset="0"/>
                <a:hlinkClick r:id="rId5"/>
              </a:rPr>
              <a:t>https://github.com/eth-cscs/cpp-course-2024/blob/main/stdBLAS/examples/gemm.cpp#L330-L376</a:t>
            </a:r>
            <a:endParaRPr lang="en-GB" sz="1800" dirty="0">
              <a:ea typeface="Roboto Mono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397C-2CBB-775B-B693-6A6D07F6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CEF6-6A37-6A43-62AE-C2114587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9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5F2-9809-4C1E-8BF3-F405A28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A83-F851-6539-E592-344E8E4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Roboto Mono" pitchFamily="49" charset="0"/>
              </a:rPr>
              <a:t>Performance not on par with expectations.</a:t>
            </a:r>
          </a:p>
          <a:p>
            <a:r>
              <a:rPr lang="en-US" dirty="0">
                <a:ea typeface="Roboto Mono" pitchFamily="49" charset="0"/>
              </a:rPr>
              <a:t>Compilation without optimizations: 100x – 250x slower.</a:t>
            </a:r>
          </a:p>
          <a:p>
            <a:r>
              <a:rPr lang="en-US" dirty="0">
                <a:ea typeface="Roboto Mono" pitchFamily="49" charset="0"/>
              </a:rPr>
              <a:t>Adding basic optimizations such as loop re-ordering is not straightforward.</a:t>
            </a:r>
          </a:p>
          <a:p>
            <a:pPr lvl="1"/>
            <a:r>
              <a:rPr lang="en-US" dirty="0">
                <a:ea typeface="Roboto Mono" pitchFamily="49" charset="0"/>
              </a:rPr>
              <a:t>Different layout (or transpose) might need a different variant.</a:t>
            </a:r>
          </a:p>
          <a:p>
            <a:pPr lvl="1"/>
            <a:endParaRPr lang="en-US" dirty="0">
              <a:ea typeface="Roboto Mono" pitchFamily="49" charset="0"/>
            </a:endParaRPr>
          </a:p>
          <a:p>
            <a:r>
              <a:rPr lang="en-US" dirty="0">
                <a:ea typeface="Roboto Mono" pitchFamily="49" charset="0"/>
              </a:rPr>
              <a:t>The standard is not finalized yet.</a:t>
            </a:r>
          </a:p>
          <a:p>
            <a:pPr lvl="1"/>
            <a:r>
              <a:rPr lang="en-US" dirty="0">
                <a:ea typeface="Roboto Mono" pitchFamily="49" charset="0"/>
              </a:rPr>
              <a:t>Fixed BLAS3 rank-k reference implementation (was completely wrong).</a:t>
            </a:r>
          </a:p>
          <a:p>
            <a:pPr lvl="1"/>
            <a:r>
              <a:rPr lang="en-US" dirty="0">
                <a:ea typeface="Roboto Mono" pitchFamily="49" charset="0"/>
              </a:rPr>
              <a:t>Found errors in the accepted standard wording.</a:t>
            </a:r>
          </a:p>
          <a:p>
            <a:pPr lvl="1"/>
            <a:r>
              <a:rPr lang="en-US" dirty="0">
                <a:ea typeface="Roboto Mono" pitchFamily="49" charset="0"/>
              </a:rPr>
              <a:t>Some proposals to refine the interface are still open:</a:t>
            </a:r>
          </a:p>
          <a:p>
            <a:pPr lvl="2"/>
            <a:r>
              <a:rPr lang="en-GB" b="0" i="0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https://isocpp.org/files/papers/P3371R0.html</a:t>
            </a:r>
            <a:r>
              <a:rPr lang="en-GB" b="0" i="0" u="none" strike="noStrike" dirty="0">
                <a:solidFill>
                  <a:srgbClr val="1D1C1D"/>
                </a:solidFill>
                <a:effectLst/>
                <a:latin typeface="Slack-Lato"/>
              </a:rPr>
              <a:t> BLAS3 rank-k and rank-2k API (breaking) change</a:t>
            </a:r>
            <a:endParaRPr lang="en-GB" dirty="0">
              <a:solidFill>
                <a:srgbClr val="1D1C1D"/>
              </a:solidFill>
              <a:latin typeface="Slack-Lato"/>
            </a:endParaRPr>
          </a:p>
          <a:p>
            <a:pPr lvl="2"/>
            <a:r>
              <a:rPr lang="en-GB" b="0" i="0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  <a:t>https://isocpp.org/files/papers/P3050R1.html</a:t>
            </a:r>
            <a:r>
              <a:rPr lang="en-GB" b="0" i="0" u="none" strike="noStrike" dirty="0">
                <a:solidFill>
                  <a:srgbClr val="1D1C1D"/>
                </a:solidFill>
                <a:effectLst/>
                <a:latin typeface="Slack-Lato"/>
              </a:rPr>
              <a:t> Optimize </a:t>
            </a:r>
            <a:r>
              <a:rPr lang="en-GB" dirty="0">
                <a:solidFill>
                  <a:srgbClr val="1D1C1D"/>
                </a:solidFill>
                <a:latin typeface="Slack-Lato"/>
              </a:rPr>
              <a:t>c</a:t>
            </a:r>
            <a:r>
              <a:rPr lang="en-GB" b="0" i="0" u="none" strike="noStrike" dirty="0">
                <a:solidFill>
                  <a:srgbClr val="1D1C1D"/>
                </a:solidFill>
                <a:effectLst/>
                <a:latin typeface="Slack-Lato"/>
              </a:rPr>
              <a:t>onjugated for non-complex types</a:t>
            </a:r>
            <a:endParaRPr lang="en-GB" dirty="0">
              <a:solidFill>
                <a:srgbClr val="1D1C1D"/>
              </a:solidFill>
              <a:latin typeface="Slack-Lato"/>
            </a:endParaRPr>
          </a:p>
          <a:p>
            <a:pPr lvl="2"/>
            <a:r>
              <a:rPr lang="en-GB" b="0" i="0" u="none" strike="noStrike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https://isocpp.org/files/papers/P3222R0.html</a:t>
            </a:r>
            <a:r>
              <a:rPr lang="en-GB" b="0" i="0" u="none" strike="noStrike" dirty="0">
                <a:solidFill>
                  <a:srgbClr val="1D1C1D"/>
                </a:solidFill>
                <a:effectLst/>
                <a:latin typeface="Slack-Lato"/>
              </a:rPr>
              <a:t> Introduce layout-[left, right]-padded</a:t>
            </a:r>
            <a:endParaRPr lang="en-US" dirty="0">
              <a:ea typeface="Roboto Mono" pitchFamily="49" charset="0"/>
            </a:endParaRPr>
          </a:p>
          <a:p>
            <a:endParaRPr lang="en-US" dirty="0">
              <a:ea typeface="Roboto Mono" pitchFamily="49" charset="0"/>
            </a:endParaRPr>
          </a:p>
          <a:p>
            <a:pPr lvl="1"/>
            <a:endParaRPr lang="en-US" dirty="0">
              <a:ea typeface="Roboto Mono" pitchFamily="49" charset="0"/>
            </a:endParaRPr>
          </a:p>
          <a:p>
            <a:endParaRPr lang="en-CH" dirty="0">
              <a:ea typeface="Roboto Mono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397C-2CBB-775B-B693-6A6D07F6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CEF6-6A37-6A43-62AE-C2114587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74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28.9</a:t>
            </a:r>
            <a:r>
              <a:rPr lang="en-GB" b="1" dirty="0"/>
              <a:t> Basic linear algebra algorithms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E463E73-1392-8B20-469B-888E0B43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https://eel.is/c++draft/linalg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What is covered?</a:t>
            </a:r>
          </a:p>
          <a:p>
            <a:pPr lvl="1"/>
            <a:r>
              <a:rPr lang="en-US" dirty="0"/>
              <a:t>BLAS Level 1</a:t>
            </a:r>
          </a:p>
          <a:p>
            <a:pPr lvl="1"/>
            <a:r>
              <a:rPr lang="en-US" dirty="0"/>
              <a:t>BLAS Level 2</a:t>
            </a:r>
            <a:endParaRPr lang="en-GB" dirty="0"/>
          </a:p>
          <a:p>
            <a:pPr lvl="1"/>
            <a:r>
              <a:rPr lang="en-US" dirty="0"/>
              <a:t>BLAS Level 3</a:t>
            </a:r>
          </a:p>
          <a:p>
            <a:endParaRPr lang="en-US" dirty="0"/>
          </a:p>
          <a:p>
            <a:r>
              <a:rPr lang="en-US" dirty="0"/>
              <a:t>What is not covered?</a:t>
            </a:r>
          </a:p>
          <a:p>
            <a:pPr lvl="1"/>
            <a:r>
              <a:rPr lang="en-US" dirty="0"/>
              <a:t>LAPACK</a:t>
            </a:r>
          </a:p>
          <a:p>
            <a:pPr lvl="1"/>
            <a:r>
              <a:rPr lang="en-US" dirty="0"/>
              <a:t>PBLAS</a:t>
            </a:r>
          </a:p>
          <a:p>
            <a:pPr lvl="1"/>
            <a:r>
              <a:rPr lang="en-US" dirty="0" err="1"/>
              <a:t>ScaLAPACK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CBLAS API:</a:t>
            </a:r>
          </a:p>
          <a:p>
            <a:pPr lvl="1"/>
            <a:r>
              <a:rPr lang="en-GB" dirty="0" err="1"/>
              <a:t>cblas_gemm</a:t>
            </a:r>
            <a:r>
              <a:rPr lang="en-GB" dirty="0"/>
              <a:t> (layout, </a:t>
            </a:r>
            <a:r>
              <a:rPr lang="en-GB" dirty="0" err="1"/>
              <a:t>transa</a:t>
            </a:r>
            <a:r>
              <a:rPr lang="en-GB" dirty="0"/>
              <a:t>, </a:t>
            </a:r>
            <a:r>
              <a:rPr lang="en-GB" dirty="0" err="1"/>
              <a:t>transb</a:t>
            </a:r>
            <a:r>
              <a:rPr lang="en-GB" dirty="0"/>
              <a:t>, m, n, k, alpha, a, </a:t>
            </a:r>
            <a:r>
              <a:rPr lang="en-GB" dirty="0" err="1"/>
              <a:t>lda</a:t>
            </a:r>
            <a:r>
              <a:rPr lang="en-GB" dirty="0"/>
              <a:t>, b, </a:t>
            </a:r>
            <a:r>
              <a:rPr lang="en-GB" dirty="0" err="1"/>
              <a:t>ldb</a:t>
            </a:r>
            <a:r>
              <a:rPr lang="en-GB" dirty="0"/>
              <a:t>, beta, c, </a:t>
            </a:r>
            <a:r>
              <a:rPr lang="en-GB" dirty="0" err="1"/>
              <a:t>ldc</a:t>
            </a:r>
            <a:r>
              <a:rPr lang="en-GB" dirty="0"/>
              <a:t>);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C++ API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linalg</a:t>
            </a:r>
            <a:r>
              <a:rPr lang="en-US" dirty="0"/>
              <a:t>::</a:t>
            </a:r>
            <a:r>
              <a:rPr lang="en-GB" dirty="0" err="1"/>
              <a:t>matrix_product</a:t>
            </a:r>
            <a:r>
              <a:rPr lang="en-GB" dirty="0"/>
              <a:t>(A, B, C);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linalg</a:t>
            </a:r>
            <a:r>
              <a:rPr lang="en-US" dirty="0"/>
              <a:t>::</a:t>
            </a:r>
            <a:r>
              <a:rPr lang="en-GB" dirty="0" err="1"/>
              <a:t>matrix_product</a:t>
            </a:r>
            <a:r>
              <a:rPr lang="en-GB" dirty="0"/>
              <a:t>(A, B, E, C);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37CCA-D3E4-AAA6-CF8A-14440D0C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50" y="5379250"/>
            <a:ext cx="26543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B2AA5-D8F7-C18D-2743-62D59F81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3842017"/>
            <a:ext cx="17399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A1095-F642-374E-D82E-6B4506213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0" y="2190484"/>
            <a:ext cx="52832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992BEC-8CB2-6062-3127-67909C3131E6}"/>
              </a:ext>
            </a:extLst>
          </p:cNvPr>
          <p:cNvSpPr/>
          <p:nvPr/>
        </p:nvSpPr>
        <p:spPr>
          <a:xfrm>
            <a:off x="5207473" y="1556792"/>
            <a:ext cx="868287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F41CA-C5F9-064E-D49F-DA24530018B3}"/>
              </a:ext>
            </a:extLst>
          </p:cNvPr>
          <p:cNvSpPr/>
          <p:nvPr/>
        </p:nvSpPr>
        <p:spPr>
          <a:xfrm>
            <a:off x="6863657" y="1556791"/>
            <a:ext cx="1512168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E2B8F-73C7-0094-E6F5-0D1270A47ECF}"/>
              </a:ext>
            </a:extLst>
          </p:cNvPr>
          <p:cNvSpPr/>
          <p:nvPr/>
        </p:nvSpPr>
        <p:spPr>
          <a:xfrm>
            <a:off x="9032281" y="1554010"/>
            <a:ext cx="711696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708C9E-830F-9737-AF2C-B051E5A8B060}"/>
              </a:ext>
            </a:extLst>
          </p:cNvPr>
          <p:cNvSpPr/>
          <p:nvPr/>
        </p:nvSpPr>
        <p:spPr>
          <a:xfrm>
            <a:off x="2707433" y="1554009"/>
            <a:ext cx="804664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A6CBF-F8F0-D244-7775-6BC7B1EDCB05}"/>
              </a:ext>
            </a:extLst>
          </p:cNvPr>
          <p:cNvSpPr/>
          <p:nvPr/>
        </p:nvSpPr>
        <p:spPr>
          <a:xfrm>
            <a:off x="3575720" y="1554009"/>
            <a:ext cx="1559745" cy="405063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76FCE-4CF6-3D08-F5B9-B3BDEF846148}"/>
              </a:ext>
            </a:extLst>
          </p:cNvPr>
          <p:cNvSpPr/>
          <p:nvPr/>
        </p:nvSpPr>
        <p:spPr>
          <a:xfrm>
            <a:off x="6147768" y="1554008"/>
            <a:ext cx="652265" cy="405063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AD3E4-BBE2-660C-1BE4-8F5103C88DE8}"/>
              </a:ext>
            </a:extLst>
          </p:cNvPr>
          <p:cNvSpPr/>
          <p:nvPr/>
        </p:nvSpPr>
        <p:spPr>
          <a:xfrm>
            <a:off x="8407637" y="1554008"/>
            <a:ext cx="592832" cy="405063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8EDE0-3217-2A16-C0CF-EE45034730DB}"/>
              </a:ext>
            </a:extLst>
          </p:cNvPr>
          <p:cNvSpPr txBox="1"/>
          <p:nvPr/>
        </p:nvSpPr>
        <p:spPr>
          <a:xfrm>
            <a:off x="9128720" y="2056102"/>
            <a:ext cx="287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Also provided by extensions of mdspan</a:t>
            </a:r>
          </a:p>
          <a:p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ED001-C5D3-4585-8F41-C78CEFFAE506}"/>
              </a:ext>
            </a:extLst>
          </p:cNvPr>
          <p:cNvSpPr txBox="1"/>
          <p:nvPr/>
        </p:nvSpPr>
        <p:spPr>
          <a:xfrm>
            <a:off x="8192616" y="1220914"/>
            <a:ext cx="23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0B050"/>
                </a:solidFill>
              </a:rPr>
              <a:t>Provided by mdspan</a:t>
            </a:r>
          </a:p>
        </p:txBody>
      </p:sp>
    </p:spTree>
    <p:extLst>
      <p:ext uri="{BB962C8B-B14F-4D97-AF65-F5344CB8AC3E}">
        <p14:creationId xmlns:p14="http://schemas.microsoft.com/office/powerpoint/2010/main" val="30009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mdspan</a:t>
            </a:r>
            <a:r>
              <a:rPr lang="en-US" dirty="0"/>
              <a:t>: new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addition to std::</a:t>
            </a:r>
            <a:r>
              <a:rPr lang="en-US" dirty="0" err="1"/>
              <a:t>mdspan</a:t>
            </a:r>
            <a:endParaRPr lang="en-US" dirty="0"/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std::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linalg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::conjugated(A);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std::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linalg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::transposed(A);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std::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linalg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::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conjugate_transposed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(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A);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std::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linalg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::scaled(alpha, A);</a:t>
            </a:r>
          </a:p>
          <a:p>
            <a:pPr lvl="2"/>
            <a:r>
              <a:rPr lang="en-US" dirty="0"/>
              <a:t>Note: difference of 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std::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linalg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::scaled</a:t>
            </a:r>
            <a:r>
              <a:rPr lang="en-US" dirty="0"/>
              <a:t>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std::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linalg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::scale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They return a read-only </a:t>
            </a:r>
            <a:r>
              <a:rPr lang="en-US" dirty="0" err="1"/>
              <a:t>mdspan</a:t>
            </a:r>
            <a:r>
              <a:rPr lang="en-US" dirty="0"/>
              <a:t> with a different type, layout and accessor. No operations performed.</a:t>
            </a:r>
          </a:p>
          <a:p>
            <a:pPr lvl="1"/>
            <a:endParaRPr lang="en-US" dirty="0"/>
          </a:p>
          <a:p>
            <a:r>
              <a:rPr lang="en-US" dirty="0"/>
              <a:t>C++ API covers all the </a:t>
            </a:r>
            <a:r>
              <a:rPr lang="en-US" dirty="0" err="1"/>
              <a:t>cblas</a:t>
            </a:r>
            <a:r>
              <a:rPr lang="en-US" dirty="0"/>
              <a:t> GEMM cases, e.g.:</a:t>
            </a:r>
          </a:p>
          <a:p>
            <a:pPr lvl="1"/>
            <a:r>
              <a:rPr lang="en-US" sz="1800" dirty="0" err="1">
                <a:latin typeface="Roboto Mono" pitchFamily="49" charset="0"/>
                <a:ea typeface="Roboto Mono" pitchFamily="49" charset="0"/>
              </a:rPr>
              <a:t>matrix_product</a:t>
            </a:r>
            <a:r>
              <a:rPr lang="en-US" sz="1800" dirty="0">
                <a:latin typeface="Roboto Mono" pitchFamily="49" charset="0"/>
                <a:ea typeface="Roboto Mono" pitchFamily="49" charset="0"/>
              </a:rPr>
              <a:t>(scaled(alpha, transposed(A)), B, scaled(beta, C), C);</a:t>
            </a:r>
          </a:p>
          <a:p>
            <a:r>
              <a:rPr lang="en-US" dirty="0"/>
              <a:t>and even more (mixed precision, …).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85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get rid of all extra parameters?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Consider Hermitian/symmetric matrix product</a:t>
            </a:r>
          </a:p>
          <a:p>
            <a:pPr lvl="1"/>
            <a:r>
              <a:rPr lang="en-GB" dirty="0" err="1"/>
              <a:t>cblas_hemm</a:t>
            </a:r>
            <a:r>
              <a:rPr lang="en-GB" dirty="0"/>
              <a:t>(layout, side, </a:t>
            </a:r>
            <a:r>
              <a:rPr lang="en-GB" dirty="0" err="1"/>
              <a:t>uplo</a:t>
            </a:r>
            <a:r>
              <a:rPr lang="en-GB" dirty="0"/>
              <a:t>, m, n, alpha, a, </a:t>
            </a:r>
            <a:r>
              <a:rPr lang="en-GB" dirty="0" err="1"/>
              <a:t>lda</a:t>
            </a:r>
            <a:r>
              <a:rPr lang="en-GB" dirty="0"/>
              <a:t>, b, </a:t>
            </a:r>
            <a:r>
              <a:rPr lang="en-GB" dirty="0" err="1"/>
              <a:t>ldb</a:t>
            </a:r>
            <a:r>
              <a:rPr lang="en-GB" dirty="0"/>
              <a:t>, beta, c, </a:t>
            </a:r>
            <a:r>
              <a:rPr lang="en-GB" dirty="0" err="1"/>
              <a:t>ldc</a:t>
            </a:r>
            <a:r>
              <a:rPr lang="en-GB" dirty="0"/>
              <a:t>);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C++ API:</a:t>
            </a:r>
          </a:p>
          <a:p>
            <a:pPr lvl="1"/>
            <a:r>
              <a:rPr lang="en-GB" dirty="0"/>
              <a:t>Left:</a:t>
            </a:r>
            <a:br>
              <a:rPr lang="en-GB" dirty="0"/>
            </a:br>
            <a:r>
              <a:rPr lang="en-GB" dirty="0" err="1"/>
              <a:t>hermitian_matrix_product</a:t>
            </a:r>
            <a:r>
              <a:rPr lang="en-GB" dirty="0"/>
              <a:t>(A, t, B, C);</a:t>
            </a:r>
            <a:br>
              <a:rPr lang="en-GB" dirty="0"/>
            </a:br>
            <a:r>
              <a:rPr lang="en-GB" dirty="0" err="1"/>
              <a:t>hermitian_matrix_product</a:t>
            </a:r>
            <a:r>
              <a:rPr lang="en-GB" dirty="0"/>
              <a:t>(A, t, B, E, C);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Right:</a:t>
            </a:r>
            <a:br>
              <a:rPr lang="en-GB" dirty="0"/>
            </a:br>
            <a:r>
              <a:rPr lang="en-GB" dirty="0" err="1"/>
              <a:t>hermitian_matrix_product</a:t>
            </a:r>
            <a:r>
              <a:rPr lang="en-GB" dirty="0"/>
              <a:t>(A, B, t, C);</a:t>
            </a:r>
            <a:br>
              <a:rPr lang="en-GB" dirty="0"/>
            </a:br>
            <a:r>
              <a:rPr lang="en-GB" dirty="0" err="1"/>
              <a:t>hermitian_matrix_product</a:t>
            </a:r>
            <a:r>
              <a:rPr lang="en-GB" dirty="0"/>
              <a:t>(A, B, t, E, C);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ABC97-58CF-B4E2-C84F-338ED8B8E3E8}"/>
              </a:ext>
            </a:extLst>
          </p:cNvPr>
          <p:cNvSpPr/>
          <p:nvPr/>
        </p:nvSpPr>
        <p:spPr>
          <a:xfrm>
            <a:off x="3503712" y="1556792"/>
            <a:ext cx="1152128" cy="405063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09E2C-3D45-1D7A-B226-FE1614B66E9C}"/>
              </a:ext>
            </a:extLst>
          </p:cNvPr>
          <p:cNvSpPr/>
          <p:nvPr/>
        </p:nvSpPr>
        <p:spPr>
          <a:xfrm>
            <a:off x="4727848" y="1556792"/>
            <a:ext cx="4176463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3F298-E337-0E34-25F9-64CCE94C5FEF}"/>
              </a:ext>
            </a:extLst>
          </p:cNvPr>
          <p:cNvSpPr/>
          <p:nvPr/>
        </p:nvSpPr>
        <p:spPr>
          <a:xfrm>
            <a:off x="2639616" y="1556792"/>
            <a:ext cx="792088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26B36-31A9-F475-7EE5-E2CC2961B000}"/>
              </a:ext>
            </a:extLst>
          </p:cNvPr>
          <p:cNvSpPr txBox="1"/>
          <p:nvPr/>
        </p:nvSpPr>
        <p:spPr>
          <a:xfrm>
            <a:off x="8192616" y="1220914"/>
            <a:ext cx="23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0B050"/>
                </a:solidFill>
              </a:rPr>
              <a:t>Provided by mdspan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E6C52-3CCF-C56C-40E4-27EA5079ECEC}"/>
              </a:ext>
            </a:extLst>
          </p:cNvPr>
          <p:cNvSpPr txBox="1"/>
          <p:nvPr/>
        </p:nvSpPr>
        <p:spPr>
          <a:xfrm>
            <a:off x="1967541" y="223605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Different overload or Template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164157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still “</a:t>
            </a:r>
            <a:r>
              <a:rPr lang="en-US" dirty="0" err="1"/>
              <a:t>diag</a:t>
            </a:r>
            <a:r>
              <a:rPr lang="en-US" dirty="0"/>
              <a:t>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368" y="1087439"/>
            <a:ext cx="11328400" cy="5140325"/>
          </a:xfrm>
        </p:spPr>
        <p:txBody>
          <a:bodyPr>
            <a:normAutofit/>
          </a:bodyPr>
          <a:lstStyle/>
          <a:p>
            <a:r>
              <a:rPr lang="en-GB" dirty="0"/>
              <a:t>Triangular solver</a:t>
            </a:r>
          </a:p>
          <a:p>
            <a:pPr lvl="1"/>
            <a:r>
              <a:rPr lang="en-GB" dirty="0" err="1"/>
              <a:t>cblas_trsm</a:t>
            </a:r>
            <a:r>
              <a:rPr lang="en-GB" dirty="0"/>
              <a:t>(layout, side, </a:t>
            </a:r>
            <a:r>
              <a:rPr lang="en-GB" dirty="0" err="1"/>
              <a:t>uplo</a:t>
            </a:r>
            <a:r>
              <a:rPr lang="en-GB" dirty="0"/>
              <a:t>, trans, </a:t>
            </a:r>
            <a:r>
              <a:rPr lang="en-GB" dirty="0" err="1"/>
              <a:t>diag</a:t>
            </a:r>
            <a:r>
              <a:rPr lang="en-GB" dirty="0"/>
              <a:t>, m, n, alpha, a, </a:t>
            </a:r>
            <a:r>
              <a:rPr lang="en-GB" dirty="0" err="1"/>
              <a:t>lda</a:t>
            </a:r>
            <a:r>
              <a:rPr lang="en-GB" dirty="0"/>
              <a:t>, b, </a:t>
            </a:r>
            <a:r>
              <a:rPr lang="en-GB" dirty="0" err="1"/>
              <a:t>ldb</a:t>
            </a:r>
            <a:r>
              <a:rPr lang="en-GB" dirty="0"/>
              <a:t>);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C++ API:</a:t>
            </a:r>
          </a:p>
          <a:p>
            <a:pPr lvl="1"/>
            <a:r>
              <a:rPr lang="en-GB" dirty="0"/>
              <a:t>Left:</a:t>
            </a:r>
            <a:br>
              <a:rPr lang="en-GB" dirty="0"/>
            </a:br>
            <a:r>
              <a:rPr lang="en-GB" dirty="0" err="1"/>
              <a:t>triangular_matrix_matrix_left_solve</a:t>
            </a:r>
            <a:r>
              <a:rPr lang="en-GB" dirty="0"/>
              <a:t>(A, t, d, B)</a:t>
            </a:r>
            <a:br>
              <a:rPr lang="en-GB" dirty="0"/>
            </a:br>
            <a:r>
              <a:rPr lang="en-GB" dirty="0" err="1"/>
              <a:t>triangular_matrix_matrix_left_solve</a:t>
            </a:r>
            <a:r>
              <a:rPr lang="en-GB" dirty="0"/>
              <a:t>(A, t, d, B, divide)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Right:</a:t>
            </a:r>
            <a:br>
              <a:rPr lang="en-GB" dirty="0"/>
            </a:br>
            <a:r>
              <a:rPr lang="en-GB" dirty="0" err="1"/>
              <a:t>triangular_matrix_matrix_right_solve</a:t>
            </a:r>
            <a:r>
              <a:rPr lang="en-GB" dirty="0"/>
              <a:t>(A, t, d, B)</a:t>
            </a:r>
            <a:br>
              <a:rPr lang="en-GB" dirty="0"/>
            </a:br>
            <a:r>
              <a:rPr lang="en-GB" dirty="0" err="1"/>
              <a:t>triangular_matrix_matrix_right_solve</a:t>
            </a:r>
            <a:r>
              <a:rPr lang="en-GB" dirty="0"/>
              <a:t>(A, t, d, B, divide)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ABC97-58CF-B4E2-C84F-338ED8B8E3E8}"/>
              </a:ext>
            </a:extLst>
          </p:cNvPr>
          <p:cNvSpPr/>
          <p:nvPr/>
        </p:nvSpPr>
        <p:spPr>
          <a:xfrm>
            <a:off x="3863752" y="1556792"/>
            <a:ext cx="576064" cy="40506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09E2C-3D45-1D7A-B226-FE1614B66E9C}"/>
              </a:ext>
            </a:extLst>
          </p:cNvPr>
          <p:cNvSpPr/>
          <p:nvPr/>
        </p:nvSpPr>
        <p:spPr>
          <a:xfrm>
            <a:off x="4511824" y="1556792"/>
            <a:ext cx="648072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3F298-E337-0E34-25F9-64CCE94C5FEF}"/>
              </a:ext>
            </a:extLst>
          </p:cNvPr>
          <p:cNvSpPr/>
          <p:nvPr/>
        </p:nvSpPr>
        <p:spPr>
          <a:xfrm>
            <a:off x="2423592" y="1556792"/>
            <a:ext cx="792088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26B36-31A9-F475-7EE5-E2CC2961B000}"/>
              </a:ext>
            </a:extLst>
          </p:cNvPr>
          <p:cNvSpPr txBox="1"/>
          <p:nvPr/>
        </p:nvSpPr>
        <p:spPr>
          <a:xfrm>
            <a:off x="8192616" y="1220914"/>
            <a:ext cx="23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0B050"/>
                </a:solidFill>
              </a:rPr>
              <a:t>Provided by mdspan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E6C52-3CCF-C56C-40E4-27EA5079ECEC}"/>
              </a:ext>
            </a:extLst>
          </p:cNvPr>
          <p:cNvSpPr txBox="1"/>
          <p:nvPr/>
        </p:nvSpPr>
        <p:spPr>
          <a:xfrm>
            <a:off x="1967541" y="216890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070C0"/>
                </a:solidFill>
              </a:rPr>
              <a:t>Different overload or Template specialization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0FC39-DDD2-9648-E03C-FA1DEE5E84DB}"/>
              </a:ext>
            </a:extLst>
          </p:cNvPr>
          <p:cNvSpPr/>
          <p:nvPr/>
        </p:nvSpPr>
        <p:spPr>
          <a:xfrm>
            <a:off x="5783964" y="1556792"/>
            <a:ext cx="2912709" cy="40506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A2903-4DB1-3705-8DEF-52F4D9E3A96C}"/>
              </a:ext>
            </a:extLst>
          </p:cNvPr>
          <p:cNvSpPr/>
          <p:nvPr/>
        </p:nvSpPr>
        <p:spPr>
          <a:xfrm>
            <a:off x="5183898" y="1556792"/>
            <a:ext cx="576064" cy="40506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BBA5B-1808-5986-EF91-E32BEF91A70A}"/>
              </a:ext>
            </a:extLst>
          </p:cNvPr>
          <p:cNvSpPr/>
          <p:nvPr/>
        </p:nvSpPr>
        <p:spPr>
          <a:xfrm>
            <a:off x="3215680" y="1556791"/>
            <a:ext cx="576064" cy="40506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1D8D3-7A70-F6D9-4A16-522DE00CDA28}"/>
              </a:ext>
            </a:extLst>
          </p:cNvPr>
          <p:cNvSpPr/>
          <p:nvPr/>
        </p:nvSpPr>
        <p:spPr>
          <a:xfrm>
            <a:off x="3215680" y="1556792"/>
            <a:ext cx="576064" cy="405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1BD8E-8597-AC13-3D10-E7104F88D642}"/>
              </a:ext>
            </a:extLst>
          </p:cNvPr>
          <p:cNvSpPr txBox="1"/>
          <p:nvPr/>
        </p:nvSpPr>
        <p:spPr>
          <a:xfrm>
            <a:off x="7278327" y="2879592"/>
            <a:ext cx="4368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C00000"/>
                </a:solidFill>
              </a:rPr>
              <a:t>Warning:</a:t>
            </a:r>
          </a:p>
          <a:p>
            <a:r>
              <a:rPr lang="en-GB" b="1" dirty="0">
                <a:solidFill>
                  <a:srgbClr val="C00000"/>
                </a:solidFill>
              </a:rPr>
              <a:t>upper/</a:t>
            </a:r>
            <a:r>
              <a:rPr lang="en-GB" b="1" dirty="0" err="1">
                <a:solidFill>
                  <a:srgbClr val="C00000"/>
                </a:solidFill>
              </a:rPr>
              <a:t>lower_triangle_t</a:t>
            </a:r>
            <a:r>
              <a:rPr lang="en-GB" b="1" dirty="0">
                <a:solidFill>
                  <a:srgbClr val="C00000"/>
                </a:solidFill>
              </a:rPr>
              <a:t> refers to the input matrix after any transpose() operation has been applied.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solidFill>
                  <a:srgbClr val="C00000"/>
                </a:solidFill>
              </a:rPr>
              <a:t>BLAS:   ‘L’, ‘T’</a:t>
            </a:r>
          </a:p>
          <a:p>
            <a:r>
              <a:rPr lang="en-GB" b="1" dirty="0">
                <a:solidFill>
                  <a:srgbClr val="C00000"/>
                </a:solidFill>
              </a:rPr>
              <a:t>CBLAS: </a:t>
            </a:r>
            <a:r>
              <a:rPr lang="en-GB" b="1" dirty="0" err="1">
                <a:solidFill>
                  <a:srgbClr val="C00000"/>
                </a:solidFill>
              </a:rPr>
              <a:t>CblasLower</a:t>
            </a:r>
            <a:r>
              <a:rPr lang="en-GB" b="1" dirty="0">
                <a:solidFill>
                  <a:srgbClr val="C00000"/>
                </a:solidFill>
              </a:rPr>
              <a:t>, </a:t>
            </a:r>
            <a:r>
              <a:rPr lang="en-GB" b="1" dirty="0" err="1">
                <a:solidFill>
                  <a:srgbClr val="C00000"/>
                </a:solidFill>
              </a:rPr>
              <a:t>CblasTrans</a:t>
            </a:r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solidFill>
                  <a:srgbClr val="C00000"/>
                </a:solidFill>
              </a:rPr>
              <a:t>C++:       transpose(A), </a:t>
            </a:r>
            <a:r>
              <a:rPr lang="en-GB" b="1" dirty="0" err="1">
                <a:solidFill>
                  <a:srgbClr val="C00000"/>
                </a:solidFill>
              </a:rPr>
              <a:t>upper_triangle</a:t>
            </a:r>
            <a:endParaRPr lang="en-CH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C6FB8-2BBF-2265-DC3C-A83C2A6C3B7C}"/>
              </a:ext>
            </a:extLst>
          </p:cNvPr>
          <p:cNvSpPr txBox="1"/>
          <p:nvPr/>
        </p:nvSpPr>
        <p:spPr>
          <a:xfrm>
            <a:off x="3533716" y="975921"/>
            <a:ext cx="23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Need different name</a:t>
            </a:r>
          </a:p>
        </p:txBody>
      </p:sp>
    </p:spTree>
    <p:extLst>
      <p:ext uri="{BB962C8B-B14F-4D97-AF65-F5344CB8AC3E}">
        <p14:creationId xmlns:p14="http://schemas.microsoft.com/office/powerpoint/2010/main" val="29674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2" grpId="0"/>
      <p:bldP spid="9" grpId="0" animBg="1"/>
      <p:bldP spid="11" grpId="0" animBg="1"/>
      <p:bldP spid="13" grpId="0" animBg="1"/>
      <p:bldP spid="14" grpId="1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5F2-9809-4C1E-8BF3-F405A28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A83-F851-6539-E592-344E8E4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matrix (</a:t>
            </a:r>
            <a:r>
              <a:rPr lang="en-GB" sz="2000" dirty="0"/>
              <a:t>pointer, size, leading dimension, transpose, </a:t>
            </a:r>
            <a:r>
              <a:rPr lang="en-GB" sz="2000" dirty="0" err="1"/>
              <a:t>conjugate_transpose</a:t>
            </a:r>
            <a:r>
              <a:rPr lang="en-GB" dirty="0"/>
              <a:t>): </a:t>
            </a:r>
            <a:r>
              <a:rPr lang="en-GB" dirty="0" err="1"/>
              <a:t>mdspan</a:t>
            </a:r>
            <a:endParaRPr lang="en-GB" dirty="0"/>
          </a:p>
          <a:p>
            <a:r>
              <a:rPr lang="en-GB" dirty="0"/>
              <a:t>scaling factors: </a:t>
            </a:r>
            <a:r>
              <a:rPr lang="en-GB" sz="2000" dirty="0" err="1">
                <a:latin typeface="Roboto Mono" pitchFamily="49" charset="0"/>
                <a:ea typeface="Roboto Mono" pitchFamily="49" charset="0"/>
              </a:rPr>
              <a:t>linalg</a:t>
            </a:r>
            <a:r>
              <a:rPr lang="en-GB" sz="2000" dirty="0">
                <a:latin typeface="Roboto Mono" pitchFamily="49" charset="0"/>
                <a:ea typeface="Roboto Mono" pitchFamily="49" charset="0"/>
              </a:rPr>
              <a:t>::scaled</a:t>
            </a:r>
          </a:p>
          <a:p>
            <a:r>
              <a:rPr lang="en-GB" dirty="0"/>
              <a:t>side: overload or different function name </a:t>
            </a:r>
          </a:p>
          <a:p>
            <a:r>
              <a:rPr lang="en-GB" dirty="0" err="1"/>
              <a:t>uplo</a:t>
            </a:r>
            <a:r>
              <a:rPr lang="en-GB" dirty="0"/>
              <a:t> and </a:t>
            </a:r>
            <a:r>
              <a:rPr lang="en-GB" dirty="0" err="1"/>
              <a:t>diag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latin typeface="Roboto Mono" pitchFamily="49" charset="0"/>
                <a:ea typeface="Roboto Mono" pitchFamily="49" charset="0"/>
              </a:rPr>
              <a:t>struct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upper_triangle_t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br>
              <a:rPr lang="en-GB" dirty="0">
                <a:latin typeface="Roboto Mono" pitchFamily="49" charset="0"/>
                <a:ea typeface="Roboto Mono" pitchFamily="49" charset="0"/>
              </a:rPr>
            </a:br>
            <a:r>
              <a:rPr lang="en-GB" dirty="0">
                <a:latin typeface="Roboto Mono" pitchFamily="49" charset="0"/>
                <a:ea typeface="Roboto Mono" pitchFamily="49" charset="0"/>
              </a:rPr>
              <a:t>inline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constexpr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upper_triangle_t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upper_triangle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br>
              <a:rPr lang="en-GB" dirty="0">
                <a:latin typeface="Roboto Mono" pitchFamily="49" charset="0"/>
                <a:ea typeface="Roboto Mono" pitchFamily="49" charset="0"/>
              </a:rPr>
            </a:br>
            <a:r>
              <a:rPr lang="en-GB" dirty="0">
                <a:latin typeface="Roboto Mono" pitchFamily="49" charset="0"/>
                <a:ea typeface="Roboto Mono" pitchFamily="49" charset="0"/>
              </a:rPr>
              <a:t>struct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lower_triangle_t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br>
              <a:rPr lang="en-GB" dirty="0">
                <a:latin typeface="Roboto Mono" pitchFamily="49" charset="0"/>
                <a:ea typeface="Roboto Mono" pitchFamily="49" charset="0"/>
              </a:rPr>
            </a:br>
            <a:r>
              <a:rPr lang="en-GB" dirty="0">
                <a:latin typeface="Roboto Mono" pitchFamily="49" charset="0"/>
                <a:ea typeface="Roboto Mono" pitchFamily="49" charset="0"/>
              </a:rPr>
              <a:t>inline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constexpr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lower_triangle_t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lower_triangle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br>
              <a:rPr lang="en-GB" dirty="0">
                <a:latin typeface="Roboto Mono" pitchFamily="49" charset="0"/>
                <a:ea typeface="Roboto Mono" pitchFamily="49" charset="0"/>
              </a:rPr>
            </a:br>
            <a:br>
              <a:rPr lang="en-GB">
                <a:latin typeface="Roboto Mono" pitchFamily="49" charset="0"/>
                <a:ea typeface="Roboto Mono" pitchFamily="49" charset="0"/>
              </a:rPr>
            </a:br>
            <a:r>
              <a:rPr lang="en-GB">
                <a:latin typeface="Roboto Mono" pitchFamily="49" charset="0"/>
                <a:ea typeface="Roboto Mono" pitchFamily="49" charset="0"/>
              </a:rPr>
              <a:t>struct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implicit_unit_diagonal_t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br>
              <a:rPr lang="en-GB" dirty="0">
                <a:latin typeface="Roboto Mono" pitchFamily="49" charset="0"/>
                <a:ea typeface="Roboto Mono" pitchFamily="49" charset="0"/>
              </a:rPr>
            </a:br>
            <a:r>
              <a:rPr lang="en-GB" dirty="0">
                <a:latin typeface="Roboto Mono" pitchFamily="49" charset="0"/>
                <a:ea typeface="Roboto Mono" pitchFamily="49" charset="0"/>
              </a:rPr>
              <a:t>inline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constexpr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implicit_unit_diagonal_t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implicit_unit_diagonal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br>
              <a:rPr lang="en-GB" dirty="0">
                <a:latin typeface="Roboto Mono" pitchFamily="49" charset="0"/>
                <a:ea typeface="Roboto Mono" pitchFamily="49" charset="0"/>
              </a:rPr>
            </a:br>
            <a:r>
              <a:rPr lang="en-GB" dirty="0">
                <a:latin typeface="Roboto Mono" pitchFamily="49" charset="0"/>
                <a:ea typeface="Roboto Mono" pitchFamily="49" charset="0"/>
              </a:rPr>
              <a:t>struct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explicit_diagonal_t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br>
              <a:rPr lang="en-GB" dirty="0">
                <a:latin typeface="Roboto Mono" pitchFamily="49" charset="0"/>
                <a:ea typeface="Roboto Mono" pitchFamily="49" charset="0"/>
              </a:rPr>
            </a:br>
            <a:r>
              <a:rPr lang="en-GB" dirty="0">
                <a:latin typeface="Roboto Mono" pitchFamily="49" charset="0"/>
                <a:ea typeface="Roboto Mono" pitchFamily="49" charset="0"/>
              </a:rPr>
              <a:t>inline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constexpr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explicit_diagonal_t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GB" dirty="0" err="1">
                <a:latin typeface="Roboto Mono" pitchFamily="49" charset="0"/>
                <a:ea typeface="Roboto Mono" pitchFamily="49" charset="0"/>
              </a:rPr>
              <a:t>explicit_diagonal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;</a:t>
            </a:r>
            <a:endParaRPr lang="en-CH" dirty="0"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397C-2CBB-775B-B693-6A6D07F6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CEF6-6A37-6A43-62AE-C2114587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91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5F2-9809-4C1E-8BF3-F405A28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BLAS v.s. std::linalg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A83-F851-6539-E592-344E8E4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>
                <a:ea typeface="Roboto Mono" pitchFamily="49" charset="0"/>
              </a:rPr>
              <a:t>BLAS API has only runtime parameters</a:t>
            </a:r>
          </a:p>
          <a:p>
            <a:r>
              <a:rPr lang="en-CH" dirty="0">
                <a:ea typeface="Roboto Mono" pitchFamily="49" charset="0"/>
              </a:rPr>
              <a:t>C++ API:</a:t>
            </a:r>
          </a:p>
          <a:p>
            <a:pPr lvl="1"/>
            <a:r>
              <a:rPr lang="en-CH" dirty="0">
                <a:ea typeface="Roboto Mono" pitchFamily="49" charset="0"/>
              </a:rPr>
              <a:t>matrix sizes and leading dimensions can be decided at compile time or at runtime,</a:t>
            </a:r>
          </a:p>
          <a:p>
            <a:pPr lvl="1"/>
            <a:r>
              <a:rPr lang="en-CH" dirty="0">
                <a:ea typeface="Roboto Mono" pitchFamily="49" charset="0"/>
              </a:rPr>
              <a:t>scaling factors at runtime,</a:t>
            </a:r>
          </a:p>
          <a:p>
            <a:pPr lvl="1"/>
            <a:r>
              <a:rPr lang="en-CH" dirty="0">
                <a:ea typeface="Roboto Mono" pitchFamily="49" charset="0"/>
              </a:rPr>
              <a:t>BLAS side, uplo, trans and diag only at compile time.</a:t>
            </a:r>
          </a:p>
          <a:p>
            <a:pPr lvl="1"/>
            <a:endParaRPr lang="en-CH" dirty="0">
              <a:ea typeface="Roboto Mono" pitchFamily="49" charset="0"/>
            </a:endParaRPr>
          </a:p>
          <a:p>
            <a:pPr lvl="1"/>
            <a:endParaRPr lang="en-CH" dirty="0">
              <a:ea typeface="Roboto Mono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397C-2CBB-775B-B693-6A6D07F6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CEF6-6A37-6A43-62AE-C2114587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5582-16E2-E88B-B4FC-E8D4FA9605C2}"/>
              </a:ext>
            </a:extLst>
          </p:cNvPr>
          <p:cNvSpPr txBox="1"/>
          <p:nvPr/>
        </p:nvSpPr>
        <p:spPr>
          <a:xfrm>
            <a:off x="3359696" y="4871964"/>
            <a:ext cx="352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Massive template usage might lead to longer compilation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311B6-E709-129C-54BB-80A3592EBB9D}"/>
              </a:ext>
            </a:extLst>
          </p:cNvPr>
          <p:cNvSpPr txBox="1"/>
          <p:nvPr/>
        </p:nvSpPr>
        <p:spPr>
          <a:xfrm>
            <a:off x="7824192" y="3612774"/>
            <a:ext cx="411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Want possibility to decide at runtime?</a:t>
            </a:r>
            <a:br>
              <a:rPr lang="en-CH" dirty="0"/>
            </a:br>
            <a:r>
              <a:rPr lang="en-CH" dirty="0"/>
              <a:t>=&gt; requires multiple instantiations of the code, therefore larger libraries / executables.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02C70-6C78-32A9-6448-42D5AAA00B27}"/>
              </a:ext>
            </a:extLst>
          </p:cNvPr>
          <p:cNvSpPr txBox="1"/>
          <p:nvPr/>
        </p:nvSpPr>
        <p:spPr>
          <a:xfrm>
            <a:off x="991816" y="37254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Beneficial for small sizes.</a:t>
            </a:r>
          </a:p>
        </p:txBody>
      </p:sp>
    </p:spTree>
    <p:extLst>
      <p:ext uri="{BB962C8B-B14F-4D97-AF65-F5344CB8AC3E}">
        <p14:creationId xmlns:p14="http://schemas.microsoft.com/office/powerpoint/2010/main" val="26944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5F2-9809-4C1E-8BF3-F405A28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First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A83-F851-6539-E592-344E8E4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Roboto Mono" pitchFamily="49" charset="0"/>
              </a:rPr>
              <a:t>A simple implementation of Cholesky.</a:t>
            </a:r>
          </a:p>
          <a:p>
            <a:pPr marL="0" indent="0">
              <a:buNone/>
            </a:pPr>
            <a:r>
              <a:rPr lang="en-GB" sz="1800" dirty="0">
                <a:ea typeface="Roboto Mono" pitchFamily="49" charset="0"/>
                <a:hlinkClick r:id="rId2"/>
              </a:rPr>
              <a:t>https://github.com/eth-cscs/cpp-course-2024/blob/main/stdBLAS/examples/cholesky.cpp#L57-L109</a:t>
            </a:r>
            <a:endParaRPr lang="en-GB" sz="1800" dirty="0">
              <a:ea typeface="Roboto Mono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397C-2CBB-775B-B693-6A6D07F6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CEF6-6A37-6A43-62AE-C2114587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4905473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CSCS</Template>
  <TotalTime>54969</TotalTime>
  <Words>1227</Words>
  <Application>Microsoft Macintosh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 Mono</vt:lpstr>
      <vt:lpstr>Slack-Lato</vt:lpstr>
      <vt:lpstr>Wingdings</vt:lpstr>
      <vt:lpstr>PPT Template CSCS</vt:lpstr>
      <vt:lpstr>std::BLAS</vt:lpstr>
      <vt:lpstr>28.9 Basic linear algebra algorithms</vt:lpstr>
      <vt:lpstr>Example: GEMM</vt:lpstr>
      <vt:lpstr>mdspan: new features</vt:lpstr>
      <vt:lpstr>Can we get rid of all extra parameters?</vt:lpstr>
      <vt:lpstr>There is still “diag”</vt:lpstr>
      <vt:lpstr>Summarizing</vt:lpstr>
      <vt:lpstr>BLAS v.s. std::linalg</vt:lpstr>
      <vt:lpstr>First example</vt:lpstr>
      <vt:lpstr>Quick look to reference GEMM</vt:lpstr>
      <vt:lpstr>Performance</vt:lpstr>
      <vt:lpstr>Some experiments with GEMM</vt:lpstr>
      <vt:lpstr>Summary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Solcà  Raffaele</dc:creator>
  <cp:lastModifiedBy>Solcà  Raffaele</cp:lastModifiedBy>
  <cp:revision>6</cp:revision>
  <dcterms:created xsi:type="dcterms:W3CDTF">2024-07-24T14:32:42Z</dcterms:created>
  <dcterms:modified xsi:type="dcterms:W3CDTF">2024-09-02T09:27:15Z</dcterms:modified>
</cp:coreProperties>
</file>