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3"/>
    <p:sldMasterId id="2147483653" r:id="rId4"/>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Noto Sans Symbols"/>
      <p:regular r:id="rId19"/>
      <p:bold r:id="rId20"/>
    </p:embeddedFont>
    <p:embeddedFont>
      <p:font typeface="Albert Sans"/>
      <p:regular r:id="rId21"/>
      <p:bold r:id="rId22"/>
      <p:italic r:id="rId23"/>
      <p:boldItalic r:id="rId24"/>
    </p:embeddedFont>
    <p:embeddedFont>
      <p:font typeface="Syne SemiBo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otoSansSymbols-bold.fntdata"/><Relationship Id="rId22" Type="http://schemas.openxmlformats.org/officeDocument/2006/relationships/font" Target="fonts/AlbertSans-bold.fntdata"/><Relationship Id="rId21" Type="http://schemas.openxmlformats.org/officeDocument/2006/relationships/font" Target="fonts/AlbertSans-regular.fntdata"/><Relationship Id="rId24" Type="http://schemas.openxmlformats.org/officeDocument/2006/relationships/font" Target="fonts/AlbertSans-boldItalic.fntdata"/><Relationship Id="rId23" Type="http://schemas.openxmlformats.org/officeDocument/2006/relationships/font" Target="fonts/AlbertSans-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SyneSemiBold-bold.fntdata"/><Relationship Id="rId25" Type="http://schemas.openxmlformats.org/officeDocument/2006/relationships/font" Target="fonts/SyneSemiBold-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NotoSansSymbols-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713160" y="539640"/>
            <a:ext cx="2836440" cy="785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_1"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xml"/><Relationship Id="rId3"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3.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3640" cy="5143320"/>
          </a:xfrm>
          <a:prstGeom prst="rect">
            <a:avLst/>
          </a:prstGeom>
          <a:noFill/>
          <a:ln cap="flat" cmpd="sng" w="9525">
            <a:solidFill>
              <a:srgbClr val="FFFFFF"/>
            </a:solidFill>
            <a:prstDash val="solid"/>
            <a:round/>
            <a:headEnd len="sm" w="sm" type="none"/>
            <a:tailEnd len="sm" w="sm" type="none"/>
          </a:ln>
        </p:spPr>
      </p:pic>
      <p:sp>
        <p:nvSpPr>
          <p:cNvPr id="7" name="Google Shape;7;p1"/>
          <p:cNvSpPr txBox="1"/>
          <p:nvPr>
            <p:ph type="title"/>
          </p:nvPr>
        </p:nvSpPr>
        <p:spPr>
          <a:xfrm>
            <a:off x="713160" y="539640"/>
            <a:ext cx="7717320" cy="9068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1">
            <a:alphaModFix/>
          </a:blip>
          <a:srcRect b="0" l="0" r="0" t="0"/>
          <a:stretch/>
        </p:blipFill>
        <p:spPr>
          <a:xfrm>
            <a:off x="0" y="0"/>
            <a:ext cx="9143640" cy="5143320"/>
          </a:xfrm>
          <a:prstGeom prst="rect">
            <a:avLst/>
          </a:prstGeom>
          <a:noFill/>
          <a:ln cap="flat" cmpd="sng" w="9525">
            <a:solidFill>
              <a:srgbClr val="FFFFFF"/>
            </a:solidFill>
            <a:prstDash val="solid"/>
            <a:round/>
            <a:headEnd len="sm" w="sm" type="none"/>
            <a:tailEnd len="sm" w="sm" type="none"/>
          </a:ln>
        </p:spPr>
      </p:pic>
      <p:sp>
        <p:nvSpPr>
          <p:cNvPr id="14" name="Google Shape;14;p3"/>
          <p:cNvSpPr txBox="1"/>
          <p:nvPr>
            <p:ph type="title"/>
          </p:nvPr>
        </p:nvSpPr>
        <p:spPr>
          <a:xfrm>
            <a:off x="762840" y="794520"/>
            <a:ext cx="7618320" cy="698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3"/>
          <p:cNvSpPr txBox="1"/>
          <p:nvPr>
            <p:ph idx="1" type="body"/>
          </p:nvPr>
        </p:nvSpPr>
        <p:spPr>
          <a:xfrm>
            <a:off x="3184920" y="2398680"/>
            <a:ext cx="5195880" cy="195012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pic>
        <p:nvPicPr>
          <p:cNvPr id="18" name="Google Shape;18;p5"/>
          <p:cNvPicPr preferRelativeResize="0"/>
          <p:nvPr/>
        </p:nvPicPr>
        <p:blipFill rotWithShape="1">
          <a:blip r:embed="rId1">
            <a:alphaModFix/>
          </a:blip>
          <a:srcRect b="0" l="0" r="31119" t="31118"/>
          <a:stretch/>
        </p:blipFill>
        <p:spPr>
          <a:xfrm>
            <a:off x="0" y="0"/>
            <a:ext cx="9143640" cy="5143320"/>
          </a:xfrm>
          <a:prstGeom prst="rect">
            <a:avLst/>
          </a:prstGeom>
          <a:noFill/>
          <a:ln cap="flat" cmpd="sng" w="9525">
            <a:solidFill>
              <a:srgbClr val="FFFFFF"/>
            </a:solidFill>
            <a:prstDash val="solid"/>
            <a:round/>
            <a:headEnd len="sm" w="sm" type="none"/>
            <a:tailEnd len="sm" w="sm" type="none"/>
          </a:ln>
        </p:spPr>
      </p:pic>
      <p:sp>
        <p:nvSpPr>
          <p:cNvPr id="19" name="Google Shape;19;p5"/>
          <p:cNvSpPr txBox="1"/>
          <p:nvPr>
            <p:ph type="title"/>
          </p:nvPr>
        </p:nvSpPr>
        <p:spPr>
          <a:xfrm>
            <a:off x="713160" y="3585240"/>
            <a:ext cx="7717320" cy="10184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5"/>
          <p:cNvSpPr txBox="1"/>
          <p:nvPr>
            <p:ph idx="2" type="title"/>
          </p:nvPr>
        </p:nvSpPr>
        <p:spPr>
          <a:xfrm>
            <a:off x="713160" y="499680"/>
            <a:ext cx="1267200" cy="684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 name="Google Shape;21;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pic>
        <p:nvPicPr>
          <p:cNvPr id="24" name="Google Shape;24;p7"/>
          <p:cNvPicPr preferRelativeResize="0"/>
          <p:nvPr/>
        </p:nvPicPr>
        <p:blipFill rotWithShape="1">
          <a:blip r:embed="rId1">
            <a:alphaModFix/>
          </a:blip>
          <a:srcRect b="0" l="0" r="0" t="0"/>
          <a:stretch/>
        </p:blipFill>
        <p:spPr>
          <a:xfrm>
            <a:off x="0" y="0"/>
            <a:ext cx="9143640" cy="5143320"/>
          </a:xfrm>
          <a:prstGeom prst="rect">
            <a:avLst/>
          </a:prstGeom>
          <a:noFill/>
          <a:ln cap="flat" cmpd="sng" w="9525">
            <a:solidFill>
              <a:srgbClr val="FFFFFF"/>
            </a:solidFill>
            <a:prstDash val="solid"/>
            <a:round/>
            <a:headEnd len="sm" w="sm" type="none"/>
            <a:tailEnd len="sm" w="sm" type="none"/>
          </a:ln>
        </p:spPr>
      </p:pic>
      <p:sp>
        <p:nvSpPr>
          <p:cNvPr id="25" name="Google Shape;25;p7"/>
          <p:cNvSpPr txBox="1"/>
          <p:nvPr>
            <p:ph type="title"/>
          </p:nvPr>
        </p:nvSpPr>
        <p:spPr>
          <a:xfrm>
            <a:off x="811800" y="539640"/>
            <a:ext cx="7618320" cy="5724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 name="Google Shape;26;p7"/>
          <p:cNvSpPr txBox="1"/>
          <p:nvPr>
            <p:ph idx="1" type="body"/>
          </p:nvPr>
        </p:nvSpPr>
        <p:spPr>
          <a:xfrm>
            <a:off x="0" y="1476720"/>
            <a:ext cx="4294440" cy="366624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9"/>
          <p:cNvSpPr txBox="1"/>
          <p:nvPr>
            <p:ph idx="1" type="subTitle"/>
          </p:nvPr>
        </p:nvSpPr>
        <p:spPr>
          <a:xfrm>
            <a:off x="5391000" y="3943440"/>
            <a:ext cx="3038040" cy="657000"/>
          </a:xfrm>
          <a:prstGeom prst="rect">
            <a:avLst/>
          </a:prstGeom>
          <a:noFill/>
          <a:ln>
            <a:noFill/>
          </a:ln>
        </p:spPr>
        <p:txBody>
          <a:bodyPr anchorCtr="0" anchor="t" bIns="91425" lIns="91425" spcFirstLastPara="1" rIns="91425" wrap="square" tIns="91425">
            <a:normAutofit/>
          </a:bodyPr>
          <a:lstStyle/>
          <a:p>
            <a:pPr indent="0" lvl="0" marL="0" marR="0" rtl="0" algn="r">
              <a:lnSpc>
                <a:spcPct val="100000"/>
              </a:lnSpc>
              <a:spcBef>
                <a:spcPts val="0"/>
              </a:spcBef>
              <a:spcAft>
                <a:spcPts val="0"/>
              </a:spcAft>
              <a:buNone/>
            </a:pPr>
            <a:r>
              <a:rPr b="0" i="0" lang="en" sz="1600" u="none" cap="none" strike="noStrike">
                <a:solidFill>
                  <a:schemeClr val="dk1"/>
                </a:solidFill>
                <a:latin typeface="Albert Sans"/>
                <a:ea typeface="Albert Sans"/>
                <a:cs typeface="Albert Sans"/>
                <a:sym typeface="Albert Sans"/>
              </a:rPr>
              <a:t>Intelligent Monitoring for Astronaut Health in Space</a:t>
            </a:r>
            <a:endParaRPr b="0" i="0" sz="1600" u="none" cap="none" strike="noStrike">
              <a:solidFill>
                <a:srgbClr val="FFFFFF"/>
              </a:solidFill>
              <a:latin typeface="Noto Sans Symbols"/>
              <a:ea typeface="Noto Sans Symbols"/>
              <a:cs typeface="Noto Sans Symbols"/>
              <a:sym typeface="Noto Sans Symbols"/>
            </a:endParaRPr>
          </a:p>
        </p:txBody>
      </p:sp>
      <p:sp>
        <p:nvSpPr>
          <p:cNvPr id="33" name="Google Shape;33;p9"/>
          <p:cNvSpPr txBox="1"/>
          <p:nvPr>
            <p:ph type="title"/>
          </p:nvPr>
        </p:nvSpPr>
        <p:spPr>
          <a:xfrm>
            <a:off x="714240" y="542880"/>
            <a:ext cx="7714800" cy="904680"/>
          </a:xfrm>
          <a:prstGeom prst="rect">
            <a:avLst/>
          </a:prstGeom>
          <a:noFill/>
          <a:ln>
            <a:noFill/>
          </a:ln>
        </p:spPr>
        <p:txBody>
          <a:bodyPr anchorCtr="0" anchor="b" bIns="91425" lIns="91425" spcFirstLastPara="1" rIns="91425" wrap="square" tIns="91425">
            <a:normAutofit fontScale="96793"/>
          </a:bodyPr>
          <a:lstStyle/>
          <a:p>
            <a:pPr indent="0" lvl="0" marL="0" rtl="0" algn="l">
              <a:lnSpc>
                <a:spcPct val="100000"/>
              </a:lnSpc>
              <a:spcBef>
                <a:spcPts val="0"/>
              </a:spcBef>
              <a:spcAft>
                <a:spcPts val="0"/>
              </a:spcAft>
              <a:buClr>
                <a:schemeClr val="dk1"/>
              </a:buClr>
              <a:buSzPct val="100000"/>
              <a:buFont typeface="Syne SemiBold"/>
              <a:buNone/>
            </a:pPr>
            <a:r>
              <a:rPr b="0" lang="en" sz="5000" strike="noStrike">
                <a:solidFill>
                  <a:schemeClr val="dk1"/>
                </a:solidFill>
                <a:latin typeface="Syne SemiBold"/>
                <a:ea typeface="Syne SemiBold"/>
                <a:cs typeface="Syne SemiBold"/>
                <a:sym typeface="Syne SemiBold"/>
              </a:rPr>
              <a:t>AstroVitals AI</a:t>
            </a:r>
            <a:endParaRPr b="0" sz="5000" strike="noStrike">
              <a:solidFill>
                <a:schemeClr val="dk1"/>
              </a:solidFill>
              <a:latin typeface="Arial"/>
              <a:ea typeface="Arial"/>
              <a:cs typeface="Arial"/>
              <a:sym typeface="Arial"/>
            </a:endParaRPr>
          </a:p>
        </p:txBody>
      </p:sp>
      <p:sp>
        <p:nvSpPr>
          <p:cNvPr id="34" name="Google Shape;34;p9"/>
          <p:cNvSpPr/>
          <p:nvPr/>
        </p:nvSpPr>
        <p:spPr>
          <a:xfrm>
            <a:off x="304920" y="4600440"/>
            <a:ext cx="1123560" cy="3663720"/>
          </a:xfrm>
          <a:prstGeom prst="rect">
            <a:avLst/>
          </a:prstGeom>
          <a:noFill/>
          <a:ln>
            <a:noFill/>
          </a:ln>
        </p:spPr>
        <p:txBody>
          <a:bodyPr anchorCtr="0" anchor="t" bIns="916200" lIns="870823075" spcFirstLastPara="1" rIns="870823075" wrap="square" tIns="916200">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Company name</a:t>
            </a:r>
            <a:endParaRPr b="0" i="0" sz="1000" u="none" cap="none" strike="noStrike">
              <a:solidFill>
                <a:srgbClr val="FFFFFF"/>
              </a:solidFill>
              <a:latin typeface="Noto Sans Symbols"/>
              <a:ea typeface="Noto Sans Symbols"/>
              <a:cs typeface="Noto Sans Symbols"/>
              <a:sym typeface="Noto Sans Symbols"/>
            </a:endParaRPr>
          </a:p>
        </p:txBody>
      </p:sp>
      <p:cxnSp>
        <p:nvCxnSpPr>
          <p:cNvPr id="35" name="Google Shape;35;p9"/>
          <p:cNvCxnSpPr/>
          <p:nvPr/>
        </p:nvCxnSpPr>
        <p:spPr>
          <a:xfrm>
            <a:off x="1430640" y="4799880"/>
            <a:ext cx="8245800" cy="360"/>
          </a:xfrm>
          <a:prstGeom prst="straightConnector1">
            <a:avLst/>
          </a:prstGeom>
          <a:noFill/>
          <a:ln cap="flat" cmpd="sng" w="9525">
            <a:solidFill>
              <a:srgbClr val="FFFFFF"/>
            </a:solidFill>
            <a:prstDash val="solid"/>
            <a:round/>
            <a:headEnd len="sm" w="sm" type="none"/>
            <a:tailEnd len="sm" w="sm" type="none"/>
          </a:ln>
        </p:spPr>
      </p:cxnSp>
      <p:sp>
        <p:nvSpPr>
          <p:cNvPr id="36" name="Google Shape;36;p9"/>
          <p:cNvSpPr txBox="1"/>
          <p:nvPr/>
        </p:nvSpPr>
        <p:spPr>
          <a:xfrm>
            <a:off x="2432875" y="3314050"/>
            <a:ext cx="40230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BY: Ethan Phan</a:t>
            </a:r>
            <a:endParaRPr sz="1800"/>
          </a:p>
          <a:p>
            <a:pPr indent="0" lvl="0" marL="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4294967295" type="title"/>
          </p:nvPr>
        </p:nvSpPr>
        <p:spPr>
          <a:xfrm>
            <a:off x="762120" y="790560"/>
            <a:ext cx="76197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Syne SemiBold"/>
              <a:buNone/>
            </a:pPr>
            <a:r>
              <a:rPr b="0" i="0" lang="en" sz="4000" u="none" cap="none" strike="noStrike">
                <a:solidFill>
                  <a:schemeClr val="dk1"/>
                </a:solidFill>
                <a:latin typeface="Syne SemiBold"/>
                <a:ea typeface="Syne SemiBold"/>
                <a:cs typeface="Syne SemiBold"/>
                <a:sym typeface="Syne SemiBold"/>
              </a:rPr>
              <a:t>Ethical considerations and mission value</a:t>
            </a:r>
            <a:endParaRPr b="0" i="0" sz="4000" u="none" cap="none" strike="noStrike">
              <a:solidFill>
                <a:schemeClr val="dk1"/>
              </a:solidFill>
              <a:latin typeface="Arial"/>
              <a:ea typeface="Arial"/>
              <a:cs typeface="Arial"/>
              <a:sym typeface="Arial"/>
            </a:endParaRPr>
          </a:p>
        </p:txBody>
      </p:sp>
      <p:sp>
        <p:nvSpPr>
          <p:cNvPr id="96" name="Google Shape;96;p18"/>
          <p:cNvSpPr txBox="1"/>
          <p:nvPr>
            <p:ph idx="4294967295" type="body"/>
          </p:nvPr>
        </p:nvSpPr>
        <p:spPr>
          <a:xfrm>
            <a:off x="3181320" y="2400480"/>
            <a:ext cx="5200200" cy="19522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lbert Sans"/>
              <a:buNone/>
            </a:pPr>
            <a:r>
              <a:rPr b="0" i="0" lang="en" sz="1200" u="none" cap="none" strike="noStrike">
                <a:solidFill>
                  <a:schemeClr val="dk1"/>
                </a:solidFill>
                <a:latin typeface="Albert Sans"/>
                <a:ea typeface="Albert Sans"/>
                <a:cs typeface="Albert Sans"/>
                <a:sym typeface="Albert Sans"/>
              </a:rPr>
              <a:t>Implementing AI in astronaut health monitoring raises ethical considerations, particularly regarding data privacy and consent. There is a need to balance the benefits of advanced monitoring with the implications of having personal health data processed by AI systems. Additionally, the integration of AI enhances mission value, reducing reliance on Earth-based medical support and improving autonomous decision-making in space.</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rotWithShape="1">
          <a:blip r:embed="rId3">
            <a:alphaModFix/>
          </a:blip>
          <a:srcRect b="0" l="16565" r="16573" t="0"/>
          <a:stretch/>
        </p:blipFill>
        <p:spPr>
          <a:xfrm>
            <a:off x="0" y="1476720"/>
            <a:ext cx="4294440" cy="3666240"/>
          </a:xfrm>
          <a:prstGeom prst="rect">
            <a:avLst/>
          </a:prstGeom>
          <a:noFill/>
          <a:ln>
            <a:noFill/>
          </a:ln>
        </p:spPr>
      </p:pic>
      <p:sp>
        <p:nvSpPr>
          <p:cNvPr id="102" name="Google Shape;102;p19"/>
          <p:cNvSpPr txBox="1"/>
          <p:nvPr>
            <p:ph idx="4294967295" type="title"/>
          </p:nvPr>
        </p:nvSpPr>
        <p:spPr>
          <a:xfrm>
            <a:off x="809640" y="542880"/>
            <a:ext cx="7619760" cy="571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Syne SemiBold"/>
              <a:buNone/>
            </a:pPr>
            <a:r>
              <a:rPr b="0" i="0" lang="en" sz="2600" u="none" cap="none" strike="noStrike">
                <a:solidFill>
                  <a:schemeClr val="dk1"/>
                </a:solidFill>
                <a:latin typeface="Syne SemiBold"/>
                <a:ea typeface="Syne SemiBold"/>
                <a:cs typeface="Syne SemiBold"/>
                <a:sym typeface="Syne SemiBold"/>
              </a:rPr>
              <a:t>Conclusions</a:t>
            </a:r>
            <a:endParaRPr b="0" i="0" sz="2600" u="none" cap="none" strike="noStrike">
              <a:solidFill>
                <a:schemeClr val="dk1"/>
              </a:solidFill>
              <a:latin typeface="Arial"/>
              <a:ea typeface="Arial"/>
              <a:cs typeface="Arial"/>
              <a:sym typeface="Arial"/>
            </a:endParaRPr>
          </a:p>
        </p:txBody>
      </p:sp>
      <p:sp>
        <p:nvSpPr>
          <p:cNvPr id="103" name="Google Shape;103;p19"/>
          <p:cNvSpPr txBox="1"/>
          <p:nvPr>
            <p:ph idx="4294967295" type="subTitle"/>
          </p:nvPr>
        </p:nvSpPr>
        <p:spPr>
          <a:xfrm>
            <a:off x="4924440" y="1476360"/>
            <a:ext cx="3504960" cy="21902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lbert Sans"/>
              <a:buNone/>
            </a:pPr>
            <a:r>
              <a:rPr b="0" i="0" lang="en" sz="1200" u="none" cap="none" strike="noStrike">
                <a:solidFill>
                  <a:schemeClr val="dk1"/>
                </a:solidFill>
                <a:latin typeface="Albert Sans"/>
                <a:ea typeface="Albert Sans"/>
                <a:cs typeface="Albert Sans"/>
                <a:sym typeface="Albert Sans"/>
              </a:rPr>
              <a:t>AstroVitals AI represents a significant advancement in astronaut health monitoring, addressing critical challenges and operational needs. By leveraging real-time data processing and sophisticated AI capabilities, it aims to enhance astronaut safety, support mission success, and pave the way for future deep space explorations.</a:t>
            </a:r>
            <a:endParaRPr b="0" i="0" sz="12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0"/>
          <p:cNvSpPr txBox="1"/>
          <p:nvPr>
            <p:ph idx="4294967295" type="title"/>
          </p:nvPr>
        </p:nvSpPr>
        <p:spPr>
          <a:xfrm>
            <a:off x="762120" y="790560"/>
            <a:ext cx="76197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Syne SemiBold"/>
              <a:buNone/>
            </a:pPr>
            <a:r>
              <a:rPr b="0" i="0" lang="en" sz="4000" u="none" cap="none" strike="noStrike">
                <a:solidFill>
                  <a:schemeClr val="dk1"/>
                </a:solidFill>
                <a:latin typeface="Syne SemiBold"/>
                <a:ea typeface="Syne SemiBold"/>
                <a:cs typeface="Syne SemiBold"/>
                <a:sym typeface="Syne SemiBold"/>
              </a:rPr>
              <a:t>Introduction</a:t>
            </a:r>
            <a:endParaRPr b="0" i="0" sz="4000" u="none" cap="none" strike="noStrike">
              <a:solidFill>
                <a:schemeClr val="dk1"/>
              </a:solidFill>
              <a:latin typeface="Arial"/>
              <a:ea typeface="Arial"/>
              <a:cs typeface="Arial"/>
              <a:sym typeface="Arial"/>
            </a:endParaRPr>
          </a:p>
        </p:txBody>
      </p:sp>
      <p:sp>
        <p:nvSpPr>
          <p:cNvPr id="42" name="Google Shape;42;p10"/>
          <p:cNvSpPr txBox="1"/>
          <p:nvPr>
            <p:ph idx="4294967295" type="body"/>
          </p:nvPr>
        </p:nvSpPr>
        <p:spPr>
          <a:xfrm>
            <a:off x="3181320" y="2400480"/>
            <a:ext cx="5200200" cy="19522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lbert Sans"/>
              <a:buNone/>
            </a:pPr>
            <a:r>
              <a:rPr b="0" i="0" lang="en" sz="1200" u="none" cap="none" strike="noStrike">
                <a:solidFill>
                  <a:schemeClr val="dk1"/>
                </a:solidFill>
                <a:latin typeface="Albert Sans"/>
                <a:ea typeface="Albert Sans"/>
                <a:cs typeface="Albert Sans"/>
                <a:sym typeface="Albert Sans"/>
              </a:rPr>
              <a:t>This presentation explores AstroVitals AI, a groundbreaking system for monitoring astronaut health in space. It addresses the medical risks faced by astronauts and the limitations of existing monitoring systems, while highlighting the potential of AI to enable proactive health interventions.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ph idx="4294967295" type="title"/>
          </p:nvPr>
        </p:nvSpPr>
        <p:spPr>
          <a:xfrm>
            <a:off x="714240" y="3581280"/>
            <a:ext cx="7714800" cy="1018800"/>
          </a:xfrm>
          <a:prstGeom prst="rect">
            <a:avLst/>
          </a:prstGeom>
          <a:noFill/>
          <a:ln>
            <a:noFill/>
          </a:ln>
        </p:spPr>
        <p:txBody>
          <a:bodyPr anchorCtr="0" anchor="t" bIns="91425" lIns="91425" spcFirstLastPara="1" rIns="91425" wrap="square" tIns="91425">
            <a:normAutofit/>
          </a:bodyPr>
          <a:lstStyle/>
          <a:p>
            <a:pPr indent="0" lvl="0" marL="0" marR="0" rtl="0" algn="r">
              <a:lnSpc>
                <a:spcPct val="100000"/>
              </a:lnSpc>
              <a:spcBef>
                <a:spcPts val="0"/>
              </a:spcBef>
              <a:spcAft>
                <a:spcPts val="0"/>
              </a:spcAft>
              <a:buClr>
                <a:schemeClr val="dk1"/>
              </a:buClr>
              <a:buSzPts val="5000"/>
              <a:buFont typeface="Syne SemiBold"/>
              <a:buNone/>
            </a:pPr>
            <a:r>
              <a:rPr b="0" i="0" lang="en" sz="5000" u="none" cap="none" strike="noStrike">
                <a:solidFill>
                  <a:schemeClr val="dk1"/>
                </a:solidFill>
                <a:latin typeface="Syne SemiBold"/>
                <a:ea typeface="Syne SemiBold"/>
                <a:cs typeface="Syne SemiBold"/>
                <a:sym typeface="Syne SemiBold"/>
              </a:rPr>
              <a:t>Challenges</a:t>
            </a:r>
            <a:endParaRPr b="0" i="0" sz="5000" u="none" cap="none" strike="noStrike">
              <a:solidFill>
                <a:schemeClr val="dk1"/>
              </a:solidFill>
              <a:latin typeface="Arial"/>
              <a:ea typeface="Arial"/>
              <a:cs typeface="Arial"/>
              <a:sym typeface="Arial"/>
            </a:endParaRPr>
          </a:p>
        </p:txBody>
      </p:sp>
      <p:sp>
        <p:nvSpPr>
          <p:cNvPr id="48" name="Google Shape;48;p11"/>
          <p:cNvSpPr txBox="1"/>
          <p:nvPr>
            <p:ph idx="4294967295" type="title"/>
          </p:nvPr>
        </p:nvSpPr>
        <p:spPr>
          <a:xfrm>
            <a:off x="714240" y="495360"/>
            <a:ext cx="1266480" cy="685440"/>
          </a:xfrm>
          <a:prstGeom prst="rect">
            <a:avLst/>
          </a:prstGeom>
          <a:noFill/>
          <a:ln>
            <a:noFill/>
          </a:ln>
        </p:spPr>
        <p:txBody>
          <a:bodyPr anchorCtr="0" anchor="b"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Syne SemiBold"/>
              <a:buNone/>
            </a:pPr>
            <a:r>
              <a:rPr b="0" i="0" lang="en" sz="4000" u="none" cap="none" strike="noStrike">
                <a:solidFill>
                  <a:schemeClr val="dk1"/>
                </a:solidFill>
                <a:latin typeface="Syne SemiBold"/>
                <a:ea typeface="Syne SemiBold"/>
                <a:cs typeface="Syne SemiBold"/>
                <a:sym typeface="Syne SemiBold"/>
              </a:rPr>
              <a:t>01</a:t>
            </a:r>
            <a:endParaRPr b="0" i="0" sz="4000" u="none" cap="none" strike="noStrike">
              <a:solidFill>
                <a:schemeClr val="dk1"/>
              </a:solidFill>
              <a:latin typeface="Arial"/>
              <a:ea typeface="Arial"/>
              <a:cs typeface="Arial"/>
              <a:sym typeface="Arial"/>
            </a:endParaRPr>
          </a:p>
        </p:txBody>
      </p:sp>
      <p:sp>
        <p:nvSpPr>
          <p:cNvPr id="49" name="Google Shape;49;p11"/>
          <p:cNvSpPr/>
          <p:nvPr/>
        </p:nvSpPr>
        <p:spPr>
          <a:xfrm>
            <a:off x="304920" y="4600440"/>
            <a:ext cx="1123560" cy="390240"/>
          </a:xfrm>
          <a:prstGeom prst="rect">
            <a:avLst/>
          </a:prstGeom>
          <a:noFill/>
          <a:ln>
            <a:noFill/>
          </a:ln>
        </p:spPr>
        <p:txBody>
          <a:bodyPr anchorCtr="0" anchor="t" bIns="195100" lIns="870823075" spcFirstLastPara="1" rIns="870823075" wrap="square" tIns="1951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cxnSp>
        <p:nvCxnSpPr>
          <p:cNvPr id="50" name="Google Shape;50;p11"/>
          <p:cNvCxnSpPr/>
          <p:nvPr/>
        </p:nvCxnSpPr>
        <p:spPr>
          <a:xfrm>
            <a:off x="1430640" y="4799880"/>
            <a:ext cx="8245800" cy="36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2"/>
          <p:cNvPicPr preferRelativeResize="0"/>
          <p:nvPr/>
        </p:nvPicPr>
        <p:blipFill rotWithShape="1">
          <a:blip r:embed="rId3">
            <a:alphaModFix/>
          </a:blip>
          <a:srcRect b="0" l="16565" r="16573" t="0"/>
          <a:stretch/>
        </p:blipFill>
        <p:spPr>
          <a:xfrm>
            <a:off x="0" y="1476720"/>
            <a:ext cx="4294440" cy="3666240"/>
          </a:xfrm>
          <a:prstGeom prst="rect">
            <a:avLst/>
          </a:prstGeom>
          <a:noFill/>
          <a:ln>
            <a:noFill/>
          </a:ln>
        </p:spPr>
      </p:pic>
      <p:sp>
        <p:nvSpPr>
          <p:cNvPr id="56" name="Google Shape;56;p12"/>
          <p:cNvSpPr txBox="1"/>
          <p:nvPr>
            <p:ph idx="4294967295" type="title"/>
          </p:nvPr>
        </p:nvSpPr>
        <p:spPr>
          <a:xfrm>
            <a:off x="809640" y="542880"/>
            <a:ext cx="7619760" cy="571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Syne SemiBold"/>
              <a:buNone/>
            </a:pPr>
            <a:r>
              <a:rPr b="0" i="0" lang="en" sz="2600" u="none" cap="none" strike="noStrike">
                <a:solidFill>
                  <a:schemeClr val="dk1"/>
                </a:solidFill>
                <a:latin typeface="Syne SemiBold"/>
                <a:ea typeface="Syne SemiBold"/>
                <a:cs typeface="Syne SemiBold"/>
                <a:sym typeface="Syne SemiBold"/>
              </a:rPr>
              <a:t>Medical risks for astronauts</a:t>
            </a:r>
            <a:endParaRPr b="0" i="0" sz="2600" u="none" cap="none" strike="noStrike">
              <a:solidFill>
                <a:schemeClr val="dk1"/>
              </a:solidFill>
              <a:latin typeface="Arial"/>
              <a:ea typeface="Arial"/>
              <a:cs typeface="Arial"/>
              <a:sym typeface="Arial"/>
            </a:endParaRPr>
          </a:p>
        </p:txBody>
      </p:sp>
      <p:sp>
        <p:nvSpPr>
          <p:cNvPr id="57" name="Google Shape;57;p12"/>
          <p:cNvSpPr txBox="1"/>
          <p:nvPr>
            <p:ph idx="4294967295" type="subTitle"/>
          </p:nvPr>
        </p:nvSpPr>
        <p:spPr>
          <a:xfrm>
            <a:off x="4924440" y="1476360"/>
            <a:ext cx="3504960" cy="21902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lbert Sans"/>
              <a:buNone/>
            </a:pPr>
            <a:r>
              <a:rPr b="0" i="0" lang="en" sz="1200" u="none" cap="none" strike="noStrike">
                <a:solidFill>
                  <a:schemeClr val="dk1"/>
                </a:solidFill>
                <a:latin typeface="Albert Sans"/>
                <a:ea typeface="Albert Sans"/>
                <a:cs typeface="Albert Sans"/>
                <a:sym typeface="Albert Sans"/>
              </a:rPr>
              <a:t>Astronauts are exposed to numerous medical risks during space missions, including increased radiation exposure, cardiovascular stress, and mental health challenges. These conditions can lead to serious health issues that may compromise mission success and the safety of crew members.</a:t>
            </a:r>
            <a:endParaRPr b="0" i="0" sz="12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4294967295" type="title"/>
          </p:nvPr>
        </p:nvSpPr>
        <p:spPr>
          <a:xfrm>
            <a:off x="762120" y="790560"/>
            <a:ext cx="76197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Syne SemiBold"/>
              <a:buNone/>
            </a:pPr>
            <a:r>
              <a:rPr b="0" i="0" lang="en" sz="4000" u="none" cap="none" strike="noStrike">
                <a:solidFill>
                  <a:schemeClr val="dk1"/>
                </a:solidFill>
                <a:latin typeface="Syne SemiBold"/>
                <a:ea typeface="Syne SemiBold"/>
                <a:cs typeface="Syne SemiBold"/>
                <a:sym typeface="Syne SemiBold"/>
              </a:rPr>
              <a:t>Limitations of current monitoring</a:t>
            </a:r>
            <a:endParaRPr b="0" i="0" sz="4000" u="none" cap="none" strike="noStrike">
              <a:solidFill>
                <a:schemeClr val="dk1"/>
              </a:solidFill>
              <a:latin typeface="Arial"/>
              <a:ea typeface="Arial"/>
              <a:cs typeface="Arial"/>
              <a:sym typeface="Arial"/>
            </a:endParaRPr>
          </a:p>
        </p:txBody>
      </p:sp>
      <p:sp>
        <p:nvSpPr>
          <p:cNvPr id="63" name="Google Shape;63;p13"/>
          <p:cNvSpPr txBox="1"/>
          <p:nvPr>
            <p:ph idx="4294967295" type="body"/>
          </p:nvPr>
        </p:nvSpPr>
        <p:spPr>
          <a:xfrm>
            <a:off x="3181320" y="2400480"/>
            <a:ext cx="5200200" cy="19522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lbert Sans"/>
              <a:buNone/>
            </a:pPr>
            <a:r>
              <a:rPr b="0" i="0" lang="en" sz="1200" u="none" cap="none" strike="noStrike">
                <a:solidFill>
                  <a:schemeClr val="dk1"/>
                </a:solidFill>
                <a:latin typeface="Albert Sans"/>
                <a:ea typeface="Albert Sans"/>
                <a:cs typeface="Albert Sans"/>
                <a:sym typeface="Albert Sans"/>
              </a:rPr>
              <a:t>Current monitoring systems for astronauts tend to be passive and delayed, failing to provide real-time insights into health conditions. This lack of timely data can hinder the ability to detect and respond to health risks, making it essential to develop more effective monitoring solutions.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4294967295" type="title"/>
          </p:nvPr>
        </p:nvSpPr>
        <p:spPr>
          <a:xfrm>
            <a:off x="762120" y="790560"/>
            <a:ext cx="76197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Syne SemiBold"/>
              <a:buNone/>
            </a:pPr>
            <a:r>
              <a:rPr b="0" i="0" lang="en" sz="4000" u="none" cap="none" strike="noStrike">
                <a:solidFill>
                  <a:schemeClr val="dk1"/>
                </a:solidFill>
                <a:latin typeface="Syne SemiBold"/>
                <a:ea typeface="Syne SemiBold"/>
                <a:cs typeface="Syne SemiBold"/>
                <a:sym typeface="Syne SemiBold"/>
              </a:rPr>
              <a:t>Operational challenges for AI implementation</a:t>
            </a:r>
            <a:endParaRPr b="0" i="0" sz="4000" u="none" cap="none" strike="noStrike">
              <a:solidFill>
                <a:schemeClr val="dk1"/>
              </a:solidFill>
              <a:latin typeface="Arial"/>
              <a:ea typeface="Arial"/>
              <a:cs typeface="Arial"/>
              <a:sym typeface="Arial"/>
            </a:endParaRPr>
          </a:p>
        </p:txBody>
      </p:sp>
      <p:sp>
        <p:nvSpPr>
          <p:cNvPr id="69" name="Google Shape;69;p14"/>
          <p:cNvSpPr txBox="1"/>
          <p:nvPr>
            <p:ph idx="4294967295" type="body"/>
          </p:nvPr>
        </p:nvSpPr>
        <p:spPr>
          <a:xfrm>
            <a:off x="3181320" y="2400480"/>
            <a:ext cx="5200200" cy="19522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lbert Sans"/>
              <a:buNone/>
            </a:pPr>
            <a:r>
              <a:rPr b="0" i="0" lang="en" sz="1200" u="none" cap="none" strike="noStrike">
                <a:solidFill>
                  <a:schemeClr val="dk1"/>
                </a:solidFill>
                <a:latin typeface="Albert Sans"/>
                <a:ea typeface="Albert Sans"/>
                <a:cs typeface="Albert Sans"/>
                <a:sym typeface="Albert Sans"/>
              </a:rPr>
              <a:t>Implementing AI systems in space presents various operational challenges. Limited onboard computing power may restrict the complexity of algorithms that can be utilized. Additionally, ensuring that AI systems are reliable and resilient in the harsh environment of space is crucial. The need for robust training datasets is also a significant challenge, as health data collected during space missions is sparse and contextually different from Earth-based data.</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4294967295" type="title"/>
          </p:nvPr>
        </p:nvSpPr>
        <p:spPr>
          <a:xfrm>
            <a:off x="714240" y="3581280"/>
            <a:ext cx="7714800" cy="1018800"/>
          </a:xfrm>
          <a:prstGeom prst="rect">
            <a:avLst/>
          </a:prstGeom>
          <a:noFill/>
          <a:ln>
            <a:noFill/>
          </a:ln>
        </p:spPr>
        <p:txBody>
          <a:bodyPr anchorCtr="0" anchor="t" bIns="91425" lIns="91425" spcFirstLastPara="1" rIns="91425" wrap="square" tIns="91425">
            <a:normAutofit/>
          </a:bodyPr>
          <a:lstStyle/>
          <a:p>
            <a:pPr indent="0" lvl="0" marL="0" marR="0" rtl="0" algn="r">
              <a:lnSpc>
                <a:spcPct val="100000"/>
              </a:lnSpc>
              <a:spcBef>
                <a:spcPts val="0"/>
              </a:spcBef>
              <a:spcAft>
                <a:spcPts val="0"/>
              </a:spcAft>
              <a:buClr>
                <a:schemeClr val="dk1"/>
              </a:buClr>
              <a:buSzPts val="5000"/>
              <a:buFont typeface="Syne SemiBold"/>
              <a:buNone/>
            </a:pPr>
            <a:r>
              <a:rPr b="0" i="0" lang="en" sz="5000" u="none" cap="none" strike="noStrike">
                <a:solidFill>
                  <a:schemeClr val="dk1"/>
                </a:solidFill>
                <a:latin typeface="Syne SemiBold"/>
                <a:ea typeface="Syne SemiBold"/>
                <a:cs typeface="Syne SemiBold"/>
                <a:sym typeface="Syne SemiBold"/>
              </a:rPr>
              <a:t>AI Implementation</a:t>
            </a:r>
            <a:endParaRPr b="0" i="0" sz="5000" u="none" cap="none" strike="noStrike">
              <a:solidFill>
                <a:schemeClr val="dk1"/>
              </a:solidFill>
              <a:latin typeface="Arial"/>
              <a:ea typeface="Arial"/>
              <a:cs typeface="Arial"/>
              <a:sym typeface="Arial"/>
            </a:endParaRPr>
          </a:p>
        </p:txBody>
      </p:sp>
      <p:sp>
        <p:nvSpPr>
          <p:cNvPr id="75" name="Google Shape;75;p15"/>
          <p:cNvSpPr txBox="1"/>
          <p:nvPr>
            <p:ph idx="4294967295" type="title"/>
          </p:nvPr>
        </p:nvSpPr>
        <p:spPr>
          <a:xfrm>
            <a:off x="714240" y="495360"/>
            <a:ext cx="1266480" cy="685440"/>
          </a:xfrm>
          <a:prstGeom prst="rect">
            <a:avLst/>
          </a:prstGeom>
          <a:noFill/>
          <a:ln>
            <a:noFill/>
          </a:ln>
        </p:spPr>
        <p:txBody>
          <a:bodyPr anchorCtr="0" anchor="b"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Syne SemiBold"/>
              <a:buNone/>
            </a:pPr>
            <a:r>
              <a:rPr b="0" i="0" lang="en" sz="4000" u="none" cap="none" strike="noStrike">
                <a:solidFill>
                  <a:schemeClr val="dk1"/>
                </a:solidFill>
                <a:latin typeface="Syne SemiBold"/>
                <a:ea typeface="Syne SemiBold"/>
                <a:cs typeface="Syne SemiBold"/>
                <a:sym typeface="Syne SemiBold"/>
              </a:rPr>
              <a:t>02</a:t>
            </a:r>
            <a:endParaRPr b="0" i="0" sz="4000" u="none" cap="none" strike="noStrike">
              <a:solidFill>
                <a:schemeClr val="dk1"/>
              </a:solidFill>
              <a:latin typeface="Arial"/>
              <a:ea typeface="Arial"/>
              <a:cs typeface="Arial"/>
              <a:sym typeface="Arial"/>
            </a:endParaRPr>
          </a:p>
        </p:txBody>
      </p:sp>
      <p:sp>
        <p:nvSpPr>
          <p:cNvPr id="76" name="Google Shape;76;p15"/>
          <p:cNvSpPr/>
          <p:nvPr/>
        </p:nvSpPr>
        <p:spPr>
          <a:xfrm>
            <a:off x="304920" y="4600440"/>
            <a:ext cx="1123560" cy="390240"/>
          </a:xfrm>
          <a:prstGeom prst="rect">
            <a:avLst/>
          </a:prstGeom>
          <a:noFill/>
          <a:ln>
            <a:noFill/>
          </a:ln>
        </p:spPr>
        <p:txBody>
          <a:bodyPr anchorCtr="0" anchor="t" bIns="195100" lIns="870823075" spcFirstLastPara="1" rIns="870823075" wrap="square" tIns="1951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cxnSp>
        <p:nvCxnSpPr>
          <p:cNvPr id="77" name="Google Shape;77;p15"/>
          <p:cNvCxnSpPr/>
          <p:nvPr/>
        </p:nvCxnSpPr>
        <p:spPr>
          <a:xfrm>
            <a:off x="1430640" y="4799880"/>
            <a:ext cx="8245800" cy="36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4294967295" type="title"/>
          </p:nvPr>
        </p:nvSpPr>
        <p:spPr>
          <a:xfrm>
            <a:off x="762120" y="790560"/>
            <a:ext cx="76197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Syne SemiBold"/>
              <a:buNone/>
            </a:pPr>
            <a:r>
              <a:rPr b="0" i="0" lang="en" sz="4000" u="none" cap="none" strike="noStrike">
                <a:solidFill>
                  <a:schemeClr val="dk1"/>
                </a:solidFill>
                <a:latin typeface="Syne SemiBold"/>
                <a:ea typeface="Syne SemiBold"/>
                <a:cs typeface="Syne SemiBold"/>
                <a:sym typeface="Syne SemiBold"/>
              </a:rPr>
              <a:t>Real-time data processing</a:t>
            </a:r>
            <a:endParaRPr b="0" i="0" sz="4000" u="none" cap="none" strike="noStrike">
              <a:solidFill>
                <a:schemeClr val="dk1"/>
              </a:solidFill>
              <a:latin typeface="Arial"/>
              <a:ea typeface="Arial"/>
              <a:cs typeface="Arial"/>
              <a:sym typeface="Arial"/>
            </a:endParaRPr>
          </a:p>
        </p:txBody>
      </p:sp>
      <p:sp>
        <p:nvSpPr>
          <p:cNvPr id="83" name="Google Shape;83;p16"/>
          <p:cNvSpPr txBox="1"/>
          <p:nvPr>
            <p:ph idx="4294967295" type="body"/>
          </p:nvPr>
        </p:nvSpPr>
        <p:spPr>
          <a:xfrm>
            <a:off x="3181320" y="2400480"/>
            <a:ext cx="5200200" cy="19522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lbert Sans"/>
              <a:buNone/>
            </a:pPr>
            <a:r>
              <a:rPr b="0" i="0" lang="en" sz="1200" u="none" cap="none" strike="noStrike">
                <a:solidFill>
                  <a:schemeClr val="dk1"/>
                </a:solidFill>
                <a:latin typeface="Albert Sans"/>
                <a:ea typeface="Albert Sans"/>
                <a:cs typeface="Albert Sans"/>
                <a:sym typeface="Albert Sans"/>
              </a:rPr>
              <a:t>The AI system will enable real-time processing of health data collected from biosensors. By analyzing metrics such as heart rate, oxygen levels, and stress indicators on-site, the system can provide immediate feedback and alerts, helping to ensure timely interventions for astronaut health.</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b="0" l="16565" r="16573" t="0"/>
          <a:stretch/>
        </p:blipFill>
        <p:spPr>
          <a:xfrm>
            <a:off x="0" y="1476720"/>
            <a:ext cx="4294440" cy="3666240"/>
          </a:xfrm>
          <a:prstGeom prst="rect">
            <a:avLst/>
          </a:prstGeom>
          <a:noFill/>
          <a:ln>
            <a:noFill/>
          </a:ln>
        </p:spPr>
      </p:pic>
      <p:sp>
        <p:nvSpPr>
          <p:cNvPr id="89" name="Google Shape;89;p17"/>
          <p:cNvSpPr txBox="1"/>
          <p:nvPr>
            <p:ph idx="4294967295" type="title"/>
          </p:nvPr>
        </p:nvSpPr>
        <p:spPr>
          <a:xfrm>
            <a:off x="809640" y="542880"/>
            <a:ext cx="7619760" cy="571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Syne SemiBold"/>
              <a:buNone/>
            </a:pPr>
            <a:r>
              <a:rPr b="0" i="0" lang="en" sz="2600" u="none" cap="none" strike="noStrike">
                <a:solidFill>
                  <a:schemeClr val="dk1"/>
                </a:solidFill>
                <a:latin typeface="Syne SemiBold"/>
                <a:ea typeface="Syne SemiBold"/>
                <a:cs typeface="Syne SemiBold"/>
                <a:sym typeface="Syne SemiBold"/>
              </a:rPr>
              <a:t>AI model capabilities</a:t>
            </a:r>
            <a:endParaRPr b="0" i="0" sz="2600" u="none" cap="none" strike="noStrike">
              <a:solidFill>
                <a:schemeClr val="dk1"/>
              </a:solidFill>
              <a:latin typeface="Arial"/>
              <a:ea typeface="Arial"/>
              <a:cs typeface="Arial"/>
              <a:sym typeface="Arial"/>
            </a:endParaRPr>
          </a:p>
        </p:txBody>
      </p:sp>
      <p:sp>
        <p:nvSpPr>
          <p:cNvPr id="90" name="Google Shape;90;p17"/>
          <p:cNvSpPr txBox="1"/>
          <p:nvPr>
            <p:ph idx="4294967295" type="subTitle"/>
          </p:nvPr>
        </p:nvSpPr>
        <p:spPr>
          <a:xfrm>
            <a:off x="4924440" y="1476360"/>
            <a:ext cx="3504960" cy="21902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lbert Sans"/>
              <a:buNone/>
            </a:pPr>
            <a:r>
              <a:rPr b="0" i="0" lang="en" sz="1200" u="none" cap="none" strike="noStrike">
                <a:solidFill>
                  <a:schemeClr val="dk1"/>
                </a:solidFill>
                <a:latin typeface="Albert Sans"/>
                <a:ea typeface="Albert Sans"/>
                <a:cs typeface="Albert Sans"/>
                <a:sym typeface="Albert Sans"/>
              </a:rPr>
              <a:t>AI models, including machine learning techniques like LSTM for time-series analysis, will detect patterns and anomalies in the health data. This capability includes identifying potential health risks and predicting events such as arrhythmias, enhancing proactive care for astronauts.</a:t>
            </a:r>
            <a:endParaRPr b="0" i="0" sz="12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theme/theme1.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