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4"/>
  </p:normalViewPr>
  <p:slideViewPr>
    <p:cSldViewPr snapToGrid="0">
      <p:cViewPr varScale="1">
        <p:scale>
          <a:sx n="53" d="100"/>
          <a:sy n="53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2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8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wo jellyfish against a pink background"/>
          <p:cNvSpPr>
            <a:spLocks noGrp="1"/>
          </p:cNvSpPr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Two jellyfish touching against a dark blue background"/>
          <p:cNvSpPr>
            <a:spLocks noGrp="1"/>
          </p:cNvSpPr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Two jellyfish against a blue background"/>
          <p:cNvSpPr>
            <a:spLocks noGrp="1"/>
          </p:cNvSpPr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wo jellyfish touching against a dark blue background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jellyfish touching against a dark blue background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z="11600" spc="-348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wo jellyfish against a blue background"/>
          <p:cNvSpPr>
            <a:spLocks noGrp="1"/>
          </p:cNvSpPr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wo jellyfish against a pink background"/>
          <p:cNvSpPr>
            <a:spLocks noGrp="1"/>
          </p:cNvSpPr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Slide 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64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81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z="5500" spc="-55"/>
            </a:lvl1pPr>
            <a:lvl2pPr marL="0" indent="457200" defTabSz="825500">
              <a:buClrTx/>
              <a:buSzTx/>
              <a:buNone/>
              <a:defRPr sz="5500" spc="-55"/>
            </a:lvl2pPr>
            <a:lvl3pPr marL="0" indent="914400" defTabSz="825500">
              <a:buClrTx/>
              <a:buSzTx/>
              <a:buNone/>
              <a:defRPr sz="5500" spc="-55"/>
            </a:lvl3pPr>
            <a:lvl4pPr marL="0" indent="1371600" defTabSz="825500">
              <a:buClrTx/>
              <a:buSzTx/>
              <a:buNone/>
              <a:defRPr sz="5500" spc="-55"/>
            </a:lvl4pPr>
            <a:lvl5pPr marL="0" indent="1828800" defTabSz="825500">
              <a:buClrTx/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01"/>
          <p:cNvSpPr txBox="1">
            <a:spLocks noGrp="1"/>
          </p:cNvSpPr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naics/?58967?yearbck=202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bea.gov/help/faq/90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Macroeconomic Insights by County &amp; Industry"/>
          <p:cNvSpPr txBox="1">
            <a:spLocks noGrp="1"/>
          </p:cNvSpPr>
          <p:nvPr>
            <p:ph type="ctrTitle"/>
          </p:nvPr>
        </p:nvSpPr>
        <p:spPr>
          <a:xfrm>
            <a:off x="635000" y="3289300"/>
            <a:ext cx="23114000" cy="3879454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80000"/>
              </a:lnSpc>
              <a:defRPr sz="8400" spc="-252">
                <a:solidFill>
                  <a:srgbClr val="5C00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Macroeconomic Insights by County &amp; Industry</a:t>
            </a:r>
          </a:p>
        </p:txBody>
      </p:sp>
      <p:sp>
        <p:nvSpPr>
          <p:cNvPr id="155" name="Ethan Hill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808990">
              <a:defRPr sz="343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t>Ethan Hill</a:t>
            </a:r>
          </a:p>
        </p:txBody>
      </p:sp>
      <p:sp>
        <p:nvSpPr>
          <p:cNvPr id="156" name="Building a Macroeconomic Index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7518400"/>
            <a:ext cx="21844000" cy="2512352"/>
          </a:xfrm>
          <a:prstGeom prst="rect">
            <a:avLst/>
          </a:prstGeom>
        </p:spPr>
        <p:txBody>
          <a:bodyPr/>
          <a:lstStyle>
            <a:lvl1pPr>
              <a:defRPr sz="540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t>Building a Macroeconomic Index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EDA Goal: create new features that identify high risk counties/industries for SMB activity…"/>
          <p:cNvSpPr txBox="1">
            <a:spLocks noGrp="1"/>
          </p:cNvSpPr>
          <p:nvPr>
            <p:ph type="body" sz="half" idx="1"/>
          </p:nvPr>
        </p:nvSpPr>
        <p:spPr>
          <a:xfrm>
            <a:off x="643652" y="4545056"/>
            <a:ext cx="23107379" cy="4623119"/>
          </a:xfrm>
          <a:prstGeom prst="rect">
            <a:avLst/>
          </a:prstGeom>
        </p:spPr>
        <p:txBody>
          <a:bodyPr/>
          <a:lstStyle/>
          <a:p>
            <a:pPr algn="l" defTabSz="1243583">
              <a:defRPr sz="4131" spc="-82">
                <a:solidFill>
                  <a:srgbClr val="000000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EDA Goal: create new features that identify </a:t>
            </a:r>
            <a:r>
              <a:rPr>
                <a:solidFill>
                  <a:srgbClr val="5C00FF"/>
                </a:solidFill>
                <a:latin typeface="Avenir Heavy"/>
                <a:ea typeface="Avenir Heavy"/>
                <a:cs typeface="Avenir Heavy"/>
                <a:sym typeface="Avenir Heavy"/>
              </a:rPr>
              <a:t>high risk</a:t>
            </a:r>
            <a:r>
              <a:t> counties/industries for SMB activity</a:t>
            </a:r>
          </a:p>
          <a:p>
            <a:pPr algn="l" defTabSz="1243583">
              <a:defRPr sz="4131" spc="-82">
                <a:solidFill>
                  <a:srgbClr val="000000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br/>
            <a:endParaRPr/>
          </a:p>
          <a:p>
            <a:pPr algn="l" defTabSz="1243583">
              <a:defRPr sz="4131" spc="-82">
                <a:solidFill>
                  <a:srgbClr val="000000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Project Goal: develop a macroeconomic health index, models that predict SMB default risk</a:t>
            </a:r>
          </a:p>
          <a:p>
            <a:pPr algn="l" defTabSz="1243583">
              <a:defRPr sz="4131" spc="-82">
                <a:solidFill>
                  <a:srgbClr val="000000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br/>
            <a:endParaRPr/>
          </a:p>
          <a:p>
            <a:pPr algn="l" defTabSz="1243583">
              <a:defRPr sz="4131" spc="-82">
                <a:solidFill>
                  <a:srgbClr val="000000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Bonus: join Census data by </a:t>
            </a:r>
            <a:r>
              <a:rPr>
                <a:solidFill>
                  <a:srgbClr val="5C00FF"/>
                </a:solidFill>
                <a:latin typeface="Avenir Heavy"/>
                <a:ea typeface="Avenir Heavy"/>
                <a:cs typeface="Avenir Heavy"/>
                <a:sym typeface="Avenir Heavy"/>
              </a:rPr>
              <a:t>industry</a:t>
            </a:r>
            <a:r>
              <a:t>, identify “hidden-prime” SMBs with index, connect Enigma data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Data"/>
          <p:cNvSpPr txBox="1"/>
          <p:nvPr/>
        </p:nvSpPr>
        <p:spPr>
          <a:xfrm>
            <a:off x="565565" y="742743"/>
            <a:ext cx="21473720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20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t>Data</a:t>
            </a:r>
          </a:p>
        </p:txBody>
      </p:sp>
      <p:pic>
        <p:nvPicPr>
          <p:cNvPr id="161" name="Screenshot 2023-07-25 at 6.56.42 PM.png" descr="Screenshot 2023-07-25 at 6.56.42 PM.png"/>
          <p:cNvPicPr>
            <a:picLocks noChangeAspect="1"/>
          </p:cNvPicPr>
          <p:nvPr/>
        </p:nvPicPr>
        <p:blipFill>
          <a:blip r:embed="rId2"/>
          <a:srcRect b="52667"/>
          <a:stretch>
            <a:fillRect/>
          </a:stretch>
        </p:blipFill>
        <p:spPr>
          <a:xfrm>
            <a:off x="2171700" y="6065807"/>
            <a:ext cx="18268462" cy="381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ehill_work.bea_data_naics_2…"/>
          <p:cNvSpPr txBox="1"/>
          <p:nvPr/>
        </p:nvSpPr>
        <p:spPr>
          <a:xfrm>
            <a:off x="566070" y="2359659"/>
            <a:ext cx="15709901" cy="2697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29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ehill_work.bea_data_naics_2</a:t>
            </a:r>
          </a:p>
          <a:p>
            <a:pPr marL="849841" lvl="1" indent="-291041" algn="l">
              <a:lnSpc>
                <a:spcPct val="120000"/>
              </a:lnSpc>
              <a:buClr>
                <a:srgbClr val="000000"/>
              </a:buClr>
              <a:buSzPct val="100000"/>
              <a:buChar char="•"/>
              <a:defRPr sz="25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Unique rows on Industry/County/time at 2-Digit </a:t>
            </a:r>
            <a:r>
              <a:rPr u="sng">
                <a:hlinkClick r:id="rId3"/>
              </a:rPr>
              <a:t>NAICS</a:t>
            </a:r>
            <a:r>
              <a:t> level (2022)</a:t>
            </a:r>
          </a:p>
          <a:p>
            <a:pPr marL="849841" lvl="1" indent="-291041" algn="l">
              <a:lnSpc>
                <a:spcPct val="120000"/>
              </a:lnSpc>
              <a:buClr>
                <a:srgbClr val="000000"/>
              </a:buClr>
              <a:buSzPct val="100000"/>
              <a:buChar char="•"/>
              <a:defRPr sz="25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Data spans 2001-2021, updated annually</a:t>
            </a:r>
          </a:p>
          <a:p>
            <a:pPr marL="1408641" lvl="2" indent="-291041" algn="l">
              <a:lnSpc>
                <a:spcPct val="120000"/>
              </a:lnSpc>
              <a:buClr>
                <a:srgbClr val="000000"/>
              </a:buClr>
              <a:buSzPct val="100000"/>
              <a:buChar char="•"/>
              <a:defRPr sz="25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ft_pt_employment: total full/part-time employed</a:t>
            </a:r>
          </a:p>
          <a:p>
            <a:pPr marL="1408641" lvl="2" indent="-291041" algn="l">
              <a:lnSpc>
                <a:spcPct val="120000"/>
              </a:lnSpc>
              <a:buClr>
                <a:srgbClr val="000000"/>
              </a:buClr>
              <a:buSzPct val="100000"/>
              <a:buChar char="•"/>
              <a:defRPr sz="25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contribution_pct_real_GDP: percent value contribution to US GDP (0.038 = 0.038%)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INDUSTRY BY COUNTY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defTabSz="1853137">
              <a:defRPr sz="15808" spc="-316">
                <a:solidFill>
                  <a:srgbClr val="5C00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INDUSTRY BY COUNTY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newplot-13.png" descr="newplot-13.png"/>
          <p:cNvPicPr>
            <a:picLocks noChangeAspect="1"/>
          </p:cNvPicPr>
          <p:nvPr/>
        </p:nvPicPr>
        <p:blipFill>
          <a:blip r:embed="rId2"/>
          <a:srcRect t="5061" b="5061"/>
          <a:stretch>
            <a:fillRect/>
          </a:stretch>
        </p:blipFill>
        <p:spPr>
          <a:xfrm>
            <a:off x="597296" y="6279582"/>
            <a:ext cx="20172790" cy="34777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newplot-8.png" descr="newplot-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69" y="9480684"/>
            <a:ext cx="19942388" cy="3825266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Time Series Focus…"/>
          <p:cNvSpPr txBox="1"/>
          <p:nvPr/>
        </p:nvSpPr>
        <p:spPr>
          <a:xfrm>
            <a:off x="596678" y="2039312"/>
            <a:ext cx="20268494" cy="3726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>
              <a:lnSpc>
                <a:spcPct val="120000"/>
              </a:lnSpc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Time Series Focus</a:t>
            </a:r>
          </a:p>
          <a:p>
            <a:pPr marL="1408641" lvl="2" indent="-291041" algn="l">
              <a:buClr>
                <a:srgbClr val="000000"/>
              </a:buClr>
              <a:buSzPct val="100000"/>
              <a:buChar char="•"/>
              <a:defRPr sz="25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GDP over/underperformance in comparison to state averages</a:t>
            </a:r>
          </a:p>
          <a:p>
            <a:pPr marL="1967441" lvl="3" indent="-291041" algn="l">
              <a:buClr>
                <a:srgbClr val="000000"/>
              </a:buClr>
              <a:buSzPct val="100000"/>
              <a:buChar char="•"/>
              <a:defRPr sz="25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Feature: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diff_gdp_vs_state_avg</a:t>
            </a:r>
          </a:p>
          <a:p>
            <a:pPr marL="1967441" lvl="3" indent="-291041" algn="l">
              <a:lnSpc>
                <a:spcPct val="150000"/>
              </a:lnSpc>
              <a:buClr>
                <a:srgbClr val="000000"/>
              </a:buClr>
              <a:buSzPct val="100000"/>
              <a:buChar char="•"/>
              <a:defRPr sz="25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GDP per capita is an included feature -&gt; not necessary when focus is positive vs negative contribution</a:t>
            </a:r>
          </a:p>
          <a:p>
            <a:pPr lvl="1" algn="l">
              <a:lnSpc>
                <a:spcPct val="120000"/>
              </a:lnSpc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Distribution Focus</a:t>
            </a:r>
          </a:p>
          <a:p>
            <a:pPr marL="1408641" lvl="2" indent="-291041" algn="l">
              <a:buClr>
                <a:srgbClr val="000000"/>
              </a:buClr>
              <a:buSzPct val="100000"/>
              <a:buChar char="•"/>
              <a:defRPr sz="25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Frequency that an industry falls at/below 0% GDP contribution</a:t>
            </a:r>
          </a:p>
          <a:p>
            <a:pPr marL="1967441" lvl="3" indent="-291041" algn="l">
              <a:buClr>
                <a:srgbClr val="000000"/>
              </a:buClr>
              <a:buSzPct val="100000"/>
              <a:buChar char="•"/>
              <a:defRPr sz="25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Feature: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negative_gdp_frequency</a:t>
            </a:r>
          </a:p>
        </p:txBody>
      </p:sp>
      <p:sp>
        <p:nvSpPr>
          <p:cNvPr id="169" name="GDP by Industry at County Level - New York"/>
          <p:cNvSpPr txBox="1"/>
          <p:nvPr/>
        </p:nvSpPr>
        <p:spPr>
          <a:xfrm>
            <a:off x="590965" y="717343"/>
            <a:ext cx="21473720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20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t>GDP by Industry at County Level - New York</a:t>
            </a:r>
          </a:p>
        </p:txBody>
      </p:sp>
      <p:pic>
        <p:nvPicPr>
          <p:cNvPr id="170" name="Screenshot 2023-07-25 at 12.29.58 AM.png" descr="Screenshot 2023-07-25 at 12.29.58 AM.png"/>
          <p:cNvPicPr>
            <a:picLocks noChangeAspect="1"/>
          </p:cNvPicPr>
          <p:nvPr/>
        </p:nvPicPr>
        <p:blipFill>
          <a:blip r:embed="rId4"/>
          <a:srcRect l="91064"/>
          <a:stretch>
            <a:fillRect/>
          </a:stretch>
        </p:blipFill>
        <p:spPr>
          <a:xfrm>
            <a:off x="21905810" y="8017958"/>
            <a:ext cx="2220676" cy="19446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Screenshot 2023-07-25 at 12.29.58 AM.png" descr="Screenshot 2023-07-25 at 12.29.58 AM.png"/>
          <p:cNvPicPr>
            <a:picLocks noChangeAspect="1"/>
          </p:cNvPicPr>
          <p:nvPr/>
        </p:nvPicPr>
        <p:blipFill>
          <a:blip r:embed="rId4"/>
          <a:srcRect l="51272" r="41706"/>
          <a:stretch>
            <a:fillRect/>
          </a:stretch>
        </p:blipFill>
        <p:spPr>
          <a:xfrm>
            <a:off x="20118060" y="8007708"/>
            <a:ext cx="1749989" cy="19505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Screenshot 2023-07-25 at 12.29.58 AM.png" descr="Screenshot 2023-07-25 at 12.29.58 AM.png"/>
          <p:cNvPicPr>
            <a:picLocks noChangeAspect="1"/>
          </p:cNvPicPr>
          <p:nvPr/>
        </p:nvPicPr>
        <p:blipFill>
          <a:blip r:embed="rId4"/>
          <a:srcRect l="10625" r="86365"/>
          <a:stretch>
            <a:fillRect/>
          </a:stretch>
        </p:blipFill>
        <p:spPr>
          <a:xfrm>
            <a:off x="19396431" y="8012074"/>
            <a:ext cx="719017" cy="1869957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* Negative GDP contribution: &quot;when taxes on production and imports less subsidies and gross operating surplus are added to the industry's compensation of employees, GDP contribution may be negative&quot;"/>
          <p:cNvSpPr txBox="1"/>
          <p:nvPr/>
        </p:nvSpPr>
        <p:spPr>
          <a:xfrm>
            <a:off x="889000" y="13151675"/>
            <a:ext cx="16916400" cy="315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>
              <a:defRPr sz="1300"/>
            </a:pPr>
            <a:r>
              <a:t>* </a:t>
            </a:r>
            <a:r>
              <a:rPr u="sng">
                <a:hlinkClick r:id="rId5"/>
              </a:rPr>
              <a:t>Negative GDP contribution</a:t>
            </a:r>
            <a:r>
              <a:t>: "when taxes on production and imports less subsidies and gross operating surplus are added to the industry's compensation of employees, GDP contribution may be negative"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OUNTY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0800" b="1" spc="-416">
                <a:solidFill>
                  <a:srgbClr val="5C00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t>COUNTY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newplot-17.png" descr="newplot-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87" y="9720131"/>
            <a:ext cx="19819789" cy="3276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newplot-19.png" descr="newplot-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63" y="3397791"/>
            <a:ext cx="19896610" cy="3289301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Florida…"/>
          <p:cNvSpPr txBox="1"/>
          <p:nvPr/>
        </p:nvSpPr>
        <p:spPr>
          <a:xfrm>
            <a:off x="603037" y="1839812"/>
            <a:ext cx="15362226" cy="1478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200">
                <a:latin typeface="Avenir Book"/>
                <a:ea typeface="Avenir Book"/>
                <a:cs typeface="Avenir Book"/>
                <a:sym typeface="Avenir Book"/>
              </a:defRPr>
            </a:lvl1pPr>
            <a:lvl2pPr marL="896408" indent="-337608" algn="l">
              <a:lnSpc>
                <a:spcPct val="120000"/>
              </a:lnSpc>
              <a:buClr>
                <a:srgbClr val="000000"/>
              </a:buClr>
              <a:buSzPct val="100000"/>
              <a:buChar char="•"/>
              <a:defRPr sz="2900">
                <a:latin typeface="Avenir Book"/>
                <a:ea typeface="Avenir Book"/>
                <a:cs typeface="Avenir Book"/>
                <a:sym typeface="Avenir Book"/>
              </a:defRPr>
            </a:lvl2pPr>
          </a:lstStyle>
          <a:p>
            <a:r>
              <a:t>Florida</a:t>
            </a:r>
          </a:p>
          <a:p>
            <a:pPr lvl="1"/>
            <a:r>
              <a:t>Healthy growth across many counties, even post-COVID</a:t>
            </a:r>
          </a:p>
        </p:txBody>
      </p:sp>
      <p:sp>
        <p:nvSpPr>
          <p:cNvPr id="180" name="New York - Employment Percentage…"/>
          <p:cNvSpPr txBox="1"/>
          <p:nvPr/>
        </p:nvSpPr>
        <p:spPr>
          <a:xfrm>
            <a:off x="594195" y="7138349"/>
            <a:ext cx="20310459" cy="1986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2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New York - Employment Percentage</a:t>
            </a:r>
          </a:p>
          <a:p>
            <a:pPr marL="982133" lvl="1" indent="-423333" algn="l">
              <a:buClr>
                <a:srgbClr val="000000"/>
              </a:buClr>
              <a:buSzPct val="100000"/>
              <a:buChar char="•"/>
              <a:defRPr sz="29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General decline in NY county employment, especially the drop offs post COVID (5.05% decrease in 2020)</a:t>
            </a:r>
          </a:p>
          <a:p>
            <a:pPr marL="1540933" lvl="2" indent="-423333" algn="l">
              <a:buClr>
                <a:srgbClr val="000000"/>
              </a:buClr>
              <a:buSzPct val="100000"/>
              <a:buChar char="•"/>
              <a:defRPr sz="2900"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employment_pct_growth</a:t>
            </a:r>
            <a:r>
              <a:t> measures the annual percent change in employment percentage</a:t>
            </a:r>
          </a:p>
        </p:txBody>
      </p:sp>
      <p:sp>
        <p:nvSpPr>
          <p:cNvPr id="181" name="* Snapshot of 13/67 Florida counties"/>
          <p:cNvSpPr txBox="1"/>
          <p:nvPr/>
        </p:nvSpPr>
        <p:spPr>
          <a:xfrm>
            <a:off x="13566492" y="3446199"/>
            <a:ext cx="4598595" cy="454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r>
              <a:t>* Snapshot of 13/67 Florida counties</a:t>
            </a:r>
          </a:p>
        </p:txBody>
      </p:sp>
      <p:sp>
        <p:nvSpPr>
          <p:cNvPr id="182" name="* Snapshot of 10/62 New York counties"/>
          <p:cNvSpPr txBox="1"/>
          <p:nvPr/>
        </p:nvSpPr>
        <p:spPr>
          <a:xfrm>
            <a:off x="13217738" y="9789201"/>
            <a:ext cx="4940504" cy="454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r>
              <a:t>* Snapshot of 10/62 New York counties</a:t>
            </a:r>
          </a:p>
        </p:txBody>
      </p:sp>
      <p:sp>
        <p:nvSpPr>
          <p:cNvPr id="183" name="Employment Percentage by County"/>
          <p:cNvSpPr txBox="1"/>
          <p:nvPr/>
        </p:nvSpPr>
        <p:spPr>
          <a:xfrm>
            <a:off x="590965" y="717343"/>
            <a:ext cx="21473720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20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t>Employment Percentage by County</a:t>
            </a:r>
          </a:p>
        </p:txBody>
      </p:sp>
      <p:sp>
        <p:nvSpPr>
          <p:cNvPr id="184" name="Oval"/>
          <p:cNvSpPr/>
          <p:nvPr/>
        </p:nvSpPr>
        <p:spPr>
          <a:xfrm>
            <a:off x="9626600" y="4749800"/>
            <a:ext cx="1358900" cy="2006600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85" name="Walton, FL"/>
          <p:cNvSpPr txBox="1"/>
          <p:nvPr/>
        </p:nvSpPr>
        <p:spPr>
          <a:xfrm>
            <a:off x="21798178" y="3562350"/>
            <a:ext cx="156484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t>Walton, FL</a:t>
            </a:r>
          </a:p>
        </p:txBody>
      </p:sp>
      <p:pic>
        <p:nvPicPr>
          <p:cNvPr id="186" name="Screenshot 2023-07-25 at 11.26.56 PM.png" descr="Screenshot 2023-07-25 at 11.26.56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9829" y="4057600"/>
            <a:ext cx="2590801" cy="2182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Screenshot 2023-07-25 at 11.33.17 PM.png" descr="Screenshot 2023-07-25 at 11.33.17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94639" y="10401799"/>
            <a:ext cx="4422661" cy="1911563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Albany NY"/>
          <p:cNvSpPr txBox="1"/>
          <p:nvPr/>
        </p:nvSpPr>
        <p:spPr>
          <a:xfrm>
            <a:off x="21016112" y="9874250"/>
            <a:ext cx="15541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t>Albany NY</a:t>
            </a:r>
          </a:p>
        </p:txBody>
      </p:sp>
      <p:sp>
        <p:nvSpPr>
          <p:cNvPr id="189" name="Oval"/>
          <p:cNvSpPr/>
          <p:nvPr/>
        </p:nvSpPr>
        <p:spPr>
          <a:xfrm>
            <a:off x="1117600" y="10134600"/>
            <a:ext cx="2552700" cy="2743200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newplot-15.png" descr="newplot-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724126"/>
            <a:ext cx="24384001" cy="46772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newplot-16.png" descr="newplot-1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05581"/>
            <a:ext cx="24384001" cy="4677239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N(0.0832, 1.974)"/>
          <p:cNvSpPr txBox="1"/>
          <p:nvPr/>
        </p:nvSpPr>
        <p:spPr>
          <a:xfrm>
            <a:off x="938355" y="4211133"/>
            <a:ext cx="252222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>
                <a:solidFill>
                  <a:srgbClr val="000000">
                    <a:alpha val="80000"/>
                  </a:srgb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N(0.0832, 1.974)</a:t>
            </a:r>
          </a:p>
        </p:txBody>
      </p:sp>
      <p:sp>
        <p:nvSpPr>
          <p:cNvPr id="194" name="Next Step: Macroeconomic Index"/>
          <p:cNvSpPr txBox="1"/>
          <p:nvPr/>
        </p:nvSpPr>
        <p:spPr>
          <a:xfrm>
            <a:off x="644651" y="806450"/>
            <a:ext cx="10547097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t>Next Step: Macroeconomic Index</a:t>
            </a:r>
          </a:p>
        </p:txBody>
      </p:sp>
      <p:sp>
        <p:nvSpPr>
          <p:cNvPr id="195" name="Attribute Distributions…"/>
          <p:cNvSpPr txBox="1"/>
          <p:nvPr/>
        </p:nvSpPr>
        <p:spPr>
          <a:xfrm>
            <a:off x="643890" y="2214879"/>
            <a:ext cx="19271192" cy="1158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3000">
                <a:latin typeface="Avenir Book"/>
                <a:ea typeface="Avenir Book"/>
                <a:cs typeface="Avenir Book"/>
                <a:sym typeface="Avenir Book"/>
              </a:defRPr>
            </a:lvl1pPr>
            <a:lvl2pPr marL="849841" indent="-291041" algn="l">
              <a:lnSpc>
                <a:spcPct val="120000"/>
              </a:lnSpc>
              <a:buClr>
                <a:srgbClr val="000000"/>
              </a:buClr>
              <a:buSzPct val="100000"/>
              <a:buChar char="•"/>
              <a:defRPr sz="2500">
                <a:latin typeface="Avenir Book"/>
                <a:ea typeface="Avenir Book"/>
                <a:cs typeface="Avenir Book"/>
                <a:sym typeface="Avenir Book"/>
              </a:defRPr>
            </a:lvl2pPr>
          </a:lstStyle>
          <a:p>
            <a:r>
              <a:t>Attribute Distributions</a:t>
            </a:r>
          </a:p>
          <a:p>
            <a:pPr lvl="1"/>
            <a:r>
              <a:t>Ex: -1.5% GDP contribution in a county/industry is a significant value on our normal distribution -&gt; greater impact on macro index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Microsoft Macintosh PowerPoint</Application>
  <PresentationFormat>Custom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Avenir Heavy</vt:lpstr>
      <vt:lpstr>Graphik</vt:lpstr>
      <vt:lpstr>Graphik Medium</vt:lpstr>
      <vt:lpstr>Graphik Semibold</vt:lpstr>
      <vt:lpstr>Helvetica Neue</vt:lpstr>
      <vt:lpstr>31_ColorGradientLight</vt:lpstr>
      <vt:lpstr>Macroeconomic Insights by County &amp; Industry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Macroeconomic Insights by County &amp; Industry</dc:title>
  <cp:lastModifiedBy>Ethan Hill</cp:lastModifiedBy>
  <cp:revision>1</cp:revision>
  <dcterms:modified xsi:type="dcterms:W3CDTF">2024-01-04T04:41:46Z</dcterms:modified>
</cp:coreProperties>
</file>