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0" r:id="rId3"/>
    <p:sldId id="257" r:id="rId4"/>
    <p:sldId id="284" r:id="rId5"/>
    <p:sldId id="277" r:id="rId6"/>
    <p:sldId id="263" r:id="rId7"/>
    <p:sldId id="285" r:id="rId8"/>
    <p:sldId id="288" r:id="rId9"/>
    <p:sldId id="258" r:id="rId10"/>
    <p:sldId id="286" r:id="rId11"/>
    <p:sldId id="287"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8A9CB-F156-4841-9A13-5463FA2BC0CC}" type="datetimeFigureOut">
              <a:rPr lang="zh-CN" altLang="en-US" smtClean="0"/>
              <a:t>2024/11/7</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88C782-081E-4A8B-B591-D4FBFF6A715D}" type="slidenum">
              <a:rPr lang="zh-CN" altLang="en-US" smtClean="0"/>
              <a:t>‹#›</a:t>
            </a:fld>
            <a:endParaRPr lang="zh-CN" altLang="en-US"/>
          </a:p>
        </p:txBody>
      </p:sp>
    </p:spTree>
    <p:extLst>
      <p:ext uri="{BB962C8B-B14F-4D97-AF65-F5344CB8AC3E}">
        <p14:creationId xmlns:p14="http://schemas.microsoft.com/office/powerpoint/2010/main" val="3329696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zh-CN" dirty="0"/>
              <a:t>Thanks for </a:t>
            </a:r>
            <a:r>
              <a:rPr lang="en-US" altLang="zh-CN" dirty="0" err="1"/>
              <a:t>Tianxin’s</a:t>
            </a:r>
            <a:r>
              <a:rPr lang="en-US" altLang="zh-CN" dirty="0"/>
              <a:t> explanation for the DPO equation. So next, I </a:t>
            </a:r>
            <a:r>
              <a:rPr lang="en-US" altLang="zh-CN" dirty="0" err="1"/>
              <a:t>gonna</a:t>
            </a:r>
            <a:r>
              <a:rPr lang="en-US" altLang="zh-CN" dirty="0"/>
              <a:t> explain how does the loss function of DPO works. First of all, fine-tuning method in DPO can be specifically divided into two pipelines</a:t>
            </a:r>
            <a:endParaRPr lang="zh-CN" altLang="en-US" dirty="0"/>
          </a:p>
        </p:txBody>
      </p:sp>
    </p:spTree>
    <p:extLst>
      <p:ext uri="{BB962C8B-B14F-4D97-AF65-F5344CB8AC3E}">
        <p14:creationId xmlns:p14="http://schemas.microsoft.com/office/powerpoint/2010/main" val="2538456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eb.eecs.umich.edu/~hongla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b="1" dirty="0"/>
              <a:t>Interview Presentation by </a:t>
            </a:r>
            <a:br>
              <a:rPr lang="en-US" altLang="zh-CN" b="1" dirty="0"/>
            </a:br>
            <a:r>
              <a:rPr lang="en-US" altLang="zh-CN" sz="4000" dirty="0"/>
              <a:t>Yichen (Ethan) Lu</a:t>
            </a:r>
            <a:endParaRPr lang="en-US" altLang="zh-CN" dirty="0"/>
          </a:p>
        </p:txBody>
      </p:sp>
      <p:sp>
        <p:nvSpPr>
          <p:cNvPr id="3" name="Subtitle 2"/>
          <p:cNvSpPr>
            <a:spLocks noGrp="1"/>
          </p:cNvSpPr>
          <p:nvPr>
            <p:ph type="subTitle" idx="1"/>
          </p:nvPr>
        </p:nvSpPr>
        <p:spPr/>
        <p:txBody>
          <a:bodyPr/>
          <a:lstStyle/>
          <a:p>
            <a:r>
              <a:rPr dirty="0"/>
              <a:t>University of Michigan - Ann Arbor</a:t>
            </a:r>
          </a:p>
          <a:p>
            <a:r>
              <a:rPr dirty="0"/>
              <a:t>MS in EECS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06EA-D433-EF82-E3AC-374345C4F249}"/>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01AD32D3-E976-C884-F238-8154872C1F90}"/>
              </a:ext>
            </a:extLst>
          </p:cNvPr>
          <p:cNvSpPr>
            <a:spLocks noGrp="1"/>
          </p:cNvSpPr>
          <p:nvPr>
            <p:ph idx="1"/>
          </p:nvPr>
        </p:nvSpPr>
        <p:spPr/>
        <p:txBody>
          <a:bodyPr/>
          <a:lstStyle/>
          <a:p>
            <a:endParaRPr lang="zh-CN" altLang="en-US" dirty="0"/>
          </a:p>
        </p:txBody>
      </p:sp>
      <p:pic>
        <p:nvPicPr>
          <p:cNvPr id="5" name="Picture 4">
            <a:extLst>
              <a:ext uri="{FF2B5EF4-FFF2-40B4-BE49-F238E27FC236}">
                <a16:creationId xmlns:a16="http://schemas.microsoft.com/office/drawing/2014/main" id="{E9BB171E-A56A-9E40-2FA5-1B10A6D01557}"/>
              </a:ext>
            </a:extLst>
          </p:cNvPr>
          <p:cNvPicPr>
            <a:picLocks noChangeAspect="1"/>
          </p:cNvPicPr>
          <p:nvPr/>
        </p:nvPicPr>
        <p:blipFill>
          <a:blip r:embed="rId2"/>
          <a:stretch>
            <a:fillRect/>
          </a:stretch>
        </p:blipFill>
        <p:spPr>
          <a:xfrm>
            <a:off x="27432" y="1243584"/>
            <a:ext cx="9144000" cy="3610060"/>
          </a:xfrm>
          <a:prstGeom prst="rect">
            <a:avLst/>
          </a:prstGeom>
        </p:spPr>
      </p:pic>
      <p:sp>
        <p:nvSpPr>
          <p:cNvPr id="6" name="Title 1">
            <a:extLst>
              <a:ext uri="{FF2B5EF4-FFF2-40B4-BE49-F238E27FC236}">
                <a16:creationId xmlns:a16="http://schemas.microsoft.com/office/drawing/2014/main" id="{B798AF61-0916-A163-227E-9D46F3BD4467}"/>
              </a:ext>
            </a:extLst>
          </p:cNvPr>
          <p:cNvSpPr txBox="1">
            <a:spLocks/>
          </p:cNvSpPr>
          <p:nvPr/>
        </p:nvSpPr>
        <p:spPr>
          <a:xfrm>
            <a:off x="0" y="-22383"/>
            <a:ext cx="8421624" cy="59404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a:t>Project 2: Visual Instruction Tuning Enhanced Recipe Generation</a:t>
            </a:r>
            <a:endParaRPr lang="en-US" sz="2400" dirty="0"/>
          </a:p>
        </p:txBody>
      </p:sp>
    </p:spTree>
    <p:extLst>
      <p:ext uri="{BB962C8B-B14F-4D97-AF65-F5344CB8AC3E}">
        <p14:creationId xmlns:p14="http://schemas.microsoft.com/office/powerpoint/2010/main" val="250846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A359-85FC-90EC-CBFC-AB0CC11E39E6}"/>
              </a:ext>
            </a:extLst>
          </p:cNvPr>
          <p:cNvSpPr>
            <a:spLocks noGrp="1"/>
          </p:cNvSpPr>
          <p:nvPr>
            <p:ph type="title"/>
          </p:nvPr>
        </p:nvSpPr>
        <p:spPr>
          <a:xfrm>
            <a:off x="657519" y="741391"/>
            <a:ext cx="2591866" cy="1616203"/>
          </a:xfrm>
        </p:spPr>
        <p:txBody>
          <a:bodyPr anchor="b">
            <a:normAutofit/>
          </a:bodyPr>
          <a:lstStyle/>
          <a:p>
            <a:r>
              <a:rPr lang="en-US" altLang="zh-CN" sz="2800" dirty="0"/>
              <a:t>Mode Collapse</a:t>
            </a:r>
            <a:endParaRPr lang="zh-CN" altLang="en-US" sz="6000" dirty="0"/>
          </a:p>
        </p:txBody>
      </p:sp>
      <p:sp>
        <p:nvSpPr>
          <p:cNvPr id="3" name="Content Placeholder 2">
            <a:extLst>
              <a:ext uri="{FF2B5EF4-FFF2-40B4-BE49-F238E27FC236}">
                <a16:creationId xmlns:a16="http://schemas.microsoft.com/office/drawing/2014/main" id="{D582ABB1-3129-2C16-5A95-311D869E6DE5}"/>
              </a:ext>
            </a:extLst>
          </p:cNvPr>
          <p:cNvSpPr>
            <a:spLocks noGrp="1"/>
          </p:cNvSpPr>
          <p:nvPr>
            <p:ph idx="1"/>
          </p:nvPr>
        </p:nvSpPr>
        <p:spPr>
          <a:xfrm>
            <a:off x="657519" y="2533476"/>
            <a:ext cx="2591866" cy="3447832"/>
          </a:xfrm>
        </p:spPr>
        <p:txBody>
          <a:bodyPr anchor="t">
            <a:normAutofit/>
          </a:bodyPr>
          <a:lstStyle/>
          <a:p>
            <a:r>
              <a:rPr lang="en-US" altLang="zh-CN" sz="1700" dirty="0"/>
              <a:t>Ingredients and Instructions Mentioned</a:t>
            </a:r>
          </a:p>
          <a:p>
            <a:r>
              <a:rPr lang="en-US" altLang="zh-CN" sz="1700" dirty="0"/>
              <a:t>In this project, it is used to enhance the model’s performance in generating multi-turn dialogues.</a:t>
            </a:r>
            <a:endParaRPr lang="zh-CN" altLang="en-US" sz="1700" dirty="0"/>
          </a:p>
        </p:txBody>
      </p:sp>
      <p:pic>
        <p:nvPicPr>
          <p:cNvPr id="7" name="Picture 6">
            <a:extLst>
              <a:ext uri="{FF2B5EF4-FFF2-40B4-BE49-F238E27FC236}">
                <a16:creationId xmlns:a16="http://schemas.microsoft.com/office/drawing/2014/main" id="{74DD0E6A-8C22-3BDC-71A1-E1440B56221E}"/>
              </a:ext>
            </a:extLst>
          </p:cNvPr>
          <p:cNvPicPr>
            <a:picLocks noChangeAspect="1"/>
          </p:cNvPicPr>
          <p:nvPr/>
        </p:nvPicPr>
        <p:blipFill>
          <a:blip r:embed="rId2"/>
          <a:stretch>
            <a:fillRect/>
          </a:stretch>
        </p:blipFill>
        <p:spPr>
          <a:xfrm>
            <a:off x="3740754" y="1624672"/>
            <a:ext cx="4792009" cy="3617965"/>
          </a:xfrm>
          <a:prstGeom prst="rect">
            <a:avLst/>
          </a:prstGeom>
        </p:spPr>
      </p:pic>
      <p:grpSp>
        <p:nvGrpSpPr>
          <p:cNvPr id="12" name="Group 11">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51478" y="0"/>
            <a:ext cx="92522" cy="6858000"/>
            <a:chOff x="12068638" y="0"/>
            <a:chExt cx="123362" cy="6858000"/>
          </a:xfrm>
        </p:grpSpPr>
        <p:sp>
          <p:nvSpPr>
            <p:cNvPr id="13" name="Rectangle 12">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1">
            <a:extLst>
              <a:ext uri="{FF2B5EF4-FFF2-40B4-BE49-F238E27FC236}">
                <a16:creationId xmlns:a16="http://schemas.microsoft.com/office/drawing/2014/main" id="{E281DFA3-42D1-048D-37CB-06359A77DD5A}"/>
              </a:ext>
            </a:extLst>
          </p:cNvPr>
          <p:cNvSpPr txBox="1">
            <a:spLocks/>
          </p:cNvSpPr>
          <p:nvPr/>
        </p:nvSpPr>
        <p:spPr>
          <a:xfrm>
            <a:off x="0" y="-22383"/>
            <a:ext cx="8421624" cy="59404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a:t>Project 2: Visual Instruction Tuning Enhanced Recipe Generation</a:t>
            </a:r>
            <a:endParaRPr lang="en-US" sz="2400" dirty="0"/>
          </a:p>
        </p:txBody>
      </p:sp>
    </p:spTree>
    <p:extLst>
      <p:ext uri="{BB962C8B-B14F-4D97-AF65-F5344CB8AC3E}">
        <p14:creationId xmlns:p14="http://schemas.microsoft.com/office/powerpoint/2010/main" val="2159354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8CAA4A-E4C4-0808-AD87-F8CA7C5475B4}"/>
              </a:ext>
            </a:extLst>
          </p:cNvPr>
          <p:cNvSpPr txBox="1">
            <a:spLocks/>
          </p:cNvSpPr>
          <p:nvPr/>
        </p:nvSpPr>
        <p:spPr>
          <a:xfrm>
            <a:off x="0" y="-22383"/>
            <a:ext cx="6739128" cy="59404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a:t>Research Goals</a:t>
            </a:r>
            <a:endParaRPr lang="en-US" sz="2400" dirty="0"/>
          </a:p>
        </p:txBody>
      </p:sp>
      <p:sp>
        <p:nvSpPr>
          <p:cNvPr id="11" name="Content Placeholder 2">
            <a:extLst>
              <a:ext uri="{FF2B5EF4-FFF2-40B4-BE49-F238E27FC236}">
                <a16:creationId xmlns:a16="http://schemas.microsoft.com/office/drawing/2014/main" id="{FCAC1E68-832F-D557-7F95-D6815B1E5924}"/>
              </a:ext>
            </a:extLst>
          </p:cNvPr>
          <p:cNvSpPr txBox="1">
            <a:spLocks/>
          </p:cNvSpPr>
          <p:nvPr/>
        </p:nvSpPr>
        <p:spPr>
          <a:xfrm>
            <a:off x="0" y="571659"/>
            <a:ext cx="9144000" cy="628634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a:p>
            <a:r>
              <a:rPr lang="en-US" dirty="0"/>
              <a:t>Interested in advancing the field of trustworthy AI, particularly through alignment of LLMs with ethical standards.</a:t>
            </a:r>
          </a:p>
          <a:p>
            <a:r>
              <a:rPr lang="en-US" dirty="0"/>
              <a:t>Committed to exploring AI applications that enhance real-world usability, transparency, and reliability.</a:t>
            </a:r>
          </a:p>
          <a:p>
            <a:r>
              <a:rPr lang="en-US" dirty="0"/>
              <a:t>Looking forward to collaborating in interdisciplinary research groups to push boundaries in machine learning and AI.</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5DEA2-546B-7B6F-BB9D-A209C782FB11}"/>
              </a:ext>
            </a:extLst>
          </p:cNvPr>
          <p:cNvSpPr>
            <a:spLocks noGrp="1"/>
          </p:cNvSpPr>
          <p:nvPr>
            <p:ph idx="1"/>
          </p:nvPr>
        </p:nvSpPr>
        <p:spPr>
          <a:xfrm>
            <a:off x="0" y="571659"/>
            <a:ext cx="9144000" cy="6286341"/>
          </a:xfrm>
        </p:spPr>
        <p:txBody>
          <a:bodyPr/>
          <a:lstStyle/>
          <a:p>
            <a:r>
              <a:rPr lang="en-US" altLang="zh-CN" sz="2000" dirty="0"/>
              <a:t>Master's student in </a:t>
            </a:r>
            <a:r>
              <a:rPr lang="en-US" altLang="zh-CN" dirty="0"/>
              <a:t>Electrical Engineering and Computer Science </a:t>
            </a:r>
            <a:r>
              <a:rPr lang="en-US" altLang="zh-CN" sz="2000" dirty="0"/>
              <a:t>at the University of Michigan, specializing in </a:t>
            </a:r>
            <a:r>
              <a:rPr lang="en-US" altLang="zh-CN" dirty="0"/>
              <a:t>Signal, Image Processing, and Machine Learning.</a:t>
            </a:r>
          </a:p>
          <a:p>
            <a:r>
              <a:rPr lang="en-US" altLang="zh-CN" sz="2000" dirty="0"/>
              <a:t>Recent Research Focus: </a:t>
            </a:r>
            <a:r>
              <a:rPr lang="en-US" altLang="zh-CN" dirty="0"/>
              <a:t>AIGC, Computer Vision, Machine Learning</a:t>
            </a:r>
          </a:p>
          <a:p>
            <a:endParaRPr lang="en-US" altLang="zh-CN" dirty="0"/>
          </a:p>
          <a:p>
            <a:endParaRPr lang="en-US" altLang="zh-CN" dirty="0"/>
          </a:p>
          <a:p>
            <a:r>
              <a:rPr lang="en-US" altLang="zh-CN" sz="2000" dirty="0"/>
              <a:t>Key Research: </a:t>
            </a:r>
          </a:p>
          <a:p>
            <a:pPr marL="571500" indent="-571500">
              <a:buFont typeface="+mj-lt"/>
              <a:buAutoNum type="romanUcPeriod"/>
            </a:pPr>
            <a:r>
              <a:rPr lang="en-US" altLang="zh-CN" sz="1800" dirty="0">
                <a:latin typeface="CMBX10"/>
              </a:rPr>
              <a:t>Optimization of FISTA-NET for </a:t>
            </a:r>
            <a:r>
              <a:rPr lang="en-US" altLang="zh-CN" sz="1800" dirty="0" err="1">
                <a:latin typeface="CMBX10"/>
              </a:rPr>
              <a:t>mPACT</a:t>
            </a:r>
            <a:r>
              <a:rPr lang="en-US" altLang="zh-CN" sz="1800" dirty="0">
                <a:latin typeface="CMBX10"/>
              </a:rPr>
              <a:t> (DL)</a:t>
            </a:r>
          </a:p>
          <a:p>
            <a:pPr marL="571500" indent="-571500">
              <a:buFont typeface="+mj-lt"/>
              <a:buAutoNum type="romanUcPeriod"/>
            </a:pPr>
            <a:r>
              <a:rPr lang="en-US" altLang="zh-CN" sz="1800" dirty="0">
                <a:latin typeface="CMBX10"/>
              </a:rPr>
              <a:t>LLM Alignment Using Generated Feedback (RLHF)</a:t>
            </a:r>
          </a:p>
          <a:p>
            <a:pPr marL="571500" indent="-571500">
              <a:buFont typeface="+mj-lt"/>
              <a:buAutoNum type="romanUcPeriod"/>
            </a:pPr>
            <a:r>
              <a:rPr lang="en-US" altLang="zh-CN" sz="1800" dirty="0">
                <a:latin typeface="CMBX10"/>
              </a:rPr>
              <a:t>Comparative Analysis in Medical Image Segmentation (CV, Stable-Diffusion, U-NET)</a:t>
            </a:r>
          </a:p>
          <a:p>
            <a:pPr marL="571500" indent="-571500">
              <a:buFont typeface="+mj-lt"/>
              <a:buAutoNum type="romanUcPeriod"/>
            </a:pPr>
            <a:r>
              <a:rPr lang="en-US" altLang="zh-CN" sz="1800" dirty="0">
                <a:latin typeface="CMBX10"/>
              </a:rPr>
              <a:t>Visual Instruction Tuning Enhanced Recipe Generation (Multimodal LLM)</a:t>
            </a:r>
          </a:p>
          <a:p>
            <a:pPr marL="571500" indent="-571500">
              <a:buFont typeface="+mj-lt"/>
              <a:buAutoNum type="romanUcPeriod"/>
            </a:pPr>
            <a:r>
              <a:rPr lang="en-US" altLang="zh-CN" sz="1800" dirty="0">
                <a:latin typeface="CMBX10"/>
              </a:rPr>
              <a:t>Analysis and Implementation of Recipe Generation Models (ML system, more on SDE)</a:t>
            </a:r>
            <a:endParaRPr lang="zh-CN" altLang="en-US" sz="1800" dirty="0">
              <a:latin typeface="CMBX10"/>
            </a:endParaRPr>
          </a:p>
        </p:txBody>
      </p:sp>
      <p:sp>
        <p:nvSpPr>
          <p:cNvPr id="4" name="Title 1">
            <a:extLst>
              <a:ext uri="{FF2B5EF4-FFF2-40B4-BE49-F238E27FC236}">
                <a16:creationId xmlns:a16="http://schemas.microsoft.com/office/drawing/2014/main" id="{E2E39CB5-E731-A138-8823-AAF2598BAAEF}"/>
              </a:ext>
            </a:extLst>
          </p:cNvPr>
          <p:cNvSpPr txBox="1">
            <a:spLocks/>
          </p:cNvSpPr>
          <p:nvPr/>
        </p:nvSpPr>
        <p:spPr>
          <a:xfrm>
            <a:off x="0" y="-22383"/>
            <a:ext cx="6739128" cy="59404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a:t>Background</a:t>
            </a:r>
            <a:endParaRPr lang="en-US" sz="2400" dirty="0"/>
          </a:p>
        </p:txBody>
      </p:sp>
    </p:spTree>
    <p:extLst>
      <p:ext uri="{BB962C8B-B14F-4D97-AF65-F5344CB8AC3E}">
        <p14:creationId xmlns:p14="http://schemas.microsoft.com/office/powerpoint/2010/main" val="183753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383"/>
            <a:ext cx="6739128" cy="594042"/>
          </a:xfrm>
        </p:spPr>
        <p:txBody>
          <a:bodyPr>
            <a:noAutofit/>
          </a:bodyPr>
          <a:lstStyle/>
          <a:p>
            <a:r>
              <a:rPr sz="2400" dirty="0"/>
              <a:t>Project 1: LLM Alignment Using Generated Feedback</a:t>
            </a:r>
          </a:p>
        </p:txBody>
      </p:sp>
      <p:sp>
        <p:nvSpPr>
          <p:cNvPr id="3" name="Content Placeholder 2"/>
          <p:cNvSpPr>
            <a:spLocks noGrp="1"/>
          </p:cNvSpPr>
          <p:nvPr>
            <p:ph idx="1"/>
          </p:nvPr>
        </p:nvSpPr>
        <p:spPr>
          <a:xfrm>
            <a:off x="0" y="571659"/>
            <a:ext cx="9144000" cy="6286341"/>
          </a:xfrm>
        </p:spPr>
        <p:txBody>
          <a:bodyPr>
            <a:normAutofit fontScale="62500" lnSpcReduction="20000"/>
          </a:bodyPr>
          <a:lstStyle/>
          <a:p>
            <a:endParaRPr dirty="0"/>
          </a:p>
          <a:p>
            <a:r>
              <a:rPr dirty="0"/>
              <a:t>Advisor: Assistant Prof. Samet </a:t>
            </a:r>
            <a:r>
              <a:rPr dirty="0" err="1"/>
              <a:t>Oymak</a:t>
            </a:r>
            <a:r>
              <a:rPr dirty="0"/>
              <a:t>, University of Michigan</a:t>
            </a:r>
            <a:endParaRPr lang="en-US" dirty="0"/>
          </a:p>
          <a:p>
            <a:endParaRPr lang="en-US" dirty="0"/>
          </a:p>
          <a:p>
            <a:r>
              <a:rPr lang="en-US" altLang="zh-CN" dirty="0"/>
              <a:t>Objective:</a:t>
            </a:r>
            <a:endParaRPr lang="en-US" dirty="0"/>
          </a:p>
          <a:p>
            <a:r>
              <a:rPr dirty="0"/>
              <a:t>Developed techniques in reinforcement learning from human feedback (RLHF) to enhance model alignment with human values and preferences.</a:t>
            </a:r>
          </a:p>
          <a:p>
            <a:r>
              <a:rPr dirty="0"/>
              <a:t>Targeted large language models (LLMs) to make them more responsive to human-like reasoning and ethically aligned outputs.</a:t>
            </a:r>
          </a:p>
          <a:p>
            <a:endParaRPr dirty="0"/>
          </a:p>
          <a:p>
            <a:r>
              <a:rPr dirty="0"/>
              <a:t>Approach:</a:t>
            </a:r>
            <a:r>
              <a:rPr lang="en-US" dirty="0"/>
              <a:t> </a:t>
            </a:r>
          </a:p>
          <a:p>
            <a:r>
              <a:rPr lang="en-US" dirty="0"/>
              <a:t>Based on DPO, </a:t>
            </a:r>
            <a:r>
              <a:rPr dirty="0"/>
              <a:t>Implemented a self-learning and teacher-guided training paradigm, creating a dual feedback loop system.</a:t>
            </a:r>
          </a:p>
          <a:p>
            <a:endParaRPr dirty="0"/>
          </a:p>
          <a:p>
            <a:r>
              <a:rPr dirty="0"/>
              <a:t>Achievements:</a:t>
            </a:r>
          </a:p>
          <a:p>
            <a:r>
              <a:rPr dirty="0"/>
              <a:t>Enhanced model responses, achieving high performance close to Alpaca 7B on </a:t>
            </a:r>
            <a:r>
              <a:rPr dirty="0" err="1"/>
              <a:t>AlpacaEval</a:t>
            </a:r>
            <a:r>
              <a:rPr dirty="0"/>
              <a:t> 2.0.</a:t>
            </a:r>
          </a:p>
          <a:p>
            <a:endParaRPr dirty="0"/>
          </a:p>
          <a:p>
            <a:r>
              <a:rPr dirty="0"/>
              <a:t>Relevance to Trustworthy AI:</a:t>
            </a:r>
          </a:p>
          <a:p>
            <a:r>
              <a:rPr dirty="0"/>
              <a:t>Demonstrates foundational progress in making LLMs safe, reliable, and transparent by aligning AI outputs with human ethical considerations.</a:t>
            </a:r>
          </a:p>
          <a:p>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6A7E-136B-E748-6129-80FD60165C67}"/>
              </a:ext>
            </a:extLst>
          </p:cNvPr>
          <p:cNvSpPr>
            <a:spLocks noGrp="1"/>
          </p:cNvSpPr>
          <p:nvPr>
            <p:ph type="title"/>
          </p:nvPr>
        </p:nvSpPr>
        <p:spPr/>
        <p:txBody>
          <a:bodyPr/>
          <a:lstStyle/>
          <a:p>
            <a:endParaRPr lang="zh-CN" altLang="en-US"/>
          </a:p>
        </p:txBody>
      </p:sp>
      <p:sp>
        <p:nvSpPr>
          <p:cNvPr id="3" name="Text Placeholder 2">
            <a:extLst>
              <a:ext uri="{FF2B5EF4-FFF2-40B4-BE49-F238E27FC236}">
                <a16:creationId xmlns:a16="http://schemas.microsoft.com/office/drawing/2014/main" id="{61D5BBCE-C009-AB2F-0E9F-E2CCE8827F5A}"/>
              </a:ext>
            </a:extLst>
          </p:cNvPr>
          <p:cNvSpPr>
            <a:spLocks noGrp="1"/>
          </p:cNvSpPr>
          <p:nvPr>
            <p:ph type="body" idx="1"/>
          </p:nvPr>
        </p:nvSpPr>
        <p:spPr/>
        <p:txBody>
          <a:bodyPr/>
          <a:lstStyle/>
          <a:p>
            <a:endParaRPr lang="zh-CN" altLang="en-US"/>
          </a:p>
        </p:txBody>
      </p:sp>
      <p:pic>
        <p:nvPicPr>
          <p:cNvPr id="5" name="Picture 4">
            <a:extLst>
              <a:ext uri="{FF2B5EF4-FFF2-40B4-BE49-F238E27FC236}">
                <a16:creationId xmlns:a16="http://schemas.microsoft.com/office/drawing/2014/main" id="{DA9A4C4B-A51F-D50C-5BC2-75CC7617230C}"/>
              </a:ext>
            </a:extLst>
          </p:cNvPr>
          <p:cNvPicPr>
            <a:picLocks noChangeAspect="1"/>
          </p:cNvPicPr>
          <p:nvPr/>
        </p:nvPicPr>
        <p:blipFill>
          <a:blip r:embed="rId2"/>
          <a:stretch>
            <a:fillRect/>
          </a:stretch>
        </p:blipFill>
        <p:spPr>
          <a:xfrm>
            <a:off x="504825" y="2429488"/>
            <a:ext cx="8134350" cy="3705225"/>
          </a:xfrm>
          <a:prstGeom prst="rect">
            <a:avLst/>
          </a:prstGeom>
        </p:spPr>
      </p:pic>
      <p:pic>
        <p:nvPicPr>
          <p:cNvPr id="4" name="Picture 3">
            <a:extLst>
              <a:ext uri="{FF2B5EF4-FFF2-40B4-BE49-F238E27FC236}">
                <a16:creationId xmlns:a16="http://schemas.microsoft.com/office/drawing/2014/main" id="{D7240D6C-53D4-15EC-2E5C-AEEC3B5456DD}"/>
              </a:ext>
            </a:extLst>
          </p:cNvPr>
          <p:cNvPicPr>
            <a:picLocks noChangeAspect="1"/>
          </p:cNvPicPr>
          <p:nvPr/>
        </p:nvPicPr>
        <p:blipFill>
          <a:blip r:embed="rId3"/>
          <a:stretch>
            <a:fillRect/>
          </a:stretch>
        </p:blipFill>
        <p:spPr>
          <a:xfrm>
            <a:off x="200025" y="6086475"/>
            <a:ext cx="8743950" cy="771525"/>
          </a:xfrm>
          <a:prstGeom prst="rect">
            <a:avLst/>
          </a:prstGeom>
        </p:spPr>
      </p:pic>
      <p:sp>
        <p:nvSpPr>
          <p:cNvPr id="6" name="Title 1">
            <a:extLst>
              <a:ext uri="{FF2B5EF4-FFF2-40B4-BE49-F238E27FC236}">
                <a16:creationId xmlns:a16="http://schemas.microsoft.com/office/drawing/2014/main" id="{C71A46AA-F01C-5530-47D1-F2D62B29431A}"/>
              </a:ext>
            </a:extLst>
          </p:cNvPr>
          <p:cNvSpPr txBox="1">
            <a:spLocks/>
          </p:cNvSpPr>
          <p:nvPr/>
        </p:nvSpPr>
        <p:spPr>
          <a:xfrm>
            <a:off x="0" y="-22383"/>
            <a:ext cx="6739128" cy="59404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a:t>Project 1: LLM Alignment Using Generated Feedback</a:t>
            </a:r>
          </a:p>
        </p:txBody>
      </p:sp>
      <p:pic>
        <p:nvPicPr>
          <p:cNvPr id="8" name="Picture 7">
            <a:extLst>
              <a:ext uri="{FF2B5EF4-FFF2-40B4-BE49-F238E27FC236}">
                <a16:creationId xmlns:a16="http://schemas.microsoft.com/office/drawing/2014/main" id="{4446C936-CEC0-BCCF-9ACB-5ADE14979DF3}"/>
              </a:ext>
            </a:extLst>
          </p:cNvPr>
          <p:cNvPicPr>
            <a:picLocks noChangeAspect="1"/>
          </p:cNvPicPr>
          <p:nvPr/>
        </p:nvPicPr>
        <p:blipFill>
          <a:blip r:embed="rId4"/>
          <a:stretch>
            <a:fillRect/>
          </a:stretch>
        </p:blipFill>
        <p:spPr>
          <a:xfrm>
            <a:off x="0" y="571659"/>
            <a:ext cx="9144000" cy="1857829"/>
          </a:xfrm>
          <a:prstGeom prst="rect">
            <a:avLst/>
          </a:prstGeom>
        </p:spPr>
      </p:pic>
    </p:spTree>
    <p:extLst>
      <p:ext uri="{BB962C8B-B14F-4D97-AF65-F5344CB8AC3E}">
        <p14:creationId xmlns:p14="http://schemas.microsoft.com/office/powerpoint/2010/main" val="3282047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4E92-0064-F3C8-5921-87ACD931CB86}"/>
              </a:ext>
            </a:extLst>
          </p:cNvPr>
          <p:cNvSpPr>
            <a:spLocks noGrp="1"/>
          </p:cNvSpPr>
          <p:nvPr>
            <p:ph type="title"/>
          </p:nvPr>
        </p:nvSpPr>
        <p:spPr>
          <a:xfrm>
            <a:off x="500634" y="281581"/>
            <a:ext cx="7886700" cy="994172"/>
          </a:xfrm>
        </p:spPr>
        <p:txBody>
          <a:bodyPr/>
          <a:lstStyle/>
          <a:p>
            <a:r>
              <a:rPr lang="en-US" altLang="zh-CN" dirty="0"/>
              <a:t>How to Implement</a:t>
            </a:r>
            <a:endParaRPr lang="zh-CN" altLang="en-US" dirty="0"/>
          </a:p>
        </p:txBody>
      </p:sp>
      <p:sp>
        <p:nvSpPr>
          <p:cNvPr id="3" name="Text Placeholder 2">
            <a:extLst>
              <a:ext uri="{FF2B5EF4-FFF2-40B4-BE49-F238E27FC236}">
                <a16:creationId xmlns:a16="http://schemas.microsoft.com/office/drawing/2014/main" id="{75295F9B-17F3-81A5-9E20-E8D80C5297FD}"/>
              </a:ext>
            </a:extLst>
          </p:cNvPr>
          <p:cNvSpPr>
            <a:spLocks noGrp="1"/>
          </p:cNvSpPr>
          <p:nvPr>
            <p:ph type="body" idx="1"/>
          </p:nvPr>
        </p:nvSpPr>
        <p:spPr>
          <a:xfrm>
            <a:off x="500634" y="1312732"/>
            <a:ext cx="7886700" cy="2570422"/>
          </a:xfrm>
        </p:spPr>
        <p:txBody>
          <a:bodyPr/>
          <a:lstStyle/>
          <a:p>
            <a:r>
              <a:rPr lang="en-US" altLang="zh-CN" sz="1800" dirty="0">
                <a:latin typeface="NimbusRomNo9L-Regu"/>
              </a:rPr>
              <a:t>Construct the offline dataset of preferences pairs</a:t>
            </a:r>
          </a:p>
          <a:p>
            <a:pPr algn="l"/>
            <a:endParaRPr lang="en-US" altLang="zh-CN" sz="1800" dirty="0">
              <a:latin typeface="NimbusRomNo9L-Regu"/>
            </a:endParaRPr>
          </a:p>
          <a:p>
            <a:pPr algn="l"/>
            <a:endParaRPr lang="en-US" altLang="zh-CN" sz="1800" dirty="0">
              <a:latin typeface="NimbusRomNo9L-Regu"/>
            </a:endParaRPr>
          </a:p>
          <a:p>
            <a:pPr algn="l"/>
            <a:r>
              <a:rPr lang="en-US" altLang="zh-CN" sz="1800" dirty="0">
                <a:latin typeface="NimbusRomNo9L-Regu"/>
              </a:rPr>
              <a:t>Optimize the language model </a:t>
            </a:r>
            <a:r>
              <a:rPr lang="en-US" altLang="zh-CN" sz="1800" dirty="0">
                <a:latin typeface="CMMI10"/>
              </a:rPr>
              <a:t>π_</a:t>
            </a:r>
            <a:r>
              <a:rPr lang="en-US" altLang="zh-CN" sz="1800" dirty="0">
                <a:latin typeface="CMMI7"/>
              </a:rPr>
              <a:t>theta </a:t>
            </a:r>
            <a:r>
              <a:rPr lang="en-US" altLang="zh-CN" sz="1800" dirty="0">
                <a:latin typeface="NimbusRomNo9L-Regu"/>
              </a:rPr>
              <a:t>to minimize </a:t>
            </a:r>
            <a:r>
              <a:rPr lang="en-US" altLang="zh-CN" sz="1800" dirty="0">
                <a:latin typeface="CMSY10"/>
              </a:rPr>
              <a:t>      </a:t>
            </a:r>
            <a:r>
              <a:rPr lang="en-US" altLang="zh-CN" sz="1800" dirty="0">
                <a:latin typeface="NimbusRomNo9L-Regu"/>
              </a:rPr>
              <a:t>    for the given </a:t>
            </a:r>
            <a:r>
              <a:rPr lang="en-US" altLang="zh-CN" sz="1800" dirty="0">
                <a:latin typeface="CMMI10"/>
              </a:rPr>
              <a:t>π_</a:t>
            </a:r>
            <a:r>
              <a:rPr lang="en-US" altLang="zh-CN" sz="1800" dirty="0">
                <a:latin typeface="NimbusRomNo9L-Regu"/>
              </a:rPr>
              <a:t>ref and </a:t>
            </a:r>
            <a:r>
              <a:rPr lang="en-US" altLang="zh-CN" sz="1800" dirty="0">
                <a:latin typeface="CMSY10"/>
              </a:rPr>
              <a:t>D </a:t>
            </a:r>
            <a:r>
              <a:rPr lang="en-US" altLang="zh-CN" sz="1800" dirty="0">
                <a:latin typeface="NimbusRomNo9L-Regu"/>
              </a:rPr>
              <a:t>and desired </a:t>
            </a:r>
            <a:r>
              <a:rPr lang="en-US" altLang="zh-CN" sz="1800" dirty="0">
                <a:latin typeface="CMMI10"/>
              </a:rPr>
              <a:t>β</a:t>
            </a:r>
            <a:r>
              <a:rPr lang="en-US" altLang="zh-CN" sz="1800" dirty="0">
                <a:latin typeface="NimbusRomNo9L-Regu"/>
              </a:rPr>
              <a:t>.</a:t>
            </a:r>
            <a:endParaRPr lang="zh-CN" altLang="en-US" dirty="0"/>
          </a:p>
        </p:txBody>
      </p:sp>
      <p:pic>
        <p:nvPicPr>
          <p:cNvPr id="9" name="Picture 8">
            <a:extLst>
              <a:ext uri="{FF2B5EF4-FFF2-40B4-BE49-F238E27FC236}">
                <a16:creationId xmlns:a16="http://schemas.microsoft.com/office/drawing/2014/main" id="{96E30FD7-50B5-08B3-3285-0BFDD736C6A5}"/>
              </a:ext>
            </a:extLst>
          </p:cNvPr>
          <p:cNvPicPr>
            <a:picLocks noChangeAspect="1"/>
          </p:cNvPicPr>
          <p:nvPr/>
        </p:nvPicPr>
        <p:blipFill>
          <a:blip r:embed="rId3"/>
          <a:stretch>
            <a:fillRect/>
          </a:stretch>
        </p:blipFill>
        <p:spPr>
          <a:xfrm>
            <a:off x="3105722" y="1944953"/>
            <a:ext cx="2676525" cy="361950"/>
          </a:xfrm>
          <a:prstGeom prst="rect">
            <a:avLst/>
          </a:prstGeom>
        </p:spPr>
      </p:pic>
      <p:pic>
        <p:nvPicPr>
          <p:cNvPr id="11" name="Picture 10">
            <a:extLst>
              <a:ext uri="{FF2B5EF4-FFF2-40B4-BE49-F238E27FC236}">
                <a16:creationId xmlns:a16="http://schemas.microsoft.com/office/drawing/2014/main" id="{553DE115-8799-3382-F06E-7B017A25CDD9}"/>
              </a:ext>
            </a:extLst>
          </p:cNvPr>
          <p:cNvPicPr>
            <a:picLocks noChangeAspect="1"/>
          </p:cNvPicPr>
          <p:nvPr/>
        </p:nvPicPr>
        <p:blipFill>
          <a:blip r:embed="rId4"/>
          <a:stretch>
            <a:fillRect/>
          </a:stretch>
        </p:blipFill>
        <p:spPr>
          <a:xfrm>
            <a:off x="5625275" y="2321718"/>
            <a:ext cx="533400" cy="276225"/>
          </a:xfrm>
          <a:prstGeom prst="rect">
            <a:avLst/>
          </a:prstGeom>
        </p:spPr>
      </p:pic>
      <p:sp>
        <p:nvSpPr>
          <p:cNvPr id="4" name="Title 1">
            <a:extLst>
              <a:ext uri="{FF2B5EF4-FFF2-40B4-BE49-F238E27FC236}">
                <a16:creationId xmlns:a16="http://schemas.microsoft.com/office/drawing/2014/main" id="{FFF8677C-A63E-C2D4-6650-43B7BBAABAF2}"/>
              </a:ext>
            </a:extLst>
          </p:cNvPr>
          <p:cNvSpPr txBox="1">
            <a:spLocks/>
          </p:cNvSpPr>
          <p:nvPr/>
        </p:nvSpPr>
        <p:spPr>
          <a:xfrm>
            <a:off x="0" y="-22383"/>
            <a:ext cx="6739128" cy="59404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a:t>Project 1: LLM Alignment Using Generated Feedback</a:t>
            </a:r>
          </a:p>
        </p:txBody>
      </p:sp>
      <p:pic>
        <p:nvPicPr>
          <p:cNvPr id="6" name="Picture 5">
            <a:extLst>
              <a:ext uri="{FF2B5EF4-FFF2-40B4-BE49-F238E27FC236}">
                <a16:creationId xmlns:a16="http://schemas.microsoft.com/office/drawing/2014/main" id="{077F7873-22C6-190A-C810-544857213FCA}"/>
              </a:ext>
            </a:extLst>
          </p:cNvPr>
          <p:cNvPicPr>
            <a:picLocks noChangeAspect="1"/>
          </p:cNvPicPr>
          <p:nvPr/>
        </p:nvPicPr>
        <p:blipFill>
          <a:blip r:embed="rId5"/>
          <a:stretch>
            <a:fillRect/>
          </a:stretch>
        </p:blipFill>
        <p:spPr>
          <a:xfrm>
            <a:off x="3858768" y="2800350"/>
            <a:ext cx="5193792" cy="3895344"/>
          </a:xfrm>
          <a:prstGeom prst="rect">
            <a:avLst/>
          </a:prstGeom>
        </p:spPr>
      </p:pic>
    </p:spTree>
    <p:extLst>
      <p:ext uri="{BB962C8B-B14F-4D97-AF65-F5344CB8AC3E}">
        <p14:creationId xmlns:p14="http://schemas.microsoft.com/office/powerpoint/2010/main" val="284898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EDD3BE-A400-D842-89D6-3CDDD85D0188}"/>
              </a:ext>
            </a:extLst>
          </p:cNvPr>
          <p:cNvSpPr>
            <a:spLocks noGrp="1"/>
          </p:cNvSpPr>
          <p:nvPr>
            <p:ph idx="1"/>
          </p:nvPr>
        </p:nvSpPr>
        <p:spPr>
          <a:xfrm>
            <a:off x="0" y="547132"/>
            <a:ext cx="8375904" cy="6310868"/>
          </a:xfrm>
        </p:spPr>
        <p:txBody>
          <a:bodyPr>
            <a:normAutofit fontScale="92500" lnSpcReduction="10000"/>
          </a:bodyPr>
          <a:lstStyle/>
          <a:p>
            <a:r>
              <a:rPr lang="en-US" altLang="zh-CN" dirty="0"/>
              <a:t>Baseline: phi-2b (with no FT)</a:t>
            </a:r>
          </a:p>
          <a:p>
            <a:r>
              <a:rPr lang="en-US" altLang="zh-CN" dirty="0"/>
              <a:t>Pipeline:</a:t>
            </a:r>
          </a:p>
          <a:p>
            <a:endParaRPr lang="en-US" altLang="zh-CN" dirty="0"/>
          </a:p>
          <a:p>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a:p>
            <a:pPr marL="514350" indent="-514350">
              <a:buFont typeface="+mj-lt"/>
              <a:buAutoNum type="arabicPeriod"/>
            </a:pPr>
            <a:r>
              <a:rPr lang="en-US" altLang="zh-CN" dirty="0"/>
              <a:t>SFT</a:t>
            </a:r>
          </a:p>
          <a:p>
            <a:pPr marL="514350" indent="-514350">
              <a:buFont typeface="+mj-lt"/>
              <a:buAutoNum type="arabicPeriod"/>
            </a:pPr>
            <a:r>
              <a:rPr lang="en-US" altLang="zh-CN" dirty="0"/>
              <a:t>Self reward</a:t>
            </a:r>
          </a:p>
          <a:p>
            <a:pPr marL="514350" indent="-514350">
              <a:buFont typeface="+mj-lt"/>
              <a:buAutoNum type="arabicPeriod"/>
            </a:pPr>
            <a:r>
              <a:rPr lang="en-US" altLang="zh-CN" dirty="0"/>
              <a:t>Teacher reward</a:t>
            </a:r>
          </a:p>
          <a:p>
            <a:pPr marL="514350" indent="-514350">
              <a:buFont typeface="+mj-lt"/>
              <a:buAutoNum type="arabicPeriod"/>
            </a:pPr>
            <a:r>
              <a:rPr lang="en-US" altLang="zh-CN" dirty="0"/>
              <a:t>Teacher demonstration</a:t>
            </a:r>
          </a:p>
          <a:p>
            <a:pPr marL="0" indent="0">
              <a:buNone/>
            </a:pPr>
            <a:endParaRPr lang="en-US" altLang="zh-CN" dirty="0"/>
          </a:p>
        </p:txBody>
      </p:sp>
      <p:pic>
        <p:nvPicPr>
          <p:cNvPr id="5" name="Picture 4">
            <a:extLst>
              <a:ext uri="{FF2B5EF4-FFF2-40B4-BE49-F238E27FC236}">
                <a16:creationId xmlns:a16="http://schemas.microsoft.com/office/drawing/2014/main" id="{FE9AACA9-59FB-6151-71A7-6F92932759EC}"/>
              </a:ext>
            </a:extLst>
          </p:cNvPr>
          <p:cNvPicPr>
            <a:picLocks noChangeAspect="1"/>
          </p:cNvPicPr>
          <p:nvPr/>
        </p:nvPicPr>
        <p:blipFill>
          <a:blip r:embed="rId2"/>
          <a:stretch>
            <a:fillRect/>
          </a:stretch>
        </p:blipFill>
        <p:spPr>
          <a:xfrm>
            <a:off x="1970532" y="1141174"/>
            <a:ext cx="6629400" cy="3219450"/>
          </a:xfrm>
          <a:prstGeom prst="rect">
            <a:avLst/>
          </a:prstGeom>
        </p:spPr>
      </p:pic>
      <p:sp>
        <p:nvSpPr>
          <p:cNvPr id="6" name="Title 1">
            <a:extLst>
              <a:ext uri="{FF2B5EF4-FFF2-40B4-BE49-F238E27FC236}">
                <a16:creationId xmlns:a16="http://schemas.microsoft.com/office/drawing/2014/main" id="{A40A365D-2C26-8C5C-1F1C-9551DA2BF272}"/>
              </a:ext>
            </a:extLst>
          </p:cNvPr>
          <p:cNvSpPr txBox="1">
            <a:spLocks/>
          </p:cNvSpPr>
          <p:nvPr/>
        </p:nvSpPr>
        <p:spPr>
          <a:xfrm>
            <a:off x="0" y="-22383"/>
            <a:ext cx="6739128" cy="59404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a:t>Project 1: LLM Alignment Using Generated Feedback</a:t>
            </a:r>
          </a:p>
        </p:txBody>
      </p:sp>
    </p:spTree>
    <p:extLst>
      <p:ext uri="{BB962C8B-B14F-4D97-AF65-F5344CB8AC3E}">
        <p14:creationId xmlns:p14="http://schemas.microsoft.com/office/powerpoint/2010/main" val="201926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1C8C4D3-158E-347A-68EC-BCD6011D5E39}"/>
              </a:ext>
            </a:extLst>
          </p:cNvPr>
          <p:cNvPicPr>
            <a:picLocks noGrp="1" noChangeAspect="1"/>
          </p:cNvPicPr>
          <p:nvPr>
            <p:ph idx="1"/>
          </p:nvPr>
        </p:nvPicPr>
        <p:blipFill>
          <a:blip r:embed="rId2"/>
          <a:stretch>
            <a:fillRect/>
          </a:stretch>
        </p:blipFill>
        <p:spPr>
          <a:xfrm>
            <a:off x="419100" y="1156557"/>
            <a:ext cx="7391400" cy="4752975"/>
          </a:xfrm>
        </p:spPr>
      </p:pic>
      <p:sp>
        <p:nvSpPr>
          <p:cNvPr id="4" name="Title 1">
            <a:extLst>
              <a:ext uri="{FF2B5EF4-FFF2-40B4-BE49-F238E27FC236}">
                <a16:creationId xmlns:a16="http://schemas.microsoft.com/office/drawing/2014/main" id="{97864AE1-4702-C11B-A7B4-188B8153DB70}"/>
              </a:ext>
            </a:extLst>
          </p:cNvPr>
          <p:cNvSpPr txBox="1">
            <a:spLocks/>
          </p:cNvSpPr>
          <p:nvPr/>
        </p:nvSpPr>
        <p:spPr>
          <a:xfrm>
            <a:off x="0" y="-22383"/>
            <a:ext cx="6739128" cy="59404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a:t>Project 1: LLM Alignment Using Generated Feedback</a:t>
            </a:r>
          </a:p>
        </p:txBody>
      </p:sp>
      <p:sp>
        <p:nvSpPr>
          <p:cNvPr id="7" name="Content Placeholder 2">
            <a:extLst>
              <a:ext uri="{FF2B5EF4-FFF2-40B4-BE49-F238E27FC236}">
                <a16:creationId xmlns:a16="http://schemas.microsoft.com/office/drawing/2014/main" id="{326D1227-C953-9587-243D-DCC0065BB0D2}"/>
              </a:ext>
            </a:extLst>
          </p:cNvPr>
          <p:cNvSpPr txBox="1">
            <a:spLocks/>
          </p:cNvSpPr>
          <p:nvPr/>
        </p:nvSpPr>
        <p:spPr>
          <a:xfrm>
            <a:off x="0" y="562515"/>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dirty="0"/>
              <a:t>Benchmark: </a:t>
            </a:r>
            <a:r>
              <a:rPr lang="en-US" altLang="zh-CN" dirty="0" err="1"/>
              <a:t>AlpacaEval</a:t>
            </a:r>
            <a:r>
              <a:rPr lang="en-US" altLang="zh-CN" dirty="0"/>
              <a:t> 2.0</a:t>
            </a:r>
            <a:endParaRPr lang="zh-CN" altLang="en-US" dirty="0"/>
          </a:p>
        </p:txBody>
      </p:sp>
    </p:spTree>
    <p:extLst>
      <p:ext uri="{BB962C8B-B14F-4D97-AF65-F5344CB8AC3E}">
        <p14:creationId xmlns:p14="http://schemas.microsoft.com/office/powerpoint/2010/main" val="252326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44B12-4CEB-9368-9284-EB7AC42A6408}"/>
              </a:ext>
            </a:extLst>
          </p:cNvPr>
          <p:cNvSpPr>
            <a:spLocks noGrp="1"/>
          </p:cNvSpPr>
          <p:nvPr>
            <p:ph idx="1"/>
          </p:nvPr>
        </p:nvSpPr>
        <p:spPr>
          <a:xfrm>
            <a:off x="0" y="571659"/>
            <a:ext cx="9144000" cy="6286341"/>
          </a:xfrm>
        </p:spPr>
        <p:txBody>
          <a:bodyPr>
            <a:normAutofit/>
          </a:bodyPr>
          <a:lstStyle/>
          <a:p>
            <a:endParaRPr lang="en-US" altLang="zh-CN" dirty="0"/>
          </a:p>
          <a:p>
            <a:r>
              <a:rPr lang="en-US" altLang="zh-CN" dirty="0"/>
              <a:t>Unsolved Problem: </a:t>
            </a:r>
          </a:p>
          <a:p>
            <a:r>
              <a:rPr lang="en-US" altLang="zh-CN" dirty="0"/>
              <a:t>Feedback diversity: </a:t>
            </a:r>
            <a:r>
              <a:rPr lang="en-US" altLang="zh-CN" sz="2000" dirty="0"/>
              <a:t>in addition to simple reward or punishment signals, the dimensions of feedback can be enriched, such as adding refined labels or graded evaluations, so that the model not only understands right and wrong, but also gradually grasps different contexts and complexities. </a:t>
            </a:r>
          </a:p>
          <a:p>
            <a:r>
              <a:rPr lang="en-US" altLang="zh-CN" dirty="0"/>
              <a:t>Feedback Quality</a:t>
            </a:r>
            <a:r>
              <a:rPr lang="en-US" altLang="zh-CN" sz="2000" dirty="0"/>
              <a:t>: ensure the consistency and high quality of feedback. If human feedback carries subjective bias, it may affect the learning process of the model. More refined feedback criteria can be introduced, or even expert labeling or multiple validation can be utilized to reduce errors.</a:t>
            </a:r>
            <a:endParaRPr lang="en-US" altLang="zh-CN" sz="2400" dirty="0"/>
          </a:p>
          <a:p>
            <a:endParaRPr lang="en-US" altLang="zh-CN" dirty="0"/>
          </a:p>
          <a:p>
            <a:endParaRPr lang="en-US" altLang="zh-CN" dirty="0"/>
          </a:p>
          <a:p>
            <a:endParaRPr lang="zh-CN" altLang="en-US" b="1" dirty="0"/>
          </a:p>
        </p:txBody>
      </p:sp>
      <p:sp>
        <p:nvSpPr>
          <p:cNvPr id="4" name="Title 1">
            <a:extLst>
              <a:ext uri="{FF2B5EF4-FFF2-40B4-BE49-F238E27FC236}">
                <a16:creationId xmlns:a16="http://schemas.microsoft.com/office/drawing/2014/main" id="{A2E8EFC5-19A4-0FD6-6B4B-E070F4F0BFB7}"/>
              </a:ext>
            </a:extLst>
          </p:cNvPr>
          <p:cNvSpPr txBox="1">
            <a:spLocks/>
          </p:cNvSpPr>
          <p:nvPr/>
        </p:nvSpPr>
        <p:spPr>
          <a:xfrm>
            <a:off x="0" y="-22383"/>
            <a:ext cx="6739128" cy="59404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a:t>Project 1: LLM Alignment Using Generated Feedback</a:t>
            </a:r>
          </a:p>
        </p:txBody>
      </p:sp>
    </p:spTree>
    <p:extLst>
      <p:ext uri="{BB962C8B-B14F-4D97-AF65-F5344CB8AC3E}">
        <p14:creationId xmlns:p14="http://schemas.microsoft.com/office/powerpoint/2010/main" val="3727959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71658"/>
            <a:ext cx="9144000" cy="6286341"/>
          </a:xfrm>
        </p:spPr>
        <p:txBody>
          <a:bodyPr>
            <a:normAutofit fontScale="62500" lnSpcReduction="20000"/>
          </a:bodyPr>
          <a:lstStyle/>
          <a:p>
            <a:endParaRPr lang="en-US" sz="3300" dirty="0"/>
          </a:p>
          <a:p>
            <a:r>
              <a:rPr lang="en-US" sz="3300" dirty="0"/>
              <a:t>Advisor: </a:t>
            </a:r>
            <a:r>
              <a:rPr lang="en-US" altLang="zh-CN" sz="3300" dirty="0"/>
              <a:t>Prof. </a:t>
            </a:r>
            <a:r>
              <a:rPr lang="en-US" altLang="zh-CN" sz="3300" dirty="0" err="1">
                <a:hlinkClick r:id="rId2">
                  <a:extLst>
                    <a:ext uri="{A12FA001-AC4F-418D-AE19-62706E023703}">
                      <ahyp:hlinkClr xmlns:ahyp="http://schemas.microsoft.com/office/drawing/2018/hyperlinkcolor" val="tx"/>
                    </a:ext>
                  </a:extLst>
                </a:hlinkClick>
              </a:rPr>
              <a:t>Honglak</a:t>
            </a:r>
            <a:r>
              <a:rPr lang="en-US" altLang="zh-CN" sz="3300" dirty="0">
                <a:hlinkClick r:id="rId2">
                  <a:extLst>
                    <a:ext uri="{A12FA001-AC4F-418D-AE19-62706E023703}">
                      <ahyp:hlinkClr xmlns:ahyp="http://schemas.microsoft.com/office/drawing/2018/hyperlinkcolor" val="tx"/>
                    </a:ext>
                  </a:extLst>
                </a:hlinkClick>
              </a:rPr>
              <a:t> Lee, University of Michigan</a:t>
            </a:r>
          </a:p>
          <a:p>
            <a:endParaRPr dirty="0"/>
          </a:p>
          <a:p>
            <a:r>
              <a:rPr dirty="0"/>
              <a:t>Objective:</a:t>
            </a:r>
          </a:p>
          <a:p>
            <a:r>
              <a:rPr dirty="0"/>
              <a:t>Fine-tuned the </a:t>
            </a:r>
            <a:r>
              <a:rPr dirty="0" err="1"/>
              <a:t>LLaVA</a:t>
            </a:r>
            <a:r>
              <a:rPr dirty="0"/>
              <a:t> (Large Language and Vision Assistant) model to interpret visual inputs and generate precise cooking instructions.</a:t>
            </a:r>
          </a:p>
          <a:p>
            <a:endParaRPr dirty="0"/>
          </a:p>
          <a:p>
            <a:r>
              <a:rPr dirty="0"/>
              <a:t>Approach:</a:t>
            </a:r>
          </a:p>
          <a:p>
            <a:r>
              <a:rPr dirty="0"/>
              <a:t>Incorporated structured training datasets with visual elements to ensure accurate step-by-step recipe guidance.</a:t>
            </a:r>
          </a:p>
          <a:p>
            <a:endParaRPr dirty="0"/>
          </a:p>
          <a:p>
            <a:r>
              <a:rPr dirty="0"/>
              <a:t>Achievements:</a:t>
            </a:r>
          </a:p>
          <a:p>
            <a:r>
              <a:rPr dirty="0"/>
              <a:t>Demonstrated significant improvement in accuracy of generated visual instructions, validating model’s capacity for real-world usability.</a:t>
            </a:r>
          </a:p>
          <a:p>
            <a:r>
              <a:rPr dirty="0"/>
              <a:t>Set a benchmark for cross-modal applications in domains requiring high interpretability and trustworthiness.</a:t>
            </a:r>
          </a:p>
          <a:p>
            <a:endParaRPr dirty="0"/>
          </a:p>
          <a:p>
            <a:r>
              <a:rPr dirty="0"/>
              <a:t>Relevance to Trustworthy AI:</a:t>
            </a:r>
          </a:p>
          <a:p>
            <a:r>
              <a:rPr dirty="0"/>
              <a:t>This project showcases how AI can be designed to deliver user-friendly, dependable responses in complex visual-data contexts.</a:t>
            </a:r>
          </a:p>
          <a:p>
            <a:endParaRPr dirty="0"/>
          </a:p>
        </p:txBody>
      </p:sp>
      <p:sp>
        <p:nvSpPr>
          <p:cNvPr id="4" name="Title 1">
            <a:extLst>
              <a:ext uri="{FF2B5EF4-FFF2-40B4-BE49-F238E27FC236}">
                <a16:creationId xmlns:a16="http://schemas.microsoft.com/office/drawing/2014/main" id="{83805870-4F58-E4D1-E8BE-781FC6ED08B8}"/>
              </a:ext>
            </a:extLst>
          </p:cNvPr>
          <p:cNvSpPr txBox="1">
            <a:spLocks/>
          </p:cNvSpPr>
          <p:nvPr/>
        </p:nvSpPr>
        <p:spPr>
          <a:xfrm>
            <a:off x="0" y="-22383"/>
            <a:ext cx="8421624" cy="59404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a:t>Project 2: Visual Instruction Tuning Enhanced Recipe Generation</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442</TotalTime>
  <Words>680</Words>
  <Application>Microsoft Office PowerPoint</Application>
  <PresentationFormat>On-screen Show (4:3)</PresentationFormat>
  <Paragraphs>85</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CMBX10</vt:lpstr>
      <vt:lpstr>CMMI10</vt:lpstr>
      <vt:lpstr>CMMI7</vt:lpstr>
      <vt:lpstr>CMSY10</vt:lpstr>
      <vt:lpstr>NimbusRomNo9L-Regu</vt:lpstr>
      <vt:lpstr>等线</vt:lpstr>
      <vt:lpstr>Arial</vt:lpstr>
      <vt:lpstr>Calibri</vt:lpstr>
      <vt:lpstr>Office Theme</vt:lpstr>
      <vt:lpstr>Interview Presentation by  Yichen (Ethan) Lu</vt:lpstr>
      <vt:lpstr>PowerPoint Presentation</vt:lpstr>
      <vt:lpstr>Project 1: LLM Alignment Using Generated Feedback</vt:lpstr>
      <vt:lpstr>PowerPoint Presentation</vt:lpstr>
      <vt:lpstr>How to Implement</vt:lpstr>
      <vt:lpstr>PowerPoint Presentation</vt:lpstr>
      <vt:lpstr>PowerPoint Presentation</vt:lpstr>
      <vt:lpstr>PowerPoint Presentation</vt:lpstr>
      <vt:lpstr>PowerPoint Presentation</vt:lpstr>
      <vt:lpstr>PowerPoint Presentation</vt:lpstr>
      <vt:lpstr>Mode Collapse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yichen lu</cp:lastModifiedBy>
  <cp:revision>3</cp:revision>
  <dcterms:created xsi:type="dcterms:W3CDTF">2013-01-27T09:14:16Z</dcterms:created>
  <dcterms:modified xsi:type="dcterms:W3CDTF">2024-11-08T05:20:59Z</dcterms:modified>
  <cp:category/>
</cp:coreProperties>
</file>