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09" r:id="rId3"/>
    <p:sldId id="443" r:id="rId5"/>
    <p:sldId id="416" r:id="rId6"/>
    <p:sldId id="465" r:id="rId7"/>
    <p:sldId id="467" r:id="rId8"/>
    <p:sldId id="448" r:id="rId9"/>
    <p:sldId id="466" r:id="rId10"/>
    <p:sldId id="445" r:id="rId11"/>
    <p:sldId id="489" r:id="rId12"/>
    <p:sldId id="490" r:id="rId13"/>
    <p:sldId id="444" r:id="rId14"/>
    <p:sldId id="449" r:id="rId15"/>
    <p:sldId id="451" r:id="rId16"/>
    <p:sldId id="486" r:id="rId17"/>
    <p:sldId id="487" r:id="rId18"/>
    <p:sldId id="488" r:id="rId19"/>
    <p:sldId id="463" r:id="rId20"/>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4242"/>
    <a:srgbClr val="9DC3E6"/>
    <a:srgbClr val="FF4C33"/>
    <a:srgbClr val="C6C6C6"/>
    <a:srgbClr val="FF5636"/>
    <a:srgbClr val="FF2027"/>
    <a:srgbClr val="F4B183"/>
    <a:srgbClr val="FF0000"/>
    <a:srgbClr val="FC2A51"/>
    <a:srgbClr val="C9AE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917" autoAdjust="0"/>
  </p:normalViewPr>
  <p:slideViewPr>
    <p:cSldViewPr snapToGrid="0" showGuides="1">
      <p:cViewPr>
        <p:scale>
          <a:sx n="70" d="100"/>
          <a:sy n="70" d="100"/>
        </p:scale>
        <p:origin x="1028" y="217"/>
      </p:cViewPr>
      <p:guideLst>
        <p:guide pos="3819"/>
        <p:guide orient="horz" pos="1852"/>
      </p:guideLst>
    </p:cSldViewPr>
  </p:slideViewPr>
  <p:outlineViewPr>
    <p:cViewPr>
      <p:scale>
        <a:sx n="33" d="100"/>
        <a:sy n="33" d="100"/>
      </p:scale>
      <p:origin x="0" y="-147"/>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gs" Target="tags/tag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092D09-6E53-4EE3-94EA-323CDEEA173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23550C-0EAD-42A3-AC8C-7F87D0B3B98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Antioxidants, such as vitamins C and E, have been proposed to protect against the disease. There have been preliminary indications that the use of anti-inflammatory drugs and calcium channel blockers may be protective. A 2010 meta-analysis found that nonsteroidal anti-inflammatory drugs (apart from aspirin), have been associated with at least a 15 percent (higher in long-term and regular users) reduction of incidence of the development of Parkinson's disease. </a:t>
            </a:r>
            <a:br>
              <a:rPr lang="en-US" altLang="zh-CN" dirty="0"/>
            </a:br>
            <a:endParaRPr lang="zh-CN" altLang="en-US" dirty="0"/>
          </a:p>
        </p:txBody>
      </p:sp>
      <p:sp>
        <p:nvSpPr>
          <p:cNvPr id="4" name="灯片编号占位符 3"/>
          <p:cNvSpPr>
            <a:spLocks noGrp="1"/>
          </p:cNvSpPr>
          <p:nvPr>
            <p:ph type="sldNum" sz="quarter" idx="10"/>
          </p:nvPr>
        </p:nvSpPr>
        <p:spPr/>
        <p:txBody>
          <a:bodyPr/>
          <a:lstStyle/>
          <a:p>
            <a:fld id="{8923550C-0EAD-42A3-AC8C-7F87D0B3B98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0" i="0" kern="1200" dirty="0">
                <a:solidFill>
                  <a:schemeClr val="tx1"/>
                </a:solidFill>
                <a:effectLst/>
                <a:latin typeface="+mn-lt"/>
                <a:ea typeface="+mn-ea"/>
                <a:cs typeface="+mn-cs"/>
              </a:rPr>
              <a:t>Exercise in middle age may reduce the risk of Parkinson's disease later in life. Caffeine also appears protective with a greater decrease in risk occurring with a larger intake of caffeinated beverages such as coffee. According to figures, smoking may help people to prevent Parkinson's Disease. It is not known what underlies this effect. More People have used tobacco, the less likely they are to develop PD.</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8923550C-0EAD-42A3-AC8C-7F87D0B3B98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684B914-9BB2-4713-9EBF-61770F406B81}"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2B6538A-33AE-45EB-868C-14B9E34ED96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684B914-9BB2-4713-9EBF-61770F406B81}"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2B6538A-33AE-45EB-868C-14B9E34ED96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84B914-9BB2-4713-9EBF-61770F406B81}" type="datetime1">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B6538A-33AE-45EB-868C-14B9E34ED96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microsoft.com/office/2007/relationships/hdphoto" Target="../media/image5.wdp"/><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4788" y="2107955"/>
            <a:ext cx="2315607" cy="2315607"/>
          </a:xfrm>
          <a:prstGeom prst="ellipse">
            <a:avLst/>
          </a:prstGeom>
          <a:blipFill dpi="0" rotWithShape="1">
            <a:blip r:embed="rId1" cstate="print">
              <a:extLst>
                <a:ext uri="{28A0092B-C50C-407E-A947-70E740481C1C}">
                  <a14:useLocalDpi xmlns:a14="http://schemas.microsoft.com/office/drawing/2010/main" val="0"/>
                </a:ext>
              </a:extLst>
            </a:blip>
            <a:srcRect/>
            <a:stretch>
              <a:fillRect l="-37716" t="-12654" r="-34584" b="-6389"/>
            </a:stretch>
          </a:blip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9781489" y="222947"/>
            <a:ext cx="663277" cy="663277"/>
          </a:xfrm>
          <a:prstGeom prst="ellipse">
            <a:avLst/>
          </a:prstGeom>
          <a:blipFill dpi="0" rotWithShape="1">
            <a:blip r:embed="rId1" cstate="print">
              <a:extLst>
                <a:ext uri="{28A0092B-C50C-407E-A947-70E740481C1C}">
                  <a14:useLocalDpi xmlns:a14="http://schemas.microsoft.com/office/drawing/2010/main" val="0"/>
                </a:ext>
              </a:extLst>
            </a:blip>
            <a:srcRect/>
            <a:stretch>
              <a:fillRect l="-37716" t="-12654" r="-34584" b="-6389"/>
            </a:stretch>
          </a:blip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8"/>
          <p:cNvSpPr txBox="1"/>
          <p:nvPr/>
        </p:nvSpPr>
        <p:spPr>
          <a:xfrm>
            <a:off x="4300647" y="3529989"/>
            <a:ext cx="7507134" cy="2031325"/>
          </a:xfrm>
          <a:prstGeom prst="rect">
            <a:avLst/>
          </a:prstGeom>
          <a:noFill/>
        </p:spPr>
        <p:txBody>
          <a:bodyPr wrap="square" lIns="0" tIns="0" rIns="0" bIns="0" rtlCol="0" anchor="ctr">
            <a:spAutoFit/>
          </a:bodyPr>
          <a:lstStyle/>
          <a:p>
            <a:r>
              <a:rPr lang="en-US" altLang="zh-CN" sz="6600" b="1" spc="200" dirty="0">
                <a:solidFill>
                  <a:schemeClr val="bg2">
                    <a:lumMod val="25000"/>
                  </a:schemeClr>
                </a:solidFill>
                <a:latin typeface="思源黑体 CN Bold" panose="020B0800000000000000" pitchFamily="34" charset="-122"/>
                <a:ea typeface="思源黑体 CN Bold" panose="020B0800000000000000" pitchFamily="34" charset="-122"/>
                <a:sym typeface="Arial" panose="020B0604020202020204" pitchFamily="34" charset="0"/>
              </a:rPr>
              <a:t>Parkinson's disease</a:t>
            </a:r>
            <a:endParaRPr lang="zh-CN" altLang="en-US" sz="6600" b="1" spc="200" dirty="0">
              <a:solidFill>
                <a:schemeClr val="bg2">
                  <a:lumMod val="25000"/>
                </a:schemeClr>
              </a:solidFill>
              <a:latin typeface="思源黑体 CN Bold" panose="020B0800000000000000" pitchFamily="34" charset="-122"/>
              <a:ea typeface="思源黑体 CN Bold" panose="020B0800000000000000" pitchFamily="34" charset="-122"/>
              <a:sym typeface="Arial" panose="020B0604020202020204" pitchFamily="34" charset="0"/>
            </a:endParaRPr>
          </a:p>
        </p:txBody>
      </p:sp>
      <p:sp>
        <p:nvSpPr>
          <p:cNvPr id="22" name="TextBox 8"/>
          <p:cNvSpPr txBox="1"/>
          <p:nvPr/>
        </p:nvSpPr>
        <p:spPr>
          <a:xfrm>
            <a:off x="4300647" y="2664381"/>
            <a:ext cx="7507134" cy="738664"/>
          </a:xfrm>
          <a:prstGeom prst="rect">
            <a:avLst/>
          </a:prstGeom>
          <a:noFill/>
        </p:spPr>
        <p:txBody>
          <a:bodyPr wrap="square" lIns="0" tIns="0" rIns="0" bIns="0" rtlCol="0" anchor="ctr">
            <a:spAutoFit/>
          </a:bodyPr>
          <a:lstStyle/>
          <a:p>
            <a:r>
              <a:rPr lang="en-US" altLang="zh-CN" sz="4800" spc="200" dirty="0">
                <a:solidFill>
                  <a:schemeClr val="bg1">
                    <a:lumMod val="50000"/>
                  </a:schemeClr>
                </a:solidFill>
                <a:latin typeface="思源黑体 CN Light" panose="020B0300000000000000" pitchFamily="34" charset="-122"/>
                <a:ea typeface="思源黑体 CN Light" panose="020B0300000000000000" pitchFamily="34" charset="-122"/>
                <a:sym typeface="Arial" panose="020B0604020202020204" pitchFamily="34" charset="0"/>
              </a:rPr>
              <a:t>INTRODUCTION OF</a:t>
            </a:r>
            <a:endParaRPr lang="zh-CN" altLang="en-US" sz="4800" spc="200" dirty="0">
              <a:solidFill>
                <a:schemeClr val="bg1">
                  <a:lumMod val="50000"/>
                </a:schemeClr>
              </a:solidFill>
              <a:latin typeface="思源黑体 CN Light" panose="020B0300000000000000" pitchFamily="34" charset="-122"/>
              <a:ea typeface="思源黑体 CN Light" panose="020B0300000000000000" pitchFamily="34" charset="-122"/>
              <a:sym typeface="Arial" panose="020B0604020202020204" pitchFamily="34" charset="0"/>
            </a:endParaRPr>
          </a:p>
        </p:txBody>
      </p:sp>
      <p:sp>
        <p:nvSpPr>
          <p:cNvPr id="12" name="TextBox 8"/>
          <p:cNvSpPr txBox="1"/>
          <p:nvPr/>
        </p:nvSpPr>
        <p:spPr>
          <a:xfrm>
            <a:off x="9897399" y="339143"/>
            <a:ext cx="1910382" cy="430887"/>
          </a:xfrm>
          <a:prstGeom prst="rect">
            <a:avLst/>
          </a:prstGeom>
          <a:noFill/>
        </p:spPr>
        <p:txBody>
          <a:bodyPr wrap="square" lIns="0" tIns="0" rIns="0" bIns="0" rtlCol="0" anchor="ctr">
            <a:spAutoFit/>
          </a:bodyPr>
          <a:lstStyle/>
          <a:p>
            <a:pPr algn="r"/>
            <a:r>
              <a:rPr lang="en-US" altLang="zh-CN" sz="1400" b="1" spc="100" dirty="0">
                <a:solidFill>
                  <a:schemeClr val="bg2">
                    <a:lumMod val="25000"/>
                  </a:schemeClr>
                </a:solidFill>
                <a:latin typeface="思源黑体 CN Light" panose="020B0300000000000000" pitchFamily="34" charset="-122"/>
                <a:ea typeface="思源黑体 CN Light" panose="020B0300000000000000" pitchFamily="34" charset="-122"/>
                <a:sym typeface="Arial" panose="020B0604020202020204" pitchFamily="34" charset="0"/>
              </a:rPr>
              <a:t>Parkinson's disease</a:t>
            </a:r>
            <a:endParaRPr lang="en-US" altLang="zh-CN" sz="1400" b="1" spc="100" dirty="0">
              <a:solidFill>
                <a:schemeClr val="bg2">
                  <a:lumMod val="25000"/>
                </a:schemeClr>
              </a:solidFill>
              <a:latin typeface="思源黑体 CN Light" panose="020B0300000000000000" pitchFamily="34" charset="-122"/>
              <a:ea typeface="思源黑体 CN Light" panose="020B0300000000000000" pitchFamily="34" charset="-122"/>
              <a:sym typeface="Arial" panose="020B0604020202020204" pitchFamily="34" charset="0"/>
            </a:endParaRPr>
          </a:p>
        </p:txBody>
      </p:sp>
      <p:sp>
        <p:nvSpPr>
          <p:cNvPr id="13" name="TextBox 8"/>
          <p:cNvSpPr txBox="1"/>
          <p:nvPr/>
        </p:nvSpPr>
        <p:spPr>
          <a:xfrm>
            <a:off x="4300647" y="2107956"/>
            <a:ext cx="1910382" cy="492443"/>
          </a:xfrm>
          <a:prstGeom prst="rect">
            <a:avLst/>
          </a:prstGeom>
          <a:noFill/>
        </p:spPr>
        <p:txBody>
          <a:bodyPr wrap="square" lIns="0" tIns="0" rIns="0" bIns="0" rtlCol="0" anchor="ctr">
            <a:spAutoFit/>
          </a:bodyPr>
          <a:lstStyle/>
          <a:p>
            <a:r>
              <a:rPr lang="en-US" altLang="zh-CN" sz="3200" i="1" spc="100" dirty="0">
                <a:solidFill>
                  <a:schemeClr val="bg2">
                    <a:lumMod val="25000"/>
                  </a:schemeClr>
                </a:solidFill>
                <a:latin typeface="思源黑体 CN Light" panose="020B0300000000000000" pitchFamily="34" charset="-122"/>
                <a:ea typeface="思源黑体 CN Light" panose="020B0300000000000000" pitchFamily="34" charset="-122"/>
                <a:sym typeface="Arial" panose="020B0604020202020204" pitchFamily="34" charset="0"/>
              </a:rPr>
              <a:t>A BRIEF</a:t>
            </a:r>
            <a:endParaRPr lang="zh-CN" altLang="en-US" sz="3200" i="1" spc="100" dirty="0">
              <a:solidFill>
                <a:schemeClr val="bg2">
                  <a:lumMod val="25000"/>
                </a:schemeClr>
              </a:solidFill>
              <a:latin typeface="思源黑体 CN Light" panose="020B0300000000000000" pitchFamily="34" charset="-122"/>
              <a:ea typeface="思源黑体 CN Light" panose="020B0300000000000000" pitchFamily="34" charset="-122"/>
              <a:sym typeface="Arial" panose="020B0604020202020204" pitchFamily="34" charset="0"/>
            </a:endParaRPr>
          </a:p>
        </p:txBody>
      </p:sp>
      <p:sp>
        <p:nvSpPr>
          <p:cNvPr id="3" name="等腰三角形 2"/>
          <p:cNvSpPr/>
          <p:nvPr/>
        </p:nvSpPr>
        <p:spPr>
          <a:xfrm rot="5400000">
            <a:off x="10942063" y="3083298"/>
            <a:ext cx="467870" cy="242623"/>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9672950" y="4986734"/>
            <a:ext cx="1149160" cy="1149160"/>
          </a:xfrm>
          <a:prstGeom prst="ellipse">
            <a:avLst/>
          </a:prstGeom>
          <a:blipFill dpi="0" rotWithShape="1">
            <a:blip r:embed="rId1" cstate="print">
              <a:extLst>
                <a:ext uri="{28A0092B-C50C-407E-A947-70E740481C1C}">
                  <a14:useLocalDpi xmlns:a14="http://schemas.microsoft.com/office/drawing/2010/main" val="0"/>
                </a:ext>
              </a:extLst>
            </a:blip>
            <a:srcRect/>
            <a:stretch>
              <a:fillRect l="-37716" t="-12654" r="-34584" b="-6389"/>
            </a:stretch>
          </a:blip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nvSpPr>
        <p:spPr>
          <a:xfrm>
            <a:off x="8610600" y="6356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2B6538A-33AE-45EB-868C-14B9E34ED961}" type="slidenum">
              <a:rPr lang="zh-CN" altLang="en-US" smtClean="0"/>
            </a:fld>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形状 30"/>
          <p:cNvSpPr/>
          <p:nvPr/>
        </p:nvSpPr>
        <p:spPr>
          <a:xfrm>
            <a:off x="0" y="-17481"/>
            <a:ext cx="12192001" cy="6872746"/>
          </a:xfrm>
          <a:custGeom>
            <a:avLst/>
            <a:gdLst>
              <a:gd name="connsiteX0" fmla="*/ 0 w 12192001"/>
              <a:gd name="connsiteY0" fmla="*/ 0 h 6872746"/>
              <a:gd name="connsiteX1" fmla="*/ 5023946 w 12192001"/>
              <a:gd name="connsiteY1" fmla="*/ 0 h 6872746"/>
              <a:gd name="connsiteX2" fmla="*/ 5023946 w 12192001"/>
              <a:gd name="connsiteY2" fmla="*/ 5774 h 6872746"/>
              <a:gd name="connsiteX3" fmla="*/ 11151634 w 12192001"/>
              <a:gd name="connsiteY3" fmla="*/ 5774 h 6872746"/>
              <a:gd name="connsiteX4" fmla="*/ 11182642 w 12192001"/>
              <a:gd name="connsiteY4" fmla="*/ 41325 h 6872746"/>
              <a:gd name="connsiteX5" fmla="*/ 12192001 w 12192001"/>
              <a:gd name="connsiteY5" fmla="*/ 3436373 h 6872746"/>
              <a:gd name="connsiteX6" fmla="*/ 11182642 w 12192001"/>
              <a:gd name="connsiteY6" fmla="*/ 6831421 h 6872746"/>
              <a:gd name="connsiteX7" fmla="*/ 11149781 w 12192001"/>
              <a:gd name="connsiteY7" fmla="*/ 6869096 h 6872746"/>
              <a:gd name="connsiteX8" fmla="*/ 11149781 w 12192001"/>
              <a:gd name="connsiteY8" fmla="*/ 6871053 h 6872746"/>
              <a:gd name="connsiteX9" fmla="*/ 3878319 w 12192001"/>
              <a:gd name="connsiteY9" fmla="*/ 6871053 h 6872746"/>
              <a:gd name="connsiteX10" fmla="*/ 3878319 w 12192001"/>
              <a:gd name="connsiteY10" fmla="*/ 6872746 h 6872746"/>
              <a:gd name="connsiteX11" fmla="*/ 0 w 12192001"/>
              <a:gd name="connsiteY11" fmla="*/ 6872746 h 6872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1" h="6872746">
                <a:moveTo>
                  <a:pt x="0" y="0"/>
                </a:moveTo>
                <a:lnTo>
                  <a:pt x="5023946" y="0"/>
                </a:lnTo>
                <a:lnTo>
                  <a:pt x="5023946" y="5774"/>
                </a:lnTo>
                <a:lnTo>
                  <a:pt x="11151634" y="5774"/>
                </a:lnTo>
                <a:lnTo>
                  <a:pt x="11182642" y="41325"/>
                </a:lnTo>
                <a:cubicBezTo>
                  <a:pt x="11791617" y="777098"/>
                  <a:pt x="12192001" y="2023115"/>
                  <a:pt x="12192001" y="3436373"/>
                </a:cubicBezTo>
                <a:cubicBezTo>
                  <a:pt x="12192001" y="4849631"/>
                  <a:pt x="11791617" y="6095648"/>
                  <a:pt x="11182642" y="6831421"/>
                </a:cubicBezTo>
                <a:lnTo>
                  <a:pt x="11149781" y="6869096"/>
                </a:lnTo>
                <a:lnTo>
                  <a:pt x="11149781" y="6871053"/>
                </a:lnTo>
                <a:lnTo>
                  <a:pt x="3878319" y="6871053"/>
                </a:lnTo>
                <a:lnTo>
                  <a:pt x="3878319" y="6872746"/>
                </a:lnTo>
                <a:lnTo>
                  <a:pt x="0" y="6872746"/>
                </a:ln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rot="1709927">
            <a:off x="376016" y="20766"/>
            <a:ext cx="1298237" cy="1134750"/>
            <a:chOff x="891171" y="2107956"/>
            <a:chExt cx="2649224" cy="2315607"/>
          </a:xfrm>
        </p:grpSpPr>
        <p:sp>
          <p:nvSpPr>
            <p:cNvPr id="28" name="椭圆 27"/>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文本框 41"/>
          <p:cNvSpPr txBox="1"/>
          <p:nvPr/>
        </p:nvSpPr>
        <p:spPr>
          <a:xfrm>
            <a:off x="598347" y="1396486"/>
            <a:ext cx="9975059" cy="5016758"/>
          </a:xfrm>
          <a:prstGeom prst="rect">
            <a:avLst/>
          </a:prstGeom>
          <a:noFill/>
        </p:spPr>
        <p:txBody>
          <a:bodyPr wrap="square" rtlCol="0">
            <a:spAutoFit/>
          </a:bodyPr>
          <a:lstStyle/>
          <a:p>
            <a:pPr marL="457200" indent="-457200">
              <a:buFont typeface="Arial" panose="020B0604020202020204" pitchFamily="34" charset="0"/>
              <a:buChar char="•"/>
            </a:pPr>
            <a:r>
              <a:rPr lang="en-US" altLang="zh-CN" sz="3200" dirty="0"/>
              <a:t>Antioxidants, such as vitamins C and E, have been proposed to protect against the disease.</a:t>
            </a:r>
            <a:endParaRPr lang="en-US" altLang="zh-CN" sz="3200" dirty="0"/>
          </a:p>
          <a:p>
            <a:pPr marL="457200" indent="-457200">
              <a:buFont typeface="Arial" panose="020B0604020202020204" pitchFamily="34" charset="0"/>
              <a:buChar char="•"/>
            </a:pPr>
            <a:r>
              <a:rPr lang="en-US" altLang="zh-CN" sz="3200" dirty="0"/>
              <a:t>There have been preliminary indications that the use of anti-inflammatory drugs and calcium channel blockers may be protective.</a:t>
            </a:r>
            <a:endParaRPr lang="en-US" altLang="zh-CN" sz="3200" dirty="0"/>
          </a:p>
          <a:p>
            <a:pPr marL="457200" indent="-457200">
              <a:buFont typeface="Arial" panose="020B0604020202020204" pitchFamily="34" charset="0"/>
              <a:buChar char="•"/>
            </a:pPr>
            <a:r>
              <a:rPr lang="en-US" altLang="zh-CN" sz="3200" dirty="0"/>
              <a:t>A 2010 meta-analysis found that nonsteroidal anti-inflammatory drugs (apart from aspirin), have been associated with at least a 15 percent (higher in long-term and regular users) reduction of incidence of the development of Parkinson's disease. </a:t>
            </a:r>
            <a:endParaRPr lang="zh-CN" altLang="en-US" sz="3200" dirty="0"/>
          </a:p>
        </p:txBody>
      </p:sp>
      <p:sp>
        <p:nvSpPr>
          <p:cNvPr id="26" name="TextBox 8"/>
          <p:cNvSpPr txBox="1"/>
          <p:nvPr/>
        </p:nvSpPr>
        <p:spPr>
          <a:xfrm>
            <a:off x="856342" y="474542"/>
            <a:ext cx="2844802" cy="430887"/>
          </a:xfrm>
          <a:prstGeom prst="rect">
            <a:avLst/>
          </a:prstGeom>
          <a:noFill/>
        </p:spPr>
        <p:txBody>
          <a:bodyPr wrap="square" lIns="0" tIns="0" rIns="0" bIns="0" rtlCol="0" anchor="ctr">
            <a:spAutoFit/>
          </a:bodyPr>
          <a:lstStyle/>
          <a:p>
            <a:r>
              <a:rPr lang="en-US" altLang="zh-CN" sz="28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Arial" panose="020B0604020202020204" pitchFamily="34" charset="0"/>
              </a:rPr>
              <a:t>Prevention</a:t>
            </a:r>
            <a:endParaRPr lang="en-US" altLang="zh-CN" sz="28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Arial" panose="020B0604020202020204" pitchFamily="3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0-#ppt_w/2"/>
                                          </p:val>
                                        </p:tav>
                                        <p:tav tm="100000">
                                          <p:val>
                                            <p:strVal val="#ppt_x"/>
                                          </p:val>
                                        </p:tav>
                                      </p:tavLst>
                                    </p:anim>
                                    <p:anim calcmode="lin" valueType="num">
                                      <p:cBhvr additive="base">
                                        <p:cTn id="8" dur="5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椭圆 13"/>
          <p:cNvSpPr/>
          <p:nvPr/>
        </p:nvSpPr>
        <p:spPr>
          <a:xfrm>
            <a:off x="604788" y="2010562"/>
            <a:ext cx="1581373" cy="1581373"/>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lstStyle/>
          <a:p>
            <a:fld id="{62B6538A-33AE-45EB-868C-14B9E34ED961}" type="slidenum">
              <a:rPr lang="zh-CN" altLang="en-US" smtClean="0"/>
            </a:fld>
            <a:endParaRPr lang="zh-CN" altLang="en-US"/>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947742" y="2353670"/>
            <a:ext cx="2771775" cy="1905000"/>
          </a:xfrm>
          <a:prstGeom prst="rect">
            <a:avLst/>
          </a:prstGeom>
        </p:spPr>
      </p:pic>
      <p:sp>
        <p:nvSpPr>
          <p:cNvPr id="7" name="TextBox 8"/>
          <p:cNvSpPr txBox="1"/>
          <p:nvPr/>
        </p:nvSpPr>
        <p:spPr>
          <a:xfrm>
            <a:off x="1012618" y="2475173"/>
            <a:ext cx="4343055" cy="830997"/>
          </a:xfrm>
          <a:prstGeom prst="rect">
            <a:avLst/>
          </a:prstGeom>
          <a:noFill/>
        </p:spPr>
        <p:txBody>
          <a:bodyPr wrap="square" lIns="0" tIns="0" rIns="0" bIns="0" rtlCol="0" anchor="ctr">
            <a:spAutoFit/>
          </a:bodyPr>
          <a:lstStyle/>
          <a:p>
            <a:r>
              <a:rPr lang="en-US" altLang="zh-CN" sz="5400" b="1" spc="200" dirty="0">
                <a:solidFill>
                  <a:schemeClr val="bg2">
                    <a:lumMod val="25000"/>
                  </a:schemeClr>
                </a:solidFill>
                <a:latin typeface="思源黑体 CN Bold" panose="020B0800000000000000" pitchFamily="34" charset="-122"/>
                <a:ea typeface="思源黑体 CN Bold" panose="020B0800000000000000" pitchFamily="34" charset="-122"/>
                <a:sym typeface="Arial" panose="020B0604020202020204" pitchFamily="34" charset="0"/>
              </a:rPr>
              <a:t>Part</a:t>
            </a:r>
            <a:r>
              <a:rPr lang="zh-CN" altLang="en-US" sz="5400" b="1" spc="200" dirty="0">
                <a:solidFill>
                  <a:schemeClr val="bg2">
                    <a:lumMod val="25000"/>
                  </a:schemeClr>
                </a:solidFill>
                <a:latin typeface="思源黑体 CN Bold" panose="020B0800000000000000" pitchFamily="34" charset="-122"/>
                <a:ea typeface="思源黑体 CN Bold" panose="020B0800000000000000" pitchFamily="34" charset="-122"/>
                <a:sym typeface="Arial" panose="020B0604020202020204" pitchFamily="34" charset="0"/>
              </a:rPr>
              <a:t> </a:t>
            </a:r>
            <a:r>
              <a:rPr lang="en-US" altLang="zh-CN" sz="5400" b="1" spc="200" dirty="0">
                <a:solidFill>
                  <a:schemeClr val="bg2">
                    <a:lumMod val="25000"/>
                  </a:schemeClr>
                </a:solidFill>
                <a:latin typeface="思源黑体 CN Bold" panose="020B0800000000000000" pitchFamily="34" charset="-122"/>
                <a:ea typeface="思源黑体 CN Bold" panose="020B0800000000000000" pitchFamily="34" charset="-122"/>
                <a:sym typeface="Arial" panose="020B0604020202020204" pitchFamily="34" charset="0"/>
              </a:rPr>
              <a:t>03</a:t>
            </a:r>
            <a:endParaRPr lang="en-US" altLang="zh-CN" sz="5400" b="1" spc="200" dirty="0">
              <a:solidFill>
                <a:schemeClr val="bg2">
                  <a:lumMod val="25000"/>
                </a:schemeClr>
              </a:solidFill>
              <a:latin typeface="思源黑体 CN Bold" panose="020B0800000000000000" pitchFamily="34" charset="-122"/>
              <a:ea typeface="思源黑体 CN Bold" panose="020B0800000000000000" pitchFamily="34" charset="-122"/>
              <a:sym typeface="Arial" panose="020B0604020202020204" pitchFamily="34" charset="0"/>
            </a:endParaRPr>
          </a:p>
        </p:txBody>
      </p:sp>
      <p:sp>
        <p:nvSpPr>
          <p:cNvPr id="8" name="矩形 7"/>
          <p:cNvSpPr/>
          <p:nvPr/>
        </p:nvSpPr>
        <p:spPr>
          <a:xfrm>
            <a:off x="828040" y="3411220"/>
            <a:ext cx="5201920" cy="891540"/>
          </a:xfrm>
          <a:prstGeom prst="rect">
            <a:avLst/>
          </a:prstGeom>
        </p:spPr>
        <p:txBody>
          <a:bodyPr wrap="square" numCol="1" spcCol="360000">
            <a:spAutoFit/>
          </a:bodyPr>
          <a:lstStyle/>
          <a:p>
            <a:pPr defTabSz="608965">
              <a:lnSpc>
                <a:spcPct val="130000"/>
              </a:lnSpc>
            </a:pPr>
            <a:r>
              <a:rPr lang="en-US" altLang="zh-CN" sz="4000" b="1" dirty="0">
                <a:solidFill>
                  <a:schemeClr val="bg2">
                    <a:lumMod val="25000"/>
                  </a:schemeClr>
                </a:solidFill>
                <a:latin typeface="微软雅黑" panose="020B0503020204020204" pitchFamily="34" charset="-122"/>
                <a:ea typeface="微软雅黑" panose="020B0503020204020204" pitchFamily="34" charset="-122"/>
              </a:rPr>
              <a:t>TREATMENT</a:t>
            </a:r>
            <a:endParaRPr lang="en-US" altLang="zh-CN" sz="40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1" name="任意多边形 10"/>
          <p:cNvSpPr/>
          <p:nvPr/>
        </p:nvSpPr>
        <p:spPr>
          <a:xfrm rot="10800000">
            <a:off x="7734300" y="-23240"/>
            <a:ext cx="4457700" cy="6872748"/>
          </a:xfrm>
          <a:custGeom>
            <a:avLst/>
            <a:gdLst>
              <a:gd name="connsiteX0" fmla="*/ 2813957 w 4457700"/>
              <a:gd name="connsiteY0" fmla="*/ 6872748 h 6872748"/>
              <a:gd name="connsiteX1" fmla="*/ 0 w 4457700"/>
              <a:gd name="connsiteY1" fmla="*/ 6872748 h 6872748"/>
              <a:gd name="connsiteX2" fmla="*/ 0 w 4457700"/>
              <a:gd name="connsiteY2" fmla="*/ 0 h 6872748"/>
              <a:gd name="connsiteX3" fmla="*/ 539063 w 4457700"/>
              <a:gd name="connsiteY3" fmla="*/ 0 h 6872748"/>
              <a:gd name="connsiteX4" fmla="*/ 2813957 w 4457700"/>
              <a:gd name="connsiteY4" fmla="*/ 0 h 6872748"/>
              <a:gd name="connsiteX5" fmla="*/ 2828251 w 4457700"/>
              <a:gd name="connsiteY5" fmla="*/ 0 h 6872748"/>
              <a:gd name="connsiteX6" fmla="*/ 2886320 w 4457700"/>
              <a:gd name="connsiteY6" fmla="*/ 35514 h 6872748"/>
              <a:gd name="connsiteX7" fmla="*/ 4457700 w 4457700"/>
              <a:gd name="connsiteY7" fmla="*/ 3418192 h 6872748"/>
              <a:gd name="connsiteX8" fmla="*/ 2886320 w 4457700"/>
              <a:gd name="connsiteY8" fmla="*/ 6800870 h 6872748"/>
              <a:gd name="connsiteX9" fmla="*/ 2813957 w 4457700"/>
              <a:gd name="connsiteY9" fmla="*/ 6845127 h 687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57700" h="6872748">
                <a:moveTo>
                  <a:pt x="2813957" y="6872748"/>
                </a:moveTo>
                <a:lnTo>
                  <a:pt x="0" y="6872748"/>
                </a:lnTo>
                <a:lnTo>
                  <a:pt x="0" y="0"/>
                </a:lnTo>
                <a:lnTo>
                  <a:pt x="539063" y="0"/>
                </a:lnTo>
                <a:lnTo>
                  <a:pt x="2813957" y="0"/>
                </a:lnTo>
                <a:lnTo>
                  <a:pt x="2828251" y="0"/>
                </a:lnTo>
                <a:lnTo>
                  <a:pt x="2886320" y="35514"/>
                </a:lnTo>
                <a:cubicBezTo>
                  <a:pt x="3816091" y="641583"/>
                  <a:pt x="4457700" y="1928525"/>
                  <a:pt x="4457700" y="3418192"/>
                </a:cubicBezTo>
                <a:cubicBezTo>
                  <a:pt x="4457700" y="4907859"/>
                  <a:pt x="3816091" y="6194800"/>
                  <a:pt x="2886320" y="6800870"/>
                </a:cubicBezTo>
                <a:lnTo>
                  <a:pt x="2813957" y="6845127"/>
                </a:lnTo>
                <a:close/>
              </a:path>
            </a:pathLst>
          </a:cu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矩形 4"/>
          <p:cNvSpPr/>
          <p:nvPr/>
        </p:nvSpPr>
        <p:spPr>
          <a:xfrm rot="16200000">
            <a:off x="6435725" y="645160"/>
            <a:ext cx="3890010" cy="5567680"/>
          </a:xfrm>
          <a:prstGeom prst="rect">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9054" y="2941274"/>
            <a:ext cx="942715" cy="942715"/>
          </a:xfrm>
          <a:prstGeom prst="rect">
            <a:avLst/>
          </a:prstGeom>
        </p:spPr>
      </p:pic>
      <p:pic>
        <p:nvPicPr>
          <p:cNvPr id="10" name="图片 9" descr="微信图片_20191023204542"/>
          <p:cNvPicPr>
            <a:picLocks noChangeAspect="1"/>
          </p:cNvPicPr>
          <p:nvPr/>
        </p:nvPicPr>
        <p:blipFill>
          <a:blip r:embed="rId3"/>
          <a:stretch>
            <a:fillRect/>
          </a:stretch>
        </p:blipFill>
        <p:spPr>
          <a:xfrm>
            <a:off x="5765800" y="1552575"/>
            <a:ext cx="5321300" cy="3721100"/>
          </a:xfrm>
          <a:prstGeom prst="rect">
            <a:avLst/>
          </a:prstGeom>
        </p:spPr>
      </p:pic>
      <p:sp>
        <p:nvSpPr>
          <p:cNvPr id="15" name="灯片编号占位符 1"/>
          <p:cNvSpPr>
            <a:spLocks noGrp="1"/>
          </p:cNvSpPr>
          <p:nvPr/>
        </p:nvSpPr>
        <p:spPr>
          <a:xfrm>
            <a:off x="8654798" y="6280936"/>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2B6538A-33AE-45EB-868C-14B9E34ED961}" type="slidenum">
              <a:rPr lang="zh-CN" altLang="en-US" smtClean="0"/>
            </a:fld>
            <a:endParaRPr lang="zh-CN" altLang="en-US"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62B6538A-33AE-45EB-868C-14B9E34ED961}" type="slidenum">
              <a:rPr lang="zh-CN" altLang="en-US" smtClean="0"/>
            </a:fld>
            <a:endParaRPr lang="zh-CN" altLang="en-US"/>
          </a:p>
        </p:txBody>
      </p:sp>
      <p:sp>
        <p:nvSpPr>
          <p:cNvPr id="8" name="任意多边形 7"/>
          <p:cNvSpPr/>
          <p:nvPr/>
        </p:nvSpPr>
        <p:spPr>
          <a:xfrm>
            <a:off x="2933700" y="-14747"/>
            <a:ext cx="9272562" cy="6872747"/>
          </a:xfrm>
          <a:custGeom>
            <a:avLst/>
            <a:gdLst>
              <a:gd name="connsiteX0" fmla="*/ 1643743 w 9258300"/>
              <a:gd name="connsiteY0" fmla="*/ 0 h 6872747"/>
              <a:gd name="connsiteX1" fmla="*/ 9258300 w 9258300"/>
              <a:gd name="connsiteY1" fmla="*/ 0 h 6872747"/>
              <a:gd name="connsiteX2" fmla="*/ 9258300 w 9258300"/>
              <a:gd name="connsiteY2" fmla="*/ 6872747 h 6872747"/>
              <a:gd name="connsiteX3" fmla="*/ 3918637 w 9258300"/>
              <a:gd name="connsiteY3" fmla="*/ 6872747 h 6872747"/>
              <a:gd name="connsiteX4" fmla="*/ 1643743 w 9258300"/>
              <a:gd name="connsiteY4" fmla="*/ 6872747 h 6872747"/>
              <a:gd name="connsiteX5" fmla="*/ 1629449 w 9258300"/>
              <a:gd name="connsiteY5" fmla="*/ 6872747 h 6872747"/>
              <a:gd name="connsiteX6" fmla="*/ 1571380 w 9258300"/>
              <a:gd name="connsiteY6" fmla="*/ 6837233 h 6872747"/>
              <a:gd name="connsiteX7" fmla="*/ 0 w 9258300"/>
              <a:gd name="connsiteY7" fmla="*/ 3454556 h 6872747"/>
              <a:gd name="connsiteX8" fmla="*/ 1571380 w 9258300"/>
              <a:gd name="connsiteY8" fmla="*/ 71878 h 6872747"/>
              <a:gd name="connsiteX9" fmla="*/ 1643743 w 9258300"/>
              <a:gd name="connsiteY9" fmla="*/ 27622 h 6872747"/>
              <a:gd name="connsiteX10" fmla="*/ 1643743 w 9258300"/>
              <a:gd name="connsiteY10" fmla="*/ 0 h 6872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58300" h="6872747">
                <a:moveTo>
                  <a:pt x="1643743" y="0"/>
                </a:moveTo>
                <a:lnTo>
                  <a:pt x="9258300" y="0"/>
                </a:lnTo>
                <a:lnTo>
                  <a:pt x="9258300" y="6872747"/>
                </a:lnTo>
                <a:lnTo>
                  <a:pt x="3918637" y="6872747"/>
                </a:lnTo>
                <a:lnTo>
                  <a:pt x="1643743" y="6872747"/>
                </a:lnTo>
                <a:lnTo>
                  <a:pt x="1629449" y="6872747"/>
                </a:lnTo>
                <a:lnTo>
                  <a:pt x="1571380" y="6837233"/>
                </a:lnTo>
                <a:cubicBezTo>
                  <a:pt x="641609" y="6231165"/>
                  <a:pt x="0" y="4944223"/>
                  <a:pt x="0" y="3454556"/>
                </a:cubicBezTo>
                <a:cubicBezTo>
                  <a:pt x="0" y="1964889"/>
                  <a:pt x="641609" y="677948"/>
                  <a:pt x="1571380" y="71878"/>
                </a:cubicBezTo>
                <a:lnTo>
                  <a:pt x="1643743" y="27622"/>
                </a:lnTo>
                <a:lnTo>
                  <a:pt x="1643743" y="0"/>
                </a:lnTo>
                <a:close/>
              </a:path>
            </a:pathLst>
          </a:cu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矩形 10"/>
          <p:cNvSpPr/>
          <p:nvPr/>
        </p:nvSpPr>
        <p:spPr>
          <a:xfrm>
            <a:off x="256540" y="2404110"/>
            <a:ext cx="3124835" cy="2009775"/>
          </a:xfrm>
          <a:prstGeom prst="rect">
            <a:avLst/>
          </a:prstGeom>
        </p:spPr>
        <p:txBody>
          <a:bodyPr wrap="square">
            <a:spAutoFit/>
          </a:bodyPr>
          <a:lstStyle/>
          <a:p>
            <a:pPr algn="just">
              <a:lnSpc>
                <a:spcPct val="120000"/>
              </a:lnSpc>
            </a:pPr>
            <a:r>
              <a:rPr lang="en-US" dirty="0">
                <a:sym typeface="+mn-ea"/>
              </a:rPr>
              <a:t>Treatment for Parkinson's disease is one of the most difficult and acute fields in medicine</a:t>
            </a:r>
            <a:r>
              <a:rPr lang="en-US" sz="1600" dirty="0">
                <a:sym typeface="+mn-ea"/>
              </a:rPr>
              <a:t>. </a:t>
            </a:r>
            <a:endParaRPr lang="en-US" sz="1600" dirty="0">
              <a:sym typeface="+mn-ea"/>
            </a:endParaRPr>
          </a:p>
          <a:p>
            <a:pPr algn="just">
              <a:lnSpc>
                <a:spcPct val="120000"/>
              </a:lnSpc>
            </a:pPr>
            <a:r>
              <a:rPr lang="en-US" altLang="en-US" sz="1600" dirty="0">
                <a:solidFill>
                  <a:schemeClr val="bg2">
                    <a:lumMod val="25000"/>
                  </a:schemeClr>
                </a:solidFill>
                <a:latin typeface="微软雅黑" panose="020B0503020204020204" pitchFamily="34" charset="-122"/>
                <a:ea typeface="微软雅黑" panose="020B0503020204020204" pitchFamily="34" charset="-122"/>
                <a:sym typeface="+mn-ea"/>
              </a:rPr>
              <a:t>But there have been many remarkable changes in it</a:t>
            </a:r>
            <a:endParaRPr lang="en-US" altLang="en-US" sz="1600" dirty="0">
              <a:solidFill>
                <a:schemeClr val="bg2">
                  <a:lumMod val="25000"/>
                </a:schemeClr>
              </a:solidFill>
              <a:latin typeface="微软雅黑" panose="020B0503020204020204" pitchFamily="34" charset="-122"/>
              <a:ea typeface="微软雅黑" panose="020B0503020204020204" pitchFamily="34" charset="-122"/>
              <a:sym typeface="+mn-ea"/>
            </a:endParaRPr>
          </a:p>
        </p:txBody>
      </p:sp>
      <p:grpSp>
        <p:nvGrpSpPr>
          <p:cNvPr id="22" name="组合 21"/>
          <p:cNvGrpSpPr/>
          <p:nvPr/>
        </p:nvGrpSpPr>
        <p:grpSpPr>
          <a:xfrm>
            <a:off x="6039404" y="1868864"/>
            <a:ext cx="3117108" cy="3190332"/>
            <a:chOff x="6039404" y="1713881"/>
            <a:chExt cx="3117108" cy="3190332"/>
          </a:xfrm>
          <a:solidFill>
            <a:schemeClr val="bg1">
              <a:lumMod val="85000"/>
            </a:schemeClr>
          </a:solidFill>
        </p:grpSpPr>
        <p:sp>
          <p:nvSpPr>
            <p:cNvPr id="18" name="向右箭头"/>
            <p:cNvSpPr/>
            <p:nvPr/>
          </p:nvSpPr>
          <p:spPr bwMode="auto">
            <a:xfrm>
              <a:off x="6039404" y="2655673"/>
              <a:ext cx="1314539" cy="1308615"/>
            </a:xfrm>
            <a:custGeom>
              <a:avLst/>
              <a:gdLst>
                <a:gd name="T0" fmla="*/ 899885 w 2768"/>
                <a:gd name="T1" fmla="*/ 0 h 2769"/>
                <a:gd name="T2" fmla="*/ 0 w 2768"/>
                <a:gd name="T3" fmla="*/ 899873 h 2769"/>
                <a:gd name="T4" fmla="*/ 899885 w 2768"/>
                <a:gd name="T5" fmla="*/ 1800397 h 2769"/>
                <a:gd name="T6" fmla="*/ 1798471 w 2768"/>
                <a:gd name="T7" fmla="*/ 899873 h 2769"/>
                <a:gd name="T8" fmla="*/ 899885 w 2768"/>
                <a:gd name="T9" fmla="*/ 0 h 2769"/>
                <a:gd name="T10" fmla="*/ 1365097 w 2768"/>
                <a:gd name="T11" fmla="*/ 938885 h 2769"/>
                <a:gd name="T12" fmla="*/ 895337 w 2768"/>
                <a:gd name="T13" fmla="*/ 1369316 h 2769"/>
                <a:gd name="T14" fmla="*/ 830363 w 2768"/>
                <a:gd name="T15" fmla="*/ 1372567 h 2769"/>
                <a:gd name="T16" fmla="*/ 779034 w 2768"/>
                <a:gd name="T17" fmla="*/ 1323802 h 2769"/>
                <a:gd name="T18" fmla="*/ 779034 w 2768"/>
                <a:gd name="T19" fmla="*/ 1105986 h 2769"/>
                <a:gd name="T20" fmla="*/ 475607 w 2768"/>
                <a:gd name="T21" fmla="*/ 1024061 h 2769"/>
                <a:gd name="T22" fmla="*/ 419730 w 2768"/>
                <a:gd name="T23" fmla="*/ 899873 h 2769"/>
                <a:gd name="T24" fmla="*/ 475607 w 2768"/>
                <a:gd name="T25" fmla="*/ 775686 h 2769"/>
                <a:gd name="T26" fmla="*/ 779034 w 2768"/>
                <a:gd name="T27" fmla="*/ 693761 h 2769"/>
                <a:gd name="T28" fmla="*/ 779034 w 2768"/>
                <a:gd name="T29" fmla="*/ 476595 h 2769"/>
                <a:gd name="T30" fmla="*/ 830363 w 2768"/>
                <a:gd name="T31" fmla="*/ 427180 h 2769"/>
                <a:gd name="T32" fmla="*/ 895337 w 2768"/>
                <a:gd name="T33" fmla="*/ 430431 h 2769"/>
                <a:gd name="T34" fmla="*/ 1365097 w 2768"/>
                <a:gd name="T35" fmla="*/ 861512 h 2769"/>
                <a:gd name="T36" fmla="*/ 1365097 w 2768"/>
                <a:gd name="T37" fmla="*/ 938885 h 276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768" h="2769">
                  <a:moveTo>
                    <a:pt x="1385" y="0"/>
                  </a:moveTo>
                  <a:cubicBezTo>
                    <a:pt x="620" y="0"/>
                    <a:pt x="0" y="620"/>
                    <a:pt x="0" y="1384"/>
                  </a:cubicBezTo>
                  <a:cubicBezTo>
                    <a:pt x="0" y="2149"/>
                    <a:pt x="620" y="2769"/>
                    <a:pt x="1385" y="2769"/>
                  </a:cubicBezTo>
                  <a:cubicBezTo>
                    <a:pt x="2149" y="2769"/>
                    <a:pt x="2768" y="2149"/>
                    <a:pt x="2768" y="1384"/>
                  </a:cubicBezTo>
                  <a:cubicBezTo>
                    <a:pt x="2768" y="620"/>
                    <a:pt x="2149" y="0"/>
                    <a:pt x="1385" y="0"/>
                  </a:cubicBezTo>
                  <a:close/>
                  <a:moveTo>
                    <a:pt x="2101" y="1444"/>
                  </a:moveTo>
                  <a:cubicBezTo>
                    <a:pt x="2088" y="1461"/>
                    <a:pt x="1765" y="1851"/>
                    <a:pt x="1378" y="2106"/>
                  </a:cubicBezTo>
                  <a:cubicBezTo>
                    <a:pt x="1348" y="2126"/>
                    <a:pt x="1310" y="2128"/>
                    <a:pt x="1278" y="2111"/>
                  </a:cubicBezTo>
                  <a:cubicBezTo>
                    <a:pt x="1247" y="2094"/>
                    <a:pt x="1199" y="2071"/>
                    <a:pt x="1199" y="2036"/>
                  </a:cubicBezTo>
                  <a:cubicBezTo>
                    <a:pt x="1199" y="1701"/>
                    <a:pt x="1199" y="1701"/>
                    <a:pt x="1199" y="1701"/>
                  </a:cubicBezTo>
                  <a:cubicBezTo>
                    <a:pt x="987" y="1666"/>
                    <a:pt x="767" y="1600"/>
                    <a:pt x="732" y="1575"/>
                  </a:cubicBezTo>
                  <a:cubicBezTo>
                    <a:pt x="681" y="1540"/>
                    <a:pt x="646" y="1480"/>
                    <a:pt x="646" y="1384"/>
                  </a:cubicBezTo>
                  <a:cubicBezTo>
                    <a:pt x="646" y="1288"/>
                    <a:pt x="681" y="1228"/>
                    <a:pt x="732" y="1193"/>
                  </a:cubicBezTo>
                  <a:cubicBezTo>
                    <a:pt x="767" y="1169"/>
                    <a:pt x="987" y="1102"/>
                    <a:pt x="1199" y="1067"/>
                  </a:cubicBezTo>
                  <a:cubicBezTo>
                    <a:pt x="1199" y="733"/>
                    <a:pt x="1199" y="733"/>
                    <a:pt x="1199" y="733"/>
                  </a:cubicBezTo>
                  <a:cubicBezTo>
                    <a:pt x="1199" y="698"/>
                    <a:pt x="1247" y="674"/>
                    <a:pt x="1278" y="657"/>
                  </a:cubicBezTo>
                  <a:cubicBezTo>
                    <a:pt x="1310" y="641"/>
                    <a:pt x="1348" y="643"/>
                    <a:pt x="1378" y="662"/>
                  </a:cubicBezTo>
                  <a:cubicBezTo>
                    <a:pt x="1765" y="918"/>
                    <a:pt x="2088" y="1308"/>
                    <a:pt x="2101" y="1325"/>
                  </a:cubicBezTo>
                  <a:cubicBezTo>
                    <a:pt x="2129" y="1360"/>
                    <a:pt x="2129" y="1409"/>
                    <a:pt x="2101" y="144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endParaRPr>
            </a:p>
          </p:txBody>
        </p:sp>
        <p:sp>
          <p:nvSpPr>
            <p:cNvPr id="19" name="向右箭头"/>
            <p:cNvSpPr/>
            <p:nvPr/>
          </p:nvSpPr>
          <p:spPr bwMode="auto">
            <a:xfrm flipH="1">
              <a:off x="7841973" y="2655673"/>
              <a:ext cx="1314539" cy="1308615"/>
            </a:xfrm>
            <a:custGeom>
              <a:avLst/>
              <a:gdLst>
                <a:gd name="T0" fmla="*/ 899885 w 2768"/>
                <a:gd name="T1" fmla="*/ 0 h 2769"/>
                <a:gd name="T2" fmla="*/ 0 w 2768"/>
                <a:gd name="T3" fmla="*/ 899873 h 2769"/>
                <a:gd name="T4" fmla="*/ 899885 w 2768"/>
                <a:gd name="T5" fmla="*/ 1800397 h 2769"/>
                <a:gd name="T6" fmla="*/ 1798471 w 2768"/>
                <a:gd name="T7" fmla="*/ 899873 h 2769"/>
                <a:gd name="T8" fmla="*/ 899885 w 2768"/>
                <a:gd name="T9" fmla="*/ 0 h 2769"/>
                <a:gd name="T10" fmla="*/ 1365097 w 2768"/>
                <a:gd name="T11" fmla="*/ 938885 h 2769"/>
                <a:gd name="T12" fmla="*/ 895337 w 2768"/>
                <a:gd name="T13" fmla="*/ 1369316 h 2769"/>
                <a:gd name="T14" fmla="*/ 830363 w 2768"/>
                <a:gd name="T15" fmla="*/ 1372567 h 2769"/>
                <a:gd name="T16" fmla="*/ 779034 w 2768"/>
                <a:gd name="T17" fmla="*/ 1323802 h 2769"/>
                <a:gd name="T18" fmla="*/ 779034 w 2768"/>
                <a:gd name="T19" fmla="*/ 1105986 h 2769"/>
                <a:gd name="T20" fmla="*/ 475607 w 2768"/>
                <a:gd name="T21" fmla="*/ 1024061 h 2769"/>
                <a:gd name="T22" fmla="*/ 419730 w 2768"/>
                <a:gd name="T23" fmla="*/ 899873 h 2769"/>
                <a:gd name="T24" fmla="*/ 475607 w 2768"/>
                <a:gd name="T25" fmla="*/ 775686 h 2769"/>
                <a:gd name="T26" fmla="*/ 779034 w 2768"/>
                <a:gd name="T27" fmla="*/ 693761 h 2769"/>
                <a:gd name="T28" fmla="*/ 779034 w 2768"/>
                <a:gd name="T29" fmla="*/ 476595 h 2769"/>
                <a:gd name="T30" fmla="*/ 830363 w 2768"/>
                <a:gd name="T31" fmla="*/ 427180 h 2769"/>
                <a:gd name="T32" fmla="*/ 895337 w 2768"/>
                <a:gd name="T33" fmla="*/ 430431 h 2769"/>
                <a:gd name="T34" fmla="*/ 1365097 w 2768"/>
                <a:gd name="T35" fmla="*/ 861512 h 2769"/>
                <a:gd name="T36" fmla="*/ 1365097 w 2768"/>
                <a:gd name="T37" fmla="*/ 938885 h 276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768" h="2769">
                  <a:moveTo>
                    <a:pt x="1385" y="0"/>
                  </a:moveTo>
                  <a:cubicBezTo>
                    <a:pt x="620" y="0"/>
                    <a:pt x="0" y="620"/>
                    <a:pt x="0" y="1384"/>
                  </a:cubicBezTo>
                  <a:cubicBezTo>
                    <a:pt x="0" y="2149"/>
                    <a:pt x="620" y="2769"/>
                    <a:pt x="1385" y="2769"/>
                  </a:cubicBezTo>
                  <a:cubicBezTo>
                    <a:pt x="2149" y="2769"/>
                    <a:pt x="2768" y="2149"/>
                    <a:pt x="2768" y="1384"/>
                  </a:cubicBezTo>
                  <a:cubicBezTo>
                    <a:pt x="2768" y="620"/>
                    <a:pt x="2149" y="0"/>
                    <a:pt x="1385" y="0"/>
                  </a:cubicBezTo>
                  <a:close/>
                  <a:moveTo>
                    <a:pt x="2101" y="1444"/>
                  </a:moveTo>
                  <a:cubicBezTo>
                    <a:pt x="2088" y="1461"/>
                    <a:pt x="1765" y="1851"/>
                    <a:pt x="1378" y="2106"/>
                  </a:cubicBezTo>
                  <a:cubicBezTo>
                    <a:pt x="1348" y="2126"/>
                    <a:pt x="1310" y="2128"/>
                    <a:pt x="1278" y="2111"/>
                  </a:cubicBezTo>
                  <a:cubicBezTo>
                    <a:pt x="1247" y="2094"/>
                    <a:pt x="1199" y="2071"/>
                    <a:pt x="1199" y="2036"/>
                  </a:cubicBezTo>
                  <a:cubicBezTo>
                    <a:pt x="1199" y="1701"/>
                    <a:pt x="1199" y="1701"/>
                    <a:pt x="1199" y="1701"/>
                  </a:cubicBezTo>
                  <a:cubicBezTo>
                    <a:pt x="987" y="1666"/>
                    <a:pt x="767" y="1600"/>
                    <a:pt x="732" y="1575"/>
                  </a:cubicBezTo>
                  <a:cubicBezTo>
                    <a:pt x="681" y="1540"/>
                    <a:pt x="646" y="1480"/>
                    <a:pt x="646" y="1384"/>
                  </a:cubicBezTo>
                  <a:cubicBezTo>
                    <a:pt x="646" y="1288"/>
                    <a:pt x="681" y="1228"/>
                    <a:pt x="732" y="1193"/>
                  </a:cubicBezTo>
                  <a:cubicBezTo>
                    <a:pt x="767" y="1169"/>
                    <a:pt x="987" y="1102"/>
                    <a:pt x="1199" y="1067"/>
                  </a:cubicBezTo>
                  <a:cubicBezTo>
                    <a:pt x="1199" y="733"/>
                    <a:pt x="1199" y="733"/>
                    <a:pt x="1199" y="733"/>
                  </a:cubicBezTo>
                  <a:cubicBezTo>
                    <a:pt x="1199" y="698"/>
                    <a:pt x="1247" y="674"/>
                    <a:pt x="1278" y="657"/>
                  </a:cubicBezTo>
                  <a:cubicBezTo>
                    <a:pt x="1310" y="641"/>
                    <a:pt x="1348" y="643"/>
                    <a:pt x="1378" y="662"/>
                  </a:cubicBezTo>
                  <a:cubicBezTo>
                    <a:pt x="1765" y="918"/>
                    <a:pt x="2088" y="1308"/>
                    <a:pt x="2101" y="1325"/>
                  </a:cubicBezTo>
                  <a:cubicBezTo>
                    <a:pt x="2129" y="1360"/>
                    <a:pt x="2129" y="1409"/>
                    <a:pt x="2101" y="144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endParaRPr>
            </a:p>
          </p:txBody>
        </p:sp>
        <p:sp>
          <p:nvSpPr>
            <p:cNvPr id="20" name="向右箭头"/>
            <p:cNvSpPr/>
            <p:nvPr/>
          </p:nvSpPr>
          <p:spPr bwMode="auto">
            <a:xfrm rot="16200000">
              <a:off x="6941072" y="3592636"/>
              <a:ext cx="1308615" cy="1314539"/>
            </a:xfrm>
            <a:custGeom>
              <a:avLst/>
              <a:gdLst>
                <a:gd name="T0" fmla="*/ 899885 w 2768"/>
                <a:gd name="T1" fmla="*/ 0 h 2769"/>
                <a:gd name="T2" fmla="*/ 0 w 2768"/>
                <a:gd name="T3" fmla="*/ 899873 h 2769"/>
                <a:gd name="T4" fmla="*/ 899885 w 2768"/>
                <a:gd name="T5" fmla="*/ 1800397 h 2769"/>
                <a:gd name="T6" fmla="*/ 1798471 w 2768"/>
                <a:gd name="T7" fmla="*/ 899873 h 2769"/>
                <a:gd name="T8" fmla="*/ 899885 w 2768"/>
                <a:gd name="T9" fmla="*/ 0 h 2769"/>
                <a:gd name="T10" fmla="*/ 1365097 w 2768"/>
                <a:gd name="T11" fmla="*/ 938885 h 2769"/>
                <a:gd name="T12" fmla="*/ 895337 w 2768"/>
                <a:gd name="T13" fmla="*/ 1369316 h 2769"/>
                <a:gd name="T14" fmla="*/ 830363 w 2768"/>
                <a:gd name="T15" fmla="*/ 1372567 h 2769"/>
                <a:gd name="T16" fmla="*/ 779034 w 2768"/>
                <a:gd name="T17" fmla="*/ 1323802 h 2769"/>
                <a:gd name="T18" fmla="*/ 779034 w 2768"/>
                <a:gd name="T19" fmla="*/ 1105986 h 2769"/>
                <a:gd name="T20" fmla="*/ 475607 w 2768"/>
                <a:gd name="T21" fmla="*/ 1024061 h 2769"/>
                <a:gd name="T22" fmla="*/ 419730 w 2768"/>
                <a:gd name="T23" fmla="*/ 899873 h 2769"/>
                <a:gd name="T24" fmla="*/ 475607 w 2768"/>
                <a:gd name="T25" fmla="*/ 775686 h 2769"/>
                <a:gd name="T26" fmla="*/ 779034 w 2768"/>
                <a:gd name="T27" fmla="*/ 693761 h 2769"/>
                <a:gd name="T28" fmla="*/ 779034 w 2768"/>
                <a:gd name="T29" fmla="*/ 476595 h 2769"/>
                <a:gd name="T30" fmla="*/ 830363 w 2768"/>
                <a:gd name="T31" fmla="*/ 427180 h 2769"/>
                <a:gd name="T32" fmla="*/ 895337 w 2768"/>
                <a:gd name="T33" fmla="*/ 430431 h 2769"/>
                <a:gd name="T34" fmla="*/ 1365097 w 2768"/>
                <a:gd name="T35" fmla="*/ 861512 h 2769"/>
                <a:gd name="T36" fmla="*/ 1365097 w 2768"/>
                <a:gd name="T37" fmla="*/ 938885 h 276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768" h="2769">
                  <a:moveTo>
                    <a:pt x="1385" y="0"/>
                  </a:moveTo>
                  <a:cubicBezTo>
                    <a:pt x="620" y="0"/>
                    <a:pt x="0" y="620"/>
                    <a:pt x="0" y="1384"/>
                  </a:cubicBezTo>
                  <a:cubicBezTo>
                    <a:pt x="0" y="2149"/>
                    <a:pt x="620" y="2769"/>
                    <a:pt x="1385" y="2769"/>
                  </a:cubicBezTo>
                  <a:cubicBezTo>
                    <a:pt x="2149" y="2769"/>
                    <a:pt x="2768" y="2149"/>
                    <a:pt x="2768" y="1384"/>
                  </a:cubicBezTo>
                  <a:cubicBezTo>
                    <a:pt x="2768" y="620"/>
                    <a:pt x="2149" y="0"/>
                    <a:pt x="1385" y="0"/>
                  </a:cubicBezTo>
                  <a:close/>
                  <a:moveTo>
                    <a:pt x="2101" y="1444"/>
                  </a:moveTo>
                  <a:cubicBezTo>
                    <a:pt x="2088" y="1461"/>
                    <a:pt x="1765" y="1851"/>
                    <a:pt x="1378" y="2106"/>
                  </a:cubicBezTo>
                  <a:cubicBezTo>
                    <a:pt x="1348" y="2126"/>
                    <a:pt x="1310" y="2128"/>
                    <a:pt x="1278" y="2111"/>
                  </a:cubicBezTo>
                  <a:cubicBezTo>
                    <a:pt x="1247" y="2094"/>
                    <a:pt x="1199" y="2071"/>
                    <a:pt x="1199" y="2036"/>
                  </a:cubicBezTo>
                  <a:cubicBezTo>
                    <a:pt x="1199" y="1701"/>
                    <a:pt x="1199" y="1701"/>
                    <a:pt x="1199" y="1701"/>
                  </a:cubicBezTo>
                  <a:cubicBezTo>
                    <a:pt x="987" y="1666"/>
                    <a:pt x="767" y="1600"/>
                    <a:pt x="732" y="1575"/>
                  </a:cubicBezTo>
                  <a:cubicBezTo>
                    <a:pt x="681" y="1540"/>
                    <a:pt x="646" y="1480"/>
                    <a:pt x="646" y="1384"/>
                  </a:cubicBezTo>
                  <a:cubicBezTo>
                    <a:pt x="646" y="1288"/>
                    <a:pt x="681" y="1228"/>
                    <a:pt x="732" y="1193"/>
                  </a:cubicBezTo>
                  <a:cubicBezTo>
                    <a:pt x="767" y="1169"/>
                    <a:pt x="987" y="1102"/>
                    <a:pt x="1199" y="1067"/>
                  </a:cubicBezTo>
                  <a:cubicBezTo>
                    <a:pt x="1199" y="733"/>
                    <a:pt x="1199" y="733"/>
                    <a:pt x="1199" y="733"/>
                  </a:cubicBezTo>
                  <a:cubicBezTo>
                    <a:pt x="1199" y="698"/>
                    <a:pt x="1247" y="674"/>
                    <a:pt x="1278" y="657"/>
                  </a:cubicBezTo>
                  <a:cubicBezTo>
                    <a:pt x="1310" y="641"/>
                    <a:pt x="1348" y="643"/>
                    <a:pt x="1378" y="662"/>
                  </a:cubicBezTo>
                  <a:cubicBezTo>
                    <a:pt x="1765" y="918"/>
                    <a:pt x="2088" y="1308"/>
                    <a:pt x="2101" y="1325"/>
                  </a:cubicBezTo>
                  <a:cubicBezTo>
                    <a:pt x="2129" y="1360"/>
                    <a:pt x="2129" y="1409"/>
                    <a:pt x="2101" y="144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endParaRPr>
            </a:p>
          </p:txBody>
        </p:sp>
        <p:sp>
          <p:nvSpPr>
            <p:cNvPr id="21" name="向右箭头"/>
            <p:cNvSpPr/>
            <p:nvPr/>
          </p:nvSpPr>
          <p:spPr bwMode="auto">
            <a:xfrm rot="16200000" flipH="1">
              <a:off x="6941072" y="1710919"/>
              <a:ext cx="1308615" cy="1314539"/>
            </a:xfrm>
            <a:custGeom>
              <a:avLst/>
              <a:gdLst>
                <a:gd name="T0" fmla="*/ 899885 w 2768"/>
                <a:gd name="T1" fmla="*/ 0 h 2769"/>
                <a:gd name="T2" fmla="*/ 0 w 2768"/>
                <a:gd name="T3" fmla="*/ 899873 h 2769"/>
                <a:gd name="T4" fmla="*/ 899885 w 2768"/>
                <a:gd name="T5" fmla="*/ 1800397 h 2769"/>
                <a:gd name="T6" fmla="*/ 1798471 w 2768"/>
                <a:gd name="T7" fmla="*/ 899873 h 2769"/>
                <a:gd name="T8" fmla="*/ 899885 w 2768"/>
                <a:gd name="T9" fmla="*/ 0 h 2769"/>
                <a:gd name="T10" fmla="*/ 1365097 w 2768"/>
                <a:gd name="T11" fmla="*/ 938885 h 2769"/>
                <a:gd name="T12" fmla="*/ 895337 w 2768"/>
                <a:gd name="T13" fmla="*/ 1369316 h 2769"/>
                <a:gd name="T14" fmla="*/ 830363 w 2768"/>
                <a:gd name="T15" fmla="*/ 1372567 h 2769"/>
                <a:gd name="T16" fmla="*/ 779034 w 2768"/>
                <a:gd name="T17" fmla="*/ 1323802 h 2769"/>
                <a:gd name="T18" fmla="*/ 779034 w 2768"/>
                <a:gd name="T19" fmla="*/ 1105986 h 2769"/>
                <a:gd name="T20" fmla="*/ 475607 w 2768"/>
                <a:gd name="T21" fmla="*/ 1024061 h 2769"/>
                <a:gd name="T22" fmla="*/ 419730 w 2768"/>
                <a:gd name="T23" fmla="*/ 899873 h 2769"/>
                <a:gd name="T24" fmla="*/ 475607 w 2768"/>
                <a:gd name="T25" fmla="*/ 775686 h 2769"/>
                <a:gd name="T26" fmla="*/ 779034 w 2768"/>
                <a:gd name="T27" fmla="*/ 693761 h 2769"/>
                <a:gd name="T28" fmla="*/ 779034 w 2768"/>
                <a:gd name="T29" fmla="*/ 476595 h 2769"/>
                <a:gd name="T30" fmla="*/ 830363 w 2768"/>
                <a:gd name="T31" fmla="*/ 427180 h 2769"/>
                <a:gd name="T32" fmla="*/ 895337 w 2768"/>
                <a:gd name="T33" fmla="*/ 430431 h 2769"/>
                <a:gd name="T34" fmla="*/ 1365097 w 2768"/>
                <a:gd name="T35" fmla="*/ 861512 h 2769"/>
                <a:gd name="T36" fmla="*/ 1365097 w 2768"/>
                <a:gd name="T37" fmla="*/ 938885 h 276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768" h="2769">
                  <a:moveTo>
                    <a:pt x="1385" y="0"/>
                  </a:moveTo>
                  <a:cubicBezTo>
                    <a:pt x="620" y="0"/>
                    <a:pt x="0" y="620"/>
                    <a:pt x="0" y="1384"/>
                  </a:cubicBezTo>
                  <a:cubicBezTo>
                    <a:pt x="0" y="2149"/>
                    <a:pt x="620" y="2769"/>
                    <a:pt x="1385" y="2769"/>
                  </a:cubicBezTo>
                  <a:cubicBezTo>
                    <a:pt x="2149" y="2769"/>
                    <a:pt x="2768" y="2149"/>
                    <a:pt x="2768" y="1384"/>
                  </a:cubicBezTo>
                  <a:cubicBezTo>
                    <a:pt x="2768" y="620"/>
                    <a:pt x="2149" y="0"/>
                    <a:pt x="1385" y="0"/>
                  </a:cubicBezTo>
                  <a:close/>
                  <a:moveTo>
                    <a:pt x="2101" y="1444"/>
                  </a:moveTo>
                  <a:cubicBezTo>
                    <a:pt x="2088" y="1461"/>
                    <a:pt x="1765" y="1851"/>
                    <a:pt x="1378" y="2106"/>
                  </a:cubicBezTo>
                  <a:cubicBezTo>
                    <a:pt x="1348" y="2126"/>
                    <a:pt x="1310" y="2128"/>
                    <a:pt x="1278" y="2111"/>
                  </a:cubicBezTo>
                  <a:cubicBezTo>
                    <a:pt x="1247" y="2094"/>
                    <a:pt x="1199" y="2071"/>
                    <a:pt x="1199" y="2036"/>
                  </a:cubicBezTo>
                  <a:cubicBezTo>
                    <a:pt x="1199" y="1701"/>
                    <a:pt x="1199" y="1701"/>
                    <a:pt x="1199" y="1701"/>
                  </a:cubicBezTo>
                  <a:cubicBezTo>
                    <a:pt x="987" y="1666"/>
                    <a:pt x="767" y="1600"/>
                    <a:pt x="732" y="1575"/>
                  </a:cubicBezTo>
                  <a:cubicBezTo>
                    <a:pt x="681" y="1540"/>
                    <a:pt x="646" y="1480"/>
                    <a:pt x="646" y="1384"/>
                  </a:cubicBezTo>
                  <a:cubicBezTo>
                    <a:pt x="646" y="1288"/>
                    <a:pt x="681" y="1228"/>
                    <a:pt x="732" y="1193"/>
                  </a:cubicBezTo>
                  <a:cubicBezTo>
                    <a:pt x="767" y="1169"/>
                    <a:pt x="987" y="1102"/>
                    <a:pt x="1199" y="1067"/>
                  </a:cubicBezTo>
                  <a:cubicBezTo>
                    <a:pt x="1199" y="733"/>
                    <a:pt x="1199" y="733"/>
                    <a:pt x="1199" y="733"/>
                  </a:cubicBezTo>
                  <a:cubicBezTo>
                    <a:pt x="1199" y="698"/>
                    <a:pt x="1247" y="674"/>
                    <a:pt x="1278" y="657"/>
                  </a:cubicBezTo>
                  <a:cubicBezTo>
                    <a:pt x="1310" y="641"/>
                    <a:pt x="1348" y="643"/>
                    <a:pt x="1378" y="662"/>
                  </a:cubicBezTo>
                  <a:cubicBezTo>
                    <a:pt x="1765" y="918"/>
                    <a:pt x="2088" y="1308"/>
                    <a:pt x="2101" y="1325"/>
                  </a:cubicBezTo>
                  <a:cubicBezTo>
                    <a:pt x="2129" y="1360"/>
                    <a:pt x="2129" y="1409"/>
                    <a:pt x="2101" y="144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endParaRPr>
            </a:p>
          </p:txBody>
        </p:sp>
      </p:grpSp>
      <p:sp>
        <p:nvSpPr>
          <p:cNvPr id="24" name="TextBox 76"/>
          <p:cNvSpPr txBox="1"/>
          <p:nvPr/>
        </p:nvSpPr>
        <p:spPr>
          <a:xfrm>
            <a:off x="4436745" y="1407160"/>
            <a:ext cx="1918970" cy="706755"/>
          </a:xfrm>
          <a:prstGeom prst="rect">
            <a:avLst/>
          </a:prstGeom>
          <a:noFill/>
        </p:spPr>
        <p:txBody>
          <a:bodyPr wrap="square" rtlCol="0">
            <a:spAutoFit/>
          </a:bodyPr>
          <a:lstStyle/>
          <a:p>
            <a:pPr algn="r"/>
            <a:r>
              <a:rPr lang="en-US" altLang="zh-CN" sz="2000" dirty="0">
                <a:solidFill>
                  <a:schemeClr val="bg2">
                    <a:lumMod val="25000"/>
                  </a:schemeClr>
                </a:solidFill>
                <a:latin typeface="微软雅黑" panose="020B0503020204020204" pitchFamily="34" charset="-122"/>
                <a:ea typeface="微软雅黑" panose="020B0503020204020204" pitchFamily="34" charset="-122"/>
              </a:rPr>
              <a:t>Parkinson's medications</a:t>
            </a:r>
            <a:endParaRPr lang="en-US" altLang="zh-CN" sz="20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8" name="TextBox 76"/>
          <p:cNvSpPr txBox="1"/>
          <p:nvPr/>
        </p:nvSpPr>
        <p:spPr>
          <a:xfrm>
            <a:off x="8917940" y="4246880"/>
            <a:ext cx="2475865" cy="706755"/>
          </a:xfrm>
          <a:prstGeom prst="rect">
            <a:avLst/>
          </a:prstGeom>
          <a:noFill/>
        </p:spPr>
        <p:txBody>
          <a:bodyPr wrap="square" rtlCol="0">
            <a:spAutoFit/>
          </a:bodyPr>
          <a:lstStyle/>
          <a:p>
            <a:r>
              <a:rPr lang="en-US" altLang="zh-CN" sz="2000" dirty="0">
                <a:solidFill>
                  <a:schemeClr val="bg2">
                    <a:lumMod val="25000"/>
                  </a:schemeClr>
                </a:solidFill>
                <a:latin typeface="微软雅黑" panose="020B0503020204020204" pitchFamily="34" charset="-122"/>
                <a:ea typeface="微软雅黑" panose="020B0503020204020204" pitchFamily="34" charset="-122"/>
              </a:rPr>
              <a:t>Gamma Knife Treatment</a:t>
            </a:r>
            <a:endParaRPr lang="en-US" altLang="zh-CN" sz="20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30" name="TextBox 76"/>
          <p:cNvSpPr txBox="1"/>
          <p:nvPr/>
        </p:nvSpPr>
        <p:spPr>
          <a:xfrm>
            <a:off x="8917940" y="1407160"/>
            <a:ext cx="2010410" cy="706755"/>
          </a:xfrm>
          <a:prstGeom prst="rect">
            <a:avLst/>
          </a:prstGeom>
          <a:noFill/>
        </p:spPr>
        <p:txBody>
          <a:bodyPr wrap="square" rtlCol="0">
            <a:spAutoFit/>
          </a:bodyPr>
          <a:lstStyle/>
          <a:p>
            <a:r>
              <a:rPr lang="en-US" altLang="zh-CN" sz="2000" dirty="0">
                <a:solidFill>
                  <a:schemeClr val="bg2">
                    <a:lumMod val="25000"/>
                  </a:schemeClr>
                </a:solidFill>
                <a:latin typeface="微软雅黑" panose="020B0503020204020204" pitchFamily="34" charset="-122"/>
                <a:ea typeface="微软雅黑" panose="020B0503020204020204" pitchFamily="34" charset="-122"/>
              </a:rPr>
              <a:t>Deep Brain Stimulate</a:t>
            </a:r>
            <a:endParaRPr lang="en-US" altLang="zh-CN" sz="20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31" name="TextBox 76"/>
          <p:cNvSpPr txBox="1"/>
          <p:nvPr/>
        </p:nvSpPr>
        <p:spPr>
          <a:xfrm>
            <a:off x="4314190" y="4277360"/>
            <a:ext cx="2041525" cy="706755"/>
          </a:xfrm>
          <a:prstGeom prst="rect">
            <a:avLst/>
          </a:prstGeom>
          <a:noFill/>
        </p:spPr>
        <p:txBody>
          <a:bodyPr wrap="square" rtlCol="0">
            <a:spAutoFit/>
          </a:bodyPr>
          <a:lstStyle/>
          <a:p>
            <a:pPr algn="r"/>
            <a:r>
              <a:rPr lang="en-US" altLang="zh-CN" sz="2000" dirty="0">
                <a:solidFill>
                  <a:schemeClr val="bg2">
                    <a:lumMod val="25000"/>
                  </a:schemeClr>
                </a:solidFill>
                <a:latin typeface="微软雅黑" panose="020B0503020204020204" pitchFamily="34" charset="-122"/>
                <a:ea typeface="微软雅黑" panose="020B0503020204020204" pitchFamily="34" charset="-122"/>
              </a:rPr>
              <a:t>Surgery from Parkinsons</a:t>
            </a:r>
            <a:endParaRPr lang="en-US" altLang="zh-CN" sz="2000" dirty="0">
              <a:solidFill>
                <a:schemeClr val="bg2">
                  <a:lumMod val="25000"/>
                </a:schemeClr>
              </a:solidFill>
              <a:latin typeface="微软雅黑" panose="020B0503020204020204" pitchFamily="34" charset="-122"/>
              <a:ea typeface="微软雅黑" panose="020B0503020204020204" pitchFamily="34" charset="-122"/>
            </a:endParaRPr>
          </a:p>
        </p:txBody>
      </p:sp>
      <p:grpSp>
        <p:nvGrpSpPr>
          <p:cNvPr id="26" name="组合 25"/>
          <p:cNvGrpSpPr/>
          <p:nvPr/>
        </p:nvGrpSpPr>
        <p:grpSpPr>
          <a:xfrm rot="1709927">
            <a:off x="376016" y="20766"/>
            <a:ext cx="1298237" cy="1134750"/>
            <a:chOff x="891171" y="2107956"/>
            <a:chExt cx="2649224" cy="2315607"/>
          </a:xfrm>
        </p:grpSpPr>
        <p:sp>
          <p:nvSpPr>
            <p:cNvPr id="32" name="椭圆 31"/>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TextBox 8"/>
          <p:cNvSpPr txBox="1"/>
          <p:nvPr/>
        </p:nvSpPr>
        <p:spPr>
          <a:xfrm>
            <a:off x="856342" y="410268"/>
            <a:ext cx="2844802" cy="559435"/>
          </a:xfrm>
          <a:prstGeom prst="rect">
            <a:avLst/>
          </a:prstGeom>
          <a:noFill/>
        </p:spPr>
        <p:txBody>
          <a:bodyPr wrap="square" lIns="0" tIns="0" rIns="0" bIns="0" rtlCol="0" anchor="ctr">
            <a:spAutoFit/>
          </a:bodyPr>
          <a:lstStyle/>
          <a:p>
            <a:pPr defTabSz="608965">
              <a:lnSpc>
                <a:spcPct val="130000"/>
              </a:lnSpc>
            </a:pPr>
            <a:r>
              <a:rPr lang="en-US" altLang="zh-CN" sz="28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mn-ea"/>
              </a:rPr>
              <a:t>TREATMENT</a:t>
            </a:r>
            <a:endParaRPr lang="en-US" altLang="zh-CN" sz="28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Arial" panose="020B0604020202020204" pitchFamily="34" charset="0"/>
            </a:endParaRPr>
          </a:p>
        </p:txBody>
      </p:sp>
      <p:sp>
        <p:nvSpPr>
          <p:cNvPr id="3" name="灯片编号占位符 1"/>
          <p:cNvSpPr>
            <a:spLocks noGrp="1"/>
          </p:cNvSpPr>
          <p:nvPr/>
        </p:nvSpPr>
        <p:spPr>
          <a:xfrm>
            <a:off x="8654798" y="6280936"/>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2B6538A-33AE-45EB-868C-14B9E34ED961}" type="slidenum">
              <a:rPr lang="zh-CN" altLang="en-US" smtClean="0"/>
            </a:fld>
            <a:endParaRPr lang="zh-CN" alt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0-#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0-#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0-#ppt_w/2"/>
                                          </p:val>
                                        </p:tav>
                                        <p:tav tm="100000">
                                          <p:val>
                                            <p:strVal val="#ppt_x"/>
                                          </p:val>
                                        </p:tav>
                                      </p:tavLst>
                                    </p:anim>
                                    <p:anim calcmode="lin" valueType="num">
                                      <p:cBhvr additive="base">
                                        <p:cTn id="20"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8" grpId="0"/>
      <p:bldP spid="30" grpId="0"/>
      <p:bldP spid="3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rot="1709927">
            <a:off x="376016" y="20766"/>
            <a:ext cx="1298237" cy="1134750"/>
            <a:chOff x="891171" y="2107956"/>
            <a:chExt cx="2649224" cy="2315607"/>
          </a:xfrm>
        </p:grpSpPr>
        <p:sp>
          <p:nvSpPr>
            <p:cNvPr id="41" name="椭圆 40"/>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62B6538A-33AE-45EB-868C-14B9E34ED961}" type="slidenum">
              <a:rPr lang="zh-CN" altLang="en-US" smtClean="0"/>
            </a:fld>
            <a:endParaRPr lang="zh-CN" altLang="en-US"/>
          </a:p>
        </p:txBody>
      </p:sp>
      <p:sp>
        <p:nvSpPr>
          <p:cNvPr id="6" name="TextBox 8"/>
          <p:cNvSpPr txBox="1"/>
          <p:nvPr/>
        </p:nvSpPr>
        <p:spPr>
          <a:xfrm>
            <a:off x="5591810" y="1494473"/>
            <a:ext cx="4574540" cy="430530"/>
          </a:xfrm>
          <a:prstGeom prst="rect">
            <a:avLst/>
          </a:prstGeom>
          <a:noFill/>
        </p:spPr>
        <p:txBody>
          <a:bodyPr wrap="square" lIns="0" tIns="0" rIns="0" bIns="0" rtlCol="0" anchor="ctr">
            <a:spAutoFit/>
          </a:bodyPr>
          <a:lstStyle/>
          <a:p>
            <a:pPr algn="r"/>
            <a:r>
              <a:rPr lang="en-US" altLang="zh-CN" sz="2800" dirty="0">
                <a:solidFill>
                  <a:schemeClr val="bg2">
                    <a:lumMod val="25000"/>
                  </a:schemeClr>
                </a:solidFill>
                <a:latin typeface="微软雅黑" panose="020B0503020204020204" pitchFamily="34" charset="-122"/>
                <a:ea typeface="微软雅黑" panose="020B0503020204020204" pitchFamily="34" charset="-122"/>
                <a:sym typeface="+mn-ea"/>
              </a:rPr>
              <a:t>Parkinson's medications</a:t>
            </a:r>
            <a:endParaRPr lang="zh-CN" altLang="en-US" sz="2800" dirty="0">
              <a:solidFill>
                <a:schemeClr val="bg2">
                  <a:lumMod val="2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Arial" panose="020B0604020202020204" pitchFamily="34" charset="0"/>
            </a:endParaRPr>
          </a:p>
        </p:txBody>
      </p:sp>
      <p:cxnSp>
        <p:nvCxnSpPr>
          <p:cNvPr id="7" name="直接连接符 6"/>
          <p:cNvCxnSpPr/>
          <p:nvPr/>
        </p:nvCxnSpPr>
        <p:spPr>
          <a:xfrm>
            <a:off x="6269332" y="2196106"/>
            <a:ext cx="152447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644390" y="2623185"/>
            <a:ext cx="6469380" cy="2416175"/>
          </a:xfrm>
          <a:prstGeom prst="rect">
            <a:avLst/>
          </a:prstGeom>
        </p:spPr>
        <p:txBody>
          <a:bodyPr wrap="square">
            <a:spAutoFit/>
          </a:bodyPr>
          <a:lstStyle/>
          <a:p>
            <a:pPr algn="just">
              <a:lnSpc>
                <a:spcPct val="120000"/>
              </a:lnSpc>
            </a:pPr>
            <a:r>
              <a:rPr lang="zh-CN" altLang="en-US" dirty="0">
                <a:solidFill>
                  <a:schemeClr val="bg2">
                    <a:lumMod val="25000"/>
                  </a:schemeClr>
                </a:solidFill>
                <a:latin typeface="微软雅黑" panose="020B0503020204020204" pitchFamily="34" charset="-122"/>
                <a:ea typeface="微软雅黑" panose="020B0503020204020204" pitchFamily="34" charset="-122"/>
              </a:rPr>
              <a:t>More and more neuroscientists focus their interest in the study of Parkinson s disease, and different animal PD models have been established, such as mouse, monkey and rat models. With these models Scientists have developed new drugs, and they have a better understanding of this diseases.   Most people can get relief from their Parkinson’s symptoms with medicines.</a:t>
            </a:r>
            <a:endParaRPr lang="zh-CN" altLang="en-US"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40" name="TextBox 8"/>
          <p:cNvSpPr txBox="1"/>
          <p:nvPr/>
        </p:nvSpPr>
        <p:spPr>
          <a:xfrm>
            <a:off x="856342" y="410268"/>
            <a:ext cx="2844802" cy="559435"/>
          </a:xfrm>
          <a:prstGeom prst="rect">
            <a:avLst/>
          </a:prstGeom>
          <a:noFill/>
        </p:spPr>
        <p:txBody>
          <a:bodyPr wrap="square" lIns="0" tIns="0" rIns="0" bIns="0" rtlCol="0" anchor="ctr">
            <a:spAutoFit/>
          </a:bodyPr>
          <a:lstStyle/>
          <a:p>
            <a:pPr defTabSz="608965">
              <a:lnSpc>
                <a:spcPct val="130000"/>
              </a:lnSpc>
            </a:pPr>
            <a:r>
              <a:rPr lang="en-US" altLang="zh-CN" sz="28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mn-ea"/>
              </a:rPr>
              <a:t>TREATMENT</a:t>
            </a:r>
            <a:endParaRPr lang="zh-CN" altLang="en-US" sz="28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Arial" panose="020B0604020202020204" pitchFamily="34" charset="0"/>
            </a:endParaRPr>
          </a:p>
        </p:txBody>
      </p:sp>
    </p:spTree>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rot="1709927">
            <a:off x="376016" y="20766"/>
            <a:ext cx="1298237" cy="1134750"/>
            <a:chOff x="891171" y="2107956"/>
            <a:chExt cx="2649224" cy="2315607"/>
          </a:xfrm>
        </p:grpSpPr>
        <p:sp>
          <p:nvSpPr>
            <p:cNvPr id="41" name="椭圆 40"/>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62B6538A-33AE-45EB-868C-14B9E34ED961}" type="slidenum">
              <a:rPr lang="zh-CN" altLang="en-US" smtClean="0"/>
            </a:fld>
            <a:endParaRPr lang="zh-CN" altLang="en-US"/>
          </a:p>
        </p:txBody>
      </p:sp>
      <p:sp>
        <p:nvSpPr>
          <p:cNvPr id="6" name="TextBox 8"/>
          <p:cNvSpPr txBox="1"/>
          <p:nvPr/>
        </p:nvSpPr>
        <p:spPr>
          <a:xfrm>
            <a:off x="6269355" y="1678623"/>
            <a:ext cx="4335145" cy="430530"/>
          </a:xfrm>
          <a:prstGeom prst="rect">
            <a:avLst/>
          </a:prstGeom>
          <a:noFill/>
        </p:spPr>
        <p:txBody>
          <a:bodyPr wrap="square" lIns="0" tIns="0" rIns="0" bIns="0" rtlCol="0" anchor="ctr">
            <a:spAutoFit/>
          </a:bodyPr>
          <a:lstStyle/>
          <a:p>
            <a:pPr algn="r"/>
            <a:r>
              <a:rPr lang="en-US" altLang="zh-CN" sz="2800" dirty="0">
                <a:solidFill>
                  <a:schemeClr val="bg2">
                    <a:lumMod val="25000"/>
                  </a:schemeClr>
                </a:solidFill>
                <a:latin typeface="微软雅黑" panose="020B0503020204020204" pitchFamily="34" charset="-122"/>
                <a:ea typeface="微软雅黑" panose="020B0503020204020204" pitchFamily="34" charset="-122"/>
                <a:sym typeface="+mn-ea"/>
              </a:rPr>
              <a:t>Surgery from Parkinsons</a:t>
            </a:r>
            <a:endParaRPr lang="zh-CN" altLang="en-US" sz="2800" dirty="0">
              <a:solidFill>
                <a:schemeClr val="bg2">
                  <a:lumMod val="2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Arial" panose="020B0604020202020204" pitchFamily="34" charset="0"/>
            </a:endParaRPr>
          </a:p>
        </p:txBody>
      </p:sp>
      <p:cxnSp>
        <p:nvCxnSpPr>
          <p:cNvPr id="7" name="直接连接符 6"/>
          <p:cNvCxnSpPr/>
          <p:nvPr/>
        </p:nvCxnSpPr>
        <p:spPr>
          <a:xfrm>
            <a:off x="6269332" y="2196106"/>
            <a:ext cx="152447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5158105" y="3088005"/>
            <a:ext cx="6690995" cy="681355"/>
          </a:xfrm>
          <a:prstGeom prst="rect">
            <a:avLst/>
          </a:prstGeom>
        </p:spPr>
        <p:txBody>
          <a:bodyPr wrap="square">
            <a:spAutoFit/>
          </a:bodyPr>
          <a:lstStyle/>
          <a:p>
            <a:pPr algn="just">
              <a:lnSpc>
                <a:spcPct val="120000"/>
              </a:lnSpc>
            </a:pPr>
            <a:r>
              <a:rPr lang="zh-CN" altLang="en-US" sz="1600" dirty="0">
                <a:solidFill>
                  <a:schemeClr val="bg2">
                    <a:lumMod val="25000"/>
                  </a:schemeClr>
                </a:solidFill>
                <a:latin typeface="微软雅黑" panose="020B0503020204020204" pitchFamily="34" charset="-122"/>
                <a:ea typeface="微软雅黑" panose="020B0503020204020204" pitchFamily="34" charset="-122"/>
              </a:rPr>
              <a:t>Generally, surgery is only considered as a treatment for Parkinson's disease when medication cannot control symptoms. </a:t>
            </a:r>
            <a:endParaRPr lang="zh-CN" altLang="en-US" sz="16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40" name="TextBox 8"/>
          <p:cNvSpPr txBox="1"/>
          <p:nvPr/>
        </p:nvSpPr>
        <p:spPr>
          <a:xfrm>
            <a:off x="856342" y="410268"/>
            <a:ext cx="2844802" cy="559435"/>
          </a:xfrm>
          <a:prstGeom prst="rect">
            <a:avLst/>
          </a:prstGeom>
          <a:noFill/>
        </p:spPr>
        <p:txBody>
          <a:bodyPr wrap="square" lIns="0" tIns="0" rIns="0" bIns="0" rtlCol="0" anchor="ctr">
            <a:spAutoFit/>
          </a:bodyPr>
          <a:lstStyle/>
          <a:p>
            <a:pPr defTabSz="608965">
              <a:lnSpc>
                <a:spcPct val="130000"/>
              </a:lnSpc>
            </a:pPr>
            <a:r>
              <a:rPr lang="en-US" altLang="zh-CN" sz="28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mn-ea"/>
              </a:rPr>
              <a:t>TREATMENT</a:t>
            </a:r>
            <a:endParaRPr lang="zh-CN" altLang="en-US" sz="28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Arial" panose="020B0604020202020204" pitchFamily="34" charset="0"/>
            </a:endParaRPr>
          </a:p>
        </p:txBody>
      </p:sp>
    </p:spTree>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rot="1709927">
            <a:off x="376016" y="20766"/>
            <a:ext cx="1298237" cy="1134750"/>
            <a:chOff x="891171" y="2107956"/>
            <a:chExt cx="2649224" cy="2315607"/>
          </a:xfrm>
        </p:grpSpPr>
        <p:sp>
          <p:nvSpPr>
            <p:cNvPr id="41" name="椭圆 40"/>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62B6538A-33AE-45EB-868C-14B9E34ED961}" type="slidenum">
              <a:rPr lang="zh-CN" altLang="en-US" smtClean="0"/>
            </a:fld>
            <a:endParaRPr lang="zh-CN" altLang="en-US"/>
          </a:p>
        </p:txBody>
      </p:sp>
      <p:sp>
        <p:nvSpPr>
          <p:cNvPr id="6" name="TextBox 8"/>
          <p:cNvSpPr txBox="1"/>
          <p:nvPr/>
        </p:nvSpPr>
        <p:spPr>
          <a:xfrm>
            <a:off x="6171565" y="856933"/>
            <a:ext cx="4322445" cy="430530"/>
          </a:xfrm>
          <a:prstGeom prst="rect">
            <a:avLst/>
          </a:prstGeom>
          <a:noFill/>
        </p:spPr>
        <p:txBody>
          <a:bodyPr wrap="square" lIns="0" tIns="0" rIns="0" bIns="0" rtlCol="0" anchor="ctr">
            <a:spAutoFit/>
          </a:bodyPr>
          <a:lstStyle/>
          <a:p>
            <a:r>
              <a:rPr lang="en-US" altLang="zh-CN" sz="2800" dirty="0">
                <a:solidFill>
                  <a:schemeClr val="bg2">
                    <a:lumMod val="25000"/>
                  </a:schemeClr>
                </a:solidFill>
                <a:latin typeface="微软雅黑" panose="020B0503020204020204" pitchFamily="34" charset="-122"/>
                <a:ea typeface="微软雅黑" panose="020B0503020204020204" pitchFamily="34" charset="-122"/>
                <a:sym typeface="+mn-ea"/>
              </a:rPr>
              <a:t>Deep Brain Stimulate</a:t>
            </a:r>
            <a:endParaRPr lang="zh-CN" altLang="en-US" sz="2800" dirty="0">
              <a:solidFill>
                <a:schemeClr val="bg2">
                  <a:lumMod val="2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Arial" panose="020B0604020202020204" pitchFamily="34" charset="0"/>
            </a:endParaRPr>
          </a:p>
        </p:txBody>
      </p:sp>
      <p:cxnSp>
        <p:nvCxnSpPr>
          <p:cNvPr id="7" name="直接连接符 6"/>
          <p:cNvCxnSpPr/>
          <p:nvPr/>
        </p:nvCxnSpPr>
        <p:spPr>
          <a:xfrm>
            <a:off x="6269332" y="2196106"/>
            <a:ext cx="152447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178300" y="2082800"/>
            <a:ext cx="7769860" cy="866140"/>
          </a:xfrm>
          <a:prstGeom prst="rect">
            <a:avLst/>
          </a:prstGeom>
        </p:spPr>
        <p:txBody>
          <a:bodyPr wrap="square">
            <a:spAutoFit/>
          </a:bodyPr>
          <a:lstStyle/>
          <a:p>
            <a:pPr algn="just">
              <a:lnSpc>
                <a:spcPct val="120000"/>
              </a:lnSpc>
            </a:pPr>
            <a:r>
              <a:rPr lang="zh-CN" altLang="en-US" sz="1400" dirty="0">
                <a:solidFill>
                  <a:schemeClr val="bg2">
                    <a:lumMod val="25000"/>
                  </a:schemeClr>
                </a:solidFill>
                <a:latin typeface="微软雅黑" panose="020B0503020204020204" pitchFamily="34" charset="-122"/>
                <a:ea typeface="微软雅黑" panose="020B0503020204020204" pitchFamily="34" charset="-122"/>
              </a:rPr>
              <a:t>Deep brain stimulation is a way to inactivate parts of the brain that cause the symptoms of Parkinson's disease. Deep brain stimulation has shown promise in treatments of Parkinson’s disease, it may help all the cardinal features of the disease.</a:t>
            </a:r>
            <a:endParaRPr lang="zh-CN" altLang="en-US" sz="14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40" name="TextBox 8"/>
          <p:cNvSpPr txBox="1"/>
          <p:nvPr/>
        </p:nvSpPr>
        <p:spPr>
          <a:xfrm>
            <a:off x="856342" y="410268"/>
            <a:ext cx="2844802" cy="559435"/>
          </a:xfrm>
          <a:prstGeom prst="rect">
            <a:avLst/>
          </a:prstGeom>
          <a:noFill/>
        </p:spPr>
        <p:txBody>
          <a:bodyPr wrap="square" lIns="0" tIns="0" rIns="0" bIns="0" rtlCol="0" anchor="ctr">
            <a:spAutoFit/>
          </a:bodyPr>
          <a:lstStyle/>
          <a:p>
            <a:pPr defTabSz="608965">
              <a:lnSpc>
                <a:spcPct val="130000"/>
              </a:lnSpc>
            </a:pPr>
            <a:r>
              <a:rPr lang="en-US" altLang="zh-CN" sz="28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mn-ea"/>
              </a:rPr>
              <a:t>TREATMENT</a:t>
            </a:r>
            <a:endParaRPr lang="zh-CN" altLang="en-US" sz="28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Arial" panose="020B0604020202020204" pitchFamily="34" charset="0"/>
            </a:endParaRPr>
          </a:p>
        </p:txBody>
      </p:sp>
      <p:pic>
        <p:nvPicPr>
          <p:cNvPr id="3" name="图片 2" descr="b687750f7bdf4987ace8f226d0c544e5"/>
          <p:cNvPicPr>
            <a:picLocks noChangeAspect="1"/>
          </p:cNvPicPr>
          <p:nvPr/>
        </p:nvPicPr>
        <p:blipFill>
          <a:blip r:embed="rId1"/>
          <a:stretch>
            <a:fillRect/>
          </a:stretch>
        </p:blipFill>
        <p:spPr>
          <a:xfrm>
            <a:off x="5298440" y="3224530"/>
            <a:ext cx="4839970" cy="2745105"/>
          </a:xfrm>
          <a:prstGeom prst="rect">
            <a:avLst/>
          </a:prstGeom>
        </p:spPr>
      </p:pic>
    </p:spTree>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rot="1709927">
            <a:off x="376016" y="20766"/>
            <a:ext cx="1298237" cy="1134750"/>
            <a:chOff x="891171" y="2107956"/>
            <a:chExt cx="2649224" cy="2315607"/>
          </a:xfrm>
        </p:grpSpPr>
        <p:sp>
          <p:nvSpPr>
            <p:cNvPr id="41" name="椭圆 40"/>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12"/>
          </p:nvPr>
        </p:nvSpPr>
        <p:spPr/>
        <p:txBody>
          <a:bodyPr/>
          <a:lstStyle/>
          <a:p>
            <a:fld id="{62B6538A-33AE-45EB-868C-14B9E34ED961}" type="slidenum">
              <a:rPr lang="zh-CN" altLang="en-US" smtClean="0"/>
            </a:fld>
            <a:endParaRPr lang="zh-CN" altLang="en-US"/>
          </a:p>
        </p:txBody>
      </p:sp>
      <p:sp>
        <p:nvSpPr>
          <p:cNvPr id="6" name="TextBox 8"/>
          <p:cNvSpPr txBox="1"/>
          <p:nvPr/>
        </p:nvSpPr>
        <p:spPr>
          <a:xfrm>
            <a:off x="5950585" y="1279843"/>
            <a:ext cx="4697095" cy="430530"/>
          </a:xfrm>
          <a:prstGeom prst="rect">
            <a:avLst/>
          </a:prstGeom>
          <a:noFill/>
        </p:spPr>
        <p:txBody>
          <a:bodyPr wrap="square" lIns="0" tIns="0" rIns="0" bIns="0" rtlCol="0" anchor="ctr">
            <a:spAutoFit/>
          </a:bodyPr>
          <a:lstStyle/>
          <a:p>
            <a:r>
              <a:rPr lang="en-US" altLang="zh-CN" sz="2800" dirty="0">
                <a:solidFill>
                  <a:schemeClr val="bg2">
                    <a:lumMod val="25000"/>
                  </a:schemeClr>
                </a:solidFill>
                <a:latin typeface="微软雅黑" panose="020B0503020204020204" pitchFamily="34" charset="-122"/>
                <a:ea typeface="微软雅黑" panose="020B0503020204020204" pitchFamily="34" charset="-122"/>
                <a:sym typeface="+mn-ea"/>
              </a:rPr>
              <a:t>Gamma Knife Treatment</a:t>
            </a:r>
            <a:endParaRPr lang="zh-CN" altLang="en-US" sz="2800" dirty="0">
              <a:solidFill>
                <a:schemeClr val="bg2">
                  <a:lumMod val="2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Arial" panose="020B0604020202020204" pitchFamily="34" charset="0"/>
            </a:endParaRPr>
          </a:p>
        </p:txBody>
      </p:sp>
      <p:cxnSp>
        <p:nvCxnSpPr>
          <p:cNvPr id="7" name="直接连接符 6"/>
          <p:cNvCxnSpPr/>
          <p:nvPr/>
        </p:nvCxnSpPr>
        <p:spPr>
          <a:xfrm>
            <a:off x="6269332" y="2196106"/>
            <a:ext cx="152447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684895" y="2525395"/>
            <a:ext cx="2594610" cy="2675255"/>
          </a:xfrm>
          <a:prstGeom prst="rect">
            <a:avLst/>
          </a:prstGeom>
        </p:spPr>
        <p:txBody>
          <a:bodyPr wrap="square">
            <a:spAutoFit/>
          </a:bodyPr>
          <a:lstStyle/>
          <a:p>
            <a:pPr algn="just">
              <a:lnSpc>
                <a:spcPct val="120000"/>
              </a:lnSpc>
            </a:pPr>
            <a:r>
              <a:rPr lang="zh-CN" altLang="en-US" sz="1400" dirty="0">
                <a:solidFill>
                  <a:schemeClr val="bg2">
                    <a:lumMod val="25000"/>
                  </a:schemeClr>
                </a:solidFill>
                <a:latin typeface="微软雅黑" panose="020B0503020204020204" pitchFamily="34" charset="-122"/>
                <a:ea typeface="微软雅黑" panose="020B0503020204020204" pitchFamily="34" charset="-122"/>
              </a:rPr>
              <a:t>Not actually a "knife" at all, the gamma knife is a machine that emits hundreds of powerful, highly focused gamma radiation beams. It allows for a more precise and concentrated treatment than with other radiation treatments.</a:t>
            </a:r>
            <a:endParaRPr lang="zh-CN" altLang="en-US" sz="14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40" name="TextBox 8"/>
          <p:cNvSpPr txBox="1"/>
          <p:nvPr/>
        </p:nvSpPr>
        <p:spPr>
          <a:xfrm>
            <a:off x="856342" y="410268"/>
            <a:ext cx="2844802" cy="559435"/>
          </a:xfrm>
          <a:prstGeom prst="rect">
            <a:avLst/>
          </a:prstGeom>
          <a:noFill/>
        </p:spPr>
        <p:txBody>
          <a:bodyPr wrap="square" lIns="0" tIns="0" rIns="0" bIns="0" rtlCol="0" anchor="ctr">
            <a:spAutoFit/>
          </a:bodyPr>
          <a:lstStyle/>
          <a:p>
            <a:pPr defTabSz="608965">
              <a:lnSpc>
                <a:spcPct val="130000"/>
              </a:lnSpc>
            </a:pPr>
            <a:r>
              <a:rPr lang="en-US" altLang="zh-CN" sz="28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mn-ea"/>
              </a:rPr>
              <a:t>TREATMENT</a:t>
            </a:r>
            <a:endParaRPr lang="zh-CN" altLang="en-US" sz="28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Arial" panose="020B0604020202020204" pitchFamily="34" charset="0"/>
            </a:endParaRPr>
          </a:p>
        </p:txBody>
      </p:sp>
      <p:pic>
        <p:nvPicPr>
          <p:cNvPr id="3" name="图片 2" descr="微信图片_20191023204548"/>
          <p:cNvPicPr>
            <a:picLocks noChangeAspect="1"/>
          </p:cNvPicPr>
          <p:nvPr/>
        </p:nvPicPr>
        <p:blipFill>
          <a:blip r:embed="rId1"/>
          <a:stretch>
            <a:fillRect/>
          </a:stretch>
        </p:blipFill>
        <p:spPr>
          <a:xfrm>
            <a:off x="4072255" y="2319020"/>
            <a:ext cx="4213225" cy="3426460"/>
          </a:xfrm>
          <a:prstGeom prst="rect">
            <a:avLst/>
          </a:prstGeom>
        </p:spPr>
      </p:pic>
    </p:spTree>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8"/>
          <p:cNvSpPr txBox="1"/>
          <p:nvPr/>
        </p:nvSpPr>
        <p:spPr>
          <a:xfrm>
            <a:off x="4300855" y="3438525"/>
            <a:ext cx="5943600" cy="1015365"/>
          </a:xfrm>
          <a:prstGeom prst="rect">
            <a:avLst/>
          </a:prstGeom>
          <a:noFill/>
        </p:spPr>
        <p:txBody>
          <a:bodyPr wrap="square" lIns="0" tIns="0" rIns="0" bIns="0" rtlCol="0" anchor="ctr">
            <a:spAutoFit/>
          </a:bodyPr>
          <a:lstStyle/>
          <a:p>
            <a:r>
              <a:rPr lang="en-US" altLang="zh-CN" sz="6600" b="1" spc="200" dirty="0">
                <a:solidFill>
                  <a:schemeClr val="bg2">
                    <a:lumMod val="25000"/>
                  </a:schemeClr>
                </a:solidFill>
                <a:latin typeface="思源黑体 CN Bold" panose="020B0800000000000000" pitchFamily="34" charset="-122"/>
                <a:ea typeface="思源黑体 CN Bold" panose="020B0800000000000000" pitchFamily="34" charset="-122"/>
                <a:sym typeface="Arial" panose="020B0604020202020204" pitchFamily="34" charset="0"/>
              </a:rPr>
              <a:t>THANK YOU</a:t>
            </a:r>
            <a:endParaRPr lang="zh-CN" altLang="en-US" sz="6600" b="1" spc="200" dirty="0">
              <a:solidFill>
                <a:schemeClr val="bg2">
                  <a:lumMod val="25000"/>
                </a:schemeClr>
              </a:solidFill>
              <a:latin typeface="思源黑体 CN Bold" panose="020B0800000000000000" pitchFamily="34" charset="-122"/>
              <a:ea typeface="思源黑体 CN Bold" panose="020B0800000000000000" pitchFamily="34" charset="-122"/>
              <a:sym typeface="Arial" panose="020B0604020202020204" pitchFamily="34" charset="0"/>
            </a:endParaRPr>
          </a:p>
        </p:txBody>
      </p:sp>
      <p:sp>
        <p:nvSpPr>
          <p:cNvPr id="13" name="TextBox 8"/>
          <p:cNvSpPr txBox="1"/>
          <p:nvPr/>
        </p:nvSpPr>
        <p:spPr>
          <a:xfrm>
            <a:off x="4300647" y="2107956"/>
            <a:ext cx="1910382" cy="492443"/>
          </a:xfrm>
          <a:prstGeom prst="rect">
            <a:avLst/>
          </a:prstGeom>
          <a:noFill/>
        </p:spPr>
        <p:txBody>
          <a:bodyPr wrap="square" lIns="0" tIns="0" rIns="0" bIns="0" rtlCol="0" anchor="ctr">
            <a:spAutoFit/>
          </a:bodyPr>
          <a:lstStyle/>
          <a:p>
            <a:r>
              <a:rPr lang="en-US" altLang="zh-CN" sz="3200" i="1" spc="100" dirty="0">
                <a:solidFill>
                  <a:schemeClr val="bg2">
                    <a:lumMod val="25000"/>
                  </a:schemeClr>
                </a:solidFill>
                <a:latin typeface="思源黑体 CN Light" panose="020B0300000000000000" pitchFamily="34" charset="-122"/>
                <a:ea typeface="思源黑体 CN Light" panose="020B0300000000000000" pitchFamily="34" charset="-122"/>
                <a:sym typeface="Arial" panose="020B0604020202020204" pitchFamily="34" charset="0"/>
              </a:rPr>
              <a:t>2019</a:t>
            </a:r>
            <a:endParaRPr lang="zh-CN" altLang="en-US" sz="3200" i="1" spc="100" dirty="0">
              <a:solidFill>
                <a:schemeClr val="bg2">
                  <a:lumMod val="25000"/>
                </a:schemeClr>
              </a:solidFill>
              <a:latin typeface="思源黑体 CN Light" panose="020B0300000000000000" pitchFamily="34" charset="-122"/>
              <a:ea typeface="思源黑体 CN Light" panose="020B0300000000000000" pitchFamily="34" charset="-122"/>
              <a:sym typeface="Arial" panose="020B0604020202020204" pitchFamily="34" charset="0"/>
            </a:endParaRPr>
          </a:p>
        </p:txBody>
      </p:sp>
      <p:sp>
        <p:nvSpPr>
          <p:cNvPr id="3" name="等腰三角形 2"/>
          <p:cNvSpPr/>
          <p:nvPr/>
        </p:nvSpPr>
        <p:spPr>
          <a:xfrm rot="5400000">
            <a:off x="10942063" y="3083298"/>
            <a:ext cx="467870" cy="242623"/>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9781489" y="222947"/>
            <a:ext cx="663277" cy="66327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9703430" y="4971399"/>
            <a:ext cx="1149160" cy="1149160"/>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任意多边形 56"/>
          <p:cNvSpPr/>
          <p:nvPr/>
        </p:nvSpPr>
        <p:spPr>
          <a:xfrm rot="20493682">
            <a:off x="3223583" y="-249355"/>
            <a:ext cx="2411440" cy="1532474"/>
          </a:xfrm>
          <a:custGeom>
            <a:avLst/>
            <a:gdLst>
              <a:gd name="connsiteX0" fmla="*/ 541710 w 2411440"/>
              <a:gd name="connsiteY0" fmla="*/ 0 h 1532474"/>
              <a:gd name="connsiteX1" fmla="*/ 2405939 w 2411440"/>
              <a:gd name="connsiteY1" fmla="*/ 621543 h 1532474"/>
              <a:gd name="connsiteX2" fmla="*/ 2411440 w 2411440"/>
              <a:gd name="connsiteY2" fmla="*/ 697026 h 1532474"/>
              <a:gd name="connsiteX3" fmla="*/ 1205720 w 2411440"/>
              <a:gd name="connsiteY3" fmla="*/ 1532474 h 1532474"/>
              <a:gd name="connsiteX4" fmla="*/ 0 w 2411440"/>
              <a:gd name="connsiteY4" fmla="*/ 697026 h 1532474"/>
              <a:gd name="connsiteX5" fmla="*/ 531590 w 2411440"/>
              <a:gd name="connsiteY5" fmla="*/ 4260 h 1532474"/>
              <a:gd name="connsiteX6" fmla="*/ 541710 w 2411440"/>
              <a:gd name="connsiteY6" fmla="*/ 0 h 1532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1440" h="1532474">
                <a:moveTo>
                  <a:pt x="541710" y="0"/>
                </a:moveTo>
                <a:lnTo>
                  <a:pt x="2405939" y="621543"/>
                </a:lnTo>
                <a:lnTo>
                  <a:pt x="2411440" y="697026"/>
                </a:lnTo>
                <a:cubicBezTo>
                  <a:pt x="2411441" y="1158431"/>
                  <a:pt x="1871622" y="1532474"/>
                  <a:pt x="1205720" y="1532474"/>
                </a:cubicBezTo>
                <a:cubicBezTo>
                  <a:pt x="539819" y="1532473"/>
                  <a:pt x="0" y="1158432"/>
                  <a:pt x="0" y="697026"/>
                </a:cubicBezTo>
                <a:cubicBezTo>
                  <a:pt x="0" y="408648"/>
                  <a:pt x="210867" y="154396"/>
                  <a:pt x="531590" y="4260"/>
                </a:cubicBezTo>
                <a:lnTo>
                  <a:pt x="541710" y="0"/>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lstStyle/>
          <a:p>
            <a:fld id="{62B6538A-33AE-45EB-868C-14B9E34ED961}" type="slidenum">
              <a:rPr lang="zh-CN" altLang="en-US" smtClean="0"/>
            </a:fld>
            <a:endParaRPr lang="zh-CN" altLang="en-US"/>
          </a:p>
        </p:txBody>
      </p:sp>
      <p:sp>
        <p:nvSpPr>
          <p:cNvPr id="46" name="矩形 45"/>
          <p:cNvSpPr/>
          <p:nvPr/>
        </p:nvSpPr>
        <p:spPr>
          <a:xfrm>
            <a:off x="784844" y="3106657"/>
            <a:ext cx="3644459" cy="923330"/>
          </a:xfrm>
          <a:prstGeom prst="rect">
            <a:avLst/>
          </a:prstGeom>
        </p:spPr>
        <p:txBody>
          <a:bodyPr wrap="none">
            <a:spAutoFit/>
          </a:bodyPr>
          <a:lstStyle/>
          <a:p>
            <a:r>
              <a:rPr lang="en-US" altLang="zh-CN" sz="5400" b="1" dirty="0">
                <a:solidFill>
                  <a:srgbClr val="424242"/>
                </a:solidFill>
                <a:latin typeface="微软雅黑" panose="020B0503020204020204" pitchFamily="34" charset="-122"/>
                <a:ea typeface="微软雅黑" panose="020B0503020204020204" pitchFamily="34" charset="-122"/>
                <a:sym typeface="Arial" panose="020B0604020202020204" pitchFamily="34" charset="0"/>
              </a:rPr>
              <a:t>CONTENT</a:t>
            </a:r>
            <a:endParaRPr lang="zh-CN" altLang="en-US" sz="5400" b="1" dirty="0">
              <a:solidFill>
                <a:srgbClr val="42424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1" name="任意多边形 50"/>
          <p:cNvSpPr/>
          <p:nvPr/>
        </p:nvSpPr>
        <p:spPr>
          <a:xfrm>
            <a:off x="0" y="1"/>
            <a:ext cx="6183746" cy="1374187"/>
          </a:xfrm>
          <a:custGeom>
            <a:avLst/>
            <a:gdLst>
              <a:gd name="connsiteX0" fmla="*/ 0 w 6183746"/>
              <a:gd name="connsiteY0" fmla="*/ 0 h 1374187"/>
              <a:gd name="connsiteX1" fmla="*/ 6183746 w 6183746"/>
              <a:gd name="connsiteY1" fmla="*/ 0 h 1374187"/>
              <a:gd name="connsiteX2" fmla="*/ 6045563 w 6183746"/>
              <a:gd name="connsiteY2" fmla="*/ 57136 h 1374187"/>
              <a:gd name="connsiteX3" fmla="*/ 0 w 6183746"/>
              <a:gd name="connsiteY3" fmla="*/ 823664 h 1374187"/>
              <a:gd name="connsiteX4" fmla="*/ 0 w 6183746"/>
              <a:gd name="connsiteY4" fmla="*/ 0 h 1374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83746" h="1374187">
                <a:moveTo>
                  <a:pt x="0" y="0"/>
                </a:moveTo>
                <a:lnTo>
                  <a:pt x="6183746" y="0"/>
                </a:lnTo>
                <a:lnTo>
                  <a:pt x="6045563" y="57136"/>
                </a:lnTo>
                <a:cubicBezTo>
                  <a:pt x="4149570" y="871809"/>
                  <a:pt x="3219061" y="2096946"/>
                  <a:pt x="0" y="823664"/>
                </a:cubicBezTo>
                <a:lnTo>
                  <a:pt x="0" y="0"/>
                </a:lnTo>
                <a:close/>
              </a:path>
            </a:pathLst>
          </a:custGeom>
          <a:solidFill>
            <a:schemeClr val="bg1"/>
          </a:solidFill>
          <a:ln>
            <a:noFill/>
          </a:ln>
          <a:effectLst>
            <a:outerShdw blurRad="50800" dist="76200" dir="2700000" algn="tl" rotWithShape="0">
              <a:schemeClr val="bg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5657862" y="1625139"/>
            <a:ext cx="1051767" cy="749936"/>
            <a:chOff x="6035668" y="1399003"/>
            <a:chExt cx="1051767" cy="749936"/>
          </a:xfrm>
        </p:grpSpPr>
        <p:grpSp>
          <p:nvGrpSpPr>
            <p:cNvPr id="3" name="组合 2"/>
            <p:cNvGrpSpPr/>
            <p:nvPr/>
          </p:nvGrpSpPr>
          <p:grpSpPr>
            <a:xfrm>
              <a:off x="6059488" y="1399003"/>
              <a:ext cx="857982" cy="749936"/>
              <a:chOff x="891171" y="2107956"/>
              <a:chExt cx="2649224" cy="2315607"/>
            </a:xfrm>
          </p:grpSpPr>
          <p:sp>
            <p:nvSpPr>
              <p:cNvPr id="35" name="椭圆 34"/>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8" name="TextBox 8"/>
            <p:cNvSpPr txBox="1"/>
            <p:nvPr/>
          </p:nvSpPr>
          <p:spPr>
            <a:xfrm>
              <a:off x="6035668" y="1476602"/>
              <a:ext cx="1051767" cy="615553"/>
            </a:xfrm>
            <a:prstGeom prst="rect">
              <a:avLst/>
            </a:prstGeom>
            <a:noFill/>
          </p:spPr>
          <p:txBody>
            <a:bodyPr wrap="square" lIns="0" tIns="0" rIns="0" bIns="0" rtlCol="0" anchor="ctr">
              <a:spAutoFit/>
            </a:bodyPr>
            <a:lstStyle/>
            <a:p>
              <a:pPr algn="ctr"/>
              <a:r>
                <a:rPr lang="en-US" altLang="zh-CN" sz="4000" b="1" spc="200" dirty="0">
                  <a:solidFill>
                    <a:schemeClr val="bg2">
                      <a:lumMod val="25000"/>
                    </a:schemeClr>
                  </a:solidFill>
                  <a:latin typeface="思源黑体 CN Light" panose="020B0300000000000000" pitchFamily="34" charset="-122"/>
                  <a:ea typeface="思源黑体 CN Light" panose="020B0300000000000000" pitchFamily="34" charset="-122"/>
                  <a:sym typeface="Arial" panose="020B0604020202020204" pitchFamily="34" charset="0"/>
                </a:rPr>
                <a:t>01</a:t>
              </a:r>
              <a:endParaRPr lang="en-US" altLang="zh-CN" sz="4000" b="1" spc="200" dirty="0">
                <a:solidFill>
                  <a:schemeClr val="bg2">
                    <a:lumMod val="25000"/>
                  </a:schemeClr>
                </a:solidFill>
                <a:latin typeface="思源黑体 CN Light" panose="020B0300000000000000" pitchFamily="34" charset="-122"/>
                <a:ea typeface="思源黑体 CN Light" panose="020B0300000000000000" pitchFamily="34" charset="-122"/>
                <a:sym typeface="Arial" panose="020B0604020202020204" pitchFamily="34" charset="0"/>
              </a:endParaRPr>
            </a:p>
          </p:txBody>
        </p:sp>
      </p:grpSp>
      <p:grpSp>
        <p:nvGrpSpPr>
          <p:cNvPr id="7" name="组合 6"/>
          <p:cNvGrpSpPr/>
          <p:nvPr/>
        </p:nvGrpSpPr>
        <p:grpSpPr>
          <a:xfrm>
            <a:off x="5657862" y="2731691"/>
            <a:ext cx="1051767" cy="749936"/>
            <a:chOff x="6035668" y="2658745"/>
            <a:chExt cx="1051767" cy="749936"/>
          </a:xfrm>
        </p:grpSpPr>
        <p:grpSp>
          <p:nvGrpSpPr>
            <p:cNvPr id="38" name="组合 37"/>
            <p:cNvGrpSpPr/>
            <p:nvPr/>
          </p:nvGrpSpPr>
          <p:grpSpPr>
            <a:xfrm>
              <a:off x="6059488" y="2658745"/>
              <a:ext cx="857982" cy="749936"/>
              <a:chOff x="891171" y="2107956"/>
              <a:chExt cx="2649224" cy="2315607"/>
            </a:xfrm>
          </p:grpSpPr>
          <p:sp>
            <p:nvSpPr>
              <p:cNvPr id="39" name="椭圆 38"/>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9" name="TextBox 8"/>
            <p:cNvSpPr txBox="1"/>
            <p:nvPr/>
          </p:nvSpPr>
          <p:spPr>
            <a:xfrm>
              <a:off x="6035668" y="2736211"/>
              <a:ext cx="1051767" cy="615553"/>
            </a:xfrm>
            <a:prstGeom prst="rect">
              <a:avLst/>
            </a:prstGeom>
            <a:noFill/>
          </p:spPr>
          <p:txBody>
            <a:bodyPr wrap="square" lIns="0" tIns="0" rIns="0" bIns="0" rtlCol="0" anchor="ctr">
              <a:spAutoFit/>
            </a:bodyPr>
            <a:lstStyle/>
            <a:p>
              <a:pPr algn="ctr"/>
              <a:r>
                <a:rPr lang="en-US" altLang="zh-CN" sz="4000" b="1" spc="200" dirty="0">
                  <a:solidFill>
                    <a:schemeClr val="bg2">
                      <a:lumMod val="25000"/>
                    </a:schemeClr>
                  </a:solidFill>
                  <a:latin typeface="思源黑体 CN Light" panose="020B0300000000000000" pitchFamily="34" charset="-122"/>
                  <a:ea typeface="思源黑体 CN Light" panose="020B0300000000000000" pitchFamily="34" charset="-122"/>
                  <a:sym typeface="Arial" panose="020B0604020202020204" pitchFamily="34" charset="0"/>
                </a:rPr>
                <a:t>02</a:t>
              </a:r>
              <a:endParaRPr lang="en-US" altLang="zh-CN" sz="4000" b="1" spc="200" dirty="0">
                <a:solidFill>
                  <a:schemeClr val="bg2">
                    <a:lumMod val="25000"/>
                  </a:schemeClr>
                </a:solidFill>
                <a:latin typeface="思源黑体 CN Light" panose="020B0300000000000000" pitchFamily="34" charset="-122"/>
                <a:ea typeface="思源黑体 CN Light" panose="020B0300000000000000" pitchFamily="34" charset="-122"/>
                <a:sym typeface="Arial" panose="020B0604020202020204" pitchFamily="34" charset="0"/>
              </a:endParaRPr>
            </a:p>
          </p:txBody>
        </p:sp>
      </p:grpSp>
      <p:grpSp>
        <p:nvGrpSpPr>
          <p:cNvPr id="5" name="组合 4"/>
          <p:cNvGrpSpPr/>
          <p:nvPr/>
        </p:nvGrpSpPr>
        <p:grpSpPr>
          <a:xfrm>
            <a:off x="5657862" y="3838243"/>
            <a:ext cx="1051767" cy="749936"/>
            <a:chOff x="6035668" y="3673627"/>
            <a:chExt cx="1051767" cy="749936"/>
          </a:xfrm>
        </p:grpSpPr>
        <p:grpSp>
          <p:nvGrpSpPr>
            <p:cNvPr id="41" name="组合 40"/>
            <p:cNvGrpSpPr/>
            <p:nvPr/>
          </p:nvGrpSpPr>
          <p:grpSpPr>
            <a:xfrm>
              <a:off x="6059488" y="3673627"/>
              <a:ext cx="857982" cy="749936"/>
              <a:chOff x="891171" y="2107956"/>
              <a:chExt cx="2649224" cy="2315607"/>
            </a:xfrm>
          </p:grpSpPr>
          <p:sp>
            <p:nvSpPr>
              <p:cNvPr id="42" name="椭圆 41"/>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TextBox 8"/>
            <p:cNvSpPr txBox="1"/>
            <p:nvPr/>
          </p:nvSpPr>
          <p:spPr>
            <a:xfrm>
              <a:off x="6035668" y="3727435"/>
              <a:ext cx="1051767" cy="615553"/>
            </a:xfrm>
            <a:prstGeom prst="rect">
              <a:avLst/>
            </a:prstGeom>
            <a:noFill/>
          </p:spPr>
          <p:txBody>
            <a:bodyPr wrap="square" lIns="0" tIns="0" rIns="0" bIns="0" rtlCol="0" anchor="ctr">
              <a:spAutoFit/>
            </a:bodyPr>
            <a:lstStyle/>
            <a:p>
              <a:pPr algn="ctr"/>
              <a:r>
                <a:rPr lang="en-US" altLang="zh-CN" sz="4000" b="1" spc="200" dirty="0">
                  <a:solidFill>
                    <a:schemeClr val="bg2">
                      <a:lumMod val="25000"/>
                    </a:schemeClr>
                  </a:solidFill>
                  <a:latin typeface="思源黑体 CN Light" panose="020B0300000000000000" pitchFamily="34" charset="-122"/>
                  <a:ea typeface="思源黑体 CN Light" panose="020B0300000000000000" pitchFamily="34" charset="-122"/>
                  <a:sym typeface="Arial" panose="020B0604020202020204" pitchFamily="34" charset="0"/>
                </a:rPr>
                <a:t>03</a:t>
              </a:r>
              <a:endParaRPr lang="en-US" altLang="zh-CN" sz="4000" b="1" spc="200" dirty="0">
                <a:solidFill>
                  <a:schemeClr val="bg2">
                    <a:lumMod val="25000"/>
                  </a:schemeClr>
                </a:solidFill>
                <a:latin typeface="思源黑体 CN Light" panose="020B0300000000000000" pitchFamily="34" charset="-122"/>
                <a:ea typeface="思源黑体 CN Light" panose="020B0300000000000000" pitchFamily="34" charset="-122"/>
                <a:sym typeface="Arial" panose="020B0604020202020204" pitchFamily="34" charset="0"/>
              </a:endParaRPr>
            </a:p>
          </p:txBody>
        </p:sp>
      </p:grpSp>
      <p:sp>
        <p:nvSpPr>
          <p:cNvPr id="55" name="TextBox 8"/>
          <p:cNvSpPr txBox="1"/>
          <p:nvPr/>
        </p:nvSpPr>
        <p:spPr>
          <a:xfrm>
            <a:off x="6062568" y="1800649"/>
            <a:ext cx="5751626" cy="430887"/>
          </a:xfrm>
          <a:prstGeom prst="rect">
            <a:avLst/>
          </a:prstGeom>
          <a:noFill/>
        </p:spPr>
        <p:txBody>
          <a:bodyPr wrap="square" lIns="0" tIns="0" rIns="0" bIns="0" rtlCol="0" anchor="ctr">
            <a:spAutoFit/>
          </a:bodyPr>
          <a:lstStyle/>
          <a:p>
            <a:pPr algn="ctr"/>
            <a:r>
              <a:rPr lang="en-US" altLang="zh-CN" sz="2800" i="1" spc="200" dirty="0">
                <a:solidFill>
                  <a:schemeClr val="bg1">
                    <a:lumMod val="50000"/>
                  </a:schemeClr>
                </a:solidFill>
                <a:latin typeface="思源黑体 CN Light" panose="020B0300000000000000" pitchFamily="34" charset="-122"/>
                <a:ea typeface="思源黑体 CN Light" panose="020B0300000000000000" pitchFamily="34" charset="-122"/>
                <a:sym typeface="Arial" panose="020B0604020202020204" pitchFamily="34" charset="0"/>
              </a:rPr>
              <a:t>INTRODUCTION</a:t>
            </a:r>
            <a:endParaRPr lang="en-US" altLang="zh-CN" sz="2800" i="1" spc="200" dirty="0">
              <a:solidFill>
                <a:schemeClr val="bg1">
                  <a:lumMod val="50000"/>
                </a:schemeClr>
              </a:solidFill>
              <a:latin typeface="思源黑体 CN Light" panose="020B0300000000000000" pitchFamily="34" charset="-122"/>
              <a:ea typeface="思源黑体 CN Light" panose="020B0300000000000000" pitchFamily="34" charset="-122"/>
              <a:sym typeface="Arial" panose="020B0604020202020204" pitchFamily="34" charset="0"/>
            </a:endParaRPr>
          </a:p>
        </p:txBody>
      </p:sp>
      <p:sp>
        <p:nvSpPr>
          <p:cNvPr id="56" name="TextBox 8"/>
          <p:cNvSpPr txBox="1"/>
          <p:nvPr/>
        </p:nvSpPr>
        <p:spPr>
          <a:xfrm>
            <a:off x="6062568" y="2826940"/>
            <a:ext cx="5751626" cy="559435"/>
          </a:xfrm>
          <a:prstGeom prst="rect">
            <a:avLst/>
          </a:prstGeom>
          <a:noFill/>
        </p:spPr>
        <p:txBody>
          <a:bodyPr wrap="square" lIns="0" tIns="0" rIns="0" bIns="0" rtlCol="0" anchor="ctr">
            <a:spAutoFit/>
          </a:bodyPr>
          <a:lstStyle/>
          <a:p>
            <a:pPr algn="ctr" defTabSz="608965">
              <a:lnSpc>
                <a:spcPct val="130000"/>
              </a:lnSpc>
            </a:pPr>
            <a:r>
              <a:rPr lang="en-US" altLang="zh-CN" sz="2800" i="1" spc="200" dirty="0">
                <a:solidFill>
                  <a:schemeClr val="bg1">
                    <a:lumMod val="50000"/>
                  </a:schemeClr>
                </a:solidFill>
                <a:latin typeface="思源黑体 CN Light" panose="020B0300000000000000" pitchFamily="34" charset="-122"/>
                <a:ea typeface="思源黑体 CN Light" panose="020B0300000000000000" pitchFamily="34" charset="-122"/>
                <a:sym typeface="+mn-ea"/>
              </a:rPr>
              <a:t>Prevention</a:t>
            </a:r>
            <a:endParaRPr lang="en-US" altLang="zh-CN" sz="2800" i="1" spc="200" dirty="0">
              <a:solidFill>
                <a:schemeClr val="bg1">
                  <a:lumMod val="50000"/>
                </a:schemeClr>
              </a:solidFill>
              <a:latin typeface="思源黑体 CN Light" panose="020B0300000000000000" pitchFamily="34" charset="-122"/>
              <a:ea typeface="思源黑体 CN Light" panose="020B0300000000000000" pitchFamily="34" charset="-122"/>
              <a:sym typeface="Arial" panose="020B0604020202020204" pitchFamily="34" charset="0"/>
            </a:endParaRPr>
          </a:p>
        </p:txBody>
      </p:sp>
      <p:sp>
        <p:nvSpPr>
          <p:cNvPr id="59" name="TextBox 8"/>
          <p:cNvSpPr txBox="1"/>
          <p:nvPr/>
        </p:nvSpPr>
        <p:spPr>
          <a:xfrm>
            <a:off x="6062568" y="3913284"/>
            <a:ext cx="5751626" cy="559435"/>
          </a:xfrm>
          <a:prstGeom prst="rect">
            <a:avLst/>
          </a:prstGeom>
          <a:noFill/>
        </p:spPr>
        <p:txBody>
          <a:bodyPr wrap="square" lIns="0" tIns="0" rIns="0" bIns="0" rtlCol="0" anchor="ctr">
            <a:spAutoFit/>
          </a:bodyPr>
          <a:lstStyle/>
          <a:p>
            <a:pPr algn="ctr" defTabSz="608965">
              <a:lnSpc>
                <a:spcPct val="130000"/>
              </a:lnSpc>
            </a:pPr>
            <a:r>
              <a:rPr lang="en-US" altLang="zh-CN" sz="2800" i="1" spc="200" dirty="0">
                <a:solidFill>
                  <a:schemeClr val="bg1">
                    <a:lumMod val="50000"/>
                  </a:schemeClr>
                </a:solidFill>
                <a:latin typeface="思源黑体 CN Light" panose="020B0300000000000000" pitchFamily="34" charset="-122"/>
                <a:ea typeface="思源黑体 CN Light" panose="020B0300000000000000" pitchFamily="34" charset="-122"/>
                <a:sym typeface="+mn-ea"/>
              </a:rPr>
              <a:t>TREATMENT</a:t>
            </a:r>
            <a:endParaRPr lang="en-US" altLang="zh-CN" sz="2800" i="1" spc="200" dirty="0">
              <a:solidFill>
                <a:schemeClr val="bg1">
                  <a:lumMod val="50000"/>
                </a:schemeClr>
              </a:solidFill>
              <a:latin typeface="思源黑体 CN Light" panose="020B0300000000000000" pitchFamily="34" charset="-122"/>
              <a:ea typeface="思源黑体 CN Light" panose="020B0300000000000000" pitchFamily="34" charset="-122"/>
              <a:sym typeface="Arial" panose="020B0604020202020204" pitchFamily="34" charset="0"/>
            </a:endParaRP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椭圆 13"/>
          <p:cNvSpPr/>
          <p:nvPr/>
        </p:nvSpPr>
        <p:spPr>
          <a:xfrm>
            <a:off x="604788" y="2010562"/>
            <a:ext cx="1581373" cy="1581373"/>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lstStyle/>
          <a:p>
            <a:fld id="{62B6538A-33AE-45EB-868C-14B9E34ED961}" type="slidenum">
              <a:rPr lang="zh-CN" altLang="en-US" smtClean="0"/>
            </a:fld>
            <a:endParaRPr lang="zh-CN" altLang="en-US"/>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947742" y="2353670"/>
            <a:ext cx="2771775" cy="1905000"/>
          </a:xfrm>
          <a:prstGeom prst="rect">
            <a:avLst/>
          </a:prstGeom>
        </p:spPr>
      </p:pic>
      <p:sp>
        <p:nvSpPr>
          <p:cNvPr id="7" name="TextBox 8"/>
          <p:cNvSpPr txBox="1"/>
          <p:nvPr/>
        </p:nvSpPr>
        <p:spPr>
          <a:xfrm>
            <a:off x="1043733" y="2475173"/>
            <a:ext cx="4343055" cy="830997"/>
          </a:xfrm>
          <a:prstGeom prst="rect">
            <a:avLst/>
          </a:prstGeom>
          <a:noFill/>
        </p:spPr>
        <p:txBody>
          <a:bodyPr wrap="square" lIns="0" tIns="0" rIns="0" bIns="0" rtlCol="0" anchor="ctr">
            <a:spAutoFit/>
          </a:bodyPr>
          <a:lstStyle/>
          <a:p>
            <a:r>
              <a:rPr lang="en-US" altLang="zh-CN" sz="5400" b="1" spc="200" dirty="0">
                <a:solidFill>
                  <a:schemeClr val="bg2">
                    <a:lumMod val="25000"/>
                  </a:schemeClr>
                </a:solidFill>
                <a:latin typeface="思源黑体 CN Bold" panose="020B0800000000000000" pitchFamily="34" charset="-122"/>
                <a:ea typeface="思源黑体 CN Bold" panose="020B0800000000000000" pitchFamily="34" charset="-122"/>
                <a:sym typeface="Arial" panose="020B0604020202020204" pitchFamily="34" charset="0"/>
              </a:rPr>
              <a:t>Part</a:t>
            </a:r>
            <a:r>
              <a:rPr lang="zh-CN" altLang="en-US" sz="5400" b="1" spc="200" dirty="0">
                <a:solidFill>
                  <a:schemeClr val="bg2">
                    <a:lumMod val="25000"/>
                  </a:schemeClr>
                </a:solidFill>
                <a:latin typeface="思源黑体 CN Bold" panose="020B0800000000000000" pitchFamily="34" charset="-122"/>
                <a:ea typeface="思源黑体 CN Bold" panose="020B0800000000000000" pitchFamily="34" charset="-122"/>
                <a:sym typeface="Arial" panose="020B0604020202020204" pitchFamily="34" charset="0"/>
              </a:rPr>
              <a:t> </a:t>
            </a:r>
            <a:r>
              <a:rPr lang="en-US" altLang="zh-CN" sz="5400" b="1" spc="200" dirty="0">
                <a:solidFill>
                  <a:schemeClr val="bg2">
                    <a:lumMod val="25000"/>
                  </a:schemeClr>
                </a:solidFill>
                <a:latin typeface="思源黑体 CN Bold" panose="020B0800000000000000" pitchFamily="34" charset="-122"/>
                <a:ea typeface="思源黑体 CN Bold" panose="020B0800000000000000" pitchFamily="34" charset="-122"/>
                <a:sym typeface="Arial" panose="020B0604020202020204" pitchFamily="34" charset="0"/>
              </a:rPr>
              <a:t>01</a:t>
            </a:r>
            <a:endParaRPr lang="en-US" altLang="zh-CN" sz="5400" b="1" spc="200" dirty="0">
              <a:solidFill>
                <a:schemeClr val="bg2">
                  <a:lumMod val="25000"/>
                </a:schemeClr>
              </a:solidFill>
              <a:latin typeface="思源黑体 CN Bold" panose="020B0800000000000000" pitchFamily="34" charset="-122"/>
              <a:ea typeface="思源黑体 CN Bold" panose="020B0800000000000000" pitchFamily="34" charset="-122"/>
              <a:sym typeface="Arial" panose="020B0604020202020204" pitchFamily="34" charset="0"/>
            </a:endParaRPr>
          </a:p>
        </p:txBody>
      </p:sp>
      <p:sp>
        <p:nvSpPr>
          <p:cNvPr id="8" name="矩形 7"/>
          <p:cNvSpPr/>
          <p:nvPr/>
        </p:nvSpPr>
        <p:spPr>
          <a:xfrm>
            <a:off x="950670" y="3306170"/>
            <a:ext cx="4436118" cy="814582"/>
          </a:xfrm>
          <a:prstGeom prst="rect">
            <a:avLst/>
          </a:prstGeom>
        </p:spPr>
        <p:txBody>
          <a:bodyPr wrap="square" numCol="1" spcCol="360000">
            <a:spAutoFit/>
          </a:bodyPr>
          <a:lstStyle/>
          <a:p>
            <a:pPr defTabSz="608965">
              <a:lnSpc>
                <a:spcPct val="130000"/>
              </a:lnSpc>
            </a:pPr>
            <a:r>
              <a:rPr lang="en-US" altLang="zh-CN" sz="4000" b="1" dirty="0">
                <a:solidFill>
                  <a:schemeClr val="bg2">
                    <a:lumMod val="25000"/>
                  </a:schemeClr>
                </a:solidFill>
                <a:latin typeface="微软雅黑" panose="020B0503020204020204" pitchFamily="34" charset="-122"/>
                <a:ea typeface="微软雅黑" panose="020B0503020204020204" pitchFamily="34" charset="-122"/>
              </a:rPr>
              <a:t>INTRODUCTION</a:t>
            </a:r>
            <a:endParaRPr lang="zh-CN" altLang="en-US" sz="40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1" name="任意多边形 10"/>
          <p:cNvSpPr/>
          <p:nvPr/>
        </p:nvSpPr>
        <p:spPr>
          <a:xfrm rot="10800000">
            <a:off x="7734300" y="-23240"/>
            <a:ext cx="4457700" cy="6872748"/>
          </a:xfrm>
          <a:custGeom>
            <a:avLst/>
            <a:gdLst>
              <a:gd name="connsiteX0" fmla="*/ 2813957 w 4457700"/>
              <a:gd name="connsiteY0" fmla="*/ 6872748 h 6872748"/>
              <a:gd name="connsiteX1" fmla="*/ 0 w 4457700"/>
              <a:gd name="connsiteY1" fmla="*/ 6872748 h 6872748"/>
              <a:gd name="connsiteX2" fmla="*/ 0 w 4457700"/>
              <a:gd name="connsiteY2" fmla="*/ 0 h 6872748"/>
              <a:gd name="connsiteX3" fmla="*/ 539063 w 4457700"/>
              <a:gd name="connsiteY3" fmla="*/ 0 h 6872748"/>
              <a:gd name="connsiteX4" fmla="*/ 2813957 w 4457700"/>
              <a:gd name="connsiteY4" fmla="*/ 0 h 6872748"/>
              <a:gd name="connsiteX5" fmla="*/ 2828251 w 4457700"/>
              <a:gd name="connsiteY5" fmla="*/ 0 h 6872748"/>
              <a:gd name="connsiteX6" fmla="*/ 2886320 w 4457700"/>
              <a:gd name="connsiteY6" fmla="*/ 35514 h 6872748"/>
              <a:gd name="connsiteX7" fmla="*/ 4457700 w 4457700"/>
              <a:gd name="connsiteY7" fmla="*/ 3418192 h 6872748"/>
              <a:gd name="connsiteX8" fmla="*/ 2886320 w 4457700"/>
              <a:gd name="connsiteY8" fmla="*/ 6800870 h 6872748"/>
              <a:gd name="connsiteX9" fmla="*/ 2813957 w 4457700"/>
              <a:gd name="connsiteY9" fmla="*/ 6845127 h 687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57700" h="6872748">
                <a:moveTo>
                  <a:pt x="2813957" y="6872748"/>
                </a:moveTo>
                <a:lnTo>
                  <a:pt x="0" y="6872748"/>
                </a:lnTo>
                <a:lnTo>
                  <a:pt x="0" y="0"/>
                </a:lnTo>
                <a:lnTo>
                  <a:pt x="539063" y="0"/>
                </a:lnTo>
                <a:lnTo>
                  <a:pt x="2813957" y="0"/>
                </a:lnTo>
                <a:lnTo>
                  <a:pt x="2828251" y="0"/>
                </a:lnTo>
                <a:lnTo>
                  <a:pt x="2886320" y="35514"/>
                </a:lnTo>
                <a:cubicBezTo>
                  <a:pt x="3816091" y="641583"/>
                  <a:pt x="4457700" y="1928525"/>
                  <a:pt x="4457700" y="3418192"/>
                </a:cubicBezTo>
                <a:cubicBezTo>
                  <a:pt x="4457700" y="4907859"/>
                  <a:pt x="3816091" y="6194800"/>
                  <a:pt x="2886320" y="6800870"/>
                </a:cubicBezTo>
                <a:lnTo>
                  <a:pt x="2813957" y="6845127"/>
                </a:lnTo>
                <a:close/>
              </a:path>
            </a:pathLst>
          </a:cu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矩形 4"/>
          <p:cNvSpPr/>
          <p:nvPr/>
        </p:nvSpPr>
        <p:spPr>
          <a:xfrm>
            <a:off x="6208015" y="1098558"/>
            <a:ext cx="3319967" cy="4629150"/>
          </a:xfrm>
          <a:prstGeom prst="rect">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537051" y="1447184"/>
            <a:ext cx="2819400" cy="3860326"/>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3">
            <a:extLst>
              <a:ext uri="{BEBA8EAE-BF5A-486C-A8C5-ECC9F3942E4B}">
                <a14:imgProps xmlns:a14="http://schemas.microsoft.com/office/drawing/2010/main">
                  <a14:imgLayer r:embed="rId4">
                    <a14:imgEffect>
                      <a14:brightnessContrast bright="-50000"/>
                    </a14:imgEffect>
                  </a14:imgLayer>
                </a14:imgProps>
              </a:ext>
              <a:ext uri="{28A0092B-C50C-407E-A947-70E740481C1C}">
                <a14:useLocalDpi xmlns:a14="http://schemas.microsoft.com/office/drawing/2010/main" val="0"/>
              </a:ext>
            </a:extLst>
          </a:blip>
          <a:stretch>
            <a:fillRect/>
          </a:stretch>
        </p:blipFill>
        <p:spPr>
          <a:xfrm>
            <a:off x="7475394" y="2713309"/>
            <a:ext cx="942715" cy="942715"/>
          </a:xfrm>
          <a:prstGeom prst="rect">
            <a:avLst/>
          </a:prstGeom>
        </p:spPr>
      </p:pic>
      <p:sp>
        <p:nvSpPr>
          <p:cNvPr id="3" name="灯片编号占位符 1"/>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2B6538A-33AE-45EB-868C-14B9E34ED961}" type="slidenum">
              <a:rPr lang="zh-CN" altLang="en-US" smtClean="0"/>
            </a:fld>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0" y="-14746"/>
            <a:ext cx="7285640" cy="6872747"/>
          </a:xfrm>
          <a:custGeom>
            <a:avLst/>
            <a:gdLst>
              <a:gd name="connsiteX0" fmla="*/ 0 w 7285640"/>
              <a:gd name="connsiteY0" fmla="*/ 0 h 6872747"/>
              <a:gd name="connsiteX1" fmla="*/ 3367003 w 7285640"/>
              <a:gd name="connsiteY1" fmla="*/ 0 h 6872747"/>
              <a:gd name="connsiteX2" fmla="*/ 5641897 w 7285640"/>
              <a:gd name="connsiteY2" fmla="*/ 0 h 6872747"/>
              <a:gd name="connsiteX3" fmla="*/ 5656191 w 7285640"/>
              <a:gd name="connsiteY3" fmla="*/ 0 h 6872747"/>
              <a:gd name="connsiteX4" fmla="*/ 5714260 w 7285640"/>
              <a:gd name="connsiteY4" fmla="*/ 35514 h 6872747"/>
              <a:gd name="connsiteX5" fmla="*/ 7285640 w 7285640"/>
              <a:gd name="connsiteY5" fmla="*/ 3418192 h 6872747"/>
              <a:gd name="connsiteX6" fmla="*/ 5714260 w 7285640"/>
              <a:gd name="connsiteY6" fmla="*/ 6800869 h 6872747"/>
              <a:gd name="connsiteX7" fmla="*/ 5641897 w 7285640"/>
              <a:gd name="connsiteY7" fmla="*/ 6845126 h 6872747"/>
              <a:gd name="connsiteX8" fmla="*/ 5641897 w 7285640"/>
              <a:gd name="connsiteY8" fmla="*/ 6872747 h 6872747"/>
              <a:gd name="connsiteX9" fmla="*/ 0 w 7285640"/>
              <a:gd name="connsiteY9" fmla="*/ 6872747 h 6872747"/>
              <a:gd name="connsiteX10" fmla="*/ 0 w 7285640"/>
              <a:gd name="connsiteY10" fmla="*/ 0 h 6872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5640" h="6872747">
                <a:moveTo>
                  <a:pt x="0" y="0"/>
                </a:moveTo>
                <a:lnTo>
                  <a:pt x="3367003" y="0"/>
                </a:lnTo>
                <a:lnTo>
                  <a:pt x="5641897" y="0"/>
                </a:lnTo>
                <a:lnTo>
                  <a:pt x="5656191" y="0"/>
                </a:lnTo>
                <a:lnTo>
                  <a:pt x="5714260" y="35514"/>
                </a:lnTo>
                <a:cubicBezTo>
                  <a:pt x="6644031" y="641583"/>
                  <a:pt x="7285640" y="1928524"/>
                  <a:pt x="7285640" y="3418192"/>
                </a:cubicBezTo>
                <a:cubicBezTo>
                  <a:pt x="7285640" y="4907858"/>
                  <a:pt x="6644031" y="6194800"/>
                  <a:pt x="5714260" y="6800869"/>
                </a:cubicBezTo>
                <a:lnTo>
                  <a:pt x="5641897" y="6845126"/>
                </a:lnTo>
                <a:lnTo>
                  <a:pt x="5641897" y="6872747"/>
                </a:lnTo>
                <a:lnTo>
                  <a:pt x="0" y="6872747"/>
                </a:lnTo>
                <a:lnTo>
                  <a:pt x="0" y="0"/>
                </a:lnTo>
                <a:close/>
              </a:path>
            </a:pathLst>
          </a:cu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3" name="组合 2"/>
          <p:cNvGrpSpPr/>
          <p:nvPr/>
        </p:nvGrpSpPr>
        <p:grpSpPr>
          <a:xfrm rot="1709927">
            <a:off x="376016" y="20766"/>
            <a:ext cx="1298237" cy="1134750"/>
            <a:chOff x="891171" y="2107956"/>
            <a:chExt cx="2649224" cy="2315607"/>
          </a:xfrm>
        </p:grpSpPr>
        <p:sp>
          <p:nvSpPr>
            <p:cNvPr id="28" name="椭圆 27"/>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空心弧 12"/>
          <p:cNvSpPr/>
          <p:nvPr/>
        </p:nvSpPr>
        <p:spPr>
          <a:xfrm>
            <a:off x="7779415" y="1039212"/>
            <a:ext cx="2011890" cy="2011890"/>
          </a:xfrm>
          <a:prstGeom prst="blockArc">
            <a:avLst>
              <a:gd name="adj1" fmla="val 10257454"/>
              <a:gd name="adj2" fmla="val 10691500"/>
              <a:gd name="adj3" fmla="val 6227"/>
            </a:avLst>
          </a:prstGeom>
          <a:solidFill>
            <a:schemeClr val="bg2">
              <a:lumMod val="50000"/>
            </a:schemeClr>
          </a:solid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latin typeface="Segoe UI Light" panose="020B0502040204020203" pitchFamily="34" charset="0"/>
              <a:cs typeface="Segoe UI Light" panose="020B0502040204020203" pitchFamily="34" charset="0"/>
            </a:endParaRPr>
          </a:p>
        </p:txBody>
      </p:sp>
      <p:sp>
        <p:nvSpPr>
          <p:cNvPr id="14" name="矩形 13"/>
          <p:cNvSpPr/>
          <p:nvPr/>
        </p:nvSpPr>
        <p:spPr>
          <a:xfrm>
            <a:off x="8353190" y="1629658"/>
            <a:ext cx="864340" cy="830997"/>
          </a:xfrm>
          <a:prstGeom prst="rect">
            <a:avLst/>
          </a:prstGeom>
        </p:spPr>
        <p:txBody>
          <a:bodyPr wrap="none" anchor="ctr">
            <a:spAutoFit/>
          </a:bodyPr>
          <a:lstStyle/>
          <a:p>
            <a:pPr lvl="0" algn="ctr"/>
            <a:r>
              <a:rPr lang="en-US" altLang="zh-CN" sz="4800" dirty="0">
                <a:solidFill>
                  <a:schemeClr val="bg2">
                    <a:lumMod val="25000"/>
                  </a:schemeClr>
                </a:solidFill>
                <a:latin typeface="微软雅黑" panose="020B0503020204020204" pitchFamily="34" charset="-122"/>
                <a:ea typeface="微软雅黑" panose="020B0503020204020204" pitchFamily="34" charset="-122"/>
                <a:cs typeface="Segoe UI Light" panose="020B0502040204020203" pitchFamily="34" charset="0"/>
              </a:rPr>
              <a:t>2</a:t>
            </a:r>
            <a:r>
              <a:rPr lang="en-US" altLang="zh-CN" sz="2800" dirty="0">
                <a:solidFill>
                  <a:schemeClr val="bg2">
                    <a:lumMod val="25000"/>
                  </a:schemeClr>
                </a:solidFill>
                <a:latin typeface="微软雅黑" panose="020B0503020204020204" pitchFamily="34" charset="-122"/>
                <a:ea typeface="微软雅黑" panose="020B0503020204020204" pitchFamily="34" charset="-122"/>
                <a:cs typeface="Segoe UI Light" panose="020B0502040204020203" pitchFamily="34" charset="0"/>
              </a:rPr>
              <a:t>%</a:t>
            </a:r>
            <a:endParaRPr lang="en-US" altLang="zh-CN" sz="2800" dirty="0">
              <a:solidFill>
                <a:schemeClr val="bg2">
                  <a:lumMod val="25000"/>
                </a:schemeClr>
              </a:solidFill>
              <a:latin typeface="微软雅黑" panose="020B0503020204020204" pitchFamily="34" charset="-122"/>
              <a:ea typeface="微软雅黑" panose="020B0503020204020204" pitchFamily="34" charset="-122"/>
              <a:cs typeface="Segoe UI Light" panose="020B0502040204020203" pitchFamily="34" charset="0"/>
            </a:endParaRPr>
          </a:p>
        </p:txBody>
      </p:sp>
      <p:sp>
        <p:nvSpPr>
          <p:cNvPr id="22" name="矩形 21"/>
          <p:cNvSpPr/>
          <p:nvPr/>
        </p:nvSpPr>
        <p:spPr>
          <a:xfrm>
            <a:off x="9909454" y="1396486"/>
            <a:ext cx="1954915" cy="1538370"/>
          </a:xfrm>
          <a:prstGeom prst="rect">
            <a:avLst/>
          </a:prstGeom>
        </p:spPr>
        <p:txBody>
          <a:bodyPr wrap="square">
            <a:spAutoFit/>
          </a:bodyPr>
          <a:lstStyle/>
          <a:p>
            <a:pPr algn="just">
              <a:lnSpc>
                <a:spcPct val="120000"/>
              </a:lnSpc>
            </a:pPr>
            <a:r>
              <a:rPr lang="en-US" altLang="zh-CN" sz="2000" dirty="0">
                <a:solidFill>
                  <a:schemeClr val="bg2">
                    <a:lumMod val="25000"/>
                  </a:schemeClr>
                </a:solidFill>
                <a:latin typeface="微软雅黑" panose="020B0503020204020204" pitchFamily="34" charset="-122"/>
                <a:ea typeface="微软雅黑" panose="020B0503020204020204" pitchFamily="34" charset="-122"/>
              </a:rPr>
              <a:t>About 2 percent's of PD patient dead in 2015</a:t>
            </a:r>
            <a:endParaRPr lang="zh-CN" altLang="en-US" sz="20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783722" y="2165215"/>
            <a:ext cx="4934726" cy="1253677"/>
          </a:xfrm>
          <a:prstGeom prst="rect">
            <a:avLst/>
          </a:prstGeom>
          <a:noFill/>
        </p:spPr>
        <p:txBody>
          <a:bodyPr wrap="square" rtlCol="0">
            <a:spAutoFit/>
          </a:bodyPr>
          <a:lstStyle/>
          <a:p>
            <a:pPr>
              <a:lnSpc>
                <a:spcPct val="130000"/>
              </a:lnSpc>
            </a:pPr>
            <a:r>
              <a:rPr lang="en-US" altLang="zh-CN" sz="2000" dirty="0">
                <a:solidFill>
                  <a:schemeClr val="bg2">
                    <a:lumMod val="25000"/>
                  </a:schemeClr>
                </a:solidFill>
                <a:latin typeface="微软雅黑" panose="020B0503020204020204" pitchFamily="34" charset="-122"/>
                <a:ea typeface="微软雅黑" panose="020B0503020204020204" pitchFamily="34" charset="-122"/>
              </a:rPr>
              <a:t>Parkinson‘s disease is a long-term degenerative disorder of patient’s brain.</a:t>
            </a:r>
            <a:endParaRPr lang="en-US" altLang="zh-CN" sz="20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6" name="TextBox 8"/>
          <p:cNvSpPr txBox="1"/>
          <p:nvPr/>
        </p:nvSpPr>
        <p:spPr>
          <a:xfrm>
            <a:off x="856342" y="474542"/>
            <a:ext cx="2844802" cy="430887"/>
          </a:xfrm>
          <a:prstGeom prst="rect">
            <a:avLst/>
          </a:prstGeom>
          <a:noFill/>
        </p:spPr>
        <p:txBody>
          <a:bodyPr wrap="square" lIns="0" tIns="0" rIns="0" bIns="0" rtlCol="0" anchor="ctr">
            <a:spAutoFit/>
          </a:bodyPr>
          <a:lstStyle/>
          <a:p>
            <a:r>
              <a:rPr lang="en-US" altLang="zh-CN" sz="28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Arial" panose="020B0604020202020204" pitchFamily="34" charset="0"/>
              </a:rPr>
              <a:t>INTRODUCTION</a:t>
            </a:r>
            <a:endParaRPr lang="zh-CN" altLang="en-US" sz="28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Arial" panose="020B0604020202020204" pitchFamily="34" charset="0"/>
            </a:endParaRPr>
          </a:p>
        </p:txBody>
      </p:sp>
      <p:sp>
        <p:nvSpPr>
          <p:cNvPr id="24" name="TextBox 76"/>
          <p:cNvSpPr txBox="1"/>
          <p:nvPr/>
        </p:nvSpPr>
        <p:spPr>
          <a:xfrm>
            <a:off x="844371" y="1584935"/>
            <a:ext cx="2051229" cy="584775"/>
          </a:xfrm>
          <a:prstGeom prst="rect">
            <a:avLst/>
          </a:prstGeom>
          <a:noFill/>
        </p:spPr>
        <p:txBody>
          <a:bodyPr wrap="square" rtlCol="0">
            <a:spAutoFit/>
          </a:bodyPr>
          <a:lstStyle/>
          <a:p>
            <a:r>
              <a:rPr lang="en-US" altLang="zh-CN" sz="3200" dirty="0">
                <a:solidFill>
                  <a:schemeClr val="bg2">
                    <a:lumMod val="25000"/>
                  </a:schemeClr>
                </a:solidFill>
                <a:latin typeface="微软雅黑" panose="020B0503020204020204" pitchFamily="34" charset="-122"/>
                <a:ea typeface="微软雅黑" panose="020B0503020204020204" pitchFamily="34" charset="-122"/>
              </a:rPr>
              <a:t>What it is</a:t>
            </a:r>
            <a:endParaRPr lang="zh-CN" altLang="en-US" sz="32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5" name="空心弧 24"/>
          <p:cNvSpPr/>
          <p:nvPr/>
        </p:nvSpPr>
        <p:spPr>
          <a:xfrm>
            <a:off x="7779415" y="3800845"/>
            <a:ext cx="2011890" cy="2011890"/>
          </a:xfrm>
          <a:prstGeom prst="blockArc">
            <a:avLst>
              <a:gd name="adj1" fmla="val 10257454"/>
              <a:gd name="adj2" fmla="val 10691500"/>
              <a:gd name="adj3" fmla="val 6227"/>
            </a:avLst>
          </a:prstGeom>
          <a:solidFill>
            <a:schemeClr val="bg2">
              <a:lumMod val="50000"/>
            </a:schemeClr>
          </a:solid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latin typeface="Segoe UI Light" panose="020B0502040204020203" pitchFamily="34" charset="0"/>
              <a:cs typeface="Segoe UI Light" panose="020B0502040204020203" pitchFamily="34" charset="0"/>
            </a:endParaRPr>
          </a:p>
        </p:txBody>
      </p:sp>
      <p:sp>
        <p:nvSpPr>
          <p:cNvPr id="27" name="矩形 26"/>
          <p:cNvSpPr/>
          <p:nvPr/>
        </p:nvSpPr>
        <p:spPr>
          <a:xfrm>
            <a:off x="8099114" y="4391291"/>
            <a:ext cx="1372492" cy="830997"/>
          </a:xfrm>
          <a:prstGeom prst="rect">
            <a:avLst/>
          </a:prstGeom>
        </p:spPr>
        <p:txBody>
          <a:bodyPr wrap="none" anchor="ctr">
            <a:spAutoFit/>
          </a:bodyPr>
          <a:lstStyle/>
          <a:p>
            <a:pPr lvl="0" algn="ctr"/>
            <a:r>
              <a:rPr lang="en-US" altLang="zh-CN" sz="4800" dirty="0">
                <a:solidFill>
                  <a:schemeClr val="bg2">
                    <a:lumMod val="25000"/>
                  </a:schemeClr>
                </a:solidFill>
                <a:latin typeface="微软雅黑" panose="020B0503020204020204" pitchFamily="34" charset="-122"/>
                <a:ea typeface="微软雅黑" panose="020B0503020204020204" pitchFamily="34" charset="-122"/>
                <a:cs typeface="Segoe UI Light" panose="020B0502040204020203" pitchFamily="34" charset="0"/>
              </a:rPr>
              <a:t>1.7</a:t>
            </a:r>
            <a:r>
              <a:rPr lang="en-US" altLang="zh-CN" sz="2800" dirty="0">
                <a:solidFill>
                  <a:schemeClr val="bg2">
                    <a:lumMod val="25000"/>
                  </a:schemeClr>
                </a:solidFill>
                <a:latin typeface="微软雅黑" panose="020B0503020204020204" pitchFamily="34" charset="-122"/>
                <a:ea typeface="微软雅黑" panose="020B0503020204020204" pitchFamily="34" charset="-122"/>
                <a:cs typeface="Segoe UI Light" panose="020B0502040204020203" pitchFamily="34" charset="0"/>
              </a:rPr>
              <a:t>%</a:t>
            </a:r>
            <a:endParaRPr lang="en-US" altLang="zh-CN" sz="2800" dirty="0">
              <a:solidFill>
                <a:schemeClr val="bg2">
                  <a:lumMod val="25000"/>
                </a:schemeClr>
              </a:solidFill>
              <a:latin typeface="微软雅黑" panose="020B0503020204020204" pitchFamily="34" charset="-122"/>
              <a:ea typeface="微软雅黑" panose="020B0503020204020204" pitchFamily="34" charset="-122"/>
              <a:cs typeface="Segoe UI Light" panose="020B0502040204020203" pitchFamily="34" charset="0"/>
            </a:endParaRPr>
          </a:p>
        </p:txBody>
      </p:sp>
      <p:sp>
        <p:nvSpPr>
          <p:cNvPr id="30" name="矩形 29"/>
          <p:cNvSpPr/>
          <p:nvPr/>
        </p:nvSpPr>
        <p:spPr>
          <a:xfrm>
            <a:off x="9951232" y="4087337"/>
            <a:ext cx="1678345" cy="1907702"/>
          </a:xfrm>
          <a:prstGeom prst="rect">
            <a:avLst/>
          </a:prstGeom>
        </p:spPr>
        <p:txBody>
          <a:bodyPr wrap="square">
            <a:spAutoFit/>
          </a:bodyPr>
          <a:lstStyle/>
          <a:p>
            <a:pPr algn="just">
              <a:lnSpc>
                <a:spcPct val="120000"/>
              </a:lnSpc>
            </a:pPr>
            <a:r>
              <a:rPr lang="en-US" altLang="zh-CN" sz="2000" dirty="0">
                <a:solidFill>
                  <a:schemeClr val="bg2">
                    <a:lumMod val="25000"/>
                  </a:schemeClr>
                </a:solidFill>
                <a:latin typeface="微软雅黑" panose="020B0503020204020204" pitchFamily="34" charset="-122"/>
                <a:ea typeface="微软雅黑" panose="020B0503020204020204" pitchFamily="34" charset="-122"/>
              </a:rPr>
              <a:t>About 1.7 percent of elderly had got this disease.</a:t>
            </a:r>
            <a:endParaRPr lang="zh-CN" altLang="en-US" sz="20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nvSpPr>
        <p:spPr>
          <a:xfrm>
            <a:off x="8610600" y="6362065"/>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2B6538A-33AE-45EB-868C-14B9E34ED961}" type="slidenum">
              <a:rPr lang="zh-CN" altLang="en-US" smtClean="0"/>
            </a:fld>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0-#ppt_w/2"/>
                                          </p:val>
                                        </p:tav>
                                        <p:tav tm="100000">
                                          <p:val>
                                            <p:strVal val="#ppt_x"/>
                                          </p:val>
                                        </p:tav>
                                      </p:tavLst>
                                    </p:anim>
                                    <p:anim calcmode="lin" valueType="num">
                                      <p:cBhvr additive="base">
                                        <p:cTn id="8" dur="500" fill="hold"/>
                                        <p:tgtEl>
                                          <p:spTgt spid="4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0-#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0" y="-14746"/>
            <a:ext cx="7285640" cy="6872747"/>
          </a:xfrm>
          <a:custGeom>
            <a:avLst/>
            <a:gdLst>
              <a:gd name="connsiteX0" fmla="*/ 0 w 7285640"/>
              <a:gd name="connsiteY0" fmla="*/ 0 h 6872747"/>
              <a:gd name="connsiteX1" fmla="*/ 3367003 w 7285640"/>
              <a:gd name="connsiteY1" fmla="*/ 0 h 6872747"/>
              <a:gd name="connsiteX2" fmla="*/ 5641897 w 7285640"/>
              <a:gd name="connsiteY2" fmla="*/ 0 h 6872747"/>
              <a:gd name="connsiteX3" fmla="*/ 5656191 w 7285640"/>
              <a:gd name="connsiteY3" fmla="*/ 0 h 6872747"/>
              <a:gd name="connsiteX4" fmla="*/ 5714260 w 7285640"/>
              <a:gd name="connsiteY4" fmla="*/ 35514 h 6872747"/>
              <a:gd name="connsiteX5" fmla="*/ 7285640 w 7285640"/>
              <a:gd name="connsiteY5" fmla="*/ 3418192 h 6872747"/>
              <a:gd name="connsiteX6" fmla="*/ 5714260 w 7285640"/>
              <a:gd name="connsiteY6" fmla="*/ 6800869 h 6872747"/>
              <a:gd name="connsiteX7" fmla="*/ 5641897 w 7285640"/>
              <a:gd name="connsiteY7" fmla="*/ 6845126 h 6872747"/>
              <a:gd name="connsiteX8" fmla="*/ 5641897 w 7285640"/>
              <a:gd name="connsiteY8" fmla="*/ 6872747 h 6872747"/>
              <a:gd name="connsiteX9" fmla="*/ 0 w 7285640"/>
              <a:gd name="connsiteY9" fmla="*/ 6872747 h 6872747"/>
              <a:gd name="connsiteX10" fmla="*/ 0 w 7285640"/>
              <a:gd name="connsiteY10" fmla="*/ 0 h 6872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5640" h="6872747">
                <a:moveTo>
                  <a:pt x="0" y="0"/>
                </a:moveTo>
                <a:lnTo>
                  <a:pt x="3367003" y="0"/>
                </a:lnTo>
                <a:lnTo>
                  <a:pt x="5641897" y="0"/>
                </a:lnTo>
                <a:lnTo>
                  <a:pt x="5656191" y="0"/>
                </a:lnTo>
                <a:lnTo>
                  <a:pt x="5714260" y="35514"/>
                </a:lnTo>
                <a:cubicBezTo>
                  <a:pt x="6644031" y="641583"/>
                  <a:pt x="7285640" y="1928524"/>
                  <a:pt x="7285640" y="3418192"/>
                </a:cubicBezTo>
                <a:cubicBezTo>
                  <a:pt x="7285640" y="4907858"/>
                  <a:pt x="6644031" y="6194800"/>
                  <a:pt x="5714260" y="6800869"/>
                </a:cubicBezTo>
                <a:lnTo>
                  <a:pt x="5641897" y="6845126"/>
                </a:lnTo>
                <a:lnTo>
                  <a:pt x="5641897" y="6872747"/>
                </a:lnTo>
                <a:lnTo>
                  <a:pt x="0" y="6872747"/>
                </a:lnTo>
                <a:lnTo>
                  <a:pt x="0" y="0"/>
                </a:lnTo>
                <a:close/>
              </a:path>
            </a:pathLst>
          </a:cu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grpSp>
        <p:nvGrpSpPr>
          <p:cNvPr id="3" name="组合 2"/>
          <p:cNvGrpSpPr/>
          <p:nvPr/>
        </p:nvGrpSpPr>
        <p:grpSpPr>
          <a:xfrm rot="1709927">
            <a:off x="376016" y="20766"/>
            <a:ext cx="1298237" cy="1134750"/>
            <a:chOff x="891171" y="2107956"/>
            <a:chExt cx="2649224" cy="2315607"/>
          </a:xfrm>
        </p:grpSpPr>
        <p:sp>
          <p:nvSpPr>
            <p:cNvPr id="28" name="椭圆 27"/>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空心弧 12"/>
          <p:cNvSpPr/>
          <p:nvPr/>
        </p:nvSpPr>
        <p:spPr>
          <a:xfrm>
            <a:off x="7779415" y="1039212"/>
            <a:ext cx="2011890" cy="2011890"/>
          </a:xfrm>
          <a:prstGeom prst="blockArc">
            <a:avLst>
              <a:gd name="adj1" fmla="val 10257454"/>
              <a:gd name="adj2" fmla="val 10691500"/>
              <a:gd name="adj3" fmla="val 6227"/>
            </a:avLst>
          </a:prstGeom>
          <a:solidFill>
            <a:schemeClr val="bg2">
              <a:lumMod val="50000"/>
            </a:schemeClr>
          </a:solid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latin typeface="Segoe UI Light" panose="020B0502040204020203" pitchFamily="34" charset="0"/>
              <a:cs typeface="Segoe UI Light" panose="020B0502040204020203" pitchFamily="34" charset="0"/>
            </a:endParaRPr>
          </a:p>
        </p:txBody>
      </p:sp>
      <p:sp>
        <p:nvSpPr>
          <p:cNvPr id="14" name="矩形 13"/>
          <p:cNvSpPr/>
          <p:nvPr/>
        </p:nvSpPr>
        <p:spPr>
          <a:xfrm>
            <a:off x="8353190" y="1629658"/>
            <a:ext cx="864340" cy="830997"/>
          </a:xfrm>
          <a:prstGeom prst="rect">
            <a:avLst/>
          </a:prstGeom>
        </p:spPr>
        <p:txBody>
          <a:bodyPr wrap="none" anchor="ctr">
            <a:spAutoFit/>
          </a:bodyPr>
          <a:lstStyle/>
          <a:p>
            <a:pPr lvl="0" algn="ctr"/>
            <a:r>
              <a:rPr lang="en-US" altLang="zh-CN" sz="4800" dirty="0">
                <a:solidFill>
                  <a:schemeClr val="bg2">
                    <a:lumMod val="25000"/>
                  </a:schemeClr>
                </a:solidFill>
                <a:latin typeface="微软雅黑" panose="020B0503020204020204" pitchFamily="34" charset="-122"/>
                <a:ea typeface="微软雅黑" panose="020B0503020204020204" pitchFamily="34" charset="-122"/>
                <a:cs typeface="Segoe UI Light" panose="020B0502040204020203" pitchFamily="34" charset="0"/>
              </a:rPr>
              <a:t>2</a:t>
            </a:r>
            <a:r>
              <a:rPr lang="en-US" altLang="zh-CN" sz="2800" dirty="0">
                <a:solidFill>
                  <a:schemeClr val="bg2">
                    <a:lumMod val="25000"/>
                  </a:schemeClr>
                </a:solidFill>
                <a:latin typeface="微软雅黑" panose="020B0503020204020204" pitchFamily="34" charset="-122"/>
                <a:ea typeface="微软雅黑" panose="020B0503020204020204" pitchFamily="34" charset="-122"/>
                <a:cs typeface="Segoe UI Light" panose="020B0502040204020203" pitchFamily="34" charset="0"/>
              </a:rPr>
              <a:t>%</a:t>
            </a:r>
            <a:endParaRPr lang="en-US" altLang="zh-CN" sz="2800" dirty="0">
              <a:solidFill>
                <a:schemeClr val="bg2">
                  <a:lumMod val="25000"/>
                </a:schemeClr>
              </a:solidFill>
              <a:latin typeface="微软雅黑" panose="020B0503020204020204" pitchFamily="34" charset="-122"/>
              <a:ea typeface="微软雅黑" panose="020B0503020204020204" pitchFamily="34" charset="-122"/>
              <a:cs typeface="Segoe UI Light" panose="020B0502040204020203" pitchFamily="34" charset="0"/>
            </a:endParaRPr>
          </a:p>
        </p:txBody>
      </p:sp>
      <p:sp>
        <p:nvSpPr>
          <p:cNvPr id="22" name="矩形 21"/>
          <p:cNvSpPr/>
          <p:nvPr/>
        </p:nvSpPr>
        <p:spPr>
          <a:xfrm>
            <a:off x="9909454" y="1396486"/>
            <a:ext cx="1954915" cy="1538370"/>
          </a:xfrm>
          <a:prstGeom prst="rect">
            <a:avLst/>
          </a:prstGeom>
        </p:spPr>
        <p:txBody>
          <a:bodyPr wrap="square">
            <a:spAutoFit/>
          </a:bodyPr>
          <a:lstStyle/>
          <a:p>
            <a:pPr algn="just">
              <a:lnSpc>
                <a:spcPct val="120000"/>
              </a:lnSpc>
            </a:pPr>
            <a:r>
              <a:rPr lang="en-US" altLang="zh-CN" sz="2000" dirty="0">
                <a:solidFill>
                  <a:schemeClr val="bg2">
                    <a:lumMod val="25000"/>
                  </a:schemeClr>
                </a:solidFill>
                <a:latin typeface="微软雅黑" panose="020B0503020204020204" pitchFamily="34" charset="-122"/>
                <a:ea typeface="微软雅黑" panose="020B0503020204020204" pitchFamily="34" charset="-122"/>
              </a:rPr>
              <a:t>About 2 percent's of PD patient dead in 2015</a:t>
            </a:r>
            <a:endParaRPr lang="zh-CN" altLang="en-US" sz="20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6" name="TextBox 8"/>
          <p:cNvSpPr txBox="1"/>
          <p:nvPr/>
        </p:nvSpPr>
        <p:spPr>
          <a:xfrm>
            <a:off x="856342" y="474542"/>
            <a:ext cx="2844802" cy="430887"/>
          </a:xfrm>
          <a:prstGeom prst="rect">
            <a:avLst/>
          </a:prstGeom>
          <a:noFill/>
        </p:spPr>
        <p:txBody>
          <a:bodyPr wrap="square" lIns="0" tIns="0" rIns="0" bIns="0" rtlCol="0" anchor="ctr">
            <a:spAutoFit/>
          </a:bodyPr>
          <a:lstStyle/>
          <a:p>
            <a:r>
              <a:rPr lang="en-US" altLang="zh-CN" sz="28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Arial" panose="020B0604020202020204" pitchFamily="34" charset="0"/>
              </a:rPr>
              <a:t>INTRODUCTION</a:t>
            </a:r>
            <a:endParaRPr lang="zh-CN" altLang="en-US" sz="28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Arial" panose="020B0604020202020204" pitchFamily="34" charset="0"/>
            </a:endParaRPr>
          </a:p>
        </p:txBody>
      </p:sp>
      <p:sp>
        <p:nvSpPr>
          <p:cNvPr id="24" name="TextBox 76"/>
          <p:cNvSpPr txBox="1"/>
          <p:nvPr/>
        </p:nvSpPr>
        <p:spPr>
          <a:xfrm>
            <a:off x="844371" y="1584935"/>
            <a:ext cx="2051229" cy="584775"/>
          </a:xfrm>
          <a:prstGeom prst="rect">
            <a:avLst/>
          </a:prstGeom>
          <a:noFill/>
        </p:spPr>
        <p:txBody>
          <a:bodyPr wrap="square" rtlCol="0">
            <a:spAutoFit/>
          </a:bodyPr>
          <a:lstStyle/>
          <a:p>
            <a:r>
              <a:rPr lang="en-US" altLang="zh-CN" sz="3200" dirty="0">
                <a:solidFill>
                  <a:schemeClr val="bg2">
                    <a:lumMod val="25000"/>
                  </a:schemeClr>
                </a:solidFill>
                <a:latin typeface="微软雅黑" panose="020B0503020204020204" pitchFamily="34" charset="-122"/>
                <a:ea typeface="微软雅黑" panose="020B0503020204020204" pitchFamily="34" charset="-122"/>
              </a:rPr>
              <a:t>Causes</a:t>
            </a:r>
            <a:endParaRPr lang="zh-CN" altLang="en-US" sz="32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5" name="空心弧 24"/>
          <p:cNvSpPr/>
          <p:nvPr/>
        </p:nvSpPr>
        <p:spPr>
          <a:xfrm>
            <a:off x="7779415" y="3800845"/>
            <a:ext cx="2011890" cy="2011890"/>
          </a:xfrm>
          <a:prstGeom prst="blockArc">
            <a:avLst>
              <a:gd name="adj1" fmla="val 10257454"/>
              <a:gd name="adj2" fmla="val 10691500"/>
              <a:gd name="adj3" fmla="val 6227"/>
            </a:avLst>
          </a:prstGeom>
          <a:solidFill>
            <a:schemeClr val="bg2">
              <a:lumMod val="50000"/>
            </a:schemeClr>
          </a:solid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latin typeface="Segoe UI Light" panose="020B0502040204020203" pitchFamily="34" charset="0"/>
              <a:cs typeface="Segoe UI Light" panose="020B0502040204020203" pitchFamily="34" charset="0"/>
            </a:endParaRPr>
          </a:p>
        </p:txBody>
      </p:sp>
      <p:sp>
        <p:nvSpPr>
          <p:cNvPr id="27" name="矩形 26"/>
          <p:cNvSpPr/>
          <p:nvPr/>
        </p:nvSpPr>
        <p:spPr>
          <a:xfrm>
            <a:off x="8099114" y="4391291"/>
            <a:ext cx="1372492" cy="830997"/>
          </a:xfrm>
          <a:prstGeom prst="rect">
            <a:avLst/>
          </a:prstGeom>
        </p:spPr>
        <p:txBody>
          <a:bodyPr wrap="none" anchor="ctr">
            <a:spAutoFit/>
          </a:bodyPr>
          <a:lstStyle/>
          <a:p>
            <a:pPr lvl="0" algn="ctr"/>
            <a:r>
              <a:rPr lang="en-US" altLang="zh-CN" sz="4800" dirty="0">
                <a:solidFill>
                  <a:schemeClr val="bg2">
                    <a:lumMod val="25000"/>
                  </a:schemeClr>
                </a:solidFill>
                <a:latin typeface="微软雅黑" panose="020B0503020204020204" pitchFamily="34" charset="-122"/>
                <a:ea typeface="微软雅黑" panose="020B0503020204020204" pitchFamily="34" charset="-122"/>
                <a:cs typeface="Segoe UI Light" panose="020B0502040204020203" pitchFamily="34" charset="0"/>
              </a:rPr>
              <a:t>1.7</a:t>
            </a:r>
            <a:r>
              <a:rPr lang="en-US" altLang="zh-CN" sz="2800" dirty="0">
                <a:solidFill>
                  <a:schemeClr val="bg2">
                    <a:lumMod val="25000"/>
                  </a:schemeClr>
                </a:solidFill>
                <a:latin typeface="微软雅黑" panose="020B0503020204020204" pitchFamily="34" charset="-122"/>
                <a:ea typeface="微软雅黑" panose="020B0503020204020204" pitchFamily="34" charset="-122"/>
                <a:cs typeface="Segoe UI Light" panose="020B0502040204020203" pitchFamily="34" charset="0"/>
              </a:rPr>
              <a:t>%</a:t>
            </a:r>
            <a:endParaRPr lang="en-US" altLang="zh-CN" sz="2800" dirty="0">
              <a:solidFill>
                <a:schemeClr val="bg2">
                  <a:lumMod val="25000"/>
                </a:schemeClr>
              </a:solidFill>
              <a:latin typeface="微软雅黑" panose="020B0503020204020204" pitchFamily="34" charset="-122"/>
              <a:ea typeface="微软雅黑" panose="020B0503020204020204" pitchFamily="34" charset="-122"/>
              <a:cs typeface="Segoe UI Light" panose="020B0502040204020203" pitchFamily="34" charset="0"/>
            </a:endParaRPr>
          </a:p>
        </p:txBody>
      </p:sp>
      <p:sp>
        <p:nvSpPr>
          <p:cNvPr id="30" name="矩形 29"/>
          <p:cNvSpPr/>
          <p:nvPr/>
        </p:nvSpPr>
        <p:spPr>
          <a:xfrm>
            <a:off x="9951232" y="4087337"/>
            <a:ext cx="1678345" cy="1907702"/>
          </a:xfrm>
          <a:prstGeom prst="rect">
            <a:avLst/>
          </a:prstGeom>
        </p:spPr>
        <p:txBody>
          <a:bodyPr wrap="square">
            <a:spAutoFit/>
          </a:bodyPr>
          <a:lstStyle/>
          <a:p>
            <a:pPr algn="just">
              <a:lnSpc>
                <a:spcPct val="120000"/>
              </a:lnSpc>
            </a:pPr>
            <a:r>
              <a:rPr lang="en-US" altLang="zh-CN" sz="2000" dirty="0">
                <a:solidFill>
                  <a:schemeClr val="bg2">
                    <a:lumMod val="25000"/>
                  </a:schemeClr>
                </a:solidFill>
                <a:latin typeface="微软雅黑" panose="020B0503020204020204" pitchFamily="34" charset="-122"/>
                <a:ea typeface="微软雅黑" panose="020B0503020204020204" pitchFamily="34" charset="-122"/>
              </a:rPr>
              <a:t>About 1.7 percent of elderly had got this disease.</a:t>
            </a:r>
            <a:endParaRPr lang="zh-CN" altLang="en-US" sz="20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56342" y="2165671"/>
            <a:ext cx="5686698" cy="2862322"/>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Environment: MPTP enter the brain </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turn into MPP+ </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mutation or death of substantia </a:t>
            </a:r>
            <a:r>
              <a:rPr lang="en-US" altLang="zh-CN" sz="2000" dirty="0" err="1">
                <a:latin typeface="微软雅黑" panose="020B0503020204020204" pitchFamily="34" charset="-122"/>
                <a:ea typeface="微软雅黑" panose="020B0503020204020204" pitchFamily="34" charset="-122"/>
              </a:rPr>
              <a:t>nigra</a:t>
            </a:r>
            <a:r>
              <a:rPr lang="en-US" altLang="zh-CN" sz="2000" dirty="0">
                <a:latin typeface="微软雅黑" panose="020B0503020204020204" pitchFamily="34" charset="-122"/>
                <a:ea typeface="微软雅黑" panose="020B0503020204020204" pitchFamily="34" charset="-122"/>
              </a:rPr>
              <a:t> dopaminergic neurons </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PD</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Other: genetic, age, head damage, etc.</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Cigarettes and coffee may prevent PD but don’t smoke :/</a:t>
            </a:r>
            <a:endParaRPr lang="en-US" altLang="zh-CN" sz="2000" dirty="0">
              <a:latin typeface="微软雅黑" panose="020B0503020204020204" pitchFamily="34" charset="-122"/>
              <a:ea typeface="微软雅黑" panose="020B0503020204020204" pitchFamily="34" charset="-122"/>
            </a:endParaRPr>
          </a:p>
        </p:txBody>
      </p:sp>
      <p:sp>
        <p:nvSpPr>
          <p:cNvPr id="4" name="灯片编号占位符 1"/>
          <p:cNvSpPr>
            <a:spLocks noGrp="1"/>
          </p:cNvSpPr>
          <p:nvPr/>
        </p:nvSpPr>
        <p:spPr>
          <a:xfrm>
            <a:off x="8610600" y="6356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2B6538A-33AE-45EB-868C-14B9E34ED961}" type="slidenum">
              <a:rPr lang="zh-CN" altLang="en-US" smtClean="0"/>
            </a:fld>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0" y="-14746"/>
            <a:ext cx="7285640" cy="6872747"/>
          </a:xfrm>
          <a:custGeom>
            <a:avLst/>
            <a:gdLst>
              <a:gd name="connsiteX0" fmla="*/ 0 w 7285640"/>
              <a:gd name="connsiteY0" fmla="*/ 0 h 6872747"/>
              <a:gd name="connsiteX1" fmla="*/ 3367003 w 7285640"/>
              <a:gd name="connsiteY1" fmla="*/ 0 h 6872747"/>
              <a:gd name="connsiteX2" fmla="*/ 5641897 w 7285640"/>
              <a:gd name="connsiteY2" fmla="*/ 0 h 6872747"/>
              <a:gd name="connsiteX3" fmla="*/ 5656191 w 7285640"/>
              <a:gd name="connsiteY3" fmla="*/ 0 h 6872747"/>
              <a:gd name="connsiteX4" fmla="*/ 5714260 w 7285640"/>
              <a:gd name="connsiteY4" fmla="*/ 35514 h 6872747"/>
              <a:gd name="connsiteX5" fmla="*/ 7285640 w 7285640"/>
              <a:gd name="connsiteY5" fmla="*/ 3418192 h 6872747"/>
              <a:gd name="connsiteX6" fmla="*/ 5714260 w 7285640"/>
              <a:gd name="connsiteY6" fmla="*/ 6800869 h 6872747"/>
              <a:gd name="connsiteX7" fmla="*/ 5641897 w 7285640"/>
              <a:gd name="connsiteY7" fmla="*/ 6845126 h 6872747"/>
              <a:gd name="connsiteX8" fmla="*/ 5641897 w 7285640"/>
              <a:gd name="connsiteY8" fmla="*/ 6872747 h 6872747"/>
              <a:gd name="connsiteX9" fmla="*/ 0 w 7285640"/>
              <a:gd name="connsiteY9" fmla="*/ 6872747 h 6872747"/>
              <a:gd name="connsiteX10" fmla="*/ 0 w 7285640"/>
              <a:gd name="connsiteY10" fmla="*/ 0 h 6872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5640" h="6872747">
                <a:moveTo>
                  <a:pt x="0" y="0"/>
                </a:moveTo>
                <a:lnTo>
                  <a:pt x="3367003" y="0"/>
                </a:lnTo>
                <a:lnTo>
                  <a:pt x="5641897" y="0"/>
                </a:lnTo>
                <a:lnTo>
                  <a:pt x="5656191" y="0"/>
                </a:lnTo>
                <a:lnTo>
                  <a:pt x="5714260" y="35514"/>
                </a:lnTo>
                <a:cubicBezTo>
                  <a:pt x="6644031" y="641583"/>
                  <a:pt x="7285640" y="1928524"/>
                  <a:pt x="7285640" y="3418192"/>
                </a:cubicBezTo>
                <a:cubicBezTo>
                  <a:pt x="7285640" y="4907858"/>
                  <a:pt x="6644031" y="6194800"/>
                  <a:pt x="5714260" y="6800869"/>
                </a:cubicBezTo>
                <a:lnTo>
                  <a:pt x="5641897" y="6845126"/>
                </a:lnTo>
                <a:lnTo>
                  <a:pt x="5641897" y="6872747"/>
                </a:lnTo>
                <a:lnTo>
                  <a:pt x="0" y="6872747"/>
                </a:lnTo>
                <a:lnTo>
                  <a:pt x="0" y="0"/>
                </a:lnTo>
                <a:close/>
              </a:path>
            </a:pathLst>
          </a:cu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a:p>
        </p:txBody>
      </p:sp>
      <p:grpSp>
        <p:nvGrpSpPr>
          <p:cNvPr id="3" name="组合 2"/>
          <p:cNvGrpSpPr/>
          <p:nvPr/>
        </p:nvGrpSpPr>
        <p:grpSpPr>
          <a:xfrm rot="1709927">
            <a:off x="376016" y="20766"/>
            <a:ext cx="1298237" cy="1134750"/>
            <a:chOff x="891171" y="2107956"/>
            <a:chExt cx="2649224" cy="2315607"/>
          </a:xfrm>
        </p:grpSpPr>
        <p:sp>
          <p:nvSpPr>
            <p:cNvPr id="28" name="椭圆 27"/>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9" name="椭圆 28"/>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 name="灯片编号占位符 1"/>
          <p:cNvSpPr>
            <a:spLocks noGrp="1"/>
          </p:cNvSpPr>
          <p:nvPr>
            <p:ph type="sldNum" sz="quarter" idx="12"/>
          </p:nvPr>
        </p:nvSpPr>
        <p:spPr>
          <a:xfrm>
            <a:off x="8654798" y="6280936"/>
            <a:ext cx="2743200" cy="365125"/>
          </a:xfrm>
        </p:spPr>
        <p:txBody>
          <a:bodyPr/>
          <a:lstStyle/>
          <a:p>
            <a:fld id="{62B6538A-33AE-45EB-868C-14B9E34ED961}" type="slidenum">
              <a:rPr lang="zh-CN" altLang="en-US" smtClean="0"/>
            </a:fld>
            <a:endParaRPr lang="zh-CN" altLang="en-US" dirty="0"/>
          </a:p>
        </p:txBody>
      </p:sp>
      <p:sp>
        <p:nvSpPr>
          <p:cNvPr id="11" name="空心弧 10"/>
          <p:cNvSpPr/>
          <p:nvPr/>
        </p:nvSpPr>
        <p:spPr>
          <a:xfrm>
            <a:off x="7517417" y="2046600"/>
            <a:ext cx="2011890" cy="2011890"/>
          </a:xfrm>
          <a:prstGeom prst="blockArc">
            <a:avLst>
              <a:gd name="adj1" fmla="val 16721984"/>
              <a:gd name="adj2" fmla="val 10691500"/>
              <a:gd name="adj3" fmla="val 6227"/>
            </a:avLst>
          </a:prstGeom>
          <a:solidFill>
            <a:schemeClr val="bg2">
              <a:lumMod val="50000"/>
            </a:schemeClr>
          </a:solid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2">
                  <a:lumMod val="25000"/>
                </a:schemeClr>
              </a:solidFill>
              <a:latin typeface="Segoe UI Light" panose="020B0502040204020203" pitchFamily="34" charset="0"/>
              <a:cs typeface="Segoe UI Light" panose="020B0502040204020203" pitchFamily="34" charset="0"/>
            </a:endParaRPr>
          </a:p>
        </p:txBody>
      </p:sp>
      <p:sp>
        <p:nvSpPr>
          <p:cNvPr id="12" name="矩形 11"/>
          <p:cNvSpPr/>
          <p:nvPr/>
        </p:nvSpPr>
        <p:spPr>
          <a:xfrm>
            <a:off x="7910854" y="2637046"/>
            <a:ext cx="1225015" cy="830997"/>
          </a:xfrm>
          <a:prstGeom prst="rect">
            <a:avLst/>
          </a:prstGeom>
        </p:spPr>
        <p:txBody>
          <a:bodyPr wrap="none" anchor="ctr">
            <a:spAutoFit/>
          </a:bodyPr>
          <a:lstStyle/>
          <a:p>
            <a:pPr lvl="0" algn="ctr"/>
            <a:r>
              <a:rPr lang="en-US" altLang="zh-CN" sz="4800" dirty="0">
                <a:solidFill>
                  <a:schemeClr val="bg2">
                    <a:lumMod val="25000"/>
                  </a:schemeClr>
                </a:solidFill>
                <a:latin typeface="微软雅黑" panose="020B0503020204020204" pitchFamily="34" charset="-122"/>
                <a:ea typeface="微软雅黑" panose="020B0503020204020204" pitchFamily="34" charset="-122"/>
                <a:cs typeface="Segoe UI Light" panose="020B0502040204020203" pitchFamily="34" charset="0"/>
              </a:rPr>
              <a:t>78</a:t>
            </a:r>
            <a:r>
              <a:rPr lang="en-US" altLang="zh-CN" sz="2800" dirty="0">
                <a:solidFill>
                  <a:schemeClr val="bg2">
                    <a:lumMod val="25000"/>
                  </a:schemeClr>
                </a:solidFill>
                <a:latin typeface="微软雅黑" panose="020B0503020204020204" pitchFamily="34" charset="-122"/>
                <a:ea typeface="微软雅黑" panose="020B0503020204020204" pitchFamily="34" charset="-122"/>
                <a:cs typeface="Segoe UI Light" panose="020B0502040204020203" pitchFamily="34" charset="0"/>
              </a:rPr>
              <a:t>%</a:t>
            </a:r>
            <a:endParaRPr lang="en-US" altLang="zh-CN" sz="2800" dirty="0">
              <a:solidFill>
                <a:schemeClr val="bg2">
                  <a:lumMod val="25000"/>
                </a:schemeClr>
              </a:solidFill>
              <a:latin typeface="微软雅黑" panose="020B0503020204020204" pitchFamily="34" charset="-122"/>
              <a:ea typeface="微软雅黑" panose="020B0503020204020204" pitchFamily="34" charset="-122"/>
              <a:cs typeface="Segoe UI Light" panose="020B0502040204020203" pitchFamily="34" charset="0"/>
            </a:endParaRPr>
          </a:p>
        </p:txBody>
      </p:sp>
      <p:sp>
        <p:nvSpPr>
          <p:cNvPr id="20" name="矩形 19"/>
          <p:cNvSpPr/>
          <p:nvPr/>
        </p:nvSpPr>
        <p:spPr>
          <a:xfrm>
            <a:off x="9761084" y="2154016"/>
            <a:ext cx="1678345" cy="2646365"/>
          </a:xfrm>
          <a:prstGeom prst="rect">
            <a:avLst/>
          </a:prstGeom>
        </p:spPr>
        <p:txBody>
          <a:bodyPr wrap="square">
            <a:spAutoFit/>
          </a:bodyPr>
          <a:lstStyle/>
          <a:p>
            <a:pPr algn="just">
              <a:lnSpc>
                <a:spcPct val="120000"/>
              </a:lnSpc>
            </a:pPr>
            <a:r>
              <a:rPr lang="en-US" altLang="zh-CN" sz="2000" dirty="0">
                <a:solidFill>
                  <a:schemeClr val="bg2">
                    <a:lumMod val="25000"/>
                  </a:schemeClr>
                </a:solidFill>
                <a:latin typeface="微软雅黑" panose="020B0503020204020204" pitchFamily="34" charset="-122"/>
                <a:ea typeface="微软雅黑" panose="020B0503020204020204" pitchFamily="34" charset="-122"/>
              </a:rPr>
              <a:t>Up to 78% percent of people with PD have Parkinson's disease dementia.</a:t>
            </a:r>
            <a:endParaRPr lang="zh-CN" altLang="en-US" sz="20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43" name="TextBox 76"/>
          <p:cNvSpPr txBox="1"/>
          <p:nvPr/>
        </p:nvSpPr>
        <p:spPr>
          <a:xfrm>
            <a:off x="820032" y="2390825"/>
            <a:ext cx="2844802" cy="584775"/>
          </a:xfrm>
          <a:prstGeom prst="rect">
            <a:avLst/>
          </a:prstGeom>
          <a:noFill/>
        </p:spPr>
        <p:txBody>
          <a:bodyPr wrap="square" rtlCol="0">
            <a:spAutoFit/>
          </a:bodyPr>
          <a:lstStyle/>
          <a:p>
            <a:r>
              <a:rPr lang="en-US" altLang="zh-CN" sz="3200" dirty="0">
                <a:solidFill>
                  <a:schemeClr val="bg2">
                    <a:lumMod val="25000"/>
                  </a:schemeClr>
                </a:solidFill>
                <a:latin typeface="微软雅黑" panose="020B0503020204020204" pitchFamily="34" charset="-122"/>
                <a:ea typeface="微软雅黑" panose="020B0503020204020204" pitchFamily="34" charset="-122"/>
              </a:rPr>
              <a:t>Symptoms</a:t>
            </a:r>
            <a:endParaRPr lang="zh-CN" altLang="en-US" sz="32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856342" y="3349798"/>
            <a:ext cx="4934726" cy="2053896"/>
          </a:xfrm>
          <a:prstGeom prst="rect">
            <a:avLst/>
          </a:prstGeom>
          <a:noFill/>
        </p:spPr>
        <p:txBody>
          <a:bodyPr wrap="square" rtlCol="0">
            <a:spAutoFit/>
          </a:bodyPr>
          <a:lstStyle>
            <a:defPPr>
              <a:defRPr lang="zh-CN"/>
            </a:defPPr>
            <a:lvl1pPr>
              <a:lnSpc>
                <a:spcPct val="130000"/>
              </a:lnSpc>
              <a:defRPr sz="1100">
                <a:solidFill>
                  <a:schemeClr val="bg2">
                    <a:lumMod val="25000"/>
                  </a:schemeClr>
                </a:solidFill>
                <a:latin typeface="微软雅黑" panose="020B0503020204020204" pitchFamily="34" charset="-122"/>
                <a:ea typeface="微软雅黑" panose="020B0503020204020204" pitchFamily="34" charset="-122"/>
              </a:defRPr>
            </a:lvl1pPr>
          </a:lstStyle>
          <a:p>
            <a:r>
              <a:rPr lang="en-GB" altLang="zh-CN" sz="2000" dirty="0"/>
              <a:t>In the early stage of this disease, there are several symptoms like shaking, difficulties in walking.</a:t>
            </a:r>
            <a:endParaRPr lang="en-GB" altLang="zh-CN" sz="2000" dirty="0"/>
          </a:p>
          <a:p>
            <a:r>
              <a:rPr lang="en-GB" altLang="zh-CN" sz="2000" dirty="0"/>
              <a:t>However it can also cause depression, dementia, hallucinations or even death.</a:t>
            </a:r>
            <a:endParaRPr lang="en-US" altLang="zh-CN" sz="2000" dirty="0"/>
          </a:p>
        </p:txBody>
      </p:sp>
      <p:sp>
        <p:nvSpPr>
          <p:cNvPr id="26" name="TextBox 8"/>
          <p:cNvSpPr txBox="1"/>
          <p:nvPr/>
        </p:nvSpPr>
        <p:spPr>
          <a:xfrm>
            <a:off x="856342" y="474542"/>
            <a:ext cx="2844802" cy="430887"/>
          </a:xfrm>
          <a:prstGeom prst="rect">
            <a:avLst/>
          </a:prstGeom>
          <a:noFill/>
        </p:spPr>
        <p:txBody>
          <a:bodyPr wrap="square" lIns="0" tIns="0" rIns="0" bIns="0" rtlCol="0" anchor="ctr">
            <a:spAutoFit/>
          </a:bodyPr>
          <a:lstStyle/>
          <a:p>
            <a:r>
              <a:rPr lang="en-US" altLang="zh-CN" sz="28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Arial" panose="020B0604020202020204" pitchFamily="34" charset="0"/>
              </a:rPr>
              <a:t>INTRODUCTION</a:t>
            </a:r>
            <a:endParaRPr lang="zh-CN" altLang="en-US" sz="28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Arial" panose="020B0604020202020204" pitchFamily="3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0-#ppt_w/2"/>
                                          </p:val>
                                        </p:tav>
                                        <p:tav tm="100000">
                                          <p:val>
                                            <p:strVal val="#ppt_x"/>
                                          </p:val>
                                        </p:tav>
                                      </p:tavLst>
                                    </p:anim>
                                    <p:anim calcmode="lin" valueType="num">
                                      <p:cBhvr additive="base">
                                        <p:cTn id="8" dur="500" fill="hold"/>
                                        <p:tgtEl>
                                          <p:spTgt spid="4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anim calcmode="lin" valueType="num">
                                      <p:cBhvr additive="base">
                                        <p:cTn id="11" dur="500" fill="hold"/>
                                        <p:tgtEl>
                                          <p:spTgt spid="44"/>
                                        </p:tgtEl>
                                        <p:attrNameLst>
                                          <p:attrName>ppt_x</p:attrName>
                                        </p:attrNameLst>
                                      </p:cBhvr>
                                      <p:tavLst>
                                        <p:tav tm="0">
                                          <p:val>
                                            <p:strVal val="0-#ppt_w/2"/>
                                          </p:val>
                                        </p:tav>
                                        <p:tav tm="100000">
                                          <p:val>
                                            <p:strVal val="#ppt_x"/>
                                          </p:val>
                                        </p:tav>
                                      </p:tavLst>
                                    </p:anim>
                                    <p:anim calcmode="lin" valueType="num">
                                      <p:cBhvr additive="base">
                                        <p:cTn id="12" dur="500" fill="hold"/>
                                        <p:tgtEl>
                                          <p:spTgt spid="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0" y="-14746"/>
            <a:ext cx="7285640" cy="6872747"/>
          </a:xfrm>
          <a:custGeom>
            <a:avLst/>
            <a:gdLst>
              <a:gd name="connsiteX0" fmla="*/ 0 w 7285640"/>
              <a:gd name="connsiteY0" fmla="*/ 0 h 6872747"/>
              <a:gd name="connsiteX1" fmla="*/ 3367003 w 7285640"/>
              <a:gd name="connsiteY1" fmla="*/ 0 h 6872747"/>
              <a:gd name="connsiteX2" fmla="*/ 5641897 w 7285640"/>
              <a:gd name="connsiteY2" fmla="*/ 0 h 6872747"/>
              <a:gd name="connsiteX3" fmla="*/ 5656191 w 7285640"/>
              <a:gd name="connsiteY3" fmla="*/ 0 h 6872747"/>
              <a:gd name="connsiteX4" fmla="*/ 5714260 w 7285640"/>
              <a:gd name="connsiteY4" fmla="*/ 35514 h 6872747"/>
              <a:gd name="connsiteX5" fmla="*/ 7285640 w 7285640"/>
              <a:gd name="connsiteY5" fmla="*/ 3418192 h 6872747"/>
              <a:gd name="connsiteX6" fmla="*/ 5714260 w 7285640"/>
              <a:gd name="connsiteY6" fmla="*/ 6800869 h 6872747"/>
              <a:gd name="connsiteX7" fmla="*/ 5641897 w 7285640"/>
              <a:gd name="connsiteY7" fmla="*/ 6845126 h 6872747"/>
              <a:gd name="connsiteX8" fmla="*/ 5641897 w 7285640"/>
              <a:gd name="connsiteY8" fmla="*/ 6872747 h 6872747"/>
              <a:gd name="connsiteX9" fmla="*/ 0 w 7285640"/>
              <a:gd name="connsiteY9" fmla="*/ 6872747 h 6872747"/>
              <a:gd name="connsiteX10" fmla="*/ 0 w 7285640"/>
              <a:gd name="connsiteY10" fmla="*/ 0 h 6872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5640" h="6872747">
                <a:moveTo>
                  <a:pt x="0" y="0"/>
                </a:moveTo>
                <a:lnTo>
                  <a:pt x="3367003" y="0"/>
                </a:lnTo>
                <a:lnTo>
                  <a:pt x="5641897" y="0"/>
                </a:lnTo>
                <a:lnTo>
                  <a:pt x="5656191" y="0"/>
                </a:lnTo>
                <a:lnTo>
                  <a:pt x="5714260" y="35514"/>
                </a:lnTo>
                <a:cubicBezTo>
                  <a:pt x="6644031" y="641583"/>
                  <a:pt x="7285640" y="1928524"/>
                  <a:pt x="7285640" y="3418192"/>
                </a:cubicBezTo>
                <a:cubicBezTo>
                  <a:pt x="7285640" y="4907858"/>
                  <a:pt x="6644031" y="6194800"/>
                  <a:pt x="5714260" y="6800869"/>
                </a:cubicBezTo>
                <a:lnTo>
                  <a:pt x="5641897" y="6845126"/>
                </a:lnTo>
                <a:lnTo>
                  <a:pt x="5641897" y="6872747"/>
                </a:lnTo>
                <a:lnTo>
                  <a:pt x="0" y="6872747"/>
                </a:lnTo>
                <a:lnTo>
                  <a:pt x="0" y="0"/>
                </a:lnTo>
                <a:close/>
              </a:path>
            </a:pathLst>
          </a:cu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a:p>
        </p:txBody>
      </p:sp>
      <p:grpSp>
        <p:nvGrpSpPr>
          <p:cNvPr id="3" name="组合 2"/>
          <p:cNvGrpSpPr/>
          <p:nvPr/>
        </p:nvGrpSpPr>
        <p:grpSpPr>
          <a:xfrm rot="1709927">
            <a:off x="376016" y="20766"/>
            <a:ext cx="1298237" cy="1134750"/>
            <a:chOff x="891171" y="2107956"/>
            <a:chExt cx="2649224" cy="2315607"/>
          </a:xfrm>
        </p:grpSpPr>
        <p:sp>
          <p:nvSpPr>
            <p:cNvPr id="28" name="椭圆 27"/>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9" name="椭圆 28"/>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 name="灯片编号占位符 1"/>
          <p:cNvSpPr>
            <a:spLocks noGrp="1"/>
          </p:cNvSpPr>
          <p:nvPr>
            <p:ph type="sldNum" sz="quarter" idx="12"/>
          </p:nvPr>
        </p:nvSpPr>
        <p:spPr>
          <a:xfrm>
            <a:off x="8654798" y="6280936"/>
            <a:ext cx="2743200" cy="365125"/>
          </a:xfrm>
        </p:spPr>
        <p:txBody>
          <a:bodyPr/>
          <a:lstStyle/>
          <a:p>
            <a:fld id="{62B6538A-33AE-45EB-868C-14B9E34ED961}" type="slidenum">
              <a:rPr lang="zh-CN" altLang="en-US" smtClean="0"/>
            </a:fld>
            <a:endParaRPr lang="zh-CN" altLang="en-US" dirty="0"/>
          </a:p>
        </p:txBody>
      </p:sp>
      <p:sp>
        <p:nvSpPr>
          <p:cNvPr id="11" name="空心弧 10"/>
          <p:cNvSpPr/>
          <p:nvPr/>
        </p:nvSpPr>
        <p:spPr>
          <a:xfrm>
            <a:off x="7517417" y="2046600"/>
            <a:ext cx="2011890" cy="2011890"/>
          </a:xfrm>
          <a:prstGeom prst="blockArc">
            <a:avLst>
              <a:gd name="adj1" fmla="val 18162634"/>
              <a:gd name="adj2" fmla="val 10691500"/>
              <a:gd name="adj3" fmla="val 6227"/>
            </a:avLst>
          </a:prstGeom>
          <a:solidFill>
            <a:schemeClr val="bg2">
              <a:lumMod val="50000"/>
            </a:schemeClr>
          </a:solid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2">
                  <a:lumMod val="25000"/>
                </a:schemeClr>
              </a:solidFill>
              <a:latin typeface="Segoe UI Light" panose="020B0502040204020203" pitchFamily="34" charset="0"/>
              <a:cs typeface="Segoe UI Light" panose="020B0502040204020203" pitchFamily="34" charset="0"/>
            </a:endParaRPr>
          </a:p>
        </p:txBody>
      </p:sp>
      <p:sp>
        <p:nvSpPr>
          <p:cNvPr id="12" name="矩形 11"/>
          <p:cNvSpPr/>
          <p:nvPr/>
        </p:nvSpPr>
        <p:spPr>
          <a:xfrm>
            <a:off x="7910855" y="2637046"/>
            <a:ext cx="1225015" cy="830997"/>
          </a:xfrm>
          <a:prstGeom prst="rect">
            <a:avLst/>
          </a:prstGeom>
        </p:spPr>
        <p:txBody>
          <a:bodyPr wrap="none" anchor="ctr">
            <a:spAutoFit/>
          </a:bodyPr>
          <a:lstStyle/>
          <a:p>
            <a:pPr lvl="0" algn="ctr"/>
            <a:r>
              <a:rPr lang="en-US" altLang="zh-CN" sz="4800" dirty="0">
                <a:solidFill>
                  <a:schemeClr val="bg2">
                    <a:lumMod val="25000"/>
                  </a:schemeClr>
                </a:solidFill>
                <a:latin typeface="微软雅黑" panose="020B0503020204020204" pitchFamily="34" charset="-122"/>
                <a:ea typeface="微软雅黑" panose="020B0503020204020204" pitchFamily="34" charset="-122"/>
                <a:cs typeface="Segoe UI Light" panose="020B0502040204020203" pitchFamily="34" charset="0"/>
              </a:rPr>
              <a:t>67</a:t>
            </a:r>
            <a:r>
              <a:rPr lang="en-US" altLang="zh-CN" sz="2800" dirty="0">
                <a:solidFill>
                  <a:schemeClr val="bg2">
                    <a:lumMod val="25000"/>
                  </a:schemeClr>
                </a:solidFill>
                <a:latin typeface="微软雅黑" panose="020B0503020204020204" pitchFamily="34" charset="-122"/>
                <a:ea typeface="微软雅黑" panose="020B0503020204020204" pitchFamily="34" charset="-122"/>
                <a:cs typeface="Segoe UI Light" panose="020B0502040204020203" pitchFamily="34" charset="0"/>
              </a:rPr>
              <a:t>%</a:t>
            </a:r>
            <a:endParaRPr lang="en-US" altLang="zh-CN" sz="2800" dirty="0">
              <a:solidFill>
                <a:schemeClr val="bg2">
                  <a:lumMod val="25000"/>
                </a:schemeClr>
              </a:solidFill>
              <a:latin typeface="微软雅黑" panose="020B0503020204020204" pitchFamily="34" charset="-122"/>
              <a:ea typeface="微软雅黑" panose="020B0503020204020204" pitchFamily="34" charset="-122"/>
              <a:cs typeface="Segoe UI Light" panose="020B0502040204020203" pitchFamily="34" charset="0"/>
            </a:endParaRPr>
          </a:p>
        </p:txBody>
      </p:sp>
      <p:sp>
        <p:nvSpPr>
          <p:cNvPr id="20" name="矩形 19"/>
          <p:cNvSpPr/>
          <p:nvPr/>
        </p:nvSpPr>
        <p:spPr>
          <a:xfrm>
            <a:off x="9761084" y="2390825"/>
            <a:ext cx="1678345" cy="1907702"/>
          </a:xfrm>
          <a:prstGeom prst="rect">
            <a:avLst/>
          </a:prstGeom>
        </p:spPr>
        <p:txBody>
          <a:bodyPr wrap="square">
            <a:spAutoFit/>
          </a:bodyPr>
          <a:lstStyle/>
          <a:p>
            <a:pPr algn="just">
              <a:lnSpc>
                <a:spcPct val="120000"/>
              </a:lnSpc>
            </a:pPr>
            <a:r>
              <a:rPr lang="en-US" altLang="zh-CN" sz="2000" dirty="0">
                <a:solidFill>
                  <a:schemeClr val="bg2">
                    <a:lumMod val="25000"/>
                  </a:schemeClr>
                </a:solidFill>
                <a:latin typeface="微软雅黑" panose="020B0503020204020204" pitchFamily="34" charset="-122"/>
                <a:ea typeface="微软雅黑" panose="020B0503020204020204" pitchFamily="34" charset="-122"/>
              </a:rPr>
              <a:t>Females are less likely to be affected by PD.</a:t>
            </a:r>
            <a:endParaRPr lang="en-US" altLang="zh-CN" sz="2000" dirty="0">
              <a:solidFill>
                <a:schemeClr val="bg2">
                  <a:lumMod val="25000"/>
                </a:schemeClr>
              </a:solidFill>
              <a:latin typeface="微软雅黑" panose="020B0503020204020204" pitchFamily="34" charset="-122"/>
              <a:ea typeface="微软雅黑" panose="020B0503020204020204" pitchFamily="34" charset="-122"/>
            </a:endParaRPr>
          </a:p>
          <a:p>
            <a:pPr algn="just">
              <a:lnSpc>
                <a:spcPct val="120000"/>
              </a:lnSpc>
            </a:pPr>
            <a:endParaRPr lang="zh-CN" altLang="en-US" sz="20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43" name="TextBox 76"/>
          <p:cNvSpPr txBox="1"/>
          <p:nvPr/>
        </p:nvSpPr>
        <p:spPr>
          <a:xfrm>
            <a:off x="820032" y="2390825"/>
            <a:ext cx="2844802" cy="584775"/>
          </a:xfrm>
          <a:prstGeom prst="rect">
            <a:avLst/>
          </a:prstGeom>
          <a:noFill/>
        </p:spPr>
        <p:txBody>
          <a:bodyPr wrap="square" rtlCol="0">
            <a:spAutoFit/>
          </a:bodyPr>
          <a:lstStyle/>
          <a:p>
            <a:r>
              <a:rPr lang="en-US" altLang="zh-CN" sz="3200" dirty="0">
                <a:solidFill>
                  <a:schemeClr val="bg2">
                    <a:lumMod val="25000"/>
                  </a:schemeClr>
                </a:solidFill>
                <a:latin typeface="微软雅黑" panose="020B0503020204020204" pitchFamily="34" charset="-122"/>
                <a:ea typeface="微软雅黑" panose="020B0503020204020204" pitchFamily="34" charset="-122"/>
              </a:rPr>
              <a:t>Symptoms</a:t>
            </a:r>
            <a:endParaRPr lang="zh-CN" altLang="en-US" sz="32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856342" y="3349798"/>
            <a:ext cx="4934726" cy="853567"/>
          </a:xfrm>
          <a:prstGeom prst="rect">
            <a:avLst/>
          </a:prstGeom>
          <a:noFill/>
        </p:spPr>
        <p:txBody>
          <a:bodyPr wrap="square" rtlCol="0">
            <a:spAutoFit/>
          </a:bodyPr>
          <a:lstStyle>
            <a:defPPr>
              <a:defRPr lang="zh-CN"/>
            </a:defPPr>
            <a:lvl1pPr>
              <a:lnSpc>
                <a:spcPct val="130000"/>
              </a:lnSpc>
              <a:defRPr sz="1100">
                <a:solidFill>
                  <a:schemeClr val="bg2">
                    <a:lumMod val="25000"/>
                  </a:schemeClr>
                </a:solidFill>
                <a:latin typeface="微软雅黑" panose="020B0503020204020204" pitchFamily="34" charset="-122"/>
                <a:ea typeface="微软雅黑" panose="020B0503020204020204" pitchFamily="34" charset="-122"/>
              </a:defRPr>
            </a:lvl1pPr>
          </a:lstStyle>
          <a:p>
            <a:r>
              <a:rPr lang="en-US" altLang="zh-CN" sz="2000" dirty="0"/>
              <a:t>The average life expectancy of PD is 7 to 15 years.</a:t>
            </a:r>
            <a:endParaRPr lang="en-US" altLang="zh-CN" sz="2000" dirty="0"/>
          </a:p>
        </p:txBody>
      </p:sp>
      <p:sp>
        <p:nvSpPr>
          <p:cNvPr id="26" name="TextBox 8"/>
          <p:cNvSpPr txBox="1"/>
          <p:nvPr/>
        </p:nvSpPr>
        <p:spPr>
          <a:xfrm>
            <a:off x="856342" y="474542"/>
            <a:ext cx="2844802" cy="430887"/>
          </a:xfrm>
          <a:prstGeom prst="rect">
            <a:avLst/>
          </a:prstGeom>
          <a:noFill/>
        </p:spPr>
        <p:txBody>
          <a:bodyPr wrap="square" lIns="0" tIns="0" rIns="0" bIns="0" rtlCol="0" anchor="ctr">
            <a:spAutoFit/>
          </a:bodyPr>
          <a:lstStyle/>
          <a:p>
            <a:r>
              <a:rPr lang="en-US" altLang="zh-CN" sz="28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Arial" panose="020B0604020202020204" pitchFamily="34" charset="0"/>
              </a:rPr>
              <a:t>INTRODUCTION</a:t>
            </a:r>
            <a:endParaRPr lang="zh-CN" altLang="en-US" sz="28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Arial" panose="020B0604020202020204" pitchFamily="34" charset="0"/>
            </a:endParaRPr>
          </a:p>
        </p:txBody>
      </p:sp>
      <p:sp>
        <p:nvSpPr>
          <p:cNvPr id="13" name="文本框 12"/>
          <p:cNvSpPr txBox="1"/>
          <p:nvPr/>
        </p:nvSpPr>
        <p:spPr>
          <a:xfrm>
            <a:off x="856342" y="4761030"/>
            <a:ext cx="4934726" cy="853567"/>
          </a:xfrm>
          <a:prstGeom prst="rect">
            <a:avLst/>
          </a:prstGeom>
          <a:noFill/>
        </p:spPr>
        <p:txBody>
          <a:bodyPr wrap="square" rtlCol="0">
            <a:spAutoFit/>
          </a:bodyPr>
          <a:lstStyle>
            <a:defPPr>
              <a:defRPr lang="zh-CN"/>
            </a:defPPr>
            <a:lvl1pPr>
              <a:lnSpc>
                <a:spcPct val="130000"/>
              </a:lnSpc>
              <a:defRPr sz="1100">
                <a:solidFill>
                  <a:schemeClr val="bg2">
                    <a:lumMod val="25000"/>
                  </a:schemeClr>
                </a:solidFill>
                <a:latin typeface="微软雅黑" panose="020B0503020204020204" pitchFamily="34" charset="-122"/>
                <a:ea typeface="微软雅黑" panose="020B0503020204020204" pitchFamily="34" charset="-122"/>
              </a:defRPr>
            </a:lvl1pPr>
          </a:lstStyle>
          <a:p>
            <a:r>
              <a:rPr lang="en-GB" altLang="zh-CN" sz="2000" dirty="0"/>
              <a:t>In addition, </a:t>
            </a:r>
            <a:r>
              <a:rPr lang="en-US" altLang="zh-CN" sz="2000" dirty="0"/>
              <a:t>Males are more often affected by this disease.</a:t>
            </a:r>
            <a:endParaRPr lang="en-US" altLang="zh-CN" sz="2000"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0-#ppt_w/2"/>
                                          </p:val>
                                        </p:tav>
                                        <p:tav tm="100000">
                                          <p:val>
                                            <p:strVal val="#ppt_x"/>
                                          </p:val>
                                        </p:tav>
                                      </p:tavLst>
                                    </p:anim>
                                    <p:anim calcmode="lin" valueType="num">
                                      <p:cBhvr additive="base">
                                        <p:cTn id="8" dur="500" fill="hold"/>
                                        <p:tgtEl>
                                          <p:spTgt spid="4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anim calcmode="lin" valueType="num">
                                      <p:cBhvr additive="base">
                                        <p:cTn id="11" dur="500" fill="hold"/>
                                        <p:tgtEl>
                                          <p:spTgt spid="44"/>
                                        </p:tgtEl>
                                        <p:attrNameLst>
                                          <p:attrName>ppt_x</p:attrName>
                                        </p:attrNameLst>
                                      </p:cBhvr>
                                      <p:tavLst>
                                        <p:tav tm="0">
                                          <p:val>
                                            <p:strVal val="0-#ppt_w/2"/>
                                          </p:val>
                                        </p:tav>
                                        <p:tav tm="100000">
                                          <p:val>
                                            <p:strVal val="#ppt_x"/>
                                          </p:val>
                                        </p:tav>
                                      </p:tavLst>
                                    </p:anim>
                                    <p:anim calcmode="lin" valueType="num">
                                      <p:cBhvr additive="base">
                                        <p:cTn id="12" dur="500" fill="hold"/>
                                        <p:tgtEl>
                                          <p:spTgt spid="4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椭圆 13"/>
          <p:cNvSpPr/>
          <p:nvPr/>
        </p:nvSpPr>
        <p:spPr>
          <a:xfrm>
            <a:off x="604788" y="2010562"/>
            <a:ext cx="1581373" cy="1581373"/>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lstStyle/>
          <a:p>
            <a:fld id="{62B6538A-33AE-45EB-868C-14B9E34ED961}" type="slidenum">
              <a:rPr lang="zh-CN" altLang="en-US" smtClean="0"/>
            </a:fld>
            <a:endParaRPr lang="zh-CN" altLang="en-US"/>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947742" y="2353670"/>
            <a:ext cx="2771775" cy="1905000"/>
          </a:xfrm>
          <a:prstGeom prst="rect">
            <a:avLst/>
          </a:prstGeom>
        </p:spPr>
      </p:pic>
      <p:sp>
        <p:nvSpPr>
          <p:cNvPr id="7" name="TextBox 8"/>
          <p:cNvSpPr txBox="1"/>
          <p:nvPr/>
        </p:nvSpPr>
        <p:spPr>
          <a:xfrm>
            <a:off x="1043733" y="2475173"/>
            <a:ext cx="4343055" cy="830997"/>
          </a:xfrm>
          <a:prstGeom prst="rect">
            <a:avLst/>
          </a:prstGeom>
          <a:noFill/>
        </p:spPr>
        <p:txBody>
          <a:bodyPr wrap="square" lIns="0" tIns="0" rIns="0" bIns="0" rtlCol="0" anchor="ctr">
            <a:spAutoFit/>
          </a:bodyPr>
          <a:lstStyle/>
          <a:p>
            <a:r>
              <a:rPr lang="en-US" altLang="zh-CN" sz="5400" b="1" spc="200" dirty="0">
                <a:solidFill>
                  <a:schemeClr val="bg2">
                    <a:lumMod val="25000"/>
                  </a:schemeClr>
                </a:solidFill>
                <a:latin typeface="思源黑体 CN Bold" panose="020B0800000000000000" pitchFamily="34" charset="-122"/>
                <a:ea typeface="思源黑体 CN Bold" panose="020B0800000000000000" pitchFamily="34" charset="-122"/>
                <a:sym typeface="Arial" panose="020B0604020202020204" pitchFamily="34" charset="0"/>
              </a:rPr>
              <a:t>Part</a:t>
            </a:r>
            <a:r>
              <a:rPr lang="zh-CN" altLang="en-US" sz="5400" b="1" spc="200" dirty="0">
                <a:solidFill>
                  <a:schemeClr val="bg2">
                    <a:lumMod val="25000"/>
                  </a:schemeClr>
                </a:solidFill>
                <a:latin typeface="思源黑体 CN Bold" panose="020B0800000000000000" pitchFamily="34" charset="-122"/>
                <a:ea typeface="思源黑体 CN Bold" panose="020B0800000000000000" pitchFamily="34" charset="-122"/>
                <a:sym typeface="Arial" panose="020B0604020202020204" pitchFamily="34" charset="0"/>
              </a:rPr>
              <a:t> </a:t>
            </a:r>
            <a:r>
              <a:rPr lang="en-US" altLang="zh-CN" sz="5400" b="1" spc="200" dirty="0">
                <a:solidFill>
                  <a:schemeClr val="bg2">
                    <a:lumMod val="25000"/>
                  </a:schemeClr>
                </a:solidFill>
                <a:latin typeface="思源黑体 CN Bold" panose="020B0800000000000000" pitchFamily="34" charset="-122"/>
                <a:ea typeface="思源黑体 CN Bold" panose="020B0800000000000000" pitchFamily="34" charset="-122"/>
                <a:sym typeface="Arial" panose="020B0604020202020204" pitchFamily="34" charset="0"/>
              </a:rPr>
              <a:t>02</a:t>
            </a:r>
            <a:endParaRPr lang="en-US" altLang="zh-CN" sz="5400" b="1" spc="200" dirty="0">
              <a:solidFill>
                <a:schemeClr val="bg2">
                  <a:lumMod val="25000"/>
                </a:schemeClr>
              </a:solidFill>
              <a:latin typeface="思源黑体 CN Bold" panose="020B0800000000000000" pitchFamily="34" charset="-122"/>
              <a:ea typeface="思源黑体 CN Bold" panose="020B0800000000000000" pitchFamily="34" charset="-122"/>
              <a:sym typeface="Arial" panose="020B0604020202020204" pitchFamily="34" charset="0"/>
            </a:endParaRPr>
          </a:p>
        </p:txBody>
      </p:sp>
      <p:sp>
        <p:nvSpPr>
          <p:cNvPr id="8" name="矩形 7"/>
          <p:cNvSpPr/>
          <p:nvPr/>
        </p:nvSpPr>
        <p:spPr>
          <a:xfrm>
            <a:off x="950670" y="3306170"/>
            <a:ext cx="4436118" cy="814582"/>
          </a:xfrm>
          <a:prstGeom prst="rect">
            <a:avLst/>
          </a:prstGeom>
        </p:spPr>
        <p:txBody>
          <a:bodyPr wrap="square" numCol="1" spcCol="360000">
            <a:spAutoFit/>
          </a:bodyPr>
          <a:lstStyle/>
          <a:p>
            <a:pPr defTabSz="608965">
              <a:lnSpc>
                <a:spcPct val="130000"/>
              </a:lnSpc>
            </a:pPr>
            <a:r>
              <a:rPr lang="en-US" altLang="zh-CN" sz="4000" b="1" dirty="0">
                <a:solidFill>
                  <a:schemeClr val="bg2">
                    <a:lumMod val="25000"/>
                  </a:schemeClr>
                </a:solidFill>
                <a:latin typeface="微软雅黑" panose="020B0503020204020204" pitchFamily="34" charset="-122"/>
                <a:ea typeface="微软雅黑" panose="020B0503020204020204" pitchFamily="34" charset="-122"/>
              </a:rPr>
              <a:t>Prevention</a:t>
            </a:r>
            <a:endParaRPr lang="zh-CN" altLang="en-US" sz="40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1306" y="1996497"/>
            <a:ext cx="5490024" cy="3190875"/>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形状 30"/>
          <p:cNvSpPr/>
          <p:nvPr/>
        </p:nvSpPr>
        <p:spPr>
          <a:xfrm>
            <a:off x="0" y="-17481"/>
            <a:ext cx="12192001" cy="6872746"/>
          </a:xfrm>
          <a:custGeom>
            <a:avLst/>
            <a:gdLst>
              <a:gd name="connsiteX0" fmla="*/ 0 w 12192001"/>
              <a:gd name="connsiteY0" fmla="*/ 0 h 6872746"/>
              <a:gd name="connsiteX1" fmla="*/ 5023946 w 12192001"/>
              <a:gd name="connsiteY1" fmla="*/ 0 h 6872746"/>
              <a:gd name="connsiteX2" fmla="*/ 5023946 w 12192001"/>
              <a:gd name="connsiteY2" fmla="*/ 5774 h 6872746"/>
              <a:gd name="connsiteX3" fmla="*/ 11151634 w 12192001"/>
              <a:gd name="connsiteY3" fmla="*/ 5774 h 6872746"/>
              <a:gd name="connsiteX4" fmla="*/ 11182642 w 12192001"/>
              <a:gd name="connsiteY4" fmla="*/ 41325 h 6872746"/>
              <a:gd name="connsiteX5" fmla="*/ 12192001 w 12192001"/>
              <a:gd name="connsiteY5" fmla="*/ 3436373 h 6872746"/>
              <a:gd name="connsiteX6" fmla="*/ 11182642 w 12192001"/>
              <a:gd name="connsiteY6" fmla="*/ 6831421 h 6872746"/>
              <a:gd name="connsiteX7" fmla="*/ 11149781 w 12192001"/>
              <a:gd name="connsiteY7" fmla="*/ 6869096 h 6872746"/>
              <a:gd name="connsiteX8" fmla="*/ 11149781 w 12192001"/>
              <a:gd name="connsiteY8" fmla="*/ 6871053 h 6872746"/>
              <a:gd name="connsiteX9" fmla="*/ 3878319 w 12192001"/>
              <a:gd name="connsiteY9" fmla="*/ 6871053 h 6872746"/>
              <a:gd name="connsiteX10" fmla="*/ 3878319 w 12192001"/>
              <a:gd name="connsiteY10" fmla="*/ 6872746 h 6872746"/>
              <a:gd name="connsiteX11" fmla="*/ 0 w 12192001"/>
              <a:gd name="connsiteY11" fmla="*/ 6872746 h 6872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1" h="6872746">
                <a:moveTo>
                  <a:pt x="0" y="0"/>
                </a:moveTo>
                <a:lnTo>
                  <a:pt x="5023946" y="0"/>
                </a:lnTo>
                <a:lnTo>
                  <a:pt x="5023946" y="5774"/>
                </a:lnTo>
                <a:lnTo>
                  <a:pt x="11151634" y="5774"/>
                </a:lnTo>
                <a:lnTo>
                  <a:pt x="11182642" y="41325"/>
                </a:lnTo>
                <a:cubicBezTo>
                  <a:pt x="11791617" y="777098"/>
                  <a:pt x="12192001" y="2023115"/>
                  <a:pt x="12192001" y="3436373"/>
                </a:cubicBezTo>
                <a:cubicBezTo>
                  <a:pt x="12192001" y="4849631"/>
                  <a:pt x="11791617" y="6095648"/>
                  <a:pt x="11182642" y="6831421"/>
                </a:cubicBezTo>
                <a:lnTo>
                  <a:pt x="11149781" y="6869096"/>
                </a:lnTo>
                <a:lnTo>
                  <a:pt x="11149781" y="6871053"/>
                </a:lnTo>
                <a:lnTo>
                  <a:pt x="3878319" y="6871053"/>
                </a:lnTo>
                <a:lnTo>
                  <a:pt x="3878319" y="6872746"/>
                </a:lnTo>
                <a:lnTo>
                  <a:pt x="0" y="6872746"/>
                </a:ln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rot="1709927">
            <a:off x="376016" y="20766"/>
            <a:ext cx="1298237" cy="1134750"/>
            <a:chOff x="891171" y="2107956"/>
            <a:chExt cx="2649224" cy="2315607"/>
          </a:xfrm>
        </p:grpSpPr>
        <p:sp>
          <p:nvSpPr>
            <p:cNvPr id="28" name="椭圆 27"/>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文本框 41"/>
          <p:cNvSpPr txBox="1"/>
          <p:nvPr/>
        </p:nvSpPr>
        <p:spPr>
          <a:xfrm>
            <a:off x="598347" y="1396486"/>
            <a:ext cx="9975059" cy="3046988"/>
          </a:xfrm>
          <a:prstGeom prst="rect">
            <a:avLst/>
          </a:prstGeom>
          <a:noFill/>
        </p:spPr>
        <p:txBody>
          <a:bodyPr wrap="square" rtlCol="0">
            <a:spAutoFit/>
          </a:bodyPr>
          <a:lstStyle/>
          <a:p>
            <a:pPr marL="342900" indent="-342900">
              <a:buFont typeface="Arial" panose="020B0604020202020204" pitchFamily="34" charset="0"/>
              <a:buChar char="•"/>
            </a:pPr>
            <a:r>
              <a:rPr lang="en-US" altLang="zh-CN" sz="3200" dirty="0"/>
              <a:t>Exercise in middle age may reduce the risk of Parkinson's disease.</a:t>
            </a:r>
            <a:endParaRPr lang="en-US" altLang="zh-CN" sz="3200" dirty="0"/>
          </a:p>
          <a:p>
            <a:pPr marL="342900" indent="-342900">
              <a:buFont typeface="Arial" panose="020B0604020202020204" pitchFamily="34" charset="0"/>
              <a:buChar char="•"/>
            </a:pPr>
            <a:r>
              <a:rPr lang="en-US" altLang="zh-CN" sz="3200" dirty="0"/>
              <a:t> Caffeine also appears protective with a greater decrease in risk occurring.</a:t>
            </a:r>
            <a:endParaRPr lang="en-US" altLang="zh-CN" sz="3200" dirty="0"/>
          </a:p>
          <a:p>
            <a:pPr marL="342900" indent="-342900">
              <a:buFont typeface="Arial" panose="020B0604020202020204" pitchFamily="34" charset="0"/>
              <a:buChar char="•"/>
            </a:pPr>
            <a:r>
              <a:rPr lang="en-US" altLang="zh-CN" sz="3200" dirty="0"/>
              <a:t>According to figures, smoking may help people to prevent Parkinson's Disease.</a:t>
            </a:r>
            <a:endParaRPr lang="en-US" altLang="zh-CN" sz="3200" dirty="0"/>
          </a:p>
        </p:txBody>
      </p:sp>
      <p:sp>
        <p:nvSpPr>
          <p:cNvPr id="26" name="TextBox 8"/>
          <p:cNvSpPr txBox="1"/>
          <p:nvPr/>
        </p:nvSpPr>
        <p:spPr>
          <a:xfrm>
            <a:off x="856342" y="474542"/>
            <a:ext cx="2844802" cy="430887"/>
          </a:xfrm>
          <a:prstGeom prst="rect">
            <a:avLst/>
          </a:prstGeom>
          <a:noFill/>
        </p:spPr>
        <p:txBody>
          <a:bodyPr wrap="square" lIns="0" tIns="0" rIns="0" bIns="0" rtlCol="0" anchor="ctr">
            <a:spAutoFit/>
          </a:bodyPr>
          <a:lstStyle/>
          <a:p>
            <a:r>
              <a:rPr lang="en-US" altLang="zh-CN" sz="28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Arial" panose="020B0604020202020204" pitchFamily="34" charset="0"/>
              </a:rPr>
              <a:t>Prevention</a:t>
            </a:r>
            <a:endParaRPr lang="en-US" altLang="zh-CN" sz="2800" dirty="0">
              <a:solidFill>
                <a:schemeClr val="tx1">
                  <a:lumMod val="65000"/>
                  <a:lumOff val="35000"/>
                </a:schemeClr>
              </a:solidFill>
              <a:latin typeface="Arial Unicode MS" panose="020B0604020202020204" pitchFamily="34" charset="-122"/>
              <a:ea typeface="Arial Unicode MS" panose="020B0604020202020204" pitchFamily="34" charset="-122"/>
              <a:cs typeface="Arial Unicode MS" panose="020B0604020202020204" pitchFamily="34" charset="-122"/>
              <a:sym typeface="Arial" panose="020B0604020202020204" pitchFamily="3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0-#ppt_w/2"/>
                                          </p:val>
                                        </p:tav>
                                        <p:tav tm="100000">
                                          <p:val>
                                            <p:strVal val="#ppt_x"/>
                                          </p:val>
                                        </p:tav>
                                      </p:tavLst>
                                    </p:anim>
                                    <p:anim calcmode="lin" valueType="num">
                                      <p:cBhvr additive="base">
                                        <p:cTn id="8" dur="5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tags/tag1.xml><?xml version="1.0" encoding="utf-8"?>
<p:tagLst xmlns:p="http://schemas.openxmlformats.org/presentationml/2006/main">
  <p:tag name="ISPRING_PRESENTATION_TITLE" val="灰色商务工作汇报PPT模板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3175</Words>
  <Application>WPS 演示</Application>
  <PresentationFormat>宽屏</PresentationFormat>
  <Paragraphs>177</Paragraphs>
  <Slides>17</Slides>
  <Notes>27</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17</vt:i4>
      </vt:variant>
    </vt:vector>
  </HeadingPairs>
  <TitlesOfParts>
    <vt:vector size="31" baseType="lpstr">
      <vt:lpstr>Arial</vt:lpstr>
      <vt:lpstr>宋体</vt:lpstr>
      <vt:lpstr>Wingdings</vt:lpstr>
      <vt:lpstr>思源黑体 CN Bold</vt:lpstr>
      <vt:lpstr>黑体</vt:lpstr>
      <vt:lpstr>思源黑体 CN Light</vt:lpstr>
      <vt:lpstr>微软雅黑</vt:lpstr>
      <vt:lpstr>Segoe UI Light</vt:lpstr>
      <vt:lpstr>Arial Unicode MS</vt:lpstr>
      <vt:lpstr>Impact</vt:lpstr>
      <vt:lpstr>Calibri</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Cyril袁</cp:lastModifiedBy>
  <cp:revision>507</cp:revision>
  <dcterms:created xsi:type="dcterms:W3CDTF">2019-04-09T06:58:00Z</dcterms:created>
  <dcterms:modified xsi:type="dcterms:W3CDTF">2019-10-23T22:31:05Z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