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D46D-5F37-C456-FE9B-8C79B89D1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4C34C-7589-9E89-2B5E-C1DCE773C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83A5-AAEA-50DC-CF59-17D6AD88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1ED40-A9A0-CE61-C7C7-7168850E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00F0-74AD-D112-7707-1E53F36E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762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BEC4-FB81-E96D-AC01-BFB8A431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8E747-1E22-69F6-00CB-3883C7169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FBF8B-A611-F9DB-C6AE-68FD6718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9047D-C59D-3F52-B207-20681AA0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03E6C-D0FA-4049-4776-623E0AEC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248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67DC4-95C9-4C30-F677-46262AAB5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B6A17-8235-FDE8-8FA4-44041AA50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31986-2F80-EF53-5610-ED681D3A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A2C54-D490-ED4A-A93F-EA77F2C8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58F8-97B4-1879-BCCD-F4FD57FA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208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854C-5756-22B8-5C29-D42E93D7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93CF-4F65-9E3B-3DC0-19C7A65AB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B270A-67A2-2027-1DB5-D4261439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FC1B7-0BE6-8C18-5BE5-D303860C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C5A2-8031-2136-DADD-1CDEEEA0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0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A863-2881-9604-C6B7-3129ABA1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0E024-84BB-556E-C149-778D7276B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2D82-F76A-AC34-239B-D81F7165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ED990-E075-3AAA-2CA6-14988D29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B2651-D01C-A41D-D04F-EC29DA7D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735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C96A-B093-5096-0247-7E15473C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37F84-560D-1831-DD12-2B8FD918A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22734-24C6-93BF-631F-6168BAF8C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7DC70-FD96-E780-AE06-B2BEF470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B988E-29FD-9A14-1B15-0E7F7C5E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EF519-DD23-E440-E805-2357FC19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62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37FD-CFAE-07DC-65F5-766D117D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8AB93-10E6-7122-E285-C56A33EDB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7B26A-6C1F-5FCF-3236-E7E704222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E383A-D9CE-AA4A-1C6B-24C6FC28E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D1FFE-EE8E-5528-9BC7-316F1B5DA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C807F-DFC7-3568-A411-D252C921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B9D5E-82AE-95AB-A0B8-8F226595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E94C4-DCCD-75AF-86B5-A5DC3847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58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9BFF-0D34-BBD3-2B05-53186549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B646C-EA4F-3C57-26A1-DBF9D2B5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0295-6FFE-A239-FB35-3FE1B3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276E3-54EB-0AB1-2E71-8F47E1BF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310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819E6-1349-51C4-2763-29B53743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32735-699D-B6A3-8F7B-92382B34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42C43-DA45-5B43-B51F-E60A087F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508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0FB8-6852-3437-E2A9-3E87AFE7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5CC8B-652F-45A4-8CA9-23BAC7178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8E2B0-3452-64F4-88AD-08B21E012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1E61C-EA36-ECC7-1702-8939A4E0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2EBE7-D003-2936-DB1C-05AF3EA4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C2CDB-65B8-C00B-4630-F37FC2A7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13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3BAA-E0AC-D9A6-5D90-7E82BB27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6E61D-7D08-4D63-6AE8-330F03FEF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9254F-DB67-0CB1-57BF-86D7C173F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DB391-3675-5803-4A08-F99B10B2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C6033-F414-3078-3444-B16CAC12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7D03A-F241-26D7-4D73-A1D19538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622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09D2E-B83A-EF86-5BD7-22AB499C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DBE8C-1042-CCBF-43F7-F54345D5C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FAE54-C3A3-A716-4C20-ED0E95D94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0148-BA4F-4B72-A228-B3CEFBEC03BC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A112-2721-2131-9263-30B81E51C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47D72-0FB8-B97D-5672-BF21322F8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2E48A-382F-4EB4-ADE8-FF4A7E1988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616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7C8C-634D-D925-7518-08853B541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5751"/>
          </a:xfrm>
        </p:spPr>
        <p:txBody>
          <a:bodyPr>
            <a:normAutofit fontScale="90000"/>
          </a:bodyPr>
          <a:lstStyle/>
          <a:p>
            <a:r>
              <a:rPr lang="en-SG" dirty="0"/>
              <a:t>Building a one year portfolio that beats the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E77B3-F752-A408-A0BE-C91A5FDA5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7DF8D0-CB26-9774-7E27-19193EB25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81A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E6E3"/>
                </a:solidFill>
                <a:effectLst/>
                <a:latin typeface="Arial Unicode MS"/>
                <a:ea typeface="Courier New" panose="02070309020205020404" pitchFamily="49" charset="0"/>
              </a:rPr>
              <a:t>0.23172422345963195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39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7E2C-74FA-FA93-8FA0-16CF4143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X Dataset – A set of financial ratios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04B7C3-9D77-723F-082B-CB0F61D8792F}"/>
              </a:ext>
            </a:extLst>
          </p:cNvPr>
          <p:cNvGraphicFramePr>
            <a:graphicFrameLocks noGrp="1"/>
          </p:cNvGraphicFramePr>
          <p:nvPr/>
        </p:nvGraphicFramePr>
        <p:xfrm>
          <a:off x="551610" y="1496044"/>
          <a:ext cx="11088780" cy="4544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878">
                  <a:extLst>
                    <a:ext uri="{9D8B030D-6E8A-4147-A177-3AD203B41FA5}">
                      <a16:colId xmlns:a16="http://schemas.microsoft.com/office/drawing/2014/main" val="3814351907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88447715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419652167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50201316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165598897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128006171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72907919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006218949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3416443151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989775023"/>
                    </a:ext>
                  </a:extLst>
                </a:gridCol>
              </a:tblGrid>
              <a:tr h="962484">
                <a:tc>
                  <a:txBody>
                    <a:bodyPr/>
                    <a:lstStyle/>
                    <a:p>
                      <a:r>
                        <a:rPr lang="en-SG" dirty="0"/>
                        <a:t>EV/EBIT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Op Income/ NWC + 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P/E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Working Capital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ROCE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Debt-to-Equity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Asset Turnover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14945"/>
                  </a:ext>
                </a:extLst>
              </a:tr>
              <a:tr h="71639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02841"/>
                  </a:ext>
                </a:extLst>
              </a:tr>
              <a:tr h="716395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34889"/>
                  </a:ext>
                </a:extLst>
              </a:tr>
              <a:tr h="716395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06333"/>
                  </a:ext>
                </a:extLst>
              </a:tr>
              <a:tr h="716395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7370"/>
                  </a:ext>
                </a:extLst>
              </a:tr>
              <a:tr h="716395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8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82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7E2C-74FA-FA93-8FA0-16CF4143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From price data, create a new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04B7C3-9D77-723F-082B-CB0F61D87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18093"/>
              </p:ext>
            </p:extLst>
          </p:nvPr>
        </p:nvGraphicFramePr>
        <p:xfrm>
          <a:off x="551610" y="1496044"/>
          <a:ext cx="11088780" cy="4544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878">
                  <a:extLst>
                    <a:ext uri="{9D8B030D-6E8A-4147-A177-3AD203B41FA5}">
                      <a16:colId xmlns:a16="http://schemas.microsoft.com/office/drawing/2014/main" val="3814351907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88447715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419652167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50201316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165598897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128006171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72907919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006218949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3416443151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989775023"/>
                    </a:ext>
                  </a:extLst>
                </a:gridCol>
              </a:tblGrid>
              <a:tr h="962484">
                <a:tc>
                  <a:txBody>
                    <a:bodyPr/>
                    <a:lstStyle/>
                    <a:p>
                      <a:r>
                        <a:rPr lang="en-SG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14945"/>
                  </a:ext>
                </a:extLst>
              </a:tr>
              <a:tr h="71639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02841"/>
                  </a:ext>
                </a:extLst>
              </a:tr>
              <a:tr h="716395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34889"/>
                  </a:ext>
                </a:extLst>
              </a:tr>
              <a:tr h="716395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06333"/>
                  </a:ext>
                </a:extLst>
              </a:tr>
              <a:tr h="716395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7370"/>
                  </a:ext>
                </a:extLst>
              </a:tr>
              <a:tr h="716395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8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17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FB6B-240D-015D-925D-391B0794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Slide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47C2-9B8A-E0DE-B87A-153D354D7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/>
              <a:t>Introduction</a:t>
            </a:r>
          </a:p>
          <a:p>
            <a:r>
              <a:rPr lang="en-SG" dirty="0"/>
              <a:t>Problem statement: take action on report date</a:t>
            </a:r>
          </a:p>
          <a:p>
            <a:r>
              <a:rPr lang="en-SG" dirty="0"/>
              <a:t>Datasets</a:t>
            </a:r>
          </a:p>
          <a:p>
            <a:r>
              <a:rPr lang="en-SG" dirty="0"/>
              <a:t>How to combine datasets</a:t>
            </a:r>
          </a:p>
          <a:p>
            <a:r>
              <a:rPr lang="en-SG" dirty="0"/>
              <a:t>Feature engineering to get ratios</a:t>
            </a:r>
          </a:p>
          <a:p>
            <a:r>
              <a:rPr lang="en-SG" dirty="0"/>
              <a:t>Find stock price closest to report date</a:t>
            </a:r>
          </a:p>
          <a:p>
            <a:r>
              <a:rPr lang="en-SG" dirty="0"/>
              <a:t>Find price one year later and find returns</a:t>
            </a:r>
          </a:p>
          <a:p>
            <a:r>
              <a:rPr lang="en-SG" dirty="0"/>
              <a:t>Randomise dataset, perform train test split</a:t>
            </a:r>
          </a:p>
          <a:p>
            <a:r>
              <a:rPr lang="en-SG" dirty="0"/>
              <a:t>Fit model from 2017 to 2020 using train, predict on test</a:t>
            </a:r>
          </a:p>
          <a:p>
            <a:r>
              <a:rPr lang="en-SG" dirty="0"/>
              <a:t>Feature importance to see important ratios</a:t>
            </a:r>
          </a:p>
          <a:p>
            <a:r>
              <a:rPr lang="en-SG" dirty="0" err="1"/>
              <a:t>Backtest</a:t>
            </a:r>
            <a:r>
              <a:rPr lang="en-SG" dirty="0"/>
              <a:t> to see how actual performance lines up with </a:t>
            </a:r>
            <a:r>
              <a:rPr lang="en-SG" dirty="0" err="1"/>
              <a:t>s&amp;p</a:t>
            </a:r>
            <a:r>
              <a:rPr lang="en-SG" dirty="0"/>
              <a:t> index</a:t>
            </a:r>
          </a:p>
          <a:p>
            <a:r>
              <a:rPr lang="en-SG" dirty="0"/>
              <a:t>Forward test on 2021 data. We know the stocks and price, can </a:t>
            </a:r>
            <a:r>
              <a:rPr lang="en-SG"/>
              <a:t>find returns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25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7FA6-A114-A037-F699-3E2F0627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to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D510-04CE-9A42-8CF9-3DDF460C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Given a date input, look for companies who is reporting results within 30 days window, buy at date input price</a:t>
            </a: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23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0065-4B9E-7EEE-096E-1D7E1B65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A78B-B807-8DFF-1B7A-DF4E66D02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Using regression techniques to build a portfolio that can beat market returns</a:t>
            </a:r>
          </a:p>
        </p:txBody>
      </p:sp>
    </p:spTree>
    <p:extLst>
      <p:ext uri="{BB962C8B-B14F-4D97-AF65-F5344CB8AC3E}">
        <p14:creationId xmlns:p14="http://schemas.microsoft.com/office/powerpoint/2010/main" val="233630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B0CA-B07E-EBC2-91F3-742A5D08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Information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5B80-EC50-4916-F7C9-BF19CB6F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Stock prices from Oct 2016 to Oct 2021 (5 years)</a:t>
            </a:r>
          </a:p>
          <a:p>
            <a:r>
              <a:rPr lang="en-SG" dirty="0"/>
              <a:t>Stock fundamental info from quarterly public financial statements</a:t>
            </a:r>
          </a:p>
          <a:p>
            <a:pPr lvl="1"/>
            <a:r>
              <a:rPr lang="en-SG" dirty="0"/>
              <a:t>Balance sheet (41032, 26)</a:t>
            </a:r>
          </a:p>
          <a:p>
            <a:pPr lvl="1"/>
            <a:r>
              <a:rPr lang="en-SG" dirty="0"/>
              <a:t>Income statement (41032, 28)</a:t>
            </a:r>
          </a:p>
          <a:p>
            <a:pPr lvl="1"/>
            <a:r>
              <a:rPr lang="en-SG" dirty="0"/>
              <a:t>Cash flow statement (41032, 26)</a:t>
            </a:r>
          </a:p>
          <a:p>
            <a:pPr lvl="1"/>
            <a:endParaRPr lang="en-SG" dirty="0"/>
          </a:p>
          <a:p>
            <a:pPr marL="0" indent="0">
              <a:buNone/>
            </a:pPr>
            <a:r>
              <a:rPr lang="en-SG" dirty="0"/>
              <a:t>Using these info, we want to build a portfolio of 10 equally weighted stocks that can beat the S&amp;P</a:t>
            </a:r>
          </a:p>
        </p:txBody>
      </p:sp>
    </p:spTree>
    <p:extLst>
      <p:ext uri="{BB962C8B-B14F-4D97-AF65-F5344CB8AC3E}">
        <p14:creationId xmlns:p14="http://schemas.microsoft.com/office/powerpoint/2010/main" val="114702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1A50-A7E7-46A5-8237-0E24F8F5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Merge all the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F6C-18FD-AE9D-6C17-368527776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Merged dataset has 41032 rows and 74 variables</a:t>
            </a:r>
          </a:p>
        </p:txBody>
      </p:sp>
    </p:spTree>
    <p:extLst>
      <p:ext uri="{BB962C8B-B14F-4D97-AF65-F5344CB8AC3E}">
        <p14:creationId xmlns:p14="http://schemas.microsoft.com/office/powerpoint/2010/main" val="9571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AEB2-95B8-E104-491C-AFFAD6DA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Stock price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C796-3127-8557-879D-1528C033F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Has total of 3,172,869 rows of daily pricing for the last 5 years</a:t>
            </a:r>
          </a:p>
        </p:txBody>
      </p:sp>
    </p:spTree>
    <p:extLst>
      <p:ext uri="{BB962C8B-B14F-4D97-AF65-F5344CB8AC3E}">
        <p14:creationId xmlns:p14="http://schemas.microsoft.com/office/powerpoint/2010/main" val="244434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EF5C-2C0E-B00B-97F3-672E6484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993-9462-1D04-A1DF-FDC10FFB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getPrice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679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7E2C-74FA-FA93-8FA0-16CF4143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Combination of 3 financial statements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04B7C3-9D77-723F-082B-CB0F61D87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53558"/>
              </p:ext>
            </p:extLst>
          </p:nvPr>
        </p:nvGraphicFramePr>
        <p:xfrm>
          <a:off x="370455" y="1409780"/>
          <a:ext cx="7762146" cy="2271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878">
                  <a:extLst>
                    <a:ext uri="{9D8B030D-6E8A-4147-A177-3AD203B41FA5}">
                      <a16:colId xmlns:a16="http://schemas.microsoft.com/office/drawing/2014/main" val="3814351907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88447715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419652167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50201316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165598897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128006171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729079198"/>
                    </a:ext>
                  </a:extLst>
                </a:gridCol>
              </a:tblGrid>
              <a:tr h="651933">
                <a:tc>
                  <a:txBody>
                    <a:bodyPr/>
                    <a:lstStyle/>
                    <a:p>
                      <a:r>
                        <a:rPr lang="en-SG" sz="1200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Report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No of 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Non-Operating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Interest Expense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149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028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2017-01-31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348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063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2017-01-31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73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869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DE8596-21EB-A8B2-50F0-A999FD398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62132"/>
              </p:ext>
            </p:extLst>
          </p:nvPr>
        </p:nvGraphicFramePr>
        <p:xfrm>
          <a:off x="2400155" y="2293033"/>
          <a:ext cx="7762146" cy="226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8878">
                  <a:extLst>
                    <a:ext uri="{9D8B030D-6E8A-4147-A177-3AD203B41FA5}">
                      <a16:colId xmlns:a16="http://schemas.microsoft.com/office/drawing/2014/main" val="3814351907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88447715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419652167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50201316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165598897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128006171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729079198"/>
                    </a:ext>
                  </a:extLst>
                </a:gridCol>
              </a:tblGrid>
              <a:tr h="631322">
                <a:tc>
                  <a:txBody>
                    <a:bodyPr/>
                    <a:lstStyle/>
                    <a:p>
                      <a:r>
                        <a:rPr lang="en-SG" sz="1200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Report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Cash, cash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Accounts &amp; Notes Receivables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Short Term 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Current Liabilities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Share Capital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149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028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2017-01-31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348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063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2017-01-31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73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869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A742A4-75BF-1F06-E02B-0C9A53ABC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56526"/>
              </p:ext>
            </p:extLst>
          </p:nvPr>
        </p:nvGraphicFramePr>
        <p:xfrm>
          <a:off x="4369469" y="3681713"/>
          <a:ext cx="7762146" cy="22719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8878">
                  <a:extLst>
                    <a:ext uri="{9D8B030D-6E8A-4147-A177-3AD203B41FA5}">
                      <a16:colId xmlns:a16="http://schemas.microsoft.com/office/drawing/2014/main" val="3814351907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88447715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419652167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50201316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1655988978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4128006171"/>
                    </a:ext>
                  </a:extLst>
                </a:gridCol>
                <a:gridCol w="1108878">
                  <a:extLst>
                    <a:ext uri="{9D8B030D-6E8A-4147-A177-3AD203B41FA5}">
                      <a16:colId xmlns:a16="http://schemas.microsoft.com/office/drawing/2014/main" val="2729079198"/>
                    </a:ext>
                  </a:extLst>
                </a:gridCol>
              </a:tblGrid>
              <a:tr h="651933">
                <a:tc>
                  <a:txBody>
                    <a:bodyPr/>
                    <a:lstStyle/>
                    <a:p>
                      <a:r>
                        <a:rPr lang="en-SG" sz="1200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Report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Net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Depreciation &amp; Amortization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Net Cash from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Change in Fixed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Net change in LT investments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149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028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2017-01-31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348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063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2017-01-31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73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8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7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7E2C-74FA-FA93-8FA0-16CF4143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Price dataset</a:t>
            </a:r>
            <a:br>
              <a:rPr lang="en-SG" dirty="0"/>
            </a:br>
            <a:r>
              <a:rPr lang="en-SG" dirty="0"/>
              <a:t>Contains 5 years of price information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04B7C3-9D77-723F-082B-CB0F61D87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84518"/>
              </p:ext>
            </p:extLst>
          </p:nvPr>
        </p:nvGraphicFramePr>
        <p:xfrm>
          <a:off x="741390" y="1918739"/>
          <a:ext cx="9325638" cy="2271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182">
                  <a:extLst>
                    <a:ext uri="{9D8B030D-6E8A-4147-A177-3AD203B41FA5}">
                      <a16:colId xmlns:a16="http://schemas.microsoft.com/office/drawing/2014/main" val="3814351907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884477158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2419652167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450201316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1655988978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4128006171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2729079198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3532494266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689054234"/>
                    </a:ext>
                  </a:extLst>
                </a:gridCol>
              </a:tblGrid>
              <a:tr h="651933">
                <a:tc>
                  <a:txBody>
                    <a:bodyPr/>
                    <a:lstStyle/>
                    <a:p>
                      <a:r>
                        <a:rPr lang="en-SG" sz="1200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Dividend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Shares Outstanding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149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028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348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063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73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8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47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7E2C-74FA-FA93-8FA0-16CF4143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to match up?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04B7C3-9D77-723F-082B-CB0F61D87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18354"/>
              </p:ext>
            </p:extLst>
          </p:nvPr>
        </p:nvGraphicFramePr>
        <p:xfrm>
          <a:off x="672379" y="1401154"/>
          <a:ext cx="9325638" cy="2271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182">
                  <a:extLst>
                    <a:ext uri="{9D8B030D-6E8A-4147-A177-3AD203B41FA5}">
                      <a16:colId xmlns:a16="http://schemas.microsoft.com/office/drawing/2014/main" val="3814351907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884477158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2419652167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450201316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1655988978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4128006171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2729079198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3532494266"/>
                    </a:ext>
                  </a:extLst>
                </a:gridCol>
                <a:gridCol w="1036182">
                  <a:extLst>
                    <a:ext uri="{9D8B030D-6E8A-4147-A177-3AD203B41FA5}">
                      <a16:colId xmlns:a16="http://schemas.microsoft.com/office/drawing/2014/main" val="689054234"/>
                    </a:ext>
                  </a:extLst>
                </a:gridCol>
              </a:tblGrid>
              <a:tr h="651933">
                <a:tc>
                  <a:txBody>
                    <a:bodyPr/>
                    <a:lstStyle/>
                    <a:p>
                      <a:r>
                        <a:rPr lang="en-SG" sz="1200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Dividend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Shares Outstanding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149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028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348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063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73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2016-11-01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86999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BFB9A25F-B7D5-E568-9C7A-1D0502D66F58}"/>
              </a:ext>
            </a:extLst>
          </p:cNvPr>
          <p:cNvSpPr/>
          <p:nvPr/>
        </p:nvSpPr>
        <p:spPr>
          <a:xfrm>
            <a:off x="2182483" y="3673087"/>
            <a:ext cx="267419" cy="70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F7FB3-FEEC-179C-CBED-06F453201511}"/>
              </a:ext>
            </a:extLst>
          </p:cNvPr>
          <p:cNvSpPr txBox="1"/>
          <p:nvPr/>
        </p:nvSpPr>
        <p:spPr>
          <a:xfrm>
            <a:off x="1431985" y="3985404"/>
            <a:ext cx="276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Reporting Date</a:t>
            </a:r>
          </a:p>
        </p:txBody>
      </p:sp>
    </p:spTree>
    <p:extLst>
      <p:ext uri="{BB962C8B-B14F-4D97-AF65-F5344CB8AC3E}">
        <p14:creationId xmlns:p14="http://schemas.microsoft.com/office/powerpoint/2010/main" val="341262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417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Office Theme</vt:lpstr>
      <vt:lpstr>Building a one year portfolio that beats the market</vt:lpstr>
      <vt:lpstr>Problem</vt:lpstr>
      <vt:lpstr>Information available</vt:lpstr>
      <vt:lpstr>Merge all the info</vt:lpstr>
      <vt:lpstr>Stock price info</vt:lpstr>
      <vt:lpstr>Functions</vt:lpstr>
      <vt:lpstr>Combination of 3 financial statements</vt:lpstr>
      <vt:lpstr>Price dataset Contains 5 years of price information</vt:lpstr>
      <vt:lpstr>How to match up?</vt:lpstr>
      <vt:lpstr>X Dataset – A set of financial ratios</vt:lpstr>
      <vt:lpstr>From price data, create a new dataset</vt:lpstr>
      <vt:lpstr>Slide sequence</vt:lpstr>
      <vt:lpstr>What to deploy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portfolio that beats the market</dc:title>
  <dc:creator>Summit Power</dc:creator>
  <cp:lastModifiedBy>Summit Power</cp:lastModifiedBy>
  <cp:revision>5</cp:revision>
  <dcterms:created xsi:type="dcterms:W3CDTF">2022-10-11T03:35:17Z</dcterms:created>
  <dcterms:modified xsi:type="dcterms:W3CDTF">2022-10-13T03:41:10Z</dcterms:modified>
</cp:coreProperties>
</file>