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4" r:id="rId11"/>
    <p:sldId id="263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4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DD46D-5F37-C456-FE9B-8C79B89D15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F4C34C-7589-9E89-2B5E-C1DCE773CB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3883A5-AAEA-50DC-CF59-17D6AD88A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A0148-BA4F-4B72-A228-B3CEFBEC03BC}" type="datetimeFigureOut">
              <a:rPr lang="en-SG" smtClean="0"/>
              <a:t>13/10/2022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01ED40-A9A0-CE61-C7C7-7168850E8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700F0-74AD-D112-7707-1E53F36EB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2E48A-382F-4EB4-ADE8-FF4A7E1988F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37624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6BEC4-FB81-E96D-AC01-BFB8A4310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28E747-1E22-69F6-00CB-3883C71693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2FBF8B-A611-F9DB-C6AE-68FD67184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A0148-BA4F-4B72-A228-B3CEFBEC03BC}" type="datetimeFigureOut">
              <a:rPr lang="en-SG" smtClean="0"/>
              <a:t>13/10/2022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19047D-C59D-3F52-B207-20681AA0F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03E6C-D0FA-4049-4776-623E0AECB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2E48A-382F-4EB4-ADE8-FF4A7E1988F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32489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467DC4-95C9-4C30-F677-46262AAB54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BB6A17-8235-FDE8-8FA4-44041AA506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F31986-2F80-EF53-5610-ED681D3A7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A0148-BA4F-4B72-A228-B3CEFBEC03BC}" type="datetimeFigureOut">
              <a:rPr lang="en-SG" smtClean="0"/>
              <a:t>13/10/2022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2A2C54-D490-ED4A-A93F-EA77F2C86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758F8-97B4-1879-BCCD-F4FD57FA8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2E48A-382F-4EB4-ADE8-FF4A7E1988F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32082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F854C-5756-22B8-5C29-D42E93D7E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093CF-4F65-9E3B-3DC0-19C7A65AB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EB270A-67A2-2027-1DB5-D42614391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A0148-BA4F-4B72-A228-B3CEFBEC03BC}" type="datetimeFigureOut">
              <a:rPr lang="en-SG" smtClean="0"/>
              <a:t>13/10/2022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FC1B7-0BE6-8C18-5BE5-D303860C8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3C5A2-8031-2136-DADD-1CDEEEA00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2E48A-382F-4EB4-ADE8-FF4A7E1988F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5608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BA863-2881-9604-C6B7-3129ABA16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F0E024-84BB-556E-C149-778D7276B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82D82-F76A-AC34-239B-D81F71658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A0148-BA4F-4B72-A228-B3CEFBEC03BC}" type="datetimeFigureOut">
              <a:rPr lang="en-SG" smtClean="0"/>
              <a:t>13/10/2022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ED990-E075-3AAA-2CA6-14988D29B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B2651-D01C-A41D-D04F-EC29DA7D6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2E48A-382F-4EB4-ADE8-FF4A7E1988F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27352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FC96A-B093-5096-0247-7E15473C7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37F84-560D-1831-DD12-2B8FD918AD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322734-24C6-93BF-631F-6168BAF8CB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D7DC70-FD96-E780-AE06-B2BEF470D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A0148-BA4F-4B72-A228-B3CEFBEC03BC}" type="datetimeFigureOut">
              <a:rPr lang="en-SG" smtClean="0"/>
              <a:t>13/10/2022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DB988E-29FD-9A14-1B15-0E7F7C5E2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AEF519-DD23-E440-E805-2357FC192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2E48A-382F-4EB4-ADE8-FF4A7E1988F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66288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637FD-CFAE-07DC-65F5-766D117D5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D8AB93-10E6-7122-E285-C56A33EDB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47B26A-6C1F-5FCF-3236-E7E704222D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6E383A-D9CE-AA4A-1C6B-24C6FC28EF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9D1FFE-EE8E-5528-9BC7-316F1B5DA6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6C807F-DFC7-3568-A411-D252C9218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A0148-BA4F-4B72-A228-B3CEFBEC03BC}" type="datetimeFigureOut">
              <a:rPr lang="en-SG" smtClean="0"/>
              <a:t>13/10/2022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2B9D5E-82AE-95AB-A0B8-8F2265950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FE94C4-DCCD-75AF-86B5-A5DC38470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2E48A-382F-4EB4-ADE8-FF4A7E1988F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1585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19BFF-0D34-BBD3-2B05-531865497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CB646C-EA4F-3C57-26A1-DBF9D2B57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A0148-BA4F-4B72-A228-B3CEFBEC03BC}" type="datetimeFigureOut">
              <a:rPr lang="en-SG" smtClean="0"/>
              <a:t>13/10/2022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110295-6FFE-A239-FB35-3FE1B3DF0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6276E3-54EB-0AB1-2E71-8F47E1BF2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2E48A-382F-4EB4-ADE8-FF4A7E1988F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53102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D819E6-1349-51C4-2763-29B53743C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A0148-BA4F-4B72-A228-B3CEFBEC03BC}" type="datetimeFigureOut">
              <a:rPr lang="en-SG" smtClean="0"/>
              <a:t>13/10/2022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C32735-699D-B6A3-8F7B-92382B348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D42C43-DA45-5B43-B51F-E60A087F5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2E48A-382F-4EB4-ADE8-FF4A7E1988F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95087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10FB8-6852-3437-E2A9-3E87AFE76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5CC8B-652F-45A4-8CA9-23BAC7178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58E2B0-3452-64F4-88AD-08B21E0120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71E61C-EA36-ECC7-1702-8939A4E08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A0148-BA4F-4B72-A228-B3CEFBEC03BC}" type="datetimeFigureOut">
              <a:rPr lang="en-SG" smtClean="0"/>
              <a:t>13/10/2022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42EBE7-D003-2936-DB1C-05AF3EA41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3C2CDB-65B8-C00B-4630-F37FC2A75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2E48A-382F-4EB4-ADE8-FF4A7E1988F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71329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83BAA-E0AC-D9A6-5D90-7E82BB276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E6E61D-7D08-4D63-6AE8-330F03FEFA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D9254F-DB67-0CB1-57BF-86D7C173F9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ADB391-3675-5803-4A08-F99B10B25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A0148-BA4F-4B72-A228-B3CEFBEC03BC}" type="datetimeFigureOut">
              <a:rPr lang="en-SG" smtClean="0"/>
              <a:t>13/10/2022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9C6033-F414-3078-3444-B16CAC120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97D03A-F241-26D7-4D73-A1D195389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2E48A-382F-4EB4-ADE8-FF4A7E1988F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86229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B09D2E-B83A-EF86-5BD7-22AB499CB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1DBE8C-1042-CCBF-43F7-F54345D5C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DFAE54-C3A3-A716-4C20-ED0E95D94A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A0148-BA4F-4B72-A228-B3CEFBEC03BC}" type="datetimeFigureOut">
              <a:rPr lang="en-SG" smtClean="0"/>
              <a:t>13/10/2022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AA112-2721-2131-9263-30B81E51CE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47D72-0FB8-B97D-5672-BF21322F8F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72E48A-382F-4EB4-ADE8-FF4A7E1988F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76165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87C8C-634D-D925-7518-08853B5412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25751"/>
          </a:xfrm>
        </p:spPr>
        <p:txBody>
          <a:bodyPr>
            <a:normAutofit fontScale="90000"/>
          </a:bodyPr>
          <a:lstStyle/>
          <a:p>
            <a:r>
              <a:rPr lang="en-SG" dirty="0"/>
              <a:t>Can Fundamental Ratios help to outperform the market?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E77B3-F752-A408-A0BE-C91A5FDA5E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549397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17E2C-74FA-FA93-8FA0-16CF4143C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X Dataset – A set of financial ratios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904B7C3-9D77-723F-082B-CB0F61D8792F}"/>
              </a:ext>
            </a:extLst>
          </p:cNvPr>
          <p:cNvGraphicFramePr>
            <a:graphicFrameLocks noGrp="1"/>
          </p:cNvGraphicFramePr>
          <p:nvPr/>
        </p:nvGraphicFramePr>
        <p:xfrm>
          <a:off x="551610" y="1496044"/>
          <a:ext cx="11088780" cy="45444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8878">
                  <a:extLst>
                    <a:ext uri="{9D8B030D-6E8A-4147-A177-3AD203B41FA5}">
                      <a16:colId xmlns:a16="http://schemas.microsoft.com/office/drawing/2014/main" val="3814351907"/>
                    </a:ext>
                  </a:extLst>
                </a:gridCol>
                <a:gridCol w="1108878">
                  <a:extLst>
                    <a:ext uri="{9D8B030D-6E8A-4147-A177-3AD203B41FA5}">
                      <a16:colId xmlns:a16="http://schemas.microsoft.com/office/drawing/2014/main" val="884477158"/>
                    </a:ext>
                  </a:extLst>
                </a:gridCol>
                <a:gridCol w="1108878">
                  <a:extLst>
                    <a:ext uri="{9D8B030D-6E8A-4147-A177-3AD203B41FA5}">
                      <a16:colId xmlns:a16="http://schemas.microsoft.com/office/drawing/2014/main" val="2419652167"/>
                    </a:ext>
                  </a:extLst>
                </a:gridCol>
                <a:gridCol w="1108878">
                  <a:extLst>
                    <a:ext uri="{9D8B030D-6E8A-4147-A177-3AD203B41FA5}">
                      <a16:colId xmlns:a16="http://schemas.microsoft.com/office/drawing/2014/main" val="450201316"/>
                    </a:ext>
                  </a:extLst>
                </a:gridCol>
                <a:gridCol w="1108878">
                  <a:extLst>
                    <a:ext uri="{9D8B030D-6E8A-4147-A177-3AD203B41FA5}">
                      <a16:colId xmlns:a16="http://schemas.microsoft.com/office/drawing/2014/main" val="1655988978"/>
                    </a:ext>
                  </a:extLst>
                </a:gridCol>
                <a:gridCol w="1108878">
                  <a:extLst>
                    <a:ext uri="{9D8B030D-6E8A-4147-A177-3AD203B41FA5}">
                      <a16:colId xmlns:a16="http://schemas.microsoft.com/office/drawing/2014/main" val="4128006171"/>
                    </a:ext>
                  </a:extLst>
                </a:gridCol>
                <a:gridCol w="1108878">
                  <a:extLst>
                    <a:ext uri="{9D8B030D-6E8A-4147-A177-3AD203B41FA5}">
                      <a16:colId xmlns:a16="http://schemas.microsoft.com/office/drawing/2014/main" val="2729079198"/>
                    </a:ext>
                  </a:extLst>
                </a:gridCol>
                <a:gridCol w="1108878">
                  <a:extLst>
                    <a:ext uri="{9D8B030D-6E8A-4147-A177-3AD203B41FA5}">
                      <a16:colId xmlns:a16="http://schemas.microsoft.com/office/drawing/2014/main" val="4006218949"/>
                    </a:ext>
                  </a:extLst>
                </a:gridCol>
                <a:gridCol w="1108878">
                  <a:extLst>
                    <a:ext uri="{9D8B030D-6E8A-4147-A177-3AD203B41FA5}">
                      <a16:colId xmlns:a16="http://schemas.microsoft.com/office/drawing/2014/main" val="3416443151"/>
                    </a:ext>
                  </a:extLst>
                </a:gridCol>
                <a:gridCol w="1108878">
                  <a:extLst>
                    <a:ext uri="{9D8B030D-6E8A-4147-A177-3AD203B41FA5}">
                      <a16:colId xmlns:a16="http://schemas.microsoft.com/office/drawing/2014/main" val="2989775023"/>
                    </a:ext>
                  </a:extLst>
                </a:gridCol>
              </a:tblGrid>
              <a:tr h="962484">
                <a:tc>
                  <a:txBody>
                    <a:bodyPr/>
                    <a:lstStyle/>
                    <a:p>
                      <a:r>
                        <a:rPr lang="en-SG" dirty="0"/>
                        <a:t>EV/EBIT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Op Income/ NWC + FA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P/E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P/B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P/S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Working Capital 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ROE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ROCE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Debt-to-Equity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Asset Turnover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214945"/>
                  </a:ext>
                </a:extLst>
              </a:tr>
              <a:tr h="716395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702841"/>
                  </a:ext>
                </a:extLst>
              </a:tr>
              <a:tr h="716395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334889"/>
                  </a:ext>
                </a:extLst>
              </a:tr>
              <a:tr h="716395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806333"/>
                  </a:ext>
                </a:extLst>
              </a:tr>
              <a:tr h="716395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27370"/>
                  </a:ext>
                </a:extLst>
              </a:tr>
              <a:tr h="716395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7869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6829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17E2C-74FA-FA93-8FA0-16CF4143C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From price data, create a new dataset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904B7C3-9D77-723F-082B-CB0F61D879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5618093"/>
              </p:ext>
            </p:extLst>
          </p:nvPr>
        </p:nvGraphicFramePr>
        <p:xfrm>
          <a:off x="551610" y="1496044"/>
          <a:ext cx="11088780" cy="45444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8878">
                  <a:extLst>
                    <a:ext uri="{9D8B030D-6E8A-4147-A177-3AD203B41FA5}">
                      <a16:colId xmlns:a16="http://schemas.microsoft.com/office/drawing/2014/main" val="3814351907"/>
                    </a:ext>
                  </a:extLst>
                </a:gridCol>
                <a:gridCol w="1108878">
                  <a:extLst>
                    <a:ext uri="{9D8B030D-6E8A-4147-A177-3AD203B41FA5}">
                      <a16:colId xmlns:a16="http://schemas.microsoft.com/office/drawing/2014/main" val="884477158"/>
                    </a:ext>
                  </a:extLst>
                </a:gridCol>
                <a:gridCol w="1108878">
                  <a:extLst>
                    <a:ext uri="{9D8B030D-6E8A-4147-A177-3AD203B41FA5}">
                      <a16:colId xmlns:a16="http://schemas.microsoft.com/office/drawing/2014/main" val="2419652167"/>
                    </a:ext>
                  </a:extLst>
                </a:gridCol>
                <a:gridCol w="1108878">
                  <a:extLst>
                    <a:ext uri="{9D8B030D-6E8A-4147-A177-3AD203B41FA5}">
                      <a16:colId xmlns:a16="http://schemas.microsoft.com/office/drawing/2014/main" val="450201316"/>
                    </a:ext>
                  </a:extLst>
                </a:gridCol>
                <a:gridCol w="1108878">
                  <a:extLst>
                    <a:ext uri="{9D8B030D-6E8A-4147-A177-3AD203B41FA5}">
                      <a16:colId xmlns:a16="http://schemas.microsoft.com/office/drawing/2014/main" val="1655988978"/>
                    </a:ext>
                  </a:extLst>
                </a:gridCol>
                <a:gridCol w="1108878">
                  <a:extLst>
                    <a:ext uri="{9D8B030D-6E8A-4147-A177-3AD203B41FA5}">
                      <a16:colId xmlns:a16="http://schemas.microsoft.com/office/drawing/2014/main" val="4128006171"/>
                    </a:ext>
                  </a:extLst>
                </a:gridCol>
                <a:gridCol w="1108878">
                  <a:extLst>
                    <a:ext uri="{9D8B030D-6E8A-4147-A177-3AD203B41FA5}">
                      <a16:colId xmlns:a16="http://schemas.microsoft.com/office/drawing/2014/main" val="2729079198"/>
                    </a:ext>
                  </a:extLst>
                </a:gridCol>
                <a:gridCol w="1108878">
                  <a:extLst>
                    <a:ext uri="{9D8B030D-6E8A-4147-A177-3AD203B41FA5}">
                      <a16:colId xmlns:a16="http://schemas.microsoft.com/office/drawing/2014/main" val="4006218949"/>
                    </a:ext>
                  </a:extLst>
                </a:gridCol>
                <a:gridCol w="1108878">
                  <a:extLst>
                    <a:ext uri="{9D8B030D-6E8A-4147-A177-3AD203B41FA5}">
                      <a16:colId xmlns:a16="http://schemas.microsoft.com/office/drawing/2014/main" val="3416443151"/>
                    </a:ext>
                  </a:extLst>
                </a:gridCol>
                <a:gridCol w="1108878">
                  <a:extLst>
                    <a:ext uri="{9D8B030D-6E8A-4147-A177-3AD203B41FA5}">
                      <a16:colId xmlns:a16="http://schemas.microsoft.com/office/drawing/2014/main" val="2989775023"/>
                    </a:ext>
                  </a:extLst>
                </a:gridCol>
              </a:tblGrid>
              <a:tr h="962484">
                <a:tc>
                  <a:txBody>
                    <a:bodyPr/>
                    <a:lstStyle/>
                    <a:p>
                      <a:r>
                        <a:rPr lang="en-SG" dirty="0"/>
                        <a:t>Ticker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214945"/>
                  </a:ext>
                </a:extLst>
              </a:tr>
              <a:tr h="716395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702841"/>
                  </a:ext>
                </a:extLst>
              </a:tr>
              <a:tr h="716395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334889"/>
                  </a:ext>
                </a:extLst>
              </a:tr>
              <a:tr h="716395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806333"/>
                  </a:ext>
                </a:extLst>
              </a:tr>
              <a:tr h="716395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27370"/>
                  </a:ext>
                </a:extLst>
              </a:tr>
              <a:tr h="716395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7869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2177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9FB6B-240D-015D-925D-391B07945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Slide sequence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C47C2-9B8A-E0DE-B87A-153D354D7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SG" dirty="0"/>
              <a:t>Introduction</a:t>
            </a:r>
          </a:p>
          <a:p>
            <a:r>
              <a:rPr lang="en-SG" dirty="0"/>
              <a:t>Problem statement: take action on report date</a:t>
            </a:r>
          </a:p>
          <a:p>
            <a:r>
              <a:rPr lang="en-SG" dirty="0"/>
              <a:t>Datasets</a:t>
            </a:r>
          </a:p>
          <a:p>
            <a:r>
              <a:rPr lang="en-SG" dirty="0"/>
              <a:t>How to combine datasets</a:t>
            </a:r>
          </a:p>
          <a:p>
            <a:r>
              <a:rPr lang="en-SG" dirty="0"/>
              <a:t>Feature engineering to get ratios</a:t>
            </a:r>
          </a:p>
          <a:p>
            <a:r>
              <a:rPr lang="en-SG" dirty="0"/>
              <a:t>Find stock price closest to report date</a:t>
            </a:r>
          </a:p>
          <a:p>
            <a:r>
              <a:rPr lang="en-SG" dirty="0"/>
              <a:t>Find price one year later and find returns</a:t>
            </a:r>
          </a:p>
          <a:p>
            <a:r>
              <a:rPr lang="en-SG" dirty="0"/>
              <a:t>Randomise dataset, perform train test split</a:t>
            </a:r>
          </a:p>
          <a:p>
            <a:r>
              <a:rPr lang="en-SG" dirty="0"/>
              <a:t>Fit model from 2017 to 2020 using train, predict on test</a:t>
            </a:r>
          </a:p>
          <a:p>
            <a:r>
              <a:rPr lang="en-SG" dirty="0"/>
              <a:t>Feature importance to see important ratios</a:t>
            </a:r>
          </a:p>
          <a:p>
            <a:r>
              <a:rPr lang="en-SG" dirty="0" err="1"/>
              <a:t>Backtest</a:t>
            </a:r>
            <a:r>
              <a:rPr lang="en-SG" dirty="0"/>
              <a:t> to see how actual performance lines up with </a:t>
            </a:r>
            <a:r>
              <a:rPr lang="en-SG" dirty="0" err="1"/>
              <a:t>s&amp;p</a:t>
            </a:r>
            <a:r>
              <a:rPr lang="en-SG" dirty="0"/>
              <a:t> index</a:t>
            </a:r>
          </a:p>
          <a:p>
            <a:r>
              <a:rPr lang="en-SG" dirty="0"/>
              <a:t>Forward test on 2021 data. We know the stocks and price, can </a:t>
            </a:r>
            <a:r>
              <a:rPr lang="en-SG"/>
              <a:t>find returns</a:t>
            </a:r>
          </a:p>
          <a:p>
            <a:endParaRPr lang="en-SG" dirty="0"/>
          </a:p>
          <a:p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97259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F7FA6-A114-A037-F699-3E2F0627C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What to deploy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3D510-04CE-9A42-8CF9-3DDF460C3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Given a date input, look for companies who is reporting results within 30 days window, buy at date input price</a:t>
            </a:r>
          </a:p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8239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20065-4B9E-7EEE-096E-1D7E1B653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1A78B-B807-8DFF-1B7A-DF4E66D02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Finding out whether fundamental financial ratios during quarterly reporting can be a good predictor for future returns</a:t>
            </a:r>
          </a:p>
          <a:p>
            <a:endParaRPr lang="en-SG" dirty="0"/>
          </a:p>
          <a:p>
            <a:endParaRPr lang="en-S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45E1038-7EDF-71DA-6F27-2E253F2A8373}"/>
              </a:ext>
            </a:extLst>
          </p:cNvPr>
          <p:cNvSpPr/>
          <p:nvPr/>
        </p:nvSpPr>
        <p:spPr>
          <a:xfrm>
            <a:off x="1487714" y="3429000"/>
            <a:ext cx="9216571" cy="366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Financial Statements available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D10540-2CAF-769C-A649-2B32AA17FE3F}"/>
              </a:ext>
            </a:extLst>
          </p:cNvPr>
          <p:cNvSpPr txBox="1"/>
          <p:nvPr/>
        </p:nvSpPr>
        <p:spPr>
          <a:xfrm>
            <a:off x="4299856" y="4001294"/>
            <a:ext cx="885372" cy="366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2018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41997D-3807-6EA7-96DA-05FDA66016BF}"/>
              </a:ext>
            </a:extLst>
          </p:cNvPr>
          <p:cNvSpPr txBox="1"/>
          <p:nvPr/>
        </p:nvSpPr>
        <p:spPr>
          <a:xfrm>
            <a:off x="2427513" y="4001294"/>
            <a:ext cx="885372" cy="366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2017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4970BF-06DD-4D36-8211-5DDA144C665D}"/>
              </a:ext>
            </a:extLst>
          </p:cNvPr>
          <p:cNvSpPr txBox="1"/>
          <p:nvPr/>
        </p:nvSpPr>
        <p:spPr>
          <a:xfrm>
            <a:off x="6095999" y="4001294"/>
            <a:ext cx="885372" cy="366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2019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58E140-22B0-2DEC-CE85-A26D3A6E8CC9}"/>
              </a:ext>
            </a:extLst>
          </p:cNvPr>
          <p:cNvSpPr txBox="1"/>
          <p:nvPr/>
        </p:nvSpPr>
        <p:spPr>
          <a:xfrm>
            <a:off x="7892142" y="4001294"/>
            <a:ext cx="885372" cy="366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2020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3CBFFF-D2E0-D247-F0E3-F39017F1BAEF}"/>
              </a:ext>
            </a:extLst>
          </p:cNvPr>
          <p:cNvSpPr txBox="1"/>
          <p:nvPr/>
        </p:nvSpPr>
        <p:spPr>
          <a:xfrm>
            <a:off x="9622971" y="4001294"/>
            <a:ext cx="885372" cy="366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2021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5567B39-A369-82FE-A80D-712BEB654EF9}"/>
              </a:ext>
            </a:extLst>
          </p:cNvPr>
          <p:cNvSpPr/>
          <p:nvPr/>
        </p:nvSpPr>
        <p:spPr>
          <a:xfrm>
            <a:off x="2714171" y="4367780"/>
            <a:ext cx="5529943" cy="366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Used for train-test-split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36D2BB-A9A8-E77C-4FC2-5B37FC03198D}"/>
              </a:ext>
            </a:extLst>
          </p:cNvPr>
          <p:cNvSpPr/>
          <p:nvPr/>
        </p:nvSpPr>
        <p:spPr>
          <a:xfrm>
            <a:off x="8244114" y="4940073"/>
            <a:ext cx="1886857" cy="13718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Used to forward test and see how it performs during volatile market conditions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D8872D-D955-6109-74A0-D688987026DB}"/>
              </a:ext>
            </a:extLst>
          </p:cNvPr>
          <p:cNvSpPr/>
          <p:nvPr/>
        </p:nvSpPr>
        <p:spPr>
          <a:xfrm>
            <a:off x="10305143" y="4940074"/>
            <a:ext cx="1698171" cy="1236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Do a subset study for 2021 and 2022</a:t>
            </a:r>
          </a:p>
        </p:txBody>
      </p:sp>
    </p:spTree>
    <p:extLst>
      <p:ext uri="{BB962C8B-B14F-4D97-AF65-F5344CB8AC3E}">
        <p14:creationId xmlns:p14="http://schemas.microsoft.com/office/powerpoint/2010/main" val="2336307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5B0CA-B07E-EBC2-91F3-742A5D08B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Information available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C5B80-EC50-4916-F7C9-BF19CB6F6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Stock prices from Oct 2016 to Oct 2021 (5 years)</a:t>
            </a:r>
          </a:p>
          <a:p>
            <a:r>
              <a:rPr lang="en-SG" dirty="0"/>
              <a:t>Stock fundamental info from quarterly public financial statements</a:t>
            </a:r>
          </a:p>
          <a:p>
            <a:pPr lvl="1"/>
            <a:r>
              <a:rPr lang="en-SG" dirty="0"/>
              <a:t>Balance sheet (41032, 26)</a:t>
            </a:r>
          </a:p>
          <a:p>
            <a:pPr lvl="1"/>
            <a:r>
              <a:rPr lang="en-SG" dirty="0"/>
              <a:t>Income statement (41032, 28)</a:t>
            </a:r>
          </a:p>
          <a:p>
            <a:pPr lvl="1"/>
            <a:r>
              <a:rPr lang="en-SG" dirty="0"/>
              <a:t>Cash flow statement (41032, 26)</a:t>
            </a:r>
          </a:p>
          <a:p>
            <a:pPr lvl="1"/>
            <a:endParaRPr lang="en-SG" dirty="0"/>
          </a:p>
          <a:p>
            <a:pPr marL="0" indent="0">
              <a:buNone/>
            </a:pPr>
            <a:r>
              <a:rPr lang="en-SG" dirty="0"/>
              <a:t>Using these info, we want to build a portfolio of 10 equally weighted stocks that can beat the S&amp;P</a:t>
            </a:r>
          </a:p>
        </p:txBody>
      </p:sp>
    </p:spTree>
    <p:extLst>
      <p:ext uri="{BB962C8B-B14F-4D97-AF65-F5344CB8AC3E}">
        <p14:creationId xmlns:p14="http://schemas.microsoft.com/office/powerpoint/2010/main" val="1147027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11A50-A7E7-46A5-8237-0E24F8F5D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Merge all the info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0DF6C-18FD-AE9D-6C17-368527776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Merged dataset has 41032 rows and 74 variables</a:t>
            </a:r>
          </a:p>
        </p:txBody>
      </p:sp>
    </p:spTree>
    <p:extLst>
      <p:ext uri="{BB962C8B-B14F-4D97-AF65-F5344CB8AC3E}">
        <p14:creationId xmlns:p14="http://schemas.microsoft.com/office/powerpoint/2010/main" val="95717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BAEB2-95B8-E104-491C-AFFAD6DA0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Stock price info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5C796-3127-8557-879D-1528C033F2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Has total of 3,172,869 rows of daily pricing for the last 5 years</a:t>
            </a:r>
          </a:p>
        </p:txBody>
      </p:sp>
    </p:spTree>
    <p:extLst>
      <p:ext uri="{BB962C8B-B14F-4D97-AF65-F5344CB8AC3E}">
        <p14:creationId xmlns:p14="http://schemas.microsoft.com/office/powerpoint/2010/main" val="2444346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1EF5C-2C0E-B00B-97F3-672E64847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1A993-9462-1D04-A1DF-FDC10FFBF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err="1"/>
              <a:t>getPrice</a:t>
            </a:r>
            <a:endParaRPr lang="en-SG" dirty="0"/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66795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17E2C-74FA-FA93-8FA0-16CF4143C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Combination of 3 financial statements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904B7C3-9D77-723F-082B-CB0F61D879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353558"/>
              </p:ext>
            </p:extLst>
          </p:nvPr>
        </p:nvGraphicFramePr>
        <p:xfrm>
          <a:off x="370455" y="1409780"/>
          <a:ext cx="7762146" cy="22719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8878">
                  <a:extLst>
                    <a:ext uri="{9D8B030D-6E8A-4147-A177-3AD203B41FA5}">
                      <a16:colId xmlns:a16="http://schemas.microsoft.com/office/drawing/2014/main" val="3814351907"/>
                    </a:ext>
                  </a:extLst>
                </a:gridCol>
                <a:gridCol w="1108878">
                  <a:extLst>
                    <a:ext uri="{9D8B030D-6E8A-4147-A177-3AD203B41FA5}">
                      <a16:colId xmlns:a16="http://schemas.microsoft.com/office/drawing/2014/main" val="884477158"/>
                    </a:ext>
                  </a:extLst>
                </a:gridCol>
                <a:gridCol w="1108878">
                  <a:extLst>
                    <a:ext uri="{9D8B030D-6E8A-4147-A177-3AD203B41FA5}">
                      <a16:colId xmlns:a16="http://schemas.microsoft.com/office/drawing/2014/main" val="2419652167"/>
                    </a:ext>
                  </a:extLst>
                </a:gridCol>
                <a:gridCol w="1108878">
                  <a:extLst>
                    <a:ext uri="{9D8B030D-6E8A-4147-A177-3AD203B41FA5}">
                      <a16:colId xmlns:a16="http://schemas.microsoft.com/office/drawing/2014/main" val="450201316"/>
                    </a:ext>
                  </a:extLst>
                </a:gridCol>
                <a:gridCol w="1108878">
                  <a:extLst>
                    <a:ext uri="{9D8B030D-6E8A-4147-A177-3AD203B41FA5}">
                      <a16:colId xmlns:a16="http://schemas.microsoft.com/office/drawing/2014/main" val="1655988978"/>
                    </a:ext>
                  </a:extLst>
                </a:gridCol>
                <a:gridCol w="1108878">
                  <a:extLst>
                    <a:ext uri="{9D8B030D-6E8A-4147-A177-3AD203B41FA5}">
                      <a16:colId xmlns:a16="http://schemas.microsoft.com/office/drawing/2014/main" val="4128006171"/>
                    </a:ext>
                  </a:extLst>
                </a:gridCol>
                <a:gridCol w="1108878">
                  <a:extLst>
                    <a:ext uri="{9D8B030D-6E8A-4147-A177-3AD203B41FA5}">
                      <a16:colId xmlns:a16="http://schemas.microsoft.com/office/drawing/2014/main" val="2729079198"/>
                    </a:ext>
                  </a:extLst>
                </a:gridCol>
              </a:tblGrid>
              <a:tr h="651933">
                <a:tc>
                  <a:txBody>
                    <a:bodyPr/>
                    <a:lstStyle/>
                    <a:p>
                      <a:r>
                        <a:rPr lang="en-SG" sz="1200" dirty="0"/>
                        <a:t>Ticker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Report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No of Shares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Revenue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Non-Operating 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Interest Expense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21494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SG" sz="12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2016-10-31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70284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SG" sz="12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2017-01-31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33488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SG" sz="12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2016-10-31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80633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SG" sz="12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2017-01-31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2737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SG" sz="12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2016-10-31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78699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2DE8596-21EB-A8B2-50F0-A999FD398D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5162132"/>
              </p:ext>
            </p:extLst>
          </p:nvPr>
        </p:nvGraphicFramePr>
        <p:xfrm>
          <a:off x="2400155" y="2293033"/>
          <a:ext cx="7762146" cy="22600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08878">
                  <a:extLst>
                    <a:ext uri="{9D8B030D-6E8A-4147-A177-3AD203B41FA5}">
                      <a16:colId xmlns:a16="http://schemas.microsoft.com/office/drawing/2014/main" val="3814351907"/>
                    </a:ext>
                  </a:extLst>
                </a:gridCol>
                <a:gridCol w="1108878">
                  <a:extLst>
                    <a:ext uri="{9D8B030D-6E8A-4147-A177-3AD203B41FA5}">
                      <a16:colId xmlns:a16="http://schemas.microsoft.com/office/drawing/2014/main" val="884477158"/>
                    </a:ext>
                  </a:extLst>
                </a:gridCol>
                <a:gridCol w="1108878">
                  <a:extLst>
                    <a:ext uri="{9D8B030D-6E8A-4147-A177-3AD203B41FA5}">
                      <a16:colId xmlns:a16="http://schemas.microsoft.com/office/drawing/2014/main" val="2419652167"/>
                    </a:ext>
                  </a:extLst>
                </a:gridCol>
                <a:gridCol w="1108878">
                  <a:extLst>
                    <a:ext uri="{9D8B030D-6E8A-4147-A177-3AD203B41FA5}">
                      <a16:colId xmlns:a16="http://schemas.microsoft.com/office/drawing/2014/main" val="450201316"/>
                    </a:ext>
                  </a:extLst>
                </a:gridCol>
                <a:gridCol w="1108878">
                  <a:extLst>
                    <a:ext uri="{9D8B030D-6E8A-4147-A177-3AD203B41FA5}">
                      <a16:colId xmlns:a16="http://schemas.microsoft.com/office/drawing/2014/main" val="1655988978"/>
                    </a:ext>
                  </a:extLst>
                </a:gridCol>
                <a:gridCol w="1108878">
                  <a:extLst>
                    <a:ext uri="{9D8B030D-6E8A-4147-A177-3AD203B41FA5}">
                      <a16:colId xmlns:a16="http://schemas.microsoft.com/office/drawing/2014/main" val="4128006171"/>
                    </a:ext>
                  </a:extLst>
                </a:gridCol>
                <a:gridCol w="1108878">
                  <a:extLst>
                    <a:ext uri="{9D8B030D-6E8A-4147-A177-3AD203B41FA5}">
                      <a16:colId xmlns:a16="http://schemas.microsoft.com/office/drawing/2014/main" val="2729079198"/>
                    </a:ext>
                  </a:extLst>
                </a:gridCol>
              </a:tblGrid>
              <a:tr h="631322">
                <a:tc>
                  <a:txBody>
                    <a:bodyPr/>
                    <a:lstStyle/>
                    <a:p>
                      <a:r>
                        <a:rPr lang="en-SG" sz="1200" dirty="0"/>
                        <a:t>Ticker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Report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Cash, cash equivalent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Accounts &amp; Notes Receivables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Short Term Debt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Current Liabilities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Share Capital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21494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SG" sz="12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2016-10-31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70284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SG" sz="12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2017-01-31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33488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SG" sz="12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2016-10-31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80633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SG" sz="12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2017-01-31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2737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SG" sz="12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2016-10-31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78699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DA742A4-75BF-1F06-E02B-0C9A53ABC8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356526"/>
              </p:ext>
            </p:extLst>
          </p:nvPr>
        </p:nvGraphicFramePr>
        <p:xfrm>
          <a:off x="4369469" y="3681713"/>
          <a:ext cx="7762146" cy="227193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08878">
                  <a:extLst>
                    <a:ext uri="{9D8B030D-6E8A-4147-A177-3AD203B41FA5}">
                      <a16:colId xmlns:a16="http://schemas.microsoft.com/office/drawing/2014/main" val="3814351907"/>
                    </a:ext>
                  </a:extLst>
                </a:gridCol>
                <a:gridCol w="1108878">
                  <a:extLst>
                    <a:ext uri="{9D8B030D-6E8A-4147-A177-3AD203B41FA5}">
                      <a16:colId xmlns:a16="http://schemas.microsoft.com/office/drawing/2014/main" val="884477158"/>
                    </a:ext>
                  </a:extLst>
                </a:gridCol>
                <a:gridCol w="1108878">
                  <a:extLst>
                    <a:ext uri="{9D8B030D-6E8A-4147-A177-3AD203B41FA5}">
                      <a16:colId xmlns:a16="http://schemas.microsoft.com/office/drawing/2014/main" val="2419652167"/>
                    </a:ext>
                  </a:extLst>
                </a:gridCol>
                <a:gridCol w="1108878">
                  <a:extLst>
                    <a:ext uri="{9D8B030D-6E8A-4147-A177-3AD203B41FA5}">
                      <a16:colId xmlns:a16="http://schemas.microsoft.com/office/drawing/2014/main" val="450201316"/>
                    </a:ext>
                  </a:extLst>
                </a:gridCol>
                <a:gridCol w="1108878">
                  <a:extLst>
                    <a:ext uri="{9D8B030D-6E8A-4147-A177-3AD203B41FA5}">
                      <a16:colId xmlns:a16="http://schemas.microsoft.com/office/drawing/2014/main" val="1655988978"/>
                    </a:ext>
                  </a:extLst>
                </a:gridCol>
                <a:gridCol w="1108878">
                  <a:extLst>
                    <a:ext uri="{9D8B030D-6E8A-4147-A177-3AD203B41FA5}">
                      <a16:colId xmlns:a16="http://schemas.microsoft.com/office/drawing/2014/main" val="4128006171"/>
                    </a:ext>
                  </a:extLst>
                </a:gridCol>
                <a:gridCol w="1108878">
                  <a:extLst>
                    <a:ext uri="{9D8B030D-6E8A-4147-A177-3AD203B41FA5}">
                      <a16:colId xmlns:a16="http://schemas.microsoft.com/office/drawing/2014/main" val="2729079198"/>
                    </a:ext>
                  </a:extLst>
                </a:gridCol>
              </a:tblGrid>
              <a:tr h="651933">
                <a:tc>
                  <a:txBody>
                    <a:bodyPr/>
                    <a:lstStyle/>
                    <a:p>
                      <a:r>
                        <a:rPr lang="en-SG" sz="1200" dirty="0"/>
                        <a:t>Ticker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Report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Net 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Depreciation &amp; Amortization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Net Cash from 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Change in Fixed Assets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Net change in LT investments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21494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SG" sz="12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2016-10-31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70284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SG" sz="12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2017-01-31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33488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SG" sz="12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2016-10-31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80633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SG" sz="12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2017-01-31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2737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SG" sz="12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2016-10-31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7869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5370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17E2C-74FA-FA93-8FA0-16CF4143C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Price dataset</a:t>
            </a:r>
            <a:br>
              <a:rPr lang="en-SG" dirty="0"/>
            </a:br>
            <a:r>
              <a:rPr lang="en-SG" dirty="0"/>
              <a:t>Contains 5 years of price information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904B7C3-9D77-723F-082B-CB0F61D879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5984518"/>
              </p:ext>
            </p:extLst>
          </p:nvPr>
        </p:nvGraphicFramePr>
        <p:xfrm>
          <a:off x="741390" y="1918739"/>
          <a:ext cx="9325638" cy="22719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182">
                  <a:extLst>
                    <a:ext uri="{9D8B030D-6E8A-4147-A177-3AD203B41FA5}">
                      <a16:colId xmlns:a16="http://schemas.microsoft.com/office/drawing/2014/main" val="3814351907"/>
                    </a:ext>
                  </a:extLst>
                </a:gridCol>
                <a:gridCol w="1036182">
                  <a:extLst>
                    <a:ext uri="{9D8B030D-6E8A-4147-A177-3AD203B41FA5}">
                      <a16:colId xmlns:a16="http://schemas.microsoft.com/office/drawing/2014/main" val="884477158"/>
                    </a:ext>
                  </a:extLst>
                </a:gridCol>
                <a:gridCol w="1036182">
                  <a:extLst>
                    <a:ext uri="{9D8B030D-6E8A-4147-A177-3AD203B41FA5}">
                      <a16:colId xmlns:a16="http://schemas.microsoft.com/office/drawing/2014/main" val="2419652167"/>
                    </a:ext>
                  </a:extLst>
                </a:gridCol>
                <a:gridCol w="1036182">
                  <a:extLst>
                    <a:ext uri="{9D8B030D-6E8A-4147-A177-3AD203B41FA5}">
                      <a16:colId xmlns:a16="http://schemas.microsoft.com/office/drawing/2014/main" val="450201316"/>
                    </a:ext>
                  </a:extLst>
                </a:gridCol>
                <a:gridCol w="1036182">
                  <a:extLst>
                    <a:ext uri="{9D8B030D-6E8A-4147-A177-3AD203B41FA5}">
                      <a16:colId xmlns:a16="http://schemas.microsoft.com/office/drawing/2014/main" val="1655988978"/>
                    </a:ext>
                  </a:extLst>
                </a:gridCol>
                <a:gridCol w="1036182">
                  <a:extLst>
                    <a:ext uri="{9D8B030D-6E8A-4147-A177-3AD203B41FA5}">
                      <a16:colId xmlns:a16="http://schemas.microsoft.com/office/drawing/2014/main" val="4128006171"/>
                    </a:ext>
                  </a:extLst>
                </a:gridCol>
                <a:gridCol w="1036182">
                  <a:extLst>
                    <a:ext uri="{9D8B030D-6E8A-4147-A177-3AD203B41FA5}">
                      <a16:colId xmlns:a16="http://schemas.microsoft.com/office/drawing/2014/main" val="2729079198"/>
                    </a:ext>
                  </a:extLst>
                </a:gridCol>
                <a:gridCol w="1036182">
                  <a:extLst>
                    <a:ext uri="{9D8B030D-6E8A-4147-A177-3AD203B41FA5}">
                      <a16:colId xmlns:a16="http://schemas.microsoft.com/office/drawing/2014/main" val="3532494266"/>
                    </a:ext>
                  </a:extLst>
                </a:gridCol>
                <a:gridCol w="1036182">
                  <a:extLst>
                    <a:ext uri="{9D8B030D-6E8A-4147-A177-3AD203B41FA5}">
                      <a16:colId xmlns:a16="http://schemas.microsoft.com/office/drawing/2014/main" val="689054234"/>
                    </a:ext>
                  </a:extLst>
                </a:gridCol>
              </a:tblGrid>
              <a:tr h="651933">
                <a:tc>
                  <a:txBody>
                    <a:bodyPr/>
                    <a:lstStyle/>
                    <a:p>
                      <a:r>
                        <a:rPr lang="en-SG" sz="1200" dirty="0"/>
                        <a:t>Ticker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Close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Dividend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Shares Outstanding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21494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SG" sz="12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2016-10-31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70284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SG" sz="12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2016-11-01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33488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SG" sz="12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80633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SG" sz="12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2016-10-31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2737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SG" sz="12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2016-11-01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7869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8478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17E2C-74FA-FA93-8FA0-16CF4143C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How to match up?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904B7C3-9D77-723F-082B-CB0F61D879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618354"/>
              </p:ext>
            </p:extLst>
          </p:nvPr>
        </p:nvGraphicFramePr>
        <p:xfrm>
          <a:off x="672379" y="1401154"/>
          <a:ext cx="9325638" cy="22719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182">
                  <a:extLst>
                    <a:ext uri="{9D8B030D-6E8A-4147-A177-3AD203B41FA5}">
                      <a16:colId xmlns:a16="http://schemas.microsoft.com/office/drawing/2014/main" val="3814351907"/>
                    </a:ext>
                  </a:extLst>
                </a:gridCol>
                <a:gridCol w="1036182">
                  <a:extLst>
                    <a:ext uri="{9D8B030D-6E8A-4147-A177-3AD203B41FA5}">
                      <a16:colId xmlns:a16="http://schemas.microsoft.com/office/drawing/2014/main" val="884477158"/>
                    </a:ext>
                  </a:extLst>
                </a:gridCol>
                <a:gridCol w="1036182">
                  <a:extLst>
                    <a:ext uri="{9D8B030D-6E8A-4147-A177-3AD203B41FA5}">
                      <a16:colId xmlns:a16="http://schemas.microsoft.com/office/drawing/2014/main" val="2419652167"/>
                    </a:ext>
                  </a:extLst>
                </a:gridCol>
                <a:gridCol w="1036182">
                  <a:extLst>
                    <a:ext uri="{9D8B030D-6E8A-4147-A177-3AD203B41FA5}">
                      <a16:colId xmlns:a16="http://schemas.microsoft.com/office/drawing/2014/main" val="450201316"/>
                    </a:ext>
                  </a:extLst>
                </a:gridCol>
                <a:gridCol w="1036182">
                  <a:extLst>
                    <a:ext uri="{9D8B030D-6E8A-4147-A177-3AD203B41FA5}">
                      <a16:colId xmlns:a16="http://schemas.microsoft.com/office/drawing/2014/main" val="1655988978"/>
                    </a:ext>
                  </a:extLst>
                </a:gridCol>
                <a:gridCol w="1036182">
                  <a:extLst>
                    <a:ext uri="{9D8B030D-6E8A-4147-A177-3AD203B41FA5}">
                      <a16:colId xmlns:a16="http://schemas.microsoft.com/office/drawing/2014/main" val="4128006171"/>
                    </a:ext>
                  </a:extLst>
                </a:gridCol>
                <a:gridCol w="1036182">
                  <a:extLst>
                    <a:ext uri="{9D8B030D-6E8A-4147-A177-3AD203B41FA5}">
                      <a16:colId xmlns:a16="http://schemas.microsoft.com/office/drawing/2014/main" val="2729079198"/>
                    </a:ext>
                  </a:extLst>
                </a:gridCol>
                <a:gridCol w="1036182">
                  <a:extLst>
                    <a:ext uri="{9D8B030D-6E8A-4147-A177-3AD203B41FA5}">
                      <a16:colId xmlns:a16="http://schemas.microsoft.com/office/drawing/2014/main" val="3532494266"/>
                    </a:ext>
                  </a:extLst>
                </a:gridCol>
                <a:gridCol w="1036182">
                  <a:extLst>
                    <a:ext uri="{9D8B030D-6E8A-4147-A177-3AD203B41FA5}">
                      <a16:colId xmlns:a16="http://schemas.microsoft.com/office/drawing/2014/main" val="689054234"/>
                    </a:ext>
                  </a:extLst>
                </a:gridCol>
              </a:tblGrid>
              <a:tr h="651933">
                <a:tc>
                  <a:txBody>
                    <a:bodyPr/>
                    <a:lstStyle/>
                    <a:p>
                      <a:r>
                        <a:rPr lang="en-SG" sz="1200" dirty="0"/>
                        <a:t>Ticker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Close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Dividend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Shares Outstanding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21494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SG" sz="12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2016-10-31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70284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SG" sz="12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2016-11-01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33488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SG" sz="12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80633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SG" sz="12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2016-10-31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2737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SG" sz="12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2016-11-01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786999"/>
                  </a:ext>
                </a:extLst>
              </a:tr>
            </a:tbl>
          </a:graphicData>
        </a:graphic>
      </p:graphicFrame>
      <p:sp>
        <p:nvSpPr>
          <p:cNvPr id="3" name="Arrow: Down 2">
            <a:extLst>
              <a:ext uri="{FF2B5EF4-FFF2-40B4-BE49-F238E27FC236}">
                <a16:creationId xmlns:a16="http://schemas.microsoft.com/office/drawing/2014/main" id="{BFB9A25F-B7D5-E568-9C7A-1D0502D66F58}"/>
              </a:ext>
            </a:extLst>
          </p:cNvPr>
          <p:cNvSpPr/>
          <p:nvPr/>
        </p:nvSpPr>
        <p:spPr>
          <a:xfrm>
            <a:off x="2182483" y="3673087"/>
            <a:ext cx="267419" cy="7005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DF7FB3-FEEC-179C-CBED-06F453201511}"/>
              </a:ext>
            </a:extLst>
          </p:cNvPr>
          <p:cNvSpPr txBox="1"/>
          <p:nvPr/>
        </p:nvSpPr>
        <p:spPr>
          <a:xfrm>
            <a:off x="1431985" y="3985404"/>
            <a:ext cx="2760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Reporting Date</a:t>
            </a:r>
          </a:p>
        </p:txBody>
      </p:sp>
    </p:spTree>
    <p:extLst>
      <p:ext uri="{BB962C8B-B14F-4D97-AF65-F5344CB8AC3E}">
        <p14:creationId xmlns:p14="http://schemas.microsoft.com/office/powerpoint/2010/main" val="3412627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1163</TotalTime>
  <Words>453</Words>
  <Application>Microsoft Office PowerPoint</Application>
  <PresentationFormat>Widescreen</PresentationFormat>
  <Paragraphs>146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Can Fundamental Ratios help to outperform the market?</vt:lpstr>
      <vt:lpstr>Problem</vt:lpstr>
      <vt:lpstr>Information available</vt:lpstr>
      <vt:lpstr>Merge all the info</vt:lpstr>
      <vt:lpstr>Stock price info</vt:lpstr>
      <vt:lpstr>Functions</vt:lpstr>
      <vt:lpstr>Combination of 3 financial statements</vt:lpstr>
      <vt:lpstr>Price dataset Contains 5 years of price information</vt:lpstr>
      <vt:lpstr>How to match up?</vt:lpstr>
      <vt:lpstr>X Dataset – A set of financial ratios</vt:lpstr>
      <vt:lpstr>From price data, create a new dataset</vt:lpstr>
      <vt:lpstr>Slide sequence</vt:lpstr>
      <vt:lpstr>What to deploy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portfolio that beats the market</dc:title>
  <dc:creator>Summit Power</dc:creator>
  <cp:lastModifiedBy>Summit Power</cp:lastModifiedBy>
  <cp:revision>6</cp:revision>
  <dcterms:created xsi:type="dcterms:W3CDTF">2022-10-11T03:35:17Z</dcterms:created>
  <dcterms:modified xsi:type="dcterms:W3CDTF">2022-10-14T04:23:28Z</dcterms:modified>
</cp:coreProperties>
</file>