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3CDEA6-37A4-46F4-B061-8982E8EDF4D7}">
  <a:tblStyle styleId="{943CDEA6-37A4-46F4-B061-8982E8EDF4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551f464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551f464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2db5e9db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2db5e9db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2db5e9db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2db5e9db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295e486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4295e486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400c9921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4400c9921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5650faf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45650faf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95e48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295e48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295e486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295e486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295e486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295e486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2db5e9d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2db5e9d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2db5e9db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2db5e9db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2db5e9db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2db5e9db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2db5e9db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2db5e9db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2db5e9db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2db5e9db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881550"/>
            <a:ext cx="8520600" cy="9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SubReddit Classification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375300" y="4283550"/>
            <a:ext cx="2768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 by Ethan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 Aug 2022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23579">
            <a:off x="5833000" y="469300"/>
            <a:ext cx="31623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1852800" y="2732500"/>
            <a:ext cx="5057700" cy="8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1250"/>
              <a:buNone/>
            </a:pPr>
            <a:r>
              <a:rPr i="1" lang="en-GB" sz="2400"/>
              <a:t>Using webscraping, NLP &amp; classification ML techniques</a:t>
            </a:r>
            <a:endParaRPr i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235500" y="619075"/>
            <a:ext cx="8673300" cy="24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Max features:</a:t>
            </a:r>
            <a:r>
              <a:rPr lang="en-GB"/>
              <a:t> 7,000 (Only top 7000 words from corpus saved)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Max df: </a:t>
            </a:r>
            <a:r>
              <a:rPr lang="en-GB"/>
              <a:t>0.95 (Ignore words that occur in &gt;95% of documents from corpus)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Min df: </a:t>
            </a:r>
            <a:r>
              <a:rPr lang="en-GB"/>
              <a:t>2 (Word must </a:t>
            </a:r>
            <a:r>
              <a:rPr lang="en-GB"/>
              <a:t>occur</a:t>
            </a:r>
            <a:r>
              <a:rPr lang="en-GB"/>
              <a:t> in at least 2 </a:t>
            </a:r>
            <a:r>
              <a:rPr lang="en-GB"/>
              <a:t>documents from corpus)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Ngrams: </a:t>
            </a:r>
            <a:r>
              <a:rPr lang="en-GB"/>
              <a:t>(1,2) (Capture every 1 and 2 word phrases)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-GB"/>
              <a:t>Stopwords:</a:t>
            </a:r>
            <a:r>
              <a:rPr lang="en-GB"/>
              <a:t> ‘english’ + common words like ‘bicycles, motorcycles, cyclists’ etc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Evaluate Model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Parameters</a:t>
            </a:r>
            <a:endParaRPr b="1"/>
          </a:p>
        </p:txBody>
      </p:sp>
      <p:graphicFrame>
        <p:nvGraphicFramePr>
          <p:cNvPr id="202" name="Google Shape;202;p22"/>
          <p:cNvGraphicFramePr/>
          <p:nvPr/>
        </p:nvGraphicFramePr>
        <p:xfrm>
          <a:off x="235500" y="310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{943CDEA6-37A4-46F4-B061-8982E8EDF4D7}</a:tableStyleId>
              </a:tblPr>
              <a:tblGrid>
                <a:gridCol w="1445425"/>
                <a:gridCol w="1179000"/>
                <a:gridCol w="1575750"/>
                <a:gridCol w="1370200"/>
                <a:gridCol w="1145425"/>
                <a:gridCol w="1625975"/>
              </a:tblGrid>
              <a:tr h="4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Generalisation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F1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AUC ROC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CountVect with NB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0.8737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6.49%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0.8455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0.8677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0.9465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235500" y="619075"/>
            <a:ext cx="5623800" cy="24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CountVectorizer with MultinomialNB was chosen because of its good generalization, accuracy, precision, F1 score and AUC ROC score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 as overfitted as the Random Forest models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Takes lesser time to run (9 seconds) compared to the RandomForest model (28 seconds)</a:t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Evaluate Model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4" name="Google Shape;214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Evaluation</a:t>
            </a:r>
            <a:endParaRPr b="1"/>
          </a:p>
        </p:txBody>
      </p:sp>
      <p:graphicFrame>
        <p:nvGraphicFramePr>
          <p:cNvPr id="215" name="Google Shape;215;p23"/>
          <p:cNvGraphicFramePr/>
          <p:nvPr/>
        </p:nvGraphicFramePr>
        <p:xfrm>
          <a:off x="235500" y="310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{943CDEA6-37A4-46F4-B061-8982E8EDF4D7}</a:tableStyleId>
              </a:tblPr>
              <a:tblGrid>
                <a:gridCol w="1445425"/>
                <a:gridCol w="1179000"/>
                <a:gridCol w="1575750"/>
                <a:gridCol w="1370200"/>
                <a:gridCol w="1145425"/>
                <a:gridCol w="1625975"/>
              </a:tblGrid>
              <a:tr h="4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Generalisation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F1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AUC ROC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CountVect with NB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0.8737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6.49%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0.8455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0.8677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0.9465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6" name="Google Shape;216;p23"/>
          <p:cNvPicPr preferRelativeResize="0"/>
          <p:nvPr/>
        </p:nvPicPr>
        <p:blipFill rotWithShape="1">
          <a:blip r:embed="rId3">
            <a:alphaModFix/>
          </a:blip>
          <a:srcRect b="0" l="0" r="1652" t="7287"/>
          <a:stretch/>
        </p:blipFill>
        <p:spPr>
          <a:xfrm>
            <a:off x="5859300" y="313775"/>
            <a:ext cx="2914900" cy="26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8110775" y="2271450"/>
            <a:ext cx="401100" cy="1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0.9465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235500" y="619075"/>
            <a:ext cx="6345900" cy="24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well can we classify a subreddit post?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-GB"/>
              <a:t>87% accuracy,</a:t>
            </a:r>
            <a:r>
              <a:rPr lang="en-GB"/>
              <a:t> but possible to increase the accuracy and precision of the models using GridSearch instead of Randomized Search (only 25 iterations done in model)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Answer the Problem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Answering the Problem</a:t>
            </a:r>
            <a:endParaRPr b="1"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275" y="201925"/>
            <a:ext cx="2337775" cy="19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2287649"/>
            <a:ext cx="6846649" cy="18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/>
          <p:nvPr/>
        </p:nvSpPr>
        <p:spPr>
          <a:xfrm>
            <a:off x="5758725" y="2425100"/>
            <a:ext cx="63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Actual</a:t>
            </a:r>
            <a:endParaRPr sz="1200"/>
          </a:p>
        </p:txBody>
      </p:sp>
      <p:sp>
        <p:nvSpPr>
          <p:cNvPr id="233" name="Google Shape;233;p24"/>
          <p:cNvSpPr txBox="1"/>
          <p:nvPr/>
        </p:nvSpPr>
        <p:spPr>
          <a:xfrm>
            <a:off x="6319125" y="2425100"/>
            <a:ext cx="9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Predicted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</a:t>
            </a:r>
            <a:endParaRPr b="1"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235500" y="619075"/>
            <a:ext cx="85968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performed ok despite some </a:t>
            </a:r>
            <a:r>
              <a:rPr lang="en-GB"/>
              <a:t>spam posts left over. M</a:t>
            </a:r>
            <a:r>
              <a:rPr b="1" lang="en-GB"/>
              <a:t>ore thorough cleaning</a:t>
            </a:r>
            <a:r>
              <a:rPr lang="en-GB"/>
              <a:t> can be done to remove more spam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out on </a:t>
            </a:r>
            <a:r>
              <a:rPr b="1" lang="en-GB"/>
              <a:t>other models</a:t>
            </a:r>
            <a:r>
              <a:rPr lang="en-GB"/>
              <a:t> other than Naive Bayes and Random Forest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Explore </a:t>
            </a:r>
            <a:r>
              <a:rPr b="1" lang="en-GB"/>
              <a:t>new features</a:t>
            </a:r>
            <a:r>
              <a:rPr lang="en-GB"/>
              <a:t> within Reddit such as the upvotes and downvotes, as well as post comments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Metrics are easy to compare for a balanced dataset. In the future, need to make use of sensitivity and specificity for </a:t>
            </a:r>
            <a:r>
              <a:rPr lang="en-GB"/>
              <a:t>imbalance</a:t>
            </a:r>
            <a:r>
              <a:rPr lang="en-GB"/>
              <a:t> datasets. The ROC-AUC curve would also have to be substituted with the Precision Recall curve.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Q&amp;A</a:t>
            </a:r>
            <a:endParaRPr b="1"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235500" y="619075"/>
            <a:ext cx="85968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Any questions? Thank you!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Appendix</a:t>
            </a:r>
            <a:endParaRPr b="1"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235500" y="619075"/>
            <a:ext cx="85968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Forest seemed to overfit, generalization is not good.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 hyperparameters tested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N_estimators: [100, 150, 200]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Max_depth: [None, 1, 3, 5]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improve?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Reduce number of variables sampled at each split (reduce max_features)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more data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Increase the number of n_estimators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-GB"/>
              <a:t>Use other hyperparameters such as min_samples_leaf (set &gt;1)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Define the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Gather &amp; clean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Explore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Model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 Evaluate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6. Answer the problem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19218" r="20420" t="0"/>
          <a:stretch/>
        </p:blipFill>
        <p:spPr>
          <a:xfrm>
            <a:off x="4029525" y="333875"/>
            <a:ext cx="4802774" cy="44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54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How well can we classify a post belonging to one of two </a:t>
            </a:r>
            <a:r>
              <a:rPr lang="en-GB"/>
              <a:t>popular</a:t>
            </a:r>
            <a:r>
              <a:rPr lang="en-GB"/>
              <a:t> subreddits: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Problem Statement</a:t>
            </a:r>
            <a:endParaRPr b="1" sz="1200"/>
          </a:p>
        </p:txBody>
      </p:sp>
      <p:sp>
        <p:nvSpPr>
          <p:cNvPr id="72" name="Google Shape;72;p15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54475" y="3049825"/>
            <a:ext cx="8520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Reason for choosing these 2 subreddits: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Large number of subs = likely higher quality posts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Similar (as a mode of transport, mostly 2-wheeled, used for sports etc) but different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079425" y="1290775"/>
            <a:ext cx="1988700" cy="96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/r/bicycling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1.1m subs</a:t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>
            <a:off x="4962775" y="1290775"/>
            <a:ext cx="1988700" cy="96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/r/motorcycles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1.5m subs</a:t>
            </a:r>
            <a:endParaRPr b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075" y="1834450"/>
            <a:ext cx="1341300" cy="8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451" y="1834462"/>
            <a:ext cx="1341300" cy="8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 rot="2700000">
            <a:off x="3130578" y="954535"/>
            <a:ext cx="193040" cy="57275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-2700000">
            <a:off x="4811678" y="954535"/>
            <a:ext cx="193040" cy="57275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Gathered 3,000 posts per subreddit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cleaning: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Joined title and selftext (many empty self texts)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Removed duplicates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Removed urls, special characters, emojis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cleaning, 5,329 posts left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53.5% bicycling and 46.5% motorcycles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Gather &amp; Clean Data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gathering &amp; cleaning</a:t>
            </a:r>
            <a:endParaRPr b="1"/>
          </a:p>
        </p:txBody>
      </p:sp>
      <p:grpSp>
        <p:nvGrpSpPr>
          <p:cNvPr id="96" name="Google Shape;96;p16"/>
          <p:cNvGrpSpPr/>
          <p:nvPr/>
        </p:nvGrpSpPr>
        <p:grpSpPr>
          <a:xfrm>
            <a:off x="605549" y="2718975"/>
            <a:ext cx="7232027" cy="1506650"/>
            <a:chOff x="224549" y="2718975"/>
            <a:chExt cx="7232027" cy="1506650"/>
          </a:xfrm>
        </p:grpSpPr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549" y="3264524"/>
              <a:ext cx="4260301" cy="961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3625" y="2718975"/>
              <a:ext cx="2072951" cy="1506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/>
            <p:nvPr/>
          </p:nvSpPr>
          <p:spPr>
            <a:xfrm>
              <a:off x="3440900" y="2718975"/>
              <a:ext cx="565200" cy="32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Title</a:t>
              </a:r>
              <a:endParaRPr b="1"/>
            </a:p>
          </p:txBody>
        </p:sp>
        <p:cxnSp>
          <p:nvCxnSpPr>
            <p:cNvPr id="100" name="Google Shape;100;p16"/>
            <p:cNvCxnSpPr>
              <a:stCxn id="99" idx="1"/>
            </p:cNvCxnSpPr>
            <p:nvPr/>
          </p:nvCxnSpPr>
          <p:spPr>
            <a:xfrm flipH="1">
              <a:off x="1144700" y="2879925"/>
              <a:ext cx="2296200" cy="589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" name="Google Shape;101;p16"/>
            <p:cNvSpPr/>
            <p:nvPr/>
          </p:nvSpPr>
          <p:spPr>
            <a:xfrm>
              <a:off x="3201500" y="3147525"/>
              <a:ext cx="1044000" cy="32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Selftext</a:t>
              </a:r>
              <a:endParaRPr b="1"/>
            </a:p>
          </p:txBody>
        </p:sp>
        <p:cxnSp>
          <p:nvCxnSpPr>
            <p:cNvPr id="102" name="Google Shape;102;p16"/>
            <p:cNvCxnSpPr>
              <a:stCxn id="101" idx="1"/>
            </p:cNvCxnSpPr>
            <p:nvPr/>
          </p:nvCxnSpPr>
          <p:spPr>
            <a:xfrm flipH="1">
              <a:off x="2561000" y="3308475"/>
              <a:ext cx="640500" cy="289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3" name="Google Shape;103;p16"/>
          <p:cNvCxnSpPr>
            <a:stCxn id="99" idx="3"/>
          </p:cNvCxnSpPr>
          <p:nvPr/>
        </p:nvCxnSpPr>
        <p:spPr>
          <a:xfrm flipH="1" rot="10800000">
            <a:off x="4387100" y="2840025"/>
            <a:ext cx="1495200" cy="39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Stop words removal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Added stopwords such as “bicycle, motorcycle, motorbikes, cyclist” to the original list of “English” stopwords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Porter Stemming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Used to extract the base form of the words by removing affixes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E.g. apartment -&gt; apart, garage -&gt; garag, preventing -&gt; prevent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Lemmatizer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Grouping together different forms of the same word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-GB"/>
              <a:t>E.g. riding-&gt; ride, rides -&gt; ride, rider-&gt; ride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Explore Data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Preprocessing and EDA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619075"/>
            <a:ext cx="53769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WordCloud to visualise common words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N-grams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Continuous </a:t>
            </a:r>
            <a:r>
              <a:rPr lang="en-GB"/>
              <a:t>sequence</a:t>
            </a:r>
            <a:r>
              <a:rPr lang="en-GB"/>
              <a:t> of words in a document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E.g. First bike, brand new, need help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Bigrams more common that tri-grams, and mostly associated with people asking for advice or help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Explore Data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Preprocessing and EDA</a:t>
            </a:r>
            <a:endParaRPr b="1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725" y="345025"/>
            <a:ext cx="2840950" cy="1778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722" y="2237500"/>
            <a:ext cx="2840950" cy="1778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235500" y="619075"/>
            <a:ext cx="83748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Train-test split done on 3 datasets (cleaned tokens, stemmed tokens and lemmatized tokens)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 size 70%, test size 30%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4 models: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CountVectorizer with MultinomialNB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TfidfVectorizer with MultinomialNB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CountVectorizer with RandomForest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-GB"/>
              <a:t>TfidfVectorizer with RandomForest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Model Data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Modelling</a:t>
            </a:r>
            <a:endParaRPr b="1"/>
          </a:p>
        </p:txBody>
      </p:sp>
      <p:sp>
        <p:nvSpPr>
          <p:cNvPr id="142" name="Google Shape;142;p19"/>
          <p:cNvSpPr/>
          <p:nvPr/>
        </p:nvSpPr>
        <p:spPr>
          <a:xfrm>
            <a:off x="5014425" y="1821700"/>
            <a:ext cx="9030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Tokens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014425" y="2432263"/>
            <a:ext cx="9030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Stems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014425" y="3042825"/>
            <a:ext cx="9030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Lems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6438325" y="1695425"/>
            <a:ext cx="10731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1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6438325" y="2296333"/>
            <a:ext cx="10731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2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6438325" y="2897242"/>
            <a:ext cx="10731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3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6438325" y="3498150"/>
            <a:ext cx="10731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4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7516675" y="1716875"/>
            <a:ext cx="228900" cy="2253600"/>
          </a:xfrm>
          <a:prstGeom prst="rightBrace">
            <a:avLst>
              <a:gd fmla="val 50000" name="adj1"/>
              <a:gd fmla="val 50155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7750825" y="2535875"/>
            <a:ext cx="107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Compare results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51" name="Google Shape;151;p19"/>
          <p:cNvCxnSpPr>
            <a:stCxn id="142" idx="3"/>
            <a:endCxn id="145" idx="1"/>
          </p:cNvCxnSpPr>
          <p:nvPr/>
        </p:nvCxnSpPr>
        <p:spPr>
          <a:xfrm flipH="1" rot="10800000">
            <a:off x="5917425" y="1931650"/>
            <a:ext cx="520800" cy="15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>
            <a:stCxn id="142" idx="3"/>
            <a:endCxn id="146" idx="1"/>
          </p:cNvCxnSpPr>
          <p:nvPr/>
        </p:nvCxnSpPr>
        <p:spPr>
          <a:xfrm>
            <a:off x="5917425" y="2086450"/>
            <a:ext cx="520800" cy="44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>
            <a:stCxn id="142" idx="3"/>
            <a:endCxn id="147" idx="1"/>
          </p:cNvCxnSpPr>
          <p:nvPr/>
        </p:nvCxnSpPr>
        <p:spPr>
          <a:xfrm>
            <a:off x="5917425" y="2086450"/>
            <a:ext cx="520800" cy="104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>
            <a:stCxn id="142" idx="3"/>
            <a:endCxn id="148" idx="1"/>
          </p:cNvCxnSpPr>
          <p:nvPr/>
        </p:nvCxnSpPr>
        <p:spPr>
          <a:xfrm>
            <a:off x="5917425" y="2086450"/>
            <a:ext cx="520800" cy="164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>
            <a:stCxn id="143" idx="3"/>
            <a:endCxn id="145" idx="1"/>
          </p:cNvCxnSpPr>
          <p:nvPr/>
        </p:nvCxnSpPr>
        <p:spPr>
          <a:xfrm flipH="1" rot="10800000">
            <a:off x="5917425" y="1931413"/>
            <a:ext cx="520800" cy="7656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>
            <a:stCxn id="143" idx="3"/>
            <a:endCxn id="146" idx="1"/>
          </p:cNvCxnSpPr>
          <p:nvPr/>
        </p:nvCxnSpPr>
        <p:spPr>
          <a:xfrm flipH="1" rot="10800000">
            <a:off x="5917425" y="2532313"/>
            <a:ext cx="520800" cy="1647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>
            <a:stCxn id="143" idx="3"/>
            <a:endCxn id="147" idx="1"/>
          </p:cNvCxnSpPr>
          <p:nvPr/>
        </p:nvCxnSpPr>
        <p:spPr>
          <a:xfrm>
            <a:off x="5917425" y="2697013"/>
            <a:ext cx="520800" cy="4362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9"/>
          <p:cNvCxnSpPr>
            <a:stCxn id="143" idx="3"/>
            <a:endCxn id="148" idx="1"/>
          </p:cNvCxnSpPr>
          <p:nvPr/>
        </p:nvCxnSpPr>
        <p:spPr>
          <a:xfrm>
            <a:off x="5917425" y="2697013"/>
            <a:ext cx="520800" cy="10371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stCxn id="144" idx="3"/>
            <a:endCxn id="145" idx="1"/>
          </p:cNvCxnSpPr>
          <p:nvPr/>
        </p:nvCxnSpPr>
        <p:spPr>
          <a:xfrm flipH="1" rot="10800000">
            <a:off x="5917425" y="1931475"/>
            <a:ext cx="520800" cy="13761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9"/>
          <p:cNvCxnSpPr>
            <a:stCxn id="144" idx="3"/>
            <a:endCxn id="146" idx="1"/>
          </p:cNvCxnSpPr>
          <p:nvPr/>
        </p:nvCxnSpPr>
        <p:spPr>
          <a:xfrm flipH="1" rot="10800000">
            <a:off x="5917425" y="2532375"/>
            <a:ext cx="520800" cy="775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>
            <a:stCxn id="144" idx="3"/>
            <a:endCxn id="147" idx="1"/>
          </p:cNvCxnSpPr>
          <p:nvPr/>
        </p:nvCxnSpPr>
        <p:spPr>
          <a:xfrm flipH="1" rot="10800000">
            <a:off x="5917425" y="3133275"/>
            <a:ext cx="520800" cy="17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9"/>
          <p:cNvCxnSpPr>
            <a:stCxn id="144" idx="3"/>
            <a:endCxn id="148" idx="1"/>
          </p:cNvCxnSpPr>
          <p:nvPr/>
        </p:nvCxnSpPr>
        <p:spPr>
          <a:xfrm>
            <a:off x="5917425" y="3307575"/>
            <a:ext cx="520800" cy="4266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235500" y="619075"/>
            <a:ext cx="44520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Higher score means that the feature will have a larger effect on the model prediction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Words used to distinguish motorcycles from bicycles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Brands: Honda, Yamaha, Ninja, Suzuki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Motorcycle-specific words: </a:t>
            </a:r>
            <a:r>
              <a:rPr lang="en-GB"/>
              <a:t>Clutch, engine, exhaust, oil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Model Data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Feature Importance</a:t>
            </a:r>
            <a:endParaRPr b="1"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900" y="789125"/>
            <a:ext cx="3860806" cy="33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9375" y="2571750"/>
            <a:ext cx="1318350" cy="9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235500" y="619075"/>
            <a:ext cx="84180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Compare on accuracy, generalisation, precision, f1 score and AUC ROC score (since dataset in fairly balanced)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Evaluate Model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Evaluation</a:t>
            </a:r>
            <a:endParaRPr b="1"/>
          </a:p>
        </p:txBody>
      </p:sp>
      <p:graphicFrame>
        <p:nvGraphicFramePr>
          <p:cNvPr id="189" name="Google Shape;189;p21"/>
          <p:cNvGraphicFramePr/>
          <p:nvPr/>
        </p:nvGraphicFramePr>
        <p:xfrm>
          <a:off x="311725" y="136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{943CDEA6-37A4-46F4-B061-8982E8EDF4D7}</a:tableStyleId>
              </a:tblPr>
              <a:tblGrid>
                <a:gridCol w="1445425"/>
                <a:gridCol w="1179000"/>
                <a:gridCol w="1575750"/>
                <a:gridCol w="1370200"/>
                <a:gridCol w="1145425"/>
                <a:gridCol w="1625975"/>
              </a:tblGrid>
              <a:tr h="4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Generalisation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F1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AUC ROC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CountVect with NB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0.8737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6.49%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0.8455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0.8677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0.9465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TfidfVect with NB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0.8699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9.11%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0.8534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0.8613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0.9522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CountVect with RF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0.8418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15.6%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0.8375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0.8278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0.9111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TfidfVect with RF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0.8443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15.3%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0.8479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0.8286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0.9138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