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5C7D98-7BC2-4D2C-9B90-3A103885D3D6}">
  <a:tblStyle styleId="{B95C7D98-7BC2-4D2C-9B90-3A103885D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2db5e9db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2db5e9db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2db5e9db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2db5e9db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95e48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295e48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95e48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95e48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95e486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295e486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295e486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295e486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2db5e9d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2db5e9d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2db5e9db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2db5e9d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db5e9db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db5e9db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db5e9db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db5e9db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2db5e9db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2db5e9db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81550"/>
            <a:ext cx="85206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Sub-Reddit Classification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75300" y="4283550"/>
            <a:ext cx="276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 by Ethan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 Aug 2022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3579">
            <a:off x="5833000" y="469300"/>
            <a:ext cx="31623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1852800" y="2732500"/>
            <a:ext cx="5057700" cy="8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i="1" lang="en-GB" sz="2400"/>
              <a:t>Using webscraping, NLP &amp; classification ML techniques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235500" y="619075"/>
            <a:ext cx="84180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CountVectorizer with MultinomialNB was chosen because of its good generalization, accuracy, precision, F1 score and AUC ROC score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as overfitted as the Random Forest models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Takes lesser time to run (9 seconds) compared to the RandomForest model (28 seconds)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Evaluate Model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Evaluation</a:t>
            </a:r>
            <a:endParaRPr b="1"/>
          </a:p>
        </p:txBody>
      </p:sp>
      <p:graphicFrame>
        <p:nvGraphicFramePr>
          <p:cNvPr id="180" name="Google Shape;180;p22"/>
          <p:cNvGraphicFramePr/>
          <p:nvPr/>
        </p:nvGraphicFramePr>
        <p:xfrm>
          <a:off x="235500" y="31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{B95C7D98-7BC2-4D2C-9B90-3A103885D3D6}</a:tableStyleId>
              </a:tblPr>
              <a:tblGrid>
                <a:gridCol w="1445425"/>
                <a:gridCol w="1179000"/>
                <a:gridCol w="1575750"/>
                <a:gridCol w="1370200"/>
                <a:gridCol w="1145425"/>
                <a:gridCol w="1625975"/>
              </a:tblGrid>
              <a:tr h="4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Generalisation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AUC ROC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0.8737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6.49%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0.9465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235500" y="619075"/>
            <a:ext cx="63459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well can we classify a subreddit post?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87% accuracy, but possible to increase the accuracy and precision of the models using GridSearch instead of Randomized Search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Answer the Problem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Answering the Problem</a:t>
            </a:r>
            <a:endParaRPr b="1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75" y="201925"/>
            <a:ext cx="2337775" cy="19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2287649"/>
            <a:ext cx="6846649" cy="1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5758725" y="2425100"/>
            <a:ext cx="6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Actual</a:t>
            </a:r>
            <a:endParaRPr sz="1200"/>
          </a:p>
        </p:txBody>
      </p:sp>
      <p:sp>
        <p:nvSpPr>
          <p:cNvPr id="196" name="Google Shape;196;p23"/>
          <p:cNvSpPr txBox="1"/>
          <p:nvPr/>
        </p:nvSpPr>
        <p:spPr>
          <a:xfrm>
            <a:off x="6319125" y="2425100"/>
            <a:ext cx="9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Predicted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235500" y="619075"/>
            <a:ext cx="8596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performed ok despite some </a:t>
            </a:r>
            <a:r>
              <a:rPr lang="en-GB"/>
              <a:t>spam posts left over. More thorough cleaning can be done to remove more spam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out on other models other than Naive Bayes and Random Forest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Explore new features within Reddit such as the upvotes and downvotes, as well as post comments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Metrics are easy to compare for a balanced dataset. In the future, need to make use of sensitivity and specificity for </a:t>
            </a:r>
            <a:r>
              <a:rPr lang="en-GB"/>
              <a:t>imbalance</a:t>
            </a:r>
            <a:r>
              <a:rPr lang="en-GB"/>
              <a:t> datasets. The ROC-AUC curve would also have to be substituted with the Precision Recall curve.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Define the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Gather &amp; clean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Explore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Model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Evaluate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6. Answer the problem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9218" r="20420" t="0"/>
          <a:stretch/>
        </p:blipFill>
        <p:spPr>
          <a:xfrm>
            <a:off x="4029525" y="333875"/>
            <a:ext cx="4802774" cy="44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How well can we classify a post belonging to one of two </a:t>
            </a:r>
            <a:r>
              <a:rPr lang="en-GB"/>
              <a:t>popular</a:t>
            </a:r>
            <a:r>
              <a:rPr lang="en-GB"/>
              <a:t> subreddits: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Problem Statement</a:t>
            </a:r>
            <a:endParaRPr b="1" sz="1200"/>
          </a:p>
        </p:txBody>
      </p:sp>
      <p:sp>
        <p:nvSpPr>
          <p:cNvPr id="72" name="Google Shape;72;p15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54475" y="3049825"/>
            <a:ext cx="8520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 for choosing these 2 subreddits: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Large number of subs = likely higher quality posts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Similar (as a mode of transport, mostly 2-wheeled, used for sports etc) but different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079425" y="1290775"/>
            <a:ext cx="1988700" cy="96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/r/bicycling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1.1m subs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4962775" y="1290775"/>
            <a:ext cx="1988700" cy="96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/r/motorcycles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1.5m subs</a:t>
            </a:r>
            <a:endParaRPr b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75" y="1834450"/>
            <a:ext cx="1341300" cy="8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451" y="1834462"/>
            <a:ext cx="1341300" cy="8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 rot="2700000">
            <a:off x="3130578" y="954535"/>
            <a:ext cx="193040" cy="5727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2700000">
            <a:off x="4811678" y="954535"/>
            <a:ext cx="193040" cy="5727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 3,000 posts per subreddit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cleaning: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Joined title and selftext (many empty self texts)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Removed duplicates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Removed urls, special characters,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cleaning, 5,329 posts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53.5% bicycling and 46.5% motorcycles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Gather &amp; Clean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gathering &amp; cleaning</a:t>
            </a:r>
            <a:endParaRPr b="1"/>
          </a:p>
        </p:txBody>
      </p:sp>
      <p:grpSp>
        <p:nvGrpSpPr>
          <p:cNvPr id="96" name="Google Shape;96;p16"/>
          <p:cNvGrpSpPr/>
          <p:nvPr/>
        </p:nvGrpSpPr>
        <p:grpSpPr>
          <a:xfrm>
            <a:off x="605549" y="2718975"/>
            <a:ext cx="7232027" cy="1506650"/>
            <a:chOff x="224549" y="2718975"/>
            <a:chExt cx="7232027" cy="1506650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549" y="3264524"/>
              <a:ext cx="4260301" cy="961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3625" y="2718975"/>
              <a:ext cx="2072951" cy="150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/>
            <p:nvPr/>
          </p:nvSpPr>
          <p:spPr>
            <a:xfrm>
              <a:off x="3440900" y="2718975"/>
              <a:ext cx="565200" cy="32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Title</a:t>
              </a:r>
              <a:endParaRPr b="1"/>
            </a:p>
          </p:txBody>
        </p:sp>
        <p:cxnSp>
          <p:nvCxnSpPr>
            <p:cNvPr id="100" name="Google Shape;100;p16"/>
            <p:cNvCxnSpPr>
              <a:stCxn id="99" idx="1"/>
            </p:cNvCxnSpPr>
            <p:nvPr/>
          </p:nvCxnSpPr>
          <p:spPr>
            <a:xfrm flipH="1">
              <a:off x="1144700" y="2879925"/>
              <a:ext cx="2296200" cy="589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3201500" y="3147525"/>
              <a:ext cx="1044000" cy="32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Selftext</a:t>
              </a:r>
              <a:endParaRPr b="1"/>
            </a:p>
          </p:txBody>
        </p:sp>
        <p:cxnSp>
          <p:nvCxnSpPr>
            <p:cNvPr id="102" name="Google Shape;102;p16"/>
            <p:cNvCxnSpPr>
              <a:stCxn id="101" idx="1"/>
            </p:cNvCxnSpPr>
            <p:nvPr/>
          </p:nvCxnSpPr>
          <p:spPr>
            <a:xfrm flipH="1">
              <a:off x="2561000" y="3308475"/>
              <a:ext cx="640500" cy="289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3" name="Google Shape;103;p16"/>
          <p:cNvCxnSpPr>
            <a:stCxn id="99" idx="3"/>
          </p:cNvCxnSpPr>
          <p:nvPr/>
        </p:nvCxnSpPr>
        <p:spPr>
          <a:xfrm flipH="1" rot="10800000">
            <a:off x="4387100" y="2840025"/>
            <a:ext cx="1495200" cy="39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Stop words removal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Added stopwords such as “bicycle, motorcycle, motorbikes, cyclist” to the original list of “English” stopwords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Porter Stemming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Used to extract the base form of the words by removing affixes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E.g. apartment -&gt; apart, garage -&gt; garag, preventing -&gt; prevent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Lemmatizer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Grouping together different forms of the same word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E.g. riding-&gt; ride, rides -&gt; ride, rider-&gt; ride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Explore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 and EDA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619075"/>
            <a:ext cx="5760300" cy="26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WordCloud to visualise common words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N-grams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Continuous </a:t>
            </a:r>
            <a:r>
              <a:rPr lang="en-GB"/>
              <a:t>sequence</a:t>
            </a:r>
            <a:r>
              <a:rPr lang="en-GB"/>
              <a:t> of words in a document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First bike, brand new, need help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Bigrams more common that tri-grams, and mostly associated with people asking for advice or help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Explore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 and EDA</a:t>
            </a:r>
            <a:endParaRPr b="1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325" y="345025"/>
            <a:ext cx="2196350" cy="137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319" y="1884425"/>
            <a:ext cx="2196368" cy="1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35500" y="619075"/>
            <a:ext cx="83748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Train-test split done on 3 datasets (cleaned tokens, stemmed tokens and lemmatized tokens)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size 70%, test size 30%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models: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CountVectorizer with MultinomialNB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TfidfVectorizer with MultinomialNB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CountVectorizer with RandomForest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TfidfVectorizer with RandomForest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Model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Modelling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235500" y="619075"/>
            <a:ext cx="44520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score means that the feature will have a larger effect on the model prediction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Words used to distinguish motorcycles from bicycles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Brands: Honda, Yamaha, Ninja, Suzuki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Motorcycle-specific words: </a:t>
            </a:r>
            <a:r>
              <a:rPr lang="en-GB"/>
              <a:t>Clutch, engine, exhaust, oil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Model Data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Evaluate Model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 Importance</a:t>
            </a:r>
            <a:endParaRPr b="1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725" y="410875"/>
            <a:ext cx="4025425" cy="34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35500" y="619075"/>
            <a:ext cx="84180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Compare on accuracy, generalisation, precision, f1 score and AUC ROC score (since dataset in fairly balanced)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97975" y="4318025"/>
            <a:ext cx="1494300" cy="751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Problem Statement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267660" y="4318025"/>
            <a:ext cx="16887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Gather &amp; Clean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63174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Explore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16022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Model Data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5688714" y="4318025"/>
            <a:ext cx="1853100" cy="751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Evaluate Model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217199" y="4318025"/>
            <a:ext cx="1853100" cy="751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Answer the Problem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Evaluation</a:t>
            </a:r>
            <a:endParaRPr b="1"/>
          </a:p>
        </p:txBody>
      </p:sp>
      <p:graphicFrame>
        <p:nvGraphicFramePr>
          <p:cNvPr id="167" name="Google Shape;167;p21"/>
          <p:cNvGraphicFramePr/>
          <p:nvPr/>
        </p:nvGraphicFramePr>
        <p:xfrm>
          <a:off x="311725" y="13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{B95C7D98-7BC2-4D2C-9B90-3A103885D3D6}</a:tableStyleId>
              </a:tblPr>
              <a:tblGrid>
                <a:gridCol w="1445425"/>
                <a:gridCol w="1179000"/>
                <a:gridCol w="1575750"/>
                <a:gridCol w="1370200"/>
                <a:gridCol w="1145425"/>
                <a:gridCol w="1625975"/>
              </a:tblGrid>
              <a:tr h="4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Generalisation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AUC ROC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0.8737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6.49%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0.9465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TfidfVect with NB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9.11%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0.8534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0.8613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0.9522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CountVect with 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15.6%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0.8375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0.8278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0.9111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TfidfVect with 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15.3%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0.8479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0.8286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0.9138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