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c0cb8dc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c0cb8dc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c0cb8dc6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c0cb8dc6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c0cb8dc6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c0cb8dc6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c0cb8dc6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c0cb8dc6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c0cb8dc6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c0cb8dc6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c0cb8dc6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c0cb8dc6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c0cb8dc6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c0cb8dc6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redis seminar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multi-modal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c0cb8dc6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c0cb8dc6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c0cb8dc6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c0cb8dc6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32k quality?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c0cb8dc6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c0cb8dc6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w/ self-RAG?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566abeaf8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566abeaf8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w/ self-RAG?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c0cb8dc6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c0cb8dc6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c0cb8dc6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c0cb8dc6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cebadb8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cebadb8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c0cb8dc6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c0cb8dc6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c0cb8dc6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c0cb8dc6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c0cb8dc6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c0cb8dc6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c0cb8dc6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c0cb8dc6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c0cb8dc6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c0cb8dc6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566abeaf8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566abeaf8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twitter.com/RLanceMarti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github.com/langchain-ai/rag-from-scratch" TargetMode="External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hyperlink" Target="https://x.com/RLanceMartin/status/1764018419618484325?s=20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s://python.langchain.com/docs/use_cases/query_analysis/" TargetMode="External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hyperlink" Target="https://arxiv.org/pdf/2312.06648.pdf" TargetMode="External"/><Relationship Id="rId6" Type="http://schemas.openxmlformats.org/officeDocument/2006/relationships/hyperlink" Target="https://blog.langchain.dev/semi-structured-multi-modal-rag/" TargetMode="External"/><Relationship Id="rId7" Type="http://schemas.openxmlformats.org/officeDocument/2006/relationships/hyperlink" Target="https://python.langchain.com/docs/modules/data_connection/retrievers/parent_document_retrieve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hyperlink" Target="https://arxiv.org/abs/2401.18059" TargetMode="External"/><Relationship Id="rId6" Type="http://schemas.openxmlformats.org/officeDocument/2006/relationships/hyperlink" Target="https://www.youtube.com/watch?v=jbGchdTL7d0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hyperlink" Target="https://www.together.ai/blog/embeddings-endpoint-release" TargetMode="External"/><Relationship Id="rId5" Type="http://schemas.openxmlformats.org/officeDocument/2006/relationships/hyperlink" Target="https://hazyresearch.stanford.edu/blog/2024-01-11-m2-bert-retrieval" TargetMode="External"/><Relationship Id="rId6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hyperlink" Target="https://arxiv.org/abs/2310.11511" TargetMode="External"/><Relationship Id="rId5" Type="http://schemas.openxmlformats.org/officeDocument/2006/relationships/hyperlink" Target="https://www.youtube.com/watch?v=E2shqsYwxck" TargetMode="External"/><Relationship Id="rId6" Type="http://schemas.openxmlformats.org/officeDocument/2006/relationships/hyperlink" Target="https://github.com/langchain-ai/langgraph/blob/main/examples/rag/langgraph_self_rag.ipynb" TargetMode="External"/><Relationship Id="rId7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hyperlink" Target="https://arxiv.org/abs/2401.15884" TargetMode="External"/><Relationship Id="rId5" Type="http://schemas.openxmlformats.org/officeDocument/2006/relationships/hyperlink" Target="https://www.youtube.com/watch?v=E2shqsYwxck" TargetMode="External"/><Relationship Id="rId6" Type="http://schemas.openxmlformats.org/officeDocument/2006/relationships/hyperlink" Target="https://github.com/langchain-ai/langgraph/blob/main/examples/rag/langgraph_crag.ipynb" TargetMode="External"/><Relationship Id="rId7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github.com/langchain-ai/rag-from-scratch" TargetMode="External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hyperlink" Target="https://twitter.com/agishaun/status/175856186276412219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www.youtube.com/watch?v=wd7TZ4w1mSw&amp;feature=youtu.b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github.com/gkamradt/LLMTest_NeedleInAHaystack" TargetMode="External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youtu.be/UlmyyYQGhzc" TargetMode="External"/><Relationship Id="rId5" Type="http://schemas.openxmlformats.org/officeDocument/2006/relationships/hyperlink" Target="https://blog.langchain.dev/multi-needle-in-a-haystack/" TargetMode="External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arxiv.org/pdf/2310.01427.pdf" TargetMode="External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hyperlink" Target="https://twitter.com/thomasahle/status/1770520899349053835?s=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9675" y="2095050"/>
            <a:ext cx="9004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22222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Unifying RAG and long context LLMs</a:t>
            </a:r>
            <a:endParaRPr b="1" sz="21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5171A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Lance Martin</a:t>
            </a:r>
            <a:endParaRPr sz="15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5171A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Software Engineer, LangChain</a:t>
            </a:r>
            <a:endParaRPr sz="15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0097A7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@RLanceMartin</a:t>
            </a:r>
            <a:endParaRPr sz="15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913" y="1215225"/>
            <a:ext cx="7252174" cy="34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/>
          <p:nvPr/>
        </p:nvSpPr>
        <p:spPr>
          <a:xfrm>
            <a:off x="5180050" y="4005150"/>
            <a:ext cx="1221900" cy="49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This will obviously get better and </a:t>
            </a:r>
            <a:r>
              <a:rPr lang="en" sz="1800" u="sng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RAG will change</a:t>
            </a:r>
            <a:endParaRPr sz="1800" u="sng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RAG today focused on </a:t>
            </a:r>
            <a:r>
              <a:rPr b="1"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precise retrieval</a:t>
            </a: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 of relevant doc </a:t>
            </a:r>
            <a:r>
              <a:rPr b="1"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chunks</a:t>
            </a:r>
            <a:endParaRPr b="1" sz="1800" u="sng">
              <a:solidFill>
                <a:srgbClr val="595959"/>
              </a:solidFill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3091800" y="4743300"/>
            <a:ext cx="60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https://github.com/langchain-ai/rag-from-scratch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6450" y="1189563"/>
            <a:ext cx="4976950" cy="3469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Need to balance </a:t>
            </a:r>
            <a:r>
              <a:rPr b="1"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system complexity</a:t>
            </a: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 vs </a:t>
            </a:r>
            <a:r>
              <a:rPr b="1"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latency &amp; </a:t>
            </a:r>
            <a:r>
              <a:rPr b="1"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token usage</a:t>
            </a:r>
            <a:endParaRPr b="1" sz="1800" u="sng">
              <a:solidFill>
                <a:srgbClr val="595959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15813"/>
            <a:ext cx="8839201" cy="370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0" y="5742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Some ideas …</a:t>
            </a:r>
            <a:endParaRPr b="1" sz="1800" u="sng">
              <a:solidFill>
                <a:srgbClr val="595959"/>
              </a:solidFill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050" y="1742446"/>
            <a:ext cx="6327901" cy="16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2606400" y="4781700"/>
            <a:ext cx="6537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https://x.com/RLanceMartin/status/1764018419618484325?s=20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Query analysis</a:t>
            </a: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: Connect questions to the right document</a:t>
            </a:r>
            <a:endParaRPr sz="1800" u="sng">
              <a:solidFill>
                <a:srgbClr val="595959"/>
              </a:solidFill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2146175" y="4743300"/>
            <a:ext cx="69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https://python.langchain.com/docs/use_cases/query_analysis/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9113" y="1189588"/>
            <a:ext cx="4585772" cy="3469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Indexing</a:t>
            </a: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: Use representations to simplify document retrieval</a:t>
            </a:r>
            <a:endParaRPr sz="1800" u="sng">
              <a:solidFill>
                <a:srgbClr val="595959"/>
              </a:solidFill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250" y="1382772"/>
            <a:ext cx="6907499" cy="28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234000" y="4312200"/>
            <a:ext cx="891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https://arxiv.org/pdf/2312.06648.pdf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https://blog.langchain.dev/semi-structured-multi-modal-rag/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https://python.langchain.com/docs/modules/data_connection/retrievers/parent_document_retriever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Indexing</a:t>
            </a: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: Use trees to consolidate info across many d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ocuments</a:t>
            </a:r>
            <a:endParaRPr sz="1800" u="sng">
              <a:solidFill>
                <a:srgbClr val="595959"/>
              </a:solidFill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0550" y="1274063"/>
            <a:ext cx="4318893" cy="325383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4308600" y="4527900"/>
            <a:ext cx="48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https://arxiv.org/abs/2401.18059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https://www.youtube.com/watch?v=jbGchdTL7d0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Indexing</a:t>
            </a: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: Use long context embeddings</a:t>
            </a:r>
            <a:endParaRPr sz="1800" u="sng">
              <a:solidFill>
                <a:srgbClr val="595959"/>
              </a:solidFill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1686600" y="4527900"/>
            <a:ext cx="745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https://www.together.ai/blog/embeddings-endpoint-release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https://hazyresearch.stanford.edu/blog/2024-01-11-m2-bert-retrieval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4975" y="1163438"/>
            <a:ext cx="6354031" cy="3253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Reasoning</a:t>
            </a: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: Use reasoning / self-reflection around RAG</a:t>
            </a:r>
            <a:endParaRPr sz="1800" u="sng">
              <a:solidFill>
                <a:srgbClr val="595959"/>
              </a:solidFill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113400" y="4312200"/>
            <a:ext cx="903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https://arxiv.org/abs/2310.11511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https://www.youtube.com/watch?v=E2shqsYwxck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https://github.com/langchain-ai/langgraph/blob/main/examples/rag/langgraph_self_rag.ipynb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875" y="1121663"/>
            <a:ext cx="8128259" cy="3253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Reasoning</a:t>
            </a: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: Use reasoning / self-reflection around RAG</a:t>
            </a:r>
            <a:endParaRPr sz="1800" u="sng">
              <a:solidFill>
                <a:srgbClr val="595959"/>
              </a:solidFill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0" y="4312200"/>
            <a:ext cx="911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https://arxiv.org/abs/2401.15884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https://www.youtube.com/watch?v=E2shqsYwxck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https://github.com/langchain-ai/langgraph/blob/main/examples/rag/langgraph_crag.ipynb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1825" y="1121663"/>
            <a:ext cx="7060332" cy="3253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Preface: RAG Course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965300" y="4743300"/>
            <a:ext cx="52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https://github.com/langchain-ai/rag-from-scratch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5113" y="1025726"/>
            <a:ext cx="4953775" cy="366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Overall picture</a:t>
            </a: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: Doc-centric, no splits or compression, reason pre/post </a:t>
            </a: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retrieval</a:t>
            </a:r>
            <a:endParaRPr sz="1800" u="sng">
              <a:solidFill>
                <a:srgbClr val="595959"/>
              </a:solidFill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2100" y="1059013"/>
            <a:ext cx="4899811" cy="3869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4077" y="1180125"/>
            <a:ext cx="3995825" cy="37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Context windows are getting larger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3150" y="1198350"/>
            <a:ext cx="4557700" cy="27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609000" y="4743300"/>
            <a:ext cx="55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https://twitter.com/agishaun/status/1758561862764122191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Do we need RAG anymore?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275" y="1111451"/>
            <a:ext cx="8839199" cy="369527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RAG: 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reasoning &amp; retrieval</a:t>
            </a: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 on multiple chunks of information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279900" y="4743300"/>
            <a:ext cx="58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https://www.youtube.com/watch?v=wd7TZ4w1mSw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Needle In A Haystack: test reasoning &amp; retrieval in long context LLMs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107700" y="4743300"/>
            <a:ext cx="60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https://github.com/gkamradt/LLMTest_NeedleInAHaystack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5113"/>
            <a:ext cx="8839204" cy="2093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Retrieval is not guaranteed, reasoning harder than retrieval 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107700" y="4527900"/>
            <a:ext cx="603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https://youtu.be/UlmyyYQGhzc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https://blog.langchain.dev/multi-needle-in-a-haystack/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089188"/>
            <a:ext cx="8839204" cy="2965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Challenge may be recency bias in LLMs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107700" y="4781700"/>
            <a:ext cx="6036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https://arxiv.org/pdf/2310.01427.pdf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34875"/>
            <a:ext cx="8839204" cy="1541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20"/>
          <p:cNvCxnSpPr/>
          <p:nvPr/>
        </p:nvCxnSpPr>
        <p:spPr>
          <a:xfrm>
            <a:off x="6412403" y="3418234"/>
            <a:ext cx="2428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0"/>
          <p:cNvCxnSpPr/>
          <p:nvPr/>
        </p:nvCxnSpPr>
        <p:spPr>
          <a:xfrm>
            <a:off x="246375" y="3625025"/>
            <a:ext cx="8489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0"/>
          <p:cNvCxnSpPr/>
          <p:nvPr/>
        </p:nvCxnSpPr>
        <p:spPr>
          <a:xfrm>
            <a:off x="533603" y="2792584"/>
            <a:ext cx="6787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0"/>
          <p:cNvCxnSpPr/>
          <p:nvPr/>
        </p:nvCxnSpPr>
        <p:spPr>
          <a:xfrm>
            <a:off x="1286503" y="2991984"/>
            <a:ext cx="2744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6713" y="1661513"/>
            <a:ext cx="4430583" cy="3322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0" y="549007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(1) Be wary of context stuffing. No retrieval guarantees. </a:t>
            </a:r>
            <a:endParaRPr sz="18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(2) Single needle </a:t>
            </a:r>
            <a:r>
              <a:rPr lang="en" sz="18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5"/>
              </a:rPr>
              <a:t>may be misleadingly easy</a:t>
            </a: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 (no reasoning, only 1 fact)</a:t>
            </a:r>
            <a:endParaRPr sz="18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