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8"/>
  </p:notesMasterIdLst>
  <p:sldIdLst>
    <p:sldId id="258" r:id="rId2"/>
    <p:sldId id="261" r:id="rId3"/>
    <p:sldId id="327" r:id="rId4"/>
    <p:sldId id="339" r:id="rId5"/>
    <p:sldId id="330" r:id="rId6"/>
    <p:sldId id="331" r:id="rId7"/>
    <p:sldId id="333" r:id="rId8"/>
    <p:sldId id="335" r:id="rId9"/>
    <p:sldId id="336" r:id="rId10"/>
    <p:sldId id="337" r:id="rId11"/>
    <p:sldId id="329" r:id="rId12"/>
    <p:sldId id="328" r:id="rId13"/>
    <p:sldId id="338" r:id="rId14"/>
    <p:sldId id="341" r:id="rId15"/>
    <p:sldId id="342" r:id="rId16"/>
    <p:sldId id="34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9F8BC-A429-4E07-ACFE-8275686D0D95}" type="datetimeFigureOut">
              <a:rPr lang="en-IL" smtClean="0"/>
              <a:t>21/02/2023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41B2B-C73E-483D-97D4-6E5C69D39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021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717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908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3208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43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281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886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04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3609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20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10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71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04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3071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63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349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80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624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280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811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892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502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2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548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8161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447800" y="2708033"/>
            <a:ext cx="6235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447800" y="4383635"/>
            <a:ext cx="6235600" cy="5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806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962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496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6129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1753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6528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4742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8767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34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6E8C-8369-43E1-BBC2-D62C29DFD4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1125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unc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6"/>
          <p:cNvGrpSpPr/>
          <p:nvPr/>
        </p:nvGrpSpPr>
        <p:grpSpPr>
          <a:xfrm>
            <a:off x="6829903" y="890669"/>
            <a:ext cx="5121524" cy="5191071"/>
            <a:chOff x="5122427" y="668001"/>
            <a:chExt cx="3841143" cy="3893303"/>
          </a:xfrm>
        </p:grpSpPr>
        <p:grpSp>
          <p:nvGrpSpPr>
            <p:cNvPr id="30" name="Google Shape;30;p6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31" name="Google Shape;31;p6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6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6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6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6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6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6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6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6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6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6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6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6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6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6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6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138;p6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9" name="Google Shape;169;p6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70" name="Google Shape;170;p6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6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188" name="Google Shape;188;p6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6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6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9" name="Google Shape;219;p6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5" name="Google Shape;255;p6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256" name="Google Shape;256;p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" name="Google Shape;261;p6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262" name="Google Shape;262;p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7" name="Google Shape;267;p6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9" name="Google Shape;269;p6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270" name="Google Shape;270;p6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6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6" name="Google Shape;296;p6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297" name="Google Shape;297;p6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6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6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6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6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2" name="Google Shape;302;p6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6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4" name="Google Shape;304;p6"/>
          <p:cNvSpPr txBox="1"/>
          <p:nvPr/>
        </p:nvSpPr>
        <p:spPr>
          <a:xfrm>
            <a:off x="753485" y="887185"/>
            <a:ext cx="5439951" cy="47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 rtl="1"/>
            <a:r>
              <a:rPr lang="en-US" sz="6400" dirty="0">
                <a:solidFill>
                  <a:schemeClr val="accent1"/>
                </a:solidFill>
                <a:latin typeface="Segoe UI Light" panose="020B0502040204020203" pitchFamily="34" charset="0"/>
                <a:ea typeface="Arial"/>
                <a:cs typeface="Segoe UI Light" panose="020B0502040204020203" pitchFamily="34" charset="0"/>
                <a:sym typeface="Arial"/>
              </a:rPr>
              <a:t>Advanced </a:t>
            </a:r>
            <a:r>
              <a:rPr lang="iw-IL" sz="6400" dirty="0">
                <a:solidFill>
                  <a:schemeClr val="accent1"/>
                </a:solidFill>
                <a:latin typeface="Segoe UI Light" panose="020B0502040204020203" pitchFamily="34" charset="0"/>
                <a:ea typeface="Arial"/>
                <a:cs typeface="Segoe UI Light" panose="020B0502040204020203" pitchFamily="34" charset="0"/>
                <a:sym typeface="Arial"/>
              </a:rPr>
              <a:t>PYTHON</a:t>
            </a:r>
            <a:r>
              <a:rPr lang="en-US" sz="6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 </a:t>
            </a:r>
            <a:endParaRPr sz="6400" dirty="0">
              <a:solidFill>
                <a:schemeClr val="accent1"/>
              </a:solidFill>
              <a:latin typeface="Segoe UI Light" panose="020B0502040204020203" pitchFamily="34" charset="0"/>
              <a:ea typeface="Arial"/>
              <a:cs typeface="Segoe UI Light" panose="020B0502040204020203" pitchFamily="34" charset="0"/>
              <a:sym typeface="Arial"/>
            </a:endParaRPr>
          </a:p>
          <a:p>
            <a:pPr algn="ctr" rtl="1"/>
            <a:r>
              <a:rPr lang="iw-IL" sz="6400" dirty="0">
                <a:solidFill>
                  <a:schemeClr val="accent1"/>
                </a:solidFill>
                <a:latin typeface="Segoe UI Light" panose="020B0502040204020203" pitchFamily="34" charset="0"/>
                <a:ea typeface="Arial"/>
                <a:cs typeface="Segoe UI Light" panose="020B0502040204020203" pitchFamily="34" charset="0"/>
                <a:sym typeface="Arial"/>
              </a:rPr>
              <a:t>INT</a:t>
            </a:r>
            <a:endParaRPr sz="6400" dirty="0">
              <a:solidFill>
                <a:schemeClr val="accent1"/>
              </a:solidFill>
              <a:latin typeface="Segoe UI Light" panose="020B0502040204020203" pitchFamily="34" charset="0"/>
              <a:ea typeface="Arial"/>
              <a:cs typeface="Segoe UI Light" panose="020B050204020402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317584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lvl="3">
              <a:lnSpc>
                <a:spcPct val="150000"/>
              </a:lnSpc>
              <a:buClr>
                <a:schemeClr val="bg1"/>
              </a:buClr>
              <a:buSzPts val="1600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create the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rangeI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 object, accepting two arguments (start of the range and ending, exactly like Python’s).</a:t>
            </a:r>
          </a:p>
          <a:p>
            <a:pPr lvl="3">
              <a:lnSpc>
                <a:spcPct val="150000"/>
              </a:lnSpc>
              <a:buClr>
                <a:schemeClr val="bg1"/>
              </a:buClr>
              <a:buSzPts val="1600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object should implement the __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 function, and create in run time the next element for next.</a:t>
            </a:r>
          </a:p>
          <a:p>
            <a:pPr marL="457200" lvl="3" indent="-457200">
              <a:lnSpc>
                <a:spcPct val="150000"/>
              </a:lnSpc>
              <a:buClr>
                <a:schemeClr val="bg1"/>
              </a:buClr>
              <a:buSzPts val="1600"/>
              <a:buAutoNum type="arabicPeriod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used in a for loop or any other needed place (the same as REAL range function)</a:t>
            </a:r>
          </a:p>
          <a:p>
            <a:pPr marL="457200" lvl="3" indent="-457200">
              <a:lnSpc>
                <a:spcPct val="150000"/>
              </a:lnSpc>
              <a:buClr>
                <a:schemeClr val="bg1"/>
              </a:buClr>
              <a:buSzPts val="1600"/>
              <a:buAutoNum type="arabicPeriod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used twice – Getting expected results.</a:t>
            </a:r>
          </a:p>
          <a:p>
            <a:pPr marL="457200" lvl="3" indent="-457200">
              <a:lnSpc>
                <a:spcPct val="150000"/>
              </a:lnSpc>
              <a:buClr>
                <a:schemeClr val="bg1"/>
              </a:buClr>
              <a:buSzPts val="1600"/>
              <a:buAutoNum type="arabicPeriod"/>
            </a:pPr>
            <a:endParaRPr lang="en-US" sz="21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236114" y="412377"/>
            <a:ext cx="434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Another Exercise on Iterator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317584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Sugar syntax (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Rembember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) for not using loops and if’s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The three function takes a function and an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iterable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and preforms some operation on it.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Map – Performs the function to all the elements in the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iterable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Filter – Filters all the elements by some function.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Reduce – Performs to all the elements the same function in couples.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***Example in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pycharm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***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3" indent="-342900">
              <a:lnSpc>
                <a:spcPct val="150000"/>
              </a:lnSpc>
              <a:buSzPts val="1600"/>
              <a:buFont typeface="Wingdings" panose="05000000000000000000" pitchFamily="2" charset="2"/>
              <a:buChar char="q"/>
            </a:pPr>
            <a:endParaRPr lang="he-IL" sz="21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236114" y="412377"/>
            <a:ext cx="39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Map, Filter and Reduce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4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299829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Just a function as all function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Doesn’t have a name (anonymous)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Easy way to create a small function when a named one is not needed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Mostly used with map and filter (in the next slide).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Remember – in python, a variable can hold a function as well.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Examples: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endParaRPr lang="he-IL" sz="21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236114" y="412377"/>
            <a:ext cx="1110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Lambda Expressions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K-Pop Fans Are the New Anonymous | Radware Blog">
            <a:extLst>
              <a:ext uri="{FF2B5EF4-FFF2-40B4-BE49-F238E27FC236}">
                <a16:creationId xmlns:a16="http://schemas.microsoft.com/office/drawing/2014/main" id="{61C084A1-148C-427A-951F-143C37D13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379" y="874042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9F3ADE-35CA-4A8A-9BF4-E9B5F3CF2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579" y="4945794"/>
            <a:ext cx="1897544" cy="586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8D2AA-127D-41DF-A587-6633E48F3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79" y="4534279"/>
            <a:ext cx="2415749" cy="1409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2DBCAD-F1DA-44D4-BFA8-F61CFEAC5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580" y="4534278"/>
            <a:ext cx="2331922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317584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 function that accepts a list and doubles (power two) all the numbers in the list.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 python function that accepts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iterable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returns the number of even and odd numbers in the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iterable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(Using lambda and map\filter)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 function that accepts a dictionary and filters out all the values of the dictionary who are not strings’ type.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Create a function that sums an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iterable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values using reduce.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3" indent="-342900">
              <a:lnSpc>
                <a:spcPct val="150000"/>
              </a:lnSpc>
              <a:buSzPts val="1600"/>
              <a:buFont typeface="Wingdings" panose="05000000000000000000" pitchFamily="2" charset="2"/>
              <a:buChar char="q"/>
            </a:pPr>
            <a:endParaRPr lang="he-IL" sz="21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236114" y="412377"/>
            <a:ext cx="39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Exercises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87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317584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Here is how a generator function differs from a normal 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function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.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Generator function contains one or more 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Droid Sans Mono"/>
              </a:rPr>
              <a:t>yield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 statements.</a:t>
            </a:r>
            <a:r>
              <a:rPr kumimoji="0" lang="en-US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 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When called, it returns an object (iterator) but does not start execution immediately.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Methods like 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Droid Sans Mono"/>
              </a:rPr>
              <a:t>__</a:t>
            </a:r>
            <a:r>
              <a:rPr kumimoji="0" lang="en-IL" altLang="en-IL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Droid Sans Mono"/>
              </a:rPr>
              <a:t>iter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Droid Sans Mono"/>
              </a:rPr>
              <a:t>__()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 and 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Droid Sans Mono"/>
              </a:rPr>
              <a:t>__next__()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 are implemented automatically. So we can iterate through the items using 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Droid Sans Mono"/>
              </a:rPr>
              <a:t>next()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Once the function yields, the function is paused and the control is transferred to the caller.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Local variables and their states are remembered between successive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Finally, when the function terminates, </a:t>
            </a:r>
            <a:r>
              <a:rPr kumimoji="0" lang="en-IL" altLang="en-IL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Droid Sans Mono"/>
              </a:rPr>
              <a:t>StopIteration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euclid_circular_a"/>
              </a:rPr>
              <a:t> is raised automatically on further calls.</a:t>
            </a:r>
            <a:endParaRPr lang="en-US" altLang="en-IL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IL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** Example **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euclid_circular_a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236114" y="412377"/>
            <a:ext cx="39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Generator Functions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2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236114" y="412377"/>
            <a:ext cx="39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Generator Functions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9B88F-97B5-4593-B49A-6E2DF900C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02" y="1744991"/>
            <a:ext cx="4503810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317584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3" indent="-342900">
              <a:lnSpc>
                <a:spcPct val="150000"/>
              </a:lnSpc>
              <a:buSzPts val="1600"/>
              <a:buFont typeface="Wingdings" panose="05000000000000000000" pitchFamily="2" charset="2"/>
              <a:buChar char="q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programming paradigm (style of building software) in which you express you </a:t>
            </a:r>
            <a:r>
              <a:rPr lang="en-US" sz="2133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program does without the </a:t>
            </a:r>
            <a:r>
              <a:rPr lang="en-US" sz="2133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lvl="3" indent="-342900">
              <a:lnSpc>
                <a:spcPct val="150000"/>
              </a:lnSpc>
              <a:buSzPts val="1600"/>
              <a:buFont typeface="Wingdings" panose="05000000000000000000" pitchFamily="2" charset="2"/>
              <a:buChar char="q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how is left for the underlying implementation</a:t>
            </a:r>
          </a:p>
          <a:p>
            <a:pPr marL="342900" lvl="3" indent="-342900">
              <a:lnSpc>
                <a:spcPct val="150000"/>
              </a:lnSpc>
              <a:buSzPts val="1600"/>
              <a:buFont typeface="Wingdings" panose="05000000000000000000" pitchFamily="2" charset="2"/>
              <a:buChar char="q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 for declarative programming are SQL, REGEX and more.</a:t>
            </a:r>
          </a:p>
          <a:p>
            <a:pPr marL="342900" lvl="3" indent="-342900">
              <a:lnSpc>
                <a:spcPct val="150000"/>
              </a:lnSpc>
              <a:buSzPts val="1600"/>
              <a:buFont typeface="Wingdings" panose="05000000000000000000" pitchFamily="2" charset="2"/>
              <a:buChar char="q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Python Declarative Programming is mostly used with TensorFlow and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Numpy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he-IL" sz="21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236114" y="412377"/>
            <a:ext cx="5356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Declarative Programming 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1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"/>
          <p:cNvSpPr txBox="1"/>
          <p:nvPr/>
        </p:nvSpPr>
        <p:spPr>
          <a:xfrm>
            <a:off x="-1" y="2489200"/>
            <a:ext cx="935761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48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39" name="Google Shape;339;p11"/>
          <p:cNvGrpSpPr/>
          <p:nvPr/>
        </p:nvGrpSpPr>
        <p:grpSpPr>
          <a:xfrm>
            <a:off x="7273865" y="1223957"/>
            <a:ext cx="4319631" cy="4424887"/>
            <a:chOff x="2270525" y="117216"/>
            <a:chExt cx="4650765" cy="4762722"/>
          </a:xfrm>
        </p:grpSpPr>
        <p:sp>
          <p:nvSpPr>
            <p:cNvPr id="340" name="Google Shape;340;p11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09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1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2681589" y="511180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" name="Google Shape;361;p11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62" name="Google Shape;362;p11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2" name="Google Shape;402;p11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1" name="Google Shape;431;p11"/>
            <p:cNvGrpSpPr/>
            <p:nvPr/>
          </p:nvGrpSpPr>
          <p:grpSpPr>
            <a:xfrm flipH="1">
              <a:off x="2865273" y="3652419"/>
              <a:ext cx="598186" cy="1122695"/>
              <a:chOff x="4210728" y="4724507"/>
              <a:chExt cx="546438" cy="1025573"/>
            </a:xfrm>
          </p:grpSpPr>
          <p:sp>
            <p:nvSpPr>
              <p:cNvPr id="432" name="Google Shape;432;p11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3" name="Google Shape;443;p11"/>
          <p:cNvSpPr txBox="1"/>
          <p:nvPr/>
        </p:nvSpPr>
        <p:spPr>
          <a:xfrm>
            <a:off x="716859" y="798399"/>
            <a:ext cx="5973671" cy="508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l" rtl="1"/>
            <a:r>
              <a:rPr lang="en-US" sz="7200" dirty="0">
                <a:solidFill>
                  <a:schemeClr val="accent1"/>
                </a:solidFill>
                <a:latin typeface="Segoe UI Light" panose="020B0502040204020203" pitchFamily="34" charset="0"/>
                <a:ea typeface="Narkisim"/>
                <a:cs typeface="Segoe UI Light" panose="020B0502040204020203" pitchFamily="34" charset="0"/>
                <a:sym typeface="Narkisim"/>
              </a:rPr>
              <a:t>Advanced Collections</a:t>
            </a:r>
            <a:endParaRPr sz="2400" dirty="0">
              <a:solidFill>
                <a:schemeClr val="accent1"/>
              </a:solidFill>
              <a:latin typeface="Segoe UI Light" panose="020B0502040204020203" pitchFamily="34" charset="0"/>
              <a:ea typeface="Narkisim"/>
              <a:cs typeface="Segoe UI Light" panose="020B0502040204020203" pitchFamily="34" charset="0"/>
              <a:sym typeface="Narkis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317584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 Comprehensions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 in python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Lambda expressions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in functions –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map,filter,reduce</a:t>
            </a:r>
            <a:endParaRPr lang="en-US" sz="21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Generator functions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Declarative Programming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236115" y="412377"/>
            <a:ext cx="26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Topics for Today: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317584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Sugar syntax substitute replacing for loops / map some of the time.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Notice that the syntax for dictionary/list is alike.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**Example**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3" indent="-342900">
              <a:lnSpc>
                <a:spcPct val="150000"/>
              </a:lnSpc>
              <a:buSzPts val="1600"/>
              <a:buFont typeface="Wingdings" panose="05000000000000000000" pitchFamily="2" charset="2"/>
              <a:buChar char="q"/>
            </a:pPr>
            <a:endParaRPr lang="he-IL" sz="21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236114" y="412377"/>
            <a:ext cx="5356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List/Dictionary Comprehensions  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317584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the heck is that?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begin with examples.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all those examples, we </a:t>
            </a:r>
            <a:r>
              <a:rPr lang="en-US" sz="2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Iterate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through an object of some type (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list,string,dictionary,file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236114" y="412377"/>
            <a:ext cx="4495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 (and </a:t>
            </a:r>
            <a:r>
              <a:rPr lang="en-US" sz="2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Iterable</a:t>
            </a:r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5C3A3-221B-4AE4-AF3E-853C1CC1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7" y="2669016"/>
            <a:ext cx="2791212" cy="759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737A95-B3E7-42F1-8034-5C7ED6B1E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596" y="2669016"/>
            <a:ext cx="2600830" cy="759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5EE90-586D-4CB8-A9B1-F88C19CBD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011" y="2669015"/>
            <a:ext cx="3039934" cy="759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A12079-7355-4E85-9658-A4EC2A853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557" y="3971518"/>
            <a:ext cx="2791212" cy="6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317584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US" sz="2133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Iterable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an object in python that can be </a:t>
            </a:r>
            <a:r>
              <a:rPr lang="en-US" sz="2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iterated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through.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Another definition – An object that returns an Iterator.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Meaning – capable of returning its elements one at a time.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Hence – permitting it to be iterated in a for loop.</a:t>
            </a:r>
          </a:p>
          <a:p>
            <a:pPr lvl="3">
              <a:lnSpc>
                <a:spcPct val="150000"/>
              </a:lnSpc>
              <a:buClr>
                <a:schemeClr val="bg1"/>
              </a:buClr>
              <a:buSzPts val="1600"/>
            </a:pPr>
            <a:r>
              <a:rPr lang="en-US" sz="2133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 the hood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 object that overrides the function __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__() is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Iterable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__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__() return an </a:t>
            </a:r>
            <a:r>
              <a:rPr lang="en-US" sz="2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iterator is an object that’s used for iterating over an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Iterable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need to know only one function of the Iterator – Next()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**Example in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pycharm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236115" y="412377"/>
            <a:ext cx="26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Iterators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3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317584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list of hundred integers and print all the elements inside it. The catch is that you have to use the iterator functions (__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 and next) to print them.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happens when you call the next() function more times than the list length? (Fun~)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use the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keyword (Read about it!)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236115" y="412377"/>
            <a:ext cx="26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Iterators - Exercise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317584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want to emphasize – 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Iterable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An object that can be iterated through, and in python it implements the function ___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__()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 – An object that iterates on an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iterable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(Both can be the same object).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 has the function next() to go through the elements.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the Iterator gets to the end of the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iterable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it throws an Exception.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236114" y="412377"/>
            <a:ext cx="373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Iterators – Summing it up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88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317584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lot of functions accepts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iterable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objects:</a:t>
            </a:r>
          </a:p>
          <a:p>
            <a:pPr marL="342900" lvl="4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 (Summing the elements values in the object)</a:t>
            </a:r>
          </a:p>
          <a:p>
            <a:pPr marL="342900" lvl="4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 (Creates a list of the objects elements)</a:t>
            </a:r>
          </a:p>
          <a:p>
            <a:pPr marL="342900" lvl="4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Much more! 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We’ll see in a second the map, filter and reduce functions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those functions accepts </a:t>
            </a:r>
            <a:r>
              <a:rPr lang="en-US" sz="2133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iterable</a:t>
            </a:r>
            <a:r>
              <a:rPr lang="en-US" sz="213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objects (Try it yourself!)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236114" y="412377"/>
            <a:ext cx="373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Things you can do with it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2843</TotalTime>
  <Words>747</Words>
  <Application>Microsoft Office PowerPoint</Application>
  <PresentationFormat>Widescreen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Barlow</vt:lpstr>
      <vt:lpstr>Calibri</vt:lpstr>
      <vt:lpstr>Century Gothic</vt:lpstr>
      <vt:lpstr>Droid Sans Mono</vt:lpstr>
      <vt:lpstr>euclid_circular_a</vt:lpstr>
      <vt:lpstr>Narkisim</vt:lpstr>
      <vt:lpstr>Segoe UI</vt:lpstr>
      <vt:lpstr>Segoe UI Light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Eithan Mordechay</dc:creator>
  <cp:lastModifiedBy>IITC</cp:lastModifiedBy>
  <cp:revision>27</cp:revision>
  <dcterms:created xsi:type="dcterms:W3CDTF">2020-08-24T08:07:41Z</dcterms:created>
  <dcterms:modified xsi:type="dcterms:W3CDTF">2023-02-21T12:51:24Z</dcterms:modified>
</cp:coreProperties>
</file>