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5" r:id="rId8"/>
    <p:sldId id="266" r:id="rId9"/>
    <p:sldId id="267" r:id="rId10"/>
    <p:sldId id="268" r:id="rId11"/>
    <p:sldId id="269" r:id="rId12"/>
    <p:sldId id="271" r:id="rId13"/>
    <p:sldId id="272" r:id="rId14"/>
    <p:sldId id="27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3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0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0D8A1-70B5-4CAC-8DE5-14CEAF766410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1CC32-9737-4349-A1A8-627345892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9542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0D8A1-70B5-4CAC-8DE5-14CEAF766410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1CC32-9737-4349-A1A8-627345892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312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0D8A1-70B5-4CAC-8DE5-14CEAF766410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1CC32-9737-4349-A1A8-627345892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071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0D8A1-70B5-4CAC-8DE5-14CEAF766410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1CC32-9737-4349-A1A8-627345892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953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0D8A1-70B5-4CAC-8DE5-14CEAF766410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1CC32-9737-4349-A1A8-627345892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1588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0D8A1-70B5-4CAC-8DE5-14CEAF766410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1CC32-9737-4349-A1A8-627345892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326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0D8A1-70B5-4CAC-8DE5-14CEAF766410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1CC32-9737-4349-A1A8-6273458922A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184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0D8A1-70B5-4CAC-8DE5-14CEAF766410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1CC32-9737-4349-A1A8-627345892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266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0D8A1-70B5-4CAC-8DE5-14CEAF766410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1CC32-9737-4349-A1A8-627345892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204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0D8A1-70B5-4CAC-8DE5-14CEAF766410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1CC32-9737-4349-A1A8-627345892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493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2B0D8A1-70B5-4CAC-8DE5-14CEAF766410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1CC32-9737-4349-A1A8-627345892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344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2B0D8A1-70B5-4CAC-8DE5-14CEAF766410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5F51CC32-9737-4349-A1A8-627345892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640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1A9B6-4777-4373-AB02-42854824F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572" y="2093130"/>
            <a:ext cx="10930855" cy="1645920"/>
          </a:xfrm>
        </p:spPr>
        <p:txBody>
          <a:bodyPr>
            <a:normAutofit/>
          </a:bodyPr>
          <a:lstStyle/>
          <a:p>
            <a:r>
              <a:rPr lang="en-US" sz="3200" dirty="0"/>
              <a:t>A Novel, Low-latency Algorithm for Multiple Group-By Query Optimization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5B4255-6897-4903-946E-A3FF4F1BD1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Presentation by </a:t>
            </a:r>
          </a:p>
          <a:p>
            <a:r>
              <a:rPr lang="en-US" dirty="0"/>
              <a:t>Daniel Kane &amp; Ethan Letourneau</a:t>
            </a:r>
          </a:p>
        </p:txBody>
      </p:sp>
    </p:spTree>
    <p:extLst>
      <p:ext uri="{BB962C8B-B14F-4D97-AF65-F5344CB8AC3E}">
        <p14:creationId xmlns:p14="http://schemas.microsoft.com/office/powerpoint/2010/main" val="2825490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CE5FAE-B8C6-4E4E-817D-B523AA725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Partition Children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843FD-FF41-4847-AF9E-BDD9AB324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1976284"/>
            <a:ext cx="5010932" cy="3495368"/>
          </a:xfrm>
        </p:spPr>
        <p:txBody>
          <a:bodyPr>
            <a:normAutofit lnSpcReduction="10000"/>
          </a:bodyPr>
          <a:lstStyle/>
          <a:p>
            <a:r>
              <a:rPr lang="en-US" i="1" dirty="0">
                <a:solidFill>
                  <a:srgbClr val="404040"/>
                </a:solidFill>
              </a:rPr>
              <a:t>u </a:t>
            </a:r>
            <a:r>
              <a:rPr lang="en-US" dirty="0">
                <a:solidFill>
                  <a:srgbClr val="404040"/>
                </a:solidFill>
              </a:rPr>
              <a:t>= A Node, </a:t>
            </a:r>
            <a:r>
              <a:rPr lang="en-US" i="1" dirty="0">
                <a:solidFill>
                  <a:srgbClr val="404040"/>
                </a:solidFill>
              </a:rPr>
              <a:t>k = </a:t>
            </a:r>
            <a:r>
              <a:rPr lang="en-US" dirty="0">
                <a:solidFill>
                  <a:srgbClr val="404040"/>
                </a:solidFill>
              </a:rPr>
              <a:t>Maximum # of Subsets.</a:t>
            </a:r>
          </a:p>
          <a:p>
            <a:pPr lvl="1"/>
            <a:r>
              <a:rPr lang="en-US" dirty="0">
                <a:solidFill>
                  <a:srgbClr val="404040"/>
                </a:solidFill>
              </a:rPr>
              <a:t>Splits the children nodes of </a:t>
            </a:r>
            <a:r>
              <a:rPr lang="en-US" i="1" dirty="0">
                <a:solidFill>
                  <a:srgbClr val="404040"/>
                </a:solidFill>
              </a:rPr>
              <a:t>u</a:t>
            </a:r>
            <a:r>
              <a:rPr lang="en-US" dirty="0">
                <a:solidFill>
                  <a:srgbClr val="404040"/>
                </a:solidFill>
              </a:rPr>
              <a:t> into at most </a:t>
            </a:r>
            <a:r>
              <a:rPr lang="en-US" i="1" dirty="0">
                <a:solidFill>
                  <a:srgbClr val="404040"/>
                </a:solidFill>
              </a:rPr>
              <a:t>k</a:t>
            </a:r>
            <a:r>
              <a:rPr lang="en-US" dirty="0">
                <a:solidFill>
                  <a:srgbClr val="404040"/>
                </a:solidFill>
              </a:rPr>
              <a:t> subsets, each represented by additional node that is the union of all nodes in the SS.</a:t>
            </a:r>
          </a:p>
          <a:p>
            <a:pPr lvl="1"/>
            <a:r>
              <a:rPr lang="en-US" dirty="0">
                <a:solidFill>
                  <a:srgbClr val="404040"/>
                </a:solidFill>
              </a:rPr>
              <a:t>Sees if computing children nodes from a subset instead of from </a:t>
            </a:r>
            <a:r>
              <a:rPr lang="en-US" i="1" dirty="0">
                <a:solidFill>
                  <a:srgbClr val="404040"/>
                </a:solidFill>
              </a:rPr>
              <a:t>u</a:t>
            </a:r>
            <a:r>
              <a:rPr lang="en-US" dirty="0">
                <a:solidFill>
                  <a:srgbClr val="404040"/>
                </a:solidFill>
              </a:rPr>
              <a:t> will reduce total cost.</a:t>
            </a:r>
          </a:p>
          <a:p>
            <a:pPr lvl="1"/>
            <a:r>
              <a:rPr lang="en-US" dirty="0">
                <a:solidFill>
                  <a:srgbClr val="404040"/>
                </a:solidFill>
              </a:rPr>
              <a:t>The for-loop calls Divide Subsets for each value from one to </a:t>
            </a:r>
            <a:r>
              <a:rPr lang="en-US" i="1" dirty="0">
                <a:solidFill>
                  <a:srgbClr val="404040"/>
                </a:solidFill>
              </a:rPr>
              <a:t>k</a:t>
            </a:r>
            <a:r>
              <a:rPr lang="en-US" dirty="0">
                <a:solidFill>
                  <a:srgbClr val="404040"/>
                </a:solidFill>
              </a:rPr>
              <a:t>, so that we can see which of every possible partition strategy will give lowest total cost. </a:t>
            </a:r>
            <a:r>
              <a:rPr lang="en-US" i="1" dirty="0">
                <a:solidFill>
                  <a:srgbClr val="404040"/>
                </a:solidFill>
              </a:rPr>
              <a:t> </a:t>
            </a:r>
          </a:p>
          <a:p>
            <a:pPr lvl="1"/>
            <a:r>
              <a:rPr lang="en-US" dirty="0">
                <a:solidFill>
                  <a:srgbClr val="404040"/>
                </a:solidFill>
              </a:rPr>
              <a:t>The once the best subsets are found, make them the children of </a:t>
            </a:r>
            <a:r>
              <a:rPr lang="en-US" i="1" dirty="0">
                <a:solidFill>
                  <a:srgbClr val="404040"/>
                </a:solidFill>
              </a:rPr>
              <a:t>u</a:t>
            </a:r>
            <a:r>
              <a:rPr lang="en-US" dirty="0">
                <a:solidFill>
                  <a:srgbClr val="404040"/>
                </a:solidFill>
              </a:rPr>
              <a:t>, and the previous children the children nodes of the appropriate subset(s).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7CA2E2-DD9D-4188-80BD-FF53E21759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9544" y="1860567"/>
            <a:ext cx="3477590" cy="349536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18083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CE5FAE-B8C6-4E4E-817D-B523AA725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Divide Subsets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843FD-FF41-4847-AF9E-BDD9AB324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1976284"/>
            <a:ext cx="5010932" cy="3495368"/>
          </a:xfrm>
        </p:spPr>
        <p:txBody>
          <a:bodyPr>
            <a:normAutofit/>
          </a:bodyPr>
          <a:lstStyle/>
          <a:p>
            <a:r>
              <a:rPr lang="en-US" i="1" dirty="0">
                <a:solidFill>
                  <a:srgbClr val="404040"/>
                </a:solidFill>
              </a:rPr>
              <a:t>u </a:t>
            </a:r>
            <a:r>
              <a:rPr lang="en-US" dirty="0">
                <a:solidFill>
                  <a:srgbClr val="404040"/>
                </a:solidFill>
              </a:rPr>
              <a:t>= A Node, </a:t>
            </a:r>
            <a:r>
              <a:rPr lang="en-US" i="1" dirty="0">
                <a:solidFill>
                  <a:srgbClr val="404040"/>
                </a:solidFill>
              </a:rPr>
              <a:t>k’ = </a:t>
            </a:r>
            <a:r>
              <a:rPr lang="en-US" dirty="0">
                <a:solidFill>
                  <a:srgbClr val="404040"/>
                </a:solidFill>
              </a:rPr>
              <a:t>Maximum # of Subsets.</a:t>
            </a:r>
          </a:p>
          <a:p>
            <a:pPr lvl="1"/>
            <a:r>
              <a:rPr lang="en-US" dirty="0">
                <a:solidFill>
                  <a:srgbClr val="404040"/>
                </a:solidFill>
              </a:rPr>
              <a:t>Sorts each of the child nodes of </a:t>
            </a:r>
            <a:r>
              <a:rPr lang="en-US" i="1" dirty="0">
                <a:solidFill>
                  <a:srgbClr val="404040"/>
                </a:solidFill>
              </a:rPr>
              <a:t>u</a:t>
            </a:r>
            <a:r>
              <a:rPr lang="en-US" dirty="0">
                <a:solidFill>
                  <a:srgbClr val="404040"/>
                </a:solidFill>
              </a:rPr>
              <a:t> by cardinality, initializes </a:t>
            </a:r>
            <a:r>
              <a:rPr lang="en-US" i="1" dirty="0">
                <a:solidFill>
                  <a:srgbClr val="404040"/>
                </a:solidFill>
              </a:rPr>
              <a:t>k’</a:t>
            </a:r>
            <a:r>
              <a:rPr lang="en-US" dirty="0">
                <a:solidFill>
                  <a:srgbClr val="404040"/>
                </a:solidFill>
              </a:rPr>
              <a:t> number of empty subsets.</a:t>
            </a:r>
          </a:p>
          <a:p>
            <a:pPr lvl="1"/>
            <a:r>
              <a:rPr lang="en-US" dirty="0">
                <a:solidFill>
                  <a:srgbClr val="404040"/>
                </a:solidFill>
              </a:rPr>
              <a:t>For each child node of </a:t>
            </a:r>
            <a:r>
              <a:rPr lang="en-US" i="1" dirty="0">
                <a:solidFill>
                  <a:srgbClr val="404040"/>
                </a:solidFill>
              </a:rPr>
              <a:t>u </a:t>
            </a:r>
            <a:r>
              <a:rPr lang="en-US" dirty="0">
                <a:solidFill>
                  <a:srgbClr val="404040"/>
                </a:solidFill>
              </a:rPr>
              <a:t>being </a:t>
            </a:r>
            <a:r>
              <a:rPr lang="en-US" i="1" dirty="0">
                <a:solidFill>
                  <a:srgbClr val="404040"/>
                </a:solidFill>
              </a:rPr>
              <a:t>v</a:t>
            </a:r>
            <a:r>
              <a:rPr lang="en-US" dirty="0">
                <a:solidFill>
                  <a:srgbClr val="404040"/>
                </a:solidFill>
              </a:rPr>
              <a:t>, search through each subset to see which would give the least increase in cost when attaching </a:t>
            </a:r>
            <a:r>
              <a:rPr lang="en-US" i="1" dirty="0">
                <a:solidFill>
                  <a:srgbClr val="404040"/>
                </a:solidFill>
              </a:rPr>
              <a:t>v</a:t>
            </a:r>
            <a:r>
              <a:rPr lang="en-US" dirty="0">
                <a:solidFill>
                  <a:srgbClr val="404040"/>
                </a:solidFill>
              </a:rPr>
              <a:t> to the subset, then union </a:t>
            </a:r>
            <a:r>
              <a:rPr lang="en-US" i="1" dirty="0">
                <a:solidFill>
                  <a:srgbClr val="404040"/>
                </a:solidFill>
              </a:rPr>
              <a:t>v</a:t>
            </a:r>
            <a:r>
              <a:rPr lang="en-US" dirty="0">
                <a:solidFill>
                  <a:srgbClr val="404040"/>
                </a:solidFill>
              </a:rPr>
              <a:t> with the least cost SS.</a:t>
            </a:r>
          </a:p>
          <a:p>
            <a:pPr lvl="2"/>
            <a:r>
              <a:rPr lang="en-US" dirty="0">
                <a:solidFill>
                  <a:srgbClr val="404040"/>
                </a:solidFill>
              </a:rPr>
              <a:t>If there are no remaining subsets for v to attach to because doing so would make them equal to </a:t>
            </a:r>
            <a:r>
              <a:rPr lang="en-US" i="1" dirty="0">
                <a:solidFill>
                  <a:srgbClr val="404040"/>
                </a:solidFill>
              </a:rPr>
              <a:t>u</a:t>
            </a:r>
            <a:r>
              <a:rPr lang="en-US" dirty="0">
                <a:solidFill>
                  <a:srgbClr val="404040"/>
                </a:solidFill>
              </a:rPr>
              <a:t>, we add an additional SS to the list and put </a:t>
            </a:r>
            <a:r>
              <a:rPr lang="en-US" i="1" dirty="0">
                <a:solidFill>
                  <a:srgbClr val="404040"/>
                </a:solidFill>
              </a:rPr>
              <a:t>v</a:t>
            </a:r>
            <a:r>
              <a:rPr lang="en-US" dirty="0">
                <a:solidFill>
                  <a:srgbClr val="404040"/>
                </a:solidFill>
              </a:rPr>
              <a:t> there.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848D55-9872-488B-8430-A217C9FFA5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3009" y="1885307"/>
            <a:ext cx="3392929" cy="349536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1004BD-AD39-4B2B-95B8-E5F5BBA161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360" y="6051423"/>
            <a:ext cx="3305175" cy="5524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2DFC72A-488A-4699-8E02-65160FAC93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0765" y="6051423"/>
            <a:ext cx="3952875" cy="5524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74482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CE5FAE-B8C6-4E4E-817D-B523AA725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Experimentation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843FD-FF41-4847-AF9E-BDD9AB324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404040"/>
                </a:solidFill>
              </a:rPr>
              <a:t>Authors evaluated against other algorithms for multi-Group By on the following aspects:</a:t>
            </a:r>
          </a:p>
          <a:p>
            <a:pPr lvl="1"/>
            <a:r>
              <a:rPr lang="en-US" dirty="0">
                <a:solidFill>
                  <a:srgbClr val="404040"/>
                </a:solidFill>
              </a:rPr>
              <a:t>Optimization Latency = time taken to return optimal solution tree</a:t>
            </a:r>
          </a:p>
          <a:p>
            <a:pPr lvl="1"/>
            <a:r>
              <a:rPr lang="en-US" dirty="0">
                <a:solidFill>
                  <a:srgbClr val="404040"/>
                </a:solidFill>
              </a:rPr>
              <a:t>Solution Cost = total cost of the resulting optimal solution tree</a:t>
            </a:r>
          </a:p>
          <a:p>
            <a:pPr lvl="1"/>
            <a:r>
              <a:rPr lang="en-US" dirty="0">
                <a:solidFill>
                  <a:srgbClr val="404040"/>
                </a:solidFill>
              </a:rPr>
              <a:t>Runtime = time to complete a set of Group </a:t>
            </a:r>
            <a:r>
              <a:rPr lang="en-US" dirty="0" err="1">
                <a:solidFill>
                  <a:srgbClr val="404040"/>
                </a:solidFill>
              </a:rPr>
              <a:t>By’s</a:t>
            </a:r>
            <a:r>
              <a:rPr lang="en-US" dirty="0">
                <a:solidFill>
                  <a:srgbClr val="404040"/>
                </a:solidFill>
              </a:rPr>
              <a:t> using the solution tree</a:t>
            </a:r>
          </a:p>
          <a:p>
            <a:r>
              <a:rPr lang="en-US" dirty="0">
                <a:solidFill>
                  <a:srgbClr val="404040"/>
                </a:solidFill>
              </a:rPr>
              <a:t>Used dataset TPC-H’s largest table called “</a:t>
            </a:r>
            <a:r>
              <a:rPr lang="en-US" dirty="0" err="1">
                <a:solidFill>
                  <a:srgbClr val="404040"/>
                </a:solidFill>
              </a:rPr>
              <a:t>Lineitem</a:t>
            </a:r>
            <a:r>
              <a:rPr lang="en-US" dirty="0">
                <a:solidFill>
                  <a:srgbClr val="404040"/>
                </a:solidFill>
              </a:rPr>
              <a:t>” (~10 million rows, 16 attributes)</a:t>
            </a:r>
          </a:p>
          <a:p>
            <a:pPr lvl="1"/>
            <a:r>
              <a:rPr lang="en-US" dirty="0">
                <a:solidFill>
                  <a:srgbClr val="404040"/>
                </a:solidFill>
              </a:rPr>
              <a:t>Tested by issuing all possible two-attribute Group </a:t>
            </a:r>
            <a:r>
              <a:rPr lang="en-US" dirty="0" err="1">
                <a:solidFill>
                  <a:srgbClr val="404040"/>
                </a:solidFill>
              </a:rPr>
              <a:t>By’s</a:t>
            </a:r>
            <a:r>
              <a:rPr lang="en-US" dirty="0">
                <a:solidFill>
                  <a:srgbClr val="404040"/>
                </a:solidFill>
              </a:rPr>
              <a:t> on the table</a:t>
            </a:r>
          </a:p>
          <a:p>
            <a:pPr lvl="1"/>
            <a:r>
              <a:rPr lang="en-US" dirty="0">
                <a:solidFill>
                  <a:srgbClr val="404040"/>
                </a:solidFill>
              </a:rPr>
              <a:t>Tested against naïve solution, Bottom-Up Merge and Partial Lattice Cube.</a:t>
            </a:r>
          </a:p>
          <a:p>
            <a:pPr marL="228600" lvl="1" indent="0">
              <a:buNone/>
            </a:pPr>
            <a:endParaRPr lang="en-US" dirty="0">
              <a:solidFill>
                <a:srgbClr val="40404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9985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CE5FAE-B8C6-4E4E-817D-B523AA725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843FD-FF41-4847-AF9E-BDD9AB324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1" y="2291262"/>
            <a:ext cx="4853425" cy="287925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404040"/>
                </a:solidFill>
              </a:rPr>
              <a:t>As we can see, Top-Down Split outperforms all other implementations on the aforementioned Multiple Group By.</a:t>
            </a:r>
          </a:p>
          <a:p>
            <a:pPr lvl="1"/>
            <a:r>
              <a:rPr lang="en-US" dirty="0">
                <a:solidFill>
                  <a:srgbClr val="404040"/>
                </a:solidFill>
              </a:rPr>
              <a:t>Also notice the Optimization Latency is near-zero percent of the total runtime for TDS, as opposed to BUM (9.45%) and LPC (13.63%).</a:t>
            </a:r>
          </a:p>
          <a:p>
            <a:pPr marL="228600" lvl="1" indent="0">
              <a:buNone/>
            </a:pPr>
            <a:endParaRPr lang="en-US" dirty="0">
              <a:solidFill>
                <a:srgbClr val="40404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72D9FC-9D19-443F-89E4-BF3D827AD1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2214" y="1848349"/>
            <a:ext cx="3495675" cy="8858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BB2C160-DE8B-4D1B-9B42-AFE8E0599D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6939" y="2990520"/>
            <a:ext cx="3790950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7143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CE5FAE-B8C6-4E4E-817D-B523AA725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Additional Figures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F68BD3B-949E-4522-9BCA-9A1BE6D29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170" y="2458610"/>
            <a:ext cx="4335177" cy="234420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42288DE-A404-428B-B65B-925C467344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3799" y="2458610"/>
            <a:ext cx="4146160" cy="2360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376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AD8786-4C2F-4351-96F6-938190CA5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Paper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AB385-476D-42FC-9246-32F461FD3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404040"/>
                </a:solidFill>
              </a:rPr>
              <a:t>Duy</a:t>
            </a:r>
            <a:r>
              <a:rPr lang="en-US" dirty="0">
                <a:solidFill>
                  <a:srgbClr val="404040"/>
                </a:solidFill>
              </a:rPr>
              <a:t>-Hung Phan &amp; Pietro </a:t>
            </a:r>
            <a:r>
              <a:rPr lang="en-US">
                <a:solidFill>
                  <a:srgbClr val="404040"/>
                </a:solidFill>
              </a:rPr>
              <a:t>Michiardi</a:t>
            </a:r>
            <a:r>
              <a:rPr lang="en-US" dirty="0">
                <a:solidFill>
                  <a:srgbClr val="404040"/>
                </a:solidFill>
              </a:rPr>
              <a:t> from the EURECOM Institute</a:t>
            </a:r>
          </a:p>
          <a:p>
            <a:r>
              <a:rPr lang="en-US" dirty="0">
                <a:solidFill>
                  <a:srgbClr val="404040"/>
                </a:solidFill>
              </a:rPr>
              <a:t>IEEE’s ICDE 2016</a:t>
            </a:r>
          </a:p>
          <a:p>
            <a:r>
              <a:rPr lang="en-US" dirty="0">
                <a:solidFill>
                  <a:srgbClr val="404040"/>
                </a:solidFill>
              </a:rPr>
              <a:t>Tackles optimization of data summarizations, for which the Group By operator is the building block.</a:t>
            </a:r>
          </a:p>
          <a:p>
            <a:endParaRPr lang="en-US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6453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CE5FAE-B8C6-4E4E-817D-B523AA725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843FD-FF41-4847-AF9E-BDD9AB324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404040"/>
                </a:solidFill>
              </a:rPr>
              <a:t>No prior solution on efficiently computing a set of multiple Group By queries scales well with a large number of attributes </a:t>
            </a:r>
            <a:r>
              <a:rPr lang="en-US" i="1" dirty="0">
                <a:solidFill>
                  <a:srgbClr val="404040"/>
                </a:solidFill>
              </a:rPr>
              <a:t>and/or </a:t>
            </a:r>
            <a:r>
              <a:rPr lang="en-US" dirty="0">
                <a:solidFill>
                  <a:srgbClr val="404040"/>
                </a:solidFill>
              </a:rPr>
              <a:t>a large number of queries.</a:t>
            </a:r>
          </a:p>
          <a:p>
            <a:r>
              <a:rPr lang="en-US" dirty="0">
                <a:solidFill>
                  <a:srgbClr val="404040"/>
                </a:solidFill>
              </a:rPr>
              <a:t>So, the algorithm of this paper: </a:t>
            </a:r>
          </a:p>
          <a:p>
            <a:pPr lvl="1"/>
            <a:r>
              <a:rPr lang="en-US" dirty="0">
                <a:solidFill>
                  <a:srgbClr val="404040"/>
                </a:solidFill>
              </a:rPr>
              <a:t>Scales well with both of these considerations</a:t>
            </a:r>
          </a:p>
          <a:p>
            <a:pPr lvl="1"/>
            <a:r>
              <a:rPr lang="en-US" dirty="0">
                <a:solidFill>
                  <a:srgbClr val="404040"/>
                </a:solidFill>
              </a:rPr>
              <a:t>Finds equally optimal or better execution plans than most other state-of-the-art algorithms</a:t>
            </a:r>
          </a:p>
          <a:p>
            <a:pPr lvl="1"/>
            <a:r>
              <a:rPr lang="en-US" dirty="0">
                <a:solidFill>
                  <a:srgbClr val="404040"/>
                </a:solidFill>
              </a:rPr>
              <a:t>Does so in several orders of magnitude less time than previous works</a:t>
            </a:r>
          </a:p>
        </p:txBody>
      </p:sp>
    </p:spTree>
    <p:extLst>
      <p:ext uri="{BB962C8B-B14F-4D97-AF65-F5344CB8AC3E}">
        <p14:creationId xmlns:p14="http://schemas.microsoft.com/office/powerpoint/2010/main" val="3784641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CE5FAE-B8C6-4E4E-817D-B523AA725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Definitions and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843FD-FF41-4847-AF9E-BDD9AB324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404040"/>
                </a:solidFill>
              </a:rPr>
              <a:t>Input data is a table </a:t>
            </a:r>
            <a:r>
              <a:rPr lang="en-US" i="1" dirty="0">
                <a:solidFill>
                  <a:srgbClr val="404040"/>
                </a:solidFill>
              </a:rPr>
              <a:t>T</a:t>
            </a:r>
            <a:r>
              <a:rPr lang="en-US" dirty="0">
                <a:solidFill>
                  <a:srgbClr val="404040"/>
                </a:solidFill>
              </a:rPr>
              <a:t> with </a:t>
            </a:r>
            <a:r>
              <a:rPr lang="en-US" i="1" dirty="0">
                <a:solidFill>
                  <a:srgbClr val="404040"/>
                </a:solidFill>
              </a:rPr>
              <a:t>m</a:t>
            </a:r>
            <a:r>
              <a:rPr lang="en-US" dirty="0">
                <a:solidFill>
                  <a:srgbClr val="404040"/>
                </a:solidFill>
              </a:rPr>
              <a:t> number of attributes. Let </a:t>
            </a:r>
            <a:r>
              <a:rPr lang="en-US" i="1" dirty="0">
                <a:solidFill>
                  <a:srgbClr val="404040"/>
                </a:solidFill>
              </a:rPr>
              <a:t>S</a:t>
            </a:r>
            <a:r>
              <a:rPr lang="en-US" dirty="0">
                <a:solidFill>
                  <a:srgbClr val="404040"/>
                </a:solidFill>
              </a:rPr>
              <a:t> = { s1, s2, …, </a:t>
            </a:r>
            <a:r>
              <a:rPr lang="en-US" dirty="0" err="1">
                <a:solidFill>
                  <a:srgbClr val="404040"/>
                </a:solidFill>
              </a:rPr>
              <a:t>sn</a:t>
            </a:r>
            <a:r>
              <a:rPr lang="en-US" dirty="0">
                <a:solidFill>
                  <a:srgbClr val="404040"/>
                </a:solidFill>
              </a:rPr>
              <a:t> } be the set of groupings needing to be computed from </a:t>
            </a:r>
            <a:r>
              <a:rPr lang="en-US" i="1" dirty="0">
                <a:solidFill>
                  <a:srgbClr val="404040"/>
                </a:solidFill>
              </a:rPr>
              <a:t>n</a:t>
            </a:r>
            <a:r>
              <a:rPr lang="en-US" dirty="0">
                <a:solidFill>
                  <a:srgbClr val="404040"/>
                </a:solidFill>
              </a:rPr>
              <a:t> group-by queries; each query </a:t>
            </a:r>
            <a:r>
              <a:rPr lang="en-US" i="1" dirty="0">
                <a:solidFill>
                  <a:srgbClr val="404040"/>
                </a:solidFill>
              </a:rPr>
              <a:t>Qi</a:t>
            </a:r>
            <a:r>
              <a:rPr lang="en-US" dirty="0">
                <a:solidFill>
                  <a:srgbClr val="404040"/>
                </a:solidFill>
              </a:rPr>
              <a:t> will be of the following form:</a:t>
            </a:r>
          </a:p>
          <a:p>
            <a:pPr marL="0" indent="0">
              <a:buNone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44EB83-B9BF-4E50-A6F5-B7D5420AC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0185" y="3352663"/>
            <a:ext cx="4829175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563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CE5FAE-B8C6-4E4E-817D-B523AA725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Definitions and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843FD-FF41-4847-AF9E-BDD9AB324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4723" y="1854299"/>
            <a:ext cx="4922901" cy="2879256"/>
          </a:xfrm>
        </p:spPr>
        <p:txBody>
          <a:bodyPr>
            <a:normAutofit/>
          </a:bodyPr>
          <a:lstStyle/>
          <a:p>
            <a:r>
              <a:rPr lang="en-US" sz="1600" b="1" dirty="0">
                <a:solidFill>
                  <a:srgbClr val="404040"/>
                </a:solidFill>
              </a:rPr>
              <a:t>Search DAG, </a:t>
            </a:r>
            <a:r>
              <a:rPr lang="en-US" sz="1600" dirty="0">
                <a:solidFill>
                  <a:srgbClr val="404040"/>
                </a:solidFill>
              </a:rPr>
              <a:t>A directed acyclic graph </a:t>
            </a:r>
            <a:r>
              <a:rPr lang="en-US" sz="1600" i="1" dirty="0">
                <a:solidFill>
                  <a:srgbClr val="404040"/>
                </a:solidFill>
              </a:rPr>
              <a:t>G = (V, E) </a:t>
            </a:r>
            <a:r>
              <a:rPr lang="en-US" sz="1600" dirty="0">
                <a:solidFill>
                  <a:srgbClr val="404040"/>
                </a:solidFill>
              </a:rPr>
              <a:t>s.t:</a:t>
            </a:r>
            <a:endParaRPr lang="en-US" sz="1600" b="1" dirty="0">
              <a:solidFill>
                <a:srgbClr val="404040"/>
              </a:solidFill>
            </a:endParaRPr>
          </a:p>
          <a:p>
            <a:pPr lvl="1"/>
            <a:r>
              <a:rPr lang="en-US" sz="1400" dirty="0">
                <a:solidFill>
                  <a:srgbClr val="404040"/>
                </a:solidFill>
              </a:rPr>
              <a:t>Each node v ∈ V is a grouping, making the set  V all possible combinations of groupings</a:t>
            </a:r>
          </a:p>
          <a:p>
            <a:pPr lvl="1"/>
            <a:r>
              <a:rPr lang="en-US" sz="1400" dirty="0">
                <a:solidFill>
                  <a:srgbClr val="404040"/>
                </a:solidFill>
              </a:rPr>
              <a:t>Each edge e = (u, v) ∈ E from node u to node v indicates the grouping v can be computed from grouping u</a:t>
            </a:r>
          </a:p>
          <a:p>
            <a:pPr lvl="1"/>
            <a:r>
              <a:rPr lang="en-US" sz="1400" dirty="0">
                <a:solidFill>
                  <a:srgbClr val="404040"/>
                </a:solidFill>
              </a:rPr>
              <a:t>Each edge e also has an associated cost of computing v from the grouping u, which can be a sorting cost or a scanning cost.</a:t>
            </a:r>
          </a:p>
          <a:p>
            <a:r>
              <a:rPr lang="en-US" sz="1600" dirty="0">
                <a:solidFill>
                  <a:srgbClr val="404040"/>
                </a:solidFill>
              </a:rPr>
              <a:t>Figure 1 describes a Search DAG for input table T=(A,B,C) and the following Group By queries:</a:t>
            </a:r>
          </a:p>
          <a:p>
            <a:pPr lvl="1"/>
            <a:endParaRPr lang="en-US" sz="1400" dirty="0">
              <a:solidFill>
                <a:srgbClr val="40404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BD6772F-3B44-4162-88A1-46FAD7652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2667" y="1854300"/>
            <a:ext cx="3685948" cy="33720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07EB23-DE27-45DB-ADFA-8351509586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1136" y="4807346"/>
            <a:ext cx="3316476" cy="59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011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CE5FAE-B8C6-4E4E-817D-B523AA725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Definitions and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843FD-FF41-4847-AF9E-BDD9AB324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4723" y="1854298"/>
            <a:ext cx="4922901" cy="3564989"/>
          </a:xfrm>
        </p:spPr>
        <p:txBody>
          <a:bodyPr>
            <a:normAutofit/>
          </a:bodyPr>
          <a:lstStyle/>
          <a:p>
            <a:r>
              <a:rPr lang="en-US" sz="1600" b="1" dirty="0">
                <a:solidFill>
                  <a:srgbClr val="404040"/>
                </a:solidFill>
              </a:rPr>
              <a:t>Solution Tree</a:t>
            </a:r>
            <a:r>
              <a:rPr lang="en-US" sz="1600" dirty="0">
                <a:solidFill>
                  <a:srgbClr val="404040"/>
                </a:solidFill>
              </a:rPr>
              <a:t>, a subtree of a Search DAG G </a:t>
            </a:r>
            <a:r>
              <a:rPr lang="en-US" sz="1600" dirty="0" err="1">
                <a:solidFill>
                  <a:srgbClr val="404040"/>
                </a:solidFill>
              </a:rPr>
              <a:t>s.t.</a:t>
            </a:r>
            <a:r>
              <a:rPr lang="en-US" sz="1600" dirty="0">
                <a:solidFill>
                  <a:srgbClr val="404040"/>
                </a:solidFill>
              </a:rPr>
              <a:t>:</a:t>
            </a:r>
            <a:endParaRPr lang="en-US" sz="1600" b="1" dirty="0">
              <a:solidFill>
                <a:srgbClr val="404040"/>
              </a:solidFill>
            </a:endParaRPr>
          </a:p>
          <a:p>
            <a:pPr lvl="1"/>
            <a:r>
              <a:rPr lang="en-US" sz="1400" dirty="0">
                <a:solidFill>
                  <a:srgbClr val="404040"/>
                </a:solidFill>
              </a:rPr>
              <a:t>Each terminal node is covered</a:t>
            </a:r>
          </a:p>
          <a:p>
            <a:pPr lvl="1"/>
            <a:r>
              <a:rPr lang="en-US" sz="1400" dirty="0">
                <a:solidFill>
                  <a:srgbClr val="404040"/>
                </a:solidFill>
              </a:rPr>
              <a:t>Each edge has only one cost type associated with it</a:t>
            </a:r>
          </a:p>
          <a:p>
            <a:pPr lvl="1"/>
            <a:r>
              <a:rPr lang="en-US" sz="1400" dirty="0">
                <a:solidFill>
                  <a:srgbClr val="404040"/>
                </a:solidFill>
              </a:rPr>
              <a:t>Each node has at most one outgoing scan-cost edge</a:t>
            </a:r>
          </a:p>
          <a:p>
            <a:pPr marL="228600" lvl="1" indent="0">
              <a:buNone/>
            </a:pPr>
            <a:endParaRPr lang="en-US" sz="1400" dirty="0">
              <a:solidFill>
                <a:srgbClr val="404040"/>
              </a:solidFill>
            </a:endParaRPr>
          </a:p>
          <a:p>
            <a:r>
              <a:rPr lang="en-US" sz="1600" dirty="0">
                <a:solidFill>
                  <a:srgbClr val="404040"/>
                </a:solidFill>
              </a:rPr>
              <a:t>Computing the </a:t>
            </a:r>
            <a:r>
              <a:rPr lang="en-US" sz="1600" i="1" dirty="0">
                <a:solidFill>
                  <a:srgbClr val="404040"/>
                </a:solidFill>
              </a:rPr>
              <a:t>optimal </a:t>
            </a:r>
            <a:r>
              <a:rPr lang="en-US" sz="1600" dirty="0">
                <a:solidFill>
                  <a:srgbClr val="404040"/>
                </a:solidFill>
              </a:rPr>
              <a:t>Solution Tree having the minimal total execution cost for a set of Group By queries is the objective of this paper.</a:t>
            </a:r>
          </a:p>
          <a:p>
            <a:r>
              <a:rPr lang="en-US" sz="1600" dirty="0">
                <a:solidFill>
                  <a:srgbClr val="404040"/>
                </a:solidFill>
              </a:rPr>
              <a:t>Figure 2 shows an optimal Solution Tree for the set of Group By queries from the previous slide.</a:t>
            </a:r>
          </a:p>
          <a:p>
            <a:pPr marL="228600" lvl="1" indent="0">
              <a:buNone/>
            </a:pPr>
            <a:endParaRPr lang="en-US" sz="1400" dirty="0">
              <a:solidFill>
                <a:srgbClr val="40404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B22BFE-1957-4B5C-926E-4A10EBA80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2667" y="2020873"/>
            <a:ext cx="3686329" cy="3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337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CE5FAE-B8C6-4E4E-817D-B523AA725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TOP-Down Splitting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843FD-FF41-4847-AF9E-BDD9AB324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404040"/>
                </a:solidFill>
              </a:rPr>
              <a:t>The Top-Down Splitting Algorithm consists of 5 algorithms (the 5</a:t>
            </a:r>
            <a:r>
              <a:rPr lang="en-US" baseline="30000" dirty="0">
                <a:solidFill>
                  <a:srgbClr val="404040"/>
                </a:solidFill>
              </a:rPr>
              <a:t>th</a:t>
            </a:r>
            <a:r>
              <a:rPr lang="en-US" dirty="0">
                <a:solidFill>
                  <a:srgbClr val="404040"/>
                </a:solidFill>
              </a:rPr>
              <a:t> and final shown below) that execute the following general plan:</a:t>
            </a:r>
          </a:p>
          <a:p>
            <a:pPr lvl="1"/>
            <a:r>
              <a:rPr lang="en-US" dirty="0">
                <a:solidFill>
                  <a:srgbClr val="404040"/>
                </a:solidFill>
              </a:rPr>
              <a:t>First builds a preliminary “naïve” solution tree consisting of only root node and terminal nodes</a:t>
            </a:r>
          </a:p>
          <a:p>
            <a:pPr lvl="1"/>
            <a:r>
              <a:rPr lang="en-US" dirty="0">
                <a:solidFill>
                  <a:srgbClr val="404040"/>
                </a:solidFill>
              </a:rPr>
              <a:t>Then repeatedly optimizes the tree, adding nodes in to reduce the total execution cost.</a:t>
            </a:r>
          </a:p>
          <a:p>
            <a:pPr lvl="1"/>
            <a:r>
              <a:rPr lang="en-US" dirty="0">
                <a:solidFill>
                  <a:srgbClr val="404040"/>
                </a:solidFill>
              </a:rPr>
              <a:t>We only consider nodes in this second step that evenly split a nodes children into </a:t>
            </a:r>
            <a:r>
              <a:rPr lang="en-US" i="1" dirty="0">
                <a:solidFill>
                  <a:srgbClr val="404040"/>
                </a:solidFill>
              </a:rPr>
              <a:t>k </a:t>
            </a:r>
            <a:r>
              <a:rPr lang="en-US" dirty="0">
                <a:solidFill>
                  <a:srgbClr val="404040"/>
                </a:solidFill>
              </a:rPr>
              <a:t>subsets, transforming it into a </a:t>
            </a:r>
            <a:r>
              <a:rPr lang="en-US" i="1" dirty="0">
                <a:solidFill>
                  <a:srgbClr val="404040"/>
                </a:solidFill>
              </a:rPr>
              <a:t>k</a:t>
            </a:r>
            <a:r>
              <a:rPr lang="en-US" dirty="0">
                <a:solidFill>
                  <a:srgbClr val="404040"/>
                </a:solidFill>
              </a:rPr>
              <a:t>-way tree.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A402BF-45BB-4CD0-909C-2B0AFCCB1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9889" y="4465668"/>
            <a:ext cx="3990975" cy="7048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59057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CE5FAE-B8C6-4E4E-817D-B523AA725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Preliminary Tree Construction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843FD-FF41-4847-AF9E-BDD9AB324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1976284"/>
            <a:ext cx="5010932" cy="349536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404040"/>
                </a:solidFill>
              </a:rPr>
              <a:t>The initial tree we input into the TDS Algorithm contains only the root node and terminal nodes.</a:t>
            </a:r>
          </a:p>
          <a:p>
            <a:pPr lvl="1"/>
            <a:r>
              <a:rPr lang="en-US" dirty="0">
                <a:solidFill>
                  <a:srgbClr val="404040"/>
                </a:solidFill>
              </a:rPr>
              <a:t>Sort nodes on descending order of their cardinalities. </a:t>
            </a:r>
          </a:p>
          <a:p>
            <a:pPr lvl="1"/>
            <a:r>
              <a:rPr lang="en-US" dirty="0">
                <a:solidFill>
                  <a:srgbClr val="404040"/>
                </a:solidFill>
              </a:rPr>
              <a:t>Traverse through each node </a:t>
            </a:r>
            <a:r>
              <a:rPr lang="en-US" i="1" dirty="0">
                <a:solidFill>
                  <a:srgbClr val="404040"/>
                </a:solidFill>
              </a:rPr>
              <a:t>n</a:t>
            </a:r>
            <a:r>
              <a:rPr lang="en-US" dirty="0">
                <a:solidFill>
                  <a:srgbClr val="404040"/>
                </a:solidFill>
              </a:rPr>
              <a:t>, adding each to initial tree G’ by finding node already in G’ that has lowest sort cost for n, and making n a child of that node. </a:t>
            </a:r>
          </a:p>
          <a:p>
            <a:pPr lvl="1"/>
            <a:r>
              <a:rPr lang="en-US" dirty="0">
                <a:solidFill>
                  <a:srgbClr val="404040"/>
                </a:solidFill>
              </a:rPr>
              <a:t>Once constructed, iterate through all nodes in G’ and “fix” the costs. We find child node for each node </a:t>
            </a:r>
            <a:r>
              <a:rPr lang="en-US" i="1" dirty="0">
                <a:solidFill>
                  <a:srgbClr val="404040"/>
                </a:solidFill>
              </a:rPr>
              <a:t>n</a:t>
            </a:r>
            <a:r>
              <a:rPr lang="en-US" dirty="0">
                <a:solidFill>
                  <a:srgbClr val="404040"/>
                </a:solidFill>
              </a:rPr>
              <a:t> for which changing the cost from sort to scan would result in the largest decrease and change it.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2E3D8D-A005-4297-885B-0A98FC7E9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1578" y="1976285"/>
            <a:ext cx="3504359" cy="272390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73471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CE5FAE-B8C6-4E4E-817D-B523AA725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Top-DOWN SPLIT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843FD-FF41-4847-AF9E-BDD9AB324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1976284"/>
            <a:ext cx="5010932" cy="3495368"/>
          </a:xfrm>
        </p:spPr>
        <p:txBody>
          <a:bodyPr>
            <a:normAutofit/>
          </a:bodyPr>
          <a:lstStyle/>
          <a:p>
            <a:r>
              <a:rPr lang="en-US" i="1" dirty="0">
                <a:solidFill>
                  <a:srgbClr val="404040"/>
                </a:solidFill>
              </a:rPr>
              <a:t>u </a:t>
            </a:r>
            <a:r>
              <a:rPr lang="en-US" dirty="0">
                <a:solidFill>
                  <a:srgbClr val="404040"/>
                </a:solidFill>
              </a:rPr>
              <a:t>= Root Node, </a:t>
            </a:r>
            <a:r>
              <a:rPr lang="en-US" i="1" dirty="0">
                <a:solidFill>
                  <a:srgbClr val="404040"/>
                </a:solidFill>
              </a:rPr>
              <a:t>k = </a:t>
            </a:r>
            <a:r>
              <a:rPr lang="en-US" dirty="0">
                <a:solidFill>
                  <a:srgbClr val="404040"/>
                </a:solidFill>
              </a:rPr>
              <a:t>Maximum # of Subsets.</a:t>
            </a:r>
          </a:p>
          <a:p>
            <a:pPr lvl="1"/>
            <a:r>
              <a:rPr lang="en-US" dirty="0">
                <a:solidFill>
                  <a:srgbClr val="404040"/>
                </a:solidFill>
              </a:rPr>
              <a:t>Repeatedly calls the Partition Children function (explained in next slide) which basically splits the children nodes of </a:t>
            </a:r>
            <a:r>
              <a:rPr lang="en-US" i="1" dirty="0">
                <a:solidFill>
                  <a:srgbClr val="404040"/>
                </a:solidFill>
              </a:rPr>
              <a:t>u</a:t>
            </a:r>
            <a:r>
              <a:rPr lang="en-US" dirty="0">
                <a:solidFill>
                  <a:srgbClr val="404040"/>
                </a:solidFill>
              </a:rPr>
              <a:t> into at most </a:t>
            </a:r>
            <a:r>
              <a:rPr lang="en-US" i="1" dirty="0">
                <a:solidFill>
                  <a:srgbClr val="404040"/>
                </a:solidFill>
              </a:rPr>
              <a:t>k</a:t>
            </a:r>
            <a:r>
              <a:rPr lang="en-US" dirty="0">
                <a:solidFill>
                  <a:srgbClr val="404040"/>
                </a:solidFill>
              </a:rPr>
              <a:t> subsets.</a:t>
            </a:r>
          </a:p>
          <a:p>
            <a:pPr lvl="1"/>
            <a:r>
              <a:rPr lang="en-US" dirty="0">
                <a:solidFill>
                  <a:srgbClr val="404040"/>
                </a:solidFill>
              </a:rPr>
              <a:t>Partition Children returns true if the children of </a:t>
            </a:r>
            <a:r>
              <a:rPr lang="en-US" i="1" dirty="0">
                <a:solidFill>
                  <a:srgbClr val="404040"/>
                </a:solidFill>
              </a:rPr>
              <a:t>u</a:t>
            </a:r>
            <a:r>
              <a:rPr lang="en-US" dirty="0">
                <a:solidFill>
                  <a:srgbClr val="404040"/>
                </a:solidFill>
              </a:rPr>
              <a:t> were able to be optimized, false if it cannot be further optimized.</a:t>
            </a:r>
          </a:p>
          <a:p>
            <a:pPr lvl="1"/>
            <a:r>
              <a:rPr lang="en-US" dirty="0">
                <a:solidFill>
                  <a:srgbClr val="404040"/>
                </a:solidFill>
              </a:rPr>
              <a:t>The top-down split is then recursively called for each child node of </a:t>
            </a:r>
            <a:r>
              <a:rPr lang="en-US" i="1" dirty="0">
                <a:solidFill>
                  <a:srgbClr val="404040"/>
                </a:solidFill>
              </a:rPr>
              <a:t>u</a:t>
            </a:r>
            <a:r>
              <a:rPr lang="en-US" dirty="0">
                <a:solidFill>
                  <a:srgbClr val="404040"/>
                </a:solidFill>
              </a:rPr>
              <a:t>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514535-2A8E-413C-A67B-9523160FCD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4446" y="2123556"/>
            <a:ext cx="3524250" cy="241488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7135856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390</TotalTime>
  <Words>1004</Words>
  <Application>Microsoft Office PowerPoint</Application>
  <PresentationFormat>Widescreen</PresentationFormat>
  <Paragraphs>67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Gill Sans MT</vt:lpstr>
      <vt:lpstr>Parcel</vt:lpstr>
      <vt:lpstr>A Novel, Low-latency Algorithm for Multiple Group-By Query Optimization</vt:lpstr>
      <vt:lpstr>Paper Details</vt:lpstr>
      <vt:lpstr>Problem</vt:lpstr>
      <vt:lpstr>Definitions and assumptions</vt:lpstr>
      <vt:lpstr>Definitions and assumptions</vt:lpstr>
      <vt:lpstr>Definitions and assumptions</vt:lpstr>
      <vt:lpstr>TOP-Down Splitting Algorithm</vt:lpstr>
      <vt:lpstr>Preliminary Tree Construction</vt:lpstr>
      <vt:lpstr>Top-DOWN SPLIT</vt:lpstr>
      <vt:lpstr>Partition Children</vt:lpstr>
      <vt:lpstr>Divide Subsets</vt:lpstr>
      <vt:lpstr>Experimentation</vt:lpstr>
      <vt:lpstr>Results</vt:lpstr>
      <vt:lpstr>Additional Figures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Novel, Low-latency Algorithm for Multiple Group-By Query Optimization</dc:title>
  <dc:creator>Ethan Letourneau</dc:creator>
  <cp:lastModifiedBy>Ethan Letourneau</cp:lastModifiedBy>
  <cp:revision>26</cp:revision>
  <dcterms:created xsi:type="dcterms:W3CDTF">2019-11-06T15:41:53Z</dcterms:created>
  <dcterms:modified xsi:type="dcterms:W3CDTF">2019-11-12T18:38:41Z</dcterms:modified>
</cp:coreProperties>
</file>