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54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5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B0D8A1-70B5-4CAC-8DE5-14CEAF76641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B0D8A1-70B5-4CAC-8DE5-14CEAF76641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A9B6-4777-4373-AB02-42854824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72" y="2093130"/>
            <a:ext cx="1093085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 Novel, Low-latency Algorithm for Multiple Group-By Query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B4255-6897-4903-946E-A3FF4F1BD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by </a:t>
            </a:r>
          </a:p>
          <a:p>
            <a:r>
              <a:rPr lang="en-US" dirty="0"/>
              <a:t>Daniel Kane &amp; Ethan Letourneau</a:t>
            </a:r>
          </a:p>
        </p:txBody>
      </p:sp>
    </p:spTree>
    <p:extLst>
      <p:ext uri="{BB962C8B-B14F-4D97-AF65-F5344CB8AC3E}">
        <p14:creationId xmlns:p14="http://schemas.microsoft.com/office/powerpoint/2010/main" val="282549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D8786-4C2F-4351-96F6-938190CA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Paper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B385-476D-42FC-9246-32F461FD3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Duy</a:t>
            </a:r>
            <a:r>
              <a:rPr lang="en-US" dirty="0">
                <a:solidFill>
                  <a:srgbClr val="404040"/>
                </a:solidFill>
              </a:rPr>
              <a:t>-Hung Phan &amp; Pietro </a:t>
            </a:r>
            <a:r>
              <a:rPr lang="en-US">
                <a:solidFill>
                  <a:srgbClr val="404040"/>
                </a:solidFill>
              </a:rPr>
              <a:t>Michiardi</a:t>
            </a:r>
            <a:r>
              <a:rPr lang="en-US" dirty="0">
                <a:solidFill>
                  <a:srgbClr val="404040"/>
                </a:solidFill>
              </a:rPr>
              <a:t> from the EURECOM Institute</a:t>
            </a:r>
          </a:p>
          <a:p>
            <a:r>
              <a:rPr lang="en-US" dirty="0">
                <a:solidFill>
                  <a:srgbClr val="404040"/>
                </a:solidFill>
              </a:rPr>
              <a:t>IEEE’s ICDE 2016</a:t>
            </a:r>
          </a:p>
          <a:p>
            <a:r>
              <a:rPr lang="en-US" dirty="0">
                <a:solidFill>
                  <a:srgbClr val="404040"/>
                </a:solidFill>
              </a:rPr>
              <a:t>Tackles optimization of data summarizations, for which the Group By operator is the building block.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5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No prior solution on efficiently computing a set of multiple Group By queries scales well with a large number of attributes </a:t>
            </a:r>
            <a:r>
              <a:rPr lang="en-US" i="1" dirty="0">
                <a:solidFill>
                  <a:srgbClr val="404040"/>
                </a:solidFill>
              </a:rPr>
              <a:t>and/or </a:t>
            </a:r>
            <a:r>
              <a:rPr lang="en-US" dirty="0">
                <a:solidFill>
                  <a:srgbClr val="404040"/>
                </a:solidFill>
              </a:rPr>
              <a:t>a large number of queries.</a:t>
            </a:r>
          </a:p>
          <a:p>
            <a:r>
              <a:rPr lang="en-US" dirty="0">
                <a:solidFill>
                  <a:srgbClr val="404040"/>
                </a:solidFill>
              </a:rPr>
              <a:t>So, the algorithm of this paper: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Scales well with both of these considerations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Finds equally optimal or better execution plans than most other state-of-the-art algorithms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Does so in several orders of magnitude less time than previous works</a:t>
            </a:r>
          </a:p>
        </p:txBody>
      </p:sp>
    </p:spTree>
    <p:extLst>
      <p:ext uri="{BB962C8B-B14F-4D97-AF65-F5344CB8AC3E}">
        <p14:creationId xmlns:p14="http://schemas.microsoft.com/office/powerpoint/2010/main" val="378464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Definitions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Input data is a table </a:t>
            </a:r>
            <a:r>
              <a:rPr lang="en-US" i="1" dirty="0">
                <a:solidFill>
                  <a:srgbClr val="404040"/>
                </a:solidFill>
              </a:rPr>
              <a:t>T</a:t>
            </a:r>
            <a:r>
              <a:rPr lang="en-US" dirty="0">
                <a:solidFill>
                  <a:srgbClr val="404040"/>
                </a:solidFill>
              </a:rPr>
              <a:t> with </a:t>
            </a:r>
            <a:r>
              <a:rPr lang="en-US" i="1" dirty="0">
                <a:solidFill>
                  <a:srgbClr val="404040"/>
                </a:solidFill>
              </a:rPr>
              <a:t>m</a:t>
            </a:r>
            <a:r>
              <a:rPr lang="en-US" dirty="0">
                <a:solidFill>
                  <a:srgbClr val="404040"/>
                </a:solidFill>
              </a:rPr>
              <a:t> number of attributes. Let </a:t>
            </a:r>
            <a:r>
              <a:rPr lang="en-US" i="1" dirty="0">
                <a:solidFill>
                  <a:srgbClr val="404040"/>
                </a:solidFill>
              </a:rPr>
              <a:t>S</a:t>
            </a:r>
            <a:r>
              <a:rPr lang="en-US" dirty="0">
                <a:solidFill>
                  <a:srgbClr val="404040"/>
                </a:solidFill>
              </a:rPr>
              <a:t> = { s1, s2, …, </a:t>
            </a:r>
            <a:r>
              <a:rPr lang="en-US" dirty="0" err="1">
                <a:solidFill>
                  <a:srgbClr val="404040"/>
                </a:solidFill>
              </a:rPr>
              <a:t>sn</a:t>
            </a:r>
            <a:r>
              <a:rPr lang="en-US" dirty="0">
                <a:solidFill>
                  <a:srgbClr val="404040"/>
                </a:solidFill>
              </a:rPr>
              <a:t> } be the set of groupings needing to be computed from </a:t>
            </a:r>
            <a:r>
              <a:rPr lang="en-US" i="1" dirty="0">
                <a:solidFill>
                  <a:srgbClr val="404040"/>
                </a:solidFill>
              </a:rPr>
              <a:t>n</a:t>
            </a:r>
            <a:r>
              <a:rPr lang="en-US" dirty="0">
                <a:solidFill>
                  <a:srgbClr val="404040"/>
                </a:solidFill>
              </a:rPr>
              <a:t> group-by queries; each query </a:t>
            </a:r>
            <a:r>
              <a:rPr lang="en-US" i="1" dirty="0">
                <a:solidFill>
                  <a:srgbClr val="404040"/>
                </a:solidFill>
              </a:rPr>
              <a:t>Qi</a:t>
            </a:r>
            <a:r>
              <a:rPr lang="en-US" dirty="0">
                <a:solidFill>
                  <a:srgbClr val="404040"/>
                </a:solidFill>
              </a:rPr>
              <a:t> will be of the following form: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4EB83-B9BF-4E50-A6F5-B7D5420A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85" y="3352663"/>
            <a:ext cx="48291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Definitions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723" y="1854299"/>
            <a:ext cx="4922901" cy="2879256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Search DAG, </a:t>
            </a:r>
            <a:r>
              <a:rPr lang="en-US" sz="1600" dirty="0">
                <a:solidFill>
                  <a:srgbClr val="404040"/>
                </a:solidFill>
              </a:rPr>
              <a:t>A directed acyclic graph </a:t>
            </a:r>
            <a:r>
              <a:rPr lang="en-US" sz="1600" i="1" dirty="0">
                <a:solidFill>
                  <a:srgbClr val="404040"/>
                </a:solidFill>
              </a:rPr>
              <a:t>G = (V, E) </a:t>
            </a:r>
            <a:r>
              <a:rPr lang="en-US" sz="1600" dirty="0">
                <a:solidFill>
                  <a:srgbClr val="404040"/>
                </a:solidFill>
              </a:rPr>
              <a:t>s.t:</a:t>
            </a:r>
            <a:endParaRPr lang="en-US" sz="1600" b="1" dirty="0">
              <a:solidFill>
                <a:srgbClr val="404040"/>
              </a:solidFill>
            </a:endParaRP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node v ∈ V is a grouping, making the set  V all possible combinations of groupings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edge e = (u, v) ∈ E from node u to node v indicates the grouping v can be computed from grouping u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edge e also has an associated cost of computing v from the grouping u, which can be a sorting cost or a scanning cost.</a:t>
            </a:r>
          </a:p>
          <a:p>
            <a:r>
              <a:rPr lang="en-US" sz="1600" dirty="0">
                <a:solidFill>
                  <a:srgbClr val="404040"/>
                </a:solidFill>
              </a:rPr>
              <a:t>Figure 1 describes a Search DAG for input table T=(A,B,C) and the following Group By queries:</a:t>
            </a:r>
          </a:p>
          <a:p>
            <a:pPr lvl="1"/>
            <a:endParaRPr lang="en-US" sz="1400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D6772F-3B44-4162-88A1-46FAD765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7" y="1854300"/>
            <a:ext cx="3685948" cy="3372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7EB23-DE27-45DB-ADFA-83515095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4807346"/>
            <a:ext cx="3316476" cy="59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Definitions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723" y="1854298"/>
            <a:ext cx="4922901" cy="3564989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Solution Tree</a:t>
            </a:r>
            <a:r>
              <a:rPr lang="en-US" sz="1600" dirty="0">
                <a:solidFill>
                  <a:srgbClr val="404040"/>
                </a:solidFill>
              </a:rPr>
              <a:t>, a subtree of a Search DAG G </a:t>
            </a:r>
            <a:r>
              <a:rPr lang="en-US" sz="1600" dirty="0" err="1">
                <a:solidFill>
                  <a:srgbClr val="404040"/>
                </a:solidFill>
              </a:rPr>
              <a:t>s.t.</a:t>
            </a:r>
            <a:r>
              <a:rPr lang="en-US" sz="1600" dirty="0">
                <a:solidFill>
                  <a:srgbClr val="404040"/>
                </a:solidFill>
              </a:rPr>
              <a:t>:</a:t>
            </a:r>
            <a:endParaRPr lang="en-US" sz="1600" b="1" dirty="0">
              <a:solidFill>
                <a:srgbClr val="404040"/>
              </a:solidFill>
            </a:endParaRP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terminal node is covered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edge has only one cost type associated with it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node has at most one outgoing scan-cost edge</a:t>
            </a:r>
          </a:p>
          <a:p>
            <a:pPr marL="228600" lvl="1" indent="0">
              <a:buNone/>
            </a:pPr>
            <a:endParaRPr lang="en-US" sz="1400" dirty="0">
              <a:solidFill>
                <a:srgbClr val="404040"/>
              </a:solidFill>
            </a:endParaRPr>
          </a:p>
          <a:p>
            <a:r>
              <a:rPr lang="en-US" sz="1600" dirty="0">
                <a:solidFill>
                  <a:srgbClr val="404040"/>
                </a:solidFill>
              </a:rPr>
              <a:t>Computing the </a:t>
            </a:r>
            <a:r>
              <a:rPr lang="en-US" sz="1600" i="1" dirty="0">
                <a:solidFill>
                  <a:srgbClr val="404040"/>
                </a:solidFill>
              </a:rPr>
              <a:t>optimal </a:t>
            </a:r>
            <a:r>
              <a:rPr lang="en-US" sz="1600" dirty="0">
                <a:solidFill>
                  <a:srgbClr val="404040"/>
                </a:solidFill>
              </a:rPr>
              <a:t>Solution Tree having the minimal total execution cost for a set of Group By queries is the objective of this paper.</a:t>
            </a:r>
          </a:p>
          <a:p>
            <a:r>
              <a:rPr lang="en-US" sz="1600" dirty="0">
                <a:solidFill>
                  <a:srgbClr val="404040"/>
                </a:solidFill>
              </a:rPr>
              <a:t>Figure 2 shows an optimal Solution Tree for the set of Group By queries from the previous slide.</a:t>
            </a:r>
          </a:p>
          <a:p>
            <a:pPr marL="228600" lvl="1" indent="0">
              <a:buNone/>
            </a:pPr>
            <a:endParaRPr lang="en-US" sz="1400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22BFE-1957-4B5C-926E-4A10EBA8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7" y="2020873"/>
            <a:ext cx="3686329" cy="3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3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TOP-Down Splitting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Top-Down Splitting Algorithm consists of 5 algorithms that execute the following general plan: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First builds a preliminary “naïve” solution tree consisting of only root node and terminal nodes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Then repeatedly optimizes the tree, adding nodes in to reduce the total execution cost.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We only consider nodes in this second step that evenly split a nodes children into </a:t>
            </a:r>
            <a:r>
              <a:rPr lang="en-US" i="1" dirty="0">
                <a:solidFill>
                  <a:srgbClr val="404040"/>
                </a:solidFill>
              </a:rPr>
              <a:t>k </a:t>
            </a:r>
            <a:r>
              <a:rPr lang="en-US" dirty="0">
                <a:solidFill>
                  <a:srgbClr val="404040"/>
                </a:solidFill>
              </a:rPr>
              <a:t>subsets, transforming it into a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-way tree.</a:t>
            </a:r>
          </a:p>
        </p:txBody>
      </p:sp>
    </p:spTree>
    <p:extLst>
      <p:ext uri="{BB962C8B-B14F-4D97-AF65-F5344CB8AC3E}">
        <p14:creationId xmlns:p14="http://schemas.microsoft.com/office/powerpoint/2010/main" val="85905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Preliminary 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76284"/>
            <a:ext cx="5010932" cy="34953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Initial tree we input into the TDS Algorithm contains only the root node and terminal nodes.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Sort nodes on descending order of their cardinalities.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Traverse through each node </a:t>
            </a:r>
            <a:r>
              <a:rPr lang="en-US" i="1" dirty="0">
                <a:solidFill>
                  <a:srgbClr val="404040"/>
                </a:solidFill>
              </a:rPr>
              <a:t>n</a:t>
            </a:r>
            <a:r>
              <a:rPr lang="en-US" dirty="0">
                <a:solidFill>
                  <a:srgbClr val="404040"/>
                </a:solidFill>
              </a:rPr>
              <a:t>, adding each to initial tree G’ by finding node already in G’ that has lowest sort cost for n, and making n a child of that node.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Once constructed, iterate through all nodes in G’ and “fix” the costs. We find child node for each node </a:t>
            </a:r>
            <a:r>
              <a:rPr lang="en-US" i="1" dirty="0">
                <a:solidFill>
                  <a:srgbClr val="404040"/>
                </a:solidFill>
              </a:rPr>
              <a:t>n</a:t>
            </a:r>
            <a:r>
              <a:rPr lang="en-US" dirty="0">
                <a:solidFill>
                  <a:srgbClr val="404040"/>
                </a:solidFill>
              </a:rPr>
              <a:t> for which changing the cost from sort to scan would result in the largest decrease and change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E3D8D-A005-4297-885B-0A98FC7E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578" y="1976285"/>
            <a:ext cx="3504359" cy="2723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347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76284"/>
            <a:ext cx="5010932" cy="34953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Initial tree we input into the TDS Algorithm contains only the root node and terminal nodes.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Sort nodes on descending order of their cardinalities.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Traverse through each node </a:t>
            </a:r>
            <a:r>
              <a:rPr lang="en-US" i="1" dirty="0">
                <a:solidFill>
                  <a:srgbClr val="404040"/>
                </a:solidFill>
              </a:rPr>
              <a:t>n</a:t>
            </a:r>
            <a:r>
              <a:rPr lang="en-US" dirty="0">
                <a:solidFill>
                  <a:srgbClr val="404040"/>
                </a:solidFill>
              </a:rPr>
              <a:t>, adding each to initial tree G’ by finding node already in G’ that has lowest sort cost for n, and making n a child of that node.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Once constructed, iterate through all nodes in G’ and “fix” the costs. We find child node for each node </a:t>
            </a:r>
            <a:r>
              <a:rPr lang="en-US" i="1" dirty="0">
                <a:solidFill>
                  <a:srgbClr val="404040"/>
                </a:solidFill>
              </a:rPr>
              <a:t>n</a:t>
            </a:r>
            <a:r>
              <a:rPr lang="en-US" dirty="0">
                <a:solidFill>
                  <a:srgbClr val="404040"/>
                </a:solidFill>
              </a:rPr>
              <a:t> for which changing the cost from sort to scan would result in the largest decrease and change it.</a:t>
            </a:r>
          </a:p>
        </p:txBody>
      </p:sp>
    </p:spTree>
    <p:extLst>
      <p:ext uri="{BB962C8B-B14F-4D97-AF65-F5344CB8AC3E}">
        <p14:creationId xmlns:p14="http://schemas.microsoft.com/office/powerpoint/2010/main" val="5713585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269</TotalTime>
  <Words>663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A Novel, Low-latency Algorithm for Multiple Group-By Query Optimization</vt:lpstr>
      <vt:lpstr>Paper Details</vt:lpstr>
      <vt:lpstr>Problem</vt:lpstr>
      <vt:lpstr>Definitions and assumptions</vt:lpstr>
      <vt:lpstr>Definitions and assumptions</vt:lpstr>
      <vt:lpstr>Definitions and assumptions</vt:lpstr>
      <vt:lpstr>TOP-Down Splitting Algorithm</vt:lpstr>
      <vt:lpstr>Preliminary Tree Construction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Novel, Low-latency Algorithm for Multiple Group-By Query Optimization</dc:title>
  <dc:creator>Ethan Letourneau</dc:creator>
  <cp:lastModifiedBy>Ethan Letourneau</cp:lastModifiedBy>
  <cp:revision>15</cp:revision>
  <dcterms:created xsi:type="dcterms:W3CDTF">2019-11-06T15:41:53Z</dcterms:created>
  <dcterms:modified xsi:type="dcterms:W3CDTF">2019-11-08T21:41:07Z</dcterms:modified>
</cp:coreProperties>
</file>