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4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5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B0D8A1-70B5-4CAC-8DE5-14CEAF76641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51CC32-9737-4349-A1A8-627345892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A9B6-4777-4373-AB02-42854824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72" y="2093130"/>
            <a:ext cx="1093085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 Novel, Low-latency Algorithm for Multiple Group-By Query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B4255-6897-4903-946E-A3FF4F1BD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by </a:t>
            </a:r>
          </a:p>
          <a:p>
            <a:r>
              <a:rPr lang="en-US" dirty="0"/>
              <a:t>Daniel Kane &amp; Ethan Letourneau</a:t>
            </a:r>
          </a:p>
        </p:txBody>
      </p:sp>
    </p:spTree>
    <p:extLst>
      <p:ext uri="{BB962C8B-B14F-4D97-AF65-F5344CB8AC3E}">
        <p14:creationId xmlns:p14="http://schemas.microsoft.com/office/powerpoint/2010/main" val="282549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Partition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6284"/>
            <a:ext cx="5010932" cy="349536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404040"/>
                </a:solidFill>
              </a:rPr>
              <a:t>u </a:t>
            </a:r>
            <a:r>
              <a:rPr lang="en-US" dirty="0">
                <a:solidFill>
                  <a:srgbClr val="404040"/>
                </a:solidFill>
              </a:rPr>
              <a:t>= Root Node, </a:t>
            </a:r>
            <a:r>
              <a:rPr lang="en-US" i="1" dirty="0">
                <a:solidFill>
                  <a:srgbClr val="404040"/>
                </a:solidFill>
              </a:rPr>
              <a:t>k = </a:t>
            </a:r>
            <a:r>
              <a:rPr lang="en-US" dirty="0">
                <a:solidFill>
                  <a:srgbClr val="404040"/>
                </a:solidFill>
              </a:rPr>
              <a:t>Maximum # of Subsets.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Splits the children nodes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 into at most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subsets, each represented by additional node that is the union of all nodes in the SS.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Sees if computing children nodes from a subset instead of from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 will reduce total cost.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 for-loop calls Divide Subsets for each value from one 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, so that we can see which of every possible partition strategy will give lowest total cost. </a:t>
            </a:r>
            <a:r>
              <a:rPr lang="en-US" i="1" dirty="0">
                <a:solidFill>
                  <a:srgbClr val="40404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 once the best subsets are found, make them the children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, and the previous children the children nodes of the appropriate subset(s).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CA2E2-DD9D-4188-80BD-FF53E217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44" y="1860567"/>
            <a:ext cx="3477590" cy="3495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80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Divide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6284"/>
            <a:ext cx="5010932" cy="3495368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404040"/>
                </a:solidFill>
              </a:rPr>
              <a:t>u </a:t>
            </a:r>
            <a:r>
              <a:rPr lang="en-US" dirty="0">
                <a:solidFill>
                  <a:srgbClr val="404040"/>
                </a:solidFill>
              </a:rPr>
              <a:t>= Root Node, </a:t>
            </a:r>
            <a:r>
              <a:rPr lang="en-US" i="1" dirty="0">
                <a:solidFill>
                  <a:srgbClr val="404040"/>
                </a:solidFill>
              </a:rPr>
              <a:t>k’ = </a:t>
            </a:r>
            <a:r>
              <a:rPr lang="en-US" dirty="0">
                <a:solidFill>
                  <a:srgbClr val="404040"/>
                </a:solidFill>
              </a:rPr>
              <a:t>Maximum # of Subsets.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Sorts each of the child nodes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 by cardinality, initializes </a:t>
            </a:r>
            <a:r>
              <a:rPr lang="en-US" i="1" dirty="0">
                <a:solidFill>
                  <a:srgbClr val="404040"/>
                </a:solidFill>
              </a:rPr>
              <a:t>k’</a:t>
            </a:r>
            <a:r>
              <a:rPr lang="en-US" dirty="0">
                <a:solidFill>
                  <a:srgbClr val="404040"/>
                </a:solidFill>
              </a:rPr>
              <a:t> number of empty subsets.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For each child node of </a:t>
            </a:r>
            <a:r>
              <a:rPr lang="en-US" i="1" dirty="0">
                <a:solidFill>
                  <a:srgbClr val="404040"/>
                </a:solidFill>
              </a:rPr>
              <a:t>u </a:t>
            </a:r>
            <a:r>
              <a:rPr lang="en-US" dirty="0">
                <a:solidFill>
                  <a:srgbClr val="404040"/>
                </a:solidFill>
              </a:rPr>
              <a:t>being </a:t>
            </a:r>
            <a:r>
              <a:rPr lang="en-US" i="1" dirty="0">
                <a:solidFill>
                  <a:srgbClr val="404040"/>
                </a:solidFill>
              </a:rPr>
              <a:t>v</a:t>
            </a:r>
            <a:r>
              <a:rPr lang="en-US" dirty="0">
                <a:solidFill>
                  <a:srgbClr val="404040"/>
                </a:solidFill>
              </a:rPr>
              <a:t>, search through each subset to see which would give the least increase in cost when attaching </a:t>
            </a:r>
            <a:r>
              <a:rPr lang="en-US" i="1" dirty="0">
                <a:solidFill>
                  <a:srgbClr val="404040"/>
                </a:solidFill>
              </a:rPr>
              <a:t>v</a:t>
            </a:r>
            <a:r>
              <a:rPr lang="en-US" dirty="0">
                <a:solidFill>
                  <a:srgbClr val="404040"/>
                </a:solidFill>
              </a:rPr>
              <a:t> to the subset, then union </a:t>
            </a:r>
            <a:r>
              <a:rPr lang="en-US" i="1" dirty="0">
                <a:solidFill>
                  <a:srgbClr val="404040"/>
                </a:solidFill>
              </a:rPr>
              <a:t>v</a:t>
            </a:r>
            <a:r>
              <a:rPr lang="en-US" dirty="0">
                <a:solidFill>
                  <a:srgbClr val="404040"/>
                </a:solidFill>
              </a:rPr>
              <a:t> with the least cost SS.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If there are no remaining subsets for v to attach to because doing so would make them equal to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, we add an additional SS to the list and put </a:t>
            </a:r>
            <a:r>
              <a:rPr lang="en-US" i="1" dirty="0">
                <a:solidFill>
                  <a:srgbClr val="404040"/>
                </a:solidFill>
              </a:rPr>
              <a:t>v</a:t>
            </a:r>
            <a:r>
              <a:rPr lang="en-US" dirty="0">
                <a:solidFill>
                  <a:srgbClr val="404040"/>
                </a:solidFill>
              </a:rPr>
              <a:t> there.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48D55-9872-488B-8430-A217C9FFA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09" y="1885307"/>
            <a:ext cx="3392929" cy="3495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004BD-AD39-4B2B-95B8-E5F5BBA16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60" y="6051423"/>
            <a:ext cx="33051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FC72A-488A-4699-8E02-65160FAC9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765" y="6051423"/>
            <a:ext cx="39528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48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Authors evaluated against other algorithms for multi-Group By on the following aspects: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Optimization Latency = time taken to return optimal solution tree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Solution Cost = total cost of the resulting optimal solution tree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Runtime = time to complete a set of Group </a:t>
            </a:r>
            <a:r>
              <a:rPr lang="en-US" dirty="0" err="1">
                <a:solidFill>
                  <a:srgbClr val="404040"/>
                </a:solidFill>
              </a:rPr>
              <a:t>By’s</a:t>
            </a:r>
            <a:r>
              <a:rPr lang="en-US" dirty="0">
                <a:solidFill>
                  <a:srgbClr val="404040"/>
                </a:solidFill>
              </a:rPr>
              <a:t> using the solution tree</a:t>
            </a:r>
          </a:p>
          <a:p>
            <a:r>
              <a:rPr lang="en-US" dirty="0">
                <a:solidFill>
                  <a:srgbClr val="404040"/>
                </a:solidFill>
              </a:rPr>
              <a:t>Used dataset TPC-H’s largest table called “</a:t>
            </a:r>
            <a:r>
              <a:rPr lang="en-US" dirty="0" err="1">
                <a:solidFill>
                  <a:srgbClr val="404040"/>
                </a:solidFill>
              </a:rPr>
              <a:t>Lineitem</a:t>
            </a:r>
            <a:r>
              <a:rPr lang="en-US" dirty="0">
                <a:solidFill>
                  <a:srgbClr val="404040"/>
                </a:solidFill>
              </a:rPr>
              <a:t>” (~10 million rows, 16 attributes)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Tested by issuing all possible two-attribute Group </a:t>
            </a:r>
            <a:r>
              <a:rPr lang="en-US" dirty="0" err="1">
                <a:solidFill>
                  <a:srgbClr val="404040"/>
                </a:solidFill>
              </a:rPr>
              <a:t>By’s</a:t>
            </a:r>
            <a:r>
              <a:rPr lang="en-US" dirty="0">
                <a:solidFill>
                  <a:srgbClr val="404040"/>
                </a:solidFill>
              </a:rPr>
              <a:t> on the table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Tested against naïve solution, Bottom-Up Merge and Partial Lattice Cube.</a:t>
            </a:r>
          </a:p>
          <a:p>
            <a:pPr marL="22860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1" y="2291262"/>
            <a:ext cx="4853425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As we can see, Top-Down Split outperforms all other implementations on the aforementioned Multiple Group By.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Also notice the Optimization Latency is near-zero percent of the total runtime for TDS, as opposed to BUM (9.45%) and LPC (13.63%).</a:t>
            </a:r>
          </a:p>
          <a:p>
            <a:pPr marL="22860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2D9FC-9D19-443F-89E4-BF3D827A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14" y="1848349"/>
            <a:ext cx="3495675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2C160-DE8B-4D1B-9B42-AFE8E059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39" y="2990520"/>
            <a:ext cx="3790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1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Additional Figures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7D2D3-AE20-40A3-8534-A227CD7D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73" y="2332828"/>
            <a:ext cx="4086225" cy="2600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8BD3B-949E-4522-9BCA-9A1BE6D2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70" y="2458610"/>
            <a:ext cx="4335177" cy="23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D8786-4C2F-4351-96F6-938190CA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Paper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B385-476D-42FC-9246-32F461FD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Duy</a:t>
            </a:r>
            <a:r>
              <a:rPr lang="en-US" dirty="0">
                <a:solidFill>
                  <a:srgbClr val="404040"/>
                </a:solidFill>
              </a:rPr>
              <a:t>-Hung Phan &amp; Pietro </a:t>
            </a:r>
            <a:r>
              <a:rPr lang="en-US">
                <a:solidFill>
                  <a:srgbClr val="404040"/>
                </a:solidFill>
              </a:rPr>
              <a:t>Michiardi</a:t>
            </a:r>
            <a:r>
              <a:rPr lang="en-US" dirty="0">
                <a:solidFill>
                  <a:srgbClr val="404040"/>
                </a:solidFill>
              </a:rPr>
              <a:t> from the EURECOM Institute</a:t>
            </a:r>
          </a:p>
          <a:p>
            <a:r>
              <a:rPr lang="en-US" dirty="0">
                <a:solidFill>
                  <a:srgbClr val="404040"/>
                </a:solidFill>
              </a:rPr>
              <a:t>IEEE’s ICDE 2016</a:t>
            </a:r>
          </a:p>
          <a:p>
            <a:r>
              <a:rPr lang="en-US" dirty="0">
                <a:solidFill>
                  <a:srgbClr val="404040"/>
                </a:solidFill>
              </a:rPr>
              <a:t>Tackles optimization of data summarizations, for which the Group By operator is the building block.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5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 prior solution on efficiently computing a set of multiple Group By queries scales well with a large number of attributes </a:t>
            </a:r>
            <a:r>
              <a:rPr lang="en-US" i="1" dirty="0">
                <a:solidFill>
                  <a:srgbClr val="404040"/>
                </a:solidFill>
              </a:rPr>
              <a:t>and/or </a:t>
            </a:r>
            <a:r>
              <a:rPr lang="en-US" dirty="0">
                <a:solidFill>
                  <a:srgbClr val="404040"/>
                </a:solidFill>
              </a:rPr>
              <a:t>a large number of queries.</a:t>
            </a:r>
          </a:p>
          <a:p>
            <a:r>
              <a:rPr lang="en-US" dirty="0">
                <a:solidFill>
                  <a:srgbClr val="404040"/>
                </a:solidFill>
              </a:rPr>
              <a:t>So, the algorithm of this paper: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Scales well with both of these considerations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Finds equally optimal or better execution plans than most other state-of-the-art algorithms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Does so in several orders of magnitude less time than previous works</a:t>
            </a:r>
          </a:p>
        </p:txBody>
      </p:sp>
    </p:spTree>
    <p:extLst>
      <p:ext uri="{BB962C8B-B14F-4D97-AF65-F5344CB8AC3E}">
        <p14:creationId xmlns:p14="http://schemas.microsoft.com/office/powerpoint/2010/main" val="378464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Input data is a table </a:t>
            </a:r>
            <a:r>
              <a:rPr lang="en-US" i="1" dirty="0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 with </a:t>
            </a:r>
            <a:r>
              <a:rPr lang="en-US" i="1" dirty="0">
                <a:solidFill>
                  <a:srgbClr val="404040"/>
                </a:solidFill>
              </a:rPr>
              <a:t>m</a:t>
            </a:r>
            <a:r>
              <a:rPr lang="en-US" dirty="0">
                <a:solidFill>
                  <a:srgbClr val="404040"/>
                </a:solidFill>
              </a:rPr>
              <a:t> number of attributes. Let </a:t>
            </a:r>
            <a:r>
              <a:rPr lang="en-US" i="1" dirty="0">
                <a:solidFill>
                  <a:srgbClr val="404040"/>
                </a:solidFill>
              </a:rPr>
              <a:t>S</a:t>
            </a:r>
            <a:r>
              <a:rPr lang="en-US" dirty="0">
                <a:solidFill>
                  <a:srgbClr val="404040"/>
                </a:solidFill>
              </a:rPr>
              <a:t> = { s1, s2, …, </a:t>
            </a:r>
            <a:r>
              <a:rPr lang="en-US" dirty="0" err="1">
                <a:solidFill>
                  <a:srgbClr val="404040"/>
                </a:solidFill>
              </a:rPr>
              <a:t>sn</a:t>
            </a:r>
            <a:r>
              <a:rPr lang="en-US" dirty="0">
                <a:solidFill>
                  <a:srgbClr val="404040"/>
                </a:solidFill>
              </a:rPr>
              <a:t> } be the set of groupings needing to be computed from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 group-by queries; each query </a:t>
            </a:r>
            <a:r>
              <a:rPr lang="en-US" i="1" dirty="0">
                <a:solidFill>
                  <a:srgbClr val="404040"/>
                </a:solidFill>
              </a:rPr>
              <a:t>Qi</a:t>
            </a:r>
            <a:r>
              <a:rPr lang="en-US" dirty="0">
                <a:solidFill>
                  <a:srgbClr val="404040"/>
                </a:solidFill>
              </a:rPr>
              <a:t> will be of the following form: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4EB83-B9BF-4E50-A6F5-B7D5420A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85" y="3352663"/>
            <a:ext cx="48291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723" y="1854299"/>
            <a:ext cx="4922901" cy="287925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Search DAG, </a:t>
            </a:r>
            <a:r>
              <a:rPr lang="en-US" sz="1600" dirty="0">
                <a:solidFill>
                  <a:srgbClr val="404040"/>
                </a:solidFill>
              </a:rPr>
              <a:t>A directed acyclic graph </a:t>
            </a:r>
            <a:r>
              <a:rPr lang="en-US" sz="1600" i="1" dirty="0">
                <a:solidFill>
                  <a:srgbClr val="404040"/>
                </a:solidFill>
              </a:rPr>
              <a:t>G = (V, E) </a:t>
            </a:r>
            <a:r>
              <a:rPr lang="en-US" sz="1600" dirty="0">
                <a:solidFill>
                  <a:srgbClr val="404040"/>
                </a:solidFill>
              </a:rPr>
              <a:t>s.t:</a:t>
            </a:r>
            <a:endParaRPr lang="en-US" sz="1600" b="1" dirty="0">
              <a:solidFill>
                <a:srgbClr val="404040"/>
              </a:solidFill>
            </a:endParaRP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node v ∈ V is a grouping, making the set  V all possible combinations of groupings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edge e = (u, v) ∈ E from node u to node v indicates the grouping v can be computed from grouping u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edge e also has an associated cost of computing v from the grouping u, which can be a sorting cost or a scanning cost.</a:t>
            </a:r>
          </a:p>
          <a:p>
            <a:r>
              <a:rPr lang="en-US" sz="1600" dirty="0">
                <a:solidFill>
                  <a:srgbClr val="404040"/>
                </a:solidFill>
              </a:rPr>
              <a:t>Figure 1 describes a Search DAG for input table T=(A,B,C) and the following Group By queries:</a:t>
            </a:r>
          </a:p>
          <a:p>
            <a:pPr lvl="1"/>
            <a:endParaRPr lang="en-US" sz="1400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6772F-3B44-4162-88A1-46FAD765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7" y="1854300"/>
            <a:ext cx="3685948" cy="3372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7EB23-DE27-45DB-ADFA-83515095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4807346"/>
            <a:ext cx="3316476" cy="5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Definitions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723" y="1854298"/>
            <a:ext cx="4922901" cy="3564989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Solution Tree</a:t>
            </a:r>
            <a:r>
              <a:rPr lang="en-US" sz="1600" dirty="0">
                <a:solidFill>
                  <a:srgbClr val="404040"/>
                </a:solidFill>
              </a:rPr>
              <a:t>, a subtree of a Search DAG G </a:t>
            </a:r>
            <a:r>
              <a:rPr lang="en-US" sz="1600" dirty="0" err="1">
                <a:solidFill>
                  <a:srgbClr val="404040"/>
                </a:solidFill>
              </a:rPr>
              <a:t>s.t.</a:t>
            </a:r>
            <a:r>
              <a:rPr lang="en-US" sz="1600" dirty="0">
                <a:solidFill>
                  <a:srgbClr val="404040"/>
                </a:solidFill>
              </a:rPr>
              <a:t>:</a:t>
            </a:r>
            <a:endParaRPr lang="en-US" sz="1600" b="1" dirty="0">
              <a:solidFill>
                <a:srgbClr val="404040"/>
              </a:solidFill>
            </a:endParaRP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terminal node is covered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edge has only one cost type associated with it</a:t>
            </a:r>
          </a:p>
          <a:p>
            <a:pPr lvl="1"/>
            <a:r>
              <a:rPr lang="en-US" sz="1400" dirty="0">
                <a:solidFill>
                  <a:srgbClr val="404040"/>
                </a:solidFill>
              </a:rPr>
              <a:t>Each node has at most one outgoing scan-cost edge</a:t>
            </a:r>
          </a:p>
          <a:p>
            <a:pPr marL="228600" lvl="1" indent="0">
              <a:buNone/>
            </a:pPr>
            <a:endParaRPr lang="en-US" sz="1400" dirty="0">
              <a:solidFill>
                <a:srgbClr val="404040"/>
              </a:solidFill>
            </a:endParaRPr>
          </a:p>
          <a:p>
            <a:r>
              <a:rPr lang="en-US" sz="1600" dirty="0">
                <a:solidFill>
                  <a:srgbClr val="404040"/>
                </a:solidFill>
              </a:rPr>
              <a:t>Computing the </a:t>
            </a:r>
            <a:r>
              <a:rPr lang="en-US" sz="1600" i="1" dirty="0">
                <a:solidFill>
                  <a:srgbClr val="404040"/>
                </a:solidFill>
              </a:rPr>
              <a:t>optimal </a:t>
            </a:r>
            <a:r>
              <a:rPr lang="en-US" sz="1600" dirty="0">
                <a:solidFill>
                  <a:srgbClr val="404040"/>
                </a:solidFill>
              </a:rPr>
              <a:t>Solution Tree having the minimal total execution cost for a set of Group By queries is the objective of this paper.</a:t>
            </a:r>
          </a:p>
          <a:p>
            <a:r>
              <a:rPr lang="en-US" sz="1600" dirty="0">
                <a:solidFill>
                  <a:srgbClr val="404040"/>
                </a:solidFill>
              </a:rPr>
              <a:t>Figure 2 shows an optimal Solution Tree for the set of Group By queries from the previous slide.</a:t>
            </a:r>
          </a:p>
          <a:p>
            <a:pPr marL="228600" lvl="1" indent="0">
              <a:buNone/>
            </a:pPr>
            <a:endParaRPr lang="en-US" sz="1400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22BFE-1957-4B5C-926E-4A10EBA8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7" y="2020873"/>
            <a:ext cx="3686329" cy="3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3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TOP-Down Splitting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Top-Down Splitting Algorithm consists of 5 algorithms (the 5</a:t>
            </a:r>
            <a:r>
              <a:rPr lang="en-US" baseline="30000" dirty="0">
                <a:solidFill>
                  <a:srgbClr val="404040"/>
                </a:solidFill>
              </a:rPr>
              <a:t>th</a:t>
            </a:r>
            <a:r>
              <a:rPr lang="en-US" dirty="0">
                <a:solidFill>
                  <a:srgbClr val="404040"/>
                </a:solidFill>
              </a:rPr>
              <a:t> and final shown below) that execute the following general plan: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First builds a preliminary “naïve” solution tree consisting of only root node and terminal nodes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Then repeatedly optimizes the tree, adding nodes in to reduce the total execution cost.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We only consider nodes in this second step that evenly split a nodes children into </a:t>
            </a:r>
            <a:r>
              <a:rPr lang="en-US" i="1" dirty="0">
                <a:solidFill>
                  <a:srgbClr val="404040"/>
                </a:solidFill>
              </a:rPr>
              <a:t>k </a:t>
            </a:r>
            <a:r>
              <a:rPr lang="en-US" dirty="0">
                <a:solidFill>
                  <a:srgbClr val="404040"/>
                </a:solidFill>
              </a:rPr>
              <a:t>subsets, transforming it into a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-way tree.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402BF-45BB-4CD0-909C-2B0AFCCB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89" y="4465668"/>
            <a:ext cx="3990975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905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Preliminary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6284"/>
            <a:ext cx="5010932" cy="3495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initial tree we input into the TDS Algorithm contains only the root node and terminal nodes.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Sort nodes on descending order of their cardinalities.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Traverse through each node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, adding each to initial tree G’ by finding node already in G’ that has lowest sort cost for n, and making n a child of that node.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Once constructed, iterate through all nodes in G’ and “fix” the costs. We find child node for each node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 for which changing the cost from sort to scan would result in the largest decrease and change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E3D8D-A005-4297-885B-0A98FC7E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78" y="1976285"/>
            <a:ext cx="3504359" cy="2723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347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E5FAE-B8C6-4E4E-817D-B523AA72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Top-DOWN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3FD-FF41-4847-AF9E-BDD9AB3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6284"/>
            <a:ext cx="5010932" cy="3495368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404040"/>
                </a:solidFill>
              </a:rPr>
              <a:t>u </a:t>
            </a:r>
            <a:r>
              <a:rPr lang="en-US" dirty="0">
                <a:solidFill>
                  <a:srgbClr val="404040"/>
                </a:solidFill>
              </a:rPr>
              <a:t>= Root Node, </a:t>
            </a:r>
            <a:r>
              <a:rPr lang="en-US" i="1" dirty="0">
                <a:solidFill>
                  <a:srgbClr val="404040"/>
                </a:solidFill>
              </a:rPr>
              <a:t>k = </a:t>
            </a:r>
            <a:r>
              <a:rPr lang="en-US" dirty="0">
                <a:solidFill>
                  <a:srgbClr val="404040"/>
                </a:solidFill>
              </a:rPr>
              <a:t>Maximum # of Subsets.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Repeatedly calls the Partition Children function (explained in next slide) which basically splits the children nodes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 into at most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subsets.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Partition Children returns true if the children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 were able to be optimized, false if it cannot be further optimized.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 top-down split is then recursively called for each child node of </a:t>
            </a:r>
            <a:r>
              <a:rPr lang="en-US" i="1" dirty="0">
                <a:solidFill>
                  <a:srgbClr val="404040"/>
                </a:solidFill>
              </a:rPr>
              <a:t>u</a:t>
            </a:r>
            <a:r>
              <a:rPr lang="en-US" dirty="0">
                <a:solidFill>
                  <a:srgbClr val="404040"/>
                </a:solidFill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14535-2A8E-413C-A67B-9523160F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46" y="2123556"/>
            <a:ext cx="3524250" cy="2414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13585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385</TotalTime>
  <Words>1004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A Novel, Low-latency Algorithm for Multiple Group-By Query Optimization</vt:lpstr>
      <vt:lpstr>Paper Details</vt:lpstr>
      <vt:lpstr>Problem</vt:lpstr>
      <vt:lpstr>Definitions and assumptions</vt:lpstr>
      <vt:lpstr>Definitions and assumptions</vt:lpstr>
      <vt:lpstr>Definitions and assumptions</vt:lpstr>
      <vt:lpstr>TOP-Down Splitting Algorithm</vt:lpstr>
      <vt:lpstr>Preliminary Tree Construction</vt:lpstr>
      <vt:lpstr>Top-DOWN SPLIT</vt:lpstr>
      <vt:lpstr>Partition Children</vt:lpstr>
      <vt:lpstr>Divide Subsets</vt:lpstr>
      <vt:lpstr>Experimentation</vt:lpstr>
      <vt:lpstr>Results</vt:lpstr>
      <vt:lpstr>Additional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Novel, Low-latency Algorithm for Multiple Group-By Query Optimization</dc:title>
  <dc:creator>Ethan Letourneau</dc:creator>
  <cp:lastModifiedBy>Ethan Letourneau</cp:lastModifiedBy>
  <cp:revision>23</cp:revision>
  <dcterms:created xsi:type="dcterms:W3CDTF">2019-11-06T15:41:53Z</dcterms:created>
  <dcterms:modified xsi:type="dcterms:W3CDTF">2019-11-12T17:08:44Z</dcterms:modified>
</cp:coreProperties>
</file>