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75" r:id="rId5"/>
    <p:sldId id="262" r:id="rId6"/>
    <p:sldId id="259" r:id="rId7"/>
    <p:sldId id="273" r:id="rId8"/>
    <p:sldId id="274" r:id="rId9"/>
    <p:sldId id="264" r:id="rId10"/>
    <p:sldId id="270" r:id="rId11"/>
    <p:sldId id="267"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378" autoAdjust="0"/>
  </p:normalViewPr>
  <p:slideViewPr>
    <p:cSldViewPr snapToGrid="0" snapToObjects="1" showGuides="1">
      <p:cViewPr varScale="1">
        <p:scale>
          <a:sx n="92" d="100"/>
          <a:sy n="92" d="100"/>
        </p:scale>
        <p:origin x="1094" y="72"/>
      </p:cViewPr>
      <p:guideLst>
        <p:guide orient="horz" pos="1620"/>
        <p:guide pos="2880"/>
      </p:guideLst>
    </p:cSldViewPr>
  </p:slideViewPr>
  <p:notesTextViewPr>
    <p:cViewPr>
      <p:scale>
        <a:sx n="100" d="100"/>
        <a:sy n="100" d="100"/>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8B606-1420-49B5-BEA9-02EAB87264D4}" type="doc">
      <dgm:prSet loTypeId="urn:microsoft.com/office/officeart/2018/5/layout/IconCircleLabelList" loCatId="icon" qsTypeId="urn:microsoft.com/office/officeart/2005/8/quickstyle/simple4" qsCatId="simple" csTypeId="urn:microsoft.com/office/officeart/2005/8/colors/accent6_2" csCatId="accent6" phldr="1"/>
      <dgm:spPr/>
      <dgm:t>
        <a:bodyPr/>
        <a:lstStyle/>
        <a:p>
          <a:endParaRPr lang="en-US"/>
        </a:p>
      </dgm:t>
    </dgm:pt>
    <dgm:pt modelId="{215AE4E5-E865-4BD2-BFB2-16C2377BEC40}">
      <dgm:prSet/>
      <dgm:spPr/>
      <dgm:t>
        <a:bodyPr/>
        <a:lstStyle/>
        <a:p>
          <a:pPr>
            <a:lnSpc>
              <a:spcPct val="100000"/>
            </a:lnSpc>
            <a:defRPr cap="all"/>
          </a:pPr>
          <a:r>
            <a:rPr lang="en-US" dirty="0"/>
            <a:t>Data INTRODUCTION AND CLEANING</a:t>
          </a:r>
        </a:p>
      </dgm:t>
    </dgm:pt>
    <dgm:pt modelId="{5568BF7E-B795-49C8-B1A3-80E125B6B7FD}" type="parTrans" cxnId="{1E401D8B-ACD0-4ED7-B206-7A2233C6E612}">
      <dgm:prSet/>
      <dgm:spPr/>
      <dgm:t>
        <a:bodyPr/>
        <a:lstStyle/>
        <a:p>
          <a:endParaRPr lang="en-US"/>
        </a:p>
      </dgm:t>
    </dgm:pt>
    <dgm:pt modelId="{1E261905-046E-420D-B98A-2E76DA567ED4}" type="sibTrans" cxnId="{1E401D8B-ACD0-4ED7-B206-7A2233C6E612}">
      <dgm:prSet/>
      <dgm:spPr/>
      <dgm:t>
        <a:bodyPr/>
        <a:lstStyle/>
        <a:p>
          <a:endParaRPr lang="en-US"/>
        </a:p>
      </dgm:t>
    </dgm:pt>
    <dgm:pt modelId="{186432AE-F030-4EC9-BC7D-13F1DF4F9317}">
      <dgm:prSet/>
      <dgm:spPr/>
      <dgm:t>
        <a:bodyPr/>
        <a:lstStyle/>
        <a:p>
          <a:pPr>
            <a:lnSpc>
              <a:spcPct val="100000"/>
            </a:lnSpc>
            <a:defRPr cap="all"/>
          </a:pPr>
          <a:r>
            <a:rPr lang="en-US"/>
            <a:t>Application Development</a:t>
          </a:r>
        </a:p>
      </dgm:t>
    </dgm:pt>
    <dgm:pt modelId="{9209FA6F-2121-4E97-8EBA-2EAC791CD230}" type="parTrans" cxnId="{7F164A45-F301-4F16-8446-269830A38444}">
      <dgm:prSet/>
      <dgm:spPr/>
      <dgm:t>
        <a:bodyPr/>
        <a:lstStyle/>
        <a:p>
          <a:endParaRPr lang="en-US"/>
        </a:p>
      </dgm:t>
    </dgm:pt>
    <dgm:pt modelId="{2E490A07-DDA6-4640-AA7E-B68D9B394FCD}" type="sibTrans" cxnId="{7F164A45-F301-4F16-8446-269830A38444}">
      <dgm:prSet/>
      <dgm:spPr/>
      <dgm:t>
        <a:bodyPr/>
        <a:lstStyle/>
        <a:p>
          <a:endParaRPr lang="en-US"/>
        </a:p>
      </dgm:t>
    </dgm:pt>
    <dgm:pt modelId="{F2D447A9-CDE4-4864-A9B2-57489BECCFE5}">
      <dgm:prSet/>
      <dgm:spPr/>
      <dgm:t>
        <a:bodyPr/>
        <a:lstStyle/>
        <a:p>
          <a:pPr>
            <a:lnSpc>
              <a:spcPct val="100000"/>
            </a:lnSpc>
            <a:defRPr cap="all"/>
          </a:pPr>
          <a:r>
            <a:rPr lang="en-US" dirty="0"/>
            <a:t>Key Insights</a:t>
          </a:r>
        </a:p>
      </dgm:t>
    </dgm:pt>
    <dgm:pt modelId="{ED91B78D-998D-4FA2-9015-4F4BF2F20F8F}" type="parTrans" cxnId="{CD359057-A32D-46F2-8732-8B1A275FB1E9}">
      <dgm:prSet/>
      <dgm:spPr/>
      <dgm:t>
        <a:bodyPr/>
        <a:lstStyle/>
        <a:p>
          <a:endParaRPr lang="en-US"/>
        </a:p>
      </dgm:t>
    </dgm:pt>
    <dgm:pt modelId="{AA19740E-D5D9-4B74-AEC1-CF5ECC87B3F4}" type="sibTrans" cxnId="{CD359057-A32D-46F2-8732-8B1A275FB1E9}">
      <dgm:prSet/>
      <dgm:spPr/>
      <dgm:t>
        <a:bodyPr/>
        <a:lstStyle/>
        <a:p>
          <a:endParaRPr lang="en-US"/>
        </a:p>
      </dgm:t>
    </dgm:pt>
    <dgm:pt modelId="{331F6092-37A5-464D-BAE9-1E20FE4F275C}">
      <dgm:prSet/>
      <dgm:spPr/>
      <dgm:t>
        <a:bodyPr/>
        <a:lstStyle/>
        <a:p>
          <a:pPr>
            <a:lnSpc>
              <a:spcPct val="100000"/>
            </a:lnSpc>
            <a:defRPr cap="all"/>
          </a:pPr>
          <a:r>
            <a:rPr lang="en-US"/>
            <a:t>Moving Forward</a:t>
          </a:r>
        </a:p>
      </dgm:t>
    </dgm:pt>
    <dgm:pt modelId="{DED6D787-7ABA-4C9B-B5AD-79B8AA942DBA}" type="parTrans" cxnId="{D2C269B4-C759-419F-9C79-F2A121A09257}">
      <dgm:prSet/>
      <dgm:spPr/>
      <dgm:t>
        <a:bodyPr/>
        <a:lstStyle/>
        <a:p>
          <a:endParaRPr lang="en-US"/>
        </a:p>
      </dgm:t>
    </dgm:pt>
    <dgm:pt modelId="{6E12FCA6-BE3D-40DD-A822-BACA86FFD33B}" type="sibTrans" cxnId="{D2C269B4-C759-419F-9C79-F2A121A09257}">
      <dgm:prSet/>
      <dgm:spPr/>
      <dgm:t>
        <a:bodyPr/>
        <a:lstStyle/>
        <a:p>
          <a:endParaRPr lang="en-US"/>
        </a:p>
      </dgm:t>
    </dgm:pt>
    <dgm:pt modelId="{0587B48A-1CA1-4D9C-AB84-9044C27F7A58}" type="pres">
      <dgm:prSet presAssocID="{EB68B606-1420-49B5-BEA9-02EAB87264D4}" presName="root" presStyleCnt="0">
        <dgm:presLayoutVars>
          <dgm:dir/>
          <dgm:resizeHandles val="exact"/>
        </dgm:presLayoutVars>
      </dgm:prSet>
      <dgm:spPr/>
    </dgm:pt>
    <dgm:pt modelId="{C48977EC-BE90-4474-A34A-A779045D375D}" type="pres">
      <dgm:prSet presAssocID="{215AE4E5-E865-4BD2-BFB2-16C2377BEC40}" presName="compNode" presStyleCnt="0"/>
      <dgm:spPr/>
    </dgm:pt>
    <dgm:pt modelId="{3CB65079-38CC-451D-BCBC-63E8A15D4539}" type="pres">
      <dgm:prSet presAssocID="{215AE4E5-E865-4BD2-BFB2-16C2377BEC40}" presName="iconBgRect" presStyleLbl="bgShp" presStyleIdx="0" presStyleCnt="4"/>
      <dgm:spPr/>
    </dgm:pt>
    <dgm:pt modelId="{F2DF2FB6-93D6-4BA4-9C49-F650C1E008D2}" type="pres">
      <dgm:prSet presAssocID="{215AE4E5-E865-4BD2-BFB2-16C2377BEC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1F14E3E-3B7B-4474-AD5E-85BB2EF20DB3}" type="pres">
      <dgm:prSet presAssocID="{215AE4E5-E865-4BD2-BFB2-16C2377BEC40}" presName="spaceRect" presStyleCnt="0"/>
      <dgm:spPr/>
    </dgm:pt>
    <dgm:pt modelId="{7D562ABD-5BCD-44FD-B56D-4EB46B05432A}" type="pres">
      <dgm:prSet presAssocID="{215AE4E5-E865-4BD2-BFB2-16C2377BEC40}" presName="textRect" presStyleLbl="revTx" presStyleIdx="0" presStyleCnt="4">
        <dgm:presLayoutVars>
          <dgm:chMax val="1"/>
          <dgm:chPref val="1"/>
        </dgm:presLayoutVars>
      </dgm:prSet>
      <dgm:spPr/>
    </dgm:pt>
    <dgm:pt modelId="{7889F081-4AEE-4A80-AA58-7D5EC2D586BD}" type="pres">
      <dgm:prSet presAssocID="{1E261905-046E-420D-B98A-2E76DA567ED4}" presName="sibTrans" presStyleCnt="0"/>
      <dgm:spPr/>
    </dgm:pt>
    <dgm:pt modelId="{8D57A134-FDC4-453A-8C26-ADA212C6DCDF}" type="pres">
      <dgm:prSet presAssocID="{186432AE-F030-4EC9-BC7D-13F1DF4F9317}" presName="compNode" presStyleCnt="0"/>
      <dgm:spPr/>
    </dgm:pt>
    <dgm:pt modelId="{7CB44771-23F4-40BD-AE35-B5393FE5A9BD}" type="pres">
      <dgm:prSet presAssocID="{186432AE-F030-4EC9-BC7D-13F1DF4F9317}" presName="iconBgRect" presStyleLbl="bgShp" presStyleIdx="1" presStyleCnt="4"/>
      <dgm:spPr/>
    </dgm:pt>
    <dgm:pt modelId="{37D6A4DA-C23D-47D4-B4D5-1A403DCA0E79}" type="pres">
      <dgm:prSet presAssocID="{186432AE-F030-4EC9-BC7D-13F1DF4F93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BCC2534B-1748-4D6B-B57E-851A49F0294A}" type="pres">
      <dgm:prSet presAssocID="{186432AE-F030-4EC9-BC7D-13F1DF4F9317}" presName="spaceRect" presStyleCnt="0"/>
      <dgm:spPr/>
    </dgm:pt>
    <dgm:pt modelId="{82049C56-CDDA-4586-B506-FF86E50908D8}" type="pres">
      <dgm:prSet presAssocID="{186432AE-F030-4EC9-BC7D-13F1DF4F9317}" presName="textRect" presStyleLbl="revTx" presStyleIdx="1" presStyleCnt="4">
        <dgm:presLayoutVars>
          <dgm:chMax val="1"/>
          <dgm:chPref val="1"/>
        </dgm:presLayoutVars>
      </dgm:prSet>
      <dgm:spPr/>
    </dgm:pt>
    <dgm:pt modelId="{C2D51849-DC5B-4C87-BD67-45E7CB7CB68D}" type="pres">
      <dgm:prSet presAssocID="{2E490A07-DDA6-4640-AA7E-B68D9B394FCD}" presName="sibTrans" presStyleCnt="0"/>
      <dgm:spPr/>
    </dgm:pt>
    <dgm:pt modelId="{5937DC60-E29A-4EDC-B0E4-33ABA7C2F421}" type="pres">
      <dgm:prSet presAssocID="{F2D447A9-CDE4-4864-A9B2-57489BECCFE5}" presName="compNode" presStyleCnt="0"/>
      <dgm:spPr/>
    </dgm:pt>
    <dgm:pt modelId="{832059D7-76BA-4E21-B161-A4E15E779493}" type="pres">
      <dgm:prSet presAssocID="{F2D447A9-CDE4-4864-A9B2-57489BECCFE5}" presName="iconBgRect" presStyleLbl="bgShp" presStyleIdx="2" presStyleCnt="4"/>
      <dgm:spPr/>
    </dgm:pt>
    <dgm:pt modelId="{0493B229-E50F-4EBA-8681-873DF11A6F97}" type="pres">
      <dgm:prSet presAssocID="{F2D447A9-CDE4-4864-A9B2-57489BECCF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5332F048-1B1B-4575-9569-FF870BAFD610}" type="pres">
      <dgm:prSet presAssocID="{F2D447A9-CDE4-4864-A9B2-57489BECCFE5}" presName="spaceRect" presStyleCnt="0"/>
      <dgm:spPr/>
    </dgm:pt>
    <dgm:pt modelId="{8D537994-233C-4B64-AF64-535FB5A84971}" type="pres">
      <dgm:prSet presAssocID="{F2D447A9-CDE4-4864-A9B2-57489BECCFE5}" presName="textRect" presStyleLbl="revTx" presStyleIdx="2" presStyleCnt="4">
        <dgm:presLayoutVars>
          <dgm:chMax val="1"/>
          <dgm:chPref val="1"/>
        </dgm:presLayoutVars>
      </dgm:prSet>
      <dgm:spPr/>
    </dgm:pt>
    <dgm:pt modelId="{3CF925B0-90E7-43FE-9089-806F5AA81789}" type="pres">
      <dgm:prSet presAssocID="{AA19740E-D5D9-4B74-AEC1-CF5ECC87B3F4}" presName="sibTrans" presStyleCnt="0"/>
      <dgm:spPr/>
    </dgm:pt>
    <dgm:pt modelId="{80368893-C189-4475-802B-006183DE120D}" type="pres">
      <dgm:prSet presAssocID="{331F6092-37A5-464D-BAE9-1E20FE4F275C}" presName="compNode" presStyleCnt="0"/>
      <dgm:spPr/>
    </dgm:pt>
    <dgm:pt modelId="{EA849F21-AAC2-4581-BB34-ECC8401E89FA}" type="pres">
      <dgm:prSet presAssocID="{331F6092-37A5-464D-BAE9-1E20FE4F275C}" presName="iconBgRect" presStyleLbl="bgShp" presStyleIdx="3" presStyleCnt="4"/>
      <dgm:spPr/>
    </dgm:pt>
    <dgm:pt modelId="{5D87BD41-D4BC-47B7-95E9-F1E099701A3A}" type="pres">
      <dgm:prSet presAssocID="{331F6092-37A5-464D-BAE9-1E20FE4F27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n"/>
        </a:ext>
      </dgm:extLst>
    </dgm:pt>
    <dgm:pt modelId="{69690137-BF6A-49DA-A48A-139DD3D69E6F}" type="pres">
      <dgm:prSet presAssocID="{331F6092-37A5-464D-BAE9-1E20FE4F275C}" presName="spaceRect" presStyleCnt="0"/>
      <dgm:spPr/>
    </dgm:pt>
    <dgm:pt modelId="{D7FAFEE7-461A-40DC-A7ED-92995FC038CC}" type="pres">
      <dgm:prSet presAssocID="{331F6092-37A5-464D-BAE9-1E20FE4F275C}" presName="textRect" presStyleLbl="revTx" presStyleIdx="3" presStyleCnt="4">
        <dgm:presLayoutVars>
          <dgm:chMax val="1"/>
          <dgm:chPref val="1"/>
        </dgm:presLayoutVars>
      </dgm:prSet>
      <dgm:spPr/>
    </dgm:pt>
  </dgm:ptLst>
  <dgm:cxnLst>
    <dgm:cxn modelId="{F128AD18-05B0-4DF0-8E30-FE6FB29AB7A1}" type="presOf" srcId="{215AE4E5-E865-4BD2-BFB2-16C2377BEC40}" destId="{7D562ABD-5BCD-44FD-B56D-4EB46B05432A}" srcOrd="0" destOrd="0" presId="urn:microsoft.com/office/officeart/2018/5/layout/IconCircleLabelList"/>
    <dgm:cxn modelId="{B922115B-29E5-4E77-8D1D-B5D2F7C6E907}" type="presOf" srcId="{EB68B606-1420-49B5-BEA9-02EAB87264D4}" destId="{0587B48A-1CA1-4D9C-AB84-9044C27F7A58}" srcOrd="0" destOrd="0" presId="urn:microsoft.com/office/officeart/2018/5/layout/IconCircleLabelList"/>
    <dgm:cxn modelId="{7F164A45-F301-4F16-8446-269830A38444}" srcId="{EB68B606-1420-49B5-BEA9-02EAB87264D4}" destId="{186432AE-F030-4EC9-BC7D-13F1DF4F9317}" srcOrd="1" destOrd="0" parTransId="{9209FA6F-2121-4E97-8EBA-2EAC791CD230}" sibTransId="{2E490A07-DDA6-4640-AA7E-B68D9B394FCD}"/>
    <dgm:cxn modelId="{BB252A56-ADF5-4FFC-AC89-A82221E15FFB}" type="presOf" srcId="{F2D447A9-CDE4-4864-A9B2-57489BECCFE5}" destId="{8D537994-233C-4B64-AF64-535FB5A84971}" srcOrd="0" destOrd="0" presId="urn:microsoft.com/office/officeart/2018/5/layout/IconCircleLabelList"/>
    <dgm:cxn modelId="{CD359057-A32D-46F2-8732-8B1A275FB1E9}" srcId="{EB68B606-1420-49B5-BEA9-02EAB87264D4}" destId="{F2D447A9-CDE4-4864-A9B2-57489BECCFE5}" srcOrd="2" destOrd="0" parTransId="{ED91B78D-998D-4FA2-9015-4F4BF2F20F8F}" sibTransId="{AA19740E-D5D9-4B74-AEC1-CF5ECC87B3F4}"/>
    <dgm:cxn modelId="{1E401D8B-ACD0-4ED7-B206-7A2233C6E612}" srcId="{EB68B606-1420-49B5-BEA9-02EAB87264D4}" destId="{215AE4E5-E865-4BD2-BFB2-16C2377BEC40}" srcOrd="0" destOrd="0" parTransId="{5568BF7E-B795-49C8-B1A3-80E125B6B7FD}" sibTransId="{1E261905-046E-420D-B98A-2E76DA567ED4}"/>
    <dgm:cxn modelId="{56A3F898-CA09-4134-BB15-12EC88F6AE77}" type="presOf" srcId="{331F6092-37A5-464D-BAE9-1E20FE4F275C}" destId="{D7FAFEE7-461A-40DC-A7ED-92995FC038CC}" srcOrd="0" destOrd="0" presId="urn:microsoft.com/office/officeart/2018/5/layout/IconCircleLabelList"/>
    <dgm:cxn modelId="{D2C269B4-C759-419F-9C79-F2A121A09257}" srcId="{EB68B606-1420-49B5-BEA9-02EAB87264D4}" destId="{331F6092-37A5-464D-BAE9-1E20FE4F275C}" srcOrd="3" destOrd="0" parTransId="{DED6D787-7ABA-4C9B-B5AD-79B8AA942DBA}" sibTransId="{6E12FCA6-BE3D-40DD-A822-BACA86FFD33B}"/>
    <dgm:cxn modelId="{05090DD4-1E5D-4819-8287-FC2FED7AAFAC}" type="presOf" srcId="{186432AE-F030-4EC9-BC7D-13F1DF4F9317}" destId="{82049C56-CDDA-4586-B506-FF86E50908D8}" srcOrd="0" destOrd="0" presId="urn:microsoft.com/office/officeart/2018/5/layout/IconCircleLabelList"/>
    <dgm:cxn modelId="{5164DB1E-25A9-4786-BB0B-683514DEC448}" type="presParOf" srcId="{0587B48A-1CA1-4D9C-AB84-9044C27F7A58}" destId="{C48977EC-BE90-4474-A34A-A779045D375D}" srcOrd="0" destOrd="0" presId="urn:microsoft.com/office/officeart/2018/5/layout/IconCircleLabelList"/>
    <dgm:cxn modelId="{CA8DF6C6-A038-4E61-AFFC-C91027ED64E4}" type="presParOf" srcId="{C48977EC-BE90-4474-A34A-A779045D375D}" destId="{3CB65079-38CC-451D-BCBC-63E8A15D4539}" srcOrd="0" destOrd="0" presId="urn:microsoft.com/office/officeart/2018/5/layout/IconCircleLabelList"/>
    <dgm:cxn modelId="{9F0A6116-7266-4912-A8CB-D629AC3C646A}" type="presParOf" srcId="{C48977EC-BE90-4474-A34A-A779045D375D}" destId="{F2DF2FB6-93D6-4BA4-9C49-F650C1E008D2}" srcOrd="1" destOrd="0" presId="urn:microsoft.com/office/officeart/2018/5/layout/IconCircleLabelList"/>
    <dgm:cxn modelId="{FF4ECDDF-CCFF-4979-B9F5-620261BD59A4}" type="presParOf" srcId="{C48977EC-BE90-4474-A34A-A779045D375D}" destId="{31F14E3E-3B7B-4474-AD5E-85BB2EF20DB3}" srcOrd="2" destOrd="0" presId="urn:microsoft.com/office/officeart/2018/5/layout/IconCircleLabelList"/>
    <dgm:cxn modelId="{EC27F928-B9D4-462D-93A0-792D2C1E8B08}" type="presParOf" srcId="{C48977EC-BE90-4474-A34A-A779045D375D}" destId="{7D562ABD-5BCD-44FD-B56D-4EB46B05432A}" srcOrd="3" destOrd="0" presId="urn:microsoft.com/office/officeart/2018/5/layout/IconCircleLabelList"/>
    <dgm:cxn modelId="{3F81A333-1838-4FCB-9A3F-D7CF8CFBF5EF}" type="presParOf" srcId="{0587B48A-1CA1-4D9C-AB84-9044C27F7A58}" destId="{7889F081-4AEE-4A80-AA58-7D5EC2D586BD}" srcOrd="1" destOrd="0" presId="urn:microsoft.com/office/officeart/2018/5/layout/IconCircleLabelList"/>
    <dgm:cxn modelId="{80E9850B-C744-4C75-B4CF-DAEC3C76DFDD}" type="presParOf" srcId="{0587B48A-1CA1-4D9C-AB84-9044C27F7A58}" destId="{8D57A134-FDC4-453A-8C26-ADA212C6DCDF}" srcOrd="2" destOrd="0" presId="urn:microsoft.com/office/officeart/2018/5/layout/IconCircleLabelList"/>
    <dgm:cxn modelId="{B9B13A94-D0BA-45EF-884B-8F15FDF309E6}" type="presParOf" srcId="{8D57A134-FDC4-453A-8C26-ADA212C6DCDF}" destId="{7CB44771-23F4-40BD-AE35-B5393FE5A9BD}" srcOrd="0" destOrd="0" presId="urn:microsoft.com/office/officeart/2018/5/layout/IconCircleLabelList"/>
    <dgm:cxn modelId="{F61AD86B-DC04-4D9E-967D-69E26FD94BE4}" type="presParOf" srcId="{8D57A134-FDC4-453A-8C26-ADA212C6DCDF}" destId="{37D6A4DA-C23D-47D4-B4D5-1A403DCA0E79}" srcOrd="1" destOrd="0" presId="urn:microsoft.com/office/officeart/2018/5/layout/IconCircleLabelList"/>
    <dgm:cxn modelId="{20417906-088E-498F-9390-4F86C13C6E0E}" type="presParOf" srcId="{8D57A134-FDC4-453A-8C26-ADA212C6DCDF}" destId="{BCC2534B-1748-4D6B-B57E-851A49F0294A}" srcOrd="2" destOrd="0" presId="urn:microsoft.com/office/officeart/2018/5/layout/IconCircleLabelList"/>
    <dgm:cxn modelId="{79C520F2-35DE-49D9-8035-559FC6C84132}" type="presParOf" srcId="{8D57A134-FDC4-453A-8C26-ADA212C6DCDF}" destId="{82049C56-CDDA-4586-B506-FF86E50908D8}" srcOrd="3" destOrd="0" presId="urn:microsoft.com/office/officeart/2018/5/layout/IconCircleLabelList"/>
    <dgm:cxn modelId="{BB53058A-AA6B-4ABB-AEE2-E1BA20672372}" type="presParOf" srcId="{0587B48A-1CA1-4D9C-AB84-9044C27F7A58}" destId="{C2D51849-DC5B-4C87-BD67-45E7CB7CB68D}" srcOrd="3" destOrd="0" presId="urn:microsoft.com/office/officeart/2018/5/layout/IconCircleLabelList"/>
    <dgm:cxn modelId="{A6A6F845-7C4B-4715-BCC5-DEBDDF28C1CB}" type="presParOf" srcId="{0587B48A-1CA1-4D9C-AB84-9044C27F7A58}" destId="{5937DC60-E29A-4EDC-B0E4-33ABA7C2F421}" srcOrd="4" destOrd="0" presId="urn:microsoft.com/office/officeart/2018/5/layout/IconCircleLabelList"/>
    <dgm:cxn modelId="{724416CA-5B46-4352-A510-C1FA7A6F03CF}" type="presParOf" srcId="{5937DC60-E29A-4EDC-B0E4-33ABA7C2F421}" destId="{832059D7-76BA-4E21-B161-A4E15E779493}" srcOrd="0" destOrd="0" presId="urn:microsoft.com/office/officeart/2018/5/layout/IconCircleLabelList"/>
    <dgm:cxn modelId="{A8D0442E-2852-442B-9C73-5BEB4FB887D9}" type="presParOf" srcId="{5937DC60-E29A-4EDC-B0E4-33ABA7C2F421}" destId="{0493B229-E50F-4EBA-8681-873DF11A6F97}" srcOrd="1" destOrd="0" presId="urn:microsoft.com/office/officeart/2018/5/layout/IconCircleLabelList"/>
    <dgm:cxn modelId="{141CB1C3-BE12-489C-8E3F-5F0671D9CB82}" type="presParOf" srcId="{5937DC60-E29A-4EDC-B0E4-33ABA7C2F421}" destId="{5332F048-1B1B-4575-9569-FF870BAFD610}" srcOrd="2" destOrd="0" presId="urn:microsoft.com/office/officeart/2018/5/layout/IconCircleLabelList"/>
    <dgm:cxn modelId="{AA7D339B-1FA9-4384-8BD0-6C310FC27339}" type="presParOf" srcId="{5937DC60-E29A-4EDC-B0E4-33ABA7C2F421}" destId="{8D537994-233C-4B64-AF64-535FB5A84971}" srcOrd="3" destOrd="0" presId="urn:microsoft.com/office/officeart/2018/5/layout/IconCircleLabelList"/>
    <dgm:cxn modelId="{8D453CD0-B917-4DDB-A244-2DA276ACAC45}" type="presParOf" srcId="{0587B48A-1CA1-4D9C-AB84-9044C27F7A58}" destId="{3CF925B0-90E7-43FE-9089-806F5AA81789}" srcOrd="5" destOrd="0" presId="urn:microsoft.com/office/officeart/2018/5/layout/IconCircleLabelList"/>
    <dgm:cxn modelId="{1A83A905-23AA-402A-A092-57D0D902ED6A}" type="presParOf" srcId="{0587B48A-1CA1-4D9C-AB84-9044C27F7A58}" destId="{80368893-C189-4475-802B-006183DE120D}" srcOrd="6" destOrd="0" presId="urn:microsoft.com/office/officeart/2018/5/layout/IconCircleLabelList"/>
    <dgm:cxn modelId="{9E8CBAA6-3C4A-4F5A-9A8B-6F598E5AF7C8}" type="presParOf" srcId="{80368893-C189-4475-802B-006183DE120D}" destId="{EA849F21-AAC2-4581-BB34-ECC8401E89FA}" srcOrd="0" destOrd="0" presId="urn:microsoft.com/office/officeart/2018/5/layout/IconCircleLabelList"/>
    <dgm:cxn modelId="{8374B686-01DF-42B3-B65B-1534A986C097}" type="presParOf" srcId="{80368893-C189-4475-802B-006183DE120D}" destId="{5D87BD41-D4BC-47B7-95E9-F1E099701A3A}" srcOrd="1" destOrd="0" presId="urn:microsoft.com/office/officeart/2018/5/layout/IconCircleLabelList"/>
    <dgm:cxn modelId="{7B2B85BD-2B32-4D6B-86AC-F9EB1D377C1C}" type="presParOf" srcId="{80368893-C189-4475-802B-006183DE120D}" destId="{69690137-BF6A-49DA-A48A-139DD3D69E6F}" srcOrd="2" destOrd="0" presId="urn:microsoft.com/office/officeart/2018/5/layout/IconCircleLabelList"/>
    <dgm:cxn modelId="{4732E561-1C56-4C10-9CA8-8552B32BBFFD}" type="presParOf" srcId="{80368893-C189-4475-802B-006183DE120D}" destId="{D7FAFEE7-461A-40DC-A7ED-92995FC038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FA93C-7D07-49F0-8C42-7D5E91B653A8}" type="doc">
      <dgm:prSet loTypeId="urn:microsoft.com/office/officeart/2018/2/layout/IconVerticalSolidList" loCatId="icon" qsTypeId="urn:microsoft.com/office/officeart/2005/8/quickstyle/simple4" qsCatId="simple" csTypeId="urn:microsoft.com/office/officeart/2005/8/colors/accent6_2" csCatId="accent6" phldr="1"/>
      <dgm:spPr/>
      <dgm:t>
        <a:bodyPr/>
        <a:lstStyle/>
        <a:p>
          <a:endParaRPr lang="en-US"/>
        </a:p>
      </dgm:t>
    </dgm:pt>
    <dgm:pt modelId="{D9C87C10-F188-4356-8DD8-EEEE3B7200A0}">
      <dgm:prSet custT="1"/>
      <dgm:spPr/>
      <dgm:t>
        <a:bodyPr/>
        <a:lstStyle/>
        <a:p>
          <a:pPr>
            <a:lnSpc>
              <a:spcPct val="100000"/>
            </a:lnSpc>
          </a:pPr>
          <a:r>
            <a:rPr lang="en-US" sz="2000" dirty="0"/>
            <a:t>Joined tables on XID.</a:t>
          </a:r>
        </a:p>
      </dgm:t>
    </dgm:pt>
    <dgm:pt modelId="{4481ACAA-8E63-4524-8CBC-16623AFEDDBB}" type="parTrans" cxnId="{E86B321D-0510-4D1C-A2D2-E6DA8FB1A1D3}">
      <dgm:prSet/>
      <dgm:spPr/>
      <dgm:t>
        <a:bodyPr/>
        <a:lstStyle/>
        <a:p>
          <a:endParaRPr lang="en-US" sz="2000"/>
        </a:p>
      </dgm:t>
    </dgm:pt>
    <dgm:pt modelId="{F20A6722-008F-40F2-8F7C-27412512459C}" type="sibTrans" cxnId="{E86B321D-0510-4D1C-A2D2-E6DA8FB1A1D3}">
      <dgm:prSet/>
      <dgm:spPr/>
      <dgm:t>
        <a:bodyPr/>
        <a:lstStyle/>
        <a:p>
          <a:endParaRPr lang="en-US" sz="2000"/>
        </a:p>
      </dgm:t>
    </dgm:pt>
    <dgm:pt modelId="{18C80688-E618-4210-93D5-5DB0529A4020}">
      <dgm:prSet custT="1"/>
      <dgm:spPr/>
      <dgm:t>
        <a:bodyPr/>
        <a:lstStyle/>
        <a:p>
          <a:pPr>
            <a:lnSpc>
              <a:spcPct val="100000"/>
            </a:lnSpc>
          </a:pPr>
          <a:r>
            <a:rPr lang="en-US" sz="2000" dirty="0"/>
            <a:t>Improved readability.</a:t>
          </a:r>
        </a:p>
      </dgm:t>
    </dgm:pt>
    <dgm:pt modelId="{85D85545-AC27-4D2B-8E4A-1A68DD958246}" type="parTrans" cxnId="{E3DAD137-08D9-4975-B3EE-2626720DBB0B}">
      <dgm:prSet/>
      <dgm:spPr/>
      <dgm:t>
        <a:bodyPr/>
        <a:lstStyle/>
        <a:p>
          <a:endParaRPr lang="en-US" sz="2000"/>
        </a:p>
      </dgm:t>
    </dgm:pt>
    <dgm:pt modelId="{F717B399-6F1C-4235-B4F2-4D2B648DA606}" type="sibTrans" cxnId="{E3DAD137-08D9-4975-B3EE-2626720DBB0B}">
      <dgm:prSet/>
      <dgm:spPr/>
      <dgm:t>
        <a:bodyPr/>
        <a:lstStyle/>
        <a:p>
          <a:endParaRPr lang="en-US" sz="2000"/>
        </a:p>
      </dgm:t>
    </dgm:pt>
    <dgm:pt modelId="{FB2E8499-566A-4E46-9F44-4F06A71B9070}">
      <dgm:prSet custT="1"/>
      <dgm:spPr/>
      <dgm:t>
        <a:bodyPr/>
        <a:lstStyle/>
        <a:p>
          <a:pPr>
            <a:lnSpc>
              <a:spcPct val="100000"/>
            </a:lnSpc>
          </a:pPr>
          <a:r>
            <a:rPr lang="en-US" sz="2000"/>
            <a:t>Accounted for ordinality.</a:t>
          </a:r>
          <a:endParaRPr lang="en-US" sz="2000" dirty="0"/>
        </a:p>
      </dgm:t>
    </dgm:pt>
    <dgm:pt modelId="{922067FD-014A-4AD8-9F6B-595863A02451}" type="parTrans" cxnId="{C4AB939F-CFF9-498E-A3FF-84E626B9838E}">
      <dgm:prSet/>
      <dgm:spPr/>
      <dgm:t>
        <a:bodyPr/>
        <a:lstStyle/>
        <a:p>
          <a:endParaRPr lang="en-US"/>
        </a:p>
      </dgm:t>
    </dgm:pt>
    <dgm:pt modelId="{07E17706-8B97-4CF3-8273-592DD9CF45D2}" type="sibTrans" cxnId="{C4AB939F-CFF9-498E-A3FF-84E626B9838E}">
      <dgm:prSet/>
      <dgm:spPr/>
      <dgm:t>
        <a:bodyPr/>
        <a:lstStyle/>
        <a:p>
          <a:endParaRPr lang="en-US"/>
        </a:p>
      </dgm:t>
    </dgm:pt>
    <dgm:pt modelId="{3E4A9CB8-55CF-4791-BB63-B0F4EEC3DD43}" type="pres">
      <dgm:prSet presAssocID="{7ACFA93C-7D07-49F0-8C42-7D5E91B653A8}" presName="root" presStyleCnt="0">
        <dgm:presLayoutVars>
          <dgm:dir/>
          <dgm:resizeHandles val="exact"/>
        </dgm:presLayoutVars>
      </dgm:prSet>
      <dgm:spPr/>
    </dgm:pt>
    <dgm:pt modelId="{965311E9-C5D0-438B-A696-CC9F78176384}" type="pres">
      <dgm:prSet presAssocID="{D9C87C10-F188-4356-8DD8-EEEE3B7200A0}" presName="compNode" presStyleCnt="0"/>
      <dgm:spPr/>
    </dgm:pt>
    <dgm:pt modelId="{F22FE2D6-3269-4C71-9BCA-B9D6167560A2}" type="pres">
      <dgm:prSet presAssocID="{D9C87C10-F188-4356-8DD8-EEEE3B7200A0}" presName="bgRect" presStyleLbl="bgShp" presStyleIdx="0" presStyleCnt="3"/>
      <dgm:spPr/>
    </dgm:pt>
    <dgm:pt modelId="{9DA7BBAD-05DF-4A34-A479-23D81049ED8D}" type="pres">
      <dgm:prSet presAssocID="{D9C87C10-F188-4356-8DD8-EEEE3B7200A0}"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mployee badge with solid fill"/>
        </a:ext>
      </dgm:extLst>
    </dgm:pt>
    <dgm:pt modelId="{0E3371CE-837D-4666-B192-773157D68D1E}" type="pres">
      <dgm:prSet presAssocID="{D9C87C10-F188-4356-8DD8-EEEE3B7200A0}" presName="spaceRect" presStyleCnt="0"/>
      <dgm:spPr/>
    </dgm:pt>
    <dgm:pt modelId="{64431AD4-207D-4384-892E-D8F4624D8FBA}" type="pres">
      <dgm:prSet presAssocID="{D9C87C10-F188-4356-8DD8-EEEE3B7200A0}" presName="parTx" presStyleLbl="revTx" presStyleIdx="0" presStyleCnt="3">
        <dgm:presLayoutVars>
          <dgm:chMax val="0"/>
          <dgm:chPref val="0"/>
        </dgm:presLayoutVars>
      </dgm:prSet>
      <dgm:spPr/>
    </dgm:pt>
    <dgm:pt modelId="{7B2CA6F7-88A0-4E5A-A913-2C87F7DC212C}" type="pres">
      <dgm:prSet presAssocID="{F20A6722-008F-40F2-8F7C-27412512459C}" presName="sibTrans" presStyleCnt="0"/>
      <dgm:spPr/>
    </dgm:pt>
    <dgm:pt modelId="{B743AA56-9DE4-4F1D-92BF-4F715405B79E}" type="pres">
      <dgm:prSet presAssocID="{FB2E8499-566A-4E46-9F44-4F06A71B9070}" presName="compNode" presStyleCnt="0"/>
      <dgm:spPr/>
    </dgm:pt>
    <dgm:pt modelId="{5D3AA705-5128-4DF4-921C-CDC36FDC3906}" type="pres">
      <dgm:prSet presAssocID="{FB2E8499-566A-4E46-9F44-4F06A71B9070}" presName="bgRect" presStyleLbl="bgShp" presStyleIdx="1" presStyleCnt="3"/>
      <dgm:spPr/>
    </dgm:pt>
    <dgm:pt modelId="{E34DBD9F-1342-44FE-A3E0-6519528B61B3}" type="pres">
      <dgm:prSet presAssocID="{FB2E8499-566A-4E46-9F44-4F06A71B907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ort with solid fill"/>
        </a:ext>
      </dgm:extLst>
    </dgm:pt>
    <dgm:pt modelId="{C9459B19-6D97-4EFD-8BFB-64B69C8B8F53}" type="pres">
      <dgm:prSet presAssocID="{FB2E8499-566A-4E46-9F44-4F06A71B9070}" presName="spaceRect" presStyleCnt="0"/>
      <dgm:spPr/>
    </dgm:pt>
    <dgm:pt modelId="{50E17E94-8633-48A6-B0FB-DF924612DE62}" type="pres">
      <dgm:prSet presAssocID="{FB2E8499-566A-4E46-9F44-4F06A71B9070}" presName="parTx" presStyleLbl="revTx" presStyleIdx="1" presStyleCnt="3">
        <dgm:presLayoutVars>
          <dgm:chMax val="0"/>
          <dgm:chPref val="0"/>
        </dgm:presLayoutVars>
      </dgm:prSet>
      <dgm:spPr/>
    </dgm:pt>
    <dgm:pt modelId="{6F9B88E0-6031-4524-A97B-468AA82B672C}" type="pres">
      <dgm:prSet presAssocID="{07E17706-8B97-4CF3-8273-592DD9CF45D2}" presName="sibTrans" presStyleCnt="0"/>
      <dgm:spPr/>
    </dgm:pt>
    <dgm:pt modelId="{FF8ECB04-292D-4844-A12A-509893A61A90}" type="pres">
      <dgm:prSet presAssocID="{18C80688-E618-4210-93D5-5DB0529A4020}" presName="compNode" presStyleCnt="0"/>
      <dgm:spPr/>
    </dgm:pt>
    <dgm:pt modelId="{8C8D02FE-FB19-4D3B-9148-90AE290AE10A}" type="pres">
      <dgm:prSet presAssocID="{18C80688-E618-4210-93D5-5DB0529A4020}" presName="bgRect" presStyleLbl="bgShp" presStyleIdx="2" presStyleCnt="3"/>
      <dgm:spPr/>
    </dgm:pt>
    <dgm:pt modelId="{9146751B-BF60-40D1-A8AE-F200B28D5BC9}" type="pres">
      <dgm:prSet presAssocID="{18C80688-E618-4210-93D5-5DB0529A402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oks on shelf with solid fill"/>
        </a:ext>
      </dgm:extLst>
    </dgm:pt>
    <dgm:pt modelId="{5A48B824-F5B0-4F22-822C-216BC6D00968}" type="pres">
      <dgm:prSet presAssocID="{18C80688-E618-4210-93D5-5DB0529A4020}" presName="spaceRect" presStyleCnt="0"/>
      <dgm:spPr/>
    </dgm:pt>
    <dgm:pt modelId="{8137DD96-0246-4DDD-A0EC-3DAA049202BE}" type="pres">
      <dgm:prSet presAssocID="{18C80688-E618-4210-93D5-5DB0529A4020}" presName="parTx" presStyleLbl="revTx" presStyleIdx="2" presStyleCnt="3">
        <dgm:presLayoutVars>
          <dgm:chMax val="0"/>
          <dgm:chPref val="0"/>
        </dgm:presLayoutVars>
      </dgm:prSet>
      <dgm:spPr/>
    </dgm:pt>
  </dgm:ptLst>
  <dgm:cxnLst>
    <dgm:cxn modelId="{44D36B0D-2B77-4D86-8CDA-DE490F5C4868}" type="presOf" srcId="{18C80688-E618-4210-93D5-5DB0529A4020}" destId="{8137DD96-0246-4DDD-A0EC-3DAA049202BE}" srcOrd="0" destOrd="0" presId="urn:microsoft.com/office/officeart/2018/2/layout/IconVerticalSolidList"/>
    <dgm:cxn modelId="{E86B321D-0510-4D1C-A2D2-E6DA8FB1A1D3}" srcId="{7ACFA93C-7D07-49F0-8C42-7D5E91B653A8}" destId="{D9C87C10-F188-4356-8DD8-EEEE3B7200A0}" srcOrd="0" destOrd="0" parTransId="{4481ACAA-8E63-4524-8CBC-16623AFEDDBB}" sibTransId="{F20A6722-008F-40F2-8F7C-27412512459C}"/>
    <dgm:cxn modelId="{E3DAD137-08D9-4975-B3EE-2626720DBB0B}" srcId="{7ACFA93C-7D07-49F0-8C42-7D5E91B653A8}" destId="{18C80688-E618-4210-93D5-5DB0529A4020}" srcOrd="2" destOrd="0" parTransId="{85D85545-AC27-4D2B-8E4A-1A68DD958246}" sibTransId="{F717B399-6F1C-4235-B4F2-4D2B648DA606}"/>
    <dgm:cxn modelId="{0C437943-B23A-4DD3-A03A-EDF8EA6A5517}" type="presOf" srcId="{7ACFA93C-7D07-49F0-8C42-7D5E91B653A8}" destId="{3E4A9CB8-55CF-4791-BB63-B0F4EEC3DD43}" srcOrd="0" destOrd="0" presId="urn:microsoft.com/office/officeart/2018/2/layout/IconVerticalSolidList"/>
    <dgm:cxn modelId="{F6616B50-B4CB-40CA-87F8-905C406FE16E}" type="presOf" srcId="{D9C87C10-F188-4356-8DD8-EEEE3B7200A0}" destId="{64431AD4-207D-4384-892E-D8F4624D8FBA}" srcOrd="0" destOrd="0" presId="urn:microsoft.com/office/officeart/2018/2/layout/IconVerticalSolidList"/>
    <dgm:cxn modelId="{C4AB939F-CFF9-498E-A3FF-84E626B9838E}" srcId="{7ACFA93C-7D07-49F0-8C42-7D5E91B653A8}" destId="{FB2E8499-566A-4E46-9F44-4F06A71B9070}" srcOrd="1" destOrd="0" parTransId="{922067FD-014A-4AD8-9F6B-595863A02451}" sibTransId="{07E17706-8B97-4CF3-8273-592DD9CF45D2}"/>
    <dgm:cxn modelId="{D9E48FE7-D91E-4E52-B323-F4139746FFFC}" type="presOf" srcId="{FB2E8499-566A-4E46-9F44-4F06A71B9070}" destId="{50E17E94-8633-48A6-B0FB-DF924612DE62}" srcOrd="0" destOrd="0" presId="urn:microsoft.com/office/officeart/2018/2/layout/IconVerticalSolidList"/>
    <dgm:cxn modelId="{B75B762E-679A-4D55-8D9C-8987E0EAEB54}" type="presParOf" srcId="{3E4A9CB8-55CF-4791-BB63-B0F4EEC3DD43}" destId="{965311E9-C5D0-438B-A696-CC9F78176384}" srcOrd="0" destOrd="0" presId="urn:microsoft.com/office/officeart/2018/2/layout/IconVerticalSolidList"/>
    <dgm:cxn modelId="{5444BBA1-022F-4AD5-996C-0D6B4A8DD57C}" type="presParOf" srcId="{965311E9-C5D0-438B-A696-CC9F78176384}" destId="{F22FE2D6-3269-4C71-9BCA-B9D6167560A2}" srcOrd="0" destOrd="0" presId="urn:microsoft.com/office/officeart/2018/2/layout/IconVerticalSolidList"/>
    <dgm:cxn modelId="{353ED29D-977F-4C82-B3B3-EEE0D3BEA4D2}" type="presParOf" srcId="{965311E9-C5D0-438B-A696-CC9F78176384}" destId="{9DA7BBAD-05DF-4A34-A479-23D81049ED8D}" srcOrd="1" destOrd="0" presId="urn:microsoft.com/office/officeart/2018/2/layout/IconVerticalSolidList"/>
    <dgm:cxn modelId="{FEFF0E89-667C-4A55-BCE5-412FEA5930B2}" type="presParOf" srcId="{965311E9-C5D0-438B-A696-CC9F78176384}" destId="{0E3371CE-837D-4666-B192-773157D68D1E}" srcOrd="2" destOrd="0" presId="urn:microsoft.com/office/officeart/2018/2/layout/IconVerticalSolidList"/>
    <dgm:cxn modelId="{B9273607-A75A-4A41-ADDF-F37F6D1A2E2C}" type="presParOf" srcId="{965311E9-C5D0-438B-A696-CC9F78176384}" destId="{64431AD4-207D-4384-892E-D8F4624D8FBA}" srcOrd="3" destOrd="0" presId="urn:microsoft.com/office/officeart/2018/2/layout/IconVerticalSolidList"/>
    <dgm:cxn modelId="{453C7AD6-AFB3-484F-8042-838B04B06BC9}" type="presParOf" srcId="{3E4A9CB8-55CF-4791-BB63-B0F4EEC3DD43}" destId="{7B2CA6F7-88A0-4E5A-A913-2C87F7DC212C}" srcOrd="1" destOrd="0" presId="urn:microsoft.com/office/officeart/2018/2/layout/IconVerticalSolidList"/>
    <dgm:cxn modelId="{6C7E9FEC-D9B4-4007-BCC0-310EDE0FF334}" type="presParOf" srcId="{3E4A9CB8-55CF-4791-BB63-B0F4EEC3DD43}" destId="{B743AA56-9DE4-4F1D-92BF-4F715405B79E}" srcOrd="2" destOrd="0" presId="urn:microsoft.com/office/officeart/2018/2/layout/IconVerticalSolidList"/>
    <dgm:cxn modelId="{EED9E8F8-1467-4E2B-BC77-1355341A3840}" type="presParOf" srcId="{B743AA56-9DE4-4F1D-92BF-4F715405B79E}" destId="{5D3AA705-5128-4DF4-921C-CDC36FDC3906}" srcOrd="0" destOrd="0" presId="urn:microsoft.com/office/officeart/2018/2/layout/IconVerticalSolidList"/>
    <dgm:cxn modelId="{EDEC258A-7BA6-4B86-8E91-3895D7607D2A}" type="presParOf" srcId="{B743AA56-9DE4-4F1D-92BF-4F715405B79E}" destId="{E34DBD9F-1342-44FE-A3E0-6519528B61B3}" srcOrd="1" destOrd="0" presId="urn:microsoft.com/office/officeart/2018/2/layout/IconVerticalSolidList"/>
    <dgm:cxn modelId="{FB9901C2-2522-4C41-A3DB-D547BC28272B}" type="presParOf" srcId="{B743AA56-9DE4-4F1D-92BF-4F715405B79E}" destId="{C9459B19-6D97-4EFD-8BFB-64B69C8B8F53}" srcOrd="2" destOrd="0" presId="urn:microsoft.com/office/officeart/2018/2/layout/IconVerticalSolidList"/>
    <dgm:cxn modelId="{D22E5749-0E25-4294-925D-EAD313EF9A4D}" type="presParOf" srcId="{B743AA56-9DE4-4F1D-92BF-4F715405B79E}" destId="{50E17E94-8633-48A6-B0FB-DF924612DE62}" srcOrd="3" destOrd="0" presId="urn:microsoft.com/office/officeart/2018/2/layout/IconVerticalSolidList"/>
    <dgm:cxn modelId="{EC7702D3-3678-4336-A832-86A2E595C797}" type="presParOf" srcId="{3E4A9CB8-55CF-4791-BB63-B0F4EEC3DD43}" destId="{6F9B88E0-6031-4524-A97B-468AA82B672C}" srcOrd="3" destOrd="0" presId="urn:microsoft.com/office/officeart/2018/2/layout/IconVerticalSolidList"/>
    <dgm:cxn modelId="{A6D9A59C-BD0D-4FE7-AFA6-E4A8C6BAB801}" type="presParOf" srcId="{3E4A9CB8-55CF-4791-BB63-B0F4EEC3DD43}" destId="{FF8ECB04-292D-4844-A12A-509893A61A90}" srcOrd="4" destOrd="0" presId="urn:microsoft.com/office/officeart/2018/2/layout/IconVerticalSolidList"/>
    <dgm:cxn modelId="{9A35EC4C-099F-44F7-BFE3-8DD2A5C391C7}" type="presParOf" srcId="{FF8ECB04-292D-4844-A12A-509893A61A90}" destId="{8C8D02FE-FB19-4D3B-9148-90AE290AE10A}" srcOrd="0" destOrd="0" presId="urn:microsoft.com/office/officeart/2018/2/layout/IconVerticalSolidList"/>
    <dgm:cxn modelId="{9F9BA46C-FAD4-48A4-ABCE-4F2D69514B27}" type="presParOf" srcId="{FF8ECB04-292D-4844-A12A-509893A61A90}" destId="{9146751B-BF60-40D1-A8AE-F200B28D5BC9}" srcOrd="1" destOrd="0" presId="urn:microsoft.com/office/officeart/2018/2/layout/IconVerticalSolidList"/>
    <dgm:cxn modelId="{D49D205B-00AF-4E7A-952E-DFE579BD0FEA}" type="presParOf" srcId="{FF8ECB04-292D-4844-A12A-509893A61A90}" destId="{5A48B824-F5B0-4F22-822C-216BC6D00968}" srcOrd="2" destOrd="0" presId="urn:microsoft.com/office/officeart/2018/2/layout/IconVerticalSolidList"/>
    <dgm:cxn modelId="{FC409802-AE45-4966-A32A-6D704B877137}" type="presParOf" srcId="{FF8ECB04-292D-4844-A12A-509893A61A90}" destId="{8137DD96-0246-4DDD-A0EC-3DAA049202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65079-38CC-451D-BCBC-63E8A15D4539}">
      <dsp:nvSpPr>
        <dsp:cNvPr id="0" name=""/>
        <dsp:cNvSpPr/>
      </dsp:nvSpPr>
      <dsp:spPr>
        <a:xfrm>
          <a:off x="341781" y="586556"/>
          <a:ext cx="1062615" cy="10626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DF2FB6-93D6-4BA4-9C49-F650C1E008D2}">
      <dsp:nvSpPr>
        <dsp:cNvPr id="0" name=""/>
        <dsp:cNvSpPr/>
      </dsp:nvSpPr>
      <dsp:spPr>
        <a:xfrm>
          <a:off x="568240" y="81301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D562ABD-5BCD-44FD-B56D-4EB46B05432A}">
      <dsp:nvSpPr>
        <dsp:cNvPr id="0" name=""/>
        <dsp:cNvSpPr/>
      </dsp:nvSpPr>
      <dsp:spPr>
        <a:xfrm>
          <a:off x="2092"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Data INTRODUCTION AND CLEANING</a:t>
          </a:r>
        </a:p>
      </dsp:txBody>
      <dsp:txXfrm>
        <a:off x="2092" y="1980150"/>
        <a:ext cx="1741992" cy="696796"/>
      </dsp:txXfrm>
    </dsp:sp>
    <dsp:sp modelId="{7CB44771-23F4-40BD-AE35-B5393FE5A9BD}">
      <dsp:nvSpPr>
        <dsp:cNvPr id="0" name=""/>
        <dsp:cNvSpPr/>
      </dsp:nvSpPr>
      <dsp:spPr>
        <a:xfrm>
          <a:off x="2388621" y="586556"/>
          <a:ext cx="1062615" cy="10626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D6A4DA-C23D-47D4-B4D5-1A403DCA0E79}">
      <dsp:nvSpPr>
        <dsp:cNvPr id="0" name=""/>
        <dsp:cNvSpPr/>
      </dsp:nvSpPr>
      <dsp:spPr>
        <a:xfrm>
          <a:off x="2615080" y="81301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2049C56-CDDA-4586-B506-FF86E50908D8}">
      <dsp:nvSpPr>
        <dsp:cNvPr id="0" name=""/>
        <dsp:cNvSpPr/>
      </dsp:nvSpPr>
      <dsp:spPr>
        <a:xfrm>
          <a:off x="2048933"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Application Development</a:t>
          </a:r>
        </a:p>
      </dsp:txBody>
      <dsp:txXfrm>
        <a:off x="2048933" y="1980150"/>
        <a:ext cx="1741992" cy="696796"/>
      </dsp:txXfrm>
    </dsp:sp>
    <dsp:sp modelId="{832059D7-76BA-4E21-B161-A4E15E779493}">
      <dsp:nvSpPr>
        <dsp:cNvPr id="0" name=""/>
        <dsp:cNvSpPr/>
      </dsp:nvSpPr>
      <dsp:spPr>
        <a:xfrm>
          <a:off x="4435462" y="586556"/>
          <a:ext cx="1062615" cy="10626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93B229-E50F-4EBA-8681-873DF11A6F97}">
      <dsp:nvSpPr>
        <dsp:cNvPr id="0" name=""/>
        <dsp:cNvSpPr/>
      </dsp:nvSpPr>
      <dsp:spPr>
        <a:xfrm>
          <a:off x="4661921" y="81301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537994-233C-4B64-AF64-535FB5A84971}">
      <dsp:nvSpPr>
        <dsp:cNvPr id="0" name=""/>
        <dsp:cNvSpPr/>
      </dsp:nvSpPr>
      <dsp:spPr>
        <a:xfrm>
          <a:off x="4095774"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Key Insights</a:t>
          </a:r>
        </a:p>
      </dsp:txBody>
      <dsp:txXfrm>
        <a:off x="4095774" y="1980150"/>
        <a:ext cx="1741992" cy="696796"/>
      </dsp:txXfrm>
    </dsp:sp>
    <dsp:sp modelId="{EA849F21-AAC2-4581-BB34-ECC8401E89FA}">
      <dsp:nvSpPr>
        <dsp:cNvPr id="0" name=""/>
        <dsp:cNvSpPr/>
      </dsp:nvSpPr>
      <dsp:spPr>
        <a:xfrm>
          <a:off x="6482303" y="586556"/>
          <a:ext cx="1062615" cy="10626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87BD41-D4BC-47B7-95E9-F1E099701A3A}">
      <dsp:nvSpPr>
        <dsp:cNvPr id="0" name=""/>
        <dsp:cNvSpPr/>
      </dsp:nvSpPr>
      <dsp:spPr>
        <a:xfrm>
          <a:off x="6708762" y="81301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FAFEE7-461A-40DC-A7ED-92995FC038CC}">
      <dsp:nvSpPr>
        <dsp:cNvPr id="0" name=""/>
        <dsp:cNvSpPr/>
      </dsp:nvSpPr>
      <dsp:spPr>
        <a:xfrm>
          <a:off x="6142615"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Moving Forward</a:t>
          </a:r>
        </a:p>
      </dsp:txBody>
      <dsp:txXfrm>
        <a:off x="6142615" y="1980150"/>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FE2D6-3269-4C71-9BCA-B9D6167560A2}">
      <dsp:nvSpPr>
        <dsp:cNvPr id="0" name=""/>
        <dsp:cNvSpPr/>
      </dsp:nvSpPr>
      <dsp:spPr>
        <a:xfrm>
          <a:off x="0" y="375"/>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A7BBAD-05DF-4A34-A479-23D81049ED8D}">
      <dsp:nvSpPr>
        <dsp:cNvPr id="0" name=""/>
        <dsp:cNvSpPr/>
      </dsp:nvSpPr>
      <dsp:spPr>
        <a:xfrm>
          <a:off x="265715" y="198014"/>
          <a:ext cx="483118" cy="48311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431AD4-207D-4384-892E-D8F4624D8FBA}">
      <dsp:nvSpPr>
        <dsp:cNvPr id="0" name=""/>
        <dsp:cNvSpPr/>
      </dsp:nvSpPr>
      <dsp:spPr>
        <a:xfrm>
          <a:off x="1014549" y="375"/>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dirty="0"/>
            <a:t>Joined tables on XID.</a:t>
          </a:r>
        </a:p>
      </dsp:txBody>
      <dsp:txXfrm>
        <a:off x="1014549" y="375"/>
        <a:ext cx="6872150" cy="878397"/>
      </dsp:txXfrm>
    </dsp:sp>
    <dsp:sp modelId="{5D3AA705-5128-4DF4-921C-CDC36FDC3906}">
      <dsp:nvSpPr>
        <dsp:cNvPr id="0" name=""/>
        <dsp:cNvSpPr/>
      </dsp:nvSpPr>
      <dsp:spPr>
        <a:xfrm>
          <a:off x="0" y="1098372"/>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4DBD9F-1342-44FE-A3E0-6519528B61B3}">
      <dsp:nvSpPr>
        <dsp:cNvPr id="0" name=""/>
        <dsp:cNvSpPr/>
      </dsp:nvSpPr>
      <dsp:spPr>
        <a:xfrm>
          <a:off x="265715" y="1296012"/>
          <a:ext cx="483118" cy="48311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0E17E94-8633-48A6-B0FB-DF924612DE62}">
      <dsp:nvSpPr>
        <dsp:cNvPr id="0" name=""/>
        <dsp:cNvSpPr/>
      </dsp:nvSpPr>
      <dsp:spPr>
        <a:xfrm>
          <a:off x="1014549" y="1098372"/>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a:t>Accounted for ordinality.</a:t>
          </a:r>
          <a:endParaRPr lang="en-US" sz="2000" kern="1200" dirty="0"/>
        </a:p>
      </dsp:txBody>
      <dsp:txXfrm>
        <a:off x="1014549" y="1098372"/>
        <a:ext cx="6872150" cy="878397"/>
      </dsp:txXfrm>
    </dsp:sp>
    <dsp:sp modelId="{8C8D02FE-FB19-4D3B-9148-90AE290AE10A}">
      <dsp:nvSpPr>
        <dsp:cNvPr id="0" name=""/>
        <dsp:cNvSpPr/>
      </dsp:nvSpPr>
      <dsp:spPr>
        <a:xfrm>
          <a:off x="0" y="2196369"/>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46751B-BF60-40D1-A8AE-F200B28D5BC9}">
      <dsp:nvSpPr>
        <dsp:cNvPr id="0" name=""/>
        <dsp:cNvSpPr/>
      </dsp:nvSpPr>
      <dsp:spPr>
        <a:xfrm>
          <a:off x="265715" y="2394009"/>
          <a:ext cx="483118" cy="48311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137DD96-0246-4DDD-A0EC-3DAA049202BE}">
      <dsp:nvSpPr>
        <dsp:cNvPr id="0" name=""/>
        <dsp:cNvSpPr/>
      </dsp:nvSpPr>
      <dsp:spPr>
        <a:xfrm>
          <a:off x="1014549" y="2196369"/>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dirty="0"/>
            <a:t>Improved readability.</a:t>
          </a:r>
        </a:p>
      </dsp:txBody>
      <dsp:txXfrm>
        <a:off x="1014549" y="2196369"/>
        <a:ext cx="6872150" cy="87839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68E3F-EE1F-4700-9939-B081F4A99B2A}"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475E8-DF79-4D15-BE9D-AB07ECBE967F}" type="slidenum">
              <a:rPr lang="en-US" smtClean="0"/>
              <a:t>‹#›</a:t>
            </a:fld>
            <a:endParaRPr lang="en-US"/>
          </a:p>
        </p:txBody>
      </p:sp>
    </p:spTree>
    <p:extLst>
      <p:ext uri="{BB962C8B-B14F-4D97-AF65-F5344CB8AC3E}">
        <p14:creationId xmlns:p14="http://schemas.microsoft.com/office/powerpoint/2010/main" val="25582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and welcome to my presentation on the proof-of-concept Exploratory Data Application that I developed for the Orientation Survey results.</a:t>
            </a:r>
          </a:p>
        </p:txBody>
      </p:sp>
      <p:sp>
        <p:nvSpPr>
          <p:cNvPr id="4" name="Slide Number Placeholder 3"/>
          <p:cNvSpPr>
            <a:spLocks noGrp="1"/>
          </p:cNvSpPr>
          <p:nvPr>
            <p:ph type="sldNum" sz="quarter" idx="5"/>
          </p:nvPr>
        </p:nvSpPr>
        <p:spPr/>
        <p:txBody>
          <a:bodyPr/>
          <a:lstStyle/>
          <a:p>
            <a:fld id="{55F475E8-DF79-4D15-BE9D-AB07ECBE967F}" type="slidenum">
              <a:rPr lang="en-US" smtClean="0"/>
              <a:t>1</a:t>
            </a:fld>
            <a:endParaRPr lang="en-US"/>
          </a:p>
        </p:txBody>
      </p:sp>
    </p:spTree>
    <p:extLst>
      <p:ext uri="{BB962C8B-B14F-4D97-AF65-F5344CB8AC3E}">
        <p14:creationId xmlns:p14="http://schemas.microsoft.com/office/powerpoint/2010/main" val="288283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for a quick outline of the presentation:</a:t>
            </a:r>
          </a:p>
          <a:p>
            <a:r>
              <a:rPr lang="en-US" dirty="0"/>
              <a:t>I’ll start by describing the dataset I was given access to, and the cleaning process I employed.</a:t>
            </a:r>
          </a:p>
          <a:p>
            <a:r>
              <a:rPr lang="en-US" dirty="0"/>
              <a:t>Then I’ll move into the actual development of the application – justification for technical architecture, key features, etc.</a:t>
            </a:r>
          </a:p>
          <a:p>
            <a:r>
              <a:rPr lang="en-US" dirty="0"/>
              <a:t>I’ll follow that with some examples of key insights that a user might glean from using it.</a:t>
            </a:r>
          </a:p>
          <a:p>
            <a:r>
              <a:rPr lang="en-US" dirty="0"/>
              <a:t>Finally, I’ll mention a few ways in which I would improve the application if I had more time to work on it, especially if it were to be scaled to work with much larger datasets.</a:t>
            </a:r>
          </a:p>
        </p:txBody>
      </p:sp>
      <p:sp>
        <p:nvSpPr>
          <p:cNvPr id="4" name="Slide Number Placeholder 3"/>
          <p:cNvSpPr>
            <a:spLocks noGrp="1"/>
          </p:cNvSpPr>
          <p:nvPr>
            <p:ph type="sldNum" sz="quarter" idx="5"/>
          </p:nvPr>
        </p:nvSpPr>
        <p:spPr/>
        <p:txBody>
          <a:bodyPr/>
          <a:lstStyle/>
          <a:p>
            <a:fld id="{55F475E8-DF79-4D15-BE9D-AB07ECBE967F}" type="slidenum">
              <a:rPr lang="en-US" smtClean="0"/>
              <a:t>2</a:t>
            </a:fld>
            <a:endParaRPr lang="en-US"/>
          </a:p>
        </p:txBody>
      </p:sp>
    </p:spTree>
    <p:extLst>
      <p:ext uri="{BB962C8B-B14F-4D97-AF65-F5344CB8AC3E}">
        <p14:creationId xmlns:p14="http://schemas.microsoft.com/office/powerpoint/2010/main" val="260342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you’re all familiar with the data tables I was provided, but just as a quick refresher:</a:t>
            </a:r>
          </a:p>
          <a:p>
            <a:r>
              <a:rPr lang="en-US" dirty="0"/>
              <a:t>The first data table contained the simulated survey results, including 9 questions on various aspects of </a:t>
            </a:r>
            <a:r>
              <a:rPr lang="en-US" dirty="0" err="1"/>
              <a:t>Binghampton</a:t>
            </a:r>
            <a:r>
              <a:rPr lang="en-US" dirty="0"/>
              <a:t> student life like sociality and academic preparedness.</a:t>
            </a:r>
          </a:p>
          <a:p>
            <a:r>
              <a:rPr lang="en-US" dirty="0"/>
              <a:t>Each of these questions were answered of a scale from “Strongly agree” to “Strongly disagree.” It’s important to note that the content of each of these statements is positive, meaning that there is a justified implicit assumption that the more a student agrees with the statement, the better.</a:t>
            </a:r>
          </a:p>
          <a:p>
            <a:r>
              <a:rPr lang="en-US" dirty="0"/>
              <a:t>In addition, there were 8 statements separately classified as regarding “Grit.” In contrast to the previous questions, it’s important to note that not all these statements could be deemed “positive.” For instance, one read “I am diligent” but another was along the lines of “I have difficulty maintaining my focus.”</a:t>
            </a:r>
          </a:p>
          <a:p>
            <a:endParaRPr lang="en-US" dirty="0"/>
          </a:p>
          <a:p>
            <a:r>
              <a:rPr lang="en-US" dirty="0"/>
              <a:t>The second table contained demographic information for all students, not just those that completed the survey.</a:t>
            </a:r>
          </a:p>
        </p:txBody>
      </p:sp>
      <p:sp>
        <p:nvSpPr>
          <p:cNvPr id="4" name="Slide Number Placeholder 3"/>
          <p:cNvSpPr>
            <a:spLocks noGrp="1"/>
          </p:cNvSpPr>
          <p:nvPr>
            <p:ph type="sldNum" sz="quarter" idx="5"/>
          </p:nvPr>
        </p:nvSpPr>
        <p:spPr/>
        <p:txBody>
          <a:bodyPr/>
          <a:lstStyle/>
          <a:p>
            <a:fld id="{55F475E8-DF79-4D15-BE9D-AB07ECBE967F}" type="slidenum">
              <a:rPr lang="en-US" smtClean="0"/>
              <a:t>3</a:t>
            </a:fld>
            <a:endParaRPr lang="en-US"/>
          </a:p>
        </p:txBody>
      </p:sp>
    </p:spTree>
    <p:extLst>
      <p:ext uri="{BB962C8B-B14F-4D97-AF65-F5344CB8AC3E}">
        <p14:creationId xmlns:p14="http://schemas.microsoft.com/office/powerpoint/2010/main" val="291143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DF603-E815-5451-92AC-5C9CBF138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DA804-D3DE-AEF9-A321-4C03FEA199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FFBDF6-98BA-D7AB-5C67-F0C7E385F00C}"/>
              </a:ext>
            </a:extLst>
          </p:cNvPr>
          <p:cNvSpPr>
            <a:spLocks noGrp="1"/>
          </p:cNvSpPr>
          <p:nvPr>
            <p:ph type="body" idx="1"/>
          </p:nvPr>
        </p:nvSpPr>
        <p:spPr/>
        <p:txBody>
          <a:bodyPr/>
          <a:lstStyle/>
          <a:p>
            <a:r>
              <a:rPr lang="en-US" dirty="0"/>
              <a:t>My first step was of course to check for any missing values or other abnormalities like typos, impossible values, etc., but I suppose as this data was simulated, I was fortunate enough to not have to deal with any of that. Even so, there were a few aspects I wanted to refine before continuing with my analysis.</a:t>
            </a:r>
          </a:p>
          <a:p>
            <a:r>
              <a:rPr lang="en-US" dirty="0"/>
              <a:t>-Since I wanted to focus on those students that did submit the survey, I joined the two tables on  the ID column such that each observation in the results table included that respective student’s demographic information.</a:t>
            </a:r>
          </a:p>
          <a:p>
            <a:r>
              <a:rPr lang="en-US" dirty="0"/>
              <a:t>-Survey responses ranged from “Strongly disagree” to “Strongly agree”, or for the Grit questions, “Not at all like me” to “Very much like me.” To complete quantitative analysis, these columns were converted to ordinal data ranging from 1 to 5, with 5 being the most positive.</a:t>
            </a:r>
          </a:p>
          <a:p>
            <a:r>
              <a:rPr lang="en-US" dirty="0"/>
              <a:t>-Additionally, I opted to refactor certain data to improve its readability, such as replacing “Y” and “N” with “Yes” and “No” and representing each question’s contents in a keyword or two rather than the whole statement.</a:t>
            </a:r>
          </a:p>
        </p:txBody>
      </p:sp>
      <p:sp>
        <p:nvSpPr>
          <p:cNvPr id="4" name="Slide Number Placeholder 3">
            <a:extLst>
              <a:ext uri="{FF2B5EF4-FFF2-40B4-BE49-F238E27FC236}">
                <a16:creationId xmlns:a16="http://schemas.microsoft.com/office/drawing/2014/main" id="{1085884F-25B7-2F00-2D0F-5C0C40FB8972}"/>
              </a:ext>
            </a:extLst>
          </p:cNvPr>
          <p:cNvSpPr>
            <a:spLocks noGrp="1"/>
          </p:cNvSpPr>
          <p:nvPr>
            <p:ph type="sldNum" sz="quarter" idx="5"/>
          </p:nvPr>
        </p:nvSpPr>
        <p:spPr/>
        <p:txBody>
          <a:bodyPr/>
          <a:lstStyle/>
          <a:p>
            <a:fld id="{55F475E8-DF79-4D15-BE9D-AB07ECBE967F}" type="slidenum">
              <a:rPr lang="en-US" smtClean="0"/>
              <a:t>4</a:t>
            </a:fld>
            <a:endParaRPr lang="en-US"/>
          </a:p>
        </p:txBody>
      </p:sp>
    </p:spTree>
    <p:extLst>
      <p:ext uri="{BB962C8B-B14F-4D97-AF65-F5344CB8AC3E}">
        <p14:creationId xmlns:p14="http://schemas.microsoft.com/office/powerpoint/2010/main" val="151896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 to the actual development. I chose to work within the R Shiny framework for a couple of reasons.</a:t>
            </a:r>
          </a:p>
          <a:p>
            <a:r>
              <a:rPr lang="en-US" dirty="0"/>
              <a:t>One, I find the base structure of Shiny apps and R plots to be much more intuitive than that of say matplotlib or seaborn in Python.</a:t>
            </a:r>
          </a:p>
          <a:p>
            <a:r>
              <a:rPr lang="en-US" dirty="0"/>
              <a:t>Additionally, this framework in conjunction with the R Studio IDE lends itself to easy deployment both locally and on the web.</a:t>
            </a:r>
          </a:p>
          <a:p>
            <a:r>
              <a:rPr lang="en-US" dirty="0"/>
              <a:t>Also, these apps are specifically structured to implement CSS and JavaScript code for more control over User Experience.</a:t>
            </a:r>
          </a:p>
          <a:p>
            <a:endParaRPr lang="en-US" dirty="0"/>
          </a:p>
          <a:p>
            <a:r>
              <a:rPr lang="en-US" dirty="0"/>
              <a:t>Speaking of user experience, the user interface in organized in a tab-based, point-and-click fashion. I find this to be a great option when designing applications for the lowest common denominator, where I don’t know how familiar the user is with the data in question. This would be in contrast to requiring the user query specific variables or scroll through a data table.</a:t>
            </a:r>
          </a:p>
        </p:txBody>
      </p:sp>
      <p:sp>
        <p:nvSpPr>
          <p:cNvPr id="4" name="Slide Number Placeholder 3"/>
          <p:cNvSpPr>
            <a:spLocks noGrp="1"/>
          </p:cNvSpPr>
          <p:nvPr>
            <p:ph type="sldNum" sz="quarter" idx="5"/>
          </p:nvPr>
        </p:nvSpPr>
        <p:spPr/>
        <p:txBody>
          <a:bodyPr/>
          <a:lstStyle/>
          <a:p>
            <a:fld id="{55F475E8-DF79-4D15-BE9D-AB07ECBE967F}" type="slidenum">
              <a:rPr lang="en-US" smtClean="0"/>
              <a:t>5</a:t>
            </a:fld>
            <a:endParaRPr lang="en-US"/>
          </a:p>
        </p:txBody>
      </p:sp>
    </p:spTree>
    <p:extLst>
      <p:ext uri="{BB962C8B-B14F-4D97-AF65-F5344CB8AC3E}">
        <p14:creationId xmlns:p14="http://schemas.microsoft.com/office/powerpoint/2010/main" val="132817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can the app be used for? I mentioned that it’s a tab-based interface, and the two tabs offer “Free Exploration” and “Demographic Analysis.” The “Free Exploration” tab allows users to view the distribution of responses to each individual statement, filtered to their liking by demographic properties.</a:t>
            </a:r>
          </a:p>
          <a:p>
            <a:endParaRPr lang="en-US" dirty="0"/>
          </a:p>
          <a:p>
            <a:r>
              <a:rPr lang="en-US" dirty="0"/>
              <a:t>The “Demographic Analysis,” on the other hand, groups the statements by common theme. My thought was that this would make it easier to reach categorical conclusions about differing responses among demographic groups. In addition to the graphical representation of any difference, I performed a simple Analysis of Variance test to check the significance of said difference.</a:t>
            </a:r>
          </a:p>
        </p:txBody>
      </p:sp>
      <p:sp>
        <p:nvSpPr>
          <p:cNvPr id="4" name="Slide Number Placeholder 3"/>
          <p:cNvSpPr>
            <a:spLocks noGrp="1"/>
          </p:cNvSpPr>
          <p:nvPr>
            <p:ph type="sldNum" sz="quarter" idx="5"/>
          </p:nvPr>
        </p:nvSpPr>
        <p:spPr/>
        <p:txBody>
          <a:bodyPr/>
          <a:lstStyle/>
          <a:p>
            <a:fld id="{55F475E8-DF79-4D15-BE9D-AB07ECBE967F}" type="slidenum">
              <a:rPr lang="en-US" smtClean="0"/>
              <a:t>6</a:t>
            </a:fld>
            <a:endParaRPr lang="en-US"/>
          </a:p>
        </p:txBody>
      </p:sp>
    </p:spTree>
    <p:extLst>
      <p:ext uri="{BB962C8B-B14F-4D97-AF65-F5344CB8AC3E}">
        <p14:creationId xmlns:p14="http://schemas.microsoft.com/office/powerpoint/2010/main" val="371676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quick note about optimization:</a:t>
            </a:r>
          </a:p>
          <a:p>
            <a:r>
              <a:rPr lang="en-US" dirty="0"/>
              <a:t>The default reactive paradigm in Shiny is to update a given output when any of its input variables is updated. This would mean that as the users flip through demographic categories, updating filters or changing the question of interest, the app would need to generate and display a new plot any time there’s a change. This isn’t a huge problem when dealing with small datasets like this one, but as a point of good practice …</a:t>
            </a:r>
          </a:p>
        </p:txBody>
      </p:sp>
      <p:sp>
        <p:nvSpPr>
          <p:cNvPr id="4" name="Slide Number Placeholder 3"/>
          <p:cNvSpPr>
            <a:spLocks noGrp="1"/>
          </p:cNvSpPr>
          <p:nvPr>
            <p:ph type="sldNum" sz="quarter" idx="5"/>
          </p:nvPr>
        </p:nvSpPr>
        <p:spPr/>
        <p:txBody>
          <a:bodyPr/>
          <a:lstStyle/>
          <a:p>
            <a:fld id="{55F475E8-DF79-4D15-BE9D-AB07ECBE967F}" type="slidenum">
              <a:rPr lang="en-US" smtClean="0"/>
              <a:t>7</a:t>
            </a:fld>
            <a:endParaRPr lang="en-US"/>
          </a:p>
        </p:txBody>
      </p:sp>
    </p:spTree>
    <p:extLst>
      <p:ext uri="{BB962C8B-B14F-4D97-AF65-F5344CB8AC3E}">
        <p14:creationId xmlns:p14="http://schemas.microsoft.com/office/powerpoint/2010/main" val="143898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added a button to each tab to act as a buffer between selecting variables and updating the plot. This can hugely improve the performance of the app as it saves both memory and computational power.</a:t>
            </a:r>
          </a:p>
        </p:txBody>
      </p:sp>
      <p:sp>
        <p:nvSpPr>
          <p:cNvPr id="4" name="Slide Number Placeholder 3"/>
          <p:cNvSpPr>
            <a:spLocks noGrp="1"/>
          </p:cNvSpPr>
          <p:nvPr>
            <p:ph type="sldNum" sz="quarter" idx="5"/>
          </p:nvPr>
        </p:nvSpPr>
        <p:spPr/>
        <p:txBody>
          <a:bodyPr/>
          <a:lstStyle/>
          <a:p>
            <a:fld id="{55F475E8-DF79-4D15-BE9D-AB07ECBE967F}" type="slidenum">
              <a:rPr lang="en-US" smtClean="0"/>
              <a:t>8</a:t>
            </a:fld>
            <a:endParaRPr lang="en-US"/>
          </a:p>
        </p:txBody>
      </p:sp>
    </p:spTree>
    <p:extLst>
      <p:ext uri="{BB962C8B-B14F-4D97-AF65-F5344CB8AC3E}">
        <p14:creationId xmlns:p14="http://schemas.microsoft.com/office/powerpoint/2010/main" val="252345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to the future, a few things jump out at me as necessary and important improvements.</a:t>
            </a:r>
          </a:p>
          <a:p>
            <a:r>
              <a:rPr lang="en-US" dirty="0"/>
              <a:t>For one, the hard deadline on this project forced me to take certain shortcuts in code elegance, meaning that it’s likely not as efficient as I would like. Given more time, I would focus some energy on refactoring the actual codebase.</a:t>
            </a:r>
          </a:p>
          <a:p>
            <a:r>
              <a:rPr lang="en-US" dirty="0"/>
              <a:t>Additionally, if this application were to be scaled for use on larger datasets, I would consider implementing relative random sampling rather that attempting to analyze the entire dataset. This app is designed to be a top-level exploration tool, not a full statistical analysis, so I would want to prioritize ease of access and quick performance over total precision.</a:t>
            </a:r>
          </a:p>
          <a:p>
            <a:endParaRPr lang="en-US" dirty="0"/>
          </a:p>
          <a:p>
            <a:r>
              <a:rPr lang="en-US" dirty="0"/>
              <a:t>And like I mentioned, Shiny apps lend themselves extremely well to integration with CSS and JavaScript. I did use a bit of CSS for this proof of concept, but there are certainly more implementations I would want to experiment with.</a:t>
            </a:r>
          </a:p>
          <a:p>
            <a:r>
              <a:rPr lang="en-US" dirty="0"/>
              <a:t>Take into account the amount of students from each community, say, that responded, relative to other communities.</a:t>
            </a:r>
          </a:p>
          <a:p>
            <a:endParaRPr lang="en-US" dirty="0"/>
          </a:p>
          <a:p>
            <a:r>
              <a:rPr lang="en-US" dirty="0"/>
              <a:t>Grit: all positive.</a:t>
            </a:r>
          </a:p>
          <a:p>
            <a:r>
              <a:rPr lang="en-US" dirty="0"/>
              <a:t>Explore the negative responses to see what we can </a:t>
            </a:r>
            <a:r>
              <a:rPr lang="en-US"/>
              <a:t>do better.</a:t>
            </a:r>
            <a:endParaRPr lang="en-US" dirty="0"/>
          </a:p>
        </p:txBody>
      </p:sp>
      <p:sp>
        <p:nvSpPr>
          <p:cNvPr id="4" name="Slide Number Placeholder 3"/>
          <p:cNvSpPr>
            <a:spLocks noGrp="1"/>
          </p:cNvSpPr>
          <p:nvPr>
            <p:ph type="sldNum" sz="quarter" idx="5"/>
          </p:nvPr>
        </p:nvSpPr>
        <p:spPr/>
        <p:txBody>
          <a:bodyPr/>
          <a:lstStyle/>
          <a:p>
            <a:fld id="{55F475E8-DF79-4D15-BE9D-AB07ECBE967F}" type="slidenum">
              <a:rPr lang="en-US" smtClean="0"/>
              <a:t>11</a:t>
            </a:fld>
            <a:endParaRPr lang="en-US"/>
          </a:p>
        </p:txBody>
      </p:sp>
    </p:spTree>
    <p:extLst>
      <p:ext uri="{BB962C8B-B14F-4D97-AF65-F5344CB8AC3E}">
        <p14:creationId xmlns:p14="http://schemas.microsoft.com/office/powerpoint/2010/main" val="188459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9643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08746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14021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299542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3F323-25C2-EC45-8262-C12E80E71EC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9304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3F323-25C2-EC45-8262-C12E80E71EC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97220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3F323-25C2-EC45-8262-C12E80E71EC0}"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7296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3F323-25C2-EC45-8262-C12E80E71EC0}"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57220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3F323-25C2-EC45-8262-C12E80E71EC0}"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252282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653F323-25C2-EC45-8262-C12E80E71EC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37444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653F323-25C2-EC45-8262-C12E80E71EC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54284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53F323-25C2-EC45-8262-C12E80E71EC0}" type="datetimeFigureOut">
              <a:rPr lang="en-US" smtClean="0"/>
              <a:t>2/24/2025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C56E6AF-994A-F745-8487-F437646F1B89}" type="slidenum">
              <a:rPr lang="en-US" smtClean="0"/>
              <a:t>‹#›</a:t>
            </a:fld>
            <a:endParaRPr lang="en-US"/>
          </a:p>
        </p:txBody>
      </p:sp>
      <p:pic>
        <p:nvPicPr>
          <p:cNvPr id="7" name="Picture 6" descr="B-pp-template-01.png">
            <a:extLst>
              <a:ext uri="{FF2B5EF4-FFF2-40B4-BE49-F238E27FC236}">
                <a16:creationId xmlns:a16="http://schemas.microsoft.com/office/drawing/2014/main" id="{4E007D6B-A7B7-3661-73D5-700B24DE53A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97299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678114"/>
          </a:xfrm>
        </p:spPr>
        <p:txBody>
          <a:bodyPr anchor="t">
            <a:normAutofit/>
          </a:bodyPr>
          <a:lstStyle/>
          <a:p>
            <a:r>
              <a:rPr lang="en-US" sz="4000" b="1" dirty="0"/>
              <a:t>SAASE Orientation Survey</a:t>
            </a:r>
          </a:p>
        </p:txBody>
      </p:sp>
      <p:sp>
        <p:nvSpPr>
          <p:cNvPr id="3" name="Subtitle 2"/>
          <p:cNvSpPr>
            <a:spLocks noGrp="1"/>
          </p:cNvSpPr>
          <p:nvPr>
            <p:ph type="body" idx="1"/>
          </p:nvPr>
        </p:nvSpPr>
        <p:spPr>
          <a:xfrm>
            <a:off x="623888" y="2880989"/>
            <a:ext cx="7886700" cy="1125140"/>
          </a:xfrm>
        </p:spPr>
        <p:txBody>
          <a:bodyPr anchor="b">
            <a:normAutofit/>
          </a:bodyPr>
          <a:lstStyle/>
          <a:p>
            <a:r>
              <a:rPr lang="en-US" dirty="0"/>
              <a:t>Ethan Lott</a:t>
            </a:r>
          </a:p>
          <a:p>
            <a:r>
              <a:rPr lang="en-US" dirty="0"/>
              <a:t>Spring 2025</a:t>
            </a:r>
          </a:p>
        </p:txBody>
      </p:sp>
      <p:sp>
        <p:nvSpPr>
          <p:cNvPr id="4" name="Title 1">
            <a:extLst>
              <a:ext uri="{FF2B5EF4-FFF2-40B4-BE49-F238E27FC236}">
                <a16:creationId xmlns:a16="http://schemas.microsoft.com/office/drawing/2014/main" id="{7782C680-746B-C840-6D31-7A5A187CCE4E}"/>
              </a:ext>
            </a:extLst>
          </p:cNvPr>
          <p:cNvSpPr txBox="1">
            <a:spLocks/>
          </p:cNvSpPr>
          <p:nvPr/>
        </p:nvSpPr>
        <p:spPr>
          <a:xfrm>
            <a:off x="623888" y="1870366"/>
            <a:ext cx="7886700" cy="678114"/>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dirty="0"/>
              <a:t>Exploratory Data Application</a:t>
            </a:r>
          </a:p>
        </p:txBody>
      </p:sp>
    </p:spTree>
    <p:extLst>
      <p:ext uri="{BB962C8B-B14F-4D97-AF65-F5344CB8AC3E}">
        <p14:creationId xmlns:p14="http://schemas.microsoft.com/office/powerpoint/2010/main" val="94597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1215F-2AEC-C50E-6367-69C406AD76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137B732-A130-ECA0-DEA0-2CCFF5F7C0FC}"/>
              </a:ext>
            </a:extLst>
          </p:cNvPr>
          <p:cNvSpPr>
            <a:spLocks noGrp="1"/>
          </p:cNvSpPr>
          <p:nvPr>
            <p:ph type="title"/>
          </p:nvPr>
        </p:nvSpPr>
        <p:spPr>
          <a:xfrm>
            <a:off x="628650" y="789228"/>
            <a:ext cx="7886700" cy="678114"/>
          </a:xfrm>
        </p:spPr>
        <p:txBody>
          <a:bodyPr anchor="t">
            <a:normAutofit/>
          </a:bodyPr>
          <a:lstStyle/>
          <a:p>
            <a:r>
              <a:rPr lang="en-US" sz="3600" b="1" dirty="0"/>
              <a:t>Key Insights, cont.</a:t>
            </a:r>
          </a:p>
        </p:txBody>
      </p:sp>
      <p:pic>
        <p:nvPicPr>
          <p:cNvPr id="5" name="Picture 4">
            <a:extLst>
              <a:ext uri="{FF2B5EF4-FFF2-40B4-BE49-F238E27FC236}">
                <a16:creationId xmlns:a16="http://schemas.microsoft.com/office/drawing/2014/main" id="{F0CCA95F-DFF4-CE0F-557B-916F108CA012}"/>
              </a:ext>
            </a:extLst>
          </p:cNvPr>
          <p:cNvPicPr>
            <a:picLocks noChangeAspect="1"/>
          </p:cNvPicPr>
          <p:nvPr/>
        </p:nvPicPr>
        <p:blipFill>
          <a:blip r:embed="rId2"/>
          <a:stretch>
            <a:fillRect/>
          </a:stretch>
        </p:blipFill>
        <p:spPr>
          <a:xfrm>
            <a:off x="628650" y="1467342"/>
            <a:ext cx="4112952" cy="3189899"/>
          </a:xfrm>
          <a:prstGeom prst="rect">
            <a:avLst/>
          </a:prstGeom>
        </p:spPr>
      </p:pic>
      <p:pic>
        <p:nvPicPr>
          <p:cNvPr id="7" name="Picture 6">
            <a:extLst>
              <a:ext uri="{FF2B5EF4-FFF2-40B4-BE49-F238E27FC236}">
                <a16:creationId xmlns:a16="http://schemas.microsoft.com/office/drawing/2014/main" id="{A02BE065-F508-E4BE-885E-77469B662CB8}"/>
              </a:ext>
            </a:extLst>
          </p:cNvPr>
          <p:cNvPicPr>
            <a:picLocks noChangeAspect="1"/>
          </p:cNvPicPr>
          <p:nvPr/>
        </p:nvPicPr>
        <p:blipFill>
          <a:blip r:embed="rId3"/>
          <a:stretch>
            <a:fillRect/>
          </a:stretch>
        </p:blipFill>
        <p:spPr>
          <a:xfrm>
            <a:off x="4829656" y="1467342"/>
            <a:ext cx="3925703" cy="3189899"/>
          </a:xfrm>
          <a:prstGeom prst="rect">
            <a:avLst/>
          </a:prstGeom>
        </p:spPr>
      </p:pic>
    </p:spTree>
    <p:extLst>
      <p:ext uri="{BB962C8B-B14F-4D97-AF65-F5344CB8AC3E}">
        <p14:creationId xmlns:p14="http://schemas.microsoft.com/office/powerpoint/2010/main" val="298620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86F1D-A50A-3AD8-1D29-6F6BFC47FC1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40643C5-97DF-5B80-60B8-E85953A48708}"/>
              </a:ext>
            </a:extLst>
          </p:cNvPr>
          <p:cNvSpPr>
            <a:spLocks noGrp="1"/>
          </p:cNvSpPr>
          <p:nvPr>
            <p:ph type="title"/>
          </p:nvPr>
        </p:nvSpPr>
        <p:spPr>
          <a:xfrm>
            <a:off x="628650" y="789228"/>
            <a:ext cx="7886700" cy="678114"/>
          </a:xfrm>
        </p:spPr>
        <p:txBody>
          <a:bodyPr anchor="t">
            <a:normAutofit/>
          </a:bodyPr>
          <a:lstStyle/>
          <a:p>
            <a:r>
              <a:rPr lang="en-US" sz="3600" b="1"/>
              <a:t>Moving Forward</a:t>
            </a:r>
            <a:endParaRPr lang="en-US" sz="3600" b="1" dirty="0"/>
          </a:p>
        </p:txBody>
      </p:sp>
      <p:sp>
        <p:nvSpPr>
          <p:cNvPr id="2" name="Title 1">
            <a:extLst>
              <a:ext uri="{FF2B5EF4-FFF2-40B4-BE49-F238E27FC236}">
                <a16:creationId xmlns:a16="http://schemas.microsoft.com/office/drawing/2014/main" id="{77EF64A6-A094-182D-2F2E-26EEBE9BEE3C}"/>
              </a:ext>
            </a:extLst>
          </p:cNvPr>
          <p:cNvSpPr txBox="1">
            <a:spLocks/>
          </p:cNvSpPr>
          <p:nvPr/>
        </p:nvSpPr>
        <p:spPr>
          <a:xfrm>
            <a:off x="636671" y="1640330"/>
            <a:ext cx="7886700" cy="340491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Scalability:</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Efficiency of code.</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Random sampling.</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Enhancement:</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Aesthetic/ease of use improvements.</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Consideration of response bias/representation.</a:t>
            </a:r>
            <a:endParaRPr lang="en-US" sz="45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Homogeneity in sentiment.</a:t>
            </a:r>
            <a:endParaRPr lang="en-US" sz="17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Focus on negative responses.</a:t>
            </a:r>
          </a:p>
        </p:txBody>
      </p:sp>
    </p:spTree>
    <p:extLst>
      <p:ext uri="{BB962C8B-B14F-4D97-AF65-F5344CB8AC3E}">
        <p14:creationId xmlns:p14="http://schemas.microsoft.com/office/powerpoint/2010/main" val="41041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212D8-A40D-40ED-3CB3-60909E7B3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6E183-729C-F03E-42E4-5AED22F2000A}"/>
              </a:ext>
            </a:extLst>
          </p:cNvPr>
          <p:cNvSpPr>
            <a:spLocks noGrp="1"/>
          </p:cNvSpPr>
          <p:nvPr>
            <p:ph type="title"/>
          </p:nvPr>
        </p:nvSpPr>
        <p:spPr>
          <a:xfrm>
            <a:off x="623888" y="2232693"/>
            <a:ext cx="7886700" cy="678114"/>
          </a:xfrm>
        </p:spPr>
        <p:txBody>
          <a:bodyPr anchor="t">
            <a:normAutofit/>
          </a:bodyPr>
          <a:lstStyle/>
          <a:p>
            <a:r>
              <a:rPr lang="en-US" sz="4000" b="1" dirty="0"/>
              <a:t>Thank you for your consideration!</a:t>
            </a:r>
          </a:p>
        </p:txBody>
      </p:sp>
    </p:spTree>
    <p:extLst>
      <p:ext uri="{BB962C8B-B14F-4D97-AF65-F5344CB8AC3E}">
        <p14:creationId xmlns:p14="http://schemas.microsoft.com/office/powerpoint/2010/main" val="1792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DB7680-B9C4-BFD3-E9CC-599DE7CD1A36}"/>
              </a:ext>
            </a:extLst>
          </p:cNvPr>
          <p:cNvSpPr>
            <a:spLocks noGrp="1"/>
          </p:cNvSpPr>
          <p:nvPr>
            <p:ph type="title"/>
          </p:nvPr>
        </p:nvSpPr>
        <p:spPr>
          <a:xfrm>
            <a:off x="628650" y="504885"/>
            <a:ext cx="7886700" cy="864334"/>
          </a:xfrm>
        </p:spPr>
        <p:txBody>
          <a:bodyPr vert="horz" lIns="91440" tIns="45720" rIns="91440" bIns="45720" rtlCol="0" anchor="ctr">
            <a:normAutofit/>
          </a:bodyPr>
          <a:lstStyle/>
          <a:p>
            <a:r>
              <a:rPr lang="en-US" b="1" kern="1200" dirty="0"/>
              <a:t>Overview</a:t>
            </a:r>
          </a:p>
        </p:txBody>
      </p:sp>
      <p:graphicFrame>
        <p:nvGraphicFramePr>
          <p:cNvPr id="8" name="Title 1">
            <a:extLst>
              <a:ext uri="{FF2B5EF4-FFF2-40B4-BE49-F238E27FC236}">
                <a16:creationId xmlns:a16="http://schemas.microsoft.com/office/drawing/2014/main" id="{1155620D-A2E4-965D-DD93-CF076267A986}"/>
              </a:ext>
            </a:extLst>
          </p:cNvPr>
          <p:cNvGraphicFramePr/>
          <p:nvPr>
            <p:extLst>
              <p:ext uri="{D42A27DB-BD31-4B8C-83A1-F6EECF244321}">
                <p14:modId xmlns:p14="http://schemas.microsoft.com/office/powerpoint/2010/main" val="2686415034"/>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5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A0543-85FB-415D-0520-0964507E483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DF608FF-2A81-2AED-8D6D-5B8293983D1A}"/>
              </a:ext>
            </a:extLst>
          </p:cNvPr>
          <p:cNvSpPr txBox="1">
            <a:spLocks/>
          </p:cNvSpPr>
          <p:nvPr/>
        </p:nvSpPr>
        <p:spPr>
          <a:xfrm>
            <a:off x="628650" y="504885"/>
            <a:ext cx="7886700" cy="86433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Data Introduction</a:t>
            </a:r>
          </a:p>
        </p:txBody>
      </p:sp>
      <p:sp>
        <p:nvSpPr>
          <p:cNvPr id="2" name="Title 1">
            <a:extLst>
              <a:ext uri="{FF2B5EF4-FFF2-40B4-BE49-F238E27FC236}">
                <a16:creationId xmlns:a16="http://schemas.microsoft.com/office/drawing/2014/main" id="{6B2B0977-AF20-4ADA-22B7-0AA403505A87}"/>
              </a:ext>
            </a:extLst>
          </p:cNvPr>
          <p:cNvSpPr txBox="1">
            <a:spLocks/>
          </p:cNvSpPr>
          <p:nvPr/>
        </p:nvSpPr>
        <p:spPr>
          <a:xfrm>
            <a:off x="628650" y="1432148"/>
            <a:ext cx="7886700" cy="345267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Survey results (n = 1,047):</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9 statements with responses ranging from “Strongly agree” to “Strongly disagree” – </a:t>
            </a:r>
            <a:r>
              <a:rPr lang="en-US" i="1" dirty="0">
                <a:latin typeface="Calibri Light" panose="020F0302020204030204" pitchFamily="34" charset="0"/>
                <a:ea typeface="Calibri Light" panose="020F0302020204030204" pitchFamily="34" charset="0"/>
                <a:cs typeface="Calibri Light" panose="020F0302020204030204" pitchFamily="34" charset="0"/>
              </a:rPr>
              <a:t>Note: each statement is “positive”</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8 statements about “Grit” with responses ranging from “Very much like me” to “Not at all like me” – </a:t>
            </a:r>
            <a:r>
              <a:rPr lang="en-US" i="1" dirty="0">
                <a:latin typeface="Calibri Light" panose="020F0302020204030204" pitchFamily="34" charset="0"/>
                <a:ea typeface="Calibri Light" panose="020F0302020204030204" pitchFamily="34" charset="0"/>
                <a:cs typeface="Calibri Light" panose="020F0302020204030204" pitchFamily="34" charset="0"/>
              </a:rPr>
              <a:t>Note: some “positive”, some “negative”</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Student demographics (n = 3,918):</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Transfer vs. freshman, First generation, On vs. off campus, Living community, College</a:t>
            </a:r>
          </a:p>
        </p:txBody>
      </p:sp>
    </p:spTree>
    <p:extLst>
      <p:ext uri="{BB962C8B-B14F-4D97-AF65-F5344CB8AC3E}">
        <p14:creationId xmlns:p14="http://schemas.microsoft.com/office/powerpoint/2010/main" val="209953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409A6-8281-9BA7-DED3-AEA9B065D701}"/>
            </a:ext>
          </a:extLst>
        </p:cNvPr>
        <p:cNvGrpSpPr/>
        <p:nvPr/>
      </p:nvGrpSpPr>
      <p:grpSpPr>
        <a:xfrm>
          <a:off x="0" y="0"/>
          <a:ext cx="0" cy="0"/>
          <a:chOff x="0" y="0"/>
          <a:chExt cx="0" cy="0"/>
        </a:xfrm>
      </p:grpSpPr>
      <p:graphicFrame>
        <p:nvGraphicFramePr>
          <p:cNvPr id="6" name="Title 1">
            <a:extLst>
              <a:ext uri="{FF2B5EF4-FFF2-40B4-BE49-F238E27FC236}">
                <a16:creationId xmlns:a16="http://schemas.microsoft.com/office/drawing/2014/main" id="{52DA620B-FEF4-E223-2076-9536072530BA}"/>
              </a:ext>
            </a:extLst>
          </p:cNvPr>
          <p:cNvGraphicFramePr/>
          <p:nvPr>
            <p:extLst>
              <p:ext uri="{D42A27DB-BD31-4B8C-83A1-F6EECF244321}">
                <p14:modId xmlns:p14="http://schemas.microsoft.com/office/powerpoint/2010/main" val="835278358"/>
              </p:ext>
            </p:extLst>
          </p:nvPr>
        </p:nvGraphicFramePr>
        <p:xfrm>
          <a:off x="628650" y="1557579"/>
          <a:ext cx="7886700" cy="3075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A6069A76-18C2-6807-18B8-B7661E88FE4D}"/>
              </a:ext>
            </a:extLst>
          </p:cNvPr>
          <p:cNvSpPr txBox="1">
            <a:spLocks/>
          </p:cNvSpPr>
          <p:nvPr/>
        </p:nvSpPr>
        <p:spPr>
          <a:xfrm>
            <a:off x="628650" y="504885"/>
            <a:ext cx="7886700" cy="86433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Data Cleaning</a:t>
            </a:r>
          </a:p>
        </p:txBody>
      </p:sp>
    </p:spTree>
    <p:extLst>
      <p:ext uri="{BB962C8B-B14F-4D97-AF65-F5344CB8AC3E}">
        <p14:creationId xmlns:p14="http://schemas.microsoft.com/office/powerpoint/2010/main" val="223810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06B66-5AE0-B346-91E9-2883F072C99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105433A-77DD-9850-7EC7-EBBD2C29B0F0}"/>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FAEDF4E0-0AE7-9300-CF8F-6D0E401102E8}"/>
              </a:ext>
            </a:extLst>
          </p:cNvPr>
          <p:cNvSpPr txBox="1">
            <a:spLocks/>
          </p:cNvSpPr>
          <p:nvPr/>
        </p:nvSpPr>
        <p:spPr>
          <a:xfrm>
            <a:off x="628650" y="1568142"/>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BC3A94E6-5262-8460-61B4-7FB1446F07AF}"/>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Technical Architecture</a:t>
            </a:r>
          </a:p>
        </p:txBody>
      </p:sp>
      <p:sp>
        <p:nvSpPr>
          <p:cNvPr id="3" name="Title 1">
            <a:extLst>
              <a:ext uri="{FF2B5EF4-FFF2-40B4-BE49-F238E27FC236}">
                <a16:creationId xmlns:a16="http://schemas.microsoft.com/office/drawing/2014/main" id="{86A04A04-7D89-4892-9E05-5B1EF6B624D2}"/>
              </a:ext>
            </a:extLst>
          </p:cNvPr>
          <p:cNvSpPr txBox="1">
            <a:spLocks/>
          </p:cNvSpPr>
          <p:nvPr/>
        </p:nvSpPr>
        <p:spPr>
          <a:xfrm>
            <a:off x="628650" y="1568506"/>
            <a:ext cx="5237457"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R Shiny Application:</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Easily deployable.</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Seamless integration with CSS and JavaScript.</a:t>
            </a:r>
          </a:p>
          <a:p>
            <a:pPr marL="800100" lvl="1" indent="-342900">
              <a:lnSpc>
                <a:spcPct val="150000"/>
              </a:lnSpc>
              <a:buFont typeface="Arial" panose="020B0604020202020204" pitchFamily="34" charset="0"/>
              <a:buChar char="•"/>
            </a:pPr>
            <a:endParaRPr lang="en-US" sz="1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Tab-based, point-and-click UI.</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Visualization packages:</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ggplot2, patchwork</a:t>
            </a:r>
          </a:p>
        </p:txBody>
      </p:sp>
      <p:pic>
        <p:nvPicPr>
          <p:cNvPr id="1026" name="Picture 2" descr="undefined">
            <a:extLst>
              <a:ext uri="{FF2B5EF4-FFF2-40B4-BE49-F238E27FC236}">
                <a16:creationId xmlns:a16="http://schemas.microsoft.com/office/drawing/2014/main" id="{096A6810-F063-21D2-93B6-2EA726379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200" y="1828800"/>
            <a:ext cx="1943207" cy="224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85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52373-1B1C-4BCF-3DCA-C94C5E380F5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6931D68-5D12-56D1-623F-F92376985AC4}"/>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A875A886-AA50-1C20-78B1-30AAA2AA3E9A}"/>
              </a:ext>
            </a:extLst>
          </p:cNvPr>
          <p:cNvSpPr txBox="1">
            <a:spLocks/>
          </p:cNvSpPr>
          <p:nvPr/>
        </p:nvSpPr>
        <p:spPr>
          <a:xfrm>
            <a:off x="628650" y="1568142"/>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01C01ED6-7260-50AE-B8F8-71ADE9CDBFA3}"/>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Key Features</a:t>
            </a:r>
          </a:p>
        </p:txBody>
      </p:sp>
      <p:sp>
        <p:nvSpPr>
          <p:cNvPr id="3" name="Title 1">
            <a:extLst>
              <a:ext uri="{FF2B5EF4-FFF2-40B4-BE49-F238E27FC236}">
                <a16:creationId xmlns:a16="http://schemas.microsoft.com/office/drawing/2014/main" id="{D462E3C3-E8E9-5939-1A6C-6FCA8351F2D2}"/>
              </a:ext>
            </a:extLst>
          </p:cNvPr>
          <p:cNvSpPr txBox="1">
            <a:spLocks/>
          </p:cNvSpPr>
          <p:nvPr/>
        </p:nvSpPr>
        <p:spPr>
          <a:xfrm>
            <a:off x="628650" y="1568506"/>
            <a:ext cx="7135729"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Filtering by demographic.</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Topic-centric exploration:</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Sociality, Wellness, Success, and Grit.</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Provides a more easily digestible narrative.</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ANOVA statistical testing:</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Looks for significance in variation between demographic groups.</a:t>
            </a:r>
          </a:p>
        </p:txBody>
      </p:sp>
      <p:pic>
        <p:nvPicPr>
          <p:cNvPr id="7" name="Picture 6">
            <a:extLst>
              <a:ext uri="{FF2B5EF4-FFF2-40B4-BE49-F238E27FC236}">
                <a16:creationId xmlns:a16="http://schemas.microsoft.com/office/drawing/2014/main" id="{3AEFABB5-E8F5-D36B-DFFA-6ECB44B1C4FC}"/>
              </a:ext>
            </a:extLst>
          </p:cNvPr>
          <p:cNvPicPr>
            <a:picLocks noChangeAspect="1"/>
          </p:cNvPicPr>
          <p:nvPr/>
        </p:nvPicPr>
        <p:blipFill>
          <a:blip r:embed="rId3"/>
          <a:stretch>
            <a:fillRect/>
          </a:stretch>
        </p:blipFill>
        <p:spPr>
          <a:xfrm>
            <a:off x="5790598" y="1821700"/>
            <a:ext cx="3100238" cy="5483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973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7314F-616E-80B5-09CC-2731833F08A9}"/>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868F6A05-BF95-51F6-8A38-8764D020A6FE}"/>
              </a:ext>
            </a:extLst>
          </p:cNvPr>
          <p:cNvSpPr/>
          <p:nvPr/>
        </p:nvSpPr>
        <p:spPr>
          <a:xfrm>
            <a:off x="5521725" y="1910046"/>
            <a:ext cx="1801654" cy="2795772"/>
          </a:xfrm>
          <a:prstGeom prst="roundRect">
            <a:avLst/>
          </a:prstGeom>
          <a:solidFill>
            <a:schemeClr val="accent6">
              <a:alpha val="2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Output</a:t>
            </a:r>
          </a:p>
        </p:txBody>
      </p:sp>
      <p:sp>
        <p:nvSpPr>
          <p:cNvPr id="21" name="Rectangle: Rounded Corners 20">
            <a:extLst>
              <a:ext uri="{FF2B5EF4-FFF2-40B4-BE49-F238E27FC236}">
                <a16:creationId xmlns:a16="http://schemas.microsoft.com/office/drawing/2014/main" id="{D75011AA-44D4-196A-DA52-E1B0F6327C36}"/>
              </a:ext>
            </a:extLst>
          </p:cNvPr>
          <p:cNvSpPr/>
          <p:nvPr/>
        </p:nvSpPr>
        <p:spPr>
          <a:xfrm>
            <a:off x="1408498" y="1910046"/>
            <a:ext cx="1801654" cy="2795772"/>
          </a:xfrm>
          <a:prstGeom prst="roundRect">
            <a:avLst/>
          </a:prstGeom>
          <a:solidFill>
            <a:srgbClr val="4472C4">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Input</a:t>
            </a:r>
          </a:p>
        </p:txBody>
      </p:sp>
      <p:sp>
        <p:nvSpPr>
          <p:cNvPr id="4" name="Title 1">
            <a:extLst>
              <a:ext uri="{FF2B5EF4-FFF2-40B4-BE49-F238E27FC236}">
                <a16:creationId xmlns:a16="http://schemas.microsoft.com/office/drawing/2014/main" id="{4DDB1CA4-A199-66A3-8F63-3C084DDC8015}"/>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FDDEE955-EE06-C585-B984-D81852A565AF}"/>
              </a:ext>
            </a:extLst>
          </p:cNvPr>
          <p:cNvSpPr txBox="1">
            <a:spLocks/>
          </p:cNvSpPr>
          <p:nvPr/>
        </p:nvSpPr>
        <p:spPr>
          <a:xfrm>
            <a:off x="173252" y="1157124"/>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79536EF1-3161-5D01-52A0-65659EB18FED}"/>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Performance Optimization</a:t>
            </a:r>
          </a:p>
        </p:txBody>
      </p:sp>
      <p:sp>
        <p:nvSpPr>
          <p:cNvPr id="6" name="Rectangle: Rounded Corners 5">
            <a:extLst>
              <a:ext uri="{FF2B5EF4-FFF2-40B4-BE49-F238E27FC236}">
                <a16:creationId xmlns:a16="http://schemas.microsoft.com/office/drawing/2014/main" id="{7B76B6EC-32BA-6B40-B2ED-18FB83D0A143}"/>
              </a:ext>
            </a:extLst>
          </p:cNvPr>
          <p:cNvSpPr/>
          <p:nvPr/>
        </p:nvSpPr>
        <p:spPr>
          <a:xfrm>
            <a:off x="5736752" y="2980632"/>
            <a:ext cx="1371600" cy="68580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Plot</a:t>
            </a:r>
          </a:p>
        </p:txBody>
      </p:sp>
      <p:sp>
        <p:nvSpPr>
          <p:cNvPr id="8" name="Rectangle: Rounded Corners 7">
            <a:extLst>
              <a:ext uri="{FF2B5EF4-FFF2-40B4-BE49-F238E27FC236}">
                <a16:creationId xmlns:a16="http://schemas.microsoft.com/office/drawing/2014/main" id="{EE35A14F-A79E-C5D1-AC30-9D5741148D31}"/>
              </a:ext>
            </a:extLst>
          </p:cNvPr>
          <p:cNvSpPr/>
          <p:nvPr/>
        </p:nvSpPr>
        <p:spPr>
          <a:xfrm>
            <a:off x="1620455" y="2523153"/>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Question</a:t>
            </a:r>
          </a:p>
        </p:txBody>
      </p:sp>
      <p:sp>
        <p:nvSpPr>
          <p:cNvPr id="10" name="Rectangle: Rounded Corners 9">
            <a:extLst>
              <a:ext uri="{FF2B5EF4-FFF2-40B4-BE49-F238E27FC236}">
                <a16:creationId xmlns:a16="http://schemas.microsoft.com/office/drawing/2014/main" id="{ADED161F-F310-1A0C-3DB7-63F5F930B0EB}"/>
              </a:ext>
            </a:extLst>
          </p:cNvPr>
          <p:cNvSpPr/>
          <p:nvPr/>
        </p:nvSpPr>
        <p:spPr>
          <a:xfrm>
            <a:off x="1620455" y="3471771"/>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Filters</a:t>
            </a:r>
          </a:p>
        </p:txBody>
      </p:sp>
      <p:cxnSp>
        <p:nvCxnSpPr>
          <p:cNvPr id="18" name="Straight Arrow Connector 17">
            <a:extLst>
              <a:ext uri="{FF2B5EF4-FFF2-40B4-BE49-F238E27FC236}">
                <a16:creationId xmlns:a16="http://schemas.microsoft.com/office/drawing/2014/main" id="{4194D517-FDBE-910B-886E-EB743FC63B5C}"/>
              </a:ext>
            </a:extLst>
          </p:cNvPr>
          <p:cNvCxnSpPr>
            <a:stCxn id="8" idx="3"/>
            <a:endCxn id="30" idx="1"/>
          </p:cNvCxnSpPr>
          <p:nvPr/>
        </p:nvCxnSpPr>
        <p:spPr>
          <a:xfrm>
            <a:off x="2992055" y="2865537"/>
            <a:ext cx="2529670" cy="442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461109-5C74-A5C3-BB72-7D73F66FAFBA}"/>
              </a:ext>
            </a:extLst>
          </p:cNvPr>
          <p:cNvCxnSpPr>
            <a:cxnSpLocks/>
            <a:stCxn id="10" idx="3"/>
            <a:endCxn id="30" idx="1"/>
          </p:cNvCxnSpPr>
          <p:nvPr/>
        </p:nvCxnSpPr>
        <p:spPr>
          <a:xfrm flipV="1">
            <a:off x="2992055" y="3307932"/>
            <a:ext cx="2529670" cy="506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8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CA353-30DD-4BE1-84F7-3053CCE5D227}"/>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DA587C00-9F9A-998C-4A2B-9DE103F4EC42}"/>
              </a:ext>
            </a:extLst>
          </p:cNvPr>
          <p:cNvSpPr/>
          <p:nvPr/>
        </p:nvSpPr>
        <p:spPr>
          <a:xfrm>
            <a:off x="5521725" y="1910046"/>
            <a:ext cx="1801654" cy="2795772"/>
          </a:xfrm>
          <a:prstGeom prst="roundRect">
            <a:avLst/>
          </a:prstGeom>
          <a:solidFill>
            <a:schemeClr val="accent6">
              <a:alpha val="2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Output</a:t>
            </a:r>
          </a:p>
        </p:txBody>
      </p:sp>
      <p:sp>
        <p:nvSpPr>
          <p:cNvPr id="21" name="Rectangle: Rounded Corners 20">
            <a:extLst>
              <a:ext uri="{FF2B5EF4-FFF2-40B4-BE49-F238E27FC236}">
                <a16:creationId xmlns:a16="http://schemas.microsoft.com/office/drawing/2014/main" id="{2CE8BBF3-D2E6-0078-84BD-437D034F8B25}"/>
              </a:ext>
            </a:extLst>
          </p:cNvPr>
          <p:cNvSpPr/>
          <p:nvPr/>
        </p:nvSpPr>
        <p:spPr>
          <a:xfrm>
            <a:off x="1408498" y="1910046"/>
            <a:ext cx="1801654" cy="2795772"/>
          </a:xfrm>
          <a:prstGeom prst="roundRect">
            <a:avLst/>
          </a:prstGeom>
          <a:solidFill>
            <a:srgbClr val="4472C4">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Input</a:t>
            </a:r>
          </a:p>
        </p:txBody>
      </p:sp>
      <p:sp>
        <p:nvSpPr>
          <p:cNvPr id="4" name="Title 1">
            <a:extLst>
              <a:ext uri="{FF2B5EF4-FFF2-40B4-BE49-F238E27FC236}">
                <a16:creationId xmlns:a16="http://schemas.microsoft.com/office/drawing/2014/main" id="{E49E6081-ECE5-417B-AFF9-472C3415CBCB}"/>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A8690F19-CCFF-2B58-84E3-BCDF2B5194A2}"/>
              </a:ext>
            </a:extLst>
          </p:cNvPr>
          <p:cNvSpPr txBox="1">
            <a:spLocks/>
          </p:cNvSpPr>
          <p:nvPr/>
        </p:nvSpPr>
        <p:spPr>
          <a:xfrm>
            <a:off x="173252" y="1157124"/>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8C27F60C-2648-2530-1BCA-3D5148E98815}"/>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Performance Optimization</a:t>
            </a:r>
          </a:p>
        </p:txBody>
      </p:sp>
      <p:sp>
        <p:nvSpPr>
          <p:cNvPr id="6" name="Rectangle: Rounded Corners 5">
            <a:extLst>
              <a:ext uri="{FF2B5EF4-FFF2-40B4-BE49-F238E27FC236}">
                <a16:creationId xmlns:a16="http://schemas.microsoft.com/office/drawing/2014/main" id="{23AFB7AC-9D94-44BC-3EC7-CC2274FEB7B5}"/>
              </a:ext>
            </a:extLst>
          </p:cNvPr>
          <p:cNvSpPr/>
          <p:nvPr/>
        </p:nvSpPr>
        <p:spPr>
          <a:xfrm>
            <a:off x="5736752" y="2980632"/>
            <a:ext cx="1371600" cy="68580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Plot</a:t>
            </a:r>
          </a:p>
        </p:txBody>
      </p:sp>
      <p:sp>
        <p:nvSpPr>
          <p:cNvPr id="8" name="Rectangle: Rounded Corners 7">
            <a:extLst>
              <a:ext uri="{FF2B5EF4-FFF2-40B4-BE49-F238E27FC236}">
                <a16:creationId xmlns:a16="http://schemas.microsoft.com/office/drawing/2014/main" id="{E2F1B646-35CE-5246-89F8-2F8F1A62724C}"/>
              </a:ext>
            </a:extLst>
          </p:cNvPr>
          <p:cNvSpPr/>
          <p:nvPr/>
        </p:nvSpPr>
        <p:spPr>
          <a:xfrm>
            <a:off x="1620455" y="2523153"/>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Question</a:t>
            </a:r>
          </a:p>
        </p:txBody>
      </p:sp>
      <p:sp>
        <p:nvSpPr>
          <p:cNvPr id="10" name="Rectangle: Rounded Corners 9">
            <a:extLst>
              <a:ext uri="{FF2B5EF4-FFF2-40B4-BE49-F238E27FC236}">
                <a16:creationId xmlns:a16="http://schemas.microsoft.com/office/drawing/2014/main" id="{4D0BE009-94E1-4447-1F4D-CA79D86B04A8}"/>
              </a:ext>
            </a:extLst>
          </p:cNvPr>
          <p:cNvSpPr/>
          <p:nvPr/>
        </p:nvSpPr>
        <p:spPr>
          <a:xfrm>
            <a:off x="1620455" y="3471771"/>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Filters</a:t>
            </a:r>
          </a:p>
        </p:txBody>
      </p:sp>
      <p:sp>
        <p:nvSpPr>
          <p:cNvPr id="3" name="Rectangle: Rounded Corners 2">
            <a:extLst>
              <a:ext uri="{FF2B5EF4-FFF2-40B4-BE49-F238E27FC236}">
                <a16:creationId xmlns:a16="http://schemas.microsoft.com/office/drawing/2014/main" id="{19B4D241-533A-18F6-8669-4A8378F9B0B0}"/>
              </a:ext>
            </a:extLst>
          </p:cNvPr>
          <p:cNvSpPr/>
          <p:nvPr/>
        </p:nvSpPr>
        <p:spPr>
          <a:xfrm>
            <a:off x="3680138" y="2965548"/>
            <a:ext cx="1371600" cy="684767"/>
          </a:xfrm>
          <a:prstGeom prst="round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cxnSp>
        <p:nvCxnSpPr>
          <p:cNvPr id="9" name="Straight Arrow Connector 8">
            <a:extLst>
              <a:ext uri="{FF2B5EF4-FFF2-40B4-BE49-F238E27FC236}">
                <a16:creationId xmlns:a16="http://schemas.microsoft.com/office/drawing/2014/main" id="{E8C92DA0-A45F-25A0-0725-CEC02EFBD6BC}"/>
              </a:ext>
            </a:extLst>
          </p:cNvPr>
          <p:cNvCxnSpPr>
            <a:cxnSpLocks/>
            <a:stCxn id="21" idx="3"/>
            <a:endCxn id="3" idx="1"/>
          </p:cNvCxnSpPr>
          <p:nvPr/>
        </p:nvCxnSpPr>
        <p:spPr>
          <a:xfrm>
            <a:off x="3210152" y="3307932"/>
            <a:ext cx="469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96E37E-456B-F5F6-AA23-4EFCEDB9BD51}"/>
              </a:ext>
            </a:extLst>
          </p:cNvPr>
          <p:cNvCxnSpPr>
            <a:cxnSpLocks/>
            <a:stCxn id="3" idx="3"/>
            <a:endCxn id="30" idx="1"/>
          </p:cNvCxnSpPr>
          <p:nvPr/>
        </p:nvCxnSpPr>
        <p:spPr>
          <a:xfrm>
            <a:off x="5051738" y="3307932"/>
            <a:ext cx="469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74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37F41-561A-748E-47A6-0505820DCD7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3ECD54-825D-5740-559A-341175CF80EB}"/>
              </a:ext>
            </a:extLst>
          </p:cNvPr>
          <p:cNvSpPr>
            <a:spLocks noGrp="1"/>
          </p:cNvSpPr>
          <p:nvPr>
            <p:ph type="title"/>
          </p:nvPr>
        </p:nvSpPr>
        <p:spPr>
          <a:xfrm>
            <a:off x="628650" y="789228"/>
            <a:ext cx="7886700" cy="678114"/>
          </a:xfrm>
        </p:spPr>
        <p:txBody>
          <a:bodyPr anchor="t">
            <a:normAutofit/>
          </a:bodyPr>
          <a:lstStyle/>
          <a:p>
            <a:r>
              <a:rPr lang="en-US" sz="3600" b="1" dirty="0"/>
              <a:t>Key Insights</a:t>
            </a:r>
          </a:p>
        </p:txBody>
      </p:sp>
      <p:sp>
        <p:nvSpPr>
          <p:cNvPr id="2" name="Title 1">
            <a:extLst>
              <a:ext uri="{FF2B5EF4-FFF2-40B4-BE49-F238E27FC236}">
                <a16:creationId xmlns:a16="http://schemas.microsoft.com/office/drawing/2014/main" id="{8EEBD763-1CEC-B8C9-7BAC-87E7A13A4336}"/>
              </a:ext>
            </a:extLst>
          </p:cNvPr>
          <p:cNvSpPr txBox="1">
            <a:spLocks/>
          </p:cNvSpPr>
          <p:nvPr/>
        </p:nvSpPr>
        <p:spPr>
          <a:xfrm>
            <a:off x="628651" y="1568142"/>
            <a:ext cx="4834304"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Every question had overwhelmingly positive responses.</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One large jump came from Susquehanna Community.</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Upon further inspection, n was too small to make a reliable conclusion (p=0.111).</a:t>
            </a:r>
          </a:p>
        </p:txBody>
      </p:sp>
      <p:pic>
        <p:nvPicPr>
          <p:cNvPr id="5" name="Picture 4">
            <a:extLst>
              <a:ext uri="{FF2B5EF4-FFF2-40B4-BE49-F238E27FC236}">
                <a16:creationId xmlns:a16="http://schemas.microsoft.com/office/drawing/2014/main" id="{00711E56-DF50-0025-34CE-0FFB119D8809}"/>
              </a:ext>
            </a:extLst>
          </p:cNvPr>
          <p:cNvPicPr>
            <a:picLocks noChangeAspect="1"/>
          </p:cNvPicPr>
          <p:nvPr/>
        </p:nvPicPr>
        <p:blipFill>
          <a:blip r:embed="rId2"/>
          <a:stretch>
            <a:fillRect/>
          </a:stretch>
        </p:blipFill>
        <p:spPr>
          <a:xfrm>
            <a:off x="5686177" y="1404690"/>
            <a:ext cx="3187757" cy="3090259"/>
          </a:xfrm>
          <a:prstGeom prst="rect">
            <a:avLst/>
          </a:prstGeom>
        </p:spPr>
      </p:pic>
    </p:spTree>
    <p:extLst>
      <p:ext uri="{BB962C8B-B14F-4D97-AF65-F5344CB8AC3E}">
        <p14:creationId xmlns:p14="http://schemas.microsoft.com/office/powerpoint/2010/main" val="106948943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904</TotalTime>
  <Words>1445</Words>
  <Application>Microsoft Office PowerPoint</Application>
  <PresentationFormat>On-screen Show (16:9)</PresentationFormat>
  <Paragraphs>112</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2013 - 2022 Theme</vt:lpstr>
      <vt:lpstr>SAASE Orientation Survey</vt:lpstr>
      <vt:lpstr>Overview</vt:lpstr>
      <vt:lpstr>PowerPoint Presentation</vt:lpstr>
      <vt:lpstr>PowerPoint Presentation</vt:lpstr>
      <vt:lpstr>Application Development</vt:lpstr>
      <vt:lpstr>Application Development</vt:lpstr>
      <vt:lpstr>Application Development</vt:lpstr>
      <vt:lpstr>Application Development</vt:lpstr>
      <vt:lpstr>Key Insights</vt:lpstr>
      <vt:lpstr>Key Insights, cont.</vt:lpstr>
      <vt:lpstr>Moving Forward</vt:lpstr>
      <vt:lpstr>Thank you for your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Jacob Lott</dc:creator>
  <cp:lastModifiedBy>Ethan Jacob Lott</cp:lastModifiedBy>
  <cp:revision>29</cp:revision>
  <dcterms:created xsi:type="dcterms:W3CDTF">2025-02-18T19:20:50Z</dcterms:created>
  <dcterms:modified xsi:type="dcterms:W3CDTF">2025-02-24T12:35:28Z</dcterms:modified>
</cp:coreProperties>
</file>