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6" r:id="rId2"/>
    <p:sldId id="257" r:id="rId3"/>
    <p:sldId id="258" r:id="rId4"/>
    <p:sldId id="275" r:id="rId5"/>
    <p:sldId id="262" r:id="rId6"/>
    <p:sldId id="259" r:id="rId7"/>
    <p:sldId id="273" r:id="rId8"/>
    <p:sldId id="274" r:id="rId9"/>
    <p:sldId id="260" r:id="rId10"/>
    <p:sldId id="264" r:id="rId11"/>
    <p:sldId id="270" r:id="rId12"/>
    <p:sldId id="267" r:id="rId13"/>
    <p:sldId id="268"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8740" autoAdjust="0"/>
  </p:normalViewPr>
  <p:slideViewPr>
    <p:cSldViewPr snapToGrid="0" snapToObjects="1" showGuides="1">
      <p:cViewPr varScale="1">
        <p:scale>
          <a:sx n="95" d="100"/>
          <a:sy n="95" d="100"/>
        </p:scale>
        <p:origin x="998" y="67"/>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68B606-1420-49B5-BEA9-02EAB87264D4}" type="doc">
      <dgm:prSet loTypeId="urn:microsoft.com/office/officeart/2018/5/layout/IconCircleLabelList" loCatId="icon" qsTypeId="urn:microsoft.com/office/officeart/2005/8/quickstyle/simple4" qsCatId="simple" csTypeId="urn:microsoft.com/office/officeart/2005/8/colors/accent6_2" csCatId="accent6" phldr="1"/>
      <dgm:spPr/>
      <dgm:t>
        <a:bodyPr/>
        <a:lstStyle/>
        <a:p>
          <a:endParaRPr lang="en-US"/>
        </a:p>
      </dgm:t>
    </dgm:pt>
    <dgm:pt modelId="{215AE4E5-E865-4BD2-BFB2-16C2377BEC40}">
      <dgm:prSet/>
      <dgm:spPr/>
      <dgm:t>
        <a:bodyPr/>
        <a:lstStyle/>
        <a:p>
          <a:pPr>
            <a:lnSpc>
              <a:spcPct val="100000"/>
            </a:lnSpc>
            <a:defRPr cap="all"/>
          </a:pPr>
          <a:r>
            <a:rPr lang="en-US" dirty="0"/>
            <a:t>Data INTRODUCTION AND CLEANING</a:t>
          </a:r>
        </a:p>
      </dgm:t>
    </dgm:pt>
    <dgm:pt modelId="{5568BF7E-B795-49C8-B1A3-80E125B6B7FD}" type="parTrans" cxnId="{1E401D8B-ACD0-4ED7-B206-7A2233C6E612}">
      <dgm:prSet/>
      <dgm:spPr/>
      <dgm:t>
        <a:bodyPr/>
        <a:lstStyle/>
        <a:p>
          <a:endParaRPr lang="en-US"/>
        </a:p>
      </dgm:t>
    </dgm:pt>
    <dgm:pt modelId="{1E261905-046E-420D-B98A-2E76DA567ED4}" type="sibTrans" cxnId="{1E401D8B-ACD0-4ED7-B206-7A2233C6E612}">
      <dgm:prSet/>
      <dgm:spPr/>
      <dgm:t>
        <a:bodyPr/>
        <a:lstStyle/>
        <a:p>
          <a:endParaRPr lang="en-US"/>
        </a:p>
      </dgm:t>
    </dgm:pt>
    <dgm:pt modelId="{186432AE-F030-4EC9-BC7D-13F1DF4F9317}">
      <dgm:prSet/>
      <dgm:spPr/>
      <dgm:t>
        <a:bodyPr/>
        <a:lstStyle/>
        <a:p>
          <a:pPr>
            <a:lnSpc>
              <a:spcPct val="100000"/>
            </a:lnSpc>
            <a:defRPr cap="all"/>
          </a:pPr>
          <a:r>
            <a:rPr lang="en-US"/>
            <a:t>Application Development</a:t>
          </a:r>
        </a:p>
      </dgm:t>
    </dgm:pt>
    <dgm:pt modelId="{9209FA6F-2121-4E97-8EBA-2EAC791CD230}" type="parTrans" cxnId="{7F164A45-F301-4F16-8446-269830A38444}">
      <dgm:prSet/>
      <dgm:spPr/>
      <dgm:t>
        <a:bodyPr/>
        <a:lstStyle/>
        <a:p>
          <a:endParaRPr lang="en-US"/>
        </a:p>
      </dgm:t>
    </dgm:pt>
    <dgm:pt modelId="{2E490A07-DDA6-4640-AA7E-B68D9B394FCD}" type="sibTrans" cxnId="{7F164A45-F301-4F16-8446-269830A38444}">
      <dgm:prSet/>
      <dgm:spPr/>
      <dgm:t>
        <a:bodyPr/>
        <a:lstStyle/>
        <a:p>
          <a:endParaRPr lang="en-US"/>
        </a:p>
      </dgm:t>
    </dgm:pt>
    <dgm:pt modelId="{838B7164-597D-400E-8F53-27D30036C9EE}">
      <dgm:prSet/>
      <dgm:spPr/>
      <dgm:t>
        <a:bodyPr/>
        <a:lstStyle/>
        <a:p>
          <a:pPr>
            <a:lnSpc>
              <a:spcPct val="100000"/>
            </a:lnSpc>
            <a:defRPr cap="all"/>
          </a:pPr>
          <a:r>
            <a:rPr lang="en-US"/>
            <a:t>Demonstration</a:t>
          </a:r>
        </a:p>
      </dgm:t>
    </dgm:pt>
    <dgm:pt modelId="{9FF97E8C-C2B8-4489-87A9-6B6ABBB2338B}" type="parTrans" cxnId="{BC34B794-6202-4D34-843E-25B3063C6C60}">
      <dgm:prSet/>
      <dgm:spPr/>
      <dgm:t>
        <a:bodyPr/>
        <a:lstStyle/>
        <a:p>
          <a:endParaRPr lang="en-US"/>
        </a:p>
      </dgm:t>
    </dgm:pt>
    <dgm:pt modelId="{13F299F6-B3CA-4C43-AA7D-FBC99BCB431C}" type="sibTrans" cxnId="{BC34B794-6202-4D34-843E-25B3063C6C60}">
      <dgm:prSet/>
      <dgm:spPr/>
      <dgm:t>
        <a:bodyPr/>
        <a:lstStyle/>
        <a:p>
          <a:endParaRPr lang="en-US"/>
        </a:p>
      </dgm:t>
    </dgm:pt>
    <dgm:pt modelId="{F2D447A9-CDE4-4864-A9B2-57489BECCFE5}">
      <dgm:prSet/>
      <dgm:spPr/>
      <dgm:t>
        <a:bodyPr/>
        <a:lstStyle/>
        <a:p>
          <a:pPr>
            <a:lnSpc>
              <a:spcPct val="100000"/>
            </a:lnSpc>
            <a:defRPr cap="all"/>
          </a:pPr>
          <a:r>
            <a:rPr lang="en-US"/>
            <a:t>Key Insights</a:t>
          </a:r>
        </a:p>
      </dgm:t>
    </dgm:pt>
    <dgm:pt modelId="{ED91B78D-998D-4FA2-9015-4F4BF2F20F8F}" type="parTrans" cxnId="{CD359057-A32D-46F2-8732-8B1A275FB1E9}">
      <dgm:prSet/>
      <dgm:spPr/>
      <dgm:t>
        <a:bodyPr/>
        <a:lstStyle/>
        <a:p>
          <a:endParaRPr lang="en-US"/>
        </a:p>
      </dgm:t>
    </dgm:pt>
    <dgm:pt modelId="{AA19740E-D5D9-4B74-AEC1-CF5ECC87B3F4}" type="sibTrans" cxnId="{CD359057-A32D-46F2-8732-8B1A275FB1E9}">
      <dgm:prSet/>
      <dgm:spPr/>
      <dgm:t>
        <a:bodyPr/>
        <a:lstStyle/>
        <a:p>
          <a:endParaRPr lang="en-US"/>
        </a:p>
      </dgm:t>
    </dgm:pt>
    <dgm:pt modelId="{331F6092-37A5-464D-BAE9-1E20FE4F275C}">
      <dgm:prSet/>
      <dgm:spPr/>
      <dgm:t>
        <a:bodyPr/>
        <a:lstStyle/>
        <a:p>
          <a:pPr>
            <a:lnSpc>
              <a:spcPct val="100000"/>
            </a:lnSpc>
            <a:defRPr cap="all"/>
          </a:pPr>
          <a:r>
            <a:rPr lang="en-US"/>
            <a:t>Moving Forward</a:t>
          </a:r>
        </a:p>
      </dgm:t>
    </dgm:pt>
    <dgm:pt modelId="{DED6D787-7ABA-4C9B-B5AD-79B8AA942DBA}" type="parTrans" cxnId="{D2C269B4-C759-419F-9C79-F2A121A09257}">
      <dgm:prSet/>
      <dgm:spPr/>
      <dgm:t>
        <a:bodyPr/>
        <a:lstStyle/>
        <a:p>
          <a:endParaRPr lang="en-US"/>
        </a:p>
      </dgm:t>
    </dgm:pt>
    <dgm:pt modelId="{6E12FCA6-BE3D-40DD-A822-BACA86FFD33B}" type="sibTrans" cxnId="{D2C269B4-C759-419F-9C79-F2A121A09257}">
      <dgm:prSet/>
      <dgm:spPr/>
      <dgm:t>
        <a:bodyPr/>
        <a:lstStyle/>
        <a:p>
          <a:endParaRPr lang="en-US"/>
        </a:p>
      </dgm:t>
    </dgm:pt>
    <dgm:pt modelId="{0587B48A-1CA1-4D9C-AB84-9044C27F7A58}" type="pres">
      <dgm:prSet presAssocID="{EB68B606-1420-49B5-BEA9-02EAB87264D4}" presName="root" presStyleCnt="0">
        <dgm:presLayoutVars>
          <dgm:dir/>
          <dgm:resizeHandles val="exact"/>
        </dgm:presLayoutVars>
      </dgm:prSet>
      <dgm:spPr/>
    </dgm:pt>
    <dgm:pt modelId="{C48977EC-BE90-4474-A34A-A779045D375D}" type="pres">
      <dgm:prSet presAssocID="{215AE4E5-E865-4BD2-BFB2-16C2377BEC40}" presName="compNode" presStyleCnt="0"/>
      <dgm:spPr/>
    </dgm:pt>
    <dgm:pt modelId="{3CB65079-38CC-451D-BCBC-63E8A15D4539}" type="pres">
      <dgm:prSet presAssocID="{215AE4E5-E865-4BD2-BFB2-16C2377BEC40}" presName="iconBgRect" presStyleLbl="bgShp" presStyleIdx="0" presStyleCnt="5"/>
      <dgm:spPr/>
    </dgm:pt>
    <dgm:pt modelId="{F2DF2FB6-93D6-4BA4-9C49-F650C1E008D2}" type="pres">
      <dgm:prSet presAssocID="{215AE4E5-E865-4BD2-BFB2-16C2377BEC4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31F14E3E-3B7B-4474-AD5E-85BB2EF20DB3}" type="pres">
      <dgm:prSet presAssocID="{215AE4E5-E865-4BD2-BFB2-16C2377BEC40}" presName="spaceRect" presStyleCnt="0"/>
      <dgm:spPr/>
    </dgm:pt>
    <dgm:pt modelId="{7D562ABD-5BCD-44FD-B56D-4EB46B05432A}" type="pres">
      <dgm:prSet presAssocID="{215AE4E5-E865-4BD2-BFB2-16C2377BEC40}" presName="textRect" presStyleLbl="revTx" presStyleIdx="0" presStyleCnt="5">
        <dgm:presLayoutVars>
          <dgm:chMax val="1"/>
          <dgm:chPref val="1"/>
        </dgm:presLayoutVars>
      </dgm:prSet>
      <dgm:spPr/>
    </dgm:pt>
    <dgm:pt modelId="{7889F081-4AEE-4A80-AA58-7D5EC2D586BD}" type="pres">
      <dgm:prSet presAssocID="{1E261905-046E-420D-B98A-2E76DA567ED4}" presName="sibTrans" presStyleCnt="0"/>
      <dgm:spPr/>
    </dgm:pt>
    <dgm:pt modelId="{8D57A134-FDC4-453A-8C26-ADA212C6DCDF}" type="pres">
      <dgm:prSet presAssocID="{186432AE-F030-4EC9-BC7D-13F1DF4F9317}" presName="compNode" presStyleCnt="0"/>
      <dgm:spPr/>
    </dgm:pt>
    <dgm:pt modelId="{7CB44771-23F4-40BD-AE35-B5393FE5A9BD}" type="pres">
      <dgm:prSet presAssocID="{186432AE-F030-4EC9-BC7D-13F1DF4F9317}" presName="iconBgRect" presStyleLbl="bgShp" presStyleIdx="1" presStyleCnt="5"/>
      <dgm:spPr/>
    </dgm:pt>
    <dgm:pt modelId="{37D6A4DA-C23D-47D4-B4D5-1A403DCA0E79}" type="pres">
      <dgm:prSet presAssocID="{186432AE-F030-4EC9-BC7D-13F1DF4F931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mputer"/>
        </a:ext>
      </dgm:extLst>
    </dgm:pt>
    <dgm:pt modelId="{BCC2534B-1748-4D6B-B57E-851A49F0294A}" type="pres">
      <dgm:prSet presAssocID="{186432AE-F030-4EC9-BC7D-13F1DF4F9317}" presName="spaceRect" presStyleCnt="0"/>
      <dgm:spPr/>
    </dgm:pt>
    <dgm:pt modelId="{82049C56-CDDA-4586-B506-FF86E50908D8}" type="pres">
      <dgm:prSet presAssocID="{186432AE-F030-4EC9-BC7D-13F1DF4F9317}" presName="textRect" presStyleLbl="revTx" presStyleIdx="1" presStyleCnt="5">
        <dgm:presLayoutVars>
          <dgm:chMax val="1"/>
          <dgm:chPref val="1"/>
        </dgm:presLayoutVars>
      </dgm:prSet>
      <dgm:spPr/>
    </dgm:pt>
    <dgm:pt modelId="{C2D51849-DC5B-4C87-BD67-45E7CB7CB68D}" type="pres">
      <dgm:prSet presAssocID="{2E490A07-DDA6-4640-AA7E-B68D9B394FCD}" presName="sibTrans" presStyleCnt="0"/>
      <dgm:spPr/>
    </dgm:pt>
    <dgm:pt modelId="{E1B4A9DF-F751-494E-A223-3C8F300A35C1}" type="pres">
      <dgm:prSet presAssocID="{838B7164-597D-400E-8F53-27D30036C9EE}" presName="compNode" presStyleCnt="0"/>
      <dgm:spPr/>
    </dgm:pt>
    <dgm:pt modelId="{CAC5FCF9-BF7D-4016-B93A-A4ACEED18E1B}" type="pres">
      <dgm:prSet presAssocID="{838B7164-597D-400E-8F53-27D30036C9EE}" presName="iconBgRect" presStyleLbl="bgShp" presStyleIdx="2" presStyleCnt="5"/>
      <dgm:spPr/>
    </dgm:pt>
    <dgm:pt modelId="{E3E66B4C-F902-4968-920A-FB0CC4D36F39}" type="pres">
      <dgm:prSet presAssocID="{838B7164-597D-400E-8F53-27D30036C9E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eacher"/>
        </a:ext>
      </dgm:extLst>
    </dgm:pt>
    <dgm:pt modelId="{C0996E2C-3AE7-4C93-B9DD-5D88AC810CB9}" type="pres">
      <dgm:prSet presAssocID="{838B7164-597D-400E-8F53-27D30036C9EE}" presName="spaceRect" presStyleCnt="0"/>
      <dgm:spPr/>
    </dgm:pt>
    <dgm:pt modelId="{C00BA135-77C1-4413-B8C9-9CF9DF71BE4F}" type="pres">
      <dgm:prSet presAssocID="{838B7164-597D-400E-8F53-27D30036C9EE}" presName="textRect" presStyleLbl="revTx" presStyleIdx="2" presStyleCnt="5">
        <dgm:presLayoutVars>
          <dgm:chMax val="1"/>
          <dgm:chPref val="1"/>
        </dgm:presLayoutVars>
      </dgm:prSet>
      <dgm:spPr/>
    </dgm:pt>
    <dgm:pt modelId="{D0E248F1-3BE9-4C8D-B23B-0B8609D0B969}" type="pres">
      <dgm:prSet presAssocID="{13F299F6-B3CA-4C43-AA7D-FBC99BCB431C}" presName="sibTrans" presStyleCnt="0"/>
      <dgm:spPr/>
    </dgm:pt>
    <dgm:pt modelId="{5937DC60-E29A-4EDC-B0E4-33ABA7C2F421}" type="pres">
      <dgm:prSet presAssocID="{F2D447A9-CDE4-4864-A9B2-57489BECCFE5}" presName="compNode" presStyleCnt="0"/>
      <dgm:spPr/>
    </dgm:pt>
    <dgm:pt modelId="{832059D7-76BA-4E21-B161-A4E15E779493}" type="pres">
      <dgm:prSet presAssocID="{F2D447A9-CDE4-4864-A9B2-57489BECCFE5}" presName="iconBgRect" presStyleLbl="bgShp" presStyleIdx="3" presStyleCnt="5"/>
      <dgm:spPr/>
    </dgm:pt>
    <dgm:pt modelId="{0493B229-E50F-4EBA-8681-873DF11A6F97}" type="pres">
      <dgm:prSet presAssocID="{F2D447A9-CDE4-4864-A9B2-57489BECCFE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ghtbulb"/>
        </a:ext>
      </dgm:extLst>
    </dgm:pt>
    <dgm:pt modelId="{5332F048-1B1B-4575-9569-FF870BAFD610}" type="pres">
      <dgm:prSet presAssocID="{F2D447A9-CDE4-4864-A9B2-57489BECCFE5}" presName="spaceRect" presStyleCnt="0"/>
      <dgm:spPr/>
    </dgm:pt>
    <dgm:pt modelId="{8D537994-233C-4B64-AF64-535FB5A84971}" type="pres">
      <dgm:prSet presAssocID="{F2D447A9-CDE4-4864-A9B2-57489BECCFE5}" presName="textRect" presStyleLbl="revTx" presStyleIdx="3" presStyleCnt="5">
        <dgm:presLayoutVars>
          <dgm:chMax val="1"/>
          <dgm:chPref val="1"/>
        </dgm:presLayoutVars>
      </dgm:prSet>
      <dgm:spPr/>
    </dgm:pt>
    <dgm:pt modelId="{3CF925B0-90E7-43FE-9089-806F5AA81789}" type="pres">
      <dgm:prSet presAssocID="{AA19740E-D5D9-4B74-AEC1-CF5ECC87B3F4}" presName="sibTrans" presStyleCnt="0"/>
      <dgm:spPr/>
    </dgm:pt>
    <dgm:pt modelId="{80368893-C189-4475-802B-006183DE120D}" type="pres">
      <dgm:prSet presAssocID="{331F6092-37A5-464D-BAE9-1E20FE4F275C}" presName="compNode" presStyleCnt="0"/>
      <dgm:spPr/>
    </dgm:pt>
    <dgm:pt modelId="{EA849F21-AAC2-4581-BB34-ECC8401E89FA}" type="pres">
      <dgm:prSet presAssocID="{331F6092-37A5-464D-BAE9-1E20FE4F275C}" presName="iconBgRect" presStyleLbl="bgShp" presStyleIdx="4" presStyleCnt="5"/>
      <dgm:spPr/>
    </dgm:pt>
    <dgm:pt modelId="{5D87BD41-D4BC-47B7-95E9-F1E099701A3A}" type="pres">
      <dgm:prSet presAssocID="{331F6092-37A5-464D-BAE9-1E20FE4F275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Run"/>
        </a:ext>
      </dgm:extLst>
    </dgm:pt>
    <dgm:pt modelId="{69690137-BF6A-49DA-A48A-139DD3D69E6F}" type="pres">
      <dgm:prSet presAssocID="{331F6092-37A5-464D-BAE9-1E20FE4F275C}" presName="spaceRect" presStyleCnt="0"/>
      <dgm:spPr/>
    </dgm:pt>
    <dgm:pt modelId="{D7FAFEE7-461A-40DC-A7ED-92995FC038CC}" type="pres">
      <dgm:prSet presAssocID="{331F6092-37A5-464D-BAE9-1E20FE4F275C}" presName="textRect" presStyleLbl="revTx" presStyleIdx="4" presStyleCnt="5">
        <dgm:presLayoutVars>
          <dgm:chMax val="1"/>
          <dgm:chPref val="1"/>
        </dgm:presLayoutVars>
      </dgm:prSet>
      <dgm:spPr/>
    </dgm:pt>
  </dgm:ptLst>
  <dgm:cxnLst>
    <dgm:cxn modelId="{F128AD18-05B0-4DF0-8E30-FE6FB29AB7A1}" type="presOf" srcId="{215AE4E5-E865-4BD2-BFB2-16C2377BEC40}" destId="{7D562ABD-5BCD-44FD-B56D-4EB46B05432A}" srcOrd="0" destOrd="0" presId="urn:microsoft.com/office/officeart/2018/5/layout/IconCircleLabelList"/>
    <dgm:cxn modelId="{B922115B-29E5-4E77-8D1D-B5D2F7C6E907}" type="presOf" srcId="{EB68B606-1420-49B5-BEA9-02EAB87264D4}" destId="{0587B48A-1CA1-4D9C-AB84-9044C27F7A58}" srcOrd="0" destOrd="0" presId="urn:microsoft.com/office/officeart/2018/5/layout/IconCircleLabelList"/>
    <dgm:cxn modelId="{7F164A45-F301-4F16-8446-269830A38444}" srcId="{EB68B606-1420-49B5-BEA9-02EAB87264D4}" destId="{186432AE-F030-4EC9-BC7D-13F1DF4F9317}" srcOrd="1" destOrd="0" parTransId="{9209FA6F-2121-4E97-8EBA-2EAC791CD230}" sibTransId="{2E490A07-DDA6-4640-AA7E-B68D9B394FCD}"/>
    <dgm:cxn modelId="{BB252A56-ADF5-4FFC-AC89-A82221E15FFB}" type="presOf" srcId="{F2D447A9-CDE4-4864-A9B2-57489BECCFE5}" destId="{8D537994-233C-4B64-AF64-535FB5A84971}" srcOrd="0" destOrd="0" presId="urn:microsoft.com/office/officeart/2018/5/layout/IconCircleLabelList"/>
    <dgm:cxn modelId="{CD359057-A32D-46F2-8732-8B1A275FB1E9}" srcId="{EB68B606-1420-49B5-BEA9-02EAB87264D4}" destId="{F2D447A9-CDE4-4864-A9B2-57489BECCFE5}" srcOrd="3" destOrd="0" parTransId="{ED91B78D-998D-4FA2-9015-4F4BF2F20F8F}" sibTransId="{AA19740E-D5D9-4B74-AEC1-CF5ECC87B3F4}"/>
    <dgm:cxn modelId="{1E401D8B-ACD0-4ED7-B206-7A2233C6E612}" srcId="{EB68B606-1420-49B5-BEA9-02EAB87264D4}" destId="{215AE4E5-E865-4BD2-BFB2-16C2377BEC40}" srcOrd="0" destOrd="0" parTransId="{5568BF7E-B795-49C8-B1A3-80E125B6B7FD}" sibTransId="{1E261905-046E-420D-B98A-2E76DA567ED4}"/>
    <dgm:cxn modelId="{BC34B794-6202-4D34-843E-25B3063C6C60}" srcId="{EB68B606-1420-49B5-BEA9-02EAB87264D4}" destId="{838B7164-597D-400E-8F53-27D30036C9EE}" srcOrd="2" destOrd="0" parTransId="{9FF97E8C-C2B8-4489-87A9-6B6ABBB2338B}" sibTransId="{13F299F6-B3CA-4C43-AA7D-FBC99BCB431C}"/>
    <dgm:cxn modelId="{56A3F898-CA09-4134-BB15-12EC88F6AE77}" type="presOf" srcId="{331F6092-37A5-464D-BAE9-1E20FE4F275C}" destId="{D7FAFEE7-461A-40DC-A7ED-92995FC038CC}" srcOrd="0" destOrd="0" presId="urn:microsoft.com/office/officeart/2018/5/layout/IconCircleLabelList"/>
    <dgm:cxn modelId="{2B22E4AD-E657-482F-BB71-B18E568A3F23}" type="presOf" srcId="{838B7164-597D-400E-8F53-27D30036C9EE}" destId="{C00BA135-77C1-4413-B8C9-9CF9DF71BE4F}" srcOrd="0" destOrd="0" presId="urn:microsoft.com/office/officeart/2018/5/layout/IconCircleLabelList"/>
    <dgm:cxn modelId="{D2C269B4-C759-419F-9C79-F2A121A09257}" srcId="{EB68B606-1420-49B5-BEA9-02EAB87264D4}" destId="{331F6092-37A5-464D-BAE9-1E20FE4F275C}" srcOrd="4" destOrd="0" parTransId="{DED6D787-7ABA-4C9B-B5AD-79B8AA942DBA}" sibTransId="{6E12FCA6-BE3D-40DD-A822-BACA86FFD33B}"/>
    <dgm:cxn modelId="{05090DD4-1E5D-4819-8287-FC2FED7AAFAC}" type="presOf" srcId="{186432AE-F030-4EC9-BC7D-13F1DF4F9317}" destId="{82049C56-CDDA-4586-B506-FF86E50908D8}" srcOrd="0" destOrd="0" presId="urn:microsoft.com/office/officeart/2018/5/layout/IconCircleLabelList"/>
    <dgm:cxn modelId="{5164DB1E-25A9-4786-BB0B-683514DEC448}" type="presParOf" srcId="{0587B48A-1CA1-4D9C-AB84-9044C27F7A58}" destId="{C48977EC-BE90-4474-A34A-A779045D375D}" srcOrd="0" destOrd="0" presId="urn:microsoft.com/office/officeart/2018/5/layout/IconCircleLabelList"/>
    <dgm:cxn modelId="{CA8DF6C6-A038-4E61-AFFC-C91027ED64E4}" type="presParOf" srcId="{C48977EC-BE90-4474-A34A-A779045D375D}" destId="{3CB65079-38CC-451D-BCBC-63E8A15D4539}" srcOrd="0" destOrd="0" presId="urn:microsoft.com/office/officeart/2018/5/layout/IconCircleLabelList"/>
    <dgm:cxn modelId="{9F0A6116-7266-4912-A8CB-D629AC3C646A}" type="presParOf" srcId="{C48977EC-BE90-4474-A34A-A779045D375D}" destId="{F2DF2FB6-93D6-4BA4-9C49-F650C1E008D2}" srcOrd="1" destOrd="0" presId="urn:microsoft.com/office/officeart/2018/5/layout/IconCircleLabelList"/>
    <dgm:cxn modelId="{FF4ECDDF-CCFF-4979-B9F5-620261BD59A4}" type="presParOf" srcId="{C48977EC-BE90-4474-A34A-A779045D375D}" destId="{31F14E3E-3B7B-4474-AD5E-85BB2EF20DB3}" srcOrd="2" destOrd="0" presId="urn:microsoft.com/office/officeart/2018/5/layout/IconCircleLabelList"/>
    <dgm:cxn modelId="{EC27F928-B9D4-462D-93A0-792D2C1E8B08}" type="presParOf" srcId="{C48977EC-BE90-4474-A34A-A779045D375D}" destId="{7D562ABD-5BCD-44FD-B56D-4EB46B05432A}" srcOrd="3" destOrd="0" presId="urn:microsoft.com/office/officeart/2018/5/layout/IconCircleLabelList"/>
    <dgm:cxn modelId="{3F81A333-1838-4FCB-9A3F-D7CF8CFBF5EF}" type="presParOf" srcId="{0587B48A-1CA1-4D9C-AB84-9044C27F7A58}" destId="{7889F081-4AEE-4A80-AA58-7D5EC2D586BD}" srcOrd="1" destOrd="0" presId="urn:microsoft.com/office/officeart/2018/5/layout/IconCircleLabelList"/>
    <dgm:cxn modelId="{80E9850B-C744-4C75-B4CF-DAEC3C76DFDD}" type="presParOf" srcId="{0587B48A-1CA1-4D9C-AB84-9044C27F7A58}" destId="{8D57A134-FDC4-453A-8C26-ADA212C6DCDF}" srcOrd="2" destOrd="0" presId="urn:microsoft.com/office/officeart/2018/5/layout/IconCircleLabelList"/>
    <dgm:cxn modelId="{B9B13A94-D0BA-45EF-884B-8F15FDF309E6}" type="presParOf" srcId="{8D57A134-FDC4-453A-8C26-ADA212C6DCDF}" destId="{7CB44771-23F4-40BD-AE35-B5393FE5A9BD}" srcOrd="0" destOrd="0" presId="urn:microsoft.com/office/officeart/2018/5/layout/IconCircleLabelList"/>
    <dgm:cxn modelId="{F61AD86B-DC04-4D9E-967D-69E26FD94BE4}" type="presParOf" srcId="{8D57A134-FDC4-453A-8C26-ADA212C6DCDF}" destId="{37D6A4DA-C23D-47D4-B4D5-1A403DCA0E79}" srcOrd="1" destOrd="0" presId="urn:microsoft.com/office/officeart/2018/5/layout/IconCircleLabelList"/>
    <dgm:cxn modelId="{20417906-088E-498F-9390-4F86C13C6E0E}" type="presParOf" srcId="{8D57A134-FDC4-453A-8C26-ADA212C6DCDF}" destId="{BCC2534B-1748-4D6B-B57E-851A49F0294A}" srcOrd="2" destOrd="0" presId="urn:microsoft.com/office/officeart/2018/5/layout/IconCircleLabelList"/>
    <dgm:cxn modelId="{79C520F2-35DE-49D9-8035-559FC6C84132}" type="presParOf" srcId="{8D57A134-FDC4-453A-8C26-ADA212C6DCDF}" destId="{82049C56-CDDA-4586-B506-FF86E50908D8}" srcOrd="3" destOrd="0" presId="urn:microsoft.com/office/officeart/2018/5/layout/IconCircleLabelList"/>
    <dgm:cxn modelId="{BB53058A-AA6B-4ABB-AEE2-E1BA20672372}" type="presParOf" srcId="{0587B48A-1CA1-4D9C-AB84-9044C27F7A58}" destId="{C2D51849-DC5B-4C87-BD67-45E7CB7CB68D}" srcOrd="3" destOrd="0" presId="urn:microsoft.com/office/officeart/2018/5/layout/IconCircleLabelList"/>
    <dgm:cxn modelId="{70F8BF35-19AF-4250-AE94-1FC11E737C97}" type="presParOf" srcId="{0587B48A-1CA1-4D9C-AB84-9044C27F7A58}" destId="{E1B4A9DF-F751-494E-A223-3C8F300A35C1}" srcOrd="4" destOrd="0" presId="urn:microsoft.com/office/officeart/2018/5/layout/IconCircleLabelList"/>
    <dgm:cxn modelId="{6DAC490C-6252-443E-A7B6-7749789A1564}" type="presParOf" srcId="{E1B4A9DF-F751-494E-A223-3C8F300A35C1}" destId="{CAC5FCF9-BF7D-4016-B93A-A4ACEED18E1B}" srcOrd="0" destOrd="0" presId="urn:microsoft.com/office/officeart/2018/5/layout/IconCircleLabelList"/>
    <dgm:cxn modelId="{B149D581-450B-4DFD-928C-8172ADC5D07A}" type="presParOf" srcId="{E1B4A9DF-F751-494E-A223-3C8F300A35C1}" destId="{E3E66B4C-F902-4968-920A-FB0CC4D36F39}" srcOrd="1" destOrd="0" presId="urn:microsoft.com/office/officeart/2018/5/layout/IconCircleLabelList"/>
    <dgm:cxn modelId="{64810E36-8BE6-4FA9-ABCA-9A2E0049E102}" type="presParOf" srcId="{E1B4A9DF-F751-494E-A223-3C8F300A35C1}" destId="{C0996E2C-3AE7-4C93-B9DD-5D88AC810CB9}" srcOrd="2" destOrd="0" presId="urn:microsoft.com/office/officeart/2018/5/layout/IconCircleLabelList"/>
    <dgm:cxn modelId="{8DC1EE05-A2B7-4EFA-97C1-6614107C4D9A}" type="presParOf" srcId="{E1B4A9DF-F751-494E-A223-3C8F300A35C1}" destId="{C00BA135-77C1-4413-B8C9-9CF9DF71BE4F}" srcOrd="3" destOrd="0" presId="urn:microsoft.com/office/officeart/2018/5/layout/IconCircleLabelList"/>
    <dgm:cxn modelId="{7624585B-6F48-448E-83A7-006C60AD7034}" type="presParOf" srcId="{0587B48A-1CA1-4D9C-AB84-9044C27F7A58}" destId="{D0E248F1-3BE9-4C8D-B23B-0B8609D0B969}" srcOrd="5" destOrd="0" presId="urn:microsoft.com/office/officeart/2018/5/layout/IconCircleLabelList"/>
    <dgm:cxn modelId="{A6A6F845-7C4B-4715-BCC5-DEBDDF28C1CB}" type="presParOf" srcId="{0587B48A-1CA1-4D9C-AB84-9044C27F7A58}" destId="{5937DC60-E29A-4EDC-B0E4-33ABA7C2F421}" srcOrd="6" destOrd="0" presId="urn:microsoft.com/office/officeart/2018/5/layout/IconCircleLabelList"/>
    <dgm:cxn modelId="{724416CA-5B46-4352-A510-C1FA7A6F03CF}" type="presParOf" srcId="{5937DC60-E29A-4EDC-B0E4-33ABA7C2F421}" destId="{832059D7-76BA-4E21-B161-A4E15E779493}" srcOrd="0" destOrd="0" presId="urn:microsoft.com/office/officeart/2018/5/layout/IconCircleLabelList"/>
    <dgm:cxn modelId="{A8D0442E-2852-442B-9C73-5BEB4FB887D9}" type="presParOf" srcId="{5937DC60-E29A-4EDC-B0E4-33ABA7C2F421}" destId="{0493B229-E50F-4EBA-8681-873DF11A6F97}" srcOrd="1" destOrd="0" presId="urn:microsoft.com/office/officeart/2018/5/layout/IconCircleLabelList"/>
    <dgm:cxn modelId="{141CB1C3-BE12-489C-8E3F-5F0671D9CB82}" type="presParOf" srcId="{5937DC60-E29A-4EDC-B0E4-33ABA7C2F421}" destId="{5332F048-1B1B-4575-9569-FF870BAFD610}" srcOrd="2" destOrd="0" presId="urn:microsoft.com/office/officeart/2018/5/layout/IconCircleLabelList"/>
    <dgm:cxn modelId="{AA7D339B-1FA9-4384-8BD0-6C310FC27339}" type="presParOf" srcId="{5937DC60-E29A-4EDC-B0E4-33ABA7C2F421}" destId="{8D537994-233C-4B64-AF64-535FB5A84971}" srcOrd="3" destOrd="0" presId="urn:microsoft.com/office/officeart/2018/5/layout/IconCircleLabelList"/>
    <dgm:cxn modelId="{8D453CD0-B917-4DDB-A244-2DA276ACAC45}" type="presParOf" srcId="{0587B48A-1CA1-4D9C-AB84-9044C27F7A58}" destId="{3CF925B0-90E7-43FE-9089-806F5AA81789}" srcOrd="7" destOrd="0" presId="urn:microsoft.com/office/officeart/2018/5/layout/IconCircleLabelList"/>
    <dgm:cxn modelId="{1A83A905-23AA-402A-A092-57D0D902ED6A}" type="presParOf" srcId="{0587B48A-1CA1-4D9C-AB84-9044C27F7A58}" destId="{80368893-C189-4475-802B-006183DE120D}" srcOrd="8" destOrd="0" presId="urn:microsoft.com/office/officeart/2018/5/layout/IconCircleLabelList"/>
    <dgm:cxn modelId="{9E8CBAA6-3C4A-4F5A-9A8B-6F598E5AF7C8}" type="presParOf" srcId="{80368893-C189-4475-802B-006183DE120D}" destId="{EA849F21-AAC2-4581-BB34-ECC8401E89FA}" srcOrd="0" destOrd="0" presId="urn:microsoft.com/office/officeart/2018/5/layout/IconCircleLabelList"/>
    <dgm:cxn modelId="{8374B686-01DF-42B3-B65B-1534A986C097}" type="presParOf" srcId="{80368893-C189-4475-802B-006183DE120D}" destId="{5D87BD41-D4BC-47B7-95E9-F1E099701A3A}" srcOrd="1" destOrd="0" presId="urn:microsoft.com/office/officeart/2018/5/layout/IconCircleLabelList"/>
    <dgm:cxn modelId="{7B2B85BD-2B32-4D6B-86AC-F9EB1D377C1C}" type="presParOf" srcId="{80368893-C189-4475-802B-006183DE120D}" destId="{69690137-BF6A-49DA-A48A-139DD3D69E6F}" srcOrd="2" destOrd="0" presId="urn:microsoft.com/office/officeart/2018/5/layout/IconCircleLabelList"/>
    <dgm:cxn modelId="{4732E561-1C56-4C10-9CA8-8552B32BBFFD}" type="presParOf" srcId="{80368893-C189-4475-802B-006183DE120D}" destId="{D7FAFEE7-461A-40DC-A7ED-92995FC038CC}"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CFA93C-7D07-49F0-8C42-7D5E91B653A8}" type="doc">
      <dgm:prSet loTypeId="urn:microsoft.com/office/officeart/2018/2/layout/IconVerticalSolidList" loCatId="icon" qsTypeId="urn:microsoft.com/office/officeart/2005/8/quickstyle/simple4" qsCatId="simple" csTypeId="urn:microsoft.com/office/officeart/2005/8/colors/accent6_2" csCatId="accent6" phldr="1"/>
      <dgm:spPr/>
      <dgm:t>
        <a:bodyPr/>
        <a:lstStyle/>
        <a:p>
          <a:endParaRPr lang="en-US"/>
        </a:p>
      </dgm:t>
    </dgm:pt>
    <dgm:pt modelId="{78551E11-D860-44B8-9992-958595B15793}">
      <dgm:prSet custT="1"/>
      <dgm:spPr/>
      <dgm:t>
        <a:bodyPr/>
        <a:lstStyle/>
        <a:p>
          <a:pPr>
            <a:lnSpc>
              <a:spcPct val="100000"/>
            </a:lnSpc>
          </a:pPr>
          <a:r>
            <a:rPr lang="en-US" sz="2000" dirty="0"/>
            <a:t>Accounted for ordinality.</a:t>
          </a:r>
        </a:p>
      </dgm:t>
    </dgm:pt>
    <dgm:pt modelId="{C4BF5AEB-D8D0-45A4-9C24-B3B14910B1A4}" type="parTrans" cxnId="{8544A54F-4233-41E7-9BF2-83DBBF1213EF}">
      <dgm:prSet/>
      <dgm:spPr/>
      <dgm:t>
        <a:bodyPr/>
        <a:lstStyle/>
        <a:p>
          <a:endParaRPr lang="en-US" sz="2000"/>
        </a:p>
      </dgm:t>
    </dgm:pt>
    <dgm:pt modelId="{F2482834-48CA-4A21-9F29-278FFE265B2D}" type="sibTrans" cxnId="{8544A54F-4233-41E7-9BF2-83DBBF1213EF}">
      <dgm:prSet/>
      <dgm:spPr/>
      <dgm:t>
        <a:bodyPr/>
        <a:lstStyle/>
        <a:p>
          <a:endParaRPr lang="en-US" sz="2000"/>
        </a:p>
      </dgm:t>
    </dgm:pt>
    <dgm:pt modelId="{D9C87C10-F188-4356-8DD8-EEEE3B7200A0}">
      <dgm:prSet custT="1"/>
      <dgm:spPr/>
      <dgm:t>
        <a:bodyPr/>
        <a:lstStyle/>
        <a:p>
          <a:pPr>
            <a:lnSpc>
              <a:spcPct val="100000"/>
            </a:lnSpc>
          </a:pPr>
          <a:r>
            <a:rPr lang="en-US" sz="2000" dirty="0"/>
            <a:t>Joined tables on XID.</a:t>
          </a:r>
        </a:p>
      </dgm:t>
    </dgm:pt>
    <dgm:pt modelId="{4481ACAA-8E63-4524-8CBC-16623AFEDDBB}" type="parTrans" cxnId="{E86B321D-0510-4D1C-A2D2-E6DA8FB1A1D3}">
      <dgm:prSet/>
      <dgm:spPr/>
      <dgm:t>
        <a:bodyPr/>
        <a:lstStyle/>
        <a:p>
          <a:endParaRPr lang="en-US" sz="2000"/>
        </a:p>
      </dgm:t>
    </dgm:pt>
    <dgm:pt modelId="{F20A6722-008F-40F2-8F7C-27412512459C}" type="sibTrans" cxnId="{E86B321D-0510-4D1C-A2D2-E6DA8FB1A1D3}">
      <dgm:prSet/>
      <dgm:spPr/>
      <dgm:t>
        <a:bodyPr/>
        <a:lstStyle/>
        <a:p>
          <a:endParaRPr lang="en-US" sz="2000"/>
        </a:p>
      </dgm:t>
    </dgm:pt>
    <dgm:pt modelId="{18C80688-E618-4210-93D5-5DB0529A4020}">
      <dgm:prSet custT="1"/>
      <dgm:spPr/>
      <dgm:t>
        <a:bodyPr/>
        <a:lstStyle/>
        <a:p>
          <a:pPr>
            <a:lnSpc>
              <a:spcPct val="100000"/>
            </a:lnSpc>
          </a:pPr>
          <a:r>
            <a:rPr lang="en-US" sz="2000" dirty="0"/>
            <a:t>Improved readability.</a:t>
          </a:r>
        </a:p>
      </dgm:t>
    </dgm:pt>
    <dgm:pt modelId="{85D85545-AC27-4D2B-8E4A-1A68DD958246}" type="parTrans" cxnId="{E3DAD137-08D9-4975-B3EE-2626720DBB0B}">
      <dgm:prSet/>
      <dgm:spPr/>
      <dgm:t>
        <a:bodyPr/>
        <a:lstStyle/>
        <a:p>
          <a:endParaRPr lang="en-US" sz="2000"/>
        </a:p>
      </dgm:t>
    </dgm:pt>
    <dgm:pt modelId="{F717B399-6F1C-4235-B4F2-4D2B648DA606}" type="sibTrans" cxnId="{E3DAD137-08D9-4975-B3EE-2626720DBB0B}">
      <dgm:prSet/>
      <dgm:spPr/>
      <dgm:t>
        <a:bodyPr/>
        <a:lstStyle/>
        <a:p>
          <a:endParaRPr lang="en-US" sz="2000"/>
        </a:p>
      </dgm:t>
    </dgm:pt>
    <dgm:pt modelId="{3E4A9CB8-55CF-4791-BB63-B0F4EEC3DD43}" type="pres">
      <dgm:prSet presAssocID="{7ACFA93C-7D07-49F0-8C42-7D5E91B653A8}" presName="root" presStyleCnt="0">
        <dgm:presLayoutVars>
          <dgm:dir/>
          <dgm:resizeHandles val="exact"/>
        </dgm:presLayoutVars>
      </dgm:prSet>
      <dgm:spPr/>
    </dgm:pt>
    <dgm:pt modelId="{28D8DC73-B30C-4736-A18C-EF6812FE503F}" type="pres">
      <dgm:prSet presAssocID="{78551E11-D860-44B8-9992-958595B15793}" presName="compNode" presStyleCnt="0"/>
      <dgm:spPr/>
    </dgm:pt>
    <dgm:pt modelId="{5039C880-FE0C-4DA6-910F-7601852C7343}" type="pres">
      <dgm:prSet presAssocID="{78551E11-D860-44B8-9992-958595B15793}" presName="bgRect" presStyleLbl="bgShp" presStyleIdx="0" presStyleCnt="3"/>
      <dgm:spPr/>
    </dgm:pt>
    <dgm:pt modelId="{F8AC9FF0-E5B7-4131-8DD0-D54B4C35D6AE}" type="pres">
      <dgm:prSet presAssocID="{78551E11-D860-44B8-9992-958595B15793}"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Sort with solid fill"/>
        </a:ext>
      </dgm:extLst>
    </dgm:pt>
    <dgm:pt modelId="{4540D6E3-8963-495F-97FF-F94E55270E07}" type="pres">
      <dgm:prSet presAssocID="{78551E11-D860-44B8-9992-958595B15793}" presName="spaceRect" presStyleCnt="0"/>
      <dgm:spPr/>
    </dgm:pt>
    <dgm:pt modelId="{0BC06F2B-E777-4F44-A621-16EC352B017A}" type="pres">
      <dgm:prSet presAssocID="{78551E11-D860-44B8-9992-958595B15793}" presName="parTx" presStyleLbl="revTx" presStyleIdx="0" presStyleCnt="3">
        <dgm:presLayoutVars>
          <dgm:chMax val="0"/>
          <dgm:chPref val="0"/>
        </dgm:presLayoutVars>
      </dgm:prSet>
      <dgm:spPr/>
    </dgm:pt>
    <dgm:pt modelId="{F0531908-5015-414B-8E59-6FB119CC1541}" type="pres">
      <dgm:prSet presAssocID="{F2482834-48CA-4A21-9F29-278FFE265B2D}" presName="sibTrans" presStyleCnt="0"/>
      <dgm:spPr/>
    </dgm:pt>
    <dgm:pt modelId="{965311E9-C5D0-438B-A696-CC9F78176384}" type="pres">
      <dgm:prSet presAssocID="{D9C87C10-F188-4356-8DD8-EEEE3B7200A0}" presName="compNode" presStyleCnt="0"/>
      <dgm:spPr/>
    </dgm:pt>
    <dgm:pt modelId="{F22FE2D6-3269-4C71-9BCA-B9D6167560A2}" type="pres">
      <dgm:prSet presAssocID="{D9C87C10-F188-4356-8DD8-EEEE3B7200A0}" presName="bgRect" presStyleLbl="bgShp" presStyleIdx="1" presStyleCnt="3"/>
      <dgm:spPr/>
    </dgm:pt>
    <dgm:pt modelId="{9DA7BBAD-05DF-4A34-A479-23D81049ED8D}" type="pres">
      <dgm:prSet presAssocID="{D9C87C10-F188-4356-8DD8-EEEE3B7200A0}"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Employee badge with solid fill"/>
        </a:ext>
      </dgm:extLst>
    </dgm:pt>
    <dgm:pt modelId="{0E3371CE-837D-4666-B192-773157D68D1E}" type="pres">
      <dgm:prSet presAssocID="{D9C87C10-F188-4356-8DD8-EEEE3B7200A0}" presName="spaceRect" presStyleCnt="0"/>
      <dgm:spPr/>
    </dgm:pt>
    <dgm:pt modelId="{64431AD4-207D-4384-892E-D8F4624D8FBA}" type="pres">
      <dgm:prSet presAssocID="{D9C87C10-F188-4356-8DD8-EEEE3B7200A0}" presName="parTx" presStyleLbl="revTx" presStyleIdx="1" presStyleCnt="3">
        <dgm:presLayoutVars>
          <dgm:chMax val="0"/>
          <dgm:chPref val="0"/>
        </dgm:presLayoutVars>
      </dgm:prSet>
      <dgm:spPr/>
    </dgm:pt>
    <dgm:pt modelId="{7B2CA6F7-88A0-4E5A-A913-2C87F7DC212C}" type="pres">
      <dgm:prSet presAssocID="{F20A6722-008F-40F2-8F7C-27412512459C}" presName="sibTrans" presStyleCnt="0"/>
      <dgm:spPr/>
    </dgm:pt>
    <dgm:pt modelId="{FF8ECB04-292D-4844-A12A-509893A61A90}" type="pres">
      <dgm:prSet presAssocID="{18C80688-E618-4210-93D5-5DB0529A4020}" presName="compNode" presStyleCnt="0"/>
      <dgm:spPr/>
    </dgm:pt>
    <dgm:pt modelId="{8C8D02FE-FB19-4D3B-9148-90AE290AE10A}" type="pres">
      <dgm:prSet presAssocID="{18C80688-E618-4210-93D5-5DB0529A4020}" presName="bgRect" presStyleLbl="bgShp" presStyleIdx="2" presStyleCnt="3"/>
      <dgm:spPr/>
    </dgm:pt>
    <dgm:pt modelId="{9146751B-BF60-40D1-A8AE-F200B28D5BC9}" type="pres">
      <dgm:prSet presAssocID="{18C80688-E618-4210-93D5-5DB0529A4020}"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ooks on shelf with solid fill"/>
        </a:ext>
      </dgm:extLst>
    </dgm:pt>
    <dgm:pt modelId="{5A48B824-F5B0-4F22-822C-216BC6D00968}" type="pres">
      <dgm:prSet presAssocID="{18C80688-E618-4210-93D5-5DB0529A4020}" presName="spaceRect" presStyleCnt="0"/>
      <dgm:spPr/>
    </dgm:pt>
    <dgm:pt modelId="{8137DD96-0246-4DDD-A0EC-3DAA049202BE}" type="pres">
      <dgm:prSet presAssocID="{18C80688-E618-4210-93D5-5DB0529A4020}" presName="parTx" presStyleLbl="revTx" presStyleIdx="2" presStyleCnt="3">
        <dgm:presLayoutVars>
          <dgm:chMax val="0"/>
          <dgm:chPref val="0"/>
        </dgm:presLayoutVars>
      </dgm:prSet>
      <dgm:spPr/>
    </dgm:pt>
  </dgm:ptLst>
  <dgm:cxnLst>
    <dgm:cxn modelId="{44D36B0D-2B77-4D86-8CDA-DE490F5C4868}" type="presOf" srcId="{18C80688-E618-4210-93D5-5DB0529A4020}" destId="{8137DD96-0246-4DDD-A0EC-3DAA049202BE}" srcOrd="0" destOrd="0" presId="urn:microsoft.com/office/officeart/2018/2/layout/IconVerticalSolidList"/>
    <dgm:cxn modelId="{E86B321D-0510-4D1C-A2D2-E6DA8FB1A1D3}" srcId="{7ACFA93C-7D07-49F0-8C42-7D5E91B653A8}" destId="{D9C87C10-F188-4356-8DD8-EEEE3B7200A0}" srcOrd="1" destOrd="0" parTransId="{4481ACAA-8E63-4524-8CBC-16623AFEDDBB}" sibTransId="{F20A6722-008F-40F2-8F7C-27412512459C}"/>
    <dgm:cxn modelId="{E3DAD137-08D9-4975-B3EE-2626720DBB0B}" srcId="{7ACFA93C-7D07-49F0-8C42-7D5E91B653A8}" destId="{18C80688-E618-4210-93D5-5DB0529A4020}" srcOrd="2" destOrd="0" parTransId="{85D85545-AC27-4D2B-8E4A-1A68DD958246}" sibTransId="{F717B399-6F1C-4235-B4F2-4D2B648DA606}"/>
    <dgm:cxn modelId="{0C437943-B23A-4DD3-A03A-EDF8EA6A5517}" type="presOf" srcId="{7ACFA93C-7D07-49F0-8C42-7D5E91B653A8}" destId="{3E4A9CB8-55CF-4791-BB63-B0F4EEC3DD43}" srcOrd="0" destOrd="0" presId="urn:microsoft.com/office/officeart/2018/2/layout/IconVerticalSolidList"/>
    <dgm:cxn modelId="{8544A54F-4233-41E7-9BF2-83DBBF1213EF}" srcId="{7ACFA93C-7D07-49F0-8C42-7D5E91B653A8}" destId="{78551E11-D860-44B8-9992-958595B15793}" srcOrd="0" destOrd="0" parTransId="{C4BF5AEB-D8D0-45A4-9C24-B3B14910B1A4}" sibTransId="{F2482834-48CA-4A21-9F29-278FFE265B2D}"/>
    <dgm:cxn modelId="{F6616B50-B4CB-40CA-87F8-905C406FE16E}" type="presOf" srcId="{D9C87C10-F188-4356-8DD8-EEEE3B7200A0}" destId="{64431AD4-207D-4384-892E-D8F4624D8FBA}" srcOrd="0" destOrd="0" presId="urn:microsoft.com/office/officeart/2018/2/layout/IconVerticalSolidList"/>
    <dgm:cxn modelId="{4CCB9E86-0BF8-4053-87E5-998E5F5476FF}" type="presOf" srcId="{78551E11-D860-44B8-9992-958595B15793}" destId="{0BC06F2B-E777-4F44-A621-16EC352B017A}" srcOrd="0" destOrd="0" presId="urn:microsoft.com/office/officeart/2018/2/layout/IconVerticalSolidList"/>
    <dgm:cxn modelId="{76FD991D-DD1D-4931-922A-14388E6608C1}" type="presParOf" srcId="{3E4A9CB8-55CF-4791-BB63-B0F4EEC3DD43}" destId="{28D8DC73-B30C-4736-A18C-EF6812FE503F}" srcOrd="0" destOrd="0" presId="urn:microsoft.com/office/officeart/2018/2/layout/IconVerticalSolidList"/>
    <dgm:cxn modelId="{DE3E8C4A-D965-422C-80CA-CE116601A4C6}" type="presParOf" srcId="{28D8DC73-B30C-4736-A18C-EF6812FE503F}" destId="{5039C880-FE0C-4DA6-910F-7601852C7343}" srcOrd="0" destOrd="0" presId="urn:microsoft.com/office/officeart/2018/2/layout/IconVerticalSolidList"/>
    <dgm:cxn modelId="{560CB107-F498-4DF2-B1E7-CB6F502CB5B4}" type="presParOf" srcId="{28D8DC73-B30C-4736-A18C-EF6812FE503F}" destId="{F8AC9FF0-E5B7-4131-8DD0-D54B4C35D6AE}" srcOrd="1" destOrd="0" presId="urn:microsoft.com/office/officeart/2018/2/layout/IconVerticalSolidList"/>
    <dgm:cxn modelId="{DC146089-CCF2-45BB-9FAA-9270C8019085}" type="presParOf" srcId="{28D8DC73-B30C-4736-A18C-EF6812FE503F}" destId="{4540D6E3-8963-495F-97FF-F94E55270E07}" srcOrd="2" destOrd="0" presId="urn:microsoft.com/office/officeart/2018/2/layout/IconVerticalSolidList"/>
    <dgm:cxn modelId="{504B9D2A-C4DB-466B-956A-8A418CEB903F}" type="presParOf" srcId="{28D8DC73-B30C-4736-A18C-EF6812FE503F}" destId="{0BC06F2B-E777-4F44-A621-16EC352B017A}" srcOrd="3" destOrd="0" presId="urn:microsoft.com/office/officeart/2018/2/layout/IconVerticalSolidList"/>
    <dgm:cxn modelId="{38522DA5-B7BB-4914-A4D4-CB90D7195BBD}" type="presParOf" srcId="{3E4A9CB8-55CF-4791-BB63-B0F4EEC3DD43}" destId="{F0531908-5015-414B-8E59-6FB119CC1541}" srcOrd="1" destOrd="0" presId="urn:microsoft.com/office/officeart/2018/2/layout/IconVerticalSolidList"/>
    <dgm:cxn modelId="{B75B762E-679A-4D55-8D9C-8987E0EAEB54}" type="presParOf" srcId="{3E4A9CB8-55CF-4791-BB63-B0F4EEC3DD43}" destId="{965311E9-C5D0-438B-A696-CC9F78176384}" srcOrd="2" destOrd="0" presId="urn:microsoft.com/office/officeart/2018/2/layout/IconVerticalSolidList"/>
    <dgm:cxn modelId="{5444BBA1-022F-4AD5-996C-0D6B4A8DD57C}" type="presParOf" srcId="{965311E9-C5D0-438B-A696-CC9F78176384}" destId="{F22FE2D6-3269-4C71-9BCA-B9D6167560A2}" srcOrd="0" destOrd="0" presId="urn:microsoft.com/office/officeart/2018/2/layout/IconVerticalSolidList"/>
    <dgm:cxn modelId="{353ED29D-977F-4C82-B3B3-EEE0D3BEA4D2}" type="presParOf" srcId="{965311E9-C5D0-438B-A696-CC9F78176384}" destId="{9DA7BBAD-05DF-4A34-A479-23D81049ED8D}" srcOrd="1" destOrd="0" presId="urn:microsoft.com/office/officeart/2018/2/layout/IconVerticalSolidList"/>
    <dgm:cxn modelId="{FEFF0E89-667C-4A55-BCE5-412FEA5930B2}" type="presParOf" srcId="{965311E9-C5D0-438B-A696-CC9F78176384}" destId="{0E3371CE-837D-4666-B192-773157D68D1E}" srcOrd="2" destOrd="0" presId="urn:microsoft.com/office/officeart/2018/2/layout/IconVerticalSolidList"/>
    <dgm:cxn modelId="{B9273607-A75A-4A41-ADDF-F37F6D1A2E2C}" type="presParOf" srcId="{965311E9-C5D0-438B-A696-CC9F78176384}" destId="{64431AD4-207D-4384-892E-D8F4624D8FBA}" srcOrd="3" destOrd="0" presId="urn:microsoft.com/office/officeart/2018/2/layout/IconVerticalSolidList"/>
    <dgm:cxn modelId="{453C7AD6-AFB3-484F-8042-838B04B06BC9}" type="presParOf" srcId="{3E4A9CB8-55CF-4791-BB63-B0F4EEC3DD43}" destId="{7B2CA6F7-88A0-4E5A-A913-2C87F7DC212C}" srcOrd="3" destOrd="0" presId="urn:microsoft.com/office/officeart/2018/2/layout/IconVerticalSolidList"/>
    <dgm:cxn modelId="{A6D9A59C-BD0D-4FE7-AFA6-E4A8C6BAB801}" type="presParOf" srcId="{3E4A9CB8-55CF-4791-BB63-B0F4EEC3DD43}" destId="{FF8ECB04-292D-4844-A12A-509893A61A90}" srcOrd="4" destOrd="0" presId="urn:microsoft.com/office/officeart/2018/2/layout/IconVerticalSolidList"/>
    <dgm:cxn modelId="{9A35EC4C-099F-44F7-BFE3-8DD2A5C391C7}" type="presParOf" srcId="{FF8ECB04-292D-4844-A12A-509893A61A90}" destId="{8C8D02FE-FB19-4D3B-9148-90AE290AE10A}" srcOrd="0" destOrd="0" presId="urn:microsoft.com/office/officeart/2018/2/layout/IconVerticalSolidList"/>
    <dgm:cxn modelId="{9F9BA46C-FAD4-48A4-ABCE-4F2D69514B27}" type="presParOf" srcId="{FF8ECB04-292D-4844-A12A-509893A61A90}" destId="{9146751B-BF60-40D1-A8AE-F200B28D5BC9}" srcOrd="1" destOrd="0" presId="urn:microsoft.com/office/officeart/2018/2/layout/IconVerticalSolidList"/>
    <dgm:cxn modelId="{D49D205B-00AF-4E7A-952E-DFE579BD0FEA}" type="presParOf" srcId="{FF8ECB04-292D-4844-A12A-509893A61A90}" destId="{5A48B824-F5B0-4F22-822C-216BC6D00968}" srcOrd="2" destOrd="0" presId="urn:microsoft.com/office/officeart/2018/2/layout/IconVerticalSolidList"/>
    <dgm:cxn modelId="{FC409802-AE45-4966-A32A-6D704B877137}" type="presParOf" srcId="{FF8ECB04-292D-4844-A12A-509893A61A90}" destId="{8137DD96-0246-4DDD-A0EC-3DAA049202B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B65079-38CC-451D-BCBC-63E8A15D4539}">
      <dsp:nvSpPr>
        <dsp:cNvPr id="0" name=""/>
        <dsp:cNvSpPr/>
      </dsp:nvSpPr>
      <dsp:spPr>
        <a:xfrm>
          <a:off x="270427" y="801712"/>
          <a:ext cx="843873" cy="843873"/>
        </a:xfrm>
        <a:prstGeom prst="ellipse">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2DF2FB6-93D6-4BA4-9C49-F650C1E008D2}">
      <dsp:nvSpPr>
        <dsp:cNvPr id="0" name=""/>
        <dsp:cNvSpPr/>
      </dsp:nvSpPr>
      <dsp:spPr>
        <a:xfrm>
          <a:off x="450268" y="981554"/>
          <a:ext cx="484189" cy="4841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7D562ABD-5BCD-44FD-B56D-4EB46B05432A}">
      <dsp:nvSpPr>
        <dsp:cNvPr id="0" name=""/>
        <dsp:cNvSpPr/>
      </dsp:nvSpPr>
      <dsp:spPr>
        <a:xfrm>
          <a:off x="664" y="1908431"/>
          <a:ext cx="1383398" cy="553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dirty="0"/>
            <a:t>Data INTRODUCTION AND CLEANING</a:t>
          </a:r>
        </a:p>
      </dsp:txBody>
      <dsp:txXfrm>
        <a:off x="664" y="1908431"/>
        <a:ext cx="1383398" cy="553359"/>
      </dsp:txXfrm>
    </dsp:sp>
    <dsp:sp modelId="{7CB44771-23F4-40BD-AE35-B5393FE5A9BD}">
      <dsp:nvSpPr>
        <dsp:cNvPr id="0" name=""/>
        <dsp:cNvSpPr/>
      </dsp:nvSpPr>
      <dsp:spPr>
        <a:xfrm>
          <a:off x="1895920" y="801712"/>
          <a:ext cx="843873" cy="843873"/>
        </a:xfrm>
        <a:prstGeom prst="ellipse">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7D6A4DA-C23D-47D4-B4D5-1A403DCA0E79}">
      <dsp:nvSpPr>
        <dsp:cNvPr id="0" name=""/>
        <dsp:cNvSpPr/>
      </dsp:nvSpPr>
      <dsp:spPr>
        <a:xfrm>
          <a:off x="2075762" y="981554"/>
          <a:ext cx="484189" cy="4841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2049C56-CDDA-4586-B506-FF86E50908D8}">
      <dsp:nvSpPr>
        <dsp:cNvPr id="0" name=""/>
        <dsp:cNvSpPr/>
      </dsp:nvSpPr>
      <dsp:spPr>
        <a:xfrm>
          <a:off x="1626157" y="1908431"/>
          <a:ext cx="1383398" cy="553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Application Development</a:t>
          </a:r>
        </a:p>
      </dsp:txBody>
      <dsp:txXfrm>
        <a:off x="1626157" y="1908431"/>
        <a:ext cx="1383398" cy="553359"/>
      </dsp:txXfrm>
    </dsp:sp>
    <dsp:sp modelId="{CAC5FCF9-BF7D-4016-B93A-A4ACEED18E1B}">
      <dsp:nvSpPr>
        <dsp:cNvPr id="0" name=""/>
        <dsp:cNvSpPr/>
      </dsp:nvSpPr>
      <dsp:spPr>
        <a:xfrm>
          <a:off x="3521413" y="801712"/>
          <a:ext cx="843873" cy="843873"/>
        </a:xfrm>
        <a:prstGeom prst="ellipse">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3E66B4C-F902-4968-920A-FB0CC4D36F39}">
      <dsp:nvSpPr>
        <dsp:cNvPr id="0" name=""/>
        <dsp:cNvSpPr/>
      </dsp:nvSpPr>
      <dsp:spPr>
        <a:xfrm>
          <a:off x="3701255" y="981554"/>
          <a:ext cx="484189" cy="4841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00BA135-77C1-4413-B8C9-9CF9DF71BE4F}">
      <dsp:nvSpPr>
        <dsp:cNvPr id="0" name=""/>
        <dsp:cNvSpPr/>
      </dsp:nvSpPr>
      <dsp:spPr>
        <a:xfrm>
          <a:off x="3251650" y="1908431"/>
          <a:ext cx="1383398" cy="553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Demonstration</a:t>
          </a:r>
        </a:p>
      </dsp:txBody>
      <dsp:txXfrm>
        <a:off x="3251650" y="1908431"/>
        <a:ext cx="1383398" cy="553359"/>
      </dsp:txXfrm>
    </dsp:sp>
    <dsp:sp modelId="{832059D7-76BA-4E21-B161-A4E15E779493}">
      <dsp:nvSpPr>
        <dsp:cNvPr id="0" name=""/>
        <dsp:cNvSpPr/>
      </dsp:nvSpPr>
      <dsp:spPr>
        <a:xfrm>
          <a:off x="5146906" y="801712"/>
          <a:ext cx="843873" cy="843873"/>
        </a:xfrm>
        <a:prstGeom prst="ellipse">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493B229-E50F-4EBA-8681-873DF11A6F97}">
      <dsp:nvSpPr>
        <dsp:cNvPr id="0" name=""/>
        <dsp:cNvSpPr/>
      </dsp:nvSpPr>
      <dsp:spPr>
        <a:xfrm>
          <a:off x="5326748" y="981554"/>
          <a:ext cx="484189" cy="48418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D537994-233C-4B64-AF64-535FB5A84971}">
      <dsp:nvSpPr>
        <dsp:cNvPr id="0" name=""/>
        <dsp:cNvSpPr/>
      </dsp:nvSpPr>
      <dsp:spPr>
        <a:xfrm>
          <a:off x="4877143" y="1908431"/>
          <a:ext cx="1383398" cy="553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Key Insights</a:t>
          </a:r>
        </a:p>
      </dsp:txBody>
      <dsp:txXfrm>
        <a:off x="4877143" y="1908431"/>
        <a:ext cx="1383398" cy="553359"/>
      </dsp:txXfrm>
    </dsp:sp>
    <dsp:sp modelId="{EA849F21-AAC2-4581-BB34-ECC8401E89FA}">
      <dsp:nvSpPr>
        <dsp:cNvPr id="0" name=""/>
        <dsp:cNvSpPr/>
      </dsp:nvSpPr>
      <dsp:spPr>
        <a:xfrm>
          <a:off x="6772399" y="801712"/>
          <a:ext cx="843873" cy="843873"/>
        </a:xfrm>
        <a:prstGeom prst="ellipse">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D87BD41-D4BC-47B7-95E9-F1E099701A3A}">
      <dsp:nvSpPr>
        <dsp:cNvPr id="0" name=""/>
        <dsp:cNvSpPr/>
      </dsp:nvSpPr>
      <dsp:spPr>
        <a:xfrm>
          <a:off x="6952241" y="981554"/>
          <a:ext cx="484189" cy="48418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7FAFEE7-461A-40DC-A7ED-92995FC038CC}">
      <dsp:nvSpPr>
        <dsp:cNvPr id="0" name=""/>
        <dsp:cNvSpPr/>
      </dsp:nvSpPr>
      <dsp:spPr>
        <a:xfrm>
          <a:off x="6502637" y="1908431"/>
          <a:ext cx="1383398" cy="553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defRPr cap="all"/>
          </a:pPr>
          <a:r>
            <a:rPr lang="en-US" sz="1200" kern="1200"/>
            <a:t>Moving Forward</a:t>
          </a:r>
        </a:p>
      </dsp:txBody>
      <dsp:txXfrm>
        <a:off x="6502637" y="1908431"/>
        <a:ext cx="1383398" cy="5533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9C880-FE0C-4DA6-910F-7601852C7343}">
      <dsp:nvSpPr>
        <dsp:cNvPr id="0" name=""/>
        <dsp:cNvSpPr/>
      </dsp:nvSpPr>
      <dsp:spPr>
        <a:xfrm>
          <a:off x="0" y="375"/>
          <a:ext cx="7886700" cy="878397"/>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8AC9FF0-E5B7-4131-8DD0-D54B4C35D6AE}">
      <dsp:nvSpPr>
        <dsp:cNvPr id="0" name=""/>
        <dsp:cNvSpPr/>
      </dsp:nvSpPr>
      <dsp:spPr>
        <a:xfrm>
          <a:off x="265715" y="198014"/>
          <a:ext cx="483118" cy="483118"/>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0BC06F2B-E777-4F44-A621-16EC352B017A}">
      <dsp:nvSpPr>
        <dsp:cNvPr id="0" name=""/>
        <dsp:cNvSpPr/>
      </dsp:nvSpPr>
      <dsp:spPr>
        <a:xfrm>
          <a:off x="1014549" y="375"/>
          <a:ext cx="6872150" cy="878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64" tIns="92964" rIns="92964" bIns="92964" numCol="1" spcCol="1270" anchor="ctr" anchorCtr="0">
          <a:noAutofit/>
        </a:bodyPr>
        <a:lstStyle/>
        <a:p>
          <a:pPr marL="0" lvl="0" indent="0" algn="l" defTabSz="889000">
            <a:lnSpc>
              <a:spcPct val="100000"/>
            </a:lnSpc>
            <a:spcBef>
              <a:spcPct val="0"/>
            </a:spcBef>
            <a:spcAft>
              <a:spcPct val="35000"/>
            </a:spcAft>
            <a:buNone/>
          </a:pPr>
          <a:r>
            <a:rPr lang="en-US" sz="2000" kern="1200" dirty="0"/>
            <a:t>Accounted for ordinality.</a:t>
          </a:r>
        </a:p>
      </dsp:txBody>
      <dsp:txXfrm>
        <a:off x="1014549" y="375"/>
        <a:ext cx="6872150" cy="878397"/>
      </dsp:txXfrm>
    </dsp:sp>
    <dsp:sp modelId="{F22FE2D6-3269-4C71-9BCA-B9D6167560A2}">
      <dsp:nvSpPr>
        <dsp:cNvPr id="0" name=""/>
        <dsp:cNvSpPr/>
      </dsp:nvSpPr>
      <dsp:spPr>
        <a:xfrm>
          <a:off x="0" y="1098372"/>
          <a:ext cx="7886700" cy="878397"/>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DA7BBAD-05DF-4A34-A479-23D81049ED8D}">
      <dsp:nvSpPr>
        <dsp:cNvPr id="0" name=""/>
        <dsp:cNvSpPr/>
      </dsp:nvSpPr>
      <dsp:spPr>
        <a:xfrm>
          <a:off x="265715" y="1296012"/>
          <a:ext cx="483118" cy="483118"/>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64431AD4-207D-4384-892E-D8F4624D8FBA}">
      <dsp:nvSpPr>
        <dsp:cNvPr id="0" name=""/>
        <dsp:cNvSpPr/>
      </dsp:nvSpPr>
      <dsp:spPr>
        <a:xfrm>
          <a:off x="1014549" y="1098372"/>
          <a:ext cx="6872150" cy="878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64" tIns="92964" rIns="92964" bIns="92964" numCol="1" spcCol="1270" anchor="ctr" anchorCtr="0">
          <a:noAutofit/>
        </a:bodyPr>
        <a:lstStyle/>
        <a:p>
          <a:pPr marL="0" lvl="0" indent="0" algn="l" defTabSz="889000">
            <a:lnSpc>
              <a:spcPct val="100000"/>
            </a:lnSpc>
            <a:spcBef>
              <a:spcPct val="0"/>
            </a:spcBef>
            <a:spcAft>
              <a:spcPct val="35000"/>
            </a:spcAft>
            <a:buNone/>
          </a:pPr>
          <a:r>
            <a:rPr lang="en-US" sz="2000" kern="1200" dirty="0"/>
            <a:t>Joined tables on XID.</a:t>
          </a:r>
        </a:p>
      </dsp:txBody>
      <dsp:txXfrm>
        <a:off x="1014549" y="1098372"/>
        <a:ext cx="6872150" cy="878397"/>
      </dsp:txXfrm>
    </dsp:sp>
    <dsp:sp modelId="{8C8D02FE-FB19-4D3B-9148-90AE290AE10A}">
      <dsp:nvSpPr>
        <dsp:cNvPr id="0" name=""/>
        <dsp:cNvSpPr/>
      </dsp:nvSpPr>
      <dsp:spPr>
        <a:xfrm>
          <a:off x="0" y="2196369"/>
          <a:ext cx="7886700" cy="878397"/>
        </a:xfrm>
        <a:prstGeom prst="roundRect">
          <a:avLst>
            <a:gd name="adj" fmla="val 10000"/>
          </a:avLst>
        </a:prstGeom>
        <a:solidFill>
          <a:schemeClr val="accent6">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146751B-BF60-40D1-A8AE-F200B28D5BC9}">
      <dsp:nvSpPr>
        <dsp:cNvPr id="0" name=""/>
        <dsp:cNvSpPr/>
      </dsp:nvSpPr>
      <dsp:spPr>
        <a:xfrm>
          <a:off x="265715" y="2394009"/>
          <a:ext cx="483118" cy="483118"/>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137DD96-0246-4DDD-A0EC-3DAA049202BE}">
      <dsp:nvSpPr>
        <dsp:cNvPr id="0" name=""/>
        <dsp:cNvSpPr/>
      </dsp:nvSpPr>
      <dsp:spPr>
        <a:xfrm>
          <a:off x="1014549" y="2196369"/>
          <a:ext cx="6872150" cy="878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964" tIns="92964" rIns="92964" bIns="92964" numCol="1" spcCol="1270" anchor="ctr" anchorCtr="0">
          <a:noAutofit/>
        </a:bodyPr>
        <a:lstStyle/>
        <a:p>
          <a:pPr marL="0" lvl="0" indent="0" algn="l" defTabSz="889000">
            <a:lnSpc>
              <a:spcPct val="100000"/>
            </a:lnSpc>
            <a:spcBef>
              <a:spcPct val="0"/>
            </a:spcBef>
            <a:spcAft>
              <a:spcPct val="35000"/>
            </a:spcAft>
            <a:buNone/>
          </a:pPr>
          <a:r>
            <a:rPr lang="en-US" sz="2000" kern="1200" dirty="0"/>
            <a:t>Improved readability.</a:t>
          </a:r>
        </a:p>
      </dsp:txBody>
      <dsp:txXfrm>
        <a:off x="1014549" y="2196369"/>
        <a:ext cx="6872150" cy="87839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068E3F-EE1F-4700-9939-B081F4A99B2A}" type="datetimeFigureOut">
              <a:rPr lang="en-US" smtClean="0"/>
              <a:t>2/23/2025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F475E8-DF79-4D15-BE9D-AB07ECBE967F}" type="slidenum">
              <a:rPr lang="en-US" smtClean="0"/>
              <a:t>‹#›</a:t>
            </a:fld>
            <a:endParaRPr lang="en-US"/>
          </a:p>
        </p:txBody>
      </p:sp>
    </p:spTree>
    <p:extLst>
      <p:ext uri="{BB962C8B-B14F-4D97-AF65-F5344CB8AC3E}">
        <p14:creationId xmlns:p14="http://schemas.microsoft.com/office/powerpoint/2010/main" val="255820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everyone, and welcome to my presentation on the proof-of-concept Exploratory Data Application that I developed for the simulated Orientation Survey results.</a:t>
            </a:r>
          </a:p>
        </p:txBody>
      </p:sp>
      <p:sp>
        <p:nvSpPr>
          <p:cNvPr id="4" name="Slide Number Placeholder 3"/>
          <p:cNvSpPr>
            <a:spLocks noGrp="1"/>
          </p:cNvSpPr>
          <p:nvPr>
            <p:ph type="sldNum" sz="quarter" idx="5"/>
          </p:nvPr>
        </p:nvSpPr>
        <p:spPr/>
        <p:txBody>
          <a:bodyPr/>
          <a:lstStyle/>
          <a:p>
            <a:fld id="{55F475E8-DF79-4D15-BE9D-AB07ECBE967F}" type="slidenum">
              <a:rPr lang="en-US" smtClean="0"/>
              <a:t>1</a:t>
            </a:fld>
            <a:endParaRPr lang="en-US"/>
          </a:p>
        </p:txBody>
      </p:sp>
    </p:spTree>
    <p:extLst>
      <p:ext uri="{BB962C8B-B14F-4D97-AF65-F5344CB8AC3E}">
        <p14:creationId xmlns:p14="http://schemas.microsoft.com/office/powerpoint/2010/main" val="2882830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for a quick outline of the presentation:</a:t>
            </a:r>
          </a:p>
          <a:p>
            <a:r>
              <a:rPr lang="en-US" dirty="0"/>
              <a:t>I’ll start by describing the dataset I was given access to, and the cleaning process I employed.</a:t>
            </a:r>
          </a:p>
          <a:p>
            <a:r>
              <a:rPr lang="en-US" dirty="0"/>
              <a:t>Then I’ll move into the actual development of the application – justification for technical architecture, key features, etc.</a:t>
            </a:r>
          </a:p>
          <a:p>
            <a:r>
              <a:rPr lang="en-US" dirty="0"/>
              <a:t>I’ll follow that with a brief demonstration of the app and share some examples of key insights that a user may glean from using it.</a:t>
            </a:r>
          </a:p>
          <a:p>
            <a:r>
              <a:rPr lang="en-US" dirty="0"/>
              <a:t>Finally, I’ll mention a few ways in which I would improve the application if I had more time to work on it, especially if it were to be scaled to work with much larger datasets.</a:t>
            </a:r>
          </a:p>
        </p:txBody>
      </p:sp>
      <p:sp>
        <p:nvSpPr>
          <p:cNvPr id="4" name="Slide Number Placeholder 3"/>
          <p:cNvSpPr>
            <a:spLocks noGrp="1"/>
          </p:cNvSpPr>
          <p:nvPr>
            <p:ph type="sldNum" sz="quarter" idx="5"/>
          </p:nvPr>
        </p:nvSpPr>
        <p:spPr/>
        <p:txBody>
          <a:bodyPr/>
          <a:lstStyle/>
          <a:p>
            <a:fld id="{55F475E8-DF79-4D15-BE9D-AB07ECBE967F}" type="slidenum">
              <a:rPr lang="en-US" smtClean="0"/>
              <a:t>2</a:t>
            </a:fld>
            <a:endParaRPr lang="en-US"/>
          </a:p>
        </p:txBody>
      </p:sp>
    </p:spTree>
    <p:extLst>
      <p:ext uri="{BB962C8B-B14F-4D97-AF65-F5344CB8AC3E}">
        <p14:creationId xmlns:p14="http://schemas.microsoft.com/office/powerpoint/2010/main" val="2603429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sure you’re all familiar with the data tables I was provided, but just as a quick refresher:</a:t>
            </a:r>
          </a:p>
          <a:p>
            <a:r>
              <a:rPr lang="en-US" dirty="0"/>
              <a:t>The first data table contained the simulated survey results, including 9 questions on various aspects of </a:t>
            </a:r>
            <a:r>
              <a:rPr lang="en-US" dirty="0" err="1"/>
              <a:t>Binghampton</a:t>
            </a:r>
            <a:r>
              <a:rPr lang="en-US" dirty="0"/>
              <a:t> student life like sociality and academic preparedness.</a:t>
            </a:r>
          </a:p>
          <a:p>
            <a:r>
              <a:rPr lang="en-US" dirty="0"/>
              <a:t>Each of these questions were answered of a scale from “Strongly agree” to “Strongly disagree.” It’s important to note that the content of each of these statements is positive, meaning that there is a justified implicit assumption that the more a student agrees with the statement, the better.</a:t>
            </a:r>
          </a:p>
          <a:p>
            <a:r>
              <a:rPr lang="en-US" dirty="0"/>
              <a:t>In addition, there were 8 statements separately classified as regarding “Grit.” In contrast to the previous questions, it’s important to note that not all these statements could be deemed “positive.” For instance, one read “I am diligent” but another was “I have difficulty maintaining my focus.” </a:t>
            </a:r>
          </a:p>
        </p:txBody>
      </p:sp>
      <p:sp>
        <p:nvSpPr>
          <p:cNvPr id="4" name="Slide Number Placeholder 3"/>
          <p:cNvSpPr>
            <a:spLocks noGrp="1"/>
          </p:cNvSpPr>
          <p:nvPr>
            <p:ph type="sldNum" sz="quarter" idx="5"/>
          </p:nvPr>
        </p:nvSpPr>
        <p:spPr/>
        <p:txBody>
          <a:bodyPr/>
          <a:lstStyle/>
          <a:p>
            <a:fld id="{55F475E8-DF79-4D15-BE9D-AB07ECBE967F}" type="slidenum">
              <a:rPr lang="en-US" smtClean="0"/>
              <a:t>3</a:t>
            </a:fld>
            <a:endParaRPr lang="en-US"/>
          </a:p>
        </p:txBody>
      </p:sp>
    </p:spTree>
    <p:extLst>
      <p:ext uri="{BB962C8B-B14F-4D97-AF65-F5344CB8AC3E}">
        <p14:creationId xmlns:p14="http://schemas.microsoft.com/office/powerpoint/2010/main" val="29114389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DF603-E815-5451-92AC-5C9CBF138A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9DA804-D3DE-AEF9-A321-4C03FEA199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FFBDF6-98BA-D7AB-5C67-F0C7E385F00C}"/>
              </a:ext>
            </a:extLst>
          </p:cNvPr>
          <p:cNvSpPr>
            <a:spLocks noGrp="1"/>
          </p:cNvSpPr>
          <p:nvPr>
            <p:ph type="body" idx="1"/>
          </p:nvPr>
        </p:nvSpPr>
        <p:spPr/>
        <p:txBody>
          <a:bodyPr/>
          <a:lstStyle/>
          <a:p>
            <a:r>
              <a:rPr lang="en-US" dirty="0"/>
              <a:t>My first step was of course to check for any missing values or other abnormalities like typos, impossible values, etc., but I suppose as this data was simulated, I was fortunate enough to not have to deal with any of that. Even so, there were a few aspects I wanted to refine before continuing with my analysis.</a:t>
            </a:r>
          </a:p>
          <a:p>
            <a:r>
              <a:rPr lang="en-US" dirty="0"/>
              <a:t>-Survey responses ranged from “Strongly disagree” to “Strongly agree”, or for the Grit questions, “Not at all like me” to “Very much like me.” To complete quantitative analysis, these columns were converted to ordinal data ranging from 1 to 5, with 5 being the most positive.</a:t>
            </a:r>
          </a:p>
        </p:txBody>
      </p:sp>
      <p:sp>
        <p:nvSpPr>
          <p:cNvPr id="4" name="Slide Number Placeholder 3">
            <a:extLst>
              <a:ext uri="{FF2B5EF4-FFF2-40B4-BE49-F238E27FC236}">
                <a16:creationId xmlns:a16="http://schemas.microsoft.com/office/drawing/2014/main" id="{1085884F-25B7-2F00-2D0F-5C0C40FB8972}"/>
              </a:ext>
            </a:extLst>
          </p:cNvPr>
          <p:cNvSpPr>
            <a:spLocks noGrp="1"/>
          </p:cNvSpPr>
          <p:nvPr>
            <p:ph type="sldNum" sz="quarter" idx="5"/>
          </p:nvPr>
        </p:nvSpPr>
        <p:spPr/>
        <p:txBody>
          <a:bodyPr/>
          <a:lstStyle/>
          <a:p>
            <a:fld id="{55F475E8-DF79-4D15-BE9D-AB07ECBE967F}" type="slidenum">
              <a:rPr lang="en-US" smtClean="0"/>
              <a:t>4</a:t>
            </a:fld>
            <a:endParaRPr lang="en-US"/>
          </a:p>
        </p:txBody>
      </p:sp>
    </p:spTree>
    <p:extLst>
      <p:ext uri="{BB962C8B-B14F-4D97-AF65-F5344CB8AC3E}">
        <p14:creationId xmlns:p14="http://schemas.microsoft.com/office/powerpoint/2010/main" val="1518960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53F323-25C2-EC45-8262-C12E80E71EC0}"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56E6AF-994A-F745-8487-F437646F1B89}" type="slidenum">
              <a:rPr lang="en-US" smtClean="0"/>
              <a:t>‹#›</a:t>
            </a:fld>
            <a:endParaRPr lang="en-US"/>
          </a:p>
        </p:txBody>
      </p:sp>
    </p:spTree>
    <p:extLst>
      <p:ext uri="{BB962C8B-B14F-4D97-AF65-F5344CB8AC3E}">
        <p14:creationId xmlns:p14="http://schemas.microsoft.com/office/powerpoint/2010/main" val="396434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53F323-25C2-EC45-8262-C12E80E71EC0}"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56E6AF-994A-F745-8487-F437646F1B89}" type="slidenum">
              <a:rPr lang="en-US" smtClean="0"/>
              <a:t>‹#›</a:t>
            </a:fld>
            <a:endParaRPr lang="en-US"/>
          </a:p>
        </p:txBody>
      </p:sp>
    </p:spTree>
    <p:extLst>
      <p:ext uri="{BB962C8B-B14F-4D97-AF65-F5344CB8AC3E}">
        <p14:creationId xmlns:p14="http://schemas.microsoft.com/office/powerpoint/2010/main" val="1087469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53F323-25C2-EC45-8262-C12E80E71EC0}"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56E6AF-994A-F745-8487-F437646F1B89}" type="slidenum">
              <a:rPr lang="en-US" smtClean="0"/>
              <a:t>‹#›</a:t>
            </a:fld>
            <a:endParaRPr lang="en-US"/>
          </a:p>
        </p:txBody>
      </p:sp>
    </p:spTree>
    <p:extLst>
      <p:ext uri="{BB962C8B-B14F-4D97-AF65-F5344CB8AC3E}">
        <p14:creationId xmlns:p14="http://schemas.microsoft.com/office/powerpoint/2010/main" val="1140214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53F323-25C2-EC45-8262-C12E80E71EC0}"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56E6AF-994A-F745-8487-F437646F1B89}" type="slidenum">
              <a:rPr lang="en-US" smtClean="0"/>
              <a:t>‹#›</a:t>
            </a:fld>
            <a:endParaRPr lang="en-US"/>
          </a:p>
        </p:txBody>
      </p:sp>
    </p:spTree>
    <p:extLst>
      <p:ext uri="{BB962C8B-B14F-4D97-AF65-F5344CB8AC3E}">
        <p14:creationId xmlns:p14="http://schemas.microsoft.com/office/powerpoint/2010/main" val="2995424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53F323-25C2-EC45-8262-C12E80E71EC0}"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56E6AF-994A-F745-8487-F437646F1B89}" type="slidenum">
              <a:rPr lang="en-US" smtClean="0"/>
              <a:t>‹#›</a:t>
            </a:fld>
            <a:endParaRPr lang="en-US"/>
          </a:p>
        </p:txBody>
      </p:sp>
    </p:spTree>
    <p:extLst>
      <p:ext uri="{BB962C8B-B14F-4D97-AF65-F5344CB8AC3E}">
        <p14:creationId xmlns:p14="http://schemas.microsoft.com/office/powerpoint/2010/main" val="930438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53F323-25C2-EC45-8262-C12E80E71EC0}" type="datetimeFigureOut">
              <a:rPr lang="en-US" smtClean="0"/>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56E6AF-994A-F745-8487-F437646F1B89}" type="slidenum">
              <a:rPr lang="en-US" smtClean="0"/>
              <a:t>‹#›</a:t>
            </a:fld>
            <a:endParaRPr lang="en-US"/>
          </a:p>
        </p:txBody>
      </p:sp>
    </p:spTree>
    <p:extLst>
      <p:ext uri="{BB962C8B-B14F-4D97-AF65-F5344CB8AC3E}">
        <p14:creationId xmlns:p14="http://schemas.microsoft.com/office/powerpoint/2010/main" val="972201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53F323-25C2-EC45-8262-C12E80E71EC0}" type="datetimeFigureOut">
              <a:rPr lang="en-US" smtClean="0"/>
              <a:t>2/23/2025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56E6AF-994A-F745-8487-F437646F1B89}" type="slidenum">
              <a:rPr lang="en-US" smtClean="0"/>
              <a:t>‹#›</a:t>
            </a:fld>
            <a:endParaRPr lang="en-US"/>
          </a:p>
        </p:txBody>
      </p:sp>
    </p:spTree>
    <p:extLst>
      <p:ext uri="{BB962C8B-B14F-4D97-AF65-F5344CB8AC3E}">
        <p14:creationId xmlns:p14="http://schemas.microsoft.com/office/powerpoint/2010/main" val="3729666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53F323-25C2-EC45-8262-C12E80E71EC0}" type="datetimeFigureOut">
              <a:rPr lang="en-US" smtClean="0"/>
              <a:t>2/23/2025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56E6AF-994A-F745-8487-F437646F1B89}" type="slidenum">
              <a:rPr lang="en-US" smtClean="0"/>
              <a:t>‹#›</a:t>
            </a:fld>
            <a:endParaRPr lang="en-US"/>
          </a:p>
        </p:txBody>
      </p:sp>
    </p:spTree>
    <p:extLst>
      <p:ext uri="{BB962C8B-B14F-4D97-AF65-F5344CB8AC3E}">
        <p14:creationId xmlns:p14="http://schemas.microsoft.com/office/powerpoint/2010/main" val="572205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53F323-25C2-EC45-8262-C12E80E71EC0}" type="datetimeFigureOut">
              <a:rPr lang="en-US" smtClean="0"/>
              <a:t>2/23/2025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56E6AF-994A-F745-8487-F437646F1B89}" type="slidenum">
              <a:rPr lang="en-US" smtClean="0"/>
              <a:t>‹#›</a:t>
            </a:fld>
            <a:endParaRPr lang="en-US"/>
          </a:p>
        </p:txBody>
      </p:sp>
    </p:spTree>
    <p:extLst>
      <p:ext uri="{BB962C8B-B14F-4D97-AF65-F5344CB8AC3E}">
        <p14:creationId xmlns:p14="http://schemas.microsoft.com/office/powerpoint/2010/main" val="2522820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653F323-25C2-EC45-8262-C12E80E71EC0}" type="datetimeFigureOut">
              <a:rPr lang="en-US" smtClean="0"/>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56E6AF-994A-F745-8487-F437646F1B89}" type="slidenum">
              <a:rPr lang="en-US" smtClean="0"/>
              <a:t>‹#›</a:t>
            </a:fld>
            <a:endParaRPr lang="en-US"/>
          </a:p>
        </p:txBody>
      </p:sp>
    </p:spTree>
    <p:extLst>
      <p:ext uri="{BB962C8B-B14F-4D97-AF65-F5344CB8AC3E}">
        <p14:creationId xmlns:p14="http://schemas.microsoft.com/office/powerpoint/2010/main" val="1374447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653F323-25C2-EC45-8262-C12E80E71EC0}" type="datetimeFigureOut">
              <a:rPr lang="en-US" smtClean="0"/>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56E6AF-994A-F745-8487-F437646F1B89}" type="slidenum">
              <a:rPr lang="en-US" smtClean="0"/>
              <a:t>‹#›</a:t>
            </a:fld>
            <a:endParaRPr lang="en-US"/>
          </a:p>
        </p:txBody>
      </p:sp>
    </p:spTree>
    <p:extLst>
      <p:ext uri="{BB962C8B-B14F-4D97-AF65-F5344CB8AC3E}">
        <p14:creationId xmlns:p14="http://schemas.microsoft.com/office/powerpoint/2010/main" val="3542843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653F323-25C2-EC45-8262-C12E80E71EC0}" type="datetimeFigureOut">
              <a:rPr lang="en-US" smtClean="0"/>
              <a:t>2/23/2025</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1C56E6AF-994A-F745-8487-F437646F1B89}" type="slidenum">
              <a:rPr lang="en-US" smtClean="0"/>
              <a:t>‹#›</a:t>
            </a:fld>
            <a:endParaRPr lang="en-US"/>
          </a:p>
        </p:txBody>
      </p:sp>
      <p:pic>
        <p:nvPicPr>
          <p:cNvPr id="7" name="Picture 6" descr="B-pp-template-01.png">
            <a:extLst>
              <a:ext uri="{FF2B5EF4-FFF2-40B4-BE49-F238E27FC236}">
                <a16:creationId xmlns:a16="http://schemas.microsoft.com/office/drawing/2014/main" id="{4E007D6B-A7B7-3661-73D5-700B24DE53A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4972996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678114"/>
          </a:xfrm>
        </p:spPr>
        <p:txBody>
          <a:bodyPr anchor="t">
            <a:normAutofit/>
          </a:bodyPr>
          <a:lstStyle/>
          <a:p>
            <a:r>
              <a:rPr lang="en-US" sz="4000" b="1" dirty="0"/>
              <a:t>SAASE Orientation Survey</a:t>
            </a:r>
          </a:p>
        </p:txBody>
      </p:sp>
      <p:sp>
        <p:nvSpPr>
          <p:cNvPr id="3" name="Subtitle 2"/>
          <p:cNvSpPr>
            <a:spLocks noGrp="1"/>
          </p:cNvSpPr>
          <p:nvPr>
            <p:ph type="body" idx="1"/>
          </p:nvPr>
        </p:nvSpPr>
        <p:spPr>
          <a:xfrm>
            <a:off x="623888" y="2880989"/>
            <a:ext cx="7886700" cy="1125140"/>
          </a:xfrm>
        </p:spPr>
        <p:txBody>
          <a:bodyPr anchor="b">
            <a:normAutofit/>
          </a:bodyPr>
          <a:lstStyle/>
          <a:p>
            <a:r>
              <a:rPr lang="en-US" dirty="0"/>
              <a:t>Ethan Lott</a:t>
            </a:r>
          </a:p>
          <a:p>
            <a:r>
              <a:rPr lang="en-US" dirty="0"/>
              <a:t>Spring 2025</a:t>
            </a:r>
          </a:p>
        </p:txBody>
      </p:sp>
      <p:sp>
        <p:nvSpPr>
          <p:cNvPr id="4" name="Title 1">
            <a:extLst>
              <a:ext uri="{FF2B5EF4-FFF2-40B4-BE49-F238E27FC236}">
                <a16:creationId xmlns:a16="http://schemas.microsoft.com/office/drawing/2014/main" id="{7782C680-746B-C840-6D31-7A5A187CCE4E}"/>
              </a:ext>
            </a:extLst>
          </p:cNvPr>
          <p:cNvSpPr txBox="1">
            <a:spLocks/>
          </p:cNvSpPr>
          <p:nvPr/>
        </p:nvSpPr>
        <p:spPr>
          <a:xfrm>
            <a:off x="623888" y="1870366"/>
            <a:ext cx="7886700" cy="678114"/>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2400" dirty="0"/>
              <a:t>Exploratory Data Application</a:t>
            </a:r>
          </a:p>
        </p:txBody>
      </p:sp>
    </p:spTree>
    <p:extLst>
      <p:ext uri="{BB962C8B-B14F-4D97-AF65-F5344CB8AC3E}">
        <p14:creationId xmlns:p14="http://schemas.microsoft.com/office/powerpoint/2010/main" val="945979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537F41-561A-748E-47A6-0505820DCD7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43ECD54-825D-5740-559A-341175CF80EB}"/>
              </a:ext>
            </a:extLst>
          </p:cNvPr>
          <p:cNvSpPr>
            <a:spLocks noGrp="1"/>
          </p:cNvSpPr>
          <p:nvPr>
            <p:ph type="title"/>
          </p:nvPr>
        </p:nvSpPr>
        <p:spPr>
          <a:xfrm>
            <a:off x="628650" y="789228"/>
            <a:ext cx="7886700" cy="678114"/>
          </a:xfrm>
        </p:spPr>
        <p:txBody>
          <a:bodyPr anchor="t">
            <a:normAutofit/>
          </a:bodyPr>
          <a:lstStyle/>
          <a:p>
            <a:r>
              <a:rPr lang="en-US" sz="3600" b="1" dirty="0"/>
              <a:t>Key Insights</a:t>
            </a:r>
          </a:p>
        </p:txBody>
      </p:sp>
      <p:sp>
        <p:nvSpPr>
          <p:cNvPr id="2" name="Title 1">
            <a:extLst>
              <a:ext uri="{FF2B5EF4-FFF2-40B4-BE49-F238E27FC236}">
                <a16:creationId xmlns:a16="http://schemas.microsoft.com/office/drawing/2014/main" id="{8EEBD763-1CEC-B8C9-7BAC-87E7A13A4336}"/>
              </a:ext>
            </a:extLst>
          </p:cNvPr>
          <p:cNvSpPr txBox="1">
            <a:spLocks/>
          </p:cNvSpPr>
          <p:nvPr/>
        </p:nvSpPr>
        <p:spPr>
          <a:xfrm>
            <a:off x="628651" y="1568142"/>
            <a:ext cx="4834304" cy="309025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4500" kern="1200">
                <a:solidFill>
                  <a:schemeClr val="tx1"/>
                </a:solidFill>
                <a:latin typeface="+mj-lt"/>
                <a:ea typeface="+mj-ea"/>
                <a:cs typeface="+mj-cs"/>
              </a:defRPr>
            </a:lvl1pPr>
          </a:lstStyle>
          <a:p>
            <a:pPr marL="342900" indent="-342900">
              <a:lnSpc>
                <a:spcPct val="150000"/>
              </a:lnSpc>
              <a:buFont typeface="Arial" panose="020B0604020202020204" pitchFamily="34" charset="0"/>
              <a:buChar char="•"/>
            </a:pPr>
            <a:r>
              <a:rPr lang="en-US" sz="2000" dirty="0">
                <a:latin typeface="Calibri Light" panose="020F0302020204030204" pitchFamily="34" charset="0"/>
                <a:ea typeface="Calibri Light" panose="020F0302020204030204" pitchFamily="34" charset="0"/>
                <a:cs typeface="Calibri Light" panose="020F0302020204030204" pitchFamily="34" charset="0"/>
              </a:rPr>
              <a:t>Every question had overwhelmingly positive responses.</a:t>
            </a:r>
          </a:p>
          <a:p>
            <a:pPr marL="342900" indent="-342900">
              <a:lnSpc>
                <a:spcPct val="150000"/>
              </a:lnSpc>
              <a:buFont typeface="Arial" panose="020B0604020202020204" pitchFamily="34" charset="0"/>
              <a:buChar char="•"/>
            </a:pPr>
            <a:r>
              <a:rPr lang="en-US" sz="2000" dirty="0">
                <a:latin typeface="Calibri Light" panose="020F0302020204030204" pitchFamily="34" charset="0"/>
                <a:ea typeface="Calibri Light" panose="020F0302020204030204" pitchFamily="34" charset="0"/>
                <a:cs typeface="Calibri Light" panose="020F0302020204030204" pitchFamily="34" charset="0"/>
              </a:rPr>
              <a:t>One large jump came from Susquehanna Community.</a:t>
            </a:r>
          </a:p>
          <a:p>
            <a:pPr marL="800100" lvl="1" indent="-342900">
              <a:lnSpc>
                <a:spcPct val="150000"/>
              </a:lnSpc>
              <a:buFont typeface="Arial" panose="020B0604020202020204" pitchFamily="34" charset="0"/>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Upon further inspection, n was too small to make a reliable conclusion (p=0.111).</a:t>
            </a:r>
          </a:p>
        </p:txBody>
      </p:sp>
      <p:pic>
        <p:nvPicPr>
          <p:cNvPr id="5" name="Picture 4">
            <a:extLst>
              <a:ext uri="{FF2B5EF4-FFF2-40B4-BE49-F238E27FC236}">
                <a16:creationId xmlns:a16="http://schemas.microsoft.com/office/drawing/2014/main" id="{00711E56-DF50-0025-34CE-0FFB119D8809}"/>
              </a:ext>
            </a:extLst>
          </p:cNvPr>
          <p:cNvPicPr>
            <a:picLocks noChangeAspect="1"/>
          </p:cNvPicPr>
          <p:nvPr/>
        </p:nvPicPr>
        <p:blipFill>
          <a:blip r:embed="rId2"/>
          <a:stretch>
            <a:fillRect/>
          </a:stretch>
        </p:blipFill>
        <p:spPr>
          <a:xfrm>
            <a:off x="5686177" y="1404690"/>
            <a:ext cx="3187757" cy="3090259"/>
          </a:xfrm>
          <a:prstGeom prst="rect">
            <a:avLst/>
          </a:prstGeom>
        </p:spPr>
      </p:pic>
    </p:spTree>
    <p:extLst>
      <p:ext uri="{BB962C8B-B14F-4D97-AF65-F5344CB8AC3E}">
        <p14:creationId xmlns:p14="http://schemas.microsoft.com/office/powerpoint/2010/main" val="1069489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11215F-2AEC-C50E-6367-69C406AD76E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137B732-A130-ECA0-DEA0-2CCFF5F7C0FC}"/>
              </a:ext>
            </a:extLst>
          </p:cNvPr>
          <p:cNvSpPr>
            <a:spLocks noGrp="1"/>
          </p:cNvSpPr>
          <p:nvPr>
            <p:ph type="title"/>
          </p:nvPr>
        </p:nvSpPr>
        <p:spPr>
          <a:xfrm>
            <a:off x="628650" y="789228"/>
            <a:ext cx="7886700" cy="678114"/>
          </a:xfrm>
        </p:spPr>
        <p:txBody>
          <a:bodyPr anchor="t">
            <a:normAutofit/>
          </a:bodyPr>
          <a:lstStyle/>
          <a:p>
            <a:r>
              <a:rPr lang="en-US" sz="3600" b="1" dirty="0"/>
              <a:t>Key Insights, cont.</a:t>
            </a:r>
          </a:p>
        </p:txBody>
      </p:sp>
      <p:pic>
        <p:nvPicPr>
          <p:cNvPr id="5" name="Picture 4">
            <a:extLst>
              <a:ext uri="{FF2B5EF4-FFF2-40B4-BE49-F238E27FC236}">
                <a16:creationId xmlns:a16="http://schemas.microsoft.com/office/drawing/2014/main" id="{F0CCA95F-DFF4-CE0F-557B-916F108CA012}"/>
              </a:ext>
            </a:extLst>
          </p:cNvPr>
          <p:cNvPicPr>
            <a:picLocks noChangeAspect="1"/>
          </p:cNvPicPr>
          <p:nvPr/>
        </p:nvPicPr>
        <p:blipFill>
          <a:blip r:embed="rId2"/>
          <a:stretch>
            <a:fillRect/>
          </a:stretch>
        </p:blipFill>
        <p:spPr>
          <a:xfrm>
            <a:off x="628650" y="1467342"/>
            <a:ext cx="4112952" cy="3189899"/>
          </a:xfrm>
          <a:prstGeom prst="rect">
            <a:avLst/>
          </a:prstGeom>
        </p:spPr>
      </p:pic>
      <p:pic>
        <p:nvPicPr>
          <p:cNvPr id="7" name="Picture 6">
            <a:extLst>
              <a:ext uri="{FF2B5EF4-FFF2-40B4-BE49-F238E27FC236}">
                <a16:creationId xmlns:a16="http://schemas.microsoft.com/office/drawing/2014/main" id="{A02BE065-F508-E4BE-885E-77469B662CB8}"/>
              </a:ext>
            </a:extLst>
          </p:cNvPr>
          <p:cNvPicPr>
            <a:picLocks noChangeAspect="1"/>
          </p:cNvPicPr>
          <p:nvPr/>
        </p:nvPicPr>
        <p:blipFill>
          <a:blip r:embed="rId3"/>
          <a:stretch>
            <a:fillRect/>
          </a:stretch>
        </p:blipFill>
        <p:spPr>
          <a:xfrm>
            <a:off x="4829656" y="1467342"/>
            <a:ext cx="3925703" cy="3189899"/>
          </a:xfrm>
          <a:prstGeom prst="rect">
            <a:avLst/>
          </a:prstGeom>
        </p:spPr>
      </p:pic>
    </p:spTree>
    <p:extLst>
      <p:ext uri="{BB962C8B-B14F-4D97-AF65-F5344CB8AC3E}">
        <p14:creationId xmlns:p14="http://schemas.microsoft.com/office/powerpoint/2010/main" val="2986206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186F1D-A50A-3AD8-1D29-6F6BFC47FC1B}"/>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440643C5-97DF-5B80-60B8-E85953A48708}"/>
              </a:ext>
            </a:extLst>
          </p:cNvPr>
          <p:cNvSpPr>
            <a:spLocks noGrp="1"/>
          </p:cNvSpPr>
          <p:nvPr>
            <p:ph type="title"/>
          </p:nvPr>
        </p:nvSpPr>
        <p:spPr>
          <a:xfrm>
            <a:off x="628650" y="789228"/>
            <a:ext cx="7886700" cy="678114"/>
          </a:xfrm>
        </p:spPr>
        <p:txBody>
          <a:bodyPr anchor="t">
            <a:normAutofit/>
          </a:bodyPr>
          <a:lstStyle/>
          <a:p>
            <a:r>
              <a:rPr lang="en-US" sz="3600" b="1"/>
              <a:t>Moving Forward</a:t>
            </a:r>
            <a:endParaRPr lang="en-US" sz="3600" b="1" dirty="0"/>
          </a:p>
        </p:txBody>
      </p:sp>
      <p:sp>
        <p:nvSpPr>
          <p:cNvPr id="2" name="Title 1">
            <a:extLst>
              <a:ext uri="{FF2B5EF4-FFF2-40B4-BE49-F238E27FC236}">
                <a16:creationId xmlns:a16="http://schemas.microsoft.com/office/drawing/2014/main" id="{77EF64A6-A094-182D-2F2E-26EEBE9BEE3C}"/>
              </a:ext>
            </a:extLst>
          </p:cNvPr>
          <p:cNvSpPr txBox="1">
            <a:spLocks/>
          </p:cNvSpPr>
          <p:nvPr/>
        </p:nvSpPr>
        <p:spPr>
          <a:xfrm>
            <a:off x="628650" y="1568142"/>
            <a:ext cx="7886700" cy="309025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4500" kern="1200">
                <a:solidFill>
                  <a:schemeClr val="tx1"/>
                </a:solidFill>
                <a:latin typeface="+mj-lt"/>
                <a:ea typeface="+mj-ea"/>
                <a:cs typeface="+mj-cs"/>
              </a:defRPr>
            </a:lvl1pPr>
          </a:lstStyle>
          <a:p>
            <a:pPr marL="342900" indent="-342900">
              <a:lnSpc>
                <a:spcPct val="150000"/>
              </a:lnSpc>
              <a:buFont typeface="Arial" panose="020B0604020202020204" pitchFamily="34" charset="0"/>
              <a:buChar char="•"/>
            </a:pPr>
            <a:r>
              <a:rPr lang="en-US" sz="2000" dirty="0">
                <a:latin typeface="Calibri Light" panose="020F0302020204030204" pitchFamily="34" charset="0"/>
                <a:ea typeface="Calibri Light" panose="020F0302020204030204" pitchFamily="34" charset="0"/>
                <a:cs typeface="Calibri Light" panose="020F0302020204030204" pitchFamily="34" charset="0"/>
              </a:rPr>
              <a:t>Scalability:</a:t>
            </a:r>
          </a:p>
          <a:p>
            <a:pPr marL="800100" lvl="1" indent="-342900">
              <a:lnSpc>
                <a:spcPct val="150000"/>
              </a:lnSpc>
              <a:buFont typeface="Arial" panose="020B0604020202020204" pitchFamily="34" charset="0"/>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Differential privacy.</a:t>
            </a:r>
          </a:p>
          <a:p>
            <a:pPr marL="800100" lvl="1" indent="-342900">
              <a:lnSpc>
                <a:spcPct val="150000"/>
              </a:lnSpc>
              <a:buFont typeface="Arial" panose="020B0604020202020204" pitchFamily="34" charset="0"/>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Random sampling.</a:t>
            </a:r>
          </a:p>
          <a:p>
            <a:pPr marL="342900" indent="-342900">
              <a:lnSpc>
                <a:spcPct val="150000"/>
              </a:lnSpc>
              <a:buFont typeface="Arial" panose="020B0604020202020204" pitchFamily="34" charset="0"/>
              <a:buChar char="•"/>
            </a:pPr>
            <a:r>
              <a:rPr lang="en-US" sz="2000" dirty="0">
                <a:latin typeface="Calibri Light" panose="020F0302020204030204" pitchFamily="34" charset="0"/>
                <a:ea typeface="Calibri Light" panose="020F0302020204030204" pitchFamily="34" charset="0"/>
                <a:cs typeface="Calibri Light" panose="020F0302020204030204" pitchFamily="34" charset="0"/>
              </a:rPr>
              <a:t>Enhancement:</a:t>
            </a:r>
          </a:p>
          <a:p>
            <a:pPr marL="800100" lvl="1" indent="-342900">
              <a:lnSpc>
                <a:spcPct val="150000"/>
              </a:lnSpc>
              <a:buFont typeface="Arial" panose="020B0604020202020204" pitchFamily="34" charset="0"/>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Aesthetic/ease of use improvements.</a:t>
            </a:r>
          </a:p>
          <a:p>
            <a:pPr marL="800100" lvl="1" indent="-342900">
              <a:lnSpc>
                <a:spcPct val="150000"/>
              </a:lnSpc>
              <a:buFont typeface="Arial" panose="020B0604020202020204" pitchFamily="34" charset="0"/>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Consideration of response bias/representation.</a:t>
            </a:r>
            <a:endParaRPr lang="en-US" sz="4500" dirty="0">
              <a:latin typeface="Calibri Light" panose="020F0302020204030204" pitchFamily="34" charset="0"/>
              <a:ea typeface="Calibri Light" panose="020F0302020204030204" pitchFamily="34" charset="0"/>
              <a:cs typeface="Calibri Light" panose="020F0302020204030204" pitchFamily="34" charset="0"/>
            </a:endParaRPr>
          </a:p>
          <a:p>
            <a:pPr marL="800100" lvl="1" indent="-342900">
              <a:lnSpc>
                <a:spcPct val="150000"/>
              </a:lnSpc>
              <a:buFont typeface="Arial" panose="020B0604020202020204" pitchFamily="34" charset="0"/>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Homogeneity in sentiment.</a:t>
            </a:r>
            <a:endParaRPr lang="en-US" sz="2000" dirty="0">
              <a:latin typeface="Calibri Light" panose="020F0302020204030204" pitchFamily="34" charset="0"/>
              <a:ea typeface="Calibri Light" panose="020F0302020204030204" pitchFamily="34" charset="0"/>
              <a:cs typeface="Calibri Light" panose="020F0302020204030204" pitchFamily="34" charset="0"/>
            </a:endParaRPr>
          </a:p>
          <a:p>
            <a:pPr marL="800100" lvl="1" indent="-342900">
              <a:lnSpc>
                <a:spcPct val="150000"/>
              </a:lnSpc>
              <a:buFont typeface="Arial" panose="020B0604020202020204" pitchFamily="34" charset="0"/>
              <a:buChar char="•"/>
            </a:pPr>
            <a:endParaRPr lang="en-US" sz="2000"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104135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1212D8-A40D-40ED-3CB3-60909E7B32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E6E183-729C-F03E-42E4-5AED22F2000A}"/>
              </a:ext>
            </a:extLst>
          </p:cNvPr>
          <p:cNvSpPr>
            <a:spLocks noGrp="1"/>
          </p:cNvSpPr>
          <p:nvPr>
            <p:ph type="title"/>
          </p:nvPr>
        </p:nvSpPr>
        <p:spPr>
          <a:xfrm>
            <a:off x="623888" y="2232693"/>
            <a:ext cx="7886700" cy="678114"/>
          </a:xfrm>
        </p:spPr>
        <p:txBody>
          <a:bodyPr anchor="t">
            <a:normAutofit/>
          </a:bodyPr>
          <a:lstStyle/>
          <a:p>
            <a:r>
              <a:rPr lang="en-US" sz="4000" b="1" dirty="0"/>
              <a:t>Thank you for your consideration!</a:t>
            </a:r>
          </a:p>
        </p:txBody>
      </p:sp>
    </p:spTree>
    <p:extLst>
      <p:ext uri="{BB962C8B-B14F-4D97-AF65-F5344CB8AC3E}">
        <p14:creationId xmlns:p14="http://schemas.microsoft.com/office/powerpoint/2010/main" val="1792698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DB7680-B9C4-BFD3-E9CC-599DE7CD1A36}"/>
              </a:ext>
            </a:extLst>
          </p:cNvPr>
          <p:cNvSpPr>
            <a:spLocks noGrp="1"/>
          </p:cNvSpPr>
          <p:nvPr>
            <p:ph type="title"/>
          </p:nvPr>
        </p:nvSpPr>
        <p:spPr>
          <a:xfrm>
            <a:off x="628650" y="504885"/>
            <a:ext cx="7886700" cy="864334"/>
          </a:xfrm>
        </p:spPr>
        <p:txBody>
          <a:bodyPr vert="horz" lIns="91440" tIns="45720" rIns="91440" bIns="45720" rtlCol="0" anchor="ctr">
            <a:normAutofit/>
          </a:bodyPr>
          <a:lstStyle/>
          <a:p>
            <a:r>
              <a:rPr lang="en-US" b="1" kern="1200" dirty="0"/>
              <a:t>Overview</a:t>
            </a:r>
          </a:p>
        </p:txBody>
      </p:sp>
      <p:graphicFrame>
        <p:nvGraphicFramePr>
          <p:cNvPr id="8" name="Title 1">
            <a:extLst>
              <a:ext uri="{FF2B5EF4-FFF2-40B4-BE49-F238E27FC236}">
                <a16:creationId xmlns:a16="http://schemas.microsoft.com/office/drawing/2014/main" id="{1155620D-A2E4-965D-DD93-CF076267A986}"/>
              </a:ext>
            </a:extLst>
          </p:cNvPr>
          <p:cNvGraphicFramePr/>
          <p:nvPr>
            <p:extLst>
              <p:ext uri="{D42A27DB-BD31-4B8C-83A1-F6EECF244321}">
                <p14:modId xmlns:p14="http://schemas.microsoft.com/office/powerpoint/2010/main" val="648388638"/>
              </p:ext>
            </p:extLst>
          </p:nvPr>
        </p:nvGraphicFramePr>
        <p:xfrm>
          <a:off x="628650" y="1369219"/>
          <a:ext cx="7886700" cy="3263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8555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CA0543-85FB-415D-0520-0964507E483A}"/>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CDF608FF-2A81-2AED-8D6D-5B8293983D1A}"/>
              </a:ext>
            </a:extLst>
          </p:cNvPr>
          <p:cNvSpPr txBox="1">
            <a:spLocks/>
          </p:cNvSpPr>
          <p:nvPr/>
        </p:nvSpPr>
        <p:spPr>
          <a:xfrm>
            <a:off x="628650" y="504885"/>
            <a:ext cx="7886700" cy="864334"/>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b="1" dirty="0"/>
              <a:t>Data Introduction</a:t>
            </a:r>
          </a:p>
        </p:txBody>
      </p:sp>
      <p:sp>
        <p:nvSpPr>
          <p:cNvPr id="2" name="Title 1">
            <a:extLst>
              <a:ext uri="{FF2B5EF4-FFF2-40B4-BE49-F238E27FC236}">
                <a16:creationId xmlns:a16="http://schemas.microsoft.com/office/drawing/2014/main" id="{6B2B0977-AF20-4ADA-22B7-0AA403505A87}"/>
              </a:ext>
            </a:extLst>
          </p:cNvPr>
          <p:cNvSpPr txBox="1">
            <a:spLocks/>
          </p:cNvSpPr>
          <p:nvPr/>
        </p:nvSpPr>
        <p:spPr>
          <a:xfrm>
            <a:off x="628650" y="1432148"/>
            <a:ext cx="7886700" cy="3452673"/>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4500" kern="1200">
                <a:solidFill>
                  <a:schemeClr val="tx1"/>
                </a:solidFill>
                <a:latin typeface="+mj-lt"/>
                <a:ea typeface="+mj-ea"/>
                <a:cs typeface="+mj-cs"/>
              </a:defRPr>
            </a:lvl1pPr>
          </a:lstStyle>
          <a:p>
            <a:pPr marL="342900" indent="-342900">
              <a:lnSpc>
                <a:spcPct val="150000"/>
              </a:lnSpc>
              <a:buFont typeface="Arial" panose="020B0604020202020204" pitchFamily="34" charset="0"/>
              <a:buChar char="•"/>
            </a:pPr>
            <a:r>
              <a:rPr lang="en-US" sz="2000" dirty="0">
                <a:latin typeface="Calibri Light" panose="020F0302020204030204" pitchFamily="34" charset="0"/>
                <a:ea typeface="Calibri Light" panose="020F0302020204030204" pitchFamily="34" charset="0"/>
                <a:cs typeface="Calibri Light" panose="020F0302020204030204" pitchFamily="34" charset="0"/>
              </a:rPr>
              <a:t>Survey results (n = 1,047):</a:t>
            </a:r>
          </a:p>
          <a:p>
            <a:pPr marL="800100" lvl="1" indent="-342900">
              <a:lnSpc>
                <a:spcPct val="150000"/>
              </a:lnSpc>
              <a:buFont typeface="Arial" panose="020B0604020202020204" pitchFamily="34" charset="0"/>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9 statements with responses ranging from “Strongly agree” to “Strongly disagree” – </a:t>
            </a:r>
            <a:r>
              <a:rPr lang="en-US" i="1" dirty="0">
                <a:latin typeface="Calibri Light" panose="020F0302020204030204" pitchFamily="34" charset="0"/>
                <a:ea typeface="Calibri Light" panose="020F0302020204030204" pitchFamily="34" charset="0"/>
                <a:cs typeface="Calibri Light" panose="020F0302020204030204" pitchFamily="34" charset="0"/>
              </a:rPr>
              <a:t>Note: each statement is “positive”</a:t>
            </a:r>
          </a:p>
          <a:p>
            <a:pPr marL="800100" lvl="1" indent="-342900">
              <a:lnSpc>
                <a:spcPct val="150000"/>
              </a:lnSpc>
              <a:buFont typeface="Arial" panose="020B0604020202020204" pitchFamily="34" charset="0"/>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8 statements about “Grit” with responses ranging from “Very much like me” to “Not at all like me” – </a:t>
            </a:r>
            <a:r>
              <a:rPr lang="en-US" i="1" dirty="0">
                <a:latin typeface="Calibri Light" panose="020F0302020204030204" pitchFamily="34" charset="0"/>
                <a:ea typeface="Calibri Light" panose="020F0302020204030204" pitchFamily="34" charset="0"/>
                <a:cs typeface="Calibri Light" panose="020F0302020204030204" pitchFamily="34" charset="0"/>
              </a:rPr>
              <a:t>Note: some “positive”, some “negative”</a:t>
            </a:r>
          </a:p>
          <a:p>
            <a:pPr marL="342900" indent="-342900">
              <a:lnSpc>
                <a:spcPct val="150000"/>
              </a:lnSpc>
              <a:buFont typeface="Arial" panose="020B0604020202020204" pitchFamily="34" charset="0"/>
              <a:buChar char="•"/>
            </a:pPr>
            <a:r>
              <a:rPr lang="en-US" sz="2000" dirty="0">
                <a:latin typeface="Calibri Light" panose="020F0302020204030204" pitchFamily="34" charset="0"/>
                <a:ea typeface="Calibri Light" panose="020F0302020204030204" pitchFamily="34" charset="0"/>
                <a:cs typeface="Calibri Light" panose="020F0302020204030204" pitchFamily="34" charset="0"/>
              </a:rPr>
              <a:t>Student demographics (n = 3,918):</a:t>
            </a:r>
          </a:p>
          <a:p>
            <a:pPr marL="800100" lvl="1" indent="-342900">
              <a:lnSpc>
                <a:spcPct val="150000"/>
              </a:lnSpc>
              <a:buFont typeface="Arial" panose="020B0604020202020204" pitchFamily="34" charset="0"/>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Transfer vs. freshman, First generation, On vs. off campus, Living community, College</a:t>
            </a:r>
          </a:p>
        </p:txBody>
      </p:sp>
    </p:spTree>
    <p:extLst>
      <p:ext uri="{BB962C8B-B14F-4D97-AF65-F5344CB8AC3E}">
        <p14:creationId xmlns:p14="http://schemas.microsoft.com/office/powerpoint/2010/main" val="2099539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409A6-8281-9BA7-DED3-AEA9B065D701}"/>
            </a:ext>
          </a:extLst>
        </p:cNvPr>
        <p:cNvGrpSpPr/>
        <p:nvPr/>
      </p:nvGrpSpPr>
      <p:grpSpPr>
        <a:xfrm>
          <a:off x="0" y="0"/>
          <a:ext cx="0" cy="0"/>
          <a:chOff x="0" y="0"/>
          <a:chExt cx="0" cy="0"/>
        </a:xfrm>
      </p:grpSpPr>
      <p:graphicFrame>
        <p:nvGraphicFramePr>
          <p:cNvPr id="6" name="Title 1">
            <a:extLst>
              <a:ext uri="{FF2B5EF4-FFF2-40B4-BE49-F238E27FC236}">
                <a16:creationId xmlns:a16="http://schemas.microsoft.com/office/drawing/2014/main" id="{52DA620B-FEF4-E223-2076-9536072530BA}"/>
              </a:ext>
            </a:extLst>
          </p:cNvPr>
          <p:cNvGraphicFramePr/>
          <p:nvPr/>
        </p:nvGraphicFramePr>
        <p:xfrm>
          <a:off x="628650" y="1557579"/>
          <a:ext cx="7886700" cy="30751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1">
            <a:extLst>
              <a:ext uri="{FF2B5EF4-FFF2-40B4-BE49-F238E27FC236}">
                <a16:creationId xmlns:a16="http://schemas.microsoft.com/office/drawing/2014/main" id="{A6069A76-18C2-6807-18B8-B7661E88FE4D}"/>
              </a:ext>
            </a:extLst>
          </p:cNvPr>
          <p:cNvSpPr txBox="1">
            <a:spLocks/>
          </p:cNvSpPr>
          <p:nvPr/>
        </p:nvSpPr>
        <p:spPr>
          <a:xfrm>
            <a:off x="628650" y="504885"/>
            <a:ext cx="7886700" cy="864334"/>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b="1" dirty="0"/>
              <a:t>Data Cleaning</a:t>
            </a:r>
          </a:p>
        </p:txBody>
      </p:sp>
    </p:spTree>
    <p:extLst>
      <p:ext uri="{BB962C8B-B14F-4D97-AF65-F5344CB8AC3E}">
        <p14:creationId xmlns:p14="http://schemas.microsoft.com/office/powerpoint/2010/main" val="2238108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06B66-5AE0-B346-91E9-2883F072C99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4105433A-77DD-9850-7EC7-EBBD2C29B0F0}"/>
              </a:ext>
            </a:extLst>
          </p:cNvPr>
          <p:cNvSpPr>
            <a:spLocks noGrp="1"/>
          </p:cNvSpPr>
          <p:nvPr>
            <p:ph type="title"/>
          </p:nvPr>
        </p:nvSpPr>
        <p:spPr>
          <a:xfrm>
            <a:off x="628650" y="665667"/>
            <a:ext cx="7886700" cy="678114"/>
          </a:xfrm>
        </p:spPr>
        <p:txBody>
          <a:bodyPr anchor="t">
            <a:normAutofit/>
          </a:bodyPr>
          <a:lstStyle/>
          <a:p>
            <a:r>
              <a:rPr lang="en-US" sz="3600" b="1" dirty="0"/>
              <a:t>Application Development</a:t>
            </a:r>
          </a:p>
        </p:txBody>
      </p:sp>
      <p:sp>
        <p:nvSpPr>
          <p:cNvPr id="5" name="Title 1">
            <a:extLst>
              <a:ext uri="{FF2B5EF4-FFF2-40B4-BE49-F238E27FC236}">
                <a16:creationId xmlns:a16="http://schemas.microsoft.com/office/drawing/2014/main" id="{FAEDF4E0-0AE7-9300-CF8F-6D0E401102E8}"/>
              </a:ext>
            </a:extLst>
          </p:cNvPr>
          <p:cNvSpPr txBox="1">
            <a:spLocks/>
          </p:cNvSpPr>
          <p:nvPr/>
        </p:nvSpPr>
        <p:spPr>
          <a:xfrm>
            <a:off x="628650" y="1568142"/>
            <a:ext cx="7886700" cy="309025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4500" kern="1200">
                <a:solidFill>
                  <a:schemeClr val="tx1"/>
                </a:solidFill>
                <a:latin typeface="+mj-lt"/>
                <a:ea typeface="+mj-ea"/>
                <a:cs typeface="+mj-cs"/>
              </a:defRPr>
            </a:lvl1pPr>
          </a:lstStyle>
          <a:p>
            <a:pPr marL="342900" indent="-342900">
              <a:lnSpc>
                <a:spcPct val="150000"/>
              </a:lnSpc>
              <a:buFont typeface="Arial" panose="020B0604020202020204" pitchFamily="34" charset="0"/>
              <a:buChar char="•"/>
            </a:pPr>
            <a:endParaRPr lang="en-US" sz="2400" dirty="0">
              <a:latin typeface="Calibri Light" panose="020F0302020204030204" pitchFamily="34" charset="0"/>
              <a:ea typeface="Calibri Light" panose="020F0302020204030204" pitchFamily="34" charset="0"/>
              <a:cs typeface="Calibri Light" panose="020F0302020204030204" pitchFamily="34" charset="0"/>
            </a:endParaRPr>
          </a:p>
          <a:p>
            <a:pPr marL="800100" lvl="1" indent="-342900">
              <a:lnSpc>
                <a:spcPct val="150000"/>
              </a:lnSpc>
              <a:buFont typeface="Arial" panose="020B0604020202020204" pitchFamily="34" charset="0"/>
              <a:buChar char="•"/>
            </a:pPr>
            <a:endParaRPr lang="en-US" sz="20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 name="Title 1">
            <a:extLst>
              <a:ext uri="{FF2B5EF4-FFF2-40B4-BE49-F238E27FC236}">
                <a16:creationId xmlns:a16="http://schemas.microsoft.com/office/drawing/2014/main" id="{BC3A94E6-5262-8460-61B4-7FB1446F07AF}"/>
              </a:ext>
            </a:extLst>
          </p:cNvPr>
          <p:cNvSpPr txBox="1">
            <a:spLocks/>
          </p:cNvSpPr>
          <p:nvPr/>
        </p:nvSpPr>
        <p:spPr>
          <a:xfrm>
            <a:off x="628650" y="1157124"/>
            <a:ext cx="7886700" cy="447315"/>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2400" b="1" dirty="0">
                <a:solidFill>
                  <a:schemeClr val="tx1">
                    <a:lumMod val="65000"/>
                    <a:lumOff val="35000"/>
                  </a:schemeClr>
                </a:solidFill>
              </a:rPr>
              <a:t>Technical Architecture</a:t>
            </a:r>
          </a:p>
        </p:txBody>
      </p:sp>
      <p:sp>
        <p:nvSpPr>
          <p:cNvPr id="3" name="Title 1">
            <a:extLst>
              <a:ext uri="{FF2B5EF4-FFF2-40B4-BE49-F238E27FC236}">
                <a16:creationId xmlns:a16="http://schemas.microsoft.com/office/drawing/2014/main" id="{86A04A04-7D89-4892-9E05-5B1EF6B624D2}"/>
              </a:ext>
            </a:extLst>
          </p:cNvPr>
          <p:cNvSpPr txBox="1">
            <a:spLocks/>
          </p:cNvSpPr>
          <p:nvPr/>
        </p:nvSpPr>
        <p:spPr>
          <a:xfrm>
            <a:off x="628650" y="1568506"/>
            <a:ext cx="5237457" cy="309025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4500" kern="1200">
                <a:solidFill>
                  <a:schemeClr val="tx1"/>
                </a:solidFill>
                <a:latin typeface="+mj-lt"/>
                <a:ea typeface="+mj-ea"/>
                <a:cs typeface="+mj-cs"/>
              </a:defRPr>
            </a:lvl1pPr>
          </a:lstStyle>
          <a:p>
            <a:pPr marL="342900" indent="-342900">
              <a:lnSpc>
                <a:spcPct val="150000"/>
              </a:lnSpc>
              <a:buFont typeface="Arial" panose="020B0604020202020204" pitchFamily="34" charset="0"/>
              <a:buChar char="•"/>
            </a:pPr>
            <a:r>
              <a:rPr lang="en-US" sz="2000" dirty="0">
                <a:latin typeface="Calibri Light" panose="020F0302020204030204" pitchFamily="34" charset="0"/>
                <a:ea typeface="Calibri Light" panose="020F0302020204030204" pitchFamily="34" charset="0"/>
                <a:cs typeface="Calibri Light" panose="020F0302020204030204" pitchFamily="34" charset="0"/>
              </a:rPr>
              <a:t>R Shiny Application:</a:t>
            </a:r>
          </a:p>
          <a:p>
            <a:pPr marL="800100" lvl="1" indent="-342900">
              <a:lnSpc>
                <a:spcPct val="150000"/>
              </a:lnSpc>
              <a:buFont typeface="Arial" panose="020B0604020202020204" pitchFamily="34" charset="0"/>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Easily deployable.</a:t>
            </a:r>
          </a:p>
          <a:p>
            <a:pPr marL="800100" lvl="1" indent="-342900">
              <a:lnSpc>
                <a:spcPct val="150000"/>
              </a:lnSpc>
              <a:buFont typeface="Arial" panose="020B0604020202020204" pitchFamily="34" charset="0"/>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Seamless integration with CSS and JavaScript.</a:t>
            </a:r>
          </a:p>
          <a:p>
            <a:pPr marL="800100" lvl="1" indent="-342900">
              <a:lnSpc>
                <a:spcPct val="150000"/>
              </a:lnSpc>
              <a:buFont typeface="Arial" panose="020B0604020202020204" pitchFamily="34" charset="0"/>
              <a:buChar char="•"/>
            </a:pPr>
            <a:endParaRPr lang="en-US" sz="100" dirty="0">
              <a:latin typeface="Calibri Light" panose="020F0302020204030204" pitchFamily="34" charset="0"/>
              <a:ea typeface="Calibri Light" panose="020F0302020204030204" pitchFamily="34" charset="0"/>
              <a:cs typeface="Calibri Light" panose="020F0302020204030204" pitchFamily="34" charset="0"/>
            </a:endParaRPr>
          </a:p>
          <a:p>
            <a:pPr marL="342900" indent="-342900">
              <a:lnSpc>
                <a:spcPct val="150000"/>
              </a:lnSpc>
              <a:buFont typeface="Arial" panose="020B0604020202020204" pitchFamily="34" charset="0"/>
              <a:buChar char="•"/>
            </a:pPr>
            <a:r>
              <a:rPr lang="en-US" sz="2000" dirty="0">
                <a:latin typeface="Calibri Light" panose="020F0302020204030204" pitchFamily="34" charset="0"/>
                <a:ea typeface="Calibri Light" panose="020F0302020204030204" pitchFamily="34" charset="0"/>
                <a:cs typeface="Calibri Light" panose="020F0302020204030204" pitchFamily="34" charset="0"/>
              </a:rPr>
              <a:t>Tab-based, point-and-click UI.</a:t>
            </a:r>
          </a:p>
          <a:p>
            <a:pPr marL="342900" indent="-342900">
              <a:lnSpc>
                <a:spcPct val="150000"/>
              </a:lnSpc>
              <a:buFont typeface="Arial" panose="020B0604020202020204" pitchFamily="34" charset="0"/>
              <a:buChar char="•"/>
            </a:pPr>
            <a:r>
              <a:rPr lang="en-US" sz="2000" dirty="0">
                <a:latin typeface="Calibri Light" panose="020F0302020204030204" pitchFamily="34" charset="0"/>
                <a:ea typeface="Calibri Light" panose="020F0302020204030204" pitchFamily="34" charset="0"/>
                <a:cs typeface="Calibri Light" panose="020F0302020204030204" pitchFamily="34" charset="0"/>
              </a:rPr>
              <a:t>Visualization packages:</a:t>
            </a:r>
          </a:p>
          <a:p>
            <a:pPr marL="800100" lvl="1" indent="-342900">
              <a:lnSpc>
                <a:spcPct val="150000"/>
              </a:lnSpc>
              <a:buFont typeface="Arial" panose="020B0604020202020204" pitchFamily="34" charset="0"/>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ggplot2, patchwork</a:t>
            </a:r>
          </a:p>
        </p:txBody>
      </p:sp>
      <p:pic>
        <p:nvPicPr>
          <p:cNvPr id="1026" name="Picture 2" descr="undefined">
            <a:extLst>
              <a:ext uri="{FF2B5EF4-FFF2-40B4-BE49-F238E27FC236}">
                <a16:creationId xmlns:a16="http://schemas.microsoft.com/office/drawing/2014/main" id="{096A6810-F063-21D2-93B6-2EA7263796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5200" y="1828800"/>
            <a:ext cx="1943207" cy="2244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1858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A52373-1B1C-4BCF-3DCA-C94C5E380F5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6931D68-5D12-56D1-623F-F92376985AC4}"/>
              </a:ext>
            </a:extLst>
          </p:cNvPr>
          <p:cNvSpPr>
            <a:spLocks noGrp="1"/>
          </p:cNvSpPr>
          <p:nvPr>
            <p:ph type="title"/>
          </p:nvPr>
        </p:nvSpPr>
        <p:spPr>
          <a:xfrm>
            <a:off x="628650" y="665667"/>
            <a:ext cx="7886700" cy="678114"/>
          </a:xfrm>
        </p:spPr>
        <p:txBody>
          <a:bodyPr anchor="t">
            <a:normAutofit/>
          </a:bodyPr>
          <a:lstStyle/>
          <a:p>
            <a:r>
              <a:rPr lang="en-US" sz="3600" b="1" dirty="0"/>
              <a:t>Application Development</a:t>
            </a:r>
          </a:p>
        </p:txBody>
      </p:sp>
      <p:sp>
        <p:nvSpPr>
          <p:cNvPr id="5" name="Title 1">
            <a:extLst>
              <a:ext uri="{FF2B5EF4-FFF2-40B4-BE49-F238E27FC236}">
                <a16:creationId xmlns:a16="http://schemas.microsoft.com/office/drawing/2014/main" id="{A875A886-AA50-1C20-78B1-30AAA2AA3E9A}"/>
              </a:ext>
            </a:extLst>
          </p:cNvPr>
          <p:cNvSpPr txBox="1">
            <a:spLocks/>
          </p:cNvSpPr>
          <p:nvPr/>
        </p:nvSpPr>
        <p:spPr>
          <a:xfrm>
            <a:off x="628650" y="1568142"/>
            <a:ext cx="7886700" cy="309025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4500" kern="1200">
                <a:solidFill>
                  <a:schemeClr val="tx1"/>
                </a:solidFill>
                <a:latin typeface="+mj-lt"/>
                <a:ea typeface="+mj-ea"/>
                <a:cs typeface="+mj-cs"/>
              </a:defRPr>
            </a:lvl1pPr>
          </a:lstStyle>
          <a:p>
            <a:pPr marL="342900" indent="-342900">
              <a:lnSpc>
                <a:spcPct val="150000"/>
              </a:lnSpc>
              <a:buFont typeface="Arial" panose="020B0604020202020204" pitchFamily="34" charset="0"/>
              <a:buChar char="•"/>
            </a:pPr>
            <a:endParaRPr lang="en-US" sz="2400" dirty="0">
              <a:latin typeface="Calibri Light" panose="020F0302020204030204" pitchFamily="34" charset="0"/>
              <a:ea typeface="Calibri Light" panose="020F0302020204030204" pitchFamily="34" charset="0"/>
              <a:cs typeface="Calibri Light" panose="020F0302020204030204" pitchFamily="34" charset="0"/>
            </a:endParaRPr>
          </a:p>
          <a:p>
            <a:pPr marL="800100" lvl="1" indent="-342900">
              <a:lnSpc>
                <a:spcPct val="150000"/>
              </a:lnSpc>
              <a:buFont typeface="Arial" panose="020B0604020202020204" pitchFamily="34" charset="0"/>
              <a:buChar char="•"/>
            </a:pPr>
            <a:endParaRPr lang="en-US" sz="20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 name="Title 1">
            <a:extLst>
              <a:ext uri="{FF2B5EF4-FFF2-40B4-BE49-F238E27FC236}">
                <a16:creationId xmlns:a16="http://schemas.microsoft.com/office/drawing/2014/main" id="{01C01ED6-7260-50AE-B8F8-71ADE9CDBFA3}"/>
              </a:ext>
            </a:extLst>
          </p:cNvPr>
          <p:cNvSpPr txBox="1">
            <a:spLocks/>
          </p:cNvSpPr>
          <p:nvPr/>
        </p:nvSpPr>
        <p:spPr>
          <a:xfrm>
            <a:off x="628650" y="1157124"/>
            <a:ext cx="7886700" cy="447315"/>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2400" b="1" dirty="0">
                <a:solidFill>
                  <a:schemeClr val="tx1">
                    <a:lumMod val="65000"/>
                    <a:lumOff val="35000"/>
                  </a:schemeClr>
                </a:solidFill>
              </a:rPr>
              <a:t>Key Features</a:t>
            </a:r>
          </a:p>
        </p:txBody>
      </p:sp>
      <p:sp>
        <p:nvSpPr>
          <p:cNvPr id="3" name="Title 1">
            <a:extLst>
              <a:ext uri="{FF2B5EF4-FFF2-40B4-BE49-F238E27FC236}">
                <a16:creationId xmlns:a16="http://schemas.microsoft.com/office/drawing/2014/main" id="{D462E3C3-E8E9-5939-1A6C-6FCA8351F2D2}"/>
              </a:ext>
            </a:extLst>
          </p:cNvPr>
          <p:cNvSpPr txBox="1">
            <a:spLocks/>
          </p:cNvSpPr>
          <p:nvPr/>
        </p:nvSpPr>
        <p:spPr>
          <a:xfrm>
            <a:off x="628650" y="1568506"/>
            <a:ext cx="7135729" cy="309025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4500" kern="1200">
                <a:solidFill>
                  <a:schemeClr val="tx1"/>
                </a:solidFill>
                <a:latin typeface="+mj-lt"/>
                <a:ea typeface="+mj-ea"/>
                <a:cs typeface="+mj-cs"/>
              </a:defRPr>
            </a:lvl1pPr>
          </a:lstStyle>
          <a:p>
            <a:pPr marL="342900" indent="-342900">
              <a:lnSpc>
                <a:spcPct val="150000"/>
              </a:lnSpc>
              <a:buFont typeface="Arial" panose="020B0604020202020204" pitchFamily="34" charset="0"/>
              <a:buChar char="•"/>
            </a:pPr>
            <a:r>
              <a:rPr lang="en-US" sz="2000" dirty="0">
                <a:latin typeface="Calibri Light" panose="020F0302020204030204" pitchFamily="34" charset="0"/>
                <a:ea typeface="Calibri Light" panose="020F0302020204030204" pitchFamily="34" charset="0"/>
                <a:cs typeface="Calibri Light" panose="020F0302020204030204" pitchFamily="34" charset="0"/>
              </a:rPr>
              <a:t>Topic-centric exploration:</a:t>
            </a:r>
          </a:p>
          <a:p>
            <a:pPr marL="800100" lvl="1" indent="-342900">
              <a:lnSpc>
                <a:spcPct val="150000"/>
              </a:lnSpc>
              <a:buFont typeface="Arial" panose="020B0604020202020204" pitchFamily="34" charset="0"/>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Sociality, Wellness, Success, and Grit.</a:t>
            </a:r>
          </a:p>
          <a:p>
            <a:pPr marL="800100" lvl="1" indent="-342900">
              <a:lnSpc>
                <a:spcPct val="150000"/>
              </a:lnSpc>
              <a:buFont typeface="Arial" panose="020B0604020202020204" pitchFamily="34" charset="0"/>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Provides a more easily digestible narrative.</a:t>
            </a:r>
          </a:p>
          <a:p>
            <a:pPr marL="342900" indent="-342900">
              <a:lnSpc>
                <a:spcPct val="150000"/>
              </a:lnSpc>
              <a:buFont typeface="Arial" panose="020B0604020202020204" pitchFamily="34" charset="0"/>
              <a:buChar char="•"/>
            </a:pPr>
            <a:r>
              <a:rPr lang="en-US" sz="2000" dirty="0">
                <a:latin typeface="Calibri Light" panose="020F0302020204030204" pitchFamily="34" charset="0"/>
                <a:ea typeface="Calibri Light" panose="020F0302020204030204" pitchFamily="34" charset="0"/>
                <a:cs typeface="Calibri Light" panose="020F0302020204030204" pitchFamily="34" charset="0"/>
              </a:rPr>
              <a:t>Filtering by demographic.</a:t>
            </a:r>
          </a:p>
          <a:p>
            <a:pPr marL="342900" indent="-342900">
              <a:lnSpc>
                <a:spcPct val="150000"/>
              </a:lnSpc>
              <a:buFont typeface="Arial" panose="020B0604020202020204" pitchFamily="34" charset="0"/>
              <a:buChar char="•"/>
            </a:pPr>
            <a:r>
              <a:rPr lang="en-US" sz="2000" dirty="0">
                <a:latin typeface="Calibri Light" panose="020F0302020204030204" pitchFamily="34" charset="0"/>
                <a:ea typeface="Calibri Light" panose="020F0302020204030204" pitchFamily="34" charset="0"/>
                <a:cs typeface="Calibri Light" panose="020F0302020204030204" pitchFamily="34" charset="0"/>
              </a:rPr>
              <a:t>ANOVA statistical testing:</a:t>
            </a:r>
          </a:p>
          <a:p>
            <a:pPr marL="800100" lvl="1" indent="-342900">
              <a:lnSpc>
                <a:spcPct val="150000"/>
              </a:lnSpc>
              <a:buFont typeface="Arial" panose="020B0604020202020204" pitchFamily="34" charset="0"/>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Looks for significance in variation between demographic groups.</a:t>
            </a:r>
          </a:p>
        </p:txBody>
      </p:sp>
    </p:spTree>
    <p:extLst>
      <p:ext uri="{BB962C8B-B14F-4D97-AF65-F5344CB8AC3E}">
        <p14:creationId xmlns:p14="http://schemas.microsoft.com/office/powerpoint/2010/main" val="2969737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7314F-616E-80B5-09CC-2731833F08A9}"/>
            </a:ext>
          </a:extLst>
        </p:cNvPr>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id="{868F6A05-BF95-51F6-8A38-8764D020A6FE}"/>
              </a:ext>
            </a:extLst>
          </p:cNvPr>
          <p:cNvSpPr/>
          <p:nvPr/>
        </p:nvSpPr>
        <p:spPr>
          <a:xfrm>
            <a:off x="5521725" y="1910046"/>
            <a:ext cx="1801654" cy="2795772"/>
          </a:xfrm>
          <a:prstGeom prst="roundRect">
            <a:avLst/>
          </a:prstGeom>
          <a:solidFill>
            <a:schemeClr val="accent6">
              <a:alpha val="2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2000" b="1" dirty="0">
                <a:solidFill>
                  <a:schemeClr val="tx1"/>
                </a:solidFill>
              </a:rPr>
              <a:t>Output</a:t>
            </a:r>
          </a:p>
        </p:txBody>
      </p:sp>
      <p:sp>
        <p:nvSpPr>
          <p:cNvPr id="21" name="Rectangle: Rounded Corners 20">
            <a:extLst>
              <a:ext uri="{FF2B5EF4-FFF2-40B4-BE49-F238E27FC236}">
                <a16:creationId xmlns:a16="http://schemas.microsoft.com/office/drawing/2014/main" id="{D75011AA-44D4-196A-DA52-E1B0F6327C36}"/>
              </a:ext>
            </a:extLst>
          </p:cNvPr>
          <p:cNvSpPr/>
          <p:nvPr/>
        </p:nvSpPr>
        <p:spPr>
          <a:xfrm>
            <a:off x="1408498" y="1910046"/>
            <a:ext cx="1801654" cy="2795772"/>
          </a:xfrm>
          <a:prstGeom prst="roundRect">
            <a:avLst/>
          </a:prstGeom>
          <a:solidFill>
            <a:srgbClr val="4472C4">
              <a:alpha val="2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2000" b="1" dirty="0">
                <a:solidFill>
                  <a:schemeClr val="tx1"/>
                </a:solidFill>
              </a:rPr>
              <a:t>Input</a:t>
            </a:r>
          </a:p>
        </p:txBody>
      </p:sp>
      <p:sp>
        <p:nvSpPr>
          <p:cNvPr id="4" name="Title 1">
            <a:extLst>
              <a:ext uri="{FF2B5EF4-FFF2-40B4-BE49-F238E27FC236}">
                <a16:creationId xmlns:a16="http://schemas.microsoft.com/office/drawing/2014/main" id="{4DDB1CA4-A199-66A3-8F63-3C084DDC8015}"/>
              </a:ext>
            </a:extLst>
          </p:cNvPr>
          <p:cNvSpPr>
            <a:spLocks noGrp="1"/>
          </p:cNvSpPr>
          <p:nvPr>
            <p:ph type="title"/>
          </p:nvPr>
        </p:nvSpPr>
        <p:spPr>
          <a:xfrm>
            <a:off x="628650" y="665667"/>
            <a:ext cx="7886700" cy="678114"/>
          </a:xfrm>
        </p:spPr>
        <p:txBody>
          <a:bodyPr anchor="t">
            <a:normAutofit/>
          </a:bodyPr>
          <a:lstStyle/>
          <a:p>
            <a:r>
              <a:rPr lang="en-US" sz="3600" b="1" dirty="0"/>
              <a:t>Application Development</a:t>
            </a:r>
          </a:p>
        </p:txBody>
      </p:sp>
      <p:sp>
        <p:nvSpPr>
          <p:cNvPr id="5" name="Title 1">
            <a:extLst>
              <a:ext uri="{FF2B5EF4-FFF2-40B4-BE49-F238E27FC236}">
                <a16:creationId xmlns:a16="http://schemas.microsoft.com/office/drawing/2014/main" id="{FDDEE955-EE06-C585-B984-D81852A565AF}"/>
              </a:ext>
            </a:extLst>
          </p:cNvPr>
          <p:cNvSpPr txBox="1">
            <a:spLocks/>
          </p:cNvSpPr>
          <p:nvPr/>
        </p:nvSpPr>
        <p:spPr>
          <a:xfrm>
            <a:off x="173252" y="1157124"/>
            <a:ext cx="7886700" cy="309025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4500" kern="1200">
                <a:solidFill>
                  <a:schemeClr val="tx1"/>
                </a:solidFill>
                <a:latin typeface="+mj-lt"/>
                <a:ea typeface="+mj-ea"/>
                <a:cs typeface="+mj-cs"/>
              </a:defRPr>
            </a:lvl1pPr>
          </a:lstStyle>
          <a:p>
            <a:pPr marL="342900" indent="-342900">
              <a:lnSpc>
                <a:spcPct val="150000"/>
              </a:lnSpc>
              <a:buFont typeface="Arial" panose="020B0604020202020204" pitchFamily="34" charset="0"/>
              <a:buChar char="•"/>
            </a:pPr>
            <a:endParaRPr lang="en-US" sz="2400" dirty="0">
              <a:latin typeface="Calibri Light" panose="020F0302020204030204" pitchFamily="34" charset="0"/>
              <a:ea typeface="Calibri Light" panose="020F0302020204030204" pitchFamily="34" charset="0"/>
              <a:cs typeface="Calibri Light" panose="020F0302020204030204" pitchFamily="34" charset="0"/>
            </a:endParaRPr>
          </a:p>
          <a:p>
            <a:pPr marL="800100" lvl="1" indent="-342900">
              <a:lnSpc>
                <a:spcPct val="150000"/>
              </a:lnSpc>
              <a:buFont typeface="Arial" panose="020B0604020202020204" pitchFamily="34" charset="0"/>
              <a:buChar char="•"/>
            </a:pPr>
            <a:endParaRPr lang="en-US" sz="20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 name="Title 1">
            <a:extLst>
              <a:ext uri="{FF2B5EF4-FFF2-40B4-BE49-F238E27FC236}">
                <a16:creationId xmlns:a16="http://schemas.microsoft.com/office/drawing/2014/main" id="{79536EF1-3161-5D01-52A0-65659EB18FED}"/>
              </a:ext>
            </a:extLst>
          </p:cNvPr>
          <p:cNvSpPr txBox="1">
            <a:spLocks/>
          </p:cNvSpPr>
          <p:nvPr/>
        </p:nvSpPr>
        <p:spPr>
          <a:xfrm>
            <a:off x="628650" y="1157124"/>
            <a:ext cx="7886700" cy="447315"/>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2400" b="1" dirty="0">
                <a:solidFill>
                  <a:schemeClr val="tx1">
                    <a:lumMod val="65000"/>
                    <a:lumOff val="35000"/>
                  </a:schemeClr>
                </a:solidFill>
              </a:rPr>
              <a:t>Performance Optimization</a:t>
            </a:r>
          </a:p>
        </p:txBody>
      </p:sp>
      <p:sp>
        <p:nvSpPr>
          <p:cNvPr id="6" name="Rectangle: Rounded Corners 5">
            <a:extLst>
              <a:ext uri="{FF2B5EF4-FFF2-40B4-BE49-F238E27FC236}">
                <a16:creationId xmlns:a16="http://schemas.microsoft.com/office/drawing/2014/main" id="{7B76B6EC-32BA-6B40-B2ED-18FB83D0A143}"/>
              </a:ext>
            </a:extLst>
          </p:cNvPr>
          <p:cNvSpPr/>
          <p:nvPr/>
        </p:nvSpPr>
        <p:spPr>
          <a:xfrm>
            <a:off x="5736752" y="2980632"/>
            <a:ext cx="1371600" cy="685800"/>
          </a:xfrm>
          <a:prstGeom prst="roundRect">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Plot</a:t>
            </a:r>
          </a:p>
        </p:txBody>
      </p:sp>
      <p:sp>
        <p:nvSpPr>
          <p:cNvPr id="8" name="Rectangle: Rounded Corners 7">
            <a:extLst>
              <a:ext uri="{FF2B5EF4-FFF2-40B4-BE49-F238E27FC236}">
                <a16:creationId xmlns:a16="http://schemas.microsoft.com/office/drawing/2014/main" id="{EE35A14F-A79E-C5D1-AC30-9D5741148D31}"/>
              </a:ext>
            </a:extLst>
          </p:cNvPr>
          <p:cNvSpPr/>
          <p:nvPr/>
        </p:nvSpPr>
        <p:spPr>
          <a:xfrm>
            <a:off x="1620455" y="2523153"/>
            <a:ext cx="1371600" cy="684767"/>
          </a:xfrm>
          <a:prstGeom prst="round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Question</a:t>
            </a:r>
          </a:p>
        </p:txBody>
      </p:sp>
      <p:sp>
        <p:nvSpPr>
          <p:cNvPr id="10" name="Rectangle: Rounded Corners 9">
            <a:extLst>
              <a:ext uri="{FF2B5EF4-FFF2-40B4-BE49-F238E27FC236}">
                <a16:creationId xmlns:a16="http://schemas.microsoft.com/office/drawing/2014/main" id="{ADED161F-F310-1A0C-3DB7-63F5F930B0EB}"/>
              </a:ext>
            </a:extLst>
          </p:cNvPr>
          <p:cNvSpPr/>
          <p:nvPr/>
        </p:nvSpPr>
        <p:spPr>
          <a:xfrm>
            <a:off x="1620455" y="3471771"/>
            <a:ext cx="1371600" cy="684767"/>
          </a:xfrm>
          <a:prstGeom prst="round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Filters</a:t>
            </a:r>
          </a:p>
        </p:txBody>
      </p:sp>
      <p:cxnSp>
        <p:nvCxnSpPr>
          <p:cNvPr id="18" name="Straight Arrow Connector 17">
            <a:extLst>
              <a:ext uri="{FF2B5EF4-FFF2-40B4-BE49-F238E27FC236}">
                <a16:creationId xmlns:a16="http://schemas.microsoft.com/office/drawing/2014/main" id="{4194D517-FDBE-910B-886E-EB743FC63B5C}"/>
              </a:ext>
            </a:extLst>
          </p:cNvPr>
          <p:cNvCxnSpPr>
            <a:stCxn id="8" idx="3"/>
            <a:endCxn id="30" idx="1"/>
          </p:cNvCxnSpPr>
          <p:nvPr/>
        </p:nvCxnSpPr>
        <p:spPr>
          <a:xfrm>
            <a:off x="2992055" y="2865537"/>
            <a:ext cx="2529670" cy="4423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D461109-5C74-A5C3-BB72-7D73F66FAFBA}"/>
              </a:ext>
            </a:extLst>
          </p:cNvPr>
          <p:cNvCxnSpPr>
            <a:cxnSpLocks/>
            <a:stCxn id="10" idx="3"/>
            <a:endCxn id="30" idx="1"/>
          </p:cNvCxnSpPr>
          <p:nvPr/>
        </p:nvCxnSpPr>
        <p:spPr>
          <a:xfrm flipV="1">
            <a:off x="2992055" y="3307932"/>
            <a:ext cx="2529670" cy="5062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1382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CA353-30DD-4BE1-84F7-3053CCE5D227}"/>
            </a:ext>
          </a:extLst>
        </p:cNvPr>
        <p:cNvGrpSpPr/>
        <p:nvPr/>
      </p:nvGrpSpPr>
      <p:grpSpPr>
        <a:xfrm>
          <a:off x="0" y="0"/>
          <a:ext cx="0" cy="0"/>
          <a:chOff x="0" y="0"/>
          <a:chExt cx="0" cy="0"/>
        </a:xfrm>
      </p:grpSpPr>
      <p:sp>
        <p:nvSpPr>
          <p:cNvPr id="30" name="Rectangle: Rounded Corners 29">
            <a:extLst>
              <a:ext uri="{FF2B5EF4-FFF2-40B4-BE49-F238E27FC236}">
                <a16:creationId xmlns:a16="http://schemas.microsoft.com/office/drawing/2014/main" id="{DA587C00-9F9A-998C-4A2B-9DE103F4EC42}"/>
              </a:ext>
            </a:extLst>
          </p:cNvPr>
          <p:cNvSpPr/>
          <p:nvPr/>
        </p:nvSpPr>
        <p:spPr>
          <a:xfrm>
            <a:off x="5521725" y="1910046"/>
            <a:ext cx="1801654" cy="2795772"/>
          </a:xfrm>
          <a:prstGeom prst="roundRect">
            <a:avLst/>
          </a:prstGeom>
          <a:solidFill>
            <a:schemeClr val="accent6">
              <a:alpha val="2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2000" b="1" dirty="0">
                <a:solidFill>
                  <a:schemeClr val="tx1"/>
                </a:solidFill>
              </a:rPr>
              <a:t>Output</a:t>
            </a:r>
          </a:p>
        </p:txBody>
      </p:sp>
      <p:sp>
        <p:nvSpPr>
          <p:cNvPr id="21" name="Rectangle: Rounded Corners 20">
            <a:extLst>
              <a:ext uri="{FF2B5EF4-FFF2-40B4-BE49-F238E27FC236}">
                <a16:creationId xmlns:a16="http://schemas.microsoft.com/office/drawing/2014/main" id="{2CE8BBF3-D2E6-0078-84BD-437D034F8B25}"/>
              </a:ext>
            </a:extLst>
          </p:cNvPr>
          <p:cNvSpPr/>
          <p:nvPr/>
        </p:nvSpPr>
        <p:spPr>
          <a:xfrm>
            <a:off x="1408498" y="1910046"/>
            <a:ext cx="1801654" cy="2795772"/>
          </a:xfrm>
          <a:prstGeom prst="roundRect">
            <a:avLst/>
          </a:prstGeom>
          <a:solidFill>
            <a:srgbClr val="4472C4">
              <a:alpha val="2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2000" b="1" dirty="0">
                <a:solidFill>
                  <a:schemeClr val="tx1"/>
                </a:solidFill>
              </a:rPr>
              <a:t>Input</a:t>
            </a:r>
          </a:p>
        </p:txBody>
      </p:sp>
      <p:sp>
        <p:nvSpPr>
          <p:cNvPr id="4" name="Title 1">
            <a:extLst>
              <a:ext uri="{FF2B5EF4-FFF2-40B4-BE49-F238E27FC236}">
                <a16:creationId xmlns:a16="http://schemas.microsoft.com/office/drawing/2014/main" id="{E49E6081-ECE5-417B-AFF9-472C3415CBCB}"/>
              </a:ext>
            </a:extLst>
          </p:cNvPr>
          <p:cNvSpPr>
            <a:spLocks noGrp="1"/>
          </p:cNvSpPr>
          <p:nvPr>
            <p:ph type="title"/>
          </p:nvPr>
        </p:nvSpPr>
        <p:spPr>
          <a:xfrm>
            <a:off x="628650" y="665667"/>
            <a:ext cx="7886700" cy="678114"/>
          </a:xfrm>
        </p:spPr>
        <p:txBody>
          <a:bodyPr anchor="t">
            <a:normAutofit/>
          </a:bodyPr>
          <a:lstStyle/>
          <a:p>
            <a:r>
              <a:rPr lang="en-US" sz="3600" b="1" dirty="0"/>
              <a:t>Application Development</a:t>
            </a:r>
          </a:p>
        </p:txBody>
      </p:sp>
      <p:sp>
        <p:nvSpPr>
          <p:cNvPr id="5" name="Title 1">
            <a:extLst>
              <a:ext uri="{FF2B5EF4-FFF2-40B4-BE49-F238E27FC236}">
                <a16:creationId xmlns:a16="http://schemas.microsoft.com/office/drawing/2014/main" id="{A8690F19-CCFF-2B58-84E3-BCDF2B5194A2}"/>
              </a:ext>
            </a:extLst>
          </p:cNvPr>
          <p:cNvSpPr txBox="1">
            <a:spLocks/>
          </p:cNvSpPr>
          <p:nvPr/>
        </p:nvSpPr>
        <p:spPr>
          <a:xfrm>
            <a:off x="173252" y="1157124"/>
            <a:ext cx="7886700" cy="3090258"/>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4500" kern="1200">
                <a:solidFill>
                  <a:schemeClr val="tx1"/>
                </a:solidFill>
                <a:latin typeface="+mj-lt"/>
                <a:ea typeface="+mj-ea"/>
                <a:cs typeface="+mj-cs"/>
              </a:defRPr>
            </a:lvl1pPr>
          </a:lstStyle>
          <a:p>
            <a:pPr marL="342900" indent="-342900">
              <a:lnSpc>
                <a:spcPct val="150000"/>
              </a:lnSpc>
              <a:buFont typeface="Arial" panose="020B0604020202020204" pitchFamily="34" charset="0"/>
              <a:buChar char="•"/>
            </a:pPr>
            <a:endParaRPr lang="en-US" sz="2400" dirty="0">
              <a:latin typeface="Calibri Light" panose="020F0302020204030204" pitchFamily="34" charset="0"/>
              <a:ea typeface="Calibri Light" panose="020F0302020204030204" pitchFamily="34" charset="0"/>
              <a:cs typeface="Calibri Light" panose="020F0302020204030204" pitchFamily="34" charset="0"/>
            </a:endParaRPr>
          </a:p>
          <a:p>
            <a:pPr marL="800100" lvl="1" indent="-342900">
              <a:lnSpc>
                <a:spcPct val="150000"/>
              </a:lnSpc>
              <a:buFont typeface="Arial" panose="020B0604020202020204" pitchFamily="34" charset="0"/>
              <a:buChar char="•"/>
            </a:pPr>
            <a:endParaRPr lang="en-US" sz="20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 name="Title 1">
            <a:extLst>
              <a:ext uri="{FF2B5EF4-FFF2-40B4-BE49-F238E27FC236}">
                <a16:creationId xmlns:a16="http://schemas.microsoft.com/office/drawing/2014/main" id="{8C27F60C-2648-2530-1BCA-3D5148E98815}"/>
              </a:ext>
            </a:extLst>
          </p:cNvPr>
          <p:cNvSpPr txBox="1">
            <a:spLocks/>
          </p:cNvSpPr>
          <p:nvPr/>
        </p:nvSpPr>
        <p:spPr>
          <a:xfrm>
            <a:off x="628650" y="1157124"/>
            <a:ext cx="7886700" cy="447315"/>
          </a:xfrm>
          <a:prstGeom prst="rect">
            <a:avLst/>
          </a:prstGeom>
        </p:spPr>
        <p:txBody>
          <a:bodyPr vert="horz" lIns="91440" tIns="45720" rIns="91440" bIns="45720" rtlCol="0" anchor="t">
            <a:normAutofit/>
          </a:bodyPr>
          <a:lstStyle>
            <a:lvl1pPr algn="l"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sz="2400" b="1" dirty="0">
                <a:solidFill>
                  <a:schemeClr val="tx1">
                    <a:lumMod val="65000"/>
                    <a:lumOff val="35000"/>
                  </a:schemeClr>
                </a:solidFill>
              </a:rPr>
              <a:t>Performance Optimization</a:t>
            </a:r>
          </a:p>
        </p:txBody>
      </p:sp>
      <p:sp>
        <p:nvSpPr>
          <p:cNvPr id="6" name="Rectangle: Rounded Corners 5">
            <a:extLst>
              <a:ext uri="{FF2B5EF4-FFF2-40B4-BE49-F238E27FC236}">
                <a16:creationId xmlns:a16="http://schemas.microsoft.com/office/drawing/2014/main" id="{23AFB7AC-9D94-44BC-3EC7-CC2274FEB7B5}"/>
              </a:ext>
            </a:extLst>
          </p:cNvPr>
          <p:cNvSpPr/>
          <p:nvPr/>
        </p:nvSpPr>
        <p:spPr>
          <a:xfrm>
            <a:off x="5736752" y="2980632"/>
            <a:ext cx="1371600" cy="685800"/>
          </a:xfrm>
          <a:prstGeom prst="roundRect">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Plot</a:t>
            </a:r>
          </a:p>
        </p:txBody>
      </p:sp>
      <p:sp>
        <p:nvSpPr>
          <p:cNvPr id="8" name="Rectangle: Rounded Corners 7">
            <a:extLst>
              <a:ext uri="{FF2B5EF4-FFF2-40B4-BE49-F238E27FC236}">
                <a16:creationId xmlns:a16="http://schemas.microsoft.com/office/drawing/2014/main" id="{E2F1B646-35CE-5246-89F8-2F8F1A62724C}"/>
              </a:ext>
            </a:extLst>
          </p:cNvPr>
          <p:cNvSpPr/>
          <p:nvPr/>
        </p:nvSpPr>
        <p:spPr>
          <a:xfrm>
            <a:off x="1620455" y="2523153"/>
            <a:ext cx="1371600" cy="684767"/>
          </a:xfrm>
          <a:prstGeom prst="round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Question</a:t>
            </a:r>
          </a:p>
        </p:txBody>
      </p:sp>
      <p:sp>
        <p:nvSpPr>
          <p:cNvPr id="10" name="Rectangle: Rounded Corners 9">
            <a:extLst>
              <a:ext uri="{FF2B5EF4-FFF2-40B4-BE49-F238E27FC236}">
                <a16:creationId xmlns:a16="http://schemas.microsoft.com/office/drawing/2014/main" id="{4D0BE009-94E1-4447-1F4D-CA79D86B04A8}"/>
              </a:ext>
            </a:extLst>
          </p:cNvPr>
          <p:cNvSpPr/>
          <p:nvPr/>
        </p:nvSpPr>
        <p:spPr>
          <a:xfrm>
            <a:off x="1620455" y="3471771"/>
            <a:ext cx="1371600" cy="684767"/>
          </a:xfrm>
          <a:prstGeom prst="roundRect">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Filters</a:t>
            </a:r>
          </a:p>
        </p:txBody>
      </p:sp>
      <p:sp>
        <p:nvSpPr>
          <p:cNvPr id="3" name="Rectangle: Rounded Corners 2">
            <a:extLst>
              <a:ext uri="{FF2B5EF4-FFF2-40B4-BE49-F238E27FC236}">
                <a16:creationId xmlns:a16="http://schemas.microsoft.com/office/drawing/2014/main" id="{19B4D241-533A-18F6-8669-4A8378F9B0B0}"/>
              </a:ext>
            </a:extLst>
          </p:cNvPr>
          <p:cNvSpPr/>
          <p:nvPr/>
        </p:nvSpPr>
        <p:spPr>
          <a:xfrm>
            <a:off x="3680138" y="2965548"/>
            <a:ext cx="1371600" cy="684767"/>
          </a:xfrm>
          <a:prstGeom prst="roundRect">
            <a:avLst/>
          </a:prstGeom>
          <a:solidFill>
            <a:schemeClr val="tx1">
              <a:lumMod val="50000"/>
              <a:lumOff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Button</a:t>
            </a:r>
          </a:p>
        </p:txBody>
      </p:sp>
      <p:cxnSp>
        <p:nvCxnSpPr>
          <p:cNvPr id="9" name="Straight Arrow Connector 8">
            <a:extLst>
              <a:ext uri="{FF2B5EF4-FFF2-40B4-BE49-F238E27FC236}">
                <a16:creationId xmlns:a16="http://schemas.microsoft.com/office/drawing/2014/main" id="{E8C92DA0-A45F-25A0-0725-CEC02EFBD6BC}"/>
              </a:ext>
            </a:extLst>
          </p:cNvPr>
          <p:cNvCxnSpPr>
            <a:cxnSpLocks/>
            <a:stCxn id="21" idx="3"/>
            <a:endCxn id="3" idx="1"/>
          </p:cNvCxnSpPr>
          <p:nvPr/>
        </p:nvCxnSpPr>
        <p:spPr>
          <a:xfrm>
            <a:off x="3210152" y="3307932"/>
            <a:ext cx="46998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296E37E-456B-F5F6-AA23-4EFCEDB9BD51}"/>
              </a:ext>
            </a:extLst>
          </p:cNvPr>
          <p:cNvCxnSpPr>
            <a:cxnSpLocks/>
            <a:stCxn id="3" idx="3"/>
            <a:endCxn id="30" idx="1"/>
          </p:cNvCxnSpPr>
          <p:nvPr/>
        </p:nvCxnSpPr>
        <p:spPr>
          <a:xfrm>
            <a:off x="5051738" y="3307932"/>
            <a:ext cx="4699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1743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3019D5-E445-EDC7-293C-E29AA8F421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DCD6EE-2EBE-EDE3-34DA-6D980D2D19FC}"/>
              </a:ext>
            </a:extLst>
          </p:cNvPr>
          <p:cNvSpPr>
            <a:spLocks noGrp="1"/>
          </p:cNvSpPr>
          <p:nvPr>
            <p:ph type="title"/>
          </p:nvPr>
        </p:nvSpPr>
        <p:spPr>
          <a:xfrm>
            <a:off x="623888" y="2232693"/>
            <a:ext cx="7886700" cy="678114"/>
          </a:xfrm>
        </p:spPr>
        <p:txBody>
          <a:bodyPr anchor="t">
            <a:normAutofit/>
          </a:bodyPr>
          <a:lstStyle/>
          <a:p>
            <a:r>
              <a:rPr lang="en-US" sz="4000" b="1" dirty="0"/>
              <a:t>Application Demonstration</a:t>
            </a:r>
          </a:p>
        </p:txBody>
      </p:sp>
    </p:spTree>
    <p:extLst>
      <p:ext uri="{BB962C8B-B14F-4D97-AF65-F5344CB8AC3E}">
        <p14:creationId xmlns:p14="http://schemas.microsoft.com/office/powerpoint/2010/main" val="941612015"/>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821</TotalTime>
  <Words>719</Words>
  <Application>Microsoft Office PowerPoint</Application>
  <PresentationFormat>On-screen Show (16:9)</PresentationFormat>
  <Paragraphs>83</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Arial</vt:lpstr>
      <vt:lpstr>Calibri</vt:lpstr>
      <vt:lpstr>Calibri Light</vt:lpstr>
      <vt:lpstr>Office 2013 - 2022 Theme</vt:lpstr>
      <vt:lpstr>SAASE Orientation Survey</vt:lpstr>
      <vt:lpstr>Overview</vt:lpstr>
      <vt:lpstr>PowerPoint Presentation</vt:lpstr>
      <vt:lpstr>PowerPoint Presentation</vt:lpstr>
      <vt:lpstr>Application Development</vt:lpstr>
      <vt:lpstr>Application Development</vt:lpstr>
      <vt:lpstr>Application Development</vt:lpstr>
      <vt:lpstr>Application Development</vt:lpstr>
      <vt:lpstr>Application Demonstration</vt:lpstr>
      <vt:lpstr>Key Insights</vt:lpstr>
      <vt:lpstr>Key Insights, cont.</vt:lpstr>
      <vt:lpstr>Moving Forward</vt:lpstr>
      <vt:lpstr>Thank you for your consideration!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Ethan Jacob Lott</dc:creator>
  <cp:lastModifiedBy>Ethan Jacob Lott</cp:lastModifiedBy>
  <cp:revision>24</cp:revision>
  <dcterms:created xsi:type="dcterms:W3CDTF">2025-02-18T19:20:50Z</dcterms:created>
  <dcterms:modified xsi:type="dcterms:W3CDTF">2025-02-24T03:08:58Z</dcterms:modified>
</cp:coreProperties>
</file>