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77" r:id="rId3"/>
    <p:sldId id="278" r:id="rId4"/>
    <p:sldId id="279" r:id="rId5"/>
    <p:sldId id="283" r:id="rId6"/>
    <p:sldId id="284" r:id="rId7"/>
    <p:sldId id="285" r:id="rId8"/>
    <p:sldId id="280" r:id="rId9"/>
    <p:sldId id="286" r:id="rId10"/>
    <p:sldId id="281" r:id="rId11"/>
    <p:sldId id="289" r:id="rId12"/>
    <p:sldId id="282" r:id="rId13"/>
    <p:sldId id="287" r:id="rId14"/>
    <p:sldId id="288" r:id="rId15"/>
    <p:sldId id="269" r:id="rId16"/>
  </p:sldIdLst>
  <p:sldSz cx="12192000" cy="6858000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맑은 고딕" panose="020B0503020000020004" pitchFamily="50" charset="-127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8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1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2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4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1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1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8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2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73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2720" y="2667786"/>
            <a:ext cx="2486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보고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패션피플팀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최적해 소개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761CD5-193D-49C0-95D3-C56E4D53E792}"/>
              </a:ext>
            </a:extLst>
          </p:cNvPr>
          <p:cNvSpPr txBox="1">
            <a:spLocks/>
          </p:cNvSpPr>
          <p:nvPr/>
        </p:nvSpPr>
        <p:spPr>
          <a:xfrm>
            <a:off x="866078" y="2122991"/>
            <a:ext cx="10515600" cy="3765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대체하기 &amp; 적용하기: </a:t>
            </a:r>
            <a:r>
              <a:rPr lang="ko-KR" altLang="en-US" sz="2000">
                <a:ea typeface="맑은 고딕"/>
              </a:rPr>
              <a:t>피팅 모델을 3D아바타로 대체해서 옷을 코디 할 때 대략적인 옷의 느낌을 알 수 있다.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조건 분리 &amp; 결합하기:</a:t>
            </a:r>
            <a:r>
              <a:rPr lang="ko-KR" altLang="en-US" sz="2000">
                <a:ea typeface="맑은 고딕"/>
              </a:rPr>
              <a:t> 마이옷장에 있는 코디나 자주 입었던 코디들을 바탕으로 다양한 기준에 다라 코디를 자동으로 추천해준다.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확대하기:</a:t>
            </a:r>
            <a:r>
              <a:rPr lang="ko-KR" altLang="en-US" sz="2000">
                <a:ea typeface="맑은 고딕"/>
              </a:rPr>
              <a:t> 특정 옷에 대한 리뷰들 해당 사이트에 대한 리뷰 뿐만 아니라 다른 웹 사이트의 리뷰들까지 볼 수 있다.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용도 변경하기:</a:t>
            </a:r>
            <a:r>
              <a:rPr lang="ko-KR" altLang="en-US" sz="2000">
                <a:ea typeface="맑은 고딕"/>
              </a:rPr>
              <a:t> 달력에 입었던 코디를 기록해서 무슨 옷을 어떤 날에 입었는지 알 수 있다.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변경하기:</a:t>
            </a:r>
            <a:r>
              <a:rPr lang="ko-KR" altLang="en-US" sz="2000">
                <a:ea typeface="맑은 고딕"/>
              </a:rPr>
              <a:t> 체형에 맞춰 아바타를 변경할 수 있어 체형에 맞는 코디가 가능하다.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000" b="1">
                <a:ea typeface="맑은 고딕"/>
              </a:rPr>
              <a:t>조건분리: </a:t>
            </a:r>
            <a:r>
              <a:rPr lang="ko-KR" altLang="en-US" sz="2000">
                <a:ea typeface="맑은 고딕"/>
              </a:rPr>
              <a:t>최저가 순이나 제휴를 맺은 브랜드 등 특정 기준을 통해 코디를 추천해준다.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D620-BE2B-4446-BD5E-A693F3A2FA43}"/>
              </a:ext>
            </a:extLst>
          </p:cNvPr>
          <p:cNvSpPr txBox="1"/>
          <p:nvPr/>
        </p:nvSpPr>
        <p:spPr>
          <a:xfrm>
            <a:off x="1069803" y="1035069"/>
            <a:ext cx="1333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401573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최적해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D620-BE2B-4446-BD5E-A693F3A2FA43}"/>
              </a:ext>
            </a:extLst>
          </p:cNvPr>
          <p:cNvSpPr txBox="1"/>
          <p:nvPr/>
        </p:nvSpPr>
        <p:spPr>
          <a:xfrm>
            <a:off x="1026522" y="1074582"/>
            <a:ext cx="46914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유사 제품과 비교 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코디</a:t>
            </a:r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A86B62D9-E75C-4A70-A266-88FCAA68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70512"/>
              </p:ext>
            </p:extLst>
          </p:nvPr>
        </p:nvGraphicFramePr>
        <p:xfrm>
          <a:off x="552399" y="2481276"/>
          <a:ext cx="10666059" cy="392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501">
                  <a:extLst>
                    <a:ext uri="{9D8B030D-6E8A-4147-A177-3AD203B41FA5}">
                      <a16:colId xmlns:a16="http://schemas.microsoft.com/office/drawing/2014/main" val="1502356656"/>
                    </a:ext>
                  </a:extLst>
                </a:gridCol>
                <a:gridCol w="2771205">
                  <a:extLst>
                    <a:ext uri="{9D8B030D-6E8A-4147-A177-3AD203B41FA5}">
                      <a16:colId xmlns:a16="http://schemas.microsoft.com/office/drawing/2014/main" val="1091446660"/>
                    </a:ext>
                  </a:extLst>
                </a:gridCol>
                <a:gridCol w="3555353">
                  <a:extLst>
                    <a:ext uri="{9D8B030D-6E8A-4147-A177-3AD203B41FA5}">
                      <a16:colId xmlns:a16="http://schemas.microsoft.com/office/drawing/2014/main" val="2557274669"/>
                    </a:ext>
                  </a:extLst>
                </a:gridCol>
              </a:tblGrid>
              <a:tr h="477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오늘의 코디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보완 아이디어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228939"/>
                  </a:ext>
                </a:extLst>
              </a:tr>
              <a:tr h="106084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취향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체형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상황을 고려한 코디를 추천해주지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않음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조건분리 &amp; 변경하기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특정한 조건(상견례, 체형 등)이나 코디를 추천함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621798"/>
                  </a:ext>
                </a:extLst>
              </a:tr>
              <a:tr h="106084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사용자의 옷장 이외의 옷을 최저가 순으로 제시해주지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않음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endParaRPr 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조건분리</a:t>
                      </a:r>
                      <a:endParaRPr 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최저가 순이나 가장 인기있는 옷 등 다양한 기준으로 옷을 추천함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29886"/>
                  </a:ext>
                </a:extLst>
              </a:tr>
              <a:tr h="132606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특정 브랜드와 제휴를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맺어 할인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혜택을 제공해주는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기능은 존재하지 않음.</a:t>
                      </a: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조건분리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dirty="0"/>
                        <a:t>제휴를 맺은 브랜드 위주로 추천해주고 할인 혜택도 제공함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36593"/>
                  </a:ext>
                </a:extLst>
              </a:tr>
            </a:tbl>
          </a:graphicData>
        </a:graphic>
      </p:graphicFrame>
      <p:pic>
        <p:nvPicPr>
          <p:cNvPr id="13" name="그림 6">
            <a:extLst>
              <a:ext uri="{FF2B5EF4-FFF2-40B4-BE49-F238E27FC236}">
                <a16:creationId xmlns:a16="http://schemas.microsoft.com/office/drawing/2014/main" id="{909C0440-F5AF-429A-9C65-17C79ED9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31" y="66822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최적해 평가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4949CCC6-04EF-4E4A-9532-0A77175E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55842"/>
              </p:ext>
            </p:extLst>
          </p:nvPr>
        </p:nvGraphicFramePr>
        <p:xfrm>
          <a:off x="1663403" y="1988820"/>
          <a:ext cx="8911636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4">
                  <a:extLst>
                    <a:ext uri="{9D8B030D-6E8A-4147-A177-3AD203B41FA5}">
                      <a16:colId xmlns:a16="http://schemas.microsoft.com/office/drawing/2014/main" val="3601854933"/>
                    </a:ext>
                  </a:extLst>
                </a:gridCol>
                <a:gridCol w="5863682">
                  <a:extLst>
                    <a:ext uri="{9D8B030D-6E8A-4147-A177-3AD203B41FA5}">
                      <a16:colId xmlns:a16="http://schemas.microsoft.com/office/drawing/2014/main" val="1510610056"/>
                    </a:ext>
                  </a:extLst>
                </a:gridCol>
                <a:gridCol w="2127980">
                  <a:extLst>
                    <a:ext uri="{9D8B030D-6E8A-4147-A177-3AD203B41FA5}">
                      <a16:colId xmlns:a16="http://schemas.microsoft.com/office/drawing/2014/main" val="2865613508"/>
                    </a:ext>
                  </a:extLst>
                </a:gridCol>
              </a:tblGrid>
              <a:tr h="15340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점검 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603627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최적해가 진짜 문제를 근본적으로 해결하는가?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00466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더 좋은 해결책을 찾는 것을 포기하지 </a:t>
                      </a:r>
                      <a:r>
                        <a:rPr lang="ko-KR" sz="1500" b="0" i="0" u="none" strike="noStrike" noProof="0" dirty="0" err="1">
                          <a:latin typeface="맑은 고딕"/>
                          <a:ea typeface="맑은 고딕"/>
                        </a:rPr>
                        <a:t>않았가</a:t>
                      </a: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455711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최적해가 논리적인가?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01311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최적해가 모든 관련 규정과 제약 조건을 만족하는가?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22013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0" i="0" u="none" strike="noStrike" noProof="0" dirty="0"/>
                        <a:t>최적해의 긍정적인 측면과 부정적인 측면을 모두 검토했는가</a:t>
                      </a:r>
                      <a:r>
                        <a:rPr lang="en-US" altLang="ko-KR" sz="1500" b="0" i="0" u="none" strike="noStrike" noProof="0" dirty="0"/>
                        <a:t>?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 err="1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39816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최적해로부터 파생되는 모든 영향력을 충분히 검토했는가?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809014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최적해가 선한 영향력을 가지고 있는가?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042149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최적해가 목적을 달성하기 위한 "큰 </a:t>
                      </a:r>
                      <a:r>
                        <a:rPr lang="ko-KR" sz="1500" b="0" i="0" u="none" strike="noStrike" noProof="0" dirty="0" err="1">
                          <a:latin typeface="맑은 고딕"/>
                          <a:ea typeface="맑은 고딕"/>
                        </a:rPr>
                        <a:t>그림"에</a:t>
                      </a: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 적합한가</a:t>
                      </a:r>
                      <a:r>
                        <a:rPr lang="en-US" altLang="ko-KR" sz="15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52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187C61-921E-42FB-8ECD-214B3601F111}"/>
              </a:ext>
            </a:extLst>
          </p:cNvPr>
          <p:cNvSpPr txBox="1"/>
          <p:nvPr/>
        </p:nvSpPr>
        <p:spPr>
          <a:xfrm>
            <a:off x="5108389" y="498697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최적해 </a:t>
            </a:r>
            <a:r>
              <a:rPr lang="ko-KR" altLang="en-US" dirty="0" err="1"/>
              <a:t>점검표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40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최적해 평가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15DB98F-F44E-4CAC-93A6-1C9FBE24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0075"/>
              </p:ext>
            </p:extLst>
          </p:nvPr>
        </p:nvGraphicFramePr>
        <p:xfrm>
          <a:off x="1655823" y="1989960"/>
          <a:ext cx="8911636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4">
                  <a:extLst>
                    <a:ext uri="{9D8B030D-6E8A-4147-A177-3AD203B41FA5}">
                      <a16:colId xmlns:a16="http://schemas.microsoft.com/office/drawing/2014/main" val="3601854933"/>
                    </a:ext>
                  </a:extLst>
                </a:gridCol>
                <a:gridCol w="5863682">
                  <a:extLst>
                    <a:ext uri="{9D8B030D-6E8A-4147-A177-3AD203B41FA5}">
                      <a16:colId xmlns:a16="http://schemas.microsoft.com/office/drawing/2014/main" val="1510610056"/>
                    </a:ext>
                  </a:extLst>
                </a:gridCol>
                <a:gridCol w="2127980">
                  <a:extLst>
                    <a:ext uri="{9D8B030D-6E8A-4147-A177-3AD203B41FA5}">
                      <a16:colId xmlns:a16="http://schemas.microsoft.com/office/drawing/2014/main" val="2865613508"/>
                    </a:ext>
                  </a:extLst>
                </a:gridCol>
              </a:tblGrid>
              <a:tr h="15340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점검 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603627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0" i="0" u="none" strike="noStrike" noProof="0" dirty="0">
                          <a:latin typeface="맑은 고딕"/>
                          <a:ea typeface="맑은 고딕"/>
                        </a:rPr>
                        <a:t>어떤 목적을 달성하기 위해 노력하고 있는가</a:t>
                      </a:r>
                      <a:r>
                        <a:rPr lang="en-US" altLang="ko-KR" sz="15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00466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0" i="0" u="none" strike="noStrike" noProof="0" dirty="0">
                          <a:latin typeface="맑은 고딕"/>
                          <a:ea typeface="맑은 고딕"/>
                        </a:rPr>
                        <a:t>그 목적에 대해 만족하는가</a:t>
                      </a:r>
                      <a:r>
                        <a:rPr lang="en-US" altLang="ko-KR" sz="15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455711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최적해에 대해 자부심을 가지고 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01311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잘못된 자부심이나 자기 불신을 가지고 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</a:t>
                      </a:r>
                      <a:endParaRPr lang="ko-KR" altLang="en-US" sz="15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22013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최적해로부터 파생되는 모든 영향력을 충분히 검토했는가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 err="1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39816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자신의 결정을 계속 고수하는가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</a:t>
                      </a:r>
                      <a:endParaRPr lang="ko-KR" altLang="en-US" sz="15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809014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다른 요구나 필요에 의해 자신의 결정이 흔들리는가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</a:t>
                      </a:r>
                      <a:endParaRPr lang="ko-KR" altLang="en-US" sz="15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042149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0" i="0" u="none" strike="noStrike" noProof="0" dirty="0">
                          <a:latin typeface="맑은 고딕"/>
                          <a:ea typeface="맑은 고딕"/>
                        </a:rPr>
                        <a:t>더 좋은 해결책을 찾는 것을 빨리 포기했는가</a:t>
                      </a:r>
                      <a:r>
                        <a:rPr lang="en-US" altLang="ko-KR" sz="1500" b="0" i="0" u="none" strike="noStrike" noProof="0" dirty="0">
                          <a:latin typeface="맑은 고딕"/>
                          <a:ea typeface="맑은 고딕"/>
                        </a:rPr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</a:t>
                      </a:r>
                      <a:endParaRPr lang="ko-KR" altLang="en-US" sz="15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4522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7DC462-C0DC-474B-A1C8-09A64AFE7C0E}"/>
              </a:ext>
            </a:extLst>
          </p:cNvPr>
          <p:cNvSpPr txBox="1"/>
          <p:nvPr/>
        </p:nvSpPr>
        <p:spPr>
          <a:xfrm>
            <a:off x="4967738" y="498697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도덕성 평가 문항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69803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최적해 평가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15DB98F-F44E-4CAC-93A6-1C9FBE24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3254"/>
              </p:ext>
            </p:extLst>
          </p:nvPr>
        </p:nvGraphicFramePr>
        <p:xfrm>
          <a:off x="1406440" y="2174027"/>
          <a:ext cx="891163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74">
                  <a:extLst>
                    <a:ext uri="{9D8B030D-6E8A-4147-A177-3AD203B41FA5}">
                      <a16:colId xmlns:a16="http://schemas.microsoft.com/office/drawing/2014/main" val="3601854933"/>
                    </a:ext>
                  </a:extLst>
                </a:gridCol>
                <a:gridCol w="5863682">
                  <a:extLst>
                    <a:ext uri="{9D8B030D-6E8A-4147-A177-3AD203B41FA5}">
                      <a16:colId xmlns:a16="http://schemas.microsoft.com/office/drawing/2014/main" val="1510610056"/>
                    </a:ext>
                  </a:extLst>
                </a:gridCol>
                <a:gridCol w="2127980">
                  <a:extLst>
                    <a:ext uri="{9D8B030D-6E8A-4147-A177-3AD203B41FA5}">
                      <a16:colId xmlns:a16="http://schemas.microsoft.com/office/drawing/2014/main" val="2865613508"/>
                    </a:ext>
                  </a:extLst>
                </a:gridCol>
              </a:tblGrid>
              <a:tr h="15340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점검 문항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603627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최적해가 우리 사회에 나쁜 영향을 미치는가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00466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최적해가 미래에 나쁜 영향을 미치는가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N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455711"/>
                  </a:ext>
                </a:extLst>
              </a:tr>
              <a:tr h="153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최적해를 경제적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환경적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정치적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도덕적으로 신뢰할 수 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01311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최적해의 모든 결과가 더 심각한 다른 문제를 유발하지 않는지 충분히 조사했는가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Y</a:t>
                      </a:r>
                      <a:endParaRPr lang="ko-KR" altLang="en-US" sz="15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22013"/>
                  </a:ext>
                </a:extLst>
              </a:tr>
              <a:tr h="1614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최적해의 긍정적인 측면과 부정적인 측면을 모두 검토했는가</a:t>
                      </a:r>
                      <a:r>
                        <a:rPr lang="en-US" altLang="ko-KR" sz="1500" dirty="0"/>
                        <a:t>?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dirty="0"/>
                        <a:t>Y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398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7DC462-C0DC-474B-A1C8-09A64AFE7C0E}"/>
              </a:ext>
            </a:extLst>
          </p:cNvPr>
          <p:cNvSpPr txBox="1"/>
          <p:nvPr/>
        </p:nvSpPr>
        <p:spPr>
          <a:xfrm>
            <a:off x="4718355" y="450602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안전성 평가 문항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0422F-7E09-436B-A2D8-37CC9E242C17}"/>
              </a:ext>
            </a:extLst>
          </p:cNvPr>
          <p:cNvSpPr txBox="1"/>
          <p:nvPr/>
        </p:nvSpPr>
        <p:spPr>
          <a:xfrm>
            <a:off x="4463456" y="2570554"/>
            <a:ext cx="7299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질문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입을 옷을 코디 하는데 걸리는 시간을 줄일 수는 없을까</a:t>
            </a:r>
            <a:r>
              <a:rPr lang="en-US" altLang="ko-KR" sz="1500" b="1" dirty="0"/>
              <a:t>?</a:t>
            </a:r>
          </a:p>
          <a:p>
            <a:endParaRPr lang="en-US" altLang="ko-KR" sz="1500" b="1" dirty="0"/>
          </a:p>
          <a:p>
            <a:r>
              <a:rPr lang="ko-KR" altLang="en-US" sz="1500" b="1" dirty="0"/>
              <a:t>배경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매일 아침 집을 나서기 전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날씨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상황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체형 등에 따라 어떤 옷을 입을 지 </a:t>
            </a:r>
            <a:endParaRPr lang="en-US" altLang="ko-KR" sz="1500" b="1" dirty="0"/>
          </a:p>
          <a:p>
            <a:r>
              <a:rPr lang="en-US" altLang="ko-KR" sz="1500" b="1" dirty="0"/>
              <a:t>        </a:t>
            </a:r>
            <a:r>
              <a:rPr lang="ko-KR" altLang="en-US" sz="1500" b="1" dirty="0"/>
              <a:t>고민하는 시간이 길어서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코디에 많은 시간을 소비하거나 시간이 없는 경우엔 </a:t>
            </a:r>
            <a:endParaRPr lang="en-US" altLang="ko-KR" sz="1500" b="1" dirty="0"/>
          </a:p>
          <a:p>
            <a:r>
              <a:rPr lang="en-US" altLang="ko-KR" sz="1500" b="1" dirty="0"/>
              <a:t>        </a:t>
            </a:r>
            <a:r>
              <a:rPr lang="ko-KR" altLang="en-US" sz="1500" b="1" dirty="0"/>
              <a:t>제대로 코디 하지 못하고 나가는 경우가 많음</a:t>
            </a:r>
            <a:r>
              <a:rPr lang="en-US" altLang="ko-KR" sz="1500" b="1" dirty="0"/>
              <a:t>. </a:t>
            </a:r>
          </a:p>
          <a:p>
            <a:pPr marL="342900" indent="-342900">
              <a:buAutoNum type="arabicParenBoth"/>
            </a:pPr>
            <a:endParaRPr lang="en-US" altLang="ko-KR" sz="1500" b="1" dirty="0"/>
          </a:p>
          <a:p>
            <a:r>
              <a:rPr lang="en-US" altLang="ko-KR" sz="1500" b="1" dirty="0"/>
              <a:t>why, what? :</a:t>
            </a:r>
          </a:p>
          <a:p>
            <a:pPr lvl="1"/>
            <a:r>
              <a:rPr lang="en-US" altLang="ko-KR" sz="1500" b="1" dirty="0"/>
              <a:t>- </a:t>
            </a:r>
            <a:r>
              <a:rPr lang="ko-KR" altLang="en-US" sz="1500" b="1" dirty="0"/>
              <a:t>코디를 하는 시간을 줄이기 위해 코디를 추천해주는 서비스를 개발하자</a:t>
            </a:r>
            <a:r>
              <a:rPr lang="en-US" altLang="ko-KR" sz="1500" b="1" dirty="0"/>
              <a:t>!</a:t>
            </a:r>
          </a:p>
        </p:txBody>
      </p:sp>
      <p:pic>
        <p:nvPicPr>
          <p:cNvPr id="16" name="Picture 2" descr="지금부터 봄까지 유용한 체크 코디법 7 | 1boon">
            <a:extLst>
              <a:ext uri="{FF2B5EF4-FFF2-40B4-BE49-F238E27FC236}">
                <a16:creationId xmlns:a16="http://schemas.microsoft.com/office/drawing/2014/main" id="{1821E2B2-8659-4510-8F1C-BA74BAC2C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7953" r="3245" b="10357"/>
          <a:stretch/>
        </p:blipFill>
        <p:spPr bwMode="auto">
          <a:xfrm>
            <a:off x="369529" y="1882133"/>
            <a:ext cx="3699165" cy="31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4DE00E-1FC0-485A-B111-6FB57EB2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2411434"/>
            <a:ext cx="563890" cy="5638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2733AE-A8B2-43C2-B4F9-FE5377D7E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2873550"/>
            <a:ext cx="563890" cy="5638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188C19-2F52-4F22-BEB3-884746D0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4" y="3824618"/>
            <a:ext cx="563890" cy="5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3" y="3758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D5384-F5A0-4A36-AD6B-0CBD95388977}"/>
              </a:ext>
            </a:extLst>
          </p:cNvPr>
          <p:cNvSpPr txBox="1"/>
          <p:nvPr/>
        </p:nvSpPr>
        <p:spPr>
          <a:xfrm>
            <a:off x="1026522" y="990208"/>
            <a:ext cx="8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5whys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A7F-9CDB-44E3-B0C0-E2A0859830B2}"/>
              </a:ext>
            </a:extLst>
          </p:cNvPr>
          <p:cNvSpPr txBox="1"/>
          <p:nvPr/>
        </p:nvSpPr>
        <p:spPr>
          <a:xfrm>
            <a:off x="1069803" y="1899805"/>
            <a:ext cx="93354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/>
              <a:t>문제 상황 요약 </a:t>
            </a:r>
            <a:r>
              <a:rPr lang="ko-KR" altLang="en-US" dirty="0"/>
              <a:t>: 입을 옷이 없음</a:t>
            </a:r>
            <a:endParaRPr lang="en-US" altLang="ko-KR" dirty="0"/>
          </a:p>
          <a:p>
            <a:pPr marL="342900" indent="-342900">
              <a:buAutoNum type="arabicParenBoth"/>
            </a:pPr>
            <a:endParaRPr lang="ko-KR" altLang="en-US" dirty="0"/>
          </a:p>
          <a:p>
            <a:r>
              <a:rPr lang="en-US" altLang="ko-KR" b="1" dirty="0"/>
              <a:t>(2) </a:t>
            </a:r>
            <a:r>
              <a:rPr lang="ko-KR" altLang="en-US" b="1" dirty="0"/>
              <a:t>최초로 인식된 문제 정의하기 </a:t>
            </a:r>
            <a:r>
              <a:rPr lang="ko-KR" altLang="en-US" dirty="0"/>
              <a:t>: 입을 옷을 추천해주는 서비스를 모색하자</a:t>
            </a:r>
          </a:p>
          <a:p>
            <a:endParaRPr lang="en-US" altLang="ko-KR" dirty="0"/>
          </a:p>
          <a:p>
            <a:r>
              <a:rPr lang="en-US" altLang="ko-KR" b="1" dirty="0"/>
              <a:t>(3) </a:t>
            </a:r>
            <a:r>
              <a:rPr lang="ko-KR" altLang="en-US" b="1" dirty="0"/>
              <a:t>왜 </a:t>
            </a:r>
            <a:r>
              <a:rPr lang="en-US" altLang="ko-KR" b="1" dirty="0"/>
              <a:t>(why)</a:t>
            </a:r>
            <a:r>
              <a:rPr lang="ko-KR" altLang="en-US" b="1" dirty="0"/>
              <a:t>라는 질문과 대답 반복하기</a:t>
            </a:r>
            <a:endParaRPr lang="en-US" altLang="ko-KR" b="1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  <a:p>
            <a:endParaRPr lang="en-US" altLang="ko-KR" b="1" dirty="0"/>
          </a:p>
          <a:p>
            <a:r>
              <a:rPr lang="en-US" altLang="ko-KR" b="1" dirty="0"/>
              <a:t>(4) </a:t>
            </a:r>
            <a:r>
              <a:rPr lang="ko-KR" altLang="en-US" b="1" dirty="0"/>
              <a:t>진짜 문제 정의하기 </a:t>
            </a:r>
            <a:r>
              <a:rPr lang="ko-KR" altLang="en-US" dirty="0"/>
              <a:t>: 옷장을 기반으로 코디를 추천해주는</a:t>
            </a:r>
            <a:r>
              <a:rPr lang="en-US" altLang="ko-KR" dirty="0"/>
              <a:t> </a:t>
            </a:r>
            <a:r>
              <a:rPr lang="ko-KR" altLang="en-US" dirty="0"/>
              <a:t>방법을 찾자</a:t>
            </a: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9BB671BF-970C-4A51-92F5-8318001C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39176"/>
              </p:ext>
            </p:extLst>
          </p:nvPr>
        </p:nvGraphicFramePr>
        <p:xfrm>
          <a:off x="1026523" y="3429000"/>
          <a:ext cx="1104707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400">
                  <a:extLst>
                    <a:ext uri="{9D8B030D-6E8A-4147-A177-3AD203B41FA5}">
                      <a16:colId xmlns:a16="http://schemas.microsoft.com/office/drawing/2014/main" val="2424138714"/>
                    </a:ext>
                  </a:extLst>
                </a:gridCol>
                <a:gridCol w="5499670">
                  <a:extLst>
                    <a:ext uri="{9D8B030D-6E8A-4147-A177-3AD203B41FA5}">
                      <a16:colId xmlns:a16="http://schemas.microsoft.com/office/drawing/2014/main" val="303075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1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왜 입을 옷이 없는가?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옷이 부족해서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56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왜 옷이 부족한가?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평소에 자주 구매해 놓지 않아서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69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왜 자주 구매하지 않았는가?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자신의 옷장을 어떻게 </a:t>
                      </a:r>
                      <a:r>
                        <a:rPr lang="ko-KR" altLang="en-US" sz="1400" dirty="0" err="1"/>
                        <a:t>활용할지와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어떤 옷을 </a:t>
                      </a:r>
                      <a:r>
                        <a:rPr lang="ko-KR" altLang="en-US" sz="1400" dirty="0" err="1"/>
                        <a:t>구매해야할지</a:t>
                      </a:r>
                      <a:r>
                        <a:rPr lang="ko-KR" altLang="en-US" sz="1400" dirty="0"/>
                        <a:t> 몰라서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54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왜 자신의 옷장을 어떻게 활용할지 모르고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어떤 옷을 </a:t>
                      </a:r>
                      <a:r>
                        <a:rPr lang="ko-KR" altLang="en-US" sz="1400" dirty="0" err="1"/>
                        <a:t>구매해야할지</a:t>
                      </a:r>
                      <a:r>
                        <a:rPr lang="ko-KR" altLang="en-US" sz="1400" dirty="0"/>
                        <a:t> 모르는가?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날씨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트렌드 등에 따라 다르게 코디하기 어려워서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5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왜 상황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날씨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트렌드 등에 따라 다르게 코디하기 어려운가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옷에 대해 잘 몰라서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0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9010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4E781-9733-45C6-8A2F-06A7FB201BB3}"/>
              </a:ext>
            </a:extLst>
          </p:cNvPr>
          <p:cNvSpPr txBox="1"/>
          <p:nvPr/>
        </p:nvSpPr>
        <p:spPr>
          <a:xfrm>
            <a:off x="1026522" y="1005172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모순 분석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기술적 모순 분석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E4990-4A55-4385-989D-FC00F1C8F970}"/>
              </a:ext>
            </a:extLst>
          </p:cNvPr>
          <p:cNvSpPr txBox="1"/>
          <p:nvPr/>
        </p:nvSpPr>
        <p:spPr>
          <a:xfrm>
            <a:off x="642237" y="1822616"/>
            <a:ext cx="111677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ko-KR" altLang="en-US" b="1" dirty="0"/>
              <a:t>문제 상황 요약 </a:t>
            </a:r>
            <a:r>
              <a:rPr lang="ko-KR" altLang="en-US" dirty="0"/>
              <a:t>: 입을 옷의 코디를 고민을 많이 할 수록 옷의 스타일이 좋아지지만 시간이 오래 걸림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endParaRPr lang="ko-KR" altLang="en-US" dirty="0"/>
          </a:p>
          <a:p>
            <a:r>
              <a:rPr lang="en-US" altLang="ko-KR" b="1" dirty="0"/>
              <a:t>(2) </a:t>
            </a:r>
            <a:r>
              <a:rPr lang="ko-KR" altLang="en-US" b="1" dirty="0"/>
              <a:t>기술 모순 분석 </a:t>
            </a:r>
            <a:r>
              <a:rPr lang="ko-KR" altLang="en-US" dirty="0"/>
              <a:t>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  <a:p>
            <a:r>
              <a:rPr lang="en-US" altLang="ko-KR" b="1" dirty="0"/>
              <a:t>(3) </a:t>
            </a:r>
            <a:r>
              <a:rPr lang="ko-KR" altLang="en-US" b="1" dirty="0"/>
              <a:t>기술적 모순 선택하기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(4) </a:t>
            </a:r>
            <a:r>
              <a:rPr lang="ko-KR" altLang="en-US" b="1" dirty="0"/>
              <a:t>진짜 문제 정의하기 </a:t>
            </a:r>
            <a:r>
              <a:rPr lang="en-US" altLang="ko-KR" b="1" dirty="0"/>
              <a:t>: </a:t>
            </a:r>
            <a:r>
              <a:rPr lang="ko-KR" altLang="en-US" dirty="0"/>
              <a:t>스타일에 맞게 코디를 하되</a:t>
            </a:r>
            <a:r>
              <a:rPr lang="en-US" altLang="ko-KR" dirty="0"/>
              <a:t>,</a:t>
            </a:r>
            <a:r>
              <a:rPr lang="ko-KR" altLang="en-US" dirty="0"/>
              <a:t> 그에 사용되는 시간을 줄일 수 있는 방법을 모색하자 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1B1D2A6-9D9C-42B4-807A-CEA13770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17233"/>
              </p:ext>
            </p:extLst>
          </p:nvPr>
        </p:nvGraphicFramePr>
        <p:xfrm>
          <a:off x="779101" y="3166846"/>
          <a:ext cx="8128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91305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5671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2010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557290"/>
                    </a:ext>
                  </a:extLst>
                </a:gridCol>
              </a:tblGrid>
              <a:tr h="2221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기술적 모순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51746"/>
                  </a:ext>
                </a:extLst>
              </a:tr>
              <a:tr h="2221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0261"/>
                  </a:ext>
                </a:extLst>
              </a:tr>
              <a:tr h="22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TC1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코디에 만족하면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스타일 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사용되는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7809"/>
                  </a:ext>
                </a:extLst>
              </a:tr>
              <a:tr h="222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TC2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시간을 적게 투자하면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사용되는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스타일 만족도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76075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55749B-451E-4456-A31C-DD8D09BD6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5322"/>
              </p:ext>
            </p:extLst>
          </p:nvPr>
        </p:nvGraphicFramePr>
        <p:xfrm>
          <a:off x="779100" y="5077633"/>
          <a:ext cx="8128000" cy="714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20834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1600310"/>
                    </a:ext>
                  </a:extLst>
                </a:gridCol>
              </a:tblGrid>
              <a:tr h="357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선택한 기술적 모순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선택 이유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486661"/>
                  </a:ext>
                </a:extLst>
              </a:tr>
              <a:tr h="357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+mn-lt"/>
                        </a:rPr>
                        <a:t>TC1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latin typeface="+mn-lt"/>
                        </a:rPr>
                        <a:t>시간이 더 오래 걸리더라도 스타일이 더 중요하기 때문에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0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6722C-BAC8-49D5-AA59-E2CDCF02BDD9}"/>
              </a:ext>
            </a:extLst>
          </p:cNvPr>
          <p:cNvSpPr txBox="1"/>
          <p:nvPr/>
        </p:nvSpPr>
        <p:spPr>
          <a:xfrm>
            <a:off x="987732" y="1894605"/>
            <a:ext cx="102165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1)</a:t>
            </a:r>
            <a:r>
              <a:rPr lang="ko-KR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대체 </a:t>
            </a:r>
            <a:r>
              <a:rPr lang="en-US" altLang="ko-KR" b="1" dirty="0">
                <a:solidFill>
                  <a:srgbClr val="202124"/>
                </a:solidFill>
                <a:latin typeface="Roboto" panose="02000000000000000000" pitchFamily="2" charset="0"/>
              </a:rPr>
              <a:t>(Substitute)</a:t>
            </a:r>
            <a:r>
              <a:rPr lang="ko-KR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–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피팅 모델을 아바타로 대체하면 어떨까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?</a:t>
            </a: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결합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(Combine)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–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AI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코디를 결합하여 코디를 자동으로 추천해주면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적용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(Adapt)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–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3D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아바타 기술을 적용하여 추천 받은 코디를 직접 입혀볼 수 있으면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확대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(Magnify)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–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제품의 리뷰를 모든 사이트에서 가져와 보면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변경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(Modify) 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–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옷을 입히는 아바타의 체형을 사용자에 맞게 변경하면 어떨까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?</a:t>
            </a:r>
            <a:endParaRPr lang="en-US" altLang="ko-KR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5)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용도 변경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(Put to other use)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달력에 일정이 아닌 코디를 기록하면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dirty="0">
                <a:solidFill>
                  <a:srgbClr val="202124"/>
                </a:solidFill>
                <a:latin typeface="Roboto" panose="02000000000000000000" pitchFamily="2" charset="0"/>
              </a:rPr>
              <a:t>6)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제거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(Eliminate,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축소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옷 한 벌로 코디를 추천하거나 소통하면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7)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뒤집기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(Reverse)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–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추천 받은 코디를 사용자가 평가하여 자신만의 스타일을 찾아보면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재배열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(Rearrange)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옷을 아바타에게 입혀보고 코디를 정하는 건 어떨까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? 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1AB1E-4D85-4FEF-800C-191DF144E1E1}"/>
              </a:ext>
            </a:extLst>
          </p:cNvPr>
          <p:cNvSpPr txBox="1"/>
          <p:nvPr/>
        </p:nvSpPr>
        <p:spPr>
          <a:xfrm>
            <a:off x="1026522" y="989148"/>
            <a:ext cx="15744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SCAMPER</a:t>
            </a:r>
            <a:endParaRPr lang="ko-KR" altLang="en-US" sz="25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도출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1AB1E-4D85-4FEF-800C-191DF144E1E1}"/>
              </a:ext>
            </a:extLst>
          </p:cNvPr>
          <p:cNvSpPr txBox="1"/>
          <p:nvPr/>
        </p:nvSpPr>
        <p:spPr>
          <a:xfrm>
            <a:off x="1069803" y="989148"/>
            <a:ext cx="1274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분리원리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5E227-558C-46EE-B514-74E1CD679218}"/>
              </a:ext>
            </a:extLst>
          </p:cNvPr>
          <p:cNvSpPr txBox="1"/>
          <p:nvPr/>
        </p:nvSpPr>
        <p:spPr>
          <a:xfrm>
            <a:off x="762667" y="1605058"/>
            <a:ext cx="102462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(1)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배경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800" dirty="0"/>
              <a:t>매일 아침 집을 나서기 전 코디에 사용되는 시간이 오래 걸림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어떻게 하면 </a:t>
            </a:r>
            <a:r>
              <a:rPr lang="ko-KR" altLang="en-US" dirty="0"/>
              <a:t>스타일에 맞게 코디를 하면서</a:t>
            </a:r>
            <a:r>
              <a:rPr lang="en-US" altLang="ko-KR" dirty="0"/>
              <a:t>,</a:t>
            </a:r>
            <a:r>
              <a:rPr lang="ko-KR" altLang="en-US" dirty="0"/>
              <a:t> 그에 사용되는 시간도 줄일 수 있을까</a:t>
            </a:r>
            <a:r>
              <a:rPr lang="en-US" altLang="ko-KR" dirty="0"/>
              <a:t>?</a:t>
            </a: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dirty="0">
                <a:solidFill>
                  <a:srgbClr val="202124"/>
                </a:solidFill>
                <a:latin typeface="Roboto" panose="02000000000000000000" pitchFamily="2" charset="0"/>
              </a:rPr>
              <a:t>(2) </a:t>
            </a:r>
            <a:r>
              <a:rPr lang="ko-KR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물리적 모순 도출하기</a:t>
            </a:r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1" dirty="0">
                <a:solidFill>
                  <a:srgbClr val="202124"/>
                </a:solidFill>
                <a:latin typeface="Roboto" panose="02000000000000000000" pitchFamily="2" charset="0"/>
              </a:rPr>
              <a:t>(3) </a:t>
            </a:r>
            <a:r>
              <a:rPr lang="ko-KR" alt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모순 상황 도식화하기</a:t>
            </a:r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BE09354-8686-4A58-A21A-B760D840C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91433"/>
              </p:ext>
            </p:extLst>
          </p:nvPr>
        </p:nvGraphicFramePr>
        <p:xfrm>
          <a:off x="1349168" y="286801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8639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2625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261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적게 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많이 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필수조건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목적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 절약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스타일 만족도 상승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753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6FBCCB-CB8C-403A-8E92-01E4F0D33C1A}"/>
              </a:ext>
            </a:extLst>
          </p:cNvPr>
          <p:cNvSpPr/>
          <p:nvPr/>
        </p:nvSpPr>
        <p:spPr>
          <a:xfrm>
            <a:off x="1997048" y="4607757"/>
            <a:ext cx="1754910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적게 투자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7F7EAD-D578-4439-A451-3C32DA3D822A}"/>
              </a:ext>
            </a:extLst>
          </p:cNvPr>
          <p:cNvSpPr/>
          <p:nvPr/>
        </p:nvSpPr>
        <p:spPr>
          <a:xfrm>
            <a:off x="1997048" y="5933249"/>
            <a:ext cx="1754910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많이 투자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CA2D05-9344-4516-ADB5-A276131FB742}"/>
              </a:ext>
            </a:extLst>
          </p:cNvPr>
          <p:cNvSpPr/>
          <p:nvPr/>
        </p:nvSpPr>
        <p:spPr>
          <a:xfrm>
            <a:off x="4329540" y="4607757"/>
            <a:ext cx="2243451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시간 절약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8FFB79-2AEA-443D-A564-CD811376996B}"/>
              </a:ext>
            </a:extLst>
          </p:cNvPr>
          <p:cNvSpPr/>
          <p:nvPr/>
        </p:nvSpPr>
        <p:spPr>
          <a:xfrm>
            <a:off x="4341090" y="5933249"/>
            <a:ext cx="2231902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스타일 만족도 상승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79140-A684-4A93-91A8-F74815A7DCD9}"/>
              </a:ext>
            </a:extLst>
          </p:cNvPr>
          <p:cNvSpPr/>
          <p:nvPr/>
        </p:nvSpPr>
        <p:spPr>
          <a:xfrm>
            <a:off x="7490732" y="5266446"/>
            <a:ext cx="3054555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스타일에 맞게 코디를 하면서</a:t>
            </a:r>
            <a:r>
              <a:rPr lang="en-US" altLang="ko-KR" sz="1500" dirty="0"/>
              <a:t>, </a:t>
            </a:r>
            <a:r>
              <a:rPr lang="ko-KR" altLang="en-US" sz="1500" dirty="0"/>
              <a:t>그에 사용되는 시간도 줄이는 방법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973C1E-150D-4D85-B960-6CCE282CA41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2874503" y="5349437"/>
            <a:ext cx="0" cy="583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0E81E4-F069-4919-B599-905F87A2953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451266" y="5349437"/>
            <a:ext cx="5775" cy="583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ED8F52-17DE-4A74-8B50-D9CF801D9F3B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751958" y="4978597"/>
            <a:ext cx="5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267AA2-2B16-4DF2-9FDF-C9C8C933CAF7}"/>
              </a:ext>
            </a:extLst>
          </p:cNvPr>
          <p:cNvCxnSpPr/>
          <p:nvPr/>
        </p:nvCxnSpPr>
        <p:spPr>
          <a:xfrm>
            <a:off x="3734790" y="6180809"/>
            <a:ext cx="58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A903AE-45E4-43DC-A91A-7DB67D12FDB6}"/>
              </a:ext>
            </a:extLst>
          </p:cNvPr>
          <p:cNvSpPr txBox="1"/>
          <p:nvPr/>
        </p:nvSpPr>
        <p:spPr>
          <a:xfrm>
            <a:off x="4734562" y="4203195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필수 조건</a:t>
            </a:r>
            <a:r>
              <a:rPr lang="en-US" altLang="ko-KR" sz="1400" dirty="0"/>
              <a:t>(</a:t>
            </a:r>
            <a:r>
              <a:rPr lang="ko-KR" altLang="en-US" sz="1400" dirty="0"/>
              <a:t>목적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9DAAD9-C809-44A2-BED5-0D043FEE4077}"/>
              </a:ext>
            </a:extLst>
          </p:cNvPr>
          <p:cNvSpPr txBox="1"/>
          <p:nvPr/>
        </p:nvSpPr>
        <p:spPr>
          <a:xfrm>
            <a:off x="2323374" y="4203196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특성 </a:t>
            </a:r>
            <a:r>
              <a:rPr lang="en-US" altLang="ko-KR" sz="1400" dirty="0"/>
              <a:t>: </a:t>
            </a:r>
            <a:r>
              <a:rPr lang="ko-KR" altLang="en-US" sz="1400" dirty="0"/>
              <a:t>시간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D61CB-34AD-43DF-9BBE-AC4184E33DFA}"/>
              </a:ext>
            </a:extLst>
          </p:cNvPr>
          <p:cNvSpPr txBox="1"/>
          <p:nvPr/>
        </p:nvSpPr>
        <p:spPr>
          <a:xfrm>
            <a:off x="2914749" y="548339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물리적 모순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30A97-0B76-4935-81EC-813BC2661C46}"/>
              </a:ext>
            </a:extLst>
          </p:cNvPr>
          <p:cNvSpPr txBox="1"/>
          <p:nvPr/>
        </p:nvSpPr>
        <p:spPr>
          <a:xfrm>
            <a:off x="5455441" y="548339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기술적 모순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914A41-6EF9-48DA-BF60-7334E3CCC1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72991" y="4978597"/>
            <a:ext cx="917741" cy="65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98FCCD0-1C51-479C-89D4-D675BDF5CEE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538993" y="5637286"/>
            <a:ext cx="951739" cy="66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도출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1AB1E-4D85-4FEF-800C-191DF144E1E1}"/>
              </a:ext>
            </a:extLst>
          </p:cNvPr>
          <p:cNvSpPr txBox="1"/>
          <p:nvPr/>
        </p:nvSpPr>
        <p:spPr>
          <a:xfrm>
            <a:off x="1069803" y="989148"/>
            <a:ext cx="1274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분리원리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F0A895-40C5-495E-893A-AFADEF1E092F}"/>
              </a:ext>
            </a:extLst>
          </p:cNvPr>
          <p:cNvSpPr txBox="1"/>
          <p:nvPr/>
        </p:nvSpPr>
        <p:spPr>
          <a:xfrm>
            <a:off x="789253" y="1637276"/>
            <a:ext cx="1018354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202124"/>
                </a:solidFill>
                <a:latin typeface="Roboto" panose="02000000000000000000" pitchFamily="2" charset="0"/>
              </a:rPr>
              <a:t>(4) </a:t>
            </a:r>
            <a:r>
              <a:rPr lang="ko-KR" altLang="en-US" sz="1500" b="1" dirty="0">
                <a:solidFill>
                  <a:srgbClr val="202124"/>
                </a:solidFill>
                <a:latin typeface="Roboto" panose="02000000000000000000" pitchFamily="2" charset="0"/>
              </a:rPr>
              <a:t>분리 질문하기</a:t>
            </a:r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sz="1500" b="1" dirty="0">
                <a:solidFill>
                  <a:srgbClr val="202124"/>
                </a:solidFill>
                <a:latin typeface="Roboto" panose="02000000000000000000" pitchFamily="2" charset="0"/>
              </a:rPr>
              <a:t>(5) </a:t>
            </a:r>
            <a:r>
              <a:rPr lang="ko-KR" altLang="en-US" sz="1500" b="1" dirty="0">
                <a:solidFill>
                  <a:srgbClr val="202124"/>
                </a:solidFill>
                <a:latin typeface="Roboto" panose="02000000000000000000" pitchFamily="2" charset="0"/>
              </a:rPr>
              <a:t>일반 해결책 도출하기</a:t>
            </a:r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15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sz="15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sz="15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(6) </a:t>
            </a:r>
            <a:r>
              <a:rPr lang="ko-KR" altLang="en-US" sz="15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특정 해결책 도출</a:t>
            </a:r>
            <a:r>
              <a:rPr lang="en-US" altLang="ko-KR" sz="15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조건 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자주 입는 옷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스타일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체형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날씨 등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 따라 코디를 추천해준다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1600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F46DB6AE-D46F-4445-8497-28E82E42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77699"/>
              </p:ext>
            </p:extLst>
          </p:nvPr>
        </p:nvGraphicFramePr>
        <p:xfrm>
          <a:off x="1349141" y="1989639"/>
          <a:ext cx="939802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046">
                  <a:extLst>
                    <a:ext uri="{9D8B030D-6E8A-4147-A177-3AD203B41FA5}">
                      <a16:colId xmlns:a16="http://schemas.microsoft.com/office/drawing/2014/main" val="3259464376"/>
                    </a:ext>
                  </a:extLst>
                </a:gridCol>
                <a:gridCol w="6192982">
                  <a:extLst>
                    <a:ext uri="{9D8B030D-6E8A-4147-A177-3AD203B41FA5}">
                      <a16:colId xmlns:a16="http://schemas.microsoft.com/office/drawing/2014/main" val="2616413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분리원리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분리 질문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1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항상 코디에 대한 시간을 절약 해야 하는가</a:t>
                      </a:r>
                      <a:r>
                        <a:rPr lang="en-US" altLang="ko-KR" sz="1200" dirty="0"/>
                        <a:t>?</a:t>
                      </a:r>
                      <a:r>
                        <a:rPr lang="ko-KR" altLang="en-US" sz="1200" dirty="0"/>
                        <a:t> 아니면 특정 시간에만 절약 해야 하는가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202124"/>
                          </a:solidFill>
                          <a:latin typeface="Roboto" panose="02000000000000000000" pitchFamily="2" charset="0"/>
                        </a:rPr>
                        <a:t>모든 공간에서 코디에 대한 시간 절약이 필요한가</a:t>
                      </a:r>
                      <a:r>
                        <a:rPr lang="en-US" altLang="ko-KR" sz="1200" dirty="0">
                          <a:solidFill>
                            <a:srgbClr val="202124"/>
                          </a:solidFill>
                          <a:latin typeface="Roboto" panose="02000000000000000000" pitchFamily="2" charset="0"/>
                        </a:rPr>
                        <a:t>? </a:t>
                      </a:r>
                      <a:r>
                        <a:rPr lang="ko-KR" altLang="en-US" sz="1200" dirty="0">
                          <a:solidFill>
                            <a:srgbClr val="202124"/>
                          </a:solidFill>
                          <a:latin typeface="Roboto" panose="02000000000000000000" pitchFamily="2" charset="0"/>
                        </a:rPr>
                        <a:t>아니면 특정 공간에서만 절약 해야 하는가</a:t>
                      </a:r>
                      <a:r>
                        <a:rPr lang="en-US" altLang="ko-KR" sz="1200" dirty="0">
                          <a:solidFill>
                            <a:srgbClr val="202124"/>
                          </a:solidFill>
                          <a:latin typeface="Roboto" panose="02000000000000000000" pitchFamily="2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7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코디에 대한 시간 절약이 모든 조건에서만 필요한가</a:t>
                      </a:r>
                      <a:r>
                        <a:rPr lang="en-US" altLang="ko-KR" sz="1200" dirty="0"/>
                        <a:t>?</a:t>
                      </a:r>
                      <a:r>
                        <a:rPr lang="ko-KR" altLang="en-US" sz="1200" dirty="0"/>
                        <a:t>아니면 특정 조건에서만 필요한가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8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전체와 부분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전체적으로는 시간을 절약하지만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부분적으로는 시간을 많이 사용하도록 하면 어떨까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95939"/>
                  </a:ext>
                </a:extLst>
              </a:tr>
            </a:tbl>
          </a:graphicData>
        </a:graphic>
      </p:graphicFrame>
      <p:graphicFrame>
        <p:nvGraphicFramePr>
          <p:cNvPr id="27" name="표 12">
            <a:extLst>
              <a:ext uri="{FF2B5EF4-FFF2-40B4-BE49-F238E27FC236}">
                <a16:creationId xmlns:a16="http://schemas.microsoft.com/office/drawing/2014/main" id="{796FEDAD-8ECC-405B-B37A-9C93E7DC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90155"/>
              </p:ext>
            </p:extLst>
          </p:nvPr>
        </p:nvGraphicFramePr>
        <p:xfrm>
          <a:off x="1349141" y="4271385"/>
          <a:ext cx="9398028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859">
                  <a:extLst>
                    <a:ext uri="{9D8B030D-6E8A-4147-A177-3AD203B41FA5}">
                      <a16:colId xmlns:a16="http://schemas.microsoft.com/office/drawing/2014/main" val="3259464376"/>
                    </a:ext>
                  </a:extLst>
                </a:gridCol>
                <a:gridCol w="6175169">
                  <a:extLst>
                    <a:ext uri="{9D8B030D-6E8A-4147-A177-3AD203B41FA5}">
                      <a16:colId xmlns:a16="http://schemas.microsoft.com/office/drawing/2014/main" val="2616413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분리원리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분리 질문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1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시간이 부족한 경우에만 코디를 추천해준다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. (ex. 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출근 전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집이나 촬영 스튜디오에서만 코디를 추천해준다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. </a:t>
                      </a:r>
                      <a:endParaRPr lang="en-US" altLang="ko-KR" sz="1200" dirty="0">
                        <a:solidFill>
                          <a:srgbClr val="202124"/>
                        </a:solidFill>
                        <a:latin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7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조건 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자주 입는 옷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, 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스타일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, 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체형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, 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날씨 등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)</a:t>
                      </a:r>
                      <a:r>
                        <a:rPr lang="ko-KR" altLang="en-US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에 따라 코디를 추천해준다</a:t>
                      </a:r>
                      <a:r>
                        <a:rPr lang="en-US" altLang="ko-KR" sz="1200" b="0" i="0" dirty="0">
                          <a:solidFill>
                            <a:srgbClr val="202124"/>
                          </a:solidFill>
                          <a:effectLst/>
                          <a:latin typeface="Roboto" panose="02000000000000000000" pitchFamily="2" charset="0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8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전체와 부분 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부분만 코디를 추천해준다</a:t>
                      </a:r>
                      <a:r>
                        <a:rPr lang="en-US" altLang="ko-KR" sz="1200" dirty="0"/>
                        <a:t>. (ex. </a:t>
                      </a:r>
                      <a:r>
                        <a:rPr lang="ko-KR" altLang="en-US" sz="1200" dirty="0"/>
                        <a:t>현재 룩에 맞는 신발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모자</a:t>
                      </a:r>
                      <a:r>
                        <a:rPr lang="en-US" altLang="ko-KR" sz="1200" dirty="0"/>
                        <a:t>...)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9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4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평가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4EA1B3A-C568-41DC-9843-5894CD18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05470"/>
              </p:ext>
            </p:extLst>
          </p:nvPr>
        </p:nvGraphicFramePr>
        <p:xfrm>
          <a:off x="1750737" y="2634800"/>
          <a:ext cx="8797403" cy="19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839">
                  <a:extLst>
                    <a:ext uri="{9D8B030D-6E8A-4147-A177-3AD203B41FA5}">
                      <a16:colId xmlns:a16="http://schemas.microsoft.com/office/drawing/2014/main" val="775720940"/>
                    </a:ext>
                  </a:extLst>
                </a:gridCol>
                <a:gridCol w="1582729">
                  <a:extLst>
                    <a:ext uri="{9D8B030D-6E8A-4147-A177-3AD203B41FA5}">
                      <a16:colId xmlns:a16="http://schemas.microsoft.com/office/drawing/2014/main" val="1896022384"/>
                    </a:ext>
                  </a:extLst>
                </a:gridCol>
                <a:gridCol w="1582729">
                  <a:extLst>
                    <a:ext uri="{9D8B030D-6E8A-4147-A177-3AD203B41FA5}">
                      <a16:colId xmlns:a16="http://schemas.microsoft.com/office/drawing/2014/main" val="1196452717"/>
                    </a:ext>
                  </a:extLst>
                </a:gridCol>
                <a:gridCol w="1843839">
                  <a:extLst>
                    <a:ext uri="{9D8B030D-6E8A-4147-A177-3AD203B41FA5}">
                      <a16:colId xmlns:a16="http://schemas.microsoft.com/office/drawing/2014/main" val="3244338007"/>
                    </a:ext>
                  </a:extLst>
                </a:gridCol>
                <a:gridCol w="1944267">
                  <a:extLst>
                    <a:ext uri="{9D8B030D-6E8A-4147-A177-3AD203B41FA5}">
                      <a16:colId xmlns:a16="http://schemas.microsoft.com/office/drawing/2014/main" val="4141206674"/>
                    </a:ext>
                  </a:extLst>
                </a:gridCol>
              </a:tblGrid>
              <a:tr h="15976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실용성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창의성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우선순위</a:t>
                      </a:r>
                    </a:p>
                  </a:txBody>
                  <a:tcPr marL="120020" marR="120020" marT="60010" marB="60010" anchor="ctr"/>
                </a:tc>
                <a:extLst>
                  <a:ext uri="{0D108BD9-81ED-4DB2-BD59-A6C34878D82A}">
                    <a16:rowId xmlns:a16="http://schemas.microsoft.com/office/drawing/2014/main" val="2072531802"/>
                  </a:ext>
                </a:extLst>
              </a:tr>
              <a:tr h="15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편의성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실용성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창의성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편의성:0</a:t>
                      </a:r>
                    </a:p>
                  </a:txBody>
                  <a:tcPr marL="120020" marR="120020" marT="60010" marB="60010" anchor="ctr"/>
                </a:tc>
                <a:extLst>
                  <a:ext uri="{0D108BD9-81ED-4DB2-BD59-A6C34878D82A}">
                    <a16:rowId xmlns:a16="http://schemas.microsoft.com/office/drawing/2014/main" val="4250432596"/>
                  </a:ext>
                </a:extLst>
              </a:tr>
              <a:tr h="15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실용성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None/>
                      </a:pPr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실용성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실용성:2</a:t>
                      </a:r>
                    </a:p>
                  </a:txBody>
                  <a:tcPr marL="120020" marR="120020" marT="60010" marB="60010" anchor="ctr"/>
                </a:tc>
                <a:extLst>
                  <a:ext uri="{0D108BD9-81ED-4DB2-BD59-A6C34878D82A}">
                    <a16:rowId xmlns:a16="http://schemas.microsoft.com/office/drawing/2014/main" val="1600512868"/>
                  </a:ext>
                </a:extLst>
              </a:tr>
              <a:tr h="15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창의성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창의성:1</a:t>
                      </a:r>
                    </a:p>
                  </a:txBody>
                  <a:tcPr marL="120020" marR="120020" marT="60010" marB="60010" anchor="ctr"/>
                </a:tc>
                <a:extLst>
                  <a:ext uri="{0D108BD9-81ED-4DB2-BD59-A6C34878D82A}">
                    <a16:rowId xmlns:a16="http://schemas.microsoft.com/office/drawing/2014/main" val="2130418631"/>
                  </a:ext>
                </a:extLst>
              </a:tr>
              <a:tr h="159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X</a:t>
                      </a:r>
                    </a:p>
                  </a:txBody>
                  <a:tcPr marL="120020" marR="120020" marT="60010" marB="600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구현가능성:3</a:t>
                      </a:r>
                    </a:p>
                  </a:txBody>
                  <a:tcPr marL="120020" marR="120020" marT="60010" marB="60010" anchor="ctr"/>
                </a:tc>
                <a:extLst>
                  <a:ext uri="{0D108BD9-81ED-4DB2-BD59-A6C34878D82A}">
                    <a16:rowId xmlns:a16="http://schemas.microsoft.com/office/drawing/2014/main" val="9948558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33565BE-80D8-41DC-B7EA-2B8B38BF120C}"/>
              </a:ext>
            </a:extLst>
          </p:cNvPr>
          <p:cNvSpPr txBox="1"/>
          <p:nvPr/>
        </p:nvSpPr>
        <p:spPr>
          <a:xfrm>
            <a:off x="1026522" y="1035069"/>
            <a:ext cx="2237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가중순위 결정법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BB65A-6E80-4457-8A84-DBACB16E7FB1}"/>
              </a:ext>
            </a:extLst>
          </p:cNvPr>
          <p:cNvSpPr txBox="1"/>
          <p:nvPr/>
        </p:nvSpPr>
        <p:spPr>
          <a:xfrm>
            <a:off x="4890119" y="472511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평가기준 순위 결정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19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4" y="375837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평가</a:t>
            </a: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252B29A2-4177-45C9-9EF9-10FF7879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23784"/>
              </p:ext>
            </p:extLst>
          </p:nvPr>
        </p:nvGraphicFramePr>
        <p:xfrm>
          <a:off x="1497367" y="1652962"/>
          <a:ext cx="972109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2">
                  <a:extLst>
                    <a:ext uri="{9D8B030D-6E8A-4147-A177-3AD203B41FA5}">
                      <a16:colId xmlns:a16="http://schemas.microsoft.com/office/drawing/2014/main" val="2815589219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781703707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1885960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1090844431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2864161854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val="384095864"/>
                    </a:ext>
                  </a:extLst>
                </a:gridCol>
              </a:tblGrid>
              <a:tr h="39418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실용성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(가중치 0.3)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창의성</a:t>
                      </a:r>
                    </a:p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latin typeface="맑은 고딕"/>
                          <a:ea typeface="맑은 고딕"/>
                        </a:rPr>
                        <a:t>(가중치 </a:t>
                      </a:r>
                      <a:r>
                        <a:rPr lang="en-US" altLang="ko-KR" sz="1500" b="1" i="0" u="none" strike="noStrike" noProof="0" dirty="0">
                          <a:latin typeface="맑은 고딕"/>
                          <a:ea typeface="맑은 고딕"/>
                        </a:rPr>
                        <a:t>0.2)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구현 가능성</a:t>
                      </a:r>
                    </a:p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latin typeface="맑은 고딕"/>
                          <a:ea typeface="맑은 고딕"/>
                        </a:rPr>
                        <a:t>(가중치 </a:t>
                      </a:r>
                      <a:r>
                        <a:rPr lang="en-US" altLang="ko-KR" sz="1500" b="1" i="0" u="none" strike="noStrike" noProof="0" dirty="0">
                          <a:latin typeface="맑은 고딕"/>
                          <a:ea typeface="맑은 고딕"/>
                        </a:rPr>
                        <a:t>0.5)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총합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최종순위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669678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대체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(1.2)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5 (1.0)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 (2.0)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854260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용도 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변경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3 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(0.9)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(0.8)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5 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(2.5)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922494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조건분리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5 (1.5)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1 (0.2)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5 (2.5)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685227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3 (0.9)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2 (0.4)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5 (2.5)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169999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확대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4 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(1.2)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3 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(0.6)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2.0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344296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재배열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3</a:t>
                      </a:r>
                      <a:r>
                        <a:rPr lang="ko-KR" altLang="en-US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</a:rPr>
                        <a:t>(0.9)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4 </a:t>
                      </a:r>
                      <a:r>
                        <a:rPr lang="en-US" altLang="ko-KR" sz="1500" b="1" i="0" u="none" strike="noStrike" noProof="0" dirty="0">
                          <a:solidFill>
                            <a:schemeClr val="tx1"/>
                          </a:solidFill>
                        </a:rPr>
                        <a:t>(0.8)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4 </a:t>
                      </a:r>
                      <a:r>
                        <a:rPr lang="en-US" sz="1500" b="1" i="0" u="none" strike="noStrike" noProof="0" dirty="0">
                          <a:solidFill>
                            <a:schemeClr val="tx1"/>
                          </a:solidFill>
                        </a:rPr>
                        <a:t>(2.0)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3.7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23327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 (1.8)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 (0.4)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 (1.5)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080364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시간분리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 (0.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2 (0.4)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5 (2.5)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rgbClr val="000000"/>
                          </a:solidFill>
                        </a:rPr>
                        <a:t>3.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34638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공간분리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 (0.9)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 (0.2)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 (1.5)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342589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전체와 부분분리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 (0.6)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5 (1.0)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 (0.5)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58285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뒤집기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2</a:t>
                      </a:r>
                      <a:r>
                        <a:rPr lang="ko-KR" altLang="en-US" sz="1500" b="0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500" b="0" i="0" u="none" strike="noStrike" noProof="0" dirty="0"/>
                        <a:t>(0.6)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2</a:t>
                      </a:r>
                      <a:r>
                        <a:rPr lang="ko-KR" altLang="en-US" sz="1500" b="0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500" b="0" i="0" u="none" strike="noStrike" noProof="0" dirty="0"/>
                        <a:t>(0.4</a:t>
                      </a:r>
                      <a:r>
                        <a:rPr lang="en-US" altLang="ko-KR" sz="1500" b="0" i="0" u="none" strike="noStrike" noProof="0" dirty="0"/>
                        <a:t>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b="0" i="0" u="none" strike="noStrike" noProof="0" dirty="0">
                          <a:latin typeface="Malgun Gothic"/>
                          <a:ea typeface="Malgun Gothic"/>
                        </a:rPr>
                        <a:t>2 </a:t>
                      </a:r>
                      <a:r>
                        <a:rPr lang="en-US" altLang="ko-KR" sz="1500" b="0" i="0" u="none" strike="noStrike" noProof="0" dirty="0"/>
                        <a:t>(1.0)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2.0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500" dirty="0"/>
                        <a:t>7</a:t>
                      </a:r>
                      <a:endParaRPr 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64477"/>
                  </a:ext>
                </a:extLst>
              </a:tr>
              <a:tr h="226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제거(축소)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500" b="0" i="0" u="none" strike="noStrike" noProof="0" dirty="0">
                          <a:latin typeface="Malgun Gothic"/>
                          <a:ea typeface="Malgun Gothic"/>
                        </a:rPr>
                        <a:t>1</a:t>
                      </a:r>
                      <a:r>
                        <a:rPr lang="ko-KR" altLang="en-US" sz="1500" b="0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500" b="0" i="0" u="none" strike="noStrike" noProof="0" dirty="0"/>
                        <a:t>(0.3)</a:t>
                      </a:r>
                      <a:endParaRPr 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2 </a:t>
                      </a: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(0.4)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1 </a:t>
                      </a:r>
                      <a:r>
                        <a:rPr lang="ko-KR" sz="1500" b="0" i="0" u="none" strike="noStrike" noProof="0" dirty="0">
                          <a:latin typeface="맑은 고딕"/>
                          <a:ea typeface="맑은 고딕"/>
                        </a:rPr>
                        <a:t>(0.5)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2577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1CEB23-EB7F-4E60-8593-577FDEC3B21E}"/>
              </a:ext>
            </a:extLst>
          </p:cNvPr>
          <p:cNvSpPr txBox="1"/>
          <p:nvPr/>
        </p:nvSpPr>
        <p:spPr>
          <a:xfrm>
            <a:off x="4324344" y="6266455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도출된 아이디어 및 아이디어 평가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96DB6-250A-4C66-94D6-C112740C901E}"/>
              </a:ext>
            </a:extLst>
          </p:cNvPr>
          <p:cNvSpPr txBox="1"/>
          <p:nvPr/>
        </p:nvSpPr>
        <p:spPr>
          <a:xfrm>
            <a:off x="1026522" y="1035069"/>
            <a:ext cx="2237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가중순위 결정법</a:t>
            </a:r>
          </a:p>
        </p:txBody>
      </p:sp>
    </p:spTree>
    <p:extLst>
      <p:ext uri="{BB962C8B-B14F-4D97-AF65-F5344CB8AC3E}">
        <p14:creationId xmlns:p14="http://schemas.microsoft.com/office/powerpoint/2010/main" val="35455549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1407</Words>
  <Application>Microsoft Office PowerPoint</Application>
  <PresentationFormat>와이드스크린</PresentationFormat>
  <Paragraphs>397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ExtraBold</vt:lpstr>
      <vt:lpstr>맑은 고딕</vt:lpstr>
      <vt:lpstr>맑은 고딕</vt:lpstr>
      <vt:lpstr>나눔스퀘어 Bold</vt:lpstr>
      <vt:lpstr>Roboto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 민호</cp:lastModifiedBy>
  <cp:revision>114</cp:revision>
  <dcterms:created xsi:type="dcterms:W3CDTF">2017-05-29T09:12:16Z</dcterms:created>
  <dcterms:modified xsi:type="dcterms:W3CDTF">2021-11-29T18:52:06Z</dcterms:modified>
</cp:coreProperties>
</file>