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2" r:id="rId6"/>
    <p:sldId id="264" r:id="rId7"/>
    <p:sldId id="265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81" r:id="rId21"/>
    <p:sldId id="276" r:id="rId22"/>
    <p:sldId id="280" r:id="rId23"/>
    <p:sldId id="277" r:id="rId24"/>
    <p:sldId id="282" r:id="rId25"/>
    <p:sldId id="25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62C82-9716-412D-B433-3F45468C383F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D8D3-A8A2-40F6-BB58-40DEC8263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https://www.lua.org/about.html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8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https://www.lua.org/about.html</a:t>
            </a:r>
          </a:p>
          <a:p>
            <a:r>
              <a:rPr lang="en-US" dirty="0"/>
              <a:t>https://en.wikipedia.org/wiki/List_of_applications_using_Lua#Video_games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7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https://riptutorial.com/lua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https://riptutorial.com/lua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6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https://www.lua.org/pil/4.3.3.html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Coroutines are rather complex and have many uses, but we will just cover the basics for this presentation. (Coroutines also show up in other languages and are not Lua-specific!)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FD8D3-A8A2-40F6-BB58-40DEC82635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8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6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3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3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4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labstack.com/lua" TargetMode="External"/><Relationship Id="rId13" Type="http://schemas.openxmlformats.org/officeDocument/2006/relationships/hyperlink" Target="http://luajit.org/install.html" TargetMode="External"/><Relationship Id="rId18" Type="http://schemas.openxmlformats.org/officeDocument/2006/relationships/hyperlink" Target="https://devforum.roblox.com/t/lua-scripting-starter-guide/394618" TargetMode="External"/><Relationship Id="rId3" Type="http://schemas.openxmlformats.org/officeDocument/2006/relationships/hyperlink" Target="https://www.lua.org/start.html" TargetMode="External"/><Relationship Id="rId7" Type="http://schemas.openxmlformats.org/officeDocument/2006/relationships/hyperlink" Target="https://www.youtube.com/watch?v=XCwXWOe6VcU" TargetMode="External"/><Relationship Id="rId12" Type="http://schemas.openxmlformats.org/officeDocument/2006/relationships/hyperlink" Target="https://riptutorial.com/ebook/lua" TargetMode="External"/><Relationship Id="rId17" Type="http://schemas.openxmlformats.org/officeDocument/2006/relationships/hyperlink" Target="https://www.youtube.com/watch?v=Pvnqg8XgDfw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wowwiki-archive.fandom.com/wiki/Lua" TargetMode="External"/><Relationship Id="rId20" Type="http://schemas.openxmlformats.org/officeDocument/2006/relationships/hyperlink" Target="https://developer.roblox.com/en-us/api-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MacxZQMPXs" TargetMode="External"/><Relationship Id="rId11" Type="http://schemas.openxmlformats.org/officeDocument/2006/relationships/hyperlink" Target="https://keplerproject.github.io/cgilua/manual.html" TargetMode="External"/><Relationship Id="rId5" Type="http://schemas.openxmlformats.org/officeDocument/2006/relationships/hyperlink" Target="https://www.lua.org/pil/1.html" TargetMode="External"/><Relationship Id="rId15" Type="http://schemas.openxmlformats.org/officeDocument/2006/relationships/hyperlink" Target="https://en.wikipedia.org/wiki/Lua_(programming_language)" TargetMode="External"/><Relationship Id="rId10" Type="http://schemas.openxmlformats.org/officeDocument/2006/relationships/hyperlink" Target="https://compasstech.com.au/TNS_Authoring/Scripting/script_tut1.html" TargetMode="External"/><Relationship Id="rId19" Type="http://schemas.openxmlformats.org/officeDocument/2006/relationships/hyperlink" Target="https://chdk.fandom.com/wiki/Execute_Lua_scripts_with_hostlua_%26_notepad%2B%2B" TargetMode="External"/><Relationship Id="rId4" Type="http://schemas.openxmlformats.org/officeDocument/2006/relationships/hyperlink" Target="https://www.lua.org/pil/contents.html" TargetMode="External"/><Relationship Id="rId9" Type="http://schemas.openxmlformats.org/officeDocument/2006/relationships/hyperlink" Target="https://riptutorial.com/lua" TargetMode="External"/><Relationship Id="rId14" Type="http://schemas.openxmlformats.org/officeDocument/2006/relationships/hyperlink" Target="http://lua-users.org/wiki/SampleCode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lio.com/blog/how-to-write-lua-scripts-for-video-games-with-the-bizhawk-emulator" TargetMode="External"/><Relationship Id="rId3" Type="http://schemas.openxmlformats.org/officeDocument/2006/relationships/hyperlink" Target="https://pksvuiscripting.weebly.com/basic-scripting.html" TargetMode="External"/><Relationship Id="rId7" Type="http://schemas.openxmlformats.org/officeDocument/2006/relationships/hyperlink" Target="http://forums.therockmanexezone.com/lua-script-folder-editor-t15188.html" TargetMode="External"/><Relationship Id="rId2" Type="http://schemas.openxmlformats.org/officeDocument/2006/relationships/hyperlink" Target="https://www.reddit.com/r/pokemonrng/comments/ug2mr/using_lua_scripts_for_gen_iii_emulator_r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DkZmcGySMk" TargetMode="External"/><Relationship Id="rId11" Type="http://schemas.openxmlformats.org/officeDocument/2006/relationships/hyperlink" Target="http://www.computercraft.info/forums2/index.php?/topic/18789-ccemuredux-computercraft-emulator-redux/" TargetMode="External"/><Relationship Id="rId5" Type="http://schemas.openxmlformats.org/officeDocument/2006/relationships/hyperlink" Target="https://www.youtube.com/watch?v=LtGm7e9gd0Y" TargetMode="External"/><Relationship Id="rId10" Type="http://schemas.openxmlformats.org/officeDocument/2006/relationships/hyperlink" Target="https://www.reddit.com/r/lua/comments/6xhrx3/how_to_learn_lua/" TargetMode="External"/><Relationship Id="rId4" Type="http://schemas.openxmlformats.org/officeDocument/2006/relationships/hyperlink" Target="https://www.youtube.com/watch?v=PBUAf3e7F7o" TargetMode="External"/><Relationship Id="rId9" Type="http://schemas.openxmlformats.org/officeDocument/2006/relationships/hyperlink" Target="http://fceux.com/web/help/LuaGettingStarte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EF618-5DAA-412B-9F47-28CA9472E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/>
              <a:t>Lua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5713F-B11D-412C-A491-A28A55F1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Ethan Reinsborough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B190FF-7C6F-4E76-9214-6C974932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5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7602-1BE9-4BF9-B738-511F3961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CAA6-7343-4B04-9AAD-E3B2E979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417146"/>
          </a:xfrm>
        </p:spPr>
        <p:txBody>
          <a:bodyPr/>
          <a:lstStyle/>
          <a:p>
            <a:r>
              <a:rPr lang="en-US" dirty="0"/>
              <a:t>Lua has its very own special type called </a:t>
            </a:r>
            <a:r>
              <a:rPr lang="en-US" b="1" dirty="0"/>
              <a:t>nil</a:t>
            </a:r>
            <a:r>
              <a:rPr lang="en-US" dirty="0"/>
              <a:t>. The purpose of nil is to be different from all other values. It is basically a non-value value (almost like </a:t>
            </a:r>
            <a:r>
              <a:rPr lang="en-US" b="1" dirty="0"/>
              <a:t>null</a:t>
            </a:r>
            <a:r>
              <a:rPr lang="en-US" dirty="0"/>
              <a:t> but not quite).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8F0D6-753F-4FF6-97BD-ACA95697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048876"/>
            <a:ext cx="10058401" cy="10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7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08B8-F04F-4A7A-BDE1-0EC420D1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F18737-C36D-4CC8-8691-66029488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210072"/>
            <a:ext cx="10058400" cy="35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E261-526C-421C-98F9-038DDC42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6262-B640-4A30-99E9-CAED79BF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created with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function: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12247-2B4A-47C6-95EA-9A422C13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2606499"/>
            <a:ext cx="32480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E94A5-F2D1-405D-B09F-EF091404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43" y="4640573"/>
            <a:ext cx="3248024" cy="14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3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79FC-7263-4C53-ACAA-73FE5563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8368-7093-4CE4-850B-69ED1B4DB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is an important feature of Lua, as it allows for efficient memory usage.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05E38-7B3C-4C6C-B2EC-257C7EFA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871787"/>
            <a:ext cx="6505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3428-9FD1-410E-9CB9-1F4488B0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83E5-DDBE-45CA-802A-8FF84119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are another special property of Lua. They are like arrays, but as with nil vs null, they are not quite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BE72-28C2-481A-AF68-2C2F4BA5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7" y="3098058"/>
            <a:ext cx="86963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E7AD-117C-4693-B911-5DF8AD4C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D5A9-C19A-47ED-8956-FBE5B0DA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in Lua are the same as conditions in other languages, except for the “end” keyword.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FE302-10FF-4591-AE42-A282B0D3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793258"/>
            <a:ext cx="41148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E4B6-FCB3-4CED-A6A8-597F750C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24FE-CF08-4BC6-9C4D-C4D9AC2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loops in Lua are the same as in most languages, so we will focus on </a:t>
            </a:r>
            <a:r>
              <a:rPr lang="en-US" b="1" dirty="0"/>
              <a:t>for</a:t>
            </a:r>
            <a:r>
              <a:rPr lang="en-US" dirty="0"/>
              <a:t> loops as they have some unique implementations.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25EA-1BEE-4616-8570-8E587526A82A}"/>
              </a:ext>
            </a:extLst>
          </p:cNvPr>
          <p:cNvSpPr txBox="1"/>
          <p:nvPr/>
        </p:nvSpPr>
        <p:spPr>
          <a:xfrm>
            <a:off x="2649694" y="6431121"/>
            <a:ext cx="695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If the step expression is not defined, Lua assumes a default step of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5FC72-BEBE-4FBE-953D-A2DB5311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07" y="2915746"/>
            <a:ext cx="7233946" cy="33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6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2F38-4FBA-47BC-80E7-CB40E1D5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-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6E87-1274-4075-9F39-64E81CC3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implies, a </a:t>
            </a:r>
            <a:r>
              <a:rPr lang="en-US" b="1" dirty="0"/>
              <a:t>repeat</a:t>
            </a:r>
            <a:r>
              <a:rPr lang="en-US" dirty="0"/>
              <a:t>-</a:t>
            </a:r>
            <a:r>
              <a:rPr lang="en-US" b="1" dirty="0"/>
              <a:t>until</a:t>
            </a:r>
            <a:r>
              <a:rPr lang="en-US" dirty="0"/>
              <a:t> statement repeats its body until its condition is true. The test is done after the body, so the body is always executed at least once.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1C8E9-D371-4B9A-9295-BDD95122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30" y="3107583"/>
            <a:ext cx="45339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4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BE10-BD91-4C35-AE75-5B8E536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C552-2657-468F-9C12-34C4C769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below, do blocks are a section of code that represent a “local instance”. Assigning values within a block will cause those values to revert after the block is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D9D37-17ED-4646-82D2-B785D2D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75" y="3010732"/>
            <a:ext cx="3624010" cy="30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92D-2F1A-4E51-AA10-46847E0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D2C4-9542-4BC5-8216-67BABCE2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coroutine is a line of execution with its own stack, local variables, and instruction pointer. However, coroutines share general variables and mostly anything else with other coroutines.</a:t>
            </a:r>
          </a:p>
          <a:p>
            <a:r>
              <a:rPr lang="en-US" dirty="0"/>
              <a:t>Lua offers all its coroutine functions in the coroutine table. The create function creates new coroutines. It has a single argument, which is a function with the code that the coroutine will run. It returns a value of type thread, which represents the new coroutine.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AD00C-6C94-42DD-8732-2BB6954D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4230792"/>
            <a:ext cx="4057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80AC-A9DE-46D7-AEA3-6EEF22D2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Lua?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9CD4-F6D0-4345-8B5F-D6A5FE89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is a powerful, efficient, lightweight, embeddable scripting language. </a:t>
            </a:r>
          </a:p>
          <a:p>
            <a:r>
              <a:rPr lang="en-US" dirty="0"/>
              <a:t>Lua is compiled and written in ANSI C (Standard C) and uses a simple C API to embed itself into applications. This allows it to support cross-platform usage, although Lua programs are usually developed on Linux operating systems.</a:t>
            </a:r>
          </a:p>
          <a:p>
            <a:r>
              <a:rPr lang="en-US" dirty="0"/>
              <a:t>It supports procedural programming, object-oriented programming, functional programming, data-driven programming, and data description.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324290-8606-4F2C-86C6-C4584E886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93742" y="4419005"/>
            <a:ext cx="1559835" cy="1559835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9F161C1-5481-43CF-8665-1E7B94F6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019" y="4157913"/>
            <a:ext cx="2082020" cy="20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6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C06-587F-44B0-B822-2D0D4E2C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1A1F-D9E7-42CE-B41C-3DC936AE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9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coroutine can be in one of three different states: suspended, running, and dead. When created, a coroutine starts in the suspended state. This means that its code is not automatically executed until specified. The status of a coroutine can be checked with the status function.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execute the code in the previous slide, we simply write: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coroutine will then terminate and revert to a “dead” state from which it cannot return.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2723E-B129-4AAB-A3D1-371FB7C4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57979"/>
            <a:ext cx="5000625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3EB3A-4FFC-4A85-83FB-23949672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52756"/>
            <a:ext cx="386359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6862-4667-47D0-BC77-7F6BF48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Predefined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15EE-BACA-48B4-916E-463A776E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many predefined functions to simplify coding (most of which are based off C functions).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DE6E9-AF58-46C9-91D3-5185BD37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55" y="3150446"/>
            <a:ext cx="8477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5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401-4C38-47AC-B76E-174712EA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 / HTML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6C79A-AA9B-4795-AE36-D0541E68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PHP and JSP, Lua can be embedded into HTML pages.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FE175-9914-4739-8FDF-C5DB2651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97517"/>
            <a:ext cx="504825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D79F3-54E0-4417-BD99-1D4C4C61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55" y="2697517"/>
            <a:ext cx="4076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6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2BF7-03D4-438E-87C3-FD7298F6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Let's get started!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1EE27BF-E89C-463C-BD64-0CB30988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6834" y="2456310"/>
            <a:ext cx="2758331" cy="2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rass, toy, doll&#10;&#10;Description automatically generated">
            <a:extLst>
              <a:ext uri="{FF2B5EF4-FFF2-40B4-BE49-F238E27FC236}">
                <a16:creationId xmlns:a16="http://schemas.microsoft.com/office/drawing/2014/main" id="{6205BBF5-B7AC-4AB1-9D58-838FBA40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6A6427-CF64-4E5F-8735-0C64F183B7E9}"/>
              </a:ext>
            </a:extLst>
          </p:cNvPr>
          <p:cNvSpPr/>
          <p:nvPr/>
        </p:nvSpPr>
        <p:spPr>
          <a:xfrm>
            <a:off x="1692230" y="5934670"/>
            <a:ext cx="8807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https://www.roblox.com/create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809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8CF8-73EF-4389-B2F7-B9F797E1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7FB0-D657-4BFA-8A95-89CE84DD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23116" cy="376089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https://www.lua.org/start.html</a:t>
            </a:r>
            <a:endParaRPr lang="en-US" dirty="0"/>
          </a:p>
          <a:p>
            <a:r>
              <a:rPr lang="en-US" dirty="0">
                <a:hlinkClick r:id="rId4"/>
              </a:rPr>
              <a:t>https://www.lua.org/pil/contents.html</a:t>
            </a:r>
            <a:endParaRPr lang="en-US" dirty="0"/>
          </a:p>
          <a:p>
            <a:r>
              <a:rPr lang="en-US" dirty="0">
                <a:hlinkClick r:id="rId5"/>
              </a:rPr>
              <a:t>https://www.lua.org/pil/1.html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https://www.youtube.com/watch?v=iMacxZQMPXs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https://www.youtube.com/watch?v=XCwXWOe6VcU</a:t>
            </a:r>
            <a:endParaRPr lang="en-US" dirty="0"/>
          </a:p>
          <a:p>
            <a:r>
              <a:rPr lang="en-US" dirty="0">
                <a:hlinkClick r:id="rId8"/>
              </a:rPr>
              <a:t>https://code.labstack.com/lua</a:t>
            </a:r>
            <a:endParaRPr lang="en-US" dirty="0"/>
          </a:p>
          <a:p>
            <a:r>
              <a:rPr lang="en-US" dirty="0">
                <a:hlinkClick r:id="rId9"/>
              </a:rPr>
              <a:t>https://riptutorial.com/lua</a:t>
            </a:r>
            <a:endParaRPr lang="en-US" dirty="0"/>
          </a:p>
          <a:p>
            <a:r>
              <a:rPr lang="en-US" dirty="0">
                <a:hlinkClick r:id="rId10"/>
              </a:rPr>
              <a:t>https://compasstech.com.au/TNS_Authoring/Scripting/script_tut1.html</a:t>
            </a:r>
            <a:endParaRPr lang="en-US" dirty="0"/>
          </a:p>
          <a:p>
            <a:r>
              <a:rPr lang="en-US" dirty="0">
                <a:hlinkClick r:id="rId11"/>
              </a:rPr>
              <a:t>https://keplerproject.github.io/cgilua/manual.html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5FF01-B5E6-4E33-8DEA-424E9B83C320}"/>
              </a:ext>
            </a:extLst>
          </p:cNvPr>
          <p:cNvSpPr txBox="1">
            <a:spLocks/>
          </p:cNvSpPr>
          <p:nvPr/>
        </p:nvSpPr>
        <p:spPr>
          <a:xfrm>
            <a:off x="6568884" y="2191752"/>
            <a:ext cx="5415970" cy="3760891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https://riptutorial.com/ebook/lua</a:t>
            </a:r>
            <a:endParaRPr lang="en-US" dirty="0"/>
          </a:p>
          <a:p>
            <a:r>
              <a:rPr lang="en-US" dirty="0">
                <a:hlinkClick r:id="rId13"/>
              </a:rPr>
              <a:t>http://luajit.org/install.html</a:t>
            </a:r>
            <a:endParaRPr lang="en-US" dirty="0"/>
          </a:p>
          <a:p>
            <a:r>
              <a:rPr lang="en-US" dirty="0">
                <a:hlinkClick r:id="rId14"/>
              </a:rPr>
              <a:t>http://lua-users.org/wiki/SampleCode</a:t>
            </a:r>
            <a:endParaRPr lang="en-US" dirty="0"/>
          </a:p>
          <a:p>
            <a:r>
              <a:rPr lang="en-US" dirty="0">
                <a:hlinkClick r:id="rId15"/>
              </a:rPr>
              <a:t>https://en.wikipedia.org/wiki/Lua_(programming_language)</a:t>
            </a:r>
            <a:endParaRPr lang="en-US" dirty="0"/>
          </a:p>
          <a:p>
            <a:r>
              <a:rPr lang="en-US" dirty="0">
                <a:hlinkClick r:id="rId16"/>
              </a:rPr>
              <a:t>https://wowwiki-archive.fandom.com/wiki/Lua</a:t>
            </a:r>
            <a:endParaRPr lang="en-US" dirty="0"/>
          </a:p>
          <a:p>
            <a:r>
              <a:rPr lang="en-US" dirty="0">
                <a:hlinkClick r:id="rId17"/>
              </a:rPr>
              <a:t>https://www.youtube.com/watch?v=Pvnqg8XgDfw</a:t>
            </a:r>
            <a:endParaRPr lang="en-US" dirty="0"/>
          </a:p>
          <a:p>
            <a:r>
              <a:rPr lang="en-US" dirty="0">
                <a:hlinkClick r:id="rId18"/>
              </a:rPr>
              <a:t>https://devforum.roblox.com/t/lua-scripting-starter-guide/394618</a:t>
            </a:r>
            <a:endParaRPr lang="en-US" dirty="0"/>
          </a:p>
          <a:p>
            <a:r>
              <a:rPr lang="en-US" dirty="0">
                <a:hlinkClick r:id="rId19"/>
              </a:rPr>
              <a:t>https://chdk.fandom.com/wiki/Execute_Lua_scripts_with_hostlua_%26_notepad%2B%2B</a:t>
            </a:r>
            <a:endParaRPr lang="en-US" dirty="0"/>
          </a:p>
          <a:p>
            <a:r>
              <a:rPr lang="en-US" dirty="0">
                <a:hlinkClick r:id="rId20"/>
              </a:rPr>
              <a:t>https://developer.roblox.com/en-us</a:t>
            </a:r>
            <a:r>
              <a:rPr lang="en-US">
                <a:hlinkClick r:id="rId20"/>
              </a:rPr>
              <a:t>/api-reference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3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202B-53AA-4C37-9994-D566F63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F954-5476-45BC-89F1-7B753B53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https://www.reddit.com/r/pokemonrng/comments/ug2mr/using_lua_scripts_for_gen_iii_emulator_rng/</a:t>
            </a:r>
            <a:endParaRPr lang="en-US" dirty="0"/>
          </a:p>
          <a:p>
            <a:r>
              <a:rPr lang="en-US" dirty="0">
                <a:hlinkClick r:id="rId3"/>
              </a:rPr>
              <a:t>https://pksvuiscripting.weebly.com/basic-scripting.html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https://www.youtube.com/watch?v=PBUAf3e7F7o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https://www.youtube.com/watch?v=LtGm7e9gd0Y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https://www.youtube.com/watch?v=3DkZmcGySMk</a:t>
            </a:r>
            <a:endParaRPr lang="en-US" dirty="0"/>
          </a:p>
          <a:p>
            <a:r>
              <a:rPr lang="en-US" dirty="0">
                <a:hlinkClick r:id="rId7"/>
              </a:rPr>
              <a:t>http://forums.therockmanexezone.com/lua-script-folder-editor-t15188.html</a:t>
            </a:r>
            <a:endParaRPr lang="en-US" dirty="0"/>
          </a:p>
          <a:p>
            <a:r>
              <a:rPr lang="en-US" dirty="0">
                <a:hlinkClick r:id="rId8"/>
              </a:rPr>
              <a:t>https://www.twilio.com/blog/how-to-write-lua-scripts-for-video-games-with-the-bizhawk-emulator</a:t>
            </a:r>
            <a:endParaRPr lang="en-US" dirty="0"/>
          </a:p>
          <a:p>
            <a:r>
              <a:rPr lang="en-US" dirty="0">
                <a:hlinkClick r:id="rId9"/>
              </a:rPr>
              <a:t>http://fceux.com/web/help/LuaGettingStarted.html</a:t>
            </a:r>
            <a:endParaRPr lang="en-US" dirty="0"/>
          </a:p>
          <a:p>
            <a:r>
              <a:rPr lang="en-US" dirty="0">
                <a:hlinkClick r:id="rId10"/>
              </a:rPr>
              <a:t>https://www.reddit.com/r/lua/comments/6xhrx3/how_to_learn_lua/</a:t>
            </a:r>
            <a:endParaRPr lang="en-US" dirty="0"/>
          </a:p>
          <a:p>
            <a:r>
              <a:rPr lang="en-US" dirty="0">
                <a:hlinkClick r:id="rId11"/>
              </a:rPr>
              <a:t>http://www.computercraft.info/forums2/index.php?/topic/18789-ccemuredux-computercraft-emulator-redux/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6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E0F-8D61-4B80-8C53-6C6BC4AE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AE8E-B17C-4A3F-B0D0-89F5E933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was created in 1993 by Roberto Ierusalimschy. It is currently being maintained and designed by a team at PUC-Rio, a university in Brazil. </a:t>
            </a:r>
          </a:p>
          <a:p>
            <a:r>
              <a:rPr lang="en-US" dirty="0"/>
              <a:t>Lua is not an abbreviation, it literally means “moon” in Portuguese.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104BF-BFCD-4F8A-9396-E4BA946F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991" y="3328782"/>
            <a:ext cx="3881535" cy="29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4744-E42E-45F1-B8C8-41DB60DE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Lua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14A-12DF-4B5D-BDEF-F5096502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combines simple procedural syntax with powerful data description constructs. It is a dynamically typed language (variable types are checked during runtime). </a:t>
            </a:r>
          </a:p>
          <a:p>
            <a:r>
              <a:rPr lang="en-US" dirty="0"/>
              <a:t>Lua runs by interpreting bytecode with a register-based virtual machine. It has automatic memory management with incremental garbage collection.</a:t>
            </a:r>
          </a:p>
          <a:p>
            <a:r>
              <a:rPr lang="en-US" dirty="0"/>
              <a:t>Lua was created with speed, portability, extensibility, and ease-of-use in mind. </a:t>
            </a:r>
          </a:p>
          <a:p>
            <a:r>
              <a:rPr lang="en-US" dirty="0"/>
              <a:t>This makes Lua ideal for configuration, scripting, and rapid prototyping.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30AA-CD30-423D-AD6C-B8E0C13A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Made With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5EF0-7028-4E80-A650-9F8E0E4E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 been used in many industrial applications: </a:t>
            </a:r>
          </a:p>
          <a:p>
            <a:r>
              <a:rPr lang="en-US" dirty="0"/>
              <a:t>Adobe Photoshop Lightroom, Apache HTTP Server, MySQL Workbench, Vim etc.</a:t>
            </a:r>
          </a:p>
          <a:p>
            <a:r>
              <a:rPr lang="en-US" dirty="0"/>
              <a:t>Lua is very popular in the video game community, often seen as one of the most popular scripting languages. A few games that are made in or use Lua scripting are:</a:t>
            </a:r>
          </a:p>
          <a:p>
            <a:r>
              <a:rPr lang="en-US" dirty="0"/>
              <a:t>World of Warcraft, Angry Birds, Roblox, Garry’s Mod, Warframe, Dota 2, Factorio,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FAB0-67AB-4633-A20B-311F5703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Lua Scripting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D4BD9C0-E1DD-415D-AF41-8D3F90B13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164" y="2494754"/>
            <a:ext cx="5876166" cy="3302763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B9275A-96CE-4D0B-8D3B-D4F9089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89" y="2500605"/>
            <a:ext cx="4113106" cy="3296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02D8B-34FA-41BB-A9C8-35E1378023FF}"/>
              </a:ext>
            </a:extLst>
          </p:cNvPr>
          <p:cNvSpPr txBox="1"/>
          <p:nvPr/>
        </p:nvSpPr>
        <p:spPr>
          <a:xfrm>
            <a:off x="1127589" y="213671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World of Warcraft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0B290-BC62-427B-8893-19B4D506B096}"/>
              </a:ext>
            </a:extLst>
          </p:cNvPr>
          <p:cNvSpPr txBox="1"/>
          <p:nvPr/>
        </p:nvSpPr>
        <p:spPr>
          <a:xfrm>
            <a:off x="6444694" y="2097430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Minecraft (ComputerCraft)</a:t>
            </a:r>
          </a:p>
        </p:txBody>
      </p:sp>
    </p:spTree>
    <p:extLst>
      <p:ext uri="{BB962C8B-B14F-4D97-AF65-F5344CB8AC3E}">
        <p14:creationId xmlns:p14="http://schemas.microsoft.com/office/powerpoint/2010/main" val="25940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103-811F-4085-BDCC-E61A6C30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Examples Continued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15450-39E5-4E19-9833-A61E9F50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19265"/>
            <a:ext cx="5052472" cy="3099862"/>
          </a:xfrm>
        </p:spPr>
      </p:pic>
      <p:pic>
        <p:nvPicPr>
          <p:cNvPr id="7" name="Picture 6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2F61266B-9959-412C-95A1-97097717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47" y="2682639"/>
            <a:ext cx="5369712" cy="3020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FBCE7-117C-4958-8071-C9550003B5D3}"/>
              </a:ext>
            </a:extLst>
          </p:cNvPr>
          <p:cNvSpPr txBox="1"/>
          <p:nvPr/>
        </p:nvSpPr>
        <p:spPr>
          <a:xfrm>
            <a:off x="1470504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Roblox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BF4C-C505-45FF-91A6-1D4DF5028681}"/>
              </a:ext>
            </a:extLst>
          </p:cNvPr>
          <p:cNvSpPr txBox="1"/>
          <p:nvPr/>
        </p:nvSpPr>
        <p:spPr>
          <a:xfrm>
            <a:off x="7333239" y="2025333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Emulators</a:t>
            </a:r>
          </a:p>
        </p:txBody>
      </p:sp>
    </p:spTree>
    <p:extLst>
      <p:ext uri="{BB962C8B-B14F-4D97-AF65-F5344CB8AC3E}">
        <p14:creationId xmlns:p14="http://schemas.microsoft.com/office/powerpoint/2010/main" val="384862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9EC0-9777-4A0A-8449-1F1A3EFE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Lua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AA74-C900-41E6-95D8-66881DF4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tradition, we will start off with a simple “Hello World” 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9FB0F-1456-490A-8B96-C431A920D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" b="9801"/>
          <a:stretch/>
        </p:blipFill>
        <p:spPr>
          <a:xfrm>
            <a:off x="3427837" y="3195375"/>
            <a:ext cx="5336325" cy="1634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B0C80-A4E2-4240-B4A0-C9A6A35DA505}"/>
              </a:ext>
            </a:extLst>
          </p:cNvPr>
          <p:cNvSpPr txBox="1"/>
          <p:nvPr/>
        </p:nvSpPr>
        <p:spPr>
          <a:xfrm>
            <a:off x="4069927" y="5200307"/>
            <a:ext cx="411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semicolons!</a:t>
            </a:r>
          </a:p>
        </p:txBody>
      </p:sp>
    </p:spTree>
    <p:extLst>
      <p:ext uri="{BB962C8B-B14F-4D97-AF65-F5344CB8AC3E}">
        <p14:creationId xmlns:p14="http://schemas.microsoft.com/office/powerpoint/2010/main" val="81763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98D6-880C-4257-A5C8-E5A3C2AC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324CEF-B9A2-428C-AE5D-A6F38005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435807"/>
          </a:xfrm>
        </p:spPr>
        <p:txBody>
          <a:bodyPr/>
          <a:lstStyle/>
          <a:p>
            <a:r>
              <a:rPr lang="en-US" dirty="0"/>
              <a:t>Lua uses loosely-typed variables by default. There are variants of Lua that allow for strongly-typed variables but they are not as commonly used.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BB549F-712D-4DB6-A5C4-9C1026B6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42" y="3429000"/>
            <a:ext cx="921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226</TotalTime>
  <Words>1357</Words>
  <Application>Microsoft Office PowerPoint</Application>
  <PresentationFormat>Widescreen</PresentationFormat>
  <Paragraphs>135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Georgia Pro Cond Light</vt:lpstr>
      <vt:lpstr>Speak Pro</vt:lpstr>
      <vt:lpstr>RetrospectVTI</vt:lpstr>
      <vt:lpstr>Lua </vt:lpstr>
      <vt:lpstr>What is Lua?</vt:lpstr>
      <vt:lpstr>History of Lua</vt:lpstr>
      <vt:lpstr>How Does Lua Work?</vt:lpstr>
      <vt:lpstr>Popular Software Made With Lua</vt:lpstr>
      <vt:lpstr>Some Examples of Lua Scripting</vt:lpstr>
      <vt:lpstr>Scripting Examples Continued</vt:lpstr>
      <vt:lpstr>Getting Started With Lua - Basics</vt:lpstr>
      <vt:lpstr>Types</vt:lpstr>
      <vt:lpstr>The Nil Type</vt:lpstr>
      <vt:lpstr>Expressions</vt:lpstr>
      <vt:lpstr>Functions</vt:lpstr>
      <vt:lpstr>Garbage Collection</vt:lpstr>
      <vt:lpstr>Tables</vt:lpstr>
      <vt:lpstr>Conditions</vt:lpstr>
      <vt:lpstr>Loops</vt:lpstr>
      <vt:lpstr>Loops - Repeat</vt:lpstr>
      <vt:lpstr>Do Blocks</vt:lpstr>
      <vt:lpstr>Coroutines</vt:lpstr>
      <vt:lpstr>Coroutines Continued</vt:lpstr>
      <vt:lpstr>Lua Predefined Functions</vt:lpstr>
      <vt:lpstr>Lua / HTML</vt:lpstr>
      <vt:lpstr>Let's get started!</vt:lpstr>
      <vt:lpstr>PowerPoint Presentation</vt:lpstr>
      <vt:lpstr>Research References</vt:lpstr>
      <vt:lpstr>Scripting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Lua </dc:title>
  <dc:creator>Ethan Reinsborough</dc:creator>
  <cp:lastModifiedBy>Reinsborough, Ethan</cp:lastModifiedBy>
  <cp:revision>35</cp:revision>
  <dcterms:created xsi:type="dcterms:W3CDTF">2021-02-09T14:47:13Z</dcterms:created>
  <dcterms:modified xsi:type="dcterms:W3CDTF">2021-03-14T22:20:49Z</dcterms:modified>
</cp:coreProperties>
</file>