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68" r:id="rId4"/>
    <p:sldId id="266" r:id="rId5"/>
    <p:sldId id="269" r:id="rId6"/>
    <p:sldId id="271" r:id="rId7"/>
    <p:sldId id="257" r:id="rId8"/>
    <p:sldId id="258" r:id="rId9"/>
    <p:sldId id="259" r:id="rId10"/>
    <p:sldId id="26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DE8BF-E226-4206-A7AD-2FE3A189D83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8AB23-C5AE-4277-925C-1239BC94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 At the national level (westernized nations), greater internet usage predicts greater political violence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Worldview Conflict is hypothesized to increase affective polarization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Greater salience of conflicting worldviews from internet usage results in greater negative emotion associated with outgroups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Ideological Migration is hypothesized to increase political polarization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Individuals will choose to interact in communities with similar ideologies as their own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Leads to echo chamber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-Subset of developed, westernized nations from 1990-2009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-Appears to be sufficient variation in independent, dependent variables for regression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-Appears to be exponential relationship between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-Pooled OLS neglects ‘in-between’ differences in countries – more models should be fit (fixed effects, random effects)</a:t>
            </a:r>
          </a:p>
          <a:p>
            <a:r>
              <a:rPr lang="en-US" dirty="0"/>
              <a:t>-Social media platforms were not as widespread in 1990-2009 as they are now – this analysis should be re-done with more recent data</a:t>
            </a:r>
          </a:p>
          <a:p>
            <a:r>
              <a:rPr lang="en-US" dirty="0"/>
              <a:t>-Research has shown that machine-event coding has inaccuracies and is not 100% reliable – this most probably affected the violent protest measures in this analysis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-Study finds that moralized tweets correlated with violent actions in 2015 Baltimore protests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AB23-C5AE-4277-925C-1239BC942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2CD7-B76F-4E81-9C4E-0E6C25973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18428-C58E-4815-8304-B9A009F8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01AA-91E8-461B-8918-6C7BA55C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0594-63B6-433A-914A-E13DCC0E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6064-8328-4F99-BBDA-B2D3BEE1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790B-070E-4A80-89F0-066B53D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A149-317C-4071-8B93-B5BD6025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D94B-CB89-4BC6-B2EC-CE4779A4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143E-9E05-4C6B-A292-3BF0C7B5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00CB-998E-4AB5-9A1D-D6DBAB9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521C7-023B-487C-9946-99022AD07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5970-8016-4BE3-AB12-9F3CCE718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07F3-24E9-4866-B2F6-5F3C7B4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ACF9-4AD3-400E-A4B0-6FEF4048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3830-65FC-4772-9EAD-164EAB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409-9D0B-4AE9-98D9-4A4E27B8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2C58-8A75-4E4B-A263-6CA019B9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B0FEB-50B5-4F10-9B53-3D9AC3F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B41C-0B9F-42E8-B707-A3C6F007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7866-C8BB-4FC6-BC6F-E933B67A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5F8F-91E0-4B61-8188-3C12BC5D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2016-62C0-41CC-88D7-90C67F48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51C6-1006-41C8-8182-77269655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4B36-34AA-4754-981B-B2AB7B6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0314-B247-43BF-A52D-F451A9B7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EA15-9267-4C6A-A743-45627BF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BE2D-1B69-410A-A1ED-203E1B3B2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7D0C9-0DAD-469E-ABF4-69C3FF4A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EB39E-204A-434F-8E19-FE13F721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76AC4-81A8-4B08-A3B5-ACF8BA91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EDBF-AFA1-4199-B7AC-200500F1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031D-D882-4C8F-AF29-96B06F4B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9F58A-9760-47CE-8BA3-896441A8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8E65-69CE-4BFE-991D-BC44A8EA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2705-03E6-4B78-B0F5-4F626B0A8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E4974-B73F-4A66-9B30-B3838D436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627-714A-4873-AC39-55CCD4DF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ED83A-FE0A-4BFC-81D8-34DF2874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B0387-AD13-4FAF-9B55-CCFDDBC3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1D53-4366-4ABE-90EF-06100DE9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F6357-766F-4A29-A606-93126F50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F7667-A63B-4939-8276-BAEE805F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AECA-2AE4-480D-89B4-1E2EF6B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719FD-9A07-490F-A104-1C8F3DEC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E4E43-7A94-418F-83CF-D1227F1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5ED1-BD04-4EB6-976A-D4D65D6B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7CF-7D60-44F2-B902-EE9A6E7E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583B-C657-4F8A-8A0D-E3B23BA1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2175-21AB-4C72-BC58-70250BEC9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876D9-CB2E-4E6B-B92F-58AA719F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2DCC-9811-40D9-9839-5704CDAD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BACD-B4E1-4842-A627-C6FE5534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D7AE-5F18-4C84-A52C-6A602ADE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D10C4-A6EB-45FA-95C3-A2227ACAA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9DF6-D7AD-41C3-9524-5A4799D6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A7F00-017A-4E64-B44F-84F8A932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8D4F-F782-41A7-8B98-C2FD1CF3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0252C-B4C5-4640-929A-F98E9ECC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C4F97-92ED-4F42-A116-F3205598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C3E-FCE6-42B2-A5CC-8914FA6D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E810-8AC9-4D79-8BFE-49299D349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6536-9B2B-44FB-83E2-67C96673833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8834-AF64-416F-BC04-AFAF22FC7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4774-625D-48B1-821E-766359352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D42B-0C29-4E64-B62D-976BC52D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4CF3A6-0E1A-4927-BCB5-1480DA8011A6}"/>
              </a:ext>
            </a:extLst>
          </p:cNvPr>
          <p:cNvSpPr/>
          <p:nvPr/>
        </p:nvSpPr>
        <p:spPr>
          <a:xfrm>
            <a:off x="161365" y="161365"/>
            <a:ext cx="11869270" cy="652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4D5F1-5FBC-4712-9BEC-DFC60E3E451B}"/>
              </a:ext>
            </a:extLst>
          </p:cNvPr>
          <p:cNvSpPr txBox="1"/>
          <p:nvPr/>
        </p:nvSpPr>
        <p:spPr>
          <a:xfrm>
            <a:off x="605117" y="1407459"/>
            <a:ext cx="886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Internet Usage as a Predictor for Political Violence in Western Nations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C069B-AE09-44AC-8119-14CC8128B28C}"/>
              </a:ext>
            </a:extLst>
          </p:cNvPr>
          <p:cNvSpPr txBox="1"/>
          <p:nvPr/>
        </p:nvSpPr>
        <p:spPr>
          <a:xfrm>
            <a:off x="605115" y="2607226"/>
            <a:ext cx="1098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Ethan Witkowski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1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76518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 Output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>
            <a:cxnSpLocks/>
          </p:cNvCxnSpPr>
          <p:nvPr/>
        </p:nvCxnSpPr>
        <p:spPr>
          <a:xfrm>
            <a:off x="412374" y="1057835"/>
            <a:ext cx="4338920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39EC95-FEB8-4CBB-AFB6-960C2EF74095}"/>
              </a:ext>
            </a:extLst>
          </p:cNvPr>
          <p:cNvSpPr txBox="1"/>
          <p:nvPr/>
        </p:nvSpPr>
        <p:spPr>
          <a:xfrm>
            <a:off x="1105710" y="4965681"/>
            <a:ext cx="507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represents the change in outcome variable given a one-unit change in regressor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E60CE72-F733-4AAC-969D-D0117A80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17" y="4869138"/>
            <a:ext cx="618185" cy="667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CA4013-2137-4549-BF6B-E67BFCAD2A5A}"/>
              </a:ext>
            </a:extLst>
          </p:cNvPr>
          <p:cNvSpPr txBox="1"/>
          <p:nvPr/>
        </p:nvSpPr>
        <p:spPr>
          <a:xfrm>
            <a:off x="6523642" y="4965681"/>
            <a:ext cx="507364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Interpretation:</a:t>
            </a:r>
          </a:p>
          <a:p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additional 1 million internet users predicts a 2.98 increase in number </a:t>
            </a: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of quarterly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violent protests (p = .0000)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2DB43-89ED-4DC7-9B72-05A29ED8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13" y="1154378"/>
            <a:ext cx="8078048" cy="34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7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Discussion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2CC446-54B2-4DD6-9CFB-3872DBA78E93}"/>
              </a:ext>
            </a:extLst>
          </p:cNvPr>
          <p:cNvSpPr txBox="1"/>
          <p:nvPr/>
        </p:nvSpPr>
        <p:spPr>
          <a:xfrm>
            <a:off x="645459" y="1381650"/>
            <a:ext cx="63999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Limitations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Causality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Pooled OLS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protest severity measure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Early-stage social internet technology from 1990-2009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 video/photographic stimuli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event-coding inaccuracies</a:t>
            </a:r>
          </a:p>
          <a:p>
            <a:pPr lvl="1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Hammond, Weidmann (2014)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64C651-6A28-4925-8DE7-DB32C564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927" y="4256825"/>
            <a:ext cx="3855614" cy="1920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FC906-B5E6-421F-BFDA-05056455F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19" y="1574279"/>
            <a:ext cx="4279902" cy="23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Further Research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2CC446-54B2-4DD6-9CFB-3872DBA78E93}"/>
              </a:ext>
            </a:extLst>
          </p:cNvPr>
          <p:cNvSpPr txBox="1"/>
          <p:nvPr/>
        </p:nvSpPr>
        <p:spPr>
          <a:xfrm>
            <a:off x="595184" y="2643572"/>
            <a:ext cx="6399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directed study is necessary</a:t>
            </a:r>
          </a:p>
          <a:p>
            <a:pPr lvl="1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Moijmann, Hoover, Lin (2018)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Event-specific analysis of internet use and violent actions</a:t>
            </a:r>
          </a:p>
          <a:p>
            <a:pPr lvl="1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3E1F2-5E7A-4E6C-8824-A641FB0B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20" y="1818817"/>
            <a:ext cx="3612064" cy="39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0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B071D-82BC-400B-BDBB-B04E8D923959}"/>
              </a:ext>
            </a:extLst>
          </p:cNvPr>
          <p:cNvSpPr txBox="1"/>
          <p:nvPr/>
        </p:nvSpPr>
        <p:spPr>
          <a:xfrm>
            <a:off x="412374" y="3159815"/>
            <a:ext cx="67799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western nations, greater internet usage predicts greater socio-political violence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A552A14-BD90-4CBC-A784-66990DD52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89" y="1844060"/>
            <a:ext cx="3923192" cy="43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Causal Mechanisms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B071D-82BC-400B-BDBB-B04E8D923959}"/>
              </a:ext>
            </a:extLst>
          </p:cNvPr>
          <p:cNvSpPr txBox="1"/>
          <p:nvPr/>
        </p:nvSpPr>
        <p:spPr>
          <a:xfrm>
            <a:off x="412374" y="1398088"/>
            <a:ext cx="671429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Worldview Conflict Hypothesis</a:t>
            </a:r>
          </a:p>
          <a:p>
            <a:pPr lvl="1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Brandt, Crawford, Van Tongeren (2019)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Greater exposure to conflicting political worldviews from internet usage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Ideological Migration Hypothesis</a:t>
            </a:r>
          </a:p>
          <a:p>
            <a:pPr lvl="1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Motyl et al. (2013)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Motivated avoidance of counter-attitudinal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exposure to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FB06F43-C40A-4712-8930-0D9375F8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63" y="3879178"/>
            <a:ext cx="3768723" cy="2268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EE3E3-15DE-4844-876E-C88B5B690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63" y="1546338"/>
            <a:ext cx="3768723" cy="18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AA81817-27A5-4E8E-BDF6-F114F35F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55" y="1450764"/>
            <a:ext cx="1347542" cy="478491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72104F9-41E6-458F-BE11-FC340C98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66" y="1616629"/>
            <a:ext cx="6529808" cy="461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69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0943E45-EB96-435E-B127-D56F0C8AA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37" y="4082977"/>
            <a:ext cx="3669053" cy="25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F6B2759-B582-4FDF-BE47-54938841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8" y="1498276"/>
            <a:ext cx="3421377" cy="246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51B30588-D092-41A0-B3F8-7F145C9BC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37" y="1432621"/>
            <a:ext cx="3669053" cy="25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F0EA81F-F378-4E80-AA78-289CCB9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8" y="4123804"/>
            <a:ext cx="3421378" cy="246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EF28EC-09DF-431C-BF10-998621FEB34C}"/>
              </a:ext>
            </a:extLst>
          </p:cNvPr>
          <p:cNvSpPr txBox="1"/>
          <p:nvPr/>
        </p:nvSpPr>
        <p:spPr>
          <a:xfrm>
            <a:off x="547584" y="2329210"/>
            <a:ext cx="223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Trend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0DD0B-997D-42D7-91B7-F556D1D09614}"/>
              </a:ext>
            </a:extLst>
          </p:cNvPr>
          <p:cNvSpPr txBox="1"/>
          <p:nvPr/>
        </p:nvSpPr>
        <p:spPr>
          <a:xfrm>
            <a:off x="547584" y="4931335"/>
            <a:ext cx="244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Zoom Trend </a:t>
            </a:r>
          </a:p>
        </p:txBody>
      </p:sp>
    </p:spTree>
    <p:extLst>
      <p:ext uri="{BB962C8B-B14F-4D97-AF65-F5344CB8AC3E}">
        <p14:creationId xmlns:p14="http://schemas.microsoft.com/office/powerpoint/2010/main" val="57466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95D30A-3472-4EFE-AADA-7068311B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68" y="1365287"/>
            <a:ext cx="38957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B609271-B7BC-4D68-8095-C9C0FE9E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67" y="4094599"/>
            <a:ext cx="38957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2E391B1-9CF3-499B-B3B9-90826E28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03" y="1365287"/>
            <a:ext cx="4019544" cy="26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B24F884-5DC8-4FA5-89BE-2483EE09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81" y="4094607"/>
            <a:ext cx="4190987" cy="26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3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85ABB7-5EC9-491F-B1F3-A65844C6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46" y="1741239"/>
            <a:ext cx="4547395" cy="4623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B071D-82BC-400B-BDBB-B04E8D923959}"/>
              </a:ext>
            </a:extLst>
          </p:cNvPr>
          <p:cNvSpPr txBox="1"/>
          <p:nvPr/>
        </p:nvSpPr>
        <p:spPr>
          <a:xfrm>
            <a:off x="349621" y="1741239"/>
            <a:ext cx="644562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Cross-national study predicting level of political violence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which characteristics are predictors of a country’s level of socio-political violence</a:t>
            </a:r>
          </a:p>
          <a:p>
            <a:pPr lvl="1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Least squares regression panel model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Panel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Picture 14" descr="A close up of a street&#10;&#10;Description automatically generated">
            <a:extLst>
              <a:ext uri="{FF2B5EF4-FFF2-40B4-BE49-F238E27FC236}">
                <a16:creationId xmlns:a16="http://schemas.microsoft.com/office/drawing/2014/main" id="{6E9C8F96-D681-4CC6-AC77-D8600B11D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39" y="2592646"/>
            <a:ext cx="3616567" cy="3162723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A27155D4-2E17-4730-8729-275581A9B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6" y="2855259"/>
            <a:ext cx="4741548" cy="30090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8D3B8F-7D83-45A3-A20F-54A95984B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03" y="5984873"/>
            <a:ext cx="875309" cy="3800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24EBC9-7C4D-41DD-BB45-2CB4ABE1FB0C}"/>
              </a:ext>
            </a:extLst>
          </p:cNvPr>
          <p:cNvSpPr txBox="1"/>
          <p:nvPr/>
        </p:nvSpPr>
        <p:spPr>
          <a:xfrm>
            <a:off x="1609161" y="1613201"/>
            <a:ext cx="84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observation represents a country at a certain time</a:t>
            </a:r>
          </a:p>
        </p:txBody>
      </p:sp>
    </p:spTree>
    <p:extLst>
      <p:ext uri="{BB962C8B-B14F-4D97-AF65-F5344CB8AC3E}">
        <p14:creationId xmlns:p14="http://schemas.microsoft.com/office/powerpoint/2010/main" val="425710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596D5-6ED3-4D87-80BA-D00A201C132B}"/>
              </a:ext>
            </a:extLst>
          </p:cNvPr>
          <p:cNvSpPr txBox="1"/>
          <p:nvPr/>
        </p:nvSpPr>
        <p:spPr>
          <a:xfrm>
            <a:off x="349621" y="349624"/>
            <a:ext cx="109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Least Squares Regression Model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B15BBF-F5A4-4A82-A59B-81C5FEFD5F98}"/>
              </a:ext>
            </a:extLst>
          </p:cNvPr>
          <p:cNvCxnSpPr/>
          <p:nvPr/>
        </p:nvCxnSpPr>
        <p:spPr>
          <a:xfrm>
            <a:off x="412374" y="1057835"/>
            <a:ext cx="1113416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107544-F4E0-42F2-B278-E42581259781}"/>
              </a:ext>
            </a:extLst>
          </p:cNvPr>
          <p:cNvSpPr txBox="1"/>
          <p:nvPr/>
        </p:nvSpPr>
        <p:spPr>
          <a:xfrm>
            <a:off x="8705222" y="1683159"/>
            <a:ext cx="172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Data-Fitting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53AA4-243E-43B5-8686-9C783913582F}"/>
              </a:ext>
            </a:extLst>
          </p:cNvPr>
          <p:cNvSpPr txBox="1"/>
          <p:nvPr/>
        </p:nvSpPr>
        <p:spPr>
          <a:xfrm>
            <a:off x="8337667" y="5100075"/>
            <a:ext cx="24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Parameter Estimation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DD8BD90-8D5E-4C19-9210-22F63ACC8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15" y="2677815"/>
            <a:ext cx="3956926" cy="1929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03FAB-FCF0-47A0-97E3-145858F626DC}"/>
              </a:ext>
            </a:extLst>
          </p:cNvPr>
          <p:cNvSpPr txBox="1"/>
          <p:nvPr/>
        </p:nvSpPr>
        <p:spPr>
          <a:xfrm>
            <a:off x="645459" y="1876367"/>
            <a:ext cx="62078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Outcome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Quarterly national violent protests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F020E-5446-428A-A341-14AB0EACE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9" y="2507146"/>
            <a:ext cx="904875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339621-A02A-4BA2-8A5D-969EB22C54E3}"/>
              </a:ext>
            </a:extLst>
          </p:cNvPr>
          <p:cNvSpPr txBox="1"/>
          <p:nvPr/>
        </p:nvSpPr>
        <p:spPr>
          <a:xfrm>
            <a:off x="645459" y="3914808"/>
            <a:ext cx="6207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Country characteristics predicting 			socio-political violence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E97D2-99B2-49BD-A3E3-EDBC4EA2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9" y="4633350"/>
            <a:ext cx="1866900" cy="466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47418-EDEC-4AB9-8928-6E2BC0335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165" y="4579285"/>
            <a:ext cx="661952" cy="287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4B2BC0-3B1E-4B83-B53D-A66EA0D81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536" y="4579285"/>
            <a:ext cx="468932" cy="258221"/>
          </a:xfrm>
          <a:prstGeom prst="rect">
            <a:avLst/>
          </a:prstGeom>
        </p:spPr>
      </p:pic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A031702-4895-4331-A587-A48E8A194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88" y="4579285"/>
            <a:ext cx="600176" cy="2551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7553BD-2522-4EAE-A740-2CF12959A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2148" y="2191549"/>
            <a:ext cx="1016034" cy="3898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8505-7A13-4A26-9EE4-B6CCFBE3EF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8055" y="5490295"/>
            <a:ext cx="1680033" cy="4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8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441</Words>
  <Application>Microsoft Office PowerPoint</Application>
  <PresentationFormat>Widescreen</PresentationFormat>
  <Paragraphs>89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Witkowski</dc:creator>
  <cp:lastModifiedBy>Ethan Witkowski</cp:lastModifiedBy>
  <cp:revision>109</cp:revision>
  <dcterms:created xsi:type="dcterms:W3CDTF">2019-12-02T21:02:25Z</dcterms:created>
  <dcterms:modified xsi:type="dcterms:W3CDTF">2019-12-19T04:12:01Z</dcterms:modified>
</cp:coreProperties>
</file>