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7"/>
  </p:notesMasterIdLst>
  <p:sldIdLst>
    <p:sldId id="260" r:id="rId2"/>
    <p:sldId id="288" r:id="rId3"/>
    <p:sldId id="290" r:id="rId4"/>
    <p:sldId id="292" r:id="rId5"/>
    <p:sldId id="291" r:id="rId6"/>
    <p:sldId id="293" r:id="rId7"/>
    <p:sldId id="274" r:id="rId8"/>
    <p:sldId id="294" r:id="rId9"/>
    <p:sldId id="272" r:id="rId10"/>
    <p:sldId id="298" r:id="rId11"/>
    <p:sldId id="296" r:id="rId12"/>
    <p:sldId id="295" r:id="rId13"/>
    <p:sldId id="300" r:id="rId14"/>
    <p:sldId id="302" r:id="rId15"/>
    <p:sldId id="30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C00000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55"/>
    <p:restoredTop sz="87302"/>
  </p:normalViewPr>
  <p:slideViewPr>
    <p:cSldViewPr snapToGrid="0" snapToObjects="1">
      <p:cViewPr varScale="1">
        <p:scale>
          <a:sx n="117" d="100"/>
          <a:sy n="117" d="100"/>
        </p:scale>
        <p:origin x="17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47B900-B1BA-C740-8F68-75949C03B85C}" type="datetimeFigureOut">
              <a:rPr lang="en-US" smtClean="0"/>
              <a:t>9/21/21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ADDD7B-E62F-EE45-880C-AC92DF9B2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292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ADDD7B-E62F-EE45-880C-AC92DF9B2DF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877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ADDD7B-E62F-EE45-880C-AC92DF9B2DF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3435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ADDD7B-E62F-EE45-880C-AC92DF9B2DF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51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ADDD7B-E62F-EE45-880C-AC92DF9B2DF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6998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1200" dirty="0"/>
              <a:t>Incomplete task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200" dirty="0"/>
              <a:t>Cognitive impairments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200" dirty="0"/>
              <a:t>Attention checks (&gt; 1)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200" dirty="0"/>
              <a:t>Extreme distractions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200" dirty="0"/>
              <a:t>&gt; 60 minutes of special education services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ADDD7B-E62F-EE45-880C-AC92DF9B2DF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4442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ADDD7B-E62F-EE45-880C-AC92DF9B2DF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265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0DB6D-0A10-374A-9CA6-AC3E782FF8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F327AD-DAF0-124B-ADBB-EB4F3A478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40022-6DE1-9445-BC0D-A1D01A4A7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85B08-F336-3645-A1C7-F2AFBEE9589F}" type="datetimeFigureOut">
              <a:rPr lang="en-US" smtClean="0"/>
              <a:t>9/21/21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B1F946-327A-B347-8141-C65E5E1C8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A57FE9-4D27-FF4F-B9A3-54EDA742A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9D48A-2EF2-EB40-998A-D578A7234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567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2FD75-17A9-8544-AFDB-0AA29E7E3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A3AC9D-B231-1D47-8F13-694AD7FEE9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65E36-3BA5-D548-A7F3-2F684B106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85B08-F336-3645-A1C7-F2AFBEE9589F}" type="datetimeFigureOut">
              <a:rPr lang="en-US" smtClean="0"/>
              <a:t>9/21/21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F7BF9-588D-E943-BAA9-58C48A71C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FFF63-B533-9C46-A73F-6DE249874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9D48A-2EF2-EB40-998A-D578A7234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635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202A3C-A889-B749-BAFC-D31CC6EB52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0FDD0C-D811-544D-A251-90FB929FE1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99437D-6487-814D-9982-4FD733EC8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85B08-F336-3645-A1C7-F2AFBEE9589F}" type="datetimeFigureOut">
              <a:rPr lang="en-US" smtClean="0"/>
              <a:t>9/21/21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FD39F-D654-EB4B-8C87-E4164C337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FF6915-C41D-9B48-BAB3-93A02BE10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9D48A-2EF2-EB40-998A-D578A7234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606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3718A-7DF3-F54A-85D2-D3A3EB0CC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9751B-70FF-6844-ABD6-C0910FF7B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9D4F7F-7104-AD45-83F6-DAC132475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85B08-F336-3645-A1C7-F2AFBEE9589F}" type="datetimeFigureOut">
              <a:rPr lang="en-US" smtClean="0"/>
              <a:t>9/21/21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FEEE2-3C65-B845-9803-452999950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C9FB4-BBBF-D843-9EC0-C65A1473A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9D48A-2EF2-EB40-998A-D578A7234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760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EA2D2-63A7-4542-9EA0-07E7A3BA5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E2F58C-C164-2F4F-B6FF-FC4E913905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906BE-400E-184C-8688-E98FA4CF9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85B08-F336-3645-A1C7-F2AFBEE9589F}" type="datetimeFigureOut">
              <a:rPr lang="en-US" smtClean="0"/>
              <a:t>9/21/21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C5174-897C-CF44-ADBA-448D2C16E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09ACC-D57E-3941-9875-4268B024B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9D48A-2EF2-EB40-998A-D578A7234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164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92B0A-FDCF-1344-90A1-AACE078AC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12EE9-5BE9-E949-A97B-9E9CE08CCC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1AB562-1D9A-044E-A687-5C4DA6A934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F14249-38B6-A444-A61C-BB3A435E8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85B08-F336-3645-A1C7-F2AFBEE9589F}" type="datetimeFigureOut">
              <a:rPr lang="en-US" smtClean="0"/>
              <a:t>9/21/21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30ACF0-DA35-274F-BDD1-2A9BC8038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1D9BB1-6B41-8842-BE4C-727FF9D1C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9D48A-2EF2-EB40-998A-D578A7234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455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FF298-7096-6546-9F79-773512E59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76AF7F-9FA0-BC47-9210-10DF9782B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FB104-8E3A-094D-949E-7F229E4CC3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68C6FF-3D89-0547-B0CE-5A3FFCB154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237534-2E5C-534B-9FCD-ACE5E65CB0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485A85-7956-AD4D-BA47-F30861B72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85B08-F336-3645-A1C7-F2AFBEE9589F}" type="datetimeFigureOut">
              <a:rPr lang="en-US" smtClean="0"/>
              <a:t>9/21/21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4C5FB0-D469-A447-88B5-CE89BC7DA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6BD6E4-1D4C-C245-A703-6565FC62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9D48A-2EF2-EB40-998A-D578A7234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223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33A4C-E30E-6A4D-B723-B3BD95CE6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30F244-D54A-1941-AB54-2F48DDE12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85B08-F336-3645-A1C7-F2AFBEE9589F}" type="datetimeFigureOut">
              <a:rPr lang="en-US" smtClean="0"/>
              <a:t>9/21/21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5DAB58-28C5-FE43-952A-A6F79833D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080C68-8E66-A44D-B5DF-13B12FF39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9D48A-2EF2-EB40-998A-D578A7234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620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93EE36-AA35-6548-9580-6C1EAD038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85B08-F336-3645-A1C7-F2AFBEE9589F}" type="datetimeFigureOut">
              <a:rPr lang="en-US" smtClean="0"/>
              <a:t>9/21/21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2E824B-33D1-9041-94ED-258EDD08D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3AE315-8ACE-F74B-8879-7223C0217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9D48A-2EF2-EB40-998A-D578A7234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194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9AA06-BF8F-9647-B387-36500CBA4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4F431-5EE1-C040-B0E2-3B11686C7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3D1093-2B40-BE4C-BAA5-3423AE3733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A3923B-ABE3-6F45-8E39-9ECE921CB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85B08-F336-3645-A1C7-F2AFBEE9589F}" type="datetimeFigureOut">
              <a:rPr lang="en-US" smtClean="0"/>
              <a:t>9/21/21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30CADC-B2E2-A940-8812-C0F3B2B9C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24DF05-341C-2945-9330-0E1989FFB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9D48A-2EF2-EB40-998A-D578A7234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49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DEC7F-A07C-7949-B7F8-0B5F12877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7EDF86-F441-8147-8071-168C91D103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027FB-70AF-F047-A3EA-FD3A2AFB0E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629505-81A1-D24B-B728-7B82A2E46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85B08-F336-3645-A1C7-F2AFBEE9589F}" type="datetimeFigureOut">
              <a:rPr lang="en-US" smtClean="0"/>
              <a:t>9/21/21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D74158-AE47-374C-AF60-1D9D572C8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091E39-BBEB-C148-90FD-697C3D429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9D48A-2EF2-EB40-998A-D578A72348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629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A4495A-8B5A-A343-B101-9A6EAC594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922186-C609-0544-A923-118983DEE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3534BC-422B-6740-9E6E-B84030FEE5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Helvetica" pitchFamily="2" charset="0"/>
              </a:defRPr>
            </a:lvl1pPr>
          </a:lstStyle>
          <a:p>
            <a:fld id="{11585B08-F336-3645-A1C7-F2AFBEE9589F}" type="datetimeFigureOut">
              <a:rPr lang="en-US" smtClean="0"/>
              <a:pPr/>
              <a:t>9/21/21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7870F-A7D5-3C42-8D5F-8162945EC3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Helvetica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32BD7-B750-7748-ACF7-8FB55C64A8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Helvetica" pitchFamily="2" charset="0"/>
              </a:defRPr>
            </a:lvl1pPr>
          </a:lstStyle>
          <a:p>
            <a:fld id="{0A49D48A-2EF2-EB40-998A-D578A723485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914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doi.org/10.1073/pnas.1902058116" TargetMode="External"/><Relationship Id="rId13" Type="http://schemas.openxmlformats.org/officeDocument/2006/relationships/hyperlink" Target="https://philippmasur.de/2020/01/02/how-to-do-specification-curve-analyses-in-r-introducing-specr/" TargetMode="External"/><Relationship Id="rId3" Type="http://schemas.openxmlformats.org/officeDocument/2006/relationships/hyperlink" Target="https://doi.org/10.1177/2515245920954925" TargetMode="External"/><Relationship Id="rId7" Type="http://schemas.openxmlformats.org/officeDocument/2006/relationships/hyperlink" Target="https://doi.org/10.31235/osf.io/ba67n" TargetMode="External"/><Relationship Id="rId12" Type="http://schemas.openxmlformats.org/officeDocument/2006/relationships/hyperlink" Target="https://www.ethan-young.com/code/multiverse/" TargetMode="External"/><Relationship Id="rId2" Type="http://schemas.openxmlformats.org/officeDocument/2006/relationships/hyperlink" Target="https://doi.org/10.1177/1745691616658637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i.org/10.1177/0081175018777988" TargetMode="External"/><Relationship Id="rId11" Type="http://schemas.openxmlformats.org/officeDocument/2006/relationships/hyperlink" Target="http://www.the100.ci/2021/03/07/mulltiverse-analysis/" TargetMode="External"/><Relationship Id="rId5" Type="http://schemas.openxmlformats.org/officeDocument/2006/relationships/hyperlink" Target="https://doi.org/10.1016/j.jclinepi.2015.05.029" TargetMode="External"/><Relationship Id="rId10" Type="http://schemas.openxmlformats.org/officeDocument/2006/relationships/hyperlink" Target="https://doi.org/10.1177/0956797619830329" TargetMode="External"/><Relationship Id="rId4" Type="http://schemas.openxmlformats.org/officeDocument/2006/relationships/hyperlink" Target="https://doi.org/10.1038/s41562-020-0912-z" TargetMode="External"/><Relationship Id="rId9" Type="http://schemas.openxmlformats.org/officeDocument/2006/relationships/hyperlink" Target="https://doi.org/10.1038/s41562-018-0506-1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.svg"/><Relationship Id="rId7" Type="http://schemas.openxmlformats.org/officeDocument/2006/relationships/image" Target="../media/image10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10" Type="http://schemas.openxmlformats.org/officeDocument/2006/relationships/image" Target="../media/image13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24.png"/><Relationship Id="rId18" Type="http://schemas.openxmlformats.org/officeDocument/2006/relationships/image" Target="../media/image29.svg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17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7.sv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svg"/><Relationship Id="rId11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26.png"/><Relationship Id="rId10" Type="http://schemas.openxmlformats.org/officeDocument/2006/relationships/image" Target="../media/image21.svg"/><Relationship Id="rId4" Type="http://schemas.openxmlformats.org/officeDocument/2006/relationships/image" Target="../media/image17.svg"/><Relationship Id="rId9" Type="http://schemas.openxmlformats.org/officeDocument/2006/relationships/image" Target="../media/image20.png"/><Relationship Id="rId14" Type="http://schemas.openxmlformats.org/officeDocument/2006/relationships/image" Target="../media/image25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One Universe in the Multiverse. Most scientists don&amp;#39;t believe that what… |  by Ella Alderson | Predict | Medium">
            <a:extLst>
              <a:ext uri="{FF2B5EF4-FFF2-40B4-BE49-F238E27FC236}">
                <a16:creationId xmlns:a16="http://schemas.microsoft.com/office/drawing/2014/main" id="{84AF8074-19CA-D947-ACAF-80630485D9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111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5C98F4-BD1A-A044-8B86-D93886E8F290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484632" y="3429000"/>
            <a:ext cx="7516813" cy="2387600"/>
          </a:xfrm>
          <a:ln w="19050">
            <a:noFill/>
          </a:ln>
        </p:spPr>
        <p:txBody>
          <a:bodyPr>
            <a:normAutofit/>
          </a:bodyPr>
          <a:lstStyle/>
          <a:p>
            <a:pPr algn="l"/>
            <a:r>
              <a:rPr lang="en-US" sz="4000" b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Multiverse Analysis: </a:t>
            </a:r>
            <a:br>
              <a:rPr lang="en-US" sz="40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r>
              <a:rPr lang="en-US" sz="28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Being transparent about subjective decisions in data analysis</a:t>
            </a:r>
            <a:br>
              <a:rPr lang="en-US" sz="32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br>
              <a:rPr lang="en-US" sz="32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r>
              <a:rPr lang="en-US" sz="2200" i="1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Ethan Young</a:t>
            </a:r>
          </a:p>
        </p:txBody>
      </p:sp>
    </p:spTree>
    <p:extLst>
      <p:ext uri="{BB962C8B-B14F-4D97-AF65-F5344CB8AC3E}">
        <p14:creationId xmlns:p14="http://schemas.microsoft.com/office/powerpoint/2010/main" val="1412805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32604C-23A4-4449-B699-0B75ABD48EB5}"/>
              </a:ext>
            </a:extLst>
          </p:cNvPr>
          <p:cNvSpPr/>
          <p:nvPr/>
        </p:nvSpPr>
        <p:spPr>
          <a:xfrm>
            <a:off x="3044669" y="148594"/>
            <a:ext cx="1762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Helvetica" pitchFamily="2" charset="0"/>
              </a:rPr>
              <a:t>Unpredictability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943F48-B968-6841-B637-148D649ABA29}"/>
              </a:ext>
            </a:extLst>
          </p:cNvPr>
          <p:cNvSpPr/>
          <p:nvPr/>
        </p:nvSpPr>
        <p:spPr>
          <a:xfrm>
            <a:off x="6431757" y="148594"/>
            <a:ext cx="10654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Helvetica" pitchFamily="2" charset="0"/>
              </a:rPr>
              <a:t>Violence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CDDC38-D2EE-F34C-BE1D-89494B04B6E7}"/>
              </a:ext>
            </a:extLst>
          </p:cNvPr>
          <p:cNvSpPr/>
          <p:nvPr/>
        </p:nvSpPr>
        <p:spPr>
          <a:xfrm>
            <a:off x="9323386" y="148594"/>
            <a:ext cx="966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Helvetica" pitchFamily="2" charset="0"/>
              </a:rPr>
              <a:t>Poverty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B92C88-88DD-EF48-90C6-7DE7C4B896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120" r="1502"/>
          <a:stretch/>
        </p:blipFill>
        <p:spPr>
          <a:xfrm>
            <a:off x="1055101" y="517926"/>
            <a:ext cx="9552987" cy="621797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EAF5AB9-C7C2-944A-BC86-730E2279DB5A}"/>
              </a:ext>
            </a:extLst>
          </p:cNvPr>
          <p:cNvSpPr/>
          <p:nvPr/>
        </p:nvSpPr>
        <p:spPr>
          <a:xfrm>
            <a:off x="2416629" y="2998304"/>
            <a:ext cx="8169687" cy="7083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FD4218-7319-CE41-A1E3-E9E3A6255BEA}"/>
              </a:ext>
            </a:extLst>
          </p:cNvPr>
          <p:cNvSpPr/>
          <p:nvPr/>
        </p:nvSpPr>
        <p:spPr>
          <a:xfrm>
            <a:off x="1055101" y="4075989"/>
            <a:ext cx="9552987" cy="26599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18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1D90E81-4FB2-B240-B874-CD8BBB1E3D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172" r="1318" b="56390"/>
          <a:stretch/>
        </p:blipFill>
        <p:spPr>
          <a:xfrm>
            <a:off x="132079" y="190041"/>
            <a:ext cx="11927842" cy="647791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30CE79F-EE5F-B849-A3CB-2266853FF9EF}"/>
              </a:ext>
            </a:extLst>
          </p:cNvPr>
          <p:cNvSpPr/>
          <p:nvPr/>
        </p:nvSpPr>
        <p:spPr>
          <a:xfrm>
            <a:off x="370114" y="4550228"/>
            <a:ext cx="11689807" cy="20247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852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F6FECD-AAE9-F444-B18B-E9B3213B3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1714" y="53975"/>
            <a:ext cx="5988572" cy="675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185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358F3-D6F8-6F4F-B215-F5C429DB4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Promise &amp; Pitfalls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A6167-AD1A-AA49-B2AE-834BA3CEE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⚠️ </a:t>
            </a:r>
          </a:p>
          <a:p>
            <a:pPr lvl="1"/>
            <a:r>
              <a:rPr lang="en-US" dirty="0"/>
              <a:t>Only use with </a:t>
            </a:r>
            <a:r>
              <a:rPr lang="en-US" b="1" dirty="0"/>
              <a:t>arbitrary</a:t>
            </a:r>
            <a:r>
              <a:rPr lang="en-US" dirty="0"/>
              <a:t> data processing decisions</a:t>
            </a:r>
          </a:p>
          <a:p>
            <a:pPr lvl="1"/>
            <a:r>
              <a:rPr lang="en-US" dirty="0"/>
              <a:t>Ask yourself: </a:t>
            </a:r>
          </a:p>
          <a:p>
            <a:pPr marL="457200" lvl="1" indent="0">
              <a:buNone/>
            </a:pPr>
            <a:r>
              <a:rPr lang="en-US" dirty="0"/>
              <a:t>     </a:t>
            </a:r>
            <a:r>
              <a:rPr lang="en-US" i="1" dirty="0"/>
              <a:t>Does my analysis always test the same question?</a:t>
            </a:r>
          </a:p>
          <a:p>
            <a:pPr marL="457200" lvl="1" indent="0">
              <a:buNone/>
            </a:pPr>
            <a:endParaRPr lang="en-US" i="1" dirty="0"/>
          </a:p>
          <a:p>
            <a:r>
              <a:rPr lang="en-US" dirty="0"/>
              <a:t>Promise</a:t>
            </a:r>
          </a:p>
          <a:p>
            <a:pPr lvl="1"/>
            <a:r>
              <a:rPr lang="en-US" dirty="0"/>
              <a:t>Powerful exploratory tool</a:t>
            </a:r>
          </a:p>
          <a:p>
            <a:pPr lvl="1"/>
            <a:r>
              <a:rPr lang="en-US" dirty="0"/>
              <a:t>Can be used with any statistical procedure (for programmers: it’s just a loop!)</a:t>
            </a:r>
          </a:p>
          <a:p>
            <a:pPr lvl="1"/>
            <a:r>
              <a:rPr lang="en-US" dirty="0"/>
              <a:t>Provides new guidelines for data decisions</a:t>
            </a:r>
          </a:p>
          <a:p>
            <a:pPr lvl="1"/>
            <a:r>
              <a:rPr lang="en-US" dirty="0"/>
              <a:t>Come with some pretty cool plots </a:t>
            </a:r>
            <a:r>
              <a:rPr lang="en-US" dirty="0">
                <a:latin typeface="Apple Color Emoji" pitchFamily="2" charset="0"/>
              </a:rPr>
              <a:t>🤓</a:t>
            </a:r>
          </a:p>
          <a:p>
            <a:endParaRPr lang="en-US" dirty="0"/>
          </a:p>
          <a:p>
            <a:r>
              <a:rPr lang="en-US" dirty="0"/>
              <a:t>Pitfalls:</a:t>
            </a:r>
          </a:p>
          <a:p>
            <a:pPr lvl="1"/>
            <a:r>
              <a:rPr lang="en-US" dirty="0"/>
              <a:t>What’s arbitrary?</a:t>
            </a:r>
          </a:p>
          <a:p>
            <a:pPr lvl="1"/>
            <a:r>
              <a:rPr lang="en-US" dirty="0"/>
              <a:t>How should draw inferences from a multiverse analysis?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B6EE64-4150-994D-97A7-AC1B8F16BE5C}"/>
              </a:ext>
            </a:extLst>
          </p:cNvPr>
          <p:cNvSpPr/>
          <p:nvPr/>
        </p:nvSpPr>
        <p:spPr>
          <a:xfrm>
            <a:off x="5324299" y="4426645"/>
            <a:ext cx="5283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endParaRPr lang="en-US" sz="3200" dirty="0">
              <a:latin typeface="Apple Color Emoj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6741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 descr="One Universe in the Multiverse. Most scientists don&amp;#39;t believe that what… |  by Ella Alderson | Predict | Medium">
            <a:extLst>
              <a:ext uri="{FF2B5EF4-FFF2-40B4-BE49-F238E27FC236}">
                <a16:creationId xmlns:a16="http://schemas.microsoft.com/office/drawing/2014/main" id="{A22B47B8-C6E8-C44A-96C5-E6650F20B4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111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F5438F-CC4A-6C49-9946-11AB3DBED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1882183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925A4-6C4C-054C-A336-843E34926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652305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7BF42-D6E2-B742-94E2-EF25F29DF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70560"/>
            <a:ext cx="11795760" cy="6169185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Conceptual Papers:</a:t>
            </a:r>
          </a:p>
          <a:p>
            <a:pPr lvl="1">
              <a:lnSpc>
                <a:spcPct val="120000"/>
              </a:lnSpc>
            </a:pPr>
            <a:r>
              <a:rPr lang="en-US" dirty="0" err="1"/>
              <a:t>Steegen</a:t>
            </a:r>
            <a:r>
              <a:rPr lang="en-US" dirty="0"/>
              <a:t>, S., </a:t>
            </a:r>
            <a:r>
              <a:rPr lang="en-US" dirty="0" err="1"/>
              <a:t>Tuerlinckx</a:t>
            </a:r>
            <a:r>
              <a:rPr lang="en-US" dirty="0"/>
              <a:t>, F., Gelman, A., &amp; </a:t>
            </a:r>
            <a:r>
              <a:rPr lang="en-US" dirty="0" err="1"/>
              <a:t>Vanpaemel</a:t>
            </a:r>
            <a:r>
              <a:rPr lang="en-US" dirty="0"/>
              <a:t>, W. (2016). Increasing Transparency Through a Multiverse Analysis. Perspectives on Psychological Science, 11(5), 702–712. </a:t>
            </a:r>
            <a:r>
              <a:rPr lang="en-US" dirty="0">
                <a:hlinkClick r:id="rId2"/>
              </a:rPr>
              <a:t>https://doi.org/10.1177/1745691616658637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Del Giudice, M., &amp; </a:t>
            </a:r>
            <a:r>
              <a:rPr lang="en-US" dirty="0" err="1"/>
              <a:t>Gangestad</a:t>
            </a:r>
            <a:r>
              <a:rPr lang="en-US" dirty="0"/>
              <a:t>, S. W. (2021). A Traveler’s Guide to the Multiverse: Promises, Pitfalls, and a Framework for the Evaluation of Analytic Decisions. </a:t>
            </a:r>
            <a:r>
              <a:rPr lang="en-US" i="1" dirty="0"/>
              <a:t>Advances in Methods and Practices in Psychological Science</a:t>
            </a:r>
            <a:r>
              <a:rPr lang="en-US" dirty="0"/>
              <a:t>. </a:t>
            </a:r>
            <a:r>
              <a:rPr lang="en-US" dirty="0">
                <a:hlinkClick r:id="rId3"/>
              </a:rPr>
              <a:t>https://doi.org/10.1177/2515245920954925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 err="1"/>
              <a:t>Simonsohn</a:t>
            </a:r>
            <a:r>
              <a:rPr lang="en-US" dirty="0"/>
              <a:t>, U., Simmons, J. P., &amp; Nelson, L. D. (2020). Specification curve analysis. </a:t>
            </a:r>
            <a:r>
              <a:rPr lang="en-US" i="1" dirty="0"/>
              <a:t>Nature Human </a:t>
            </a:r>
            <a:r>
              <a:rPr lang="en-US" i="1" dirty="0" err="1"/>
              <a:t>Behaviour</a:t>
            </a:r>
            <a:r>
              <a:rPr lang="en-US" dirty="0"/>
              <a:t>, </a:t>
            </a:r>
            <a:r>
              <a:rPr lang="en-US" i="1" dirty="0"/>
              <a:t>4</a:t>
            </a:r>
            <a:r>
              <a:rPr lang="en-US" dirty="0"/>
              <a:t>(11), 1208–1214. </a:t>
            </a:r>
            <a:r>
              <a:rPr lang="en-US" dirty="0">
                <a:hlinkClick r:id="rId4"/>
              </a:rPr>
              <a:t>https://doi.org/10.1038/s41562-020-0912-z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Patel, C. J., Burford, B., &amp; Ioannidis, J. P. A. (2015). Assessment of vibration of effects due to model specification can demonstrate the instability of observational associations. </a:t>
            </a:r>
            <a:r>
              <a:rPr lang="en-US" i="1" dirty="0"/>
              <a:t>Journal of Clinical Epidemiology</a:t>
            </a:r>
            <a:r>
              <a:rPr lang="en-US" dirty="0"/>
              <a:t>, </a:t>
            </a:r>
            <a:r>
              <a:rPr lang="en-US" i="1" dirty="0"/>
              <a:t>68</a:t>
            </a:r>
            <a:r>
              <a:rPr lang="en-US" dirty="0"/>
              <a:t>(9), 1046–1058. </a:t>
            </a:r>
            <a:r>
              <a:rPr lang="en-US" dirty="0">
                <a:hlinkClick r:id="rId5"/>
              </a:rPr>
              <a:t>https://doi.org/10.1016/j.jclinepi.2015.05.029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Muñoz, J., &amp; Young, C. (2018). We Ran 9 Billion Regressions: Eliminating False Positives through Computational Model Robustness. Sociological Methodology, 48(1), 1–33. </a:t>
            </a:r>
            <a:r>
              <a:rPr lang="en-US" dirty="0">
                <a:hlinkClick r:id="rId6"/>
              </a:rPr>
              <a:t>https://doi.org/10.1177/0081175018777988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Lundberg, I., Johnson, R., &amp; Stewart, B. (2020, January 7). What is Your </a:t>
            </a:r>
            <a:r>
              <a:rPr lang="en-US" dirty="0" err="1"/>
              <a:t>Estimand</a:t>
            </a:r>
            <a:r>
              <a:rPr lang="en-US" dirty="0"/>
              <a:t>? Defining the Target Quantity Connects Statistical Evidence to Theory. </a:t>
            </a:r>
            <a:r>
              <a:rPr lang="en-US" dirty="0">
                <a:hlinkClick r:id="rId7"/>
              </a:rPr>
              <a:t>https://doi.org/10.31235/osf.io/ba67n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Empirical examples</a:t>
            </a:r>
          </a:p>
          <a:p>
            <a:pPr lvl="1">
              <a:lnSpc>
                <a:spcPct val="120000"/>
              </a:lnSpc>
            </a:pPr>
            <a:r>
              <a:rPr lang="en-US" dirty="0" err="1"/>
              <a:t>Orben</a:t>
            </a:r>
            <a:r>
              <a:rPr lang="en-US" dirty="0"/>
              <a:t>, A., </a:t>
            </a:r>
            <a:r>
              <a:rPr lang="en-US" dirty="0" err="1"/>
              <a:t>Dienlin</a:t>
            </a:r>
            <a:r>
              <a:rPr lang="en-US" dirty="0"/>
              <a:t>, T., &amp; Przybylski, A. K. (2019). Social media’s enduring effect on adolescent life satisfaction. Proceedings of the National Academy of Sciences of the United States of America, 116(21), 10226–10228. </a:t>
            </a:r>
            <a:r>
              <a:rPr lang="en-US" dirty="0">
                <a:hlinkClick r:id="rId8"/>
              </a:rPr>
              <a:t>https://doi.org/10.1073/pnas.1902058116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 err="1"/>
              <a:t>Orben</a:t>
            </a:r>
            <a:r>
              <a:rPr lang="en-US" dirty="0"/>
              <a:t>, A., &amp; Przybylski, A. K. (2019a). The association between adolescent well-being and digital technology use. Nature Human </a:t>
            </a:r>
            <a:r>
              <a:rPr lang="en-US" dirty="0" err="1"/>
              <a:t>Behaviour</a:t>
            </a:r>
            <a:r>
              <a:rPr lang="en-US" dirty="0"/>
              <a:t>, 3(2), 173–182. </a:t>
            </a:r>
            <a:r>
              <a:rPr lang="en-US" dirty="0">
                <a:hlinkClick r:id="rId9"/>
              </a:rPr>
              <a:t>https://doi.org/10.1038/s41562-018-0506-1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 err="1"/>
              <a:t>Orben</a:t>
            </a:r>
            <a:r>
              <a:rPr lang="en-US" dirty="0"/>
              <a:t>, A., &amp; Przybylski, A. K. (2019b). Screens, Teens, and Psychological Well-Being: Evidence From Three Time-Use-Diary Studies. Psychological Science, 30(5), 682–696. </a:t>
            </a:r>
            <a:r>
              <a:rPr lang="en-US" dirty="0">
                <a:hlinkClick r:id="rId10"/>
              </a:rPr>
              <a:t>https://doi.org/10.1177/0956797619830329</a:t>
            </a:r>
            <a:endParaRPr lang="en-US" dirty="0"/>
          </a:p>
          <a:p>
            <a:pPr lvl="1">
              <a:lnSpc>
                <a:spcPct val="120000"/>
              </a:lnSpc>
            </a:pPr>
            <a:r>
              <a:rPr lang="en-US" dirty="0"/>
              <a:t>Heyman, T., &amp; </a:t>
            </a:r>
            <a:r>
              <a:rPr lang="en-US" dirty="0" err="1"/>
              <a:t>vanpaemel</a:t>
            </a:r>
            <a:r>
              <a:rPr lang="en-US" dirty="0"/>
              <a:t>, w. (2020, July 14). Multiverse analyses in the classroom. https://</a:t>
            </a:r>
            <a:r>
              <a:rPr lang="en-US" dirty="0" err="1"/>
              <a:t>doi.org</a:t>
            </a:r>
            <a:r>
              <a:rPr lang="en-US" dirty="0"/>
              <a:t>/10.31234/</a:t>
            </a:r>
            <a:r>
              <a:rPr lang="en-US" dirty="0" err="1"/>
              <a:t>osf.io</a:t>
            </a:r>
            <a:r>
              <a:rPr lang="en-US" dirty="0"/>
              <a:t>/4eh6b</a:t>
            </a:r>
          </a:p>
          <a:p>
            <a:pPr>
              <a:lnSpc>
                <a:spcPct val="120000"/>
              </a:lnSpc>
            </a:pPr>
            <a:r>
              <a:rPr lang="en-US" dirty="0"/>
              <a:t>Blog Posts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100% CI: </a:t>
            </a:r>
            <a:r>
              <a:rPr lang="en-US" dirty="0">
                <a:hlinkClick r:id="rId11"/>
              </a:rPr>
              <a:t>http://www.the100.ci/2021/03/07/mulltiverse-analysis/</a:t>
            </a:r>
            <a:r>
              <a:rPr lang="en-US" dirty="0"/>
              <a:t> 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My website: </a:t>
            </a:r>
            <a:r>
              <a:rPr lang="en-US" dirty="0">
                <a:hlinkClick r:id="rId12"/>
              </a:rPr>
              <a:t>https://www.ethan-young.com/code/multiverse/</a:t>
            </a:r>
            <a:r>
              <a:rPr lang="en-US" dirty="0"/>
              <a:t> </a:t>
            </a:r>
          </a:p>
          <a:p>
            <a:pPr>
              <a:lnSpc>
                <a:spcPct val="120000"/>
              </a:lnSpc>
            </a:pPr>
            <a:r>
              <a:rPr lang="en-US" dirty="0"/>
              <a:t>R packages:</a:t>
            </a:r>
          </a:p>
          <a:p>
            <a:pPr lvl="1">
              <a:lnSpc>
                <a:spcPct val="120000"/>
              </a:lnSpc>
            </a:pPr>
            <a:r>
              <a:rPr lang="en-US" dirty="0" err="1"/>
              <a:t>specr</a:t>
            </a:r>
            <a:r>
              <a:rPr lang="en-US" dirty="0"/>
              <a:t> </a:t>
            </a:r>
            <a:r>
              <a:rPr lang="en-US" dirty="0">
                <a:hlinkClick r:id="rId13"/>
              </a:rPr>
              <a:t>https://philippmasur.de/2020/01/02/how-to-do-specification-curve-analyses-in-r-introducing-specr/</a:t>
            </a:r>
            <a:r>
              <a:rPr lang="en-US" dirty="0"/>
              <a:t> </a:t>
            </a:r>
          </a:p>
          <a:p>
            <a:pPr lvl="1">
              <a:lnSpc>
                <a:spcPct val="120000"/>
              </a:lnSpc>
            </a:pPr>
            <a:endParaRPr lang="en-US" dirty="0"/>
          </a:p>
          <a:p>
            <a:pPr lvl="1"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endParaRPr lang="en-US" dirty="0"/>
          </a:p>
          <a:p>
            <a:pPr lvl="1" indent="0">
              <a:lnSpc>
                <a:spcPct val="120000"/>
              </a:lnSpc>
            </a:pPr>
            <a:endParaRPr lang="en-US" dirty="0"/>
          </a:p>
          <a:p>
            <a:pPr lvl="1" indent="-182880"/>
            <a:endParaRPr lang="en-US" dirty="0"/>
          </a:p>
          <a:p>
            <a:pPr lvl="1" indent="-182880"/>
            <a:endParaRPr lang="en-US" dirty="0"/>
          </a:p>
          <a:p>
            <a:pPr lvl="1" indent="-18288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945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forked road | Friday Forward">
            <a:extLst>
              <a:ext uri="{FF2B5EF4-FFF2-40B4-BE49-F238E27FC236}">
                <a16:creationId xmlns:a16="http://schemas.microsoft.com/office/drawing/2014/main" id="{6685248A-630C-FE41-B7F1-5D5762921B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64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33ACE4C-A7E0-734D-BCA6-7347A29F9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2666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Garden of Forking Paths</a:t>
            </a:r>
          </a:p>
        </p:txBody>
      </p:sp>
    </p:spTree>
    <p:extLst>
      <p:ext uri="{BB962C8B-B14F-4D97-AF65-F5344CB8AC3E}">
        <p14:creationId xmlns:p14="http://schemas.microsoft.com/office/powerpoint/2010/main" val="2743918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49628-8BE4-5D43-A9A6-0FBCF7126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014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Garden of Forking </a:t>
            </a:r>
            <a:r>
              <a:rPr lang="en-US" strike="sngStrike" dirty="0"/>
              <a:t>Paths</a:t>
            </a:r>
            <a:r>
              <a:rPr lang="en-US" dirty="0"/>
              <a:t> Datasets </a:t>
            </a:r>
            <a:endParaRPr lang="en-US" strike="sngStrike" dirty="0"/>
          </a:p>
        </p:txBody>
      </p:sp>
      <p:pic>
        <p:nvPicPr>
          <p:cNvPr id="3" name="Graphic 2" descr="Table">
            <a:extLst>
              <a:ext uri="{FF2B5EF4-FFF2-40B4-BE49-F238E27FC236}">
                <a16:creationId xmlns:a16="http://schemas.microsoft.com/office/drawing/2014/main" id="{07C4D02F-FFCC-9F40-96B3-C100510291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3399876"/>
            <a:ext cx="914400" cy="914400"/>
          </a:xfrm>
          <a:prstGeom prst="rect">
            <a:avLst/>
          </a:prstGeom>
        </p:spPr>
      </p:pic>
      <p:pic>
        <p:nvPicPr>
          <p:cNvPr id="4" name="Graphic 3" descr="Table">
            <a:extLst>
              <a:ext uri="{FF2B5EF4-FFF2-40B4-BE49-F238E27FC236}">
                <a16:creationId xmlns:a16="http://schemas.microsoft.com/office/drawing/2014/main" id="{6A3297F7-C56C-6649-9264-76C6662E3D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44968" y="2249977"/>
            <a:ext cx="685800" cy="68580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EF63F2B-AE0C-4344-916C-738572B83E45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 flipV="1">
            <a:off x="1752600" y="2592877"/>
            <a:ext cx="792368" cy="12641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phic 5" descr="Table">
            <a:extLst>
              <a:ext uri="{FF2B5EF4-FFF2-40B4-BE49-F238E27FC236}">
                <a16:creationId xmlns:a16="http://schemas.microsoft.com/office/drawing/2014/main" id="{C02CAFF4-F19E-C745-A5A9-53390B6D0A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79069" y="1907077"/>
            <a:ext cx="685800" cy="685800"/>
          </a:xfrm>
          <a:prstGeom prst="rect">
            <a:avLst/>
          </a:prstGeom>
        </p:spPr>
      </p:pic>
      <p:pic>
        <p:nvPicPr>
          <p:cNvPr id="7" name="Graphic 6" descr="Table">
            <a:extLst>
              <a:ext uri="{FF2B5EF4-FFF2-40B4-BE49-F238E27FC236}">
                <a16:creationId xmlns:a16="http://schemas.microsoft.com/office/drawing/2014/main" id="{3967D222-49AC-BB4B-B228-DAE8BAAACE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79069" y="2592877"/>
            <a:ext cx="685800" cy="68580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02610D6-77F4-1646-ACF8-B78AD2D9A147}"/>
              </a:ext>
            </a:extLst>
          </p:cNvPr>
          <p:cNvCxnSpPr>
            <a:endCxn id="6" idx="1"/>
          </p:cNvCxnSpPr>
          <p:nvPr/>
        </p:nvCxnSpPr>
        <p:spPr>
          <a:xfrm flipV="1">
            <a:off x="3230768" y="2249977"/>
            <a:ext cx="748301" cy="3429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E515CDC-7996-384D-B9AD-C6499CF37875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3230768" y="2592877"/>
            <a:ext cx="748301" cy="3429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phic 9" descr="Table">
            <a:extLst>
              <a:ext uri="{FF2B5EF4-FFF2-40B4-BE49-F238E27FC236}">
                <a16:creationId xmlns:a16="http://schemas.microsoft.com/office/drawing/2014/main" id="{833798BE-2F2E-194E-8494-395C713331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75671" y="1221277"/>
            <a:ext cx="685800" cy="685800"/>
          </a:xfrm>
          <a:prstGeom prst="rect">
            <a:avLst/>
          </a:prstGeom>
        </p:spPr>
      </p:pic>
      <p:pic>
        <p:nvPicPr>
          <p:cNvPr id="11" name="Graphic 10" descr="Table">
            <a:extLst>
              <a:ext uri="{FF2B5EF4-FFF2-40B4-BE49-F238E27FC236}">
                <a16:creationId xmlns:a16="http://schemas.microsoft.com/office/drawing/2014/main" id="{1D8A8CB5-F5EE-FD47-B9DF-684AF1E58A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75671" y="1930889"/>
            <a:ext cx="685800" cy="68580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7969338-8F41-1B49-876E-85CF37897988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 flipV="1">
            <a:off x="4664869" y="1564177"/>
            <a:ext cx="810802" cy="6858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4EAA1CF-3E6E-264B-AE22-FD26DEB94481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>
            <a:off x="4664869" y="2249977"/>
            <a:ext cx="81080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 descr="Table">
            <a:extLst>
              <a:ext uri="{FF2B5EF4-FFF2-40B4-BE49-F238E27FC236}">
                <a16:creationId xmlns:a16="http://schemas.microsoft.com/office/drawing/2014/main" id="{3B5B6FDA-689A-5746-9F9E-DC79BC1890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75671" y="2592877"/>
            <a:ext cx="685800" cy="685800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F50627B-29F4-BB48-8D82-B5F50A3DC6E9}"/>
              </a:ext>
            </a:extLst>
          </p:cNvPr>
          <p:cNvCxnSpPr>
            <a:cxnSpLocks/>
            <a:stCxn id="7" idx="3"/>
            <a:endCxn id="23" idx="1"/>
          </p:cNvCxnSpPr>
          <p:nvPr/>
        </p:nvCxnSpPr>
        <p:spPr>
          <a:xfrm>
            <a:off x="4664869" y="2935777"/>
            <a:ext cx="810802" cy="6757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8FCA7B5-9B1A-D64E-98AC-2B243DFB53C4}"/>
              </a:ext>
            </a:extLst>
          </p:cNvPr>
          <p:cNvCxnSpPr>
            <a:cxnSpLocks/>
            <a:stCxn id="7" idx="3"/>
            <a:endCxn id="14" idx="1"/>
          </p:cNvCxnSpPr>
          <p:nvPr/>
        </p:nvCxnSpPr>
        <p:spPr>
          <a:xfrm>
            <a:off x="4664869" y="2935777"/>
            <a:ext cx="81080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Graphic 16" descr="Table">
            <a:extLst>
              <a:ext uri="{FF2B5EF4-FFF2-40B4-BE49-F238E27FC236}">
                <a16:creationId xmlns:a16="http://schemas.microsoft.com/office/drawing/2014/main" id="{B1BDFCE1-6668-7742-B199-B94D39E61C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44968" y="4788389"/>
            <a:ext cx="685800" cy="685800"/>
          </a:xfrm>
          <a:prstGeom prst="rect">
            <a:avLst/>
          </a:prstGeom>
        </p:spPr>
      </p:pic>
      <p:pic>
        <p:nvPicPr>
          <p:cNvPr id="18" name="Graphic 17" descr="Table">
            <a:extLst>
              <a:ext uri="{FF2B5EF4-FFF2-40B4-BE49-F238E27FC236}">
                <a16:creationId xmlns:a16="http://schemas.microsoft.com/office/drawing/2014/main" id="{705EA507-3FDF-6F4C-BC5B-7AF4978321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79069" y="4445489"/>
            <a:ext cx="685800" cy="685800"/>
          </a:xfrm>
          <a:prstGeom prst="rect">
            <a:avLst/>
          </a:prstGeom>
        </p:spPr>
      </p:pic>
      <p:pic>
        <p:nvPicPr>
          <p:cNvPr id="19" name="Graphic 18" descr="Table">
            <a:extLst>
              <a:ext uri="{FF2B5EF4-FFF2-40B4-BE49-F238E27FC236}">
                <a16:creationId xmlns:a16="http://schemas.microsoft.com/office/drawing/2014/main" id="{CDF675B4-09EB-9048-8202-FA8F39FBBD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79069" y="5131289"/>
            <a:ext cx="685800" cy="685800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418C230-6412-8649-A4E1-155207F35EA7}"/>
              </a:ext>
            </a:extLst>
          </p:cNvPr>
          <p:cNvCxnSpPr>
            <a:endCxn id="18" idx="1"/>
          </p:cNvCxnSpPr>
          <p:nvPr/>
        </p:nvCxnSpPr>
        <p:spPr>
          <a:xfrm flipV="1">
            <a:off x="3230768" y="4788389"/>
            <a:ext cx="748301" cy="3429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E4475EF-8903-A846-92D2-E7B65EEA4588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3230768" y="5131289"/>
            <a:ext cx="748301" cy="3429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75342BB-2D9B-7244-9A1E-2C2B7871B147}"/>
              </a:ext>
            </a:extLst>
          </p:cNvPr>
          <p:cNvGrpSpPr/>
          <p:nvPr/>
        </p:nvGrpSpPr>
        <p:grpSpPr>
          <a:xfrm>
            <a:off x="5475671" y="3268663"/>
            <a:ext cx="685800" cy="1176826"/>
            <a:chOff x="7822265" y="3194800"/>
            <a:chExt cx="685800" cy="1176826"/>
          </a:xfrm>
        </p:grpSpPr>
        <p:pic>
          <p:nvPicPr>
            <p:cNvPr id="23" name="Graphic 22" descr="Table">
              <a:extLst>
                <a:ext uri="{FF2B5EF4-FFF2-40B4-BE49-F238E27FC236}">
                  <a16:creationId xmlns:a16="http://schemas.microsoft.com/office/drawing/2014/main" id="{72460E7A-AAE7-2F40-86D9-4CEA410A8B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822265" y="3194800"/>
              <a:ext cx="685800" cy="685800"/>
            </a:xfrm>
            <a:prstGeom prst="rect">
              <a:avLst/>
            </a:prstGeom>
          </p:spPr>
        </p:pic>
        <p:pic>
          <p:nvPicPr>
            <p:cNvPr id="24" name="Graphic 23" descr="Table">
              <a:extLst>
                <a:ext uri="{FF2B5EF4-FFF2-40B4-BE49-F238E27FC236}">
                  <a16:creationId xmlns:a16="http://schemas.microsoft.com/office/drawing/2014/main" id="{CFAE8D12-3E41-2F4C-89E3-BAB5057ED6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822265" y="3685826"/>
              <a:ext cx="685800" cy="685800"/>
            </a:xfrm>
            <a:prstGeom prst="rect">
              <a:avLst/>
            </a:prstGeom>
          </p:spPr>
        </p:pic>
      </p:grpSp>
      <p:pic>
        <p:nvPicPr>
          <p:cNvPr id="25" name="Graphic 24" descr="Table">
            <a:extLst>
              <a:ext uri="{FF2B5EF4-FFF2-40B4-BE49-F238E27FC236}">
                <a16:creationId xmlns:a16="http://schemas.microsoft.com/office/drawing/2014/main" id="{BB31686F-0B06-7941-9EDB-06F46A4C8B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75671" y="4469301"/>
            <a:ext cx="685800" cy="685800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EA1B40F-C480-8040-B7B9-2722797A4ECE}"/>
              </a:ext>
            </a:extLst>
          </p:cNvPr>
          <p:cNvCxnSpPr>
            <a:cxnSpLocks/>
            <a:stCxn id="18" idx="3"/>
            <a:endCxn id="24" idx="1"/>
          </p:cNvCxnSpPr>
          <p:nvPr/>
        </p:nvCxnSpPr>
        <p:spPr>
          <a:xfrm flipV="1">
            <a:off x="4664869" y="4102589"/>
            <a:ext cx="810802" cy="6858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8C362C8-3E19-A946-8140-BCC9B0F4041C}"/>
              </a:ext>
            </a:extLst>
          </p:cNvPr>
          <p:cNvCxnSpPr>
            <a:cxnSpLocks/>
            <a:stCxn id="18" idx="3"/>
            <a:endCxn id="25" idx="1"/>
          </p:cNvCxnSpPr>
          <p:nvPr/>
        </p:nvCxnSpPr>
        <p:spPr>
          <a:xfrm>
            <a:off x="4664869" y="4788389"/>
            <a:ext cx="81080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Graphic 27" descr="Table">
            <a:extLst>
              <a:ext uri="{FF2B5EF4-FFF2-40B4-BE49-F238E27FC236}">
                <a16:creationId xmlns:a16="http://schemas.microsoft.com/office/drawing/2014/main" id="{7DA9CA57-8AE5-CC4B-88DC-50AC32BF1C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75671" y="5807075"/>
            <a:ext cx="685800" cy="685800"/>
          </a:xfrm>
          <a:prstGeom prst="rect">
            <a:avLst/>
          </a:prstGeom>
        </p:spPr>
      </p:pic>
      <p:pic>
        <p:nvPicPr>
          <p:cNvPr id="29" name="Graphic 28" descr="Table">
            <a:extLst>
              <a:ext uri="{FF2B5EF4-FFF2-40B4-BE49-F238E27FC236}">
                <a16:creationId xmlns:a16="http://schemas.microsoft.com/office/drawing/2014/main" id="{69E7EC30-2708-6641-A28D-D5A760A079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75671" y="5131289"/>
            <a:ext cx="685800" cy="685800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36594EE-140D-A44F-BD07-ADE711D5CC22}"/>
              </a:ext>
            </a:extLst>
          </p:cNvPr>
          <p:cNvCxnSpPr>
            <a:cxnSpLocks/>
            <a:stCxn id="19" idx="3"/>
            <a:endCxn id="28" idx="1"/>
          </p:cNvCxnSpPr>
          <p:nvPr/>
        </p:nvCxnSpPr>
        <p:spPr>
          <a:xfrm>
            <a:off x="4664869" y="5474189"/>
            <a:ext cx="810802" cy="6757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088B1F5-9758-E64A-97AF-24ED02DDC842}"/>
              </a:ext>
            </a:extLst>
          </p:cNvPr>
          <p:cNvCxnSpPr>
            <a:cxnSpLocks/>
            <a:stCxn id="19" idx="3"/>
            <a:endCxn id="29" idx="1"/>
          </p:cNvCxnSpPr>
          <p:nvPr/>
        </p:nvCxnSpPr>
        <p:spPr>
          <a:xfrm>
            <a:off x="4664869" y="5474189"/>
            <a:ext cx="81080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2F095E0-27D5-9744-A00B-40AED99D81CC}"/>
              </a:ext>
            </a:extLst>
          </p:cNvPr>
          <p:cNvCxnSpPr>
            <a:cxnSpLocks/>
            <a:stCxn id="3" idx="3"/>
            <a:endCxn id="17" idx="1"/>
          </p:cNvCxnSpPr>
          <p:nvPr/>
        </p:nvCxnSpPr>
        <p:spPr>
          <a:xfrm>
            <a:off x="1752600" y="3857076"/>
            <a:ext cx="792368" cy="12742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B213E09-7903-3841-9EC7-E90F1C41B92E}"/>
              </a:ext>
            </a:extLst>
          </p:cNvPr>
          <p:cNvSpPr txBox="1"/>
          <p:nvPr/>
        </p:nvSpPr>
        <p:spPr>
          <a:xfrm>
            <a:off x="6151938" y="1365685"/>
            <a:ext cx="1040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Helvetica" pitchFamily="2" charset="0"/>
              </a:rPr>
              <a:t>Results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2C6CF83-68FD-2148-8C25-661800944CDA}"/>
              </a:ext>
            </a:extLst>
          </p:cNvPr>
          <p:cNvSpPr txBox="1"/>
          <p:nvPr/>
        </p:nvSpPr>
        <p:spPr>
          <a:xfrm>
            <a:off x="6151938" y="2018203"/>
            <a:ext cx="441146" cy="40011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sz="2000" dirty="0">
                <a:latin typeface="Helvetica" pitchFamily="2" charset="0"/>
              </a:rPr>
              <a:t>…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8892326-9EC0-A44B-A64F-4DAAB97B60CC}"/>
              </a:ext>
            </a:extLst>
          </p:cNvPr>
          <p:cNvSpPr txBox="1"/>
          <p:nvPr/>
        </p:nvSpPr>
        <p:spPr>
          <a:xfrm>
            <a:off x="6151938" y="2670721"/>
            <a:ext cx="441146" cy="40011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sz="2000" dirty="0">
                <a:latin typeface="Helvetica" pitchFamily="2" charset="0"/>
              </a:rPr>
              <a:t>…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A0027DF-D7FF-A848-A829-0E2FF9B2F833}"/>
              </a:ext>
            </a:extLst>
          </p:cNvPr>
          <p:cNvSpPr txBox="1"/>
          <p:nvPr/>
        </p:nvSpPr>
        <p:spPr>
          <a:xfrm>
            <a:off x="6151938" y="3400179"/>
            <a:ext cx="441146" cy="40011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sz="2000" dirty="0">
                <a:latin typeface="Helvetica" pitchFamily="2" charset="0"/>
              </a:rPr>
              <a:t>…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48377C8-6F62-E34A-B378-FDE61F6E443A}"/>
              </a:ext>
            </a:extLst>
          </p:cNvPr>
          <p:cNvSpPr txBox="1"/>
          <p:nvPr/>
        </p:nvSpPr>
        <p:spPr>
          <a:xfrm>
            <a:off x="6151938" y="3975757"/>
            <a:ext cx="441146" cy="40011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sz="2000" dirty="0">
                <a:latin typeface="Helvetica" pitchFamily="2" charset="0"/>
              </a:rPr>
              <a:t>…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DE03635-CAC7-F04C-A3DC-11C316933186}"/>
              </a:ext>
            </a:extLst>
          </p:cNvPr>
          <p:cNvSpPr txBox="1"/>
          <p:nvPr/>
        </p:nvSpPr>
        <p:spPr>
          <a:xfrm>
            <a:off x="6151938" y="4628275"/>
            <a:ext cx="441146" cy="40011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sz="2000" dirty="0">
                <a:latin typeface="Helvetica" pitchFamily="2" charset="0"/>
              </a:rPr>
              <a:t>…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5EC2922-19D0-6949-AD78-6B66277B6277}"/>
              </a:ext>
            </a:extLst>
          </p:cNvPr>
          <p:cNvSpPr txBox="1"/>
          <p:nvPr/>
        </p:nvSpPr>
        <p:spPr>
          <a:xfrm>
            <a:off x="6151938" y="5280793"/>
            <a:ext cx="441146" cy="40011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sz="2000" dirty="0">
                <a:latin typeface="Helvetica" pitchFamily="2" charset="0"/>
              </a:rPr>
              <a:t>…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DAFB233-7A7C-8841-869E-05025CF6E0A4}"/>
              </a:ext>
            </a:extLst>
          </p:cNvPr>
          <p:cNvSpPr txBox="1"/>
          <p:nvPr/>
        </p:nvSpPr>
        <p:spPr>
          <a:xfrm>
            <a:off x="6151938" y="5933310"/>
            <a:ext cx="441146" cy="400110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en-US" sz="2000" dirty="0">
                <a:latin typeface="Helvetica" pitchFamily="2" charset="0"/>
              </a:rPr>
              <a:t>…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5A765037-9694-6D45-94A9-7E0439C63E6A}"/>
              </a:ext>
            </a:extLst>
          </p:cNvPr>
          <p:cNvSpPr/>
          <p:nvPr/>
        </p:nvSpPr>
        <p:spPr>
          <a:xfrm>
            <a:off x="8009263" y="3323239"/>
            <a:ext cx="3467010" cy="1097280"/>
          </a:xfrm>
          <a:prstGeom prst="round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b="1" dirty="0">
                <a:solidFill>
                  <a:sysClr val="windowText" lastClr="000000"/>
                </a:solidFill>
                <a:latin typeface="Helvetica" pitchFamily="2" charset="0"/>
              </a:rPr>
              <a:t>Multiverse</a:t>
            </a:r>
          </a:p>
          <a:p>
            <a:pPr algn="ctr"/>
            <a:r>
              <a:rPr lang="en-US" sz="1600" i="1" dirty="0">
                <a:solidFill>
                  <a:sysClr val="windowText" lastClr="000000"/>
                </a:solidFill>
                <a:latin typeface="Helvetica" pitchFamily="2" charset="0"/>
              </a:rPr>
              <a:t>All possible versions of dataset </a:t>
            </a:r>
          </a:p>
        </p:txBody>
      </p:sp>
      <p:sp>
        <p:nvSpPr>
          <p:cNvPr id="46" name="Right Brace 45">
            <a:extLst>
              <a:ext uri="{FF2B5EF4-FFF2-40B4-BE49-F238E27FC236}">
                <a16:creationId xmlns:a16="http://schemas.microsoft.com/office/drawing/2014/main" id="{3198F2A9-882A-1145-A012-98127F615F48}"/>
              </a:ext>
            </a:extLst>
          </p:cNvPr>
          <p:cNvSpPr/>
          <p:nvPr/>
        </p:nvSpPr>
        <p:spPr>
          <a:xfrm>
            <a:off x="7192608" y="1221277"/>
            <a:ext cx="816655" cy="5271598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0A89733-BED0-E14B-AD9F-3D9A142465F9}"/>
              </a:ext>
            </a:extLst>
          </p:cNvPr>
          <p:cNvSpPr txBox="1"/>
          <p:nvPr/>
        </p:nvSpPr>
        <p:spPr>
          <a:xfrm>
            <a:off x="838200" y="3323239"/>
            <a:ext cx="91440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algn="ctr"/>
            <a:r>
              <a:rPr lang="en-US" sz="1200" dirty="0">
                <a:solidFill>
                  <a:schemeClr val="accent3"/>
                </a:solidFill>
                <a:latin typeface="Helvetica" pitchFamily="2" charset="0"/>
                <a:ea typeface="Helvetica Neue Thin" charset="0"/>
                <a:cs typeface="Helvetica Neue Thin" charset="0"/>
              </a:rPr>
              <a:t>Raw Data  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1DE5C04-168E-5B46-A1CE-C618C878EF2E}"/>
              </a:ext>
            </a:extLst>
          </p:cNvPr>
          <p:cNvSpPr txBox="1"/>
          <p:nvPr/>
        </p:nvSpPr>
        <p:spPr>
          <a:xfrm>
            <a:off x="2466861" y="2144428"/>
            <a:ext cx="83298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algn="ctr"/>
            <a:r>
              <a:rPr lang="en-US" sz="1200" dirty="0">
                <a:solidFill>
                  <a:schemeClr val="accent3"/>
                </a:solidFill>
                <a:latin typeface="Helvetica" pitchFamily="2" charset="0"/>
                <a:ea typeface="Helvetica Neue Thin" charset="0"/>
                <a:cs typeface="Helvetica Neue Thin" charset="0"/>
              </a:rPr>
              <a:t>Exclude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3614989-D8E3-3A49-BC01-C629577B9F80}"/>
              </a:ext>
            </a:extLst>
          </p:cNvPr>
          <p:cNvSpPr txBox="1"/>
          <p:nvPr/>
        </p:nvSpPr>
        <p:spPr>
          <a:xfrm>
            <a:off x="2487167" y="5342348"/>
            <a:ext cx="792368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algn="ctr"/>
            <a:r>
              <a:rPr lang="en-US" sz="1200" dirty="0">
                <a:solidFill>
                  <a:schemeClr val="accent3"/>
                </a:solidFill>
                <a:latin typeface="Helvetica" pitchFamily="2" charset="0"/>
                <a:ea typeface="Helvetica Neue Thin" charset="0"/>
                <a:cs typeface="Helvetica Neue Thin" charset="0"/>
              </a:rPr>
              <a:t>Include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29A9A0D-CC3F-394B-A714-8FF6F00D05C0}"/>
              </a:ext>
            </a:extLst>
          </p:cNvPr>
          <p:cNvSpPr txBox="1"/>
          <p:nvPr/>
        </p:nvSpPr>
        <p:spPr>
          <a:xfrm>
            <a:off x="1815211" y="3708009"/>
            <a:ext cx="968525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algn="ctr"/>
            <a:r>
              <a:rPr lang="en-US" sz="1200" b="1" dirty="0">
                <a:solidFill>
                  <a:schemeClr val="accent3"/>
                </a:solidFill>
                <a:latin typeface="Helvetica" pitchFamily="2" charset="0"/>
                <a:ea typeface="Helvetica Neue Thin" charset="0"/>
                <a:cs typeface="Helvetica Neue Thin" charset="0"/>
              </a:rPr>
              <a:t>Outliers?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53EC10B-F5BE-FC41-B89B-81231F2081D1}"/>
              </a:ext>
            </a:extLst>
          </p:cNvPr>
          <p:cNvSpPr txBox="1"/>
          <p:nvPr/>
        </p:nvSpPr>
        <p:spPr>
          <a:xfrm>
            <a:off x="3334654" y="2460360"/>
            <a:ext cx="110988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algn="ctr"/>
            <a:r>
              <a:rPr lang="en-US" sz="1200" b="1" dirty="0">
                <a:solidFill>
                  <a:schemeClr val="accent3"/>
                </a:solidFill>
                <a:latin typeface="Helvetica" pitchFamily="2" charset="0"/>
                <a:ea typeface="Helvetica Neue Thin" charset="0"/>
                <a:cs typeface="Helvetica Neue Thin" charset="0"/>
              </a:rPr>
              <a:t>Transform?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6068BDE-DE2B-2649-9406-AB41CB0D88B2}"/>
              </a:ext>
            </a:extLst>
          </p:cNvPr>
          <p:cNvSpPr txBox="1"/>
          <p:nvPr/>
        </p:nvSpPr>
        <p:spPr>
          <a:xfrm>
            <a:off x="4092653" y="1792389"/>
            <a:ext cx="458633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algn="ctr"/>
            <a:r>
              <a:rPr lang="en-US" sz="1200" dirty="0">
                <a:solidFill>
                  <a:schemeClr val="accent3"/>
                </a:solidFill>
                <a:latin typeface="Helvetica" pitchFamily="2" charset="0"/>
                <a:ea typeface="Helvetica Neue Thin" charset="0"/>
                <a:cs typeface="Helvetica Neue Thin" charset="0"/>
              </a:rPr>
              <a:t>Log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E093D9C-158E-EF48-B13C-D52CF89A51F9}"/>
              </a:ext>
            </a:extLst>
          </p:cNvPr>
          <p:cNvSpPr txBox="1"/>
          <p:nvPr/>
        </p:nvSpPr>
        <p:spPr>
          <a:xfrm>
            <a:off x="3964417" y="3146160"/>
            <a:ext cx="68580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algn="ctr"/>
            <a:r>
              <a:rPr lang="en-US" sz="1200" dirty="0">
                <a:solidFill>
                  <a:schemeClr val="accent3"/>
                </a:solidFill>
                <a:latin typeface="Helvetica" pitchFamily="2" charset="0"/>
                <a:ea typeface="Helvetica Neue Thin" charset="0"/>
                <a:cs typeface="Helvetica Neue Thin" charset="0"/>
              </a:rPr>
              <a:t>None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1196552-3746-1444-BA2A-D21914E077AC}"/>
              </a:ext>
            </a:extLst>
          </p:cNvPr>
          <p:cNvSpPr txBox="1"/>
          <p:nvPr/>
        </p:nvSpPr>
        <p:spPr>
          <a:xfrm>
            <a:off x="3333331" y="5003794"/>
            <a:ext cx="110988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algn="ctr"/>
            <a:r>
              <a:rPr lang="en-US" sz="1200" b="1" dirty="0">
                <a:solidFill>
                  <a:schemeClr val="accent3"/>
                </a:solidFill>
                <a:latin typeface="Helvetica" pitchFamily="2" charset="0"/>
                <a:ea typeface="Helvetica Neue Thin" charset="0"/>
                <a:cs typeface="Helvetica Neue Thin" charset="0"/>
              </a:rPr>
              <a:t>Transform?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E2682E7-AB07-9F40-B302-189EC431DCE4}"/>
              </a:ext>
            </a:extLst>
          </p:cNvPr>
          <p:cNvSpPr txBox="1"/>
          <p:nvPr/>
        </p:nvSpPr>
        <p:spPr>
          <a:xfrm>
            <a:off x="4078001" y="4339097"/>
            <a:ext cx="458633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algn="ctr"/>
            <a:r>
              <a:rPr lang="en-US" sz="1200" dirty="0">
                <a:solidFill>
                  <a:schemeClr val="accent3"/>
                </a:solidFill>
                <a:latin typeface="Helvetica" pitchFamily="2" charset="0"/>
                <a:ea typeface="Helvetica Neue Thin" charset="0"/>
                <a:cs typeface="Helvetica Neue Thin" charset="0"/>
              </a:rPr>
              <a:t>Log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49191D4-B33F-A74B-8ECE-3AE864DB0250}"/>
              </a:ext>
            </a:extLst>
          </p:cNvPr>
          <p:cNvSpPr txBox="1"/>
          <p:nvPr/>
        </p:nvSpPr>
        <p:spPr>
          <a:xfrm>
            <a:off x="3969372" y="5668575"/>
            <a:ext cx="685800" cy="27699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algn="ctr"/>
            <a:r>
              <a:rPr lang="en-US" sz="1200" dirty="0">
                <a:solidFill>
                  <a:schemeClr val="accent3"/>
                </a:solidFill>
                <a:latin typeface="Helvetica" pitchFamily="2" charset="0"/>
                <a:ea typeface="Helvetica Neue Thin" charset="0"/>
                <a:cs typeface="Helvetica Neue Thin" charset="0"/>
              </a:rPr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3338031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4" grpId="0" animBg="1"/>
      <p:bldP spid="46" grpId="0" animBg="1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ow to harvest &amp;amp; store cherries (plus, our 3 favorite cherry recipes) -  Sage Creations Organic Farm">
            <a:extLst>
              <a:ext uri="{FF2B5EF4-FFF2-40B4-BE49-F238E27FC236}">
                <a16:creationId xmlns:a16="http://schemas.microsoft.com/office/drawing/2014/main" id="{0EBCE293-D365-3C41-89D7-525D0BF0FC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25"/>
          <a:stretch/>
        </p:blipFill>
        <p:spPr bwMode="auto">
          <a:xfrm>
            <a:off x="0" y="0"/>
            <a:ext cx="6096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Pigeon Holed Photograph by Rae Tucker">
            <a:extLst>
              <a:ext uri="{FF2B5EF4-FFF2-40B4-BE49-F238E27FC236}">
                <a16:creationId xmlns:a16="http://schemas.microsoft.com/office/drawing/2014/main" id="{445DD669-99C4-2A44-BE8F-E24A6DDAC6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10" r="10322"/>
          <a:stretch/>
        </p:blipFill>
        <p:spPr bwMode="auto">
          <a:xfrm>
            <a:off x="6096000" y="0"/>
            <a:ext cx="6096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802FBE7-BC5F-9D42-91D3-77BF6DCFC390}"/>
              </a:ext>
            </a:extLst>
          </p:cNvPr>
          <p:cNvSpPr/>
          <p:nvPr/>
        </p:nvSpPr>
        <p:spPr>
          <a:xfrm>
            <a:off x="1219200" y="496819"/>
            <a:ext cx="3657600" cy="659952"/>
          </a:xfrm>
          <a:prstGeom prst="roundRect">
            <a:avLst/>
          </a:prstGeom>
          <a:solidFill>
            <a:srgbClr val="FFFFFF">
              <a:alpha val="50196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Helvetica" pitchFamily="2" charset="0"/>
              </a:rPr>
              <a:t>Cherry Picking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C3C6EB3-AE54-164A-BB0F-19C4DA8D53F9}"/>
              </a:ext>
            </a:extLst>
          </p:cNvPr>
          <p:cNvSpPr/>
          <p:nvPr/>
        </p:nvSpPr>
        <p:spPr>
          <a:xfrm>
            <a:off x="7647541" y="496819"/>
            <a:ext cx="3657600" cy="659952"/>
          </a:xfrm>
          <a:prstGeom prst="roundRect">
            <a:avLst/>
          </a:prstGeom>
          <a:solidFill>
            <a:schemeClr val="tx1">
              <a:alpha val="50196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Helvetica" pitchFamily="2" charset="0"/>
              </a:rPr>
              <a:t>Pigeonholes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72A056F-DF7D-0940-903A-F608341E1094}"/>
              </a:ext>
            </a:extLst>
          </p:cNvPr>
          <p:cNvSpPr/>
          <p:nvPr/>
        </p:nvSpPr>
        <p:spPr>
          <a:xfrm>
            <a:off x="5490706" y="2767281"/>
            <a:ext cx="1210588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0" dirty="0"/>
              <a:t>⚠️</a:t>
            </a:r>
          </a:p>
        </p:txBody>
      </p:sp>
    </p:spTree>
    <p:extLst>
      <p:ext uri="{BB962C8B-B14F-4D97-AF65-F5344CB8AC3E}">
        <p14:creationId xmlns:p14="http://schemas.microsoft.com/office/powerpoint/2010/main" val="1502638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1A01BC0E-CE93-EA4C-8317-377B02EED57E}"/>
              </a:ext>
            </a:extLst>
          </p:cNvPr>
          <p:cNvGrpSpPr/>
          <p:nvPr/>
        </p:nvGrpSpPr>
        <p:grpSpPr>
          <a:xfrm>
            <a:off x="840916" y="2694637"/>
            <a:ext cx="3678716" cy="3728548"/>
            <a:chOff x="838200" y="1221277"/>
            <a:chExt cx="5323271" cy="5271598"/>
          </a:xfrm>
        </p:grpSpPr>
        <p:pic>
          <p:nvPicPr>
            <p:cNvPr id="3" name="Graphic 2" descr="Table">
              <a:extLst>
                <a:ext uri="{FF2B5EF4-FFF2-40B4-BE49-F238E27FC236}">
                  <a16:creationId xmlns:a16="http://schemas.microsoft.com/office/drawing/2014/main" id="{07C4D02F-FFCC-9F40-96B3-C100510291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38200" y="3399876"/>
              <a:ext cx="914400" cy="914400"/>
            </a:xfrm>
            <a:prstGeom prst="rect">
              <a:avLst/>
            </a:prstGeom>
          </p:spPr>
        </p:pic>
        <p:pic>
          <p:nvPicPr>
            <p:cNvPr id="4" name="Graphic 3" descr="Table">
              <a:extLst>
                <a:ext uri="{FF2B5EF4-FFF2-40B4-BE49-F238E27FC236}">
                  <a16:creationId xmlns:a16="http://schemas.microsoft.com/office/drawing/2014/main" id="{6A3297F7-C56C-6649-9264-76C6662E3D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44968" y="2249977"/>
              <a:ext cx="685800" cy="685800"/>
            </a:xfrm>
            <a:prstGeom prst="rect">
              <a:avLst/>
            </a:prstGeom>
          </p:spPr>
        </p:pic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2EF63F2B-AE0C-4344-916C-738572B83E45}"/>
                </a:ext>
              </a:extLst>
            </p:cNvPr>
            <p:cNvCxnSpPr>
              <a:cxnSpLocks/>
              <a:stCxn id="3" idx="3"/>
              <a:endCxn id="4" idx="1"/>
            </p:cNvCxnSpPr>
            <p:nvPr/>
          </p:nvCxnSpPr>
          <p:spPr>
            <a:xfrm flipV="1">
              <a:off x="1752600" y="2592877"/>
              <a:ext cx="792368" cy="1264199"/>
            </a:xfrm>
            <a:prstGeom prst="straightConnector1">
              <a:avLst/>
            </a:prstGeom>
            <a:ln w="5715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Graphic 5" descr="Table">
              <a:extLst>
                <a:ext uri="{FF2B5EF4-FFF2-40B4-BE49-F238E27FC236}">
                  <a16:creationId xmlns:a16="http://schemas.microsoft.com/office/drawing/2014/main" id="{C02CAFF4-F19E-C745-A5A9-53390B6D0A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79069" y="1907077"/>
              <a:ext cx="685800" cy="685800"/>
            </a:xfrm>
            <a:prstGeom prst="rect">
              <a:avLst/>
            </a:prstGeom>
          </p:spPr>
        </p:pic>
        <p:pic>
          <p:nvPicPr>
            <p:cNvPr id="7" name="Graphic 6" descr="Table">
              <a:extLst>
                <a:ext uri="{FF2B5EF4-FFF2-40B4-BE49-F238E27FC236}">
                  <a16:creationId xmlns:a16="http://schemas.microsoft.com/office/drawing/2014/main" id="{3967D222-49AC-BB4B-B228-DAE8BAAACE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79069" y="2592877"/>
              <a:ext cx="685800" cy="685800"/>
            </a:xfrm>
            <a:prstGeom prst="rect">
              <a:avLst/>
            </a:prstGeom>
          </p:spPr>
        </p:pic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502610D6-77F4-1646-ACF8-B78AD2D9A147}"/>
                </a:ext>
              </a:extLst>
            </p:cNvPr>
            <p:cNvCxnSpPr>
              <a:endCxn id="6" idx="1"/>
            </p:cNvCxnSpPr>
            <p:nvPr/>
          </p:nvCxnSpPr>
          <p:spPr>
            <a:xfrm flipV="1">
              <a:off x="3230768" y="2249977"/>
              <a:ext cx="748301" cy="34290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E515CDC-7996-384D-B9AD-C6499CF37875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>
              <a:off x="3230768" y="2592877"/>
              <a:ext cx="748301" cy="342900"/>
            </a:xfrm>
            <a:prstGeom prst="straightConnector1">
              <a:avLst/>
            </a:prstGeom>
            <a:ln w="5715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" name="Graphic 9" descr="Table">
              <a:extLst>
                <a:ext uri="{FF2B5EF4-FFF2-40B4-BE49-F238E27FC236}">
                  <a16:creationId xmlns:a16="http://schemas.microsoft.com/office/drawing/2014/main" id="{833798BE-2F2E-194E-8494-395C7133314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475671" y="1221277"/>
              <a:ext cx="685800" cy="685800"/>
            </a:xfrm>
            <a:prstGeom prst="rect">
              <a:avLst/>
            </a:prstGeom>
          </p:spPr>
        </p:pic>
        <p:pic>
          <p:nvPicPr>
            <p:cNvPr id="11" name="Graphic 10" descr="Table">
              <a:extLst>
                <a:ext uri="{FF2B5EF4-FFF2-40B4-BE49-F238E27FC236}">
                  <a16:creationId xmlns:a16="http://schemas.microsoft.com/office/drawing/2014/main" id="{1D8A8CB5-F5EE-FD47-B9DF-684AF1E58A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75671" y="1930889"/>
              <a:ext cx="685800" cy="685800"/>
            </a:xfrm>
            <a:prstGeom prst="rect">
              <a:avLst/>
            </a:prstGeom>
          </p:spPr>
        </p:pic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7969338-8F41-1B49-876E-85CF37897988}"/>
                </a:ext>
              </a:extLst>
            </p:cNvPr>
            <p:cNvCxnSpPr>
              <a:cxnSpLocks/>
              <a:stCxn id="6" idx="3"/>
              <a:endCxn id="10" idx="1"/>
            </p:cNvCxnSpPr>
            <p:nvPr/>
          </p:nvCxnSpPr>
          <p:spPr>
            <a:xfrm flipV="1">
              <a:off x="4664869" y="1564177"/>
              <a:ext cx="810802" cy="68580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24EAA1CF-3E6E-264B-AE22-FD26DEB94481}"/>
                </a:ext>
              </a:extLst>
            </p:cNvPr>
            <p:cNvCxnSpPr>
              <a:cxnSpLocks/>
              <a:stCxn id="6" idx="3"/>
              <a:endCxn id="11" idx="1"/>
            </p:cNvCxnSpPr>
            <p:nvPr/>
          </p:nvCxnSpPr>
          <p:spPr>
            <a:xfrm>
              <a:off x="4664869" y="2249977"/>
              <a:ext cx="810802" cy="23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" name="Graphic 13" descr="Table">
              <a:extLst>
                <a:ext uri="{FF2B5EF4-FFF2-40B4-BE49-F238E27FC236}">
                  <a16:creationId xmlns:a16="http://schemas.microsoft.com/office/drawing/2014/main" id="{3B5B6FDA-689A-5746-9F9E-DC79BC18901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475671" y="2592877"/>
              <a:ext cx="685800" cy="685800"/>
            </a:xfrm>
            <a:prstGeom prst="rect">
              <a:avLst/>
            </a:prstGeom>
          </p:spPr>
        </p:pic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DF50627B-29F4-BB48-8D82-B5F50A3DC6E9}"/>
                </a:ext>
              </a:extLst>
            </p:cNvPr>
            <p:cNvCxnSpPr>
              <a:cxnSpLocks/>
              <a:stCxn id="7" idx="3"/>
              <a:endCxn id="23" idx="1"/>
            </p:cNvCxnSpPr>
            <p:nvPr/>
          </p:nvCxnSpPr>
          <p:spPr>
            <a:xfrm>
              <a:off x="4664869" y="2935777"/>
              <a:ext cx="810802" cy="6757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8FCA7B5-9B1A-D64E-98AC-2B243DFB53C4}"/>
                </a:ext>
              </a:extLst>
            </p:cNvPr>
            <p:cNvCxnSpPr>
              <a:cxnSpLocks/>
              <a:stCxn id="7" idx="3"/>
              <a:endCxn id="14" idx="1"/>
            </p:cNvCxnSpPr>
            <p:nvPr/>
          </p:nvCxnSpPr>
          <p:spPr>
            <a:xfrm>
              <a:off x="4664869" y="2935777"/>
              <a:ext cx="810802" cy="0"/>
            </a:xfrm>
            <a:prstGeom prst="straightConnector1">
              <a:avLst/>
            </a:prstGeom>
            <a:ln w="5715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Graphic 16" descr="Table">
              <a:extLst>
                <a:ext uri="{FF2B5EF4-FFF2-40B4-BE49-F238E27FC236}">
                  <a16:creationId xmlns:a16="http://schemas.microsoft.com/office/drawing/2014/main" id="{B1BDFCE1-6668-7742-B199-B94D39E61C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44968" y="4788389"/>
              <a:ext cx="685800" cy="685800"/>
            </a:xfrm>
            <a:prstGeom prst="rect">
              <a:avLst/>
            </a:prstGeom>
          </p:spPr>
        </p:pic>
        <p:pic>
          <p:nvPicPr>
            <p:cNvPr id="18" name="Graphic 17" descr="Table">
              <a:extLst>
                <a:ext uri="{FF2B5EF4-FFF2-40B4-BE49-F238E27FC236}">
                  <a16:creationId xmlns:a16="http://schemas.microsoft.com/office/drawing/2014/main" id="{705EA507-3FDF-6F4C-BC5B-7AF4978321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79069" y="4445489"/>
              <a:ext cx="685800" cy="685800"/>
            </a:xfrm>
            <a:prstGeom prst="rect">
              <a:avLst/>
            </a:prstGeom>
          </p:spPr>
        </p:pic>
        <p:pic>
          <p:nvPicPr>
            <p:cNvPr id="19" name="Graphic 18" descr="Table">
              <a:extLst>
                <a:ext uri="{FF2B5EF4-FFF2-40B4-BE49-F238E27FC236}">
                  <a16:creationId xmlns:a16="http://schemas.microsoft.com/office/drawing/2014/main" id="{CDF675B4-09EB-9048-8202-FA8F39FBBD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79069" y="5131289"/>
              <a:ext cx="685800" cy="685800"/>
            </a:xfrm>
            <a:prstGeom prst="rect">
              <a:avLst/>
            </a:prstGeom>
          </p:spPr>
        </p:pic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5418C230-6412-8649-A4E1-155207F35EA7}"/>
                </a:ext>
              </a:extLst>
            </p:cNvPr>
            <p:cNvCxnSpPr>
              <a:endCxn id="18" idx="1"/>
            </p:cNvCxnSpPr>
            <p:nvPr/>
          </p:nvCxnSpPr>
          <p:spPr>
            <a:xfrm flipV="1">
              <a:off x="3230768" y="4788389"/>
              <a:ext cx="748301" cy="34290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E4475EF-8903-A846-92D2-E7B65EEA4588}"/>
                </a:ext>
              </a:extLst>
            </p:cNvPr>
            <p:cNvCxnSpPr>
              <a:cxnSpLocks/>
              <a:endCxn id="19" idx="1"/>
            </p:cNvCxnSpPr>
            <p:nvPr/>
          </p:nvCxnSpPr>
          <p:spPr>
            <a:xfrm>
              <a:off x="3230768" y="5131289"/>
              <a:ext cx="748301" cy="3429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B75342BB-2D9B-7244-9A1E-2C2B7871B147}"/>
                </a:ext>
              </a:extLst>
            </p:cNvPr>
            <p:cNvGrpSpPr/>
            <p:nvPr/>
          </p:nvGrpSpPr>
          <p:grpSpPr>
            <a:xfrm>
              <a:off x="5475671" y="3268663"/>
              <a:ext cx="685800" cy="1176826"/>
              <a:chOff x="7822265" y="3194800"/>
              <a:chExt cx="685800" cy="1176826"/>
            </a:xfrm>
          </p:grpSpPr>
          <p:pic>
            <p:nvPicPr>
              <p:cNvPr id="23" name="Graphic 22" descr="Table">
                <a:extLst>
                  <a:ext uri="{FF2B5EF4-FFF2-40B4-BE49-F238E27FC236}">
                    <a16:creationId xmlns:a16="http://schemas.microsoft.com/office/drawing/2014/main" id="{72460E7A-AAE7-2F40-86D9-4CEA410A8B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822265" y="3194800"/>
                <a:ext cx="685800" cy="685800"/>
              </a:xfrm>
              <a:prstGeom prst="rect">
                <a:avLst/>
              </a:prstGeom>
            </p:spPr>
          </p:pic>
          <p:pic>
            <p:nvPicPr>
              <p:cNvPr id="24" name="Graphic 23" descr="Table">
                <a:extLst>
                  <a:ext uri="{FF2B5EF4-FFF2-40B4-BE49-F238E27FC236}">
                    <a16:creationId xmlns:a16="http://schemas.microsoft.com/office/drawing/2014/main" id="{CFAE8D12-3E41-2F4C-89E3-BAB5057ED6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822265" y="3685826"/>
                <a:ext cx="685800" cy="685800"/>
              </a:xfrm>
              <a:prstGeom prst="rect">
                <a:avLst/>
              </a:prstGeom>
            </p:spPr>
          </p:pic>
        </p:grpSp>
        <p:pic>
          <p:nvPicPr>
            <p:cNvPr id="25" name="Graphic 24" descr="Table">
              <a:extLst>
                <a:ext uri="{FF2B5EF4-FFF2-40B4-BE49-F238E27FC236}">
                  <a16:creationId xmlns:a16="http://schemas.microsoft.com/office/drawing/2014/main" id="{BB31686F-0B06-7941-9EDB-06F46A4C8B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475671" y="4469301"/>
              <a:ext cx="685800" cy="685800"/>
            </a:xfrm>
            <a:prstGeom prst="rect">
              <a:avLst/>
            </a:prstGeom>
          </p:spPr>
        </p:pic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5EA1B40F-C480-8040-B7B9-2722797A4ECE}"/>
                </a:ext>
              </a:extLst>
            </p:cNvPr>
            <p:cNvCxnSpPr>
              <a:cxnSpLocks/>
              <a:stCxn id="18" idx="3"/>
              <a:endCxn id="24" idx="1"/>
            </p:cNvCxnSpPr>
            <p:nvPr/>
          </p:nvCxnSpPr>
          <p:spPr>
            <a:xfrm flipV="1">
              <a:off x="4664869" y="4102589"/>
              <a:ext cx="810802" cy="6858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78C362C8-3E19-A946-8140-BCC9B0F4041C}"/>
                </a:ext>
              </a:extLst>
            </p:cNvPr>
            <p:cNvCxnSpPr>
              <a:cxnSpLocks/>
              <a:stCxn id="18" idx="3"/>
              <a:endCxn id="25" idx="1"/>
            </p:cNvCxnSpPr>
            <p:nvPr/>
          </p:nvCxnSpPr>
          <p:spPr>
            <a:xfrm>
              <a:off x="4664869" y="4788389"/>
              <a:ext cx="810802" cy="23812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8" name="Graphic 27" descr="Table">
              <a:extLst>
                <a:ext uri="{FF2B5EF4-FFF2-40B4-BE49-F238E27FC236}">
                  <a16:creationId xmlns:a16="http://schemas.microsoft.com/office/drawing/2014/main" id="{7DA9CA57-8AE5-CC4B-88DC-50AC32BF1C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75671" y="5807075"/>
              <a:ext cx="685800" cy="685800"/>
            </a:xfrm>
            <a:prstGeom prst="rect">
              <a:avLst/>
            </a:prstGeom>
          </p:spPr>
        </p:pic>
        <p:pic>
          <p:nvPicPr>
            <p:cNvPr id="29" name="Graphic 28" descr="Table">
              <a:extLst>
                <a:ext uri="{FF2B5EF4-FFF2-40B4-BE49-F238E27FC236}">
                  <a16:creationId xmlns:a16="http://schemas.microsoft.com/office/drawing/2014/main" id="{69E7EC30-2708-6641-A28D-D5A760A079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75671" y="5131289"/>
              <a:ext cx="685800" cy="685800"/>
            </a:xfrm>
            <a:prstGeom prst="rect">
              <a:avLst/>
            </a:prstGeom>
          </p:spPr>
        </p:pic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236594EE-140D-A44F-BD07-ADE711D5CC22}"/>
                </a:ext>
              </a:extLst>
            </p:cNvPr>
            <p:cNvCxnSpPr>
              <a:cxnSpLocks/>
              <a:stCxn id="19" idx="3"/>
              <a:endCxn id="28" idx="1"/>
            </p:cNvCxnSpPr>
            <p:nvPr/>
          </p:nvCxnSpPr>
          <p:spPr>
            <a:xfrm>
              <a:off x="4664869" y="5474189"/>
              <a:ext cx="810802" cy="6757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7088B1F5-9758-E64A-97AF-24ED02DDC842}"/>
                </a:ext>
              </a:extLst>
            </p:cNvPr>
            <p:cNvCxnSpPr>
              <a:cxnSpLocks/>
              <a:stCxn id="19" idx="3"/>
              <a:endCxn id="29" idx="1"/>
            </p:cNvCxnSpPr>
            <p:nvPr/>
          </p:nvCxnSpPr>
          <p:spPr>
            <a:xfrm>
              <a:off x="4664869" y="5474189"/>
              <a:ext cx="81080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D2F095E0-27D5-9744-A00B-40AED99D81CC}"/>
                </a:ext>
              </a:extLst>
            </p:cNvPr>
            <p:cNvCxnSpPr>
              <a:cxnSpLocks/>
              <a:stCxn id="3" idx="3"/>
              <a:endCxn id="17" idx="1"/>
            </p:cNvCxnSpPr>
            <p:nvPr/>
          </p:nvCxnSpPr>
          <p:spPr>
            <a:xfrm>
              <a:off x="1752600" y="3857076"/>
              <a:ext cx="792368" cy="1274213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78AA565-CACC-4745-B316-B7646120A3C3}"/>
              </a:ext>
            </a:extLst>
          </p:cNvPr>
          <p:cNvGrpSpPr/>
          <p:nvPr/>
        </p:nvGrpSpPr>
        <p:grpSpPr>
          <a:xfrm>
            <a:off x="6544933" y="2694637"/>
            <a:ext cx="3678716" cy="3728548"/>
            <a:chOff x="838200" y="1221277"/>
            <a:chExt cx="5323271" cy="5271598"/>
          </a:xfrm>
        </p:grpSpPr>
        <p:pic>
          <p:nvPicPr>
            <p:cNvPr id="40" name="Graphic 39" descr="Table">
              <a:extLst>
                <a:ext uri="{FF2B5EF4-FFF2-40B4-BE49-F238E27FC236}">
                  <a16:creationId xmlns:a16="http://schemas.microsoft.com/office/drawing/2014/main" id="{0C51E68C-DC56-BB47-B360-4AE0373DC5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38200" y="3399876"/>
              <a:ext cx="914400" cy="914400"/>
            </a:xfrm>
            <a:prstGeom prst="rect">
              <a:avLst/>
            </a:prstGeom>
          </p:spPr>
        </p:pic>
        <p:pic>
          <p:nvPicPr>
            <p:cNvPr id="41" name="Graphic 40" descr="Table">
              <a:extLst>
                <a:ext uri="{FF2B5EF4-FFF2-40B4-BE49-F238E27FC236}">
                  <a16:creationId xmlns:a16="http://schemas.microsoft.com/office/drawing/2014/main" id="{313431A8-4600-7946-A3F9-B44DBA0704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44968" y="2249977"/>
              <a:ext cx="685800" cy="685800"/>
            </a:xfrm>
            <a:prstGeom prst="rect">
              <a:avLst/>
            </a:prstGeom>
          </p:spPr>
        </p:pic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8AD90711-50EC-2B4C-89C2-DE9F5D2B19F7}"/>
                </a:ext>
              </a:extLst>
            </p:cNvPr>
            <p:cNvCxnSpPr>
              <a:cxnSpLocks/>
              <a:stCxn id="40" idx="3"/>
              <a:endCxn id="41" idx="1"/>
            </p:cNvCxnSpPr>
            <p:nvPr/>
          </p:nvCxnSpPr>
          <p:spPr>
            <a:xfrm flipV="1">
              <a:off x="1752600" y="2592877"/>
              <a:ext cx="792368" cy="1264199"/>
            </a:xfrm>
            <a:prstGeom prst="straightConnector1">
              <a:avLst/>
            </a:prstGeom>
            <a:solidFill>
              <a:schemeClr val="tx1"/>
            </a:solidFill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3" name="Graphic 42" descr="Table">
              <a:extLst>
                <a:ext uri="{FF2B5EF4-FFF2-40B4-BE49-F238E27FC236}">
                  <a16:creationId xmlns:a16="http://schemas.microsoft.com/office/drawing/2014/main" id="{B1950A45-AB20-1045-ADF2-484E79106B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79069" y="1907077"/>
              <a:ext cx="685800" cy="685800"/>
            </a:xfrm>
            <a:prstGeom prst="rect">
              <a:avLst/>
            </a:prstGeom>
          </p:spPr>
        </p:pic>
        <p:pic>
          <p:nvPicPr>
            <p:cNvPr id="44" name="Graphic 43" descr="Table">
              <a:extLst>
                <a:ext uri="{FF2B5EF4-FFF2-40B4-BE49-F238E27FC236}">
                  <a16:creationId xmlns:a16="http://schemas.microsoft.com/office/drawing/2014/main" id="{C923C343-3F8D-DC4A-93CE-411483FB00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79069" y="2592877"/>
              <a:ext cx="685800" cy="685800"/>
            </a:xfrm>
            <a:prstGeom prst="rect">
              <a:avLst/>
            </a:prstGeom>
          </p:spPr>
        </p:pic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30E76071-FCF2-7745-88B3-F18238C0D263}"/>
                </a:ext>
              </a:extLst>
            </p:cNvPr>
            <p:cNvCxnSpPr>
              <a:endCxn id="43" idx="1"/>
            </p:cNvCxnSpPr>
            <p:nvPr/>
          </p:nvCxnSpPr>
          <p:spPr>
            <a:xfrm flipV="1">
              <a:off x="3230768" y="2249977"/>
              <a:ext cx="748301" cy="342900"/>
            </a:xfrm>
            <a:prstGeom prst="straightConnector1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427E0425-A635-BA40-9FCE-6A8F10C34359}"/>
                </a:ext>
              </a:extLst>
            </p:cNvPr>
            <p:cNvCxnSpPr>
              <a:cxnSpLocks/>
              <a:endCxn id="44" idx="1"/>
            </p:cNvCxnSpPr>
            <p:nvPr/>
          </p:nvCxnSpPr>
          <p:spPr>
            <a:xfrm>
              <a:off x="3230768" y="2592877"/>
              <a:ext cx="748301" cy="342900"/>
            </a:xfrm>
            <a:prstGeom prst="straightConnector1">
              <a:avLst/>
            </a:prstGeom>
            <a:solidFill>
              <a:schemeClr val="accent3"/>
            </a:solidFill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7" name="Graphic 46" descr="Table">
              <a:extLst>
                <a:ext uri="{FF2B5EF4-FFF2-40B4-BE49-F238E27FC236}">
                  <a16:creationId xmlns:a16="http://schemas.microsoft.com/office/drawing/2014/main" id="{470C2043-5217-B446-A101-719F7FEA5A5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475671" y="1221277"/>
              <a:ext cx="685800" cy="685800"/>
            </a:xfrm>
            <a:prstGeom prst="rect">
              <a:avLst/>
            </a:prstGeom>
          </p:spPr>
        </p:pic>
        <p:pic>
          <p:nvPicPr>
            <p:cNvPr id="48" name="Graphic 47" descr="Table">
              <a:extLst>
                <a:ext uri="{FF2B5EF4-FFF2-40B4-BE49-F238E27FC236}">
                  <a16:creationId xmlns:a16="http://schemas.microsoft.com/office/drawing/2014/main" id="{3B384F2A-A464-D541-80CE-EA57CAEA73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75671" y="1930889"/>
              <a:ext cx="685800" cy="685800"/>
            </a:xfrm>
            <a:prstGeom prst="rect">
              <a:avLst/>
            </a:prstGeom>
          </p:spPr>
        </p:pic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CA309B3E-8C29-AC4C-9631-155C5182883D}"/>
                </a:ext>
              </a:extLst>
            </p:cNvPr>
            <p:cNvCxnSpPr>
              <a:cxnSpLocks/>
              <a:stCxn id="43" idx="3"/>
              <a:endCxn id="47" idx="1"/>
            </p:cNvCxnSpPr>
            <p:nvPr/>
          </p:nvCxnSpPr>
          <p:spPr>
            <a:xfrm flipV="1">
              <a:off x="4664869" y="1564177"/>
              <a:ext cx="810802" cy="685800"/>
            </a:xfrm>
            <a:prstGeom prst="straightConnector1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A2A94F60-1C63-1E4A-B8E3-C54AA6B23886}"/>
                </a:ext>
              </a:extLst>
            </p:cNvPr>
            <p:cNvCxnSpPr>
              <a:cxnSpLocks/>
              <a:stCxn id="43" idx="3"/>
              <a:endCxn id="48" idx="1"/>
            </p:cNvCxnSpPr>
            <p:nvPr/>
          </p:nvCxnSpPr>
          <p:spPr>
            <a:xfrm>
              <a:off x="4664869" y="2249977"/>
              <a:ext cx="810802" cy="23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1" name="Graphic 50" descr="Table">
              <a:extLst>
                <a:ext uri="{FF2B5EF4-FFF2-40B4-BE49-F238E27FC236}">
                  <a16:creationId xmlns:a16="http://schemas.microsoft.com/office/drawing/2014/main" id="{5930AA3B-7249-C943-9053-1381D57442F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475671" y="2592877"/>
              <a:ext cx="685800" cy="685800"/>
            </a:xfrm>
            <a:prstGeom prst="rect">
              <a:avLst/>
            </a:prstGeom>
          </p:spPr>
        </p:pic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99FE15B3-58D4-D141-A12B-9E1F5F26E908}"/>
                </a:ext>
              </a:extLst>
            </p:cNvPr>
            <p:cNvCxnSpPr>
              <a:cxnSpLocks/>
              <a:stCxn id="44" idx="3"/>
              <a:endCxn id="68" idx="1"/>
            </p:cNvCxnSpPr>
            <p:nvPr/>
          </p:nvCxnSpPr>
          <p:spPr>
            <a:xfrm>
              <a:off x="4664869" y="2935777"/>
              <a:ext cx="810802" cy="6757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32605EDE-61B0-FC44-93C6-DDCA6C6294A0}"/>
                </a:ext>
              </a:extLst>
            </p:cNvPr>
            <p:cNvCxnSpPr>
              <a:cxnSpLocks/>
              <a:stCxn id="44" idx="3"/>
              <a:endCxn id="51" idx="1"/>
            </p:cNvCxnSpPr>
            <p:nvPr/>
          </p:nvCxnSpPr>
          <p:spPr>
            <a:xfrm>
              <a:off x="4664869" y="2935777"/>
              <a:ext cx="810802" cy="0"/>
            </a:xfrm>
            <a:prstGeom prst="straightConnector1">
              <a:avLst/>
            </a:prstGeom>
            <a:solidFill>
              <a:schemeClr val="accent3"/>
            </a:solidFill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4" name="Graphic 53" descr="Table">
              <a:extLst>
                <a:ext uri="{FF2B5EF4-FFF2-40B4-BE49-F238E27FC236}">
                  <a16:creationId xmlns:a16="http://schemas.microsoft.com/office/drawing/2014/main" id="{9BEE2C05-FF5A-A54D-95BC-54007AFA68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44968" y="4788389"/>
              <a:ext cx="685800" cy="685800"/>
            </a:xfrm>
            <a:prstGeom prst="rect">
              <a:avLst/>
            </a:prstGeom>
          </p:spPr>
        </p:pic>
        <p:pic>
          <p:nvPicPr>
            <p:cNvPr id="55" name="Graphic 54" descr="Table">
              <a:extLst>
                <a:ext uri="{FF2B5EF4-FFF2-40B4-BE49-F238E27FC236}">
                  <a16:creationId xmlns:a16="http://schemas.microsoft.com/office/drawing/2014/main" id="{B64BDD1A-4D9C-5640-8C81-A40F2B7D7B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79069" y="4445489"/>
              <a:ext cx="685800" cy="685800"/>
            </a:xfrm>
            <a:prstGeom prst="rect">
              <a:avLst/>
            </a:prstGeom>
          </p:spPr>
        </p:pic>
        <p:pic>
          <p:nvPicPr>
            <p:cNvPr id="56" name="Graphic 55" descr="Table">
              <a:extLst>
                <a:ext uri="{FF2B5EF4-FFF2-40B4-BE49-F238E27FC236}">
                  <a16:creationId xmlns:a16="http://schemas.microsoft.com/office/drawing/2014/main" id="{95310F09-5B7F-694E-A416-3D5A711172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79069" y="5131289"/>
              <a:ext cx="685800" cy="685800"/>
            </a:xfrm>
            <a:prstGeom prst="rect">
              <a:avLst/>
            </a:prstGeom>
          </p:spPr>
        </p:pic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6BC2AB5A-C3E3-8648-87B2-8D4FF15E8293}"/>
                </a:ext>
              </a:extLst>
            </p:cNvPr>
            <p:cNvCxnSpPr>
              <a:endCxn id="55" idx="1"/>
            </p:cNvCxnSpPr>
            <p:nvPr/>
          </p:nvCxnSpPr>
          <p:spPr>
            <a:xfrm flipV="1">
              <a:off x="3230768" y="4788389"/>
              <a:ext cx="748301" cy="3429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8AE8604A-C0D5-564C-A77F-7830509F49A3}"/>
                </a:ext>
              </a:extLst>
            </p:cNvPr>
            <p:cNvCxnSpPr>
              <a:cxnSpLocks/>
              <a:endCxn id="56" idx="1"/>
            </p:cNvCxnSpPr>
            <p:nvPr/>
          </p:nvCxnSpPr>
          <p:spPr>
            <a:xfrm>
              <a:off x="3230768" y="5131289"/>
              <a:ext cx="748301" cy="3429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254BDB29-612A-944B-A056-1F9DFDADD461}"/>
                </a:ext>
              </a:extLst>
            </p:cNvPr>
            <p:cNvGrpSpPr/>
            <p:nvPr/>
          </p:nvGrpSpPr>
          <p:grpSpPr>
            <a:xfrm>
              <a:off x="5475671" y="3268663"/>
              <a:ext cx="685800" cy="1176826"/>
              <a:chOff x="7822265" y="3194800"/>
              <a:chExt cx="685800" cy="1176826"/>
            </a:xfrm>
          </p:grpSpPr>
          <p:pic>
            <p:nvPicPr>
              <p:cNvPr id="68" name="Graphic 67" descr="Table">
                <a:extLst>
                  <a:ext uri="{FF2B5EF4-FFF2-40B4-BE49-F238E27FC236}">
                    <a16:creationId xmlns:a16="http://schemas.microsoft.com/office/drawing/2014/main" id="{C1BF26C7-243B-AC4F-9B3C-8A821B3FEA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822265" y="3194800"/>
                <a:ext cx="685800" cy="685800"/>
              </a:xfrm>
              <a:prstGeom prst="rect">
                <a:avLst/>
              </a:prstGeom>
            </p:spPr>
          </p:pic>
          <p:pic>
            <p:nvPicPr>
              <p:cNvPr id="69" name="Graphic 68" descr="Table">
                <a:extLst>
                  <a:ext uri="{FF2B5EF4-FFF2-40B4-BE49-F238E27FC236}">
                    <a16:creationId xmlns:a16="http://schemas.microsoft.com/office/drawing/2014/main" id="{74035C69-CACA-ED41-8DD2-6478510651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822265" y="3685826"/>
                <a:ext cx="685800" cy="685800"/>
              </a:xfrm>
              <a:prstGeom prst="rect">
                <a:avLst/>
              </a:prstGeom>
            </p:spPr>
          </p:pic>
        </p:grpSp>
        <p:pic>
          <p:nvPicPr>
            <p:cNvPr id="60" name="Graphic 59" descr="Table">
              <a:extLst>
                <a:ext uri="{FF2B5EF4-FFF2-40B4-BE49-F238E27FC236}">
                  <a16:creationId xmlns:a16="http://schemas.microsoft.com/office/drawing/2014/main" id="{5EEDD51E-75F7-EB44-838B-DE5E7E702A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75671" y="4469301"/>
              <a:ext cx="685800" cy="685800"/>
            </a:xfrm>
            <a:prstGeom prst="rect">
              <a:avLst/>
            </a:prstGeom>
          </p:spPr>
        </p:pic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DA2015EA-3855-D243-908C-0B05FD2CA56F}"/>
                </a:ext>
              </a:extLst>
            </p:cNvPr>
            <p:cNvCxnSpPr>
              <a:cxnSpLocks/>
              <a:stCxn id="55" idx="3"/>
              <a:endCxn id="69" idx="1"/>
            </p:cNvCxnSpPr>
            <p:nvPr/>
          </p:nvCxnSpPr>
          <p:spPr>
            <a:xfrm flipV="1">
              <a:off x="4664869" y="4102589"/>
              <a:ext cx="810802" cy="6858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2130F0E0-95F6-BA48-A33F-56EBE9814587}"/>
                </a:ext>
              </a:extLst>
            </p:cNvPr>
            <p:cNvCxnSpPr>
              <a:cxnSpLocks/>
              <a:stCxn id="55" idx="3"/>
              <a:endCxn id="60" idx="1"/>
            </p:cNvCxnSpPr>
            <p:nvPr/>
          </p:nvCxnSpPr>
          <p:spPr>
            <a:xfrm>
              <a:off x="4664869" y="4788389"/>
              <a:ext cx="810802" cy="23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3" name="Graphic 62" descr="Table">
              <a:extLst>
                <a:ext uri="{FF2B5EF4-FFF2-40B4-BE49-F238E27FC236}">
                  <a16:creationId xmlns:a16="http://schemas.microsoft.com/office/drawing/2014/main" id="{9DAA6E52-4FE7-8A41-AC74-8183D43B66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75671" y="5807075"/>
              <a:ext cx="685800" cy="685800"/>
            </a:xfrm>
            <a:prstGeom prst="rect">
              <a:avLst/>
            </a:prstGeom>
          </p:spPr>
        </p:pic>
        <p:pic>
          <p:nvPicPr>
            <p:cNvPr id="64" name="Graphic 63" descr="Table">
              <a:extLst>
                <a:ext uri="{FF2B5EF4-FFF2-40B4-BE49-F238E27FC236}">
                  <a16:creationId xmlns:a16="http://schemas.microsoft.com/office/drawing/2014/main" id="{3FF3619B-B9F8-2D45-8059-6E660F9BBF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75671" y="5131289"/>
              <a:ext cx="685800" cy="685800"/>
            </a:xfrm>
            <a:prstGeom prst="rect">
              <a:avLst/>
            </a:prstGeom>
          </p:spPr>
        </p:pic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1B06C2EB-4D28-C646-9699-BEF4F8E6CF29}"/>
                </a:ext>
              </a:extLst>
            </p:cNvPr>
            <p:cNvCxnSpPr>
              <a:cxnSpLocks/>
              <a:stCxn id="56" idx="3"/>
              <a:endCxn id="63" idx="1"/>
            </p:cNvCxnSpPr>
            <p:nvPr/>
          </p:nvCxnSpPr>
          <p:spPr>
            <a:xfrm>
              <a:off x="4664869" y="5474189"/>
              <a:ext cx="810802" cy="6757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E7440009-D2EE-DA40-B45D-57E8845D7186}"/>
                </a:ext>
              </a:extLst>
            </p:cNvPr>
            <p:cNvCxnSpPr>
              <a:cxnSpLocks/>
              <a:stCxn id="56" idx="3"/>
              <a:endCxn id="64" idx="1"/>
            </p:cNvCxnSpPr>
            <p:nvPr/>
          </p:nvCxnSpPr>
          <p:spPr>
            <a:xfrm>
              <a:off x="4664869" y="5474189"/>
              <a:ext cx="81080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38EE7522-D8A5-D347-9938-55E9511868F7}"/>
                </a:ext>
              </a:extLst>
            </p:cNvPr>
            <p:cNvCxnSpPr>
              <a:cxnSpLocks/>
              <a:stCxn id="40" idx="3"/>
              <a:endCxn id="54" idx="1"/>
            </p:cNvCxnSpPr>
            <p:nvPr/>
          </p:nvCxnSpPr>
          <p:spPr>
            <a:xfrm>
              <a:off x="1752600" y="3857076"/>
              <a:ext cx="792368" cy="12742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Rectangle 77">
            <a:extLst>
              <a:ext uri="{FF2B5EF4-FFF2-40B4-BE49-F238E27FC236}">
                <a16:creationId xmlns:a16="http://schemas.microsoft.com/office/drawing/2014/main" id="{06DF1F0E-C11B-D74F-873F-C3B63FE9E606}"/>
              </a:ext>
            </a:extLst>
          </p:cNvPr>
          <p:cNvSpPr/>
          <p:nvPr/>
        </p:nvSpPr>
        <p:spPr>
          <a:xfrm>
            <a:off x="4493969" y="2646203"/>
            <a:ext cx="697627" cy="707886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 algn="ctr"/>
            <a:r>
              <a:rPr lang="en-US" sz="4000" dirty="0"/>
              <a:t>😬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525100E-E497-ED4E-A35A-E2A021144E5A}"/>
              </a:ext>
            </a:extLst>
          </p:cNvPr>
          <p:cNvSpPr/>
          <p:nvPr/>
        </p:nvSpPr>
        <p:spPr>
          <a:xfrm>
            <a:off x="4463473" y="4957537"/>
            <a:ext cx="697627" cy="707886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 algn="ctr"/>
            <a:r>
              <a:rPr lang="en-US" sz="4000" dirty="0"/>
              <a:t>😬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5D7D9E0-2BB0-E34B-82FF-B4F5DA22BE9D}"/>
              </a:ext>
            </a:extLst>
          </p:cNvPr>
          <p:cNvSpPr/>
          <p:nvPr/>
        </p:nvSpPr>
        <p:spPr>
          <a:xfrm>
            <a:off x="4463472" y="3637869"/>
            <a:ext cx="69762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latin typeface="Apple Color Emoji" pitchFamily="2" charset="0"/>
              </a:rPr>
              <a:t>😎</a:t>
            </a:r>
            <a:endParaRPr lang="en-US" sz="4000" dirty="0">
              <a:effectLst/>
              <a:latin typeface="Apple Color Emoji" pitchFamily="2" charset="0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CE2F8A2C-4F4F-EB47-BE8F-B1E994927B42}"/>
              </a:ext>
            </a:extLst>
          </p:cNvPr>
          <p:cNvSpPr/>
          <p:nvPr/>
        </p:nvSpPr>
        <p:spPr>
          <a:xfrm>
            <a:off x="11077392" y="4558911"/>
            <a:ext cx="69762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latin typeface="Apple Color Emoji" pitchFamily="2" charset="0"/>
              </a:rPr>
              <a:t>🤔</a:t>
            </a:r>
            <a:endParaRPr lang="en-US" sz="4000" dirty="0">
              <a:effectLst/>
              <a:latin typeface="Apple Color Emoji" pitchFamily="2" charset="0"/>
            </a:endParaRPr>
          </a:p>
        </p:txBody>
      </p:sp>
      <p:sp>
        <p:nvSpPr>
          <p:cNvPr id="89" name="Right Brace 88">
            <a:extLst>
              <a:ext uri="{FF2B5EF4-FFF2-40B4-BE49-F238E27FC236}">
                <a16:creationId xmlns:a16="http://schemas.microsoft.com/office/drawing/2014/main" id="{DFB0B9C9-AC76-CB46-A0AB-5A90AA2E2828}"/>
              </a:ext>
            </a:extLst>
          </p:cNvPr>
          <p:cNvSpPr/>
          <p:nvPr/>
        </p:nvSpPr>
        <p:spPr>
          <a:xfrm>
            <a:off x="10258138" y="3286353"/>
            <a:ext cx="845162" cy="3136832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6D11A407-6934-D64E-A7F1-3202BCC64A6A}"/>
              </a:ext>
            </a:extLst>
          </p:cNvPr>
          <p:cNvSpPr/>
          <p:nvPr/>
        </p:nvSpPr>
        <p:spPr>
          <a:xfrm>
            <a:off x="1219200" y="496819"/>
            <a:ext cx="3657600" cy="1097280"/>
          </a:xfrm>
          <a:prstGeom prst="roundRect">
            <a:avLst/>
          </a:prstGeom>
          <a:solidFill>
            <a:srgbClr val="FFFFFF">
              <a:alpha val="50196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Helvetica" pitchFamily="2" charset="0"/>
              </a:rPr>
              <a:t>Cherry Picking</a:t>
            </a:r>
          </a:p>
          <a:p>
            <a:pPr algn="ctr"/>
            <a:r>
              <a:rPr lang="en-US" sz="1600" i="1" dirty="0">
                <a:solidFill>
                  <a:schemeClr val="tx1"/>
                </a:solidFill>
                <a:latin typeface="Helvetica" pitchFamily="2" charset="0"/>
              </a:rPr>
              <a:t>Selectively reporting the analysis that shows your preferred result</a:t>
            </a:r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6B59238F-0E9F-AD47-AE6B-CF56DB342D78}"/>
              </a:ext>
            </a:extLst>
          </p:cNvPr>
          <p:cNvSpPr/>
          <p:nvPr/>
        </p:nvSpPr>
        <p:spPr>
          <a:xfrm>
            <a:off x="7647541" y="496819"/>
            <a:ext cx="3657600" cy="1097280"/>
          </a:xfrm>
          <a:prstGeom prst="roundRect">
            <a:avLst/>
          </a:prstGeom>
          <a:solidFill>
            <a:schemeClr val="tx1">
              <a:alpha val="50196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Helvetica" pitchFamily="2" charset="0"/>
              </a:rPr>
              <a:t>Pigeonholes</a:t>
            </a:r>
          </a:p>
          <a:p>
            <a:pPr algn="ctr"/>
            <a:r>
              <a:rPr lang="en-US" sz="1600" i="1" dirty="0">
                <a:solidFill>
                  <a:schemeClr val="bg1"/>
                </a:solidFill>
                <a:latin typeface="Helvetica" pitchFamily="2" charset="0"/>
              </a:rPr>
              <a:t>Becoming constrained by overly rigid analysis criteria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C2CDD23-4388-EE4F-98AB-2B642191BFAA}"/>
              </a:ext>
            </a:extLst>
          </p:cNvPr>
          <p:cNvSpPr/>
          <p:nvPr/>
        </p:nvSpPr>
        <p:spPr>
          <a:xfrm>
            <a:off x="10696813" y="2665235"/>
            <a:ext cx="697627" cy="707886"/>
          </a:xfrm>
          <a:prstGeom prst="rect">
            <a:avLst/>
          </a:prstGeom>
        </p:spPr>
        <p:txBody>
          <a:bodyPr wrap="none" anchor="t">
            <a:spAutoFit/>
          </a:bodyPr>
          <a:lstStyle/>
          <a:p>
            <a:pPr algn="ctr"/>
            <a:r>
              <a:rPr lang="en-US" sz="4000" dirty="0"/>
              <a:t>😬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938DC14-2CC6-BA46-A636-8409F91CE9C4}"/>
              </a:ext>
            </a:extLst>
          </p:cNvPr>
          <p:cNvSpPr/>
          <p:nvPr/>
        </p:nvSpPr>
        <p:spPr>
          <a:xfrm>
            <a:off x="10138781" y="2661638"/>
            <a:ext cx="69762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latin typeface="Apple Color Emoji" pitchFamily="2" charset="0"/>
              </a:rPr>
              <a:t>😎</a:t>
            </a:r>
            <a:endParaRPr lang="en-US" sz="4000" dirty="0">
              <a:effectLst/>
              <a:latin typeface="Apple Color Emoj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000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  <p:bldP spid="79" grpId="0"/>
      <p:bldP spid="80" grpId="0"/>
      <p:bldP spid="88" grpId="0"/>
      <p:bldP spid="89" grpId="0" animBg="1"/>
      <p:bldP spid="73" grpId="0"/>
      <p:bldP spid="7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35283-1AB3-0745-808B-D498D4EAE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Multiverse Analysis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226CDD8-8F70-364F-8E0A-F46A50AB3E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527040" cy="4351338"/>
          </a:xfrm>
        </p:spPr>
        <p:txBody>
          <a:bodyPr>
            <a:normAutofit/>
          </a:bodyPr>
          <a:lstStyle/>
          <a:p>
            <a:r>
              <a:rPr lang="en-US" sz="2400" b="1" dirty="0"/>
              <a:t>Transparently</a:t>
            </a:r>
            <a:r>
              <a:rPr lang="en-US" sz="2400" dirty="0"/>
              <a:t> and </a:t>
            </a:r>
            <a:r>
              <a:rPr lang="en-US" sz="2400" b="1" dirty="0"/>
              <a:t>systematically</a:t>
            </a:r>
            <a:r>
              <a:rPr lang="en-US" sz="2400" dirty="0"/>
              <a:t> analyze the whole multiverse</a:t>
            </a:r>
          </a:p>
          <a:p>
            <a:endParaRPr lang="en-US" sz="2400" dirty="0"/>
          </a:p>
          <a:p>
            <a:r>
              <a:rPr lang="en-US" sz="2400" dirty="0"/>
              <a:t>Transparency reduces cherry-picking</a:t>
            </a:r>
            <a:endParaRPr lang="en-US" sz="2400" b="1" dirty="0"/>
          </a:p>
          <a:p>
            <a:endParaRPr lang="en-US" sz="2400" dirty="0"/>
          </a:p>
          <a:p>
            <a:r>
              <a:rPr lang="en-US" sz="2400" dirty="0"/>
              <a:t>Systematically handling decisions reduces pigeonholing</a:t>
            </a:r>
          </a:p>
        </p:txBody>
      </p:sp>
      <p:pic>
        <p:nvPicPr>
          <p:cNvPr id="57" name="Graphic 56" descr="Table">
            <a:extLst>
              <a:ext uri="{FF2B5EF4-FFF2-40B4-BE49-F238E27FC236}">
                <a16:creationId xmlns:a16="http://schemas.microsoft.com/office/drawing/2014/main" id="{01279A58-6CEE-B34F-B764-CBE804E1EE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65240" y="3765001"/>
            <a:ext cx="914400" cy="914400"/>
          </a:xfrm>
          <a:prstGeom prst="rect">
            <a:avLst/>
          </a:prstGeom>
        </p:spPr>
      </p:pic>
      <p:pic>
        <p:nvPicPr>
          <p:cNvPr id="58" name="Graphic 57" descr="Table">
            <a:extLst>
              <a:ext uri="{FF2B5EF4-FFF2-40B4-BE49-F238E27FC236}">
                <a16:creationId xmlns:a16="http://schemas.microsoft.com/office/drawing/2014/main" id="{C9B05DD2-69FE-A248-92B5-285FEA091C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72008" y="2615102"/>
            <a:ext cx="685800" cy="685800"/>
          </a:xfrm>
          <a:prstGeom prst="rect">
            <a:avLst/>
          </a:prstGeom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9C4ED0D-3B10-D849-9F85-708ED49684BB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 flipV="1">
            <a:off x="7279640" y="2958002"/>
            <a:ext cx="792368" cy="12641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Graphic 59" descr="Table">
            <a:extLst>
              <a:ext uri="{FF2B5EF4-FFF2-40B4-BE49-F238E27FC236}">
                <a16:creationId xmlns:a16="http://schemas.microsoft.com/office/drawing/2014/main" id="{49463505-6FC4-4641-AD46-F67856808B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06109" y="2272202"/>
            <a:ext cx="685800" cy="685800"/>
          </a:xfrm>
          <a:prstGeom prst="rect">
            <a:avLst/>
          </a:prstGeom>
        </p:spPr>
      </p:pic>
      <p:pic>
        <p:nvPicPr>
          <p:cNvPr id="61" name="Graphic 60" descr="Table">
            <a:extLst>
              <a:ext uri="{FF2B5EF4-FFF2-40B4-BE49-F238E27FC236}">
                <a16:creationId xmlns:a16="http://schemas.microsoft.com/office/drawing/2014/main" id="{A63F87CB-606E-8645-8E96-C9F6F820C0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06109" y="2958002"/>
            <a:ext cx="685800" cy="685800"/>
          </a:xfrm>
          <a:prstGeom prst="rect">
            <a:avLst/>
          </a:prstGeom>
        </p:spPr>
      </p:pic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74D7F80-371A-624F-8C00-2A54B7ACA220}"/>
              </a:ext>
            </a:extLst>
          </p:cNvPr>
          <p:cNvCxnSpPr>
            <a:cxnSpLocks/>
            <a:endCxn id="60" idx="1"/>
          </p:cNvCxnSpPr>
          <p:nvPr/>
        </p:nvCxnSpPr>
        <p:spPr>
          <a:xfrm flipV="1">
            <a:off x="8757808" y="2615102"/>
            <a:ext cx="748301" cy="3429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197B398-C419-894B-8EF3-86FDEFCBEDF5}"/>
              </a:ext>
            </a:extLst>
          </p:cNvPr>
          <p:cNvCxnSpPr>
            <a:cxnSpLocks/>
            <a:endCxn id="61" idx="1"/>
          </p:cNvCxnSpPr>
          <p:nvPr/>
        </p:nvCxnSpPr>
        <p:spPr>
          <a:xfrm>
            <a:off x="8757808" y="2958002"/>
            <a:ext cx="748301" cy="3429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Graphic 63" descr="Table">
            <a:extLst>
              <a:ext uri="{FF2B5EF4-FFF2-40B4-BE49-F238E27FC236}">
                <a16:creationId xmlns:a16="http://schemas.microsoft.com/office/drawing/2014/main" id="{DEE30377-677F-7B4A-82D5-B6BD8ABBC1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02711" y="1586402"/>
            <a:ext cx="685800" cy="685800"/>
          </a:xfrm>
          <a:prstGeom prst="rect">
            <a:avLst/>
          </a:prstGeom>
        </p:spPr>
      </p:pic>
      <p:pic>
        <p:nvPicPr>
          <p:cNvPr id="65" name="Graphic 64" descr="Table">
            <a:extLst>
              <a:ext uri="{FF2B5EF4-FFF2-40B4-BE49-F238E27FC236}">
                <a16:creationId xmlns:a16="http://schemas.microsoft.com/office/drawing/2014/main" id="{DEBD9475-35B1-DE47-A52A-EF705E595C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02711" y="2296014"/>
            <a:ext cx="685800" cy="685800"/>
          </a:xfrm>
          <a:prstGeom prst="rect">
            <a:avLst/>
          </a:prstGeom>
        </p:spPr>
      </p:pic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F2F6293-0E9A-A843-9415-70B668D1108F}"/>
              </a:ext>
            </a:extLst>
          </p:cNvPr>
          <p:cNvCxnSpPr>
            <a:cxnSpLocks/>
            <a:stCxn id="60" idx="3"/>
            <a:endCxn id="64" idx="1"/>
          </p:cNvCxnSpPr>
          <p:nvPr/>
        </p:nvCxnSpPr>
        <p:spPr>
          <a:xfrm flipV="1">
            <a:off x="10191909" y="1929302"/>
            <a:ext cx="810802" cy="6858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FBF25B4-370D-774A-B9F7-240679966E2B}"/>
              </a:ext>
            </a:extLst>
          </p:cNvPr>
          <p:cNvCxnSpPr>
            <a:cxnSpLocks/>
            <a:stCxn id="60" idx="3"/>
            <a:endCxn id="65" idx="1"/>
          </p:cNvCxnSpPr>
          <p:nvPr/>
        </p:nvCxnSpPr>
        <p:spPr>
          <a:xfrm>
            <a:off x="10191909" y="2615102"/>
            <a:ext cx="81080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Graphic 67" descr="Table">
            <a:extLst>
              <a:ext uri="{FF2B5EF4-FFF2-40B4-BE49-F238E27FC236}">
                <a16:creationId xmlns:a16="http://schemas.microsoft.com/office/drawing/2014/main" id="{0F37B12C-871F-B54A-9D24-035B3A6150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02711" y="2958002"/>
            <a:ext cx="685800" cy="685800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FA3B5A4F-82CC-D64C-870D-207166436947}"/>
              </a:ext>
            </a:extLst>
          </p:cNvPr>
          <p:cNvCxnSpPr>
            <a:cxnSpLocks/>
            <a:stCxn id="61" idx="3"/>
            <a:endCxn id="77" idx="1"/>
          </p:cNvCxnSpPr>
          <p:nvPr/>
        </p:nvCxnSpPr>
        <p:spPr>
          <a:xfrm>
            <a:off x="10191909" y="3300902"/>
            <a:ext cx="810802" cy="6757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6F3B386-D5CB-7148-A053-279E37930BAD}"/>
              </a:ext>
            </a:extLst>
          </p:cNvPr>
          <p:cNvCxnSpPr>
            <a:cxnSpLocks/>
            <a:stCxn id="61" idx="3"/>
            <a:endCxn id="68" idx="1"/>
          </p:cNvCxnSpPr>
          <p:nvPr/>
        </p:nvCxnSpPr>
        <p:spPr>
          <a:xfrm>
            <a:off x="10191909" y="3300902"/>
            <a:ext cx="81080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Graphic 70" descr="Table">
            <a:extLst>
              <a:ext uri="{FF2B5EF4-FFF2-40B4-BE49-F238E27FC236}">
                <a16:creationId xmlns:a16="http://schemas.microsoft.com/office/drawing/2014/main" id="{12528682-2B3F-B046-B780-B580FAD3E6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72008" y="5153514"/>
            <a:ext cx="685800" cy="685800"/>
          </a:xfrm>
          <a:prstGeom prst="rect">
            <a:avLst/>
          </a:prstGeom>
        </p:spPr>
      </p:pic>
      <p:pic>
        <p:nvPicPr>
          <p:cNvPr id="72" name="Graphic 71" descr="Table">
            <a:extLst>
              <a:ext uri="{FF2B5EF4-FFF2-40B4-BE49-F238E27FC236}">
                <a16:creationId xmlns:a16="http://schemas.microsoft.com/office/drawing/2014/main" id="{E62D7E0D-CDBB-9C40-A757-163B8D751F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06109" y="4810614"/>
            <a:ext cx="685800" cy="685800"/>
          </a:xfrm>
          <a:prstGeom prst="rect">
            <a:avLst/>
          </a:prstGeom>
        </p:spPr>
      </p:pic>
      <p:pic>
        <p:nvPicPr>
          <p:cNvPr id="73" name="Graphic 72" descr="Table">
            <a:extLst>
              <a:ext uri="{FF2B5EF4-FFF2-40B4-BE49-F238E27FC236}">
                <a16:creationId xmlns:a16="http://schemas.microsoft.com/office/drawing/2014/main" id="{C2ED52F8-180B-F84F-B84B-25D0E486BC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06109" y="5496414"/>
            <a:ext cx="685800" cy="685800"/>
          </a:xfrm>
          <a:prstGeom prst="rect">
            <a:avLst/>
          </a:prstGeom>
        </p:spPr>
      </p:pic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99E0FD6E-BC06-8641-A621-E183EC990A6D}"/>
              </a:ext>
            </a:extLst>
          </p:cNvPr>
          <p:cNvCxnSpPr>
            <a:cxnSpLocks/>
            <a:endCxn id="72" idx="1"/>
          </p:cNvCxnSpPr>
          <p:nvPr/>
        </p:nvCxnSpPr>
        <p:spPr>
          <a:xfrm flipV="1">
            <a:off x="8757808" y="5153514"/>
            <a:ext cx="748301" cy="3429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2503522-3BA9-DE4B-98DA-B0724497DAD1}"/>
              </a:ext>
            </a:extLst>
          </p:cNvPr>
          <p:cNvCxnSpPr>
            <a:cxnSpLocks/>
            <a:endCxn id="73" idx="1"/>
          </p:cNvCxnSpPr>
          <p:nvPr/>
        </p:nvCxnSpPr>
        <p:spPr>
          <a:xfrm>
            <a:off x="8757808" y="5496414"/>
            <a:ext cx="748301" cy="3429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 75">
            <a:extLst>
              <a:ext uri="{FF2B5EF4-FFF2-40B4-BE49-F238E27FC236}">
                <a16:creationId xmlns:a16="http://schemas.microsoft.com/office/drawing/2014/main" id="{5AE3E8F8-65B7-7B4D-B2C3-DC805CB6FC91}"/>
              </a:ext>
            </a:extLst>
          </p:cNvPr>
          <p:cNvGrpSpPr/>
          <p:nvPr/>
        </p:nvGrpSpPr>
        <p:grpSpPr>
          <a:xfrm>
            <a:off x="11002711" y="3633788"/>
            <a:ext cx="685800" cy="1176826"/>
            <a:chOff x="7822265" y="3194800"/>
            <a:chExt cx="685800" cy="1176826"/>
          </a:xfrm>
          <a:solidFill>
            <a:schemeClr val="accent3"/>
          </a:solidFill>
        </p:grpSpPr>
        <p:pic>
          <p:nvPicPr>
            <p:cNvPr id="77" name="Graphic 76" descr="Table">
              <a:extLst>
                <a:ext uri="{FF2B5EF4-FFF2-40B4-BE49-F238E27FC236}">
                  <a16:creationId xmlns:a16="http://schemas.microsoft.com/office/drawing/2014/main" id="{F6225CF5-97BF-0B44-BC53-BD8056C152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822265" y="3194800"/>
              <a:ext cx="685800" cy="685800"/>
            </a:xfrm>
            <a:prstGeom prst="rect">
              <a:avLst/>
            </a:prstGeom>
          </p:spPr>
        </p:pic>
        <p:pic>
          <p:nvPicPr>
            <p:cNvPr id="78" name="Graphic 77" descr="Table">
              <a:extLst>
                <a:ext uri="{FF2B5EF4-FFF2-40B4-BE49-F238E27FC236}">
                  <a16:creationId xmlns:a16="http://schemas.microsoft.com/office/drawing/2014/main" id="{B7AA798E-8EB4-5846-AE58-3B4B2CC49A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822265" y="3685826"/>
              <a:ext cx="685800" cy="685800"/>
            </a:xfrm>
            <a:prstGeom prst="rect">
              <a:avLst/>
            </a:prstGeom>
          </p:spPr>
        </p:pic>
      </p:grpSp>
      <p:pic>
        <p:nvPicPr>
          <p:cNvPr id="79" name="Graphic 78" descr="Table">
            <a:extLst>
              <a:ext uri="{FF2B5EF4-FFF2-40B4-BE49-F238E27FC236}">
                <a16:creationId xmlns:a16="http://schemas.microsoft.com/office/drawing/2014/main" id="{0220E8B7-AF62-8B42-A2C1-2680E25772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02711" y="4834426"/>
            <a:ext cx="685800" cy="685800"/>
          </a:xfrm>
          <a:prstGeom prst="rect">
            <a:avLst/>
          </a:prstGeom>
        </p:spPr>
      </p:pic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86D16D21-45DD-4D4A-9A51-FA63D7E009F2}"/>
              </a:ext>
            </a:extLst>
          </p:cNvPr>
          <p:cNvCxnSpPr>
            <a:cxnSpLocks/>
            <a:stCxn id="72" idx="3"/>
            <a:endCxn id="78" idx="1"/>
          </p:cNvCxnSpPr>
          <p:nvPr/>
        </p:nvCxnSpPr>
        <p:spPr>
          <a:xfrm flipV="1">
            <a:off x="10191909" y="4467714"/>
            <a:ext cx="810802" cy="6858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39CF2EE4-88DE-014C-ABCF-B033103DF176}"/>
              </a:ext>
            </a:extLst>
          </p:cNvPr>
          <p:cNvCxnSpPr>
            <a:cxnSpLocks/>
            <a:stCxn id="72" idx="3"/>
            <a:endCxn id="79" idx="1"/>
          </p:cNvCxnSpPr>
          <p:nvPr/>
        </p:nvCxnSpPr>
        <p:spPr>
          <a:xfrm>
            <a:off x="10191909" y="5153514"/>
            <a:ext cx="81080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Graphic 81" descr="Table">
            <a:extLst>
              <a:ext uri="{FF2B5EF4-FFF2-40B4-BE49-F238E27FC236}">
                <a16:creationId xmlns:a16="http://schemas.microsoft.com/office/drawing/2014/main" id="{9B938FA1-0F52-5449-A465-C59B0CA47A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02711" y="6172200"/>
            <a:ext cx="685800" cy="685800"/>
          </a:xfrm>
          <a:prstGeom prst="rect">
            <a:avLst/>
          </a:prstGeom>
        </p:spPr>
      </p:pic>
      <p:pic>
        <p:nvPicPr>
          <p:cNvPr id="83" name="Graphic 82" descr="Table">
            <a:extLst>
              <a:ext uri="{FF2B5EF4-FFF2-40B4-BE49-F238E27FC236}">
                <a16:creationId xmlns:a16="http://schemas.microsoft.com/office/drawing/2014/main" id="{EB83013C-9618-C84A-BF15-219B7D96B0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02711" y="5496414"/>
            <a:ext cx="685800" cy="685800"/>
          </a:xfrm>
          <a:prstGeom prst="rect">
            <a:avLst/>
          </a:prstGeom>
        </p:spPr>
      </p:pic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8574C1A-E072-FD44-AA6D-810311F78E0E}"/>
              </a:ext>
            </a:extLst>
          </p:cNvPr>
          <p:cNvCxnSpPr>
            <a:cxnSpLocks/>
            <a:stCxn id="73" idx="3"/>
            <a:endCxn id="82" idx="1"/>
          </p:cNvCxnSpPr>
          <p:nvPr/>
        </p:nvCxnSpPr>
        <p:spPr>
          <a:xfrm>
            <a:off x="10191909" y="5839314"/>
            <a:ext cx="810802" cy="6757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A6DEBA41-E58A-D745-BCC4-2EAADFE76783}"/>
              </a:ext>
            </a:extLst>
          </p:cNvPr>
          <p:cNvCxnSpPr>
            <a:cxnSpLocks/>
            <a:stCxn id="73" idx="3"/>
            <a:endCxn id="83" idx="1"/>
          </p:cNvCxnSpPr>
          <p:nvPr/>
        </p:nvCxnSpPr>
        <p:spPr>
          <a:xfrm>
            <a:off x="10191909" y="5839314"/>
            <a:ext cx="81080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5674A9B-15DD-9F49-9C81-C1D1C37FDA3D}"/>
              </a:ext>
            </a:extLst>
          </p:cNvPr>
          <p:cNvCxnSpPr>
            <a:cxnSpLocks/>
            <a:stCxn id="57" idx="3"/>
            <a:endCxn id="71" idx="1"/>
          </p:cNvCxnSpPr>
          <p:nvPr/>
        </p:nvCxnSpPr>
        <p:spPr>
          <a:xfrm>
            <a:off x="7279640" y="4222201"/>
            <a:ext cx="792368" cy="12742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FEABF0C2-7A6D-D042-B405-43DFE28F1966}"/>
              </a:ext>
            </a:extLst>
          </p:cNvPr>
          <p:cNvSpPr txBox="1"/>
          <p:nvPr/>
        </p:nvSpPr>
        <p:spPr>
          <a:xfrm>
            <a:off x="0" y="6211669"/>
            <a:ext cx="2546555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/>
            <a:r>
              <a:rPr lang="en-US" sz="1200" dirty="0" err="1">
                <a:latin typeface="Helvetica" pitchFamily="2" charset="0"/>
                <a:ea typeface="Helvetica Neue Thin" charset="0"/>
                <a:cs typeface="Helvetica Neue Thin" charset="0"/>
              </a:rPr>
              <a:t>Orben</a:t>
            </a:r>
            <a:r>
              <a:rPr lang="en-US" sz="1200" dirty="0">
                <a:latin typeface="Helvetica" pitchFamily="2" charset="0"/>
                <a:ea typeface="Helvetica Neue Thin" charset="0"/>
                <a:cs typeface="Helvetica Neue Thin" charset="0"/>
              </a:rPr>
              <a:t> &amp; Przybylski, 2019a, 2019b</a:t>
            </a:r>
          </a:p>
          <a:p>
            <a:pPr marL="285750" indent="-285750"/>
            <a:r>
              <a:rPr lang="en-US" sz="1200" dirty="0" err="1">
                <a:latin typeface="Helvetica" pitchFamily="2" charset="0"/>
                <a:ea typeface="Helvetica Neue Thin" charset="0"/>
                <a:cs typeface="Helvetica Neue Thin" charset="0"/>
              </a:rPr>
              <a:t>Steegen</a:t>
            </a:r>
            <a:r>
              <a:rPr lang="en-US" sz="1200" dirty="0">
                <a:latin typeface="Helvetica" pitchFamily="2" charset="0"/>
                <a:ea typeface="Helvetica Neue Thin" charset="0"/>
                <a:cs typeface="Helvetica Neue Thin" charset="0"/>
              </a:rPr>
              <a:t> et al., 2015</a:t>
            </a:r>
          </a:p>
          <a:p>
            <a:pPr marL="285750" indent="-285750"/>
            <a:r>
              <a:rPr lang="en-US" sz="1200" dirty="0" err="1">
                <a:latin typeface="Helvetica" pitchFamily="2" charset="0"/>
                <a:ea typeface="Helvetica Neue Thin" charset="0"/>
                <a:cs typeface="Helvetica Neue Thin" charset="0"/>
              </a:rPr>
              <a:t>Simonsohn</a:t>
            </a:r>
            <a:r>
              <a:rPr lang="en-US" sz="1200" dirty="0">
                <a:latin typeface="Helvetica" pitchFamily="2" charset="0"/>
                <a:ea typeface="Helvetica Neue Thin" charset="0"/>
                <a:cs typeface="Helvetica Neue Thin" charset="0"/>
              </a:rPr>
              <a:t> et al., 2020 </a:t>
            </a:r>
          </a:p>
        </p:txBody>
      </p:sp>
    </p:spTree>
    <p:extLst>
      <p:ext uri="{BB962C8B-B14F-4D97-AF65-F5344CB8AC3E}">
        <p14:creationId xmlns:p14="http://schemas.microsoft.com/office/powerpoint/2010/main" val="685512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BAFA2-427B-9C4B-8B7D-BEEFE3BA8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0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Multiverse Analysis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C92A54A-86E2-3A46-A8DF-80BAF7A9A8AF}"/>
              </a:ext>
            </a:extLst>
          </p:cNvPr>
          <p:cNvGrpSpPr/>
          <p:nvPr/>
        </p:nvGrpSpPr>
        <p:grpSpPr>
          <a:xfrm>
            <a:off x="9595692" y="5113847"/>
            <a:ext cx="2312837" cy="1518584"/>
            <a:chOff x="9603217" y="4280569"/>
            <a:chExt cx="2312837" cy="1518584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F374972-008A-7A49-B50F-2CF2D4B1D35B}"/>
                </a:ext>
              </a:extLst>
            </p:cNvPr>
            <p:cNvSpPr/>
            <p:nvPr/>
          </p:nvSpPr>
          <p:spPr>
            <a:xfrm>
              <a:off x="9603217" y="4280569"/>
              <a:ext cx="2312837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ysClr val="windowText" lastClr="000000"/>
                  </a:solidFill>
                  <a:latin typeface="Helvetica" pitchFamily="2" charset="0"/>
                </a:rPr>
                <a:t>4. Compile and display results</a:t>
              </a:r>
            </a:p>
          </p:txBody>
        </p:sp>
        <p:pic>
          <p:nvPicPr>
            <p:cNvPr id="25" name="Graphic 24" descr="Database">
              <a:extLst>
                <a:ext uri="{FF2B5EF4-FFF2-40B4-BE49-F238E27FC236}">
                  <a16:creationId xmlns:a16="http://schemas.microsoft.com/office/drawing/2014/main" id="{110812C4-A722-EF41-8CBB-9C12C5C087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853556" y="4884753"/>
              <a:ext cx="914400" cy="914400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5C75818-2F89-4646-9B1A-DDBF61202E9C}"/>
              </a:ext>
            </a:extLst>
          </p:cNvPr>
          <p:cNvGrpSpPr/>
          <p:nvPr/>
        </p:nvGrpSpPr>
        <p:grpSpPr>
          <a:xfrm>
            <a:off x="2535674" y="1604581"/>
            <a:ext cx="7315200" cy="1100057"/>
            <a:chOff x="2438400" y="2000770"/>
            <a:chExt cx="7315200" cy="1100057"/>
          </a:xfrm>
        </p:grpSpPr>
        <p:sp>
          <p:nvSpPr>
            <p:cNvPr id="83" name="Rounded Rectangle 82">
              <a:extLst>
                <a:ext uri="{FF2B5EF4-FFF2-40B4-BE49-F238E27FC236}">
                  <a16:creationId xmlns:a16="http://schemas.microsoft.com/office/drawing/2014/main" id="{B1C15C1D-37AB-2549-BE7F-F84E6A2FF8B0}"/>
                </a:ext>
              </a:extLst>
            </p:cNvPr>
            <p:cNvSpPr/>
            <p:nvPr/>
          </p:nvSpPr>
          <p:spPr>
            <a:xfrm>
              <a:off x="2438400" y="2003547"/>
              <a:ext cx="3657600" cy="1097280"/>
            </a:xfrm>
            <a:prstGeom prst="round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3200" b="1" dirty="0">
                  <a:solidFill>
                    <a:sysClr val="windowText" lastClr="000000"/>
                  </a:solidFill>
                  <a:latin typeface="Helvetica" pitchFamily="2" charset="0"/>
                </a:rPr>
                <a:t>Non-Arbitrary</a:t>
              </a:r>
            </a:p>
            <a:p>
              <a:pPr algn="ctr"/>
              <a:r>
                <a:rPr lang="en-US" sz="1600" i="1" dirty="0">
                  <a:solidFill>
                    <a:sysClr val="windowText" lastClr="000000"/>
                  </a:solidFill>
                  <a:latin typeface="Helvetica" pitchFamily="2" charset="0"/>
                </a:rPr>
                <a:t>Some alternatives better than others</a:t>
              </a:r>
            </a:p>
          </p:txBody>
        </p:sp>
        <p:sp>
          <p:nvSpPr>
            <p:cNvPr id="87" name="Rounded Rectangle 86">
              <a:extLst>
                <a:ext uri="{FF2B5EF4-FFF2-40B4-BE49-F238E27FC236}">
                  <a16:creationId xmlns:a16="http://schemas.microsoft.com/office/drawing/2014/main" id="{7F45BE83-7D2D-CF4C-9FD6-B75F3139DE26}"/>
                </a:ext>
              </a:extLst>
            </p:cNvPr>
            <p:cNvSpPr/>
            <p:nvPr/>
          </p:nvSpPr>
          <p:spPr>
            <a:xfrm>
              <a:off x="6096000" y="2000770"/>
              <a:ext cx="3657600" cy="1097280"/>
            </a:xfrm>
            <a:prstGeom prst="roundRect">
              <a:avLst/>
            </a:prstGeom>
            <a:solidFill>
              <a:schemeClr val="bg1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3200" b="1" dirty="0">
                  <a:solidFill>
                    <a:sysClr val="windowText" lastClr="000000"/>
                  </a:solidFill>
                  <a:latin typeface="Helvetica" pitchFamily="2" charset="0"/>
                </a:rPr>
                <a:t>Arbitrary</a:t>
              </a:r>
            </a:p>
            <a:p>
              <a:pPr algn="ctr"/>
              <a:r>
                <a:rPr lang="en-US" sz="1600" i="1" dirty="0">
                  <a:solidFill>
                    <a:sysClr val="windowText" lastClr="000000"/>
                  </a:solidFill>
                  <a:latin typeface="Helvetica" pitchFamily="2" charset="0"/>
                </a:rPr>
                <a:t>Equally defensible alternatives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105BF408-B60B-524F-AB0B-8909B17E0F3D}"/>
              </a:ext>
            </a:extLst>
          </p:cNvPr>
          <p:cNvSpPr/>
          <p:nvPr/>
        </p:nvSpPr>
        <p:spPr>
          <a:xfrm>
            <a:off x="9477559" y="1800666"/>
            <a:ext cx="69762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latin typeface="Apple Color Emoji" pitchFamily="2" charset="0"/>
              </a:rPr>
              <a:t>👍</a:t>
            </a:r>
            <a:endParaRPr lang="en-US" sz="4000" dirty="0">
              <a:effectLst/>
              <a:latin typeface="Apple Color Emoji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944C098-3979-EF44-BBFF-617F40E4DDAA}"/>
              </a:ext>
            </a:extLst>
          </p:cNvPr>
          <p:cNvSpPr/>
          <p:nvPr/>
        </p:nvSpPr>
        <p:spPr>
          <a:xfrm>
            <a:off x="2016813" y="1800666"/>
            <a:ext cx="69762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latin typeface="Apple Color Emoji" pitchFamily="2" charset="0"/>
              </a:rPr>
              <a:t>👎</a:t>
            </a:r>
            <a:endParaRPr lang="en-US" sz="4000" dirty="0">
              <a:effectLst/>
              <a:latin typeface="Apple Color Emoji" pitchFamily="2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51C3E42-B1C7-3746-8546-D5A474366D52}"/>
              </a:ext>
            </a:extLst>
          </p:cNvPr>
          <p:cNvGrpSpPr/>
          <p:nvPr/>
        </p:nvGrpSpPr>
        <p:grpSpPr>
          <a:xfrm>
            <a:off x="3300919" y="3858675"/>
            <a:ext cx="2649702" cy="1898214"/>
            <a:chOff x="3589562" y="4531919"/>
            <a:chExt cx="2649702" cy="1898214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E37F1F2-FFB7-A845-AF62-147E8C51B7F6}"/>
                </a:ext>
              </a:extLst>
            </p:cNvPr>
            <p:cNvGrpSpPr/>
            <p:nvPr/>
          </p:nvGrpSpPr>
          <p:grpSpPr>
            <a:xfrm>
              <a:off x="3677875" y="4531919"/>
              <a:ext cx="2561389" cy="1898214"/>
              <a:chOff x="550887" y="4500412"/>
              <a:chExt cx="2561389" cy="1898214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2CB58B1B-AFBE-6049-A273-6E410DE2100F}"/>
                  </a:ext>
                </a:extLst>
              </p:cNvPr>
              <p:cNvGrpSpPr/>
              <p:nvPr/>
            </p:nvGrpSpPr>
            <p:grpSpPr>
              <a:xfrm>
                <a:off x="1131978" y="5144828"/>
                <a:ext cx="1450582" cy="1253798"/>
                <a:chOff x="1131978" y="5144828"/>
                <a:chExt cx="1450582" cy="1253798"/>
              </a:xfrm>
            </p:grpSpPr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4B405039-440A-064B-A64A-9527EA5B5C71}"/>
                    </a:ext>
                  </a:extLst>
                </p:cNvPr>
                <p:cNvSpPr txBox="1"/>
                <p:nvPr/>
              </p:nvSpPr>
              <p:spPr>
                <a:xfrm>
                  <a:off x="1188896" y="6060072"/>
                  <a:ext cx="325730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…</a:t>
                  </a:r>
                </a:p>
              </p:txBody>
            </p:sp>
            <p:grpSp>
              <p:nvGrpSpPr>
                <p:cNvPr id="84" name="Group 83">
                  <a:extLst>
                    <a:ext uri="{FF2B5EF4-FFF2-40B4-BE49-F238E27FC236}">
                      <a16:creationId xmlns:a16="http://schemas.microsoft.com/office/drawing/2014/main" id="{611B09A6-3888-0F41-BE4D-46A527E9871E}"/>
                    </a:ext>
                  </a:extLst>
                </p:cNvPr>
                <p:cNvGrpSpPr/>
                <p:nvPr/>
              </p:nvGrpSpPr>
              <p:grpSpPr>
                <a:xfrm>
                  <a:off x="1131978" y="5144828"/>
                  <a:ext cx="1450582" cy="1151905"/>
                  <a:chOff x="2828627" y="2200646"/>
                  <a:chExt cx="1450582" cy="1151905"/>
                </a:xfrm>
              </p:grpSpPr>
              <p:grpSp>
                <p:nvGrpSpPr>
                  <p:cNvPr id="59" name="Group 58">
                    <a:extLst>
                      <a:ext uri="{FF2B5EF4-FFF2-40B4-BE49-F238E27FC236}">
                        <a16:creationId xmlns:a16="http://schemas.microsoft.com/office/drawing/2014/main" id="{2DBF3E16-038C-CC47-A455-1FB297B2264D}"/>
                      </a:ext>
                    </a:extLst>
                  </p:cNvPr>
                  <p:cNvGrpSpPr/>
                  <p:nvPr/>
                </p:nvGrpSpPr>
                <p:grpSpPr>
                  <a:xfrm>
                    <a:off x="2828627" y="2200646"/>
                    <a:ext cx="457200" cy="1151904"/>
                    <a:chOff x="1520890" y="2213624"/>
                    <a:chExt cx="457200" cy="1151904"/>
                  </a:xfrm>
                </p:grpSpPr>
                <p:pic>
                  <p:nvPicPr>
                    <p:cNvPr id="47" name="Graphic 46" descr="Table">
                      <a:extLst>
                        <a:ext uri="{FF2B5EF4-FFF2-40B4-BE49-F238E27FC236}">
                          <a16:creationId xmlns:a16="http://schemas.microsoft.com/office/drawing/2014/main" id="{1A42A57B-EAF8-7947-B097-FCAA1CBEFE3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>
                      <a:extLst>
                        <a:ext uri="{96DAC541-7B7A-43D3-8B79-37D633B846F1}">
                          <asvg:svgBlip xmlns:asvg="http://schemas.microsoft.com/office/drawing/2016/SVG/main" r:embed="rId6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520890" y="2213624"/>
                      <a:ext cx="457200" cy="4572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49" name="Graphic 48" descr="Table">
                      <a:extLst>
                        <a:ext uri="{FF2B5EF4-FFF2-40B4-BE49-F238E27FC236}">
                          <a16:creationId xmlns:a16="http://schemas.microsoft.com/office/drawing/2014/main" id="{06CA47DE-089D-B145-9327-9A3631E706B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>
                      <a:extLst>
                        <a:ext uri="{96DAC541-7B7A-43D3-8B79-37D633B846F1}">
                          <asvg:svgBlip xmlns:asvg="http://schemas.microsoft.com/office/drawing/2016/SVG/main" r:embed="rId6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520890" y="2560976"/>
                      <a:ext cx="457200" cy="4572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53" name="Graphic 52" descr="Table">
                      <a:extLst>
                        <a:ext uri="{FF2B5EF4-FFF2-40B4-BE49-F238E27FC236}">
                          <a16:creationId xmlns:a16="http://schemas.microsoft.com/office/drawing/2014/main" id="{8E9C17AA-55CF-694F-90C9-80D32F2407F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>
                      <a:extLst>
                        <a:ext uri="{96DAC541-7B7A-43D3-8B79-37D633B846F1}">
                          <asvg:svgBlip xmlns:asvg="http://schemas.microsoft.com/office/drawing/2016/SVG/main" r:embed="rId6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520890" y="2908328"/>
                      <a:ext cx="457200" cy="457200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60" name="Group 59">
                    <a:extLst>
                      <a:ext uri="{FF2B5EF4-FFF2-40B4-BE49-F238E27FC236}">
                        <a16:creationId xmlns:a16="http://schemas.microsoft.com/office/drawing/2014/main" id="{DF6206A7-0E12-B549-8769-F325DD38FBD0}"/>
                      </a:ext>
                    </a:extLst>
                  </p:cNvPr>
                  <p:cNvGrpSpPr/>
                  <p:nvPr/>
                </p:nvGrpSpPr>
                <p:grpSpPr>
                  <a:xfrm>
                    <a:off x="3325318" y="2200646"/>
                    <a:ext cx="457200" cy="1151905"/>
                    <a:chOff x="1520890" y="2213624"/>
                    <a:chExt cx="457200" cy="1151905"/>
                  </a:xfrm>
                </p:grpSpPr>
                <p:pic>
                  <p:nvPicPr>
                    <p:cNvPr id="61" name="Graphic 60" descr="Table">
                      <a:extLst>
                        <a:ext uri="{FF2B5EF4-FFF2-40B4-BE49-F238E27FC236}">
                          <a16:creationId xmlns:a16="http://schemas.microsoft.com/office/drawing/2014/main" id="{E04E311E-1BE2-264B-B253-28DF7AC36845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>
                      <a:extLst>
                        <a:ext uri="{96DAC541-7B7A-43D3-8B79-37D633B846F1}">
                          <asvg:svgBlip xmlns:asvg="http://schemas.microsoft.com/office/drawing/2016/SVG/main" r:embed="rId6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520890" y="2213624"/>
                      <a:ext cx="457200" cy="4572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62" name="Graphic 61" descr="Table">
                      <a:extLst>
                        <a:ext uri="{FF2B5EF4-FFF2-40B4-BE49-F238E27FC236}">
                          <a16:creationId xmlns:a16="http://schemas.microsoft.com/office/drawing/2014/main" id="{818271BA-43E8-1F49-B1A6-98B0D3A07E4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>
                      <a:extLst>
                        <a:ext uri="{96DAC541-7B7A-43D3-8B79-37D633B846F1}">
                          <asvg:svgBlip xmlns:asvg="http://schemas.microsoft.com/office/drawing/2016/SVG/main" r:embed="rId6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520890" y="2560976"/>
                      <a:ext cx="457200" cy="4572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63" name="Graphic 62" descr="Table">
                      <a:extLst>
                        <a:ext uri="{FF2B5EF4-FFF2-40B4-BE49-F238E27FC236}">
                          <a16:creationId xmlns:a16="http://schemas.microsoft.com/office/drawing/2014/main" id="{3779216D-D849-3E4D-B5A0-2D0DA480A4B1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>
                      <a:extLst>
                        <a:ext uri="{96DAC541-7B7A-43D3-8B79-37D633B846F1}">
                          <asvg:svgBlip xmlns:asvg="http://schemas.microsoft.com/office/drawing/2016/SVG/main" r:embed="rId6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520890" y="2908329"/>
                      <a:ext cx="457200" cy="457200"/>
                    </a:xfrm>
                    <a:prstGeom prst="rect">
                      <a:avLst/>
                    </a:prstGeom>
                  </p:spPr>
                </p:pic>
              </p:grpSp>
              <p:grpSp>
                <p:nvGrpSpPr>
                  <p:cNvPr id="64" name="Group 63">
                    <a:extLst>
                      <a:ext uri="{FF2B5EF4-FFF2-40B4-BE49-F238E27FC236}">
                        <a16:creationId xmlns:a16="http://schemas.microsoft.com/office/drawing/2014/main" id="{753B4703-866B-3C41-9FA8-9D4CC205E438}"/>
                      </a:ext>
                    </a:extLst>
                  </p:cNvPr>
                  <p:cNvGrpSpPr/>
                  <p:nvPr/>
                </p:nvGrpSpPr>
                <p:grpSpPr>
                  <a:xfrm>
                    <a:off x="3822009" y="2200646"/>
                    <a:ext cx="457200" cy="1151905"/>
                    <a:chOff x="1520890" y="2213624"/>
                    <a:chExt cx="457200" cy="1151905"/>
                  </a:xfrm>
                </p:grpSpPr>
                <p:pic>
                  <p:nvPicPr>
                    <p:cNvPr id="65" name="Graphic 64" descr="Table">
                      <a:extLst>
                        <a:ext uri="{FF2B5EF4-FFF2-40B4-BE49-F238E27FC236}">
                          <a16:creationId xmlns:a16="http://schemas.microsoft.com/office/drawing/2014/main" id="{A50DDF84-97DF-174E-9151-D3E9C2C077B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>
                      <a:extLst>
                        <a:ext uri="{96DAC541-7B7A-43D3-8B79-37D633B846F1}">
                          <asvg:svgBlip xmlns:asvg="http://schemas.microsoft.com/office/drawing/2016/SVG/main" r:embed="rId6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520890" y="2213624"/>
                      <a:ext cx="457200" cy="4572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66" name="Graphic 65" descr="Table">
                      <a:extLst>
                        <a:ext uri="{FF2B5EF4-FFF2-40B4-BE49-F238E27FC236}">
                          <a16:creationId xmlns:a16="http://schemas.microsoft.com/office/drawing/2014/main" id="{EAFD48D4-996F-0A45-85F1-8F513B04145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>
                      <a:extLst>
                        <a:ext uri="{96DAC541-7B7A-43D3-8B79-37D633B846F1}">
                          <asvg:svgBlip xmlns:asvg="http://schemas.microsoft.com/office/drawing/2016/SVG/main" r:embed="rId6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520890" y="2560976"/>
                      <a:ext cx="457200" cy="45720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67" name="Graphic 66" descr="Table">
                      <a:extLst>
                        <a:ext uri="{FF2B5EF4-FFF2-40B4-BE49-F238E27FC236}">
                          <a16:creationId xmlns:a16="http://schemas.microsoft.com/office/drawing/2014/main" id="{E811EBDB-5CD4-B643-BC9C-DB1BCA9E3CC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>
                      <a:extLst>
                        <a:ext uri="{96DAC541-7B7A-43D3-8B79-37D633B846F1}">
                          <asvg:svgBlip xmlns:asvg="http://schemas.microsoft.com/office/drawing/2016/SVG/main" r:embed="rId6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520890" y="2908329"/>
                      <a:ext cx="457200" cy="457200"/>
                    </a:xfrm>
                    <a:prstGeom prst="rect">
                      <a:avLst/>
                    </a:prstGeom>
                  </p:spPr>
                </p:pic>
              </p:grpSp>
            </p:grpSp>
          </p:grp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1B3113D6-6DA5-7241-AD40-BCDC8A45C2F6}"/>
                  </a:ext>
                </a:extLst>
              </p:cNvPr>
              <p:cNvSpPr/>
              <p:nvPr/>
            </p:nvSpPr>
            <p:spPr>
              <a:xfrm>
                <a:off x="550887" y="4500412"/>
                <a:ext cx="2561389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>
                    <a:solidFill>
                      <a:sysClr val="windowText" lastClr="000000"/>
                    </a:solidFill>
                    <a:latin typeface="Helvetica" pitchFamily="2" charset="0"/>
                  </a:rPr>
                  <a:t>2. Build multiverse datasets</a:t>
                </a:r>
              </a:p>
            </p:txBody>
          </p:sp>
        </p:grpSp>
        <p:pic>
          <p:nvPicPr>
            <p:cNvPr id="20" name="Graphic 19" descr="Hammer">
              <a:extLst>
                <a:ext uri="{FF2B5EF4-FFF2-40B4-BE49-F238E27FC236}">
                  <a16:creationId xmlns:a16="http://schemas.microsoft.com/office/drawing/2014/main" id="{FC4A9112-CA63-F04B-B026-4392F7D3DF0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20783797">
              <a:off x="3589562" y="5318866"/>
              <a:ext cx="689227" cy="689227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C39A227-A57D-054D-A5D9-0B3484B40957}"/>
              </a:ext>
            </a:extLst>
          </p:cNvPr>
          <p:cNvGrpSpPr/>
          <p:nvPr/>
        </p:nvGrpSpPr>
        <p:grpSpPr>
          <a:xfrm>
            <a:off x="6518961" y="4503091"/>
            <a:ext cx="2780095" cy="1459734"/>
            <a:chOff x="6622768" y="4678601"/>
            <a:chExt cx="2780095" cy="145973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F5ED0FA-1C76-DD44-9BA9-15FCE3E442B3}"/>
                </a:ext>
              </a:extLst>
            </p:cNvPr>
            <p:cNvSpPr/>
            <p:nvPr/>
          </p:nvSpPr>
          <p:spPr>
            <a:xfrm>
              <a:off x="6622768" y="4678601"/>
              <a:ext cx="2780095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ysClr val="windowText" lastClr="000000"/>
                  </a:solidFill>
                  <a:latin typeface="Helvetica" pitchFamily="2" charset="0"/>
                </a:rPr>
                <a:t>3. Analyze multiverse with the same model</a:t>
              </a:r>
            </a:p>
          </p:txBody>
        </p:sp>
        <p:pic>
          <p:nvPicPr>
            <p:cNvPr id="40" name="Graphic 39" descr="Circles with arrows">
              <a:extLst>
                <a:ext uri="{FF2B5EF4-FFF2-40B4-BE49-F238E27FC236}">
                  <a16:creationId xmlns:a16="http://schemas.microsoft.com/office/drawing/2014/main" id="{DA4F63BE-5BD3-4141-9FEF-4AF8A44DF6E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555615" y="5223935"/>
              <a:ext cx="914400" cy="914400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17196DC-6272-D84D-842A-4B120D74DFC5}"/>
              </a:ext>
            </a:extLst>
          </p:cNvPr>
          <p:cNvGrpSpPr/>
          <p:nvPr/>
        </p:nvGrpSpPr>
        <p:grpSpPr>
          <a:xfrm>
            <a:off x="224060" y="3126339"/>
            <a:ext cx="2516780" cy="2005085"/>
            <a:chOff x="476153" y="3539942"/>
            <a:chExt cx="2516780" cy="2005085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685B4C6-5AC2-F34E-896B-443FB4B706C4}"/>
                </a:ext>
              </a:extLst>
            </p:cNvPr>
            <p:cNvSpPr/>
            <p:nvPr/>
          </p:nvSpPr>
          <p:spPr>
            <a:xfrm>
              <a:off x="476153" y="3539942"/>
              <a:ext cx="251678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ysClr val="windowText" lastClr="000000"/>
                  </a:solidFill>
                  <a:latin typeface="Helvetica" pitchFamily="2" charset="0"/>
                </a:rPr>
                <a:t>1. Identify arbitrary decisions</a:t>
              </a: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75DD05D6-62F9-FA4B-BF7D-4AA98265DCE9}"/>
                </a:ext>
              </a:extLst>
            </p:cNvPr>
            <p:cNvGrpSpPr/>
            <p:nvPr/>
          </p:nvGrpSpPr>
          <p:grpSpPr>
            <a:xfrm>
              <a:off x="626883" y="4118947"/>
              <a:ext cx="2308254" cy="1210319"/>
              <a:chOff x="130146" y="5155976"/>
              <a:chExt cx="2308254" cy="1210319"/>
            </a:xfrm>
          </p:grpSpPr>
          <p:pic>
            <p:nvPicPr>
              <p:cNvPr id="24" name="Graphic 23" descr="Bug under magnifying glass">
                <a:extLst>
                  <a:ext uri="{FF2B5EF4-FFF2-40B4-BE49-F238E27FC236}">
                    <a16:creationId xmlns:a16="http://schemas.microsoft.com/office/drawing/2014/main" id="{590FB735-66DA-7C4F-BECA-9288754E5F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603741" y="5279087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29" name="Graphic 28" descr="Bug">
                <a:extLst>
                  <a:ext uri="{FF2B5EF4-FFF2-40B4-BE49-F238E27FC236}">
                    <a16:creationId xmlns:a16="http://schemas.microsoft.com/office/drawing/2014/main" id="{04686DA7-9D48-8D45-ACAB-E94DFC00F2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1490229" y="5847870"/>
                <a:ext cx="345617" cy="345617"/>
              </a:xfrm>
              <a:prstGeom prst="rect">
                <a:avLst/>
              </a:prstGeom>
            </p:spPr>
          </p:pic>
          <p:pic>
            <p:nvPicPr>
              <p:cNvPr id="72" name="Graphic 71" descr="Bug">
                <a:extLst>
                  <a:ext uri="{FF2B5EF4-FFF2-40B4-BE49-F238E27FC236}">
                    <a16:creationId xmlns:a16="http://schemas.microsoft.com/office/drawing/2014/main" id="{5ADECCC3-0DDD-CD48-A056-B2DF12BEA1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1557632" y="5351389"/>
                <a:ext cx="345617" cy="345617"/>
              </a:xfrm>
              <a:prstGeom prst="rect">
                <a:avLst/>
              </a:prstGeom>
            </p:spPr>
          </p:pic>
          <p:pic>
            <p:nvPicPr>
              <p:cNvPr id="75" name="Graphic 74" descr="Bug">
                <a:extLst>
                  <a:ext uri="{FF2B5EF4-FFF2-40B4-BE49-F238E27FC236}">
                    <a16:creationId xmlns:a16="http://schemas.microsoft.com/office/drawing/2014/main" id="{BB0EE2C4-25A7-A443-919C-264ACBF19F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950470" y="6020678"/>
                <a:ext cx="345617" cy="345617"/>
              </a:xfrm>
              <a:prstGeom prst="rect">
                <a:avLst/>
              </a:prstGeom>
            </p:spPr>
          </p:pic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D124DE61-E8F4-2C4D-8C10-49675E3B61B4}"/>
                  </a:ext>
                </a:extLst>
              </p:cNvPr>
              <p:cNvSpPr/>
              <p:nvPr/>
            </p:nvSpPr>
            <p:spPr>
              <a:xfrm>
                <a:off x="1386187" y="5155976"/>
                <a:ext cx="1052213" cy="246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000" dirty="0">
                    <a:solidFill>
                      <a:sysClr val="windowText" lastClr="000000"/>
                    </a:solidFill>
                    <a:latin typeface="Helvetica" pitchFamily="2" charset="0"/>
                  </a:rPr>
                  <a:t>Non-Arbitrary</a:t>
                </a:r>
                <a:endParaRPr lang="en-US" sz="1000" dirty="0"/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29662F94-70E8-6E45-AB57-27BDFCFB6767}"/>
                  </a:ext>
                </a:extLst>
              </p:cNvPr>
              <p:cNvSpPr/>
              <p:nvPr/>
            </p:nvSpPr>
            <p:spPr>
              <a:xfrm>
                <a:off x="130146" y="5165388"/>
                <a:ext cx="1054551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 b="1" dirty="0">
                    <a:solidFill>
                      <a:sysClr val="windowText" lastClr="000000"/>
                    </a:solidFill>
                    <a:latin typeface="Helvetica" pitchFamily="2" charset="0"/>
                  </a:rPr>
                  <a:t>Arbitrary!</a:t>
                </a:r>
                <a:endParaRPr lang="en-US" sz="1400" dirty="0"/>
              </a:p>
            </p:txBody>
          </p:sp>
        </p:grp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35249D6B-9A1F-854E-8517-06FC99EDD087}"/>
                </a:ext>
              </a:extLst>
            </p:cNvPr>
            <p:cNvSpPr/>
            <p:nvPr/>
          </p:nvSpPr>
          <p:spPr>
            <a:xfrm>
              <a:off x="1940720" y="5140265"/>
              <a:ext cx="1052213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dirty="0">
                  <a:solidFill>
                    <a:sysClr val="windowText" lastClr="000000"/>
                  </a:solidFill>
                  <a:latin typeface="Helvetica" pitchFamily="2" charset="0"/>
                </a:rPr>
                <a:t>Non-Arbitrary</a:t>
              </a:r>
              <a:endParaRPr lang="en-US" sz="1000" dirty="0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60FAA874-D83F-894A-80A3-463BD560CC9B}"/>
                </a:ext>
              </a:extLst>
            </p:cNvPr>
            <p:cNvSpPr/>
            <p:nvPr/>
          </p:nvSpPr>
          <p:spPr>
            <a:xfrm>
              <a:off x="728797" y="5298806"/>
              <a:ext cx="1052213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000" dirty="0">
                  <a:solidFill>
                    <a:sysClr val="windowText" lastClr="000000"/>
                  </a:solidFill>
                  <a:latin typeface="Helvetica" pitchFamily="2" charset="0"/>
                </a:rPr>
                <a:t>Non-Arbitrary</a:t>
              </a:r>
              <a:endParaRPr lang="en-US" sz="1000" dirty="0"/>
            </a:p>
          </p:txBody>
        </p:sp>
      </p:grpSp>
      <p:pic>
        <p:nvPicPr>
          <p:cNvPr id="103" name="Graphic 102" descr="Bar chart">
            <a:extLst>
              <a:ext uri="{FF2B5EF4-FFF2-40B4-BE49-F238E27FC236}">
                <a16:creationId xmlns:a16="http://schemas.microsoft.com/office/drawing/2014/main" id="{64C68276-F478-2346-970B-13A49FF1881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995923" y="5718031"/>
            <a:ext cx="914400" cy="914400"/>
          </a:xfrm>
          <a:prstGeom prst="rect">
            <a:avLst/>
          </a:prstGeom>
        </p:spPr>
      </p:pic>
      <p:pic>
        <p:nvPicPr>
          <p:cNvPr id="105" name="Graphic 104" descr="Line arrow Straight">
            <a:extLst>
              <a:ext uri="{FF2B5EF4-FFF2-40B4-BE49-F238E27FC236}">
                <a16:creationId xmlns:a16="http://schemas.microsoft.com/office/drawing/2014/main" id="{79976D8E-882C-414D-87FD-0D5C3C05333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 flipH="1">
            <a:off x="10713201" y="6011152"/>
            <a:ext cx="328158" cy="32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597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626FD-FCD8-8E4B-9218-15131335D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Example: Hidden Talents Study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42922A-DCE4-C045-A1D9-34E51C1C4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Research question: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Can ecologically relevant stimuli improve task performance for people living in adversity?</a:t>
            </a:r>
          </a:p>
          <a:p>
            <a:endParaRPr lang="en-US" dirty="0">
              <a:solidFill>
                <a:srgbClr val="000000"/>
              </a:solidFill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Analysis: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0000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Performance = adversity × stimulus type (abstract or real-world)</a:t>
            </a:r>
          </a:p>
          <a:p>
            <a:pPr lvl="1"/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Sample:</a:t>
            </a:r>
          </a:p>
          <a:p>
            <a:pPr marL="457200" lvl="1" indent="0">
              <a:buNone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681 adolescents from after schools clubs and middle schools in US</a:t>
            </a:r>
          </a:p>
        </p:txBody>
      </p:sp>
    </p:spTree>
    <p:extLst>
      <p:ext uri="{BB962C8B-B14F-4D97-AF65-F5344CB8AC3E}">
        <p14:creationId xmlns:p14="http://schemas.microsoft.com/office/powerpoint/2010/main" val="3830812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C309A-629A-4B41-866F-696630C4D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Hidden Talents Multiverse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51617ED-F3AC-CE47-9D7D-38EEA31156E1}"/>
              </a:ext>
            </a:extLst>
          </p:cNvPr>
          <p:cNvSpPr/>
          <p:nvPr/>
        </p:nvSpPr>
        <p:spPr>
          <a:xfrm>
            <a:off x="3387362" y="4131746"/>
            <a:ext cx="247945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240030">
              <a:buFont typeface="+mj-lt"/>
              <a:buAutoNum type="arabicPeriod"/>
            </a:pPr>
            <a:r>
              <a:rPr lang="en-US" sz="1200" dirty="0">
                <a:latin typeface="Helvetica" pitchFamily="2" charset="0"/>
              </a:rPr>
              <a:t>Include after school clubs?</a:t>
            </a:r>
          </a:p>
          <a:p>
            <a:pPr indent="-240030">
              <a:buFont typeface="+mj-lt"/>
              <a:buAutoNum type="arabicPeriod"/>
            </a:pPr>
            <a:r>
              <a:rPr lang="en-US" sz="1200" dirty="0">
                <a:latin typeface="Helvetica" pitchFamily="2" charset="0"/>
              </a:rPr>
              <a:t>Minor distractions?</a:t>
            </a:r>
          </a:p>
          <a:p>
            <a:pPr indent="-240030">
              <a:buFont typeface="+mj-lt"/>
              <a:buAutoNum type="arabicPeriod"/>
            </a:pPr>
            <a:r>
              <a:rPr lang="en-US" sz="1200" dirty="0">
                <a:latin typeface="Helvetica" pitchFamily="2" charset="0"/>
              </a:rPr>
              <a:t>Attention check?</a:t>
            </a:r>
          </a:p>
          <a:p>
            <a:pPr indent="-240030">
              <a:buFont typeface="+mj-lt"/>
              <a:buAutoNum type="arabicPeriod"/>
            </a:pPr>
            <a:r>
              <a:rPr lang="en-US" sz="1200" dirty="0">
                <a:latin typeface="Helvetica" pitchFamily="2" charset="0"/>
              </a:rPr>
              <a:t>General special education?</a:t>
            </a:r>
          </a:p>
          <a:p>
            <a:pPr indent="-240030">
              <a:buFont typeface="+mj-lt"/>
              <a:buAutoNum type="arabicPeriod"/>
            </a:pPr>
            <a:r>
              <a:rPr lang="en-US" sz="1200" dirty="0">
                <a:latin typeface="Helvetica" pitchFamily="2" charset="0"/>
              </a:rPr>
              <a:t>Attention-Shifting accuracy?</a:t>
            </a:r>
          </a:p>
          <a:p>
            <a:pPr indent="-240030">
              <a:buFont typeface="+mj-lt"/>
              <a:buAutoNum type="arabicPeriod"/>
            </a:pPr>
            <a:r>
              <a:rPr lang="en-US" sz="1200" dirty="0">
                <a:latin typeface="Helvetica" pitchFamily="2" charset="0"/>
              </a:rPr>
              <a:t>Socially desirable responses?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465EB4-E60A-8B4E-BABD-C9435AA76B51}"/>
              </a:ext>
            </a:extLst>
          </p:cNvPr>
          <p:cNvSpPr/>
          <p:nvPr/>
        </p:nvSpPr>
        <p:spPr>
          <a:xfrm>
            <a:off x="349291" y="3030470"/>
            <a:ext cx="2377440" cy="100239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Helvetica" pitchFamily="2" charset="0"/>
              </a:rPr>
              <a:t> </a:t>
            </a:r>
            <a:r>
              <a:rPr lang="en-US" sz="1600" b="1" dirty="0">
                <a:solidFill>
                  <a:sysClr val="windowText" lastClr="000000"/>
                </a:solidFill>
                <a:latin typeface="Helvetica" pitchFamily="2" charset="0"/>
              </a:rPr>
              <a:t>Non-Arbitrary </a:t>
            </a:r>
          </a:p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Helvetica" pitchFamily="2" charset="0"/>
              </a:rPr>
              <a:t>Decisions</a:t>
            </a:r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6DA383B5-9DE6-7B41-BBD9-F6BB588B2804}"/>
              </a:ext>
            </a:extLst>
          </p:cNvPr>
          <p:cNvSpPr/>
          <p:nvPr/>
        </p:nvSpPr>
        <p:spPr>
          <a:xfrm rot="16200000">
            <a:off x="2943041" y="3303069"/>
            <a:ext cx="228600" cy="457200"/>
          </a:xfrm>
          <a:prstGeom prst="downArrow">
            <a:avLst>
              <a:gd name="adj1" fmla="val 50000"/>
              <a:gd name="adj2" fmla="val 6046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7BFCC1-57F2-5C4C-AF21-B27615625830}"/>
              </a:ext>
            </a:extLst>
          </p:cNvPr>
          <p:cNvSpPr/>
          <p:nvPr/>
        </p:nvSpPr>
        <p:spPr>
          <a:xfrm>
            <a:off x="3387951" y="3030470"/>
            <a:ext cx="2377440" cy="100239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Helvetica" pitchFamily="2" charset="0"/>
              </a:rPr>
              <a:t> </a:t>
            </a:r>
            <a:r>
              <a:rPr lang="en-US" sz="1600" b="1" dirty="0">
                <a:solidFill>
                  <a:sysClr val="windowText" lastClr="000000"/>
                </a:solidFill>
                <a:latin typeface="Helvetica" pitchFamily="2" charset="0"/>
              </a:rPr>
              <a:t>Arbitrary</a:t>
            </a:r>
            <a:r>
              <a:rPr lang="en-US" sz="1600" dirty="0">
                <a:solidFill>
                  <a:sysClr val="windowText" lastClr="000000"/>
                </a:solidFill>
                <a:latin typeface="Helvetica" pitchFamily="2" charset="0"/>
              </a:rPr>
              <a:t> </a:t>
            </a:r>
          </a:p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Helvetica" pitchFamily="2" charset="0"/>
              </a:rPr>
              <a:t>Decisions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EBE668C7-59CA-1940-ACFB-414EA1BB93BD}"/>
              </a:ext>
            </a:extLst>
          </p:cNvPr>
          <p:cNvSpPr/>
          <p:nvPr/>
        </p:nvSpPr>
        <p:spPr>
          <a:xfrm>
            <a:off x="349291" y="4230711"/>
            <a:ext cx="2377440" cy="1002399"/>
          </a:xfrm>
          <a:prstGeom prst="round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  <a:latin typeface="Helvetica" pitchFamily="2" charset="0"/>
              </a:rPr>
              <a:t>618</a:t>
            </a:r>
          </a:p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Helvetica" pitchFamily="2" charset="0"/>
              </a:rPr>
              <a:t>adolescents</a:t>
            </a:r>
          </a:p>
        </p:txBody>
      </p:sp>
      <p:sp>
        <p:nvSpPr>
          <p:cNvPr id="12" name="Down Arrow 11">
            <a:extLst>
              <a:ext uri="{FF2B5EF4-FFF2-40B4-BE49-F238E27FC236}">
                <a16:creationId xmlns:a16="http://schemas.microsoft.com/office/drawing/2014/main" id="{716912A1-D285-CA45-B4C5-080FB07451BE}"/>
              </a:ext>
            </a:extLst>
          </p:cNvPr>
          <p:cNvSpPr/>
          <p:nvPr/>
        </p:nvSpPr>
        <p:spPr>
          <a:xfrm rot="16200000">
            <a:off x="5981701" y="3303069"/>
            <a:ext cx="228600" cy="457200"/>
          </a:xfrm>
          <a:prstGeom prst="downArrow">
            <a:avLst>
              <a:gd name="adj1" fmla="val 50000"/>
              <a:gd name="adj2" fmla="val 6046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1A805F-7208-5449-BA2B-B0C3551BEB9E}"/>
              </a:ext>
            </a:extLst>
          </p:cNvPr>
          <p:cNvSpPr/>
          <p:nvPr/>
        </p:nvSpPr>
        <p:spPr>
          <a:xfrm>
            <a:off x="6426611" y="3030470"/>
            <a:ext cx="2377440" cy="100239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ysClr val="windowText" lastClr="000000"/>
              </a:solidFill>
              <a:latin typeface="Helvetica" pitchFamily="2" charset="0"/>
            </a:endParaRPr>
          </a:p>
          <a:p>
            <a:pPr algn="ctr"/>
            <a:r>
              <a:rPr lang="en-US" sz="1600" b="1" dirty="0">
                <a:solidFill>
                  <a:sysClr val="windowText" lastClr="000000"/>
                </a:solidFill>
                <a:latin typeface="Helvetica" pitchFamily="2" charset="0"/>
              </a:rPr>
              <a:t>Equally Defensible</a:t>
            </a:r>
          </a:p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Helvetica" pitchFamily="2" charset="0"/>
              </a:rPr>
              <a:t>alternatives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6A9C655-49B6-C942-8B64-E8CF6E13FBDF}"/>
              </a:ext>
            </a:extLst>
          </p:cNvPr>
          <p:cNvSpPr/>
          <p:nvPr/>
        </p:nvSpPr>
        <p:spPr>
          <a:xfrm>
            <a:off x="9465269" y="3032929"/>
            <a:ext cx="2377440" cy="100239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Helvetica" pitchFamily="2" charset="0"/>
              </a:rPr>
              <a:t>Create Multiverse from all possible combinations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74D00BD0-13C4-754C-AC3D-2D78A9F4B037}"/>
              </a:ext>
            </a:extLst>
          </p:cNvPr>
          <p:cNvSpPr/>
          <p:nvPr/>
        </p:nvSpPr>
        <p:spPr>
          <a:xfrm>
            <a:off x="9464680" y="4238905"/>
            <a:ext cx="2377440" cy="986010"/>
          </a:xfrm>
          <a:prstGeom prst="roundRect">
            <a:avLst/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dirty="0">
                <a:solidFill>
                  <a:sysClr val="windowText" lastClr="000000"/>
                </a:solidFill>
                <a:latin typeface="Helvetica" pitchFamily="2" charset="0"/>
              </a:rPr>
              <a:t>64</a:t>
            </a:r>
          </a:p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Helvetica" pitchFamily="2" charset="0"/>
              </a:rPr>
              <a:t>datasets</a:t>
            </a:r>
          </a:p>
        </p:txBody>
      </p:sp>
      <p:sp>
        <p:nvSpPr>
          <p:cNvPr id="19" name="Down Arrow 18">
            <a:extLst>
              <a:ext uri="{FF2B5EF4-FFF2-40B4-BE49-F238E27FC236}">
                <a16:creationId xmlns:a16="http://schemas.microsoft.com/office/drawing/2014/main" id="{A8E655DB-BDCD-B146-B6DA-481DBEEDAFD7}"/>
              </a:ext>
            </a:extLst>
          </p:cNvPr>
          <p:cNvSpPr/>
          <p:nvPr/>
        </p:nvSpPr>
        <p:spPr>
          <a:xfrm rot="16200000">
            <a:off x="9020361" y="3303069"/>
            <a:ext cx="228600" cy="457200"/>
          </a:xfrm>
          <a:prstGeom prst="downArrow">
            <a:avLst>
              <a:gd name="adj1" fmla="val 50000"/>
              <a:gd name="adj2" fmla="val 60466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8905F89-765D-E249-94F8-B178657BFA9A}"/>
              </a:ext>
            </a:extLst>
          </p:cNvPr>
          <p:cNvSpPr txBox="1"/>
          <p:nvPr/>
        </p:nvSpPr>
        <p:spPr>
          <a:xfrm>
            <a:off x="6605200" y="4547244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x2 alternatives each</a:t>
            </a:r>
          </a:p>
        </p:txBody>
      </p:sp>
    </p:spTree>
    <p:extLst>
      <p:ext uri="{BB962C8B-B14F-4D97-AF65-F5344CB8AC3E}">
        <p14:creationId xmlns:p14="http://schemas.microsoft.com/office/powerpoint/2010/main" val="3943832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6" grpId="0" animBg="1"/>
      <p:bldP spid="18" grpId="0" animBg="1"/>
      <p:bldP spid="19" grpId="0" animBg="1"/>
      <p:bldP spid="41" grpId="0"/>
    </p:bldLst>
  </p:timing>
</p:sld>
</file>

<file path=ppt/theme/theme1.xml><?xml version="1.0" encoding="utf-8"?>
<a:theme xmlns:a="http://schemas.openxmlformats.org/drawingml/2006/main" name="Ethan">
  <a:themeElements>
    <a:clrScheme name="Ethan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77AADD"/>
      </a:accent1>
      <a:accent2>
        <a:srgbClr val="EE8866"/>
      </a:accent2>
      <a:accent3>
        <a:srgbClr val="44BB99"/>
      </a:accent3>
      <a:accent4>
        <a:srgbClr val="99DDFF"/>
      </a:accent4>
      <a:accent5>
        <a:srgbClr val="BBCC33"/>
      </a:accent5>
      <a:accent6>
        <a:srgbClr val="DDDDDD"/>
      </a:accent6>
      <a:hlink>
        <a:srgbClr val="77AADD"/>
      </a:hlink>
      <a:folHlink>
        <a:srgbClr val="FFAABB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than" id="{D6853DFB-DF14-D449-99A8-C5C1EE3B1EB2}" vid="{29FCDD60-9D98-F548-9A01-D5655A46157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Ethan</Template>
  <TotalTime>17295</TotalTime>
  <Words>865</Words>
  <Application>Microsoft Macintosh PowerPoint</Application>
  <PresentationFormat>Widescreen</PresentationFormat>
  <Paragraphs>146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Apple Color Emoji</vt:lpstr>
      <vt:lpstr>Arial</vt:lpstr>
      <vt:lpstr>Calibri</vt:lpstr>
      <vt:lpstr>Helvetica</vt:lpstr>
      <vt:lpstr>Helvetica Neue</vt:lpstr>
      <vt:lpstr>Ethan</vt:lpstr>
      <vt:lpstr>Multiverse Analysis:  Being transparent about subjective decisions in data analysis  Ethan Young</vt:lpstr>
      <vt:lpstr>Garden of Forking Paths</vt:lpstr>
      <vt:lpstr>Garden of Forking Paths Datasets </vt:lpstr>
      <vt:lpstr>PowerPoint Presentation</vt:lpstr>
      <vt:lpstr>PowerPoint Presentation</vt:lpstr>
      <vt:lpstr>Multiverse Analysis</vt:lpstr>
      <vt:lpstr>Multiverse Analysis</vt:lpstr>
      <vt:lpstr>Example: Hidden Talents Study</vt:lpstr>
      <vt:lpstr>Hidden Talents Multiverse</vt:lpstr>
      <vt:lpstr>PowerPoint Presentation</vt:lpstr>
      <vt:lpstr>PowerPoint Presentation</vt:lpstr>
      <vt:lpstr>PowerPoint Presentation</vt:lpstr>
      <vt:lpstr>Promise &amp; Pitfalls </vt:lpstr>
      <vt:lpstr>Questions?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Ethan Young</dc:creator>
  <cp:lastModifiedBy>Young, E.S. (Ethan)</cp:lastModifiedBy>
  <cp:revision>191</cp:revision>
  <dcterms:created xsi:type="dcterms:W3CDTF">2020-11-10T13:49:04Z</dcterms:created>
  <dcterms:modified xsi:type="dcterms:W3CDTF">2021-09-21T18:13:48Z</dcterms:modified>
</cp:coreProperties>
</file>