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0"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7/4/2024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6639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7/4/2024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855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7/4/2024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894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7/4/2024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7615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7/4/2024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3722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7/4/2024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80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7/4/2024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5953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7/4/2024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58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7/4/2024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812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7/4/2024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3741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7/4/2024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7312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7/4/2024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03085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github.com/WJMatthew/WESA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62863F1E-4D75-BDCD-A7E9-6D840565F90E}"/>
              </a:ext>
            </a:extLst>
          </p:cNvPr>
          <p:cNvPicPr>
            <a:picLocks noChangeAspect="1"/>
          </p:cNvPicPr>
          <p:nvPr/>
        </p:nvPicPr>
        <p:blipFill rotWithShape="1">
          <a:blip r:embed="rId2"/>
          <a:srcRect l="16941" r="11948"/>
          <a:stretch/>
        </p:blipFill>
        <p:spPr>
          <a:xfrm>
            <a:off x="1" y="10"/>
            <a:ext cx="4876799" cy="6857989"/>
          </a:xfrm>
          <a:prstGeom prst="rect">
            <a:avLst/>
          </a:prstGeom>
        </p:spPr>
      </p:pic>
      <p:sp>
        <p:nvSpPr>
          <p:cNvPr id="2" name="Title 1">
            <a:extLst>
              <a:ext uri="{FF2B5EF4-FFF2-40B4-BE49-F238E27FC236}">
                <a16:creationId xmlns:a16="http://schemas.microsoft.com/office/drawing/2014/main" id="{162DBBA6-E492-2FD4-4D7C-B39D8385E190}"/>
              </a:ext>
            </a:extLst>
          </p:cNvPr>
          <p:cNvSpPr>
            <a:spLocks noGrp="1"/>
          </p:cNvSpPr>
          <p:nvPr>
            <p:ph type="ctrTitle"/>
          </p:nvPr>
        </p:nvSpPr>
        <p:spPr>
          <a:xfrm>
            <a:off x="5604552" y="871758"/>
            <a:ext cx="5825448" cy="3871143"/>
          </a:xfrm>
        </p:spPr>
        <p:txBody>
          <a:bodyPr>
            <a:normAutofit/>
          </a:bodyPr>
          <a:lstStyle/>
          <a:p>
            <a:r>
              <a:rPr lang="en-US" altLang="zh-CN" dirty="0"/>
              <a:t>WESAD Dataset</a:t>
            </a:r>
            <a:br>
              <a:rPr lang="en-US" altLang="zh-CN" dirty="0"/>
            </a:br>
            <a:r>
              <a:rPr lang="en-US" altLang="zh-CN" dirty="0"/>
              <a:t>analysis</a:t>
            </a:r>
            <a:br>
              <a:rPr lang="en-US" altLang="zh-CN" dirty="0"/>
            </a:br>
            <a:r>
              <a:rPr lang="en-US" altLang="zh-CN" dirty="0"/>
              <a:t>&amp;  </a:t>
            </a:r>
            <a:br>
              <a:rPr lang="en-US" altLang="zh-CN" dirty="0"/>
            </a:br>
            <a:r>
              <a:rPr lang="en-US" altLang="zh-CN" dirty="0"/>
              <a:t>optimize</a:t>
            </a:r>
            <a:endParaRPr lang="zh-CN" altLang="en-US" dirty="0"/>
          </a:p>
        </p:txBody>
      </p:sp>
      <p:sp>
        <p:nvSpPr>
          <p:cNvPr id="3" name="Subtitle 2">
            <a:extLst>
              <a:ext uri="{FF2B5EF4-FFF2-40B4-BE49-F238E27FC236}">
                <a16:creationId xmlns:a16="http://schemas.microsoft.com/office/drawing/2014/main" id="{4905B3D0-3F00-A5FA-4C3C-F47962A489B1}"/>
              </a:ext>
            </a:extLst>
          </p:cNvPr>
          <p:cNvSpPr>
            <a:spLocks noGrp="1"/>
          </p:cNvSpPr>
          <p:nvPr>
            <p:ph type="subTitle" idx="1"/>
          </p:nvPr>
        </p:nvSpPr>
        <p:spPr>
          <a:xfrm>
            <a:off x="5619964" y="4300151"/>
            <a:ext cx="5322013" cy="1491049"/>
          </a:xfrm>
        </p:spPr>
        <p:txBody>
          <a:bodyPr>
            <a:normAutofit lnSpcReduction="10000"/>
          </a:bodyPr>
          <a:lstStyle/>
          <a:p>
            <a:r>
              <a:rPr lang="en-US" altLang="zh-CN" dirty="0"/>
              <a:t>WEEK 2</a:t>
            </a:r>
            <a:br>
              <a:rPr lang="en-US" altLang="zh-CN" dirty="0"/>
            </a:br>
            <a:br>
              <a:rPr lang="en-US" altLang="zh-CN" dirty="0"/>
            </a:br>
            <a:r>
              <a:rPr lang="en-US" altLang="zh-CN" dirty="0" err="1"/>
              <a:t>Yongrun</a:t>
            </a:r>
            <a:r>
              <a:rPr lang="en-US" altLang="zh-CN" dirty="0"/>
              <a:t> Huang</a:t>
            </a:r>
          </a:p>
          <a:p>
            <a:r>
              <a:rPr lang="en-US" altLang="zh-CN" dirty="0"/>
              <a:t>Tianyi WU</a:t>
            </a:r>
            <a:endParaRPr lang="zh-CN" altLang="en-US" dirty="0"/>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1E66383-9E9C-CFBF-8C6F-CCDEEF18D693}"/>
              </a:ext>
            </a:extLst>
          </p:cNvPr>
          <p:cNvSpPr>
            <a:spLocks noGrp="1"/>
          </p:cNvSpPr>
          <p:nvPr>
            <p:ph type="title"/>
          </p:nvPr>
        </p:nvSpPr>
        <p:spPr>
          <a:xfrm>
            <a:off x="954823" y="2109493"/>
            <a:ext cx="4265763" cy="1441776"/>
          </a:xfrm>
        </p:spPr>
        <p:txBody>
          <a:bodyPr anchor="t">
            <a:normAutofit/>
          </a:bodyPr>
          <a:lstStyle/>
          <a:p>
            <a:r>
              <a:rPr lang="en-US" altLang="zh-CN" dirty="0"/>
              <a:t>Basic info</a:t>
            </a:r>
            <a:endParaRPr lang="zh-CN" altLang="en-US" dirty="0"/>
          </a:p>
        </p:txBody>
      </p:sp>
      <p:sp>
        <p:nvSpPr>
          <p:cNvPr id="3" name="Content Placeholder 2">
            <a:extLst>
              <a:ext uri="{FF2B5EF4-FFF2-40B4-BE49-F238E27FC236}">
                <a16:creationId xmlns:a16="http://schemas.microsoft.com/office/drawing/2014/main" id="{C1CC8BED-799F-1842-AB0A-289320B6B8B5}"/>
              </a:ext>
            </a:extLst>
          </p:cNvPr>
          <p:cNvSpPr>
            <a:spLocks noGrp="1"/>
          </p:cNvSpPr>
          <p:nvPr>
            <p:ph idx="1"/>
          </p:nvPr>
        </p:nvSpPr>
        <p:spPr>
          <a:xfrm>
            <a:off x="3795252" y="337930"/>
            <a:ext cx="8012435" cy="6142383"/>
          </a:xfrm>
        </p:spPr>
        <p:txBody>
          <a:bodyPr>
            <a:normAutofit/>
          </a:bodyPr>
          <a:lstStyle/>
          <a:p>
            <a:pPr algn="l"/>
            <a:endParaRPr lang="zh-CN" altLang="en-US" sz="1800" b="0" i="0" u="none" strike="noStrike" baseline="0" dirty="0">
              <a:solidFill>
                <a:srgbClr val="000000"/>
              </a:solidFill>
              <a:latin typeface="Calibri" panose="020F0502020204030204" pitchFamily="34" charset="0"/>
            </a:endParaRPr>
          </a:p>
          <a:p>
            <a:r>
              <a:rPr lang="en-US" altLang="zh-CN" sz="1800" b="0" i="0" u="none" strike="noStrike" baseline="0" dirty="0">
                <a:solidFill>
                  <a:srgbClr val="000000"/>
                </a:solidFill>
                <a:latin typeface="Calibri" panose="020F0502020204030204" pitchFamily="34" charset="0"/>
              </a:rPr>
              <a:t> </a:t>
            </a:r>
            <a:r>
              <a:rPr lang="en-US" altLang="zh-CN" sz="1800" b="1" i="0" u="none" strike="noStrike" baseline="0" dirty="0">
                <a:solidFill>
                  <a:srgbClr val="000000"/>
                </a:solidFill>
                <a:latin typeface="Calibri" panose="020F0502020204030204" pitchFamily="34" charset="0"/>
              </a:rPr>
              <a:t>I. General information </a:t>
            </a:r>
            <a:r>
              <a:rPr lang="en-US" altLang="zh-CN" sz="1800" b="0" i="0" u="none" strike="noStrike" baseline="0" dirty="0">
                <a:solidFill>
                  <a:srgbClr val="000000"/>
                </a:solidFill>
                <a:latin typeface="Calibri" panose="020F0502020204030204" pitchFamily="34" charset="0"/>
              </a:rPr>
              <a:t>Contact persons: Philip Schmidt and Attila Reiss, contact at: firstname.lastname@de.bosch.com. If you publish material based on this dataset, please reference the publication [1]. </a:t>
            </a:r>
          </a:p>
          <a:p>
            <a:r>
              <a:rPr lang="en-US" altLang="zh-CN" sz="1800" b="1" i="0" u="none" strike="noStrike" baseline="0" dirty="0">
                <a:solidFill>
                  <a:srgbClr val="000000"/>
                </a:solidFill>
                <a:latin typeface="Calibri" panose="020F0502020204030204" pitchFamily="34" charset="0"/>
              </a:rPr>
              <a:t>I.1. Dataset structure </a:t>
            </a:r>
            <a:r>
              <a:rPr lang="en-US" altLang="zh-CN" sz="1800" b="0" i="0" u="none" strike="noStrike" baseline="0" dirty="0">
                <a:solidFill>
                  <a:srgbClr val="000000"/>
                </a:solidFill>
                <a:latin typeface="Calibri" panose="020F0502020204030204" pitchFamily="34" charset="0"/>
              </a:rPr>
              <a:t>The dataset is </a:t>
            </a:r>
            <a:r>
              <a:rPr lang="en-US" altLang="zh-CN" sz="1800" b="0" i="0" u="none" strike="noStrike" baseline="0" dirty="0" err="1">
                <a:solidFill>
                  <a:srgbClr val="000000"/>
                </a:solidFill>
                <a:latin typeface="Calibri" panose="020F0502020204030204" pitchFamily="34" charset="0"/>
              </a:rPr>
              <a:t>organised</a:t>
            </a:r>
            <a:r>
              <a:rPr lang="en-US" altLang="zh-CN" sz="1800" b="0" i="0" u="none" strike="noStrike" baseline="0" dirty="0">
                <a:solidFill>
                  <a:srgbClr val="000000"/>
                </a:solidFill>
                <a:latin typeface="Calibri" panose="020F0502020204030204" pitchFamily="34" charset="0"/>
              </a:rPr>
              <a:t> so that each subject has a folder (SX, where X = subject ID). Each subject folder contains the following files: - SX_readme.txt: contains information about the subject (SX) and information about data collection and data quality (if applicable) - SX_quest.csv: contains all relevant information to obtain ground truth, including the protocol schedule for SX and answers to the self-report questionnaires; see details below - SX_respiban.txt: contains data from the </a:t>
            </a:r>
            <a:r>
              <a:rPr lang="en-US" altLang="zh-CN" sz="1800" b="0" i="0" u="none" strike="noStrike" baseline="0" dirty="0" err="1">
                <a:solidFill>
                  <a:srgbClr val="000000"/>
                </a:solidFill>
                <a:latin typeface="Calibri" panose="020F0502020204030204" pitchFamily="34" charset="0"/>
              </a:rPr>
              <a:t>RespiBAN</a:t>
            </a:r>
            <a:r>
              <a:rPr lang="en-US" altLang="zh-CN" sz="1800" b="0" i="0" u="none" strike="noStrike" baseline="0" dirty="0">
                <a:solidFill>
                  <a:srgbClr val="000000"/>
                </a:solidFill>
                <a:latin typeface="Calibri" panose="020F0502020204030204" pitchFamily="34" charset="0"/>
              </a:rPr>
              <a:t> device; see details below - SX_E4_Data.zip: contains data from the </a:t>
            </a:r>
            <a:r>
              <a:rPr lang="en-US" altLang="zh-CN" sz="1800" b="0" i="0" u="none" strike="noStrike" baseline="0" dirty="0" err="1">
                <a:solidFill>
                  <a:srgbClr val="000000"/>
                </a:solidFill>
                <a:latin typeface="Calibri" panose="020F0502020204030204" pitchFamily="34" charset="0"/>
              </a:rPr>
              <a:t>Empatica</a:t>
            </a:r>
            <a:r>
              <a:rPr lang="en-US" altLang="zh-CN" sz="1800" b="0" i="0" u="none" strike="noStrike" baseline="0" dirty="0">
                <a:solidFill>
                  <a:srgbClr val="000000"/>
                </a:solidFill>
                <a:latin typeface="Calibri" panose="020F0502020204030204" pitchFamily="34" charset="0"/>
              </a:rPr>
              <a:t> E4 device; see details below - </a:t>
            </a:r>
            <a:r>
              <a:rPr lang="en-US" altLang="zh-CN" sz="1800" b="0" i="0" u="none" strike="noStrike" baseline="0" dirty="0" err="1">
                <a:solidFill>
                  <a:srgbClr val="000000"/>
                </a:solidFill>
                <a:latin typeface="Calibri" panose="020F0502020204030204" pitchFamily="34" charset="0"/>
              </a:rPr>
              <a:t>SX.pkl</a:t>
            </a:r>
            <a:r>
              <a:rPr lang="en-US" altLang="zh-CN" sz="1800" b="0" i="0" u="none" strike="noStrike" baseline="0" dirty="0">
                <a:solidFill>
                  <a:srgbClr val="000000"/>
                </a:solidFill>
                <a:latin typeface="Calibri" panose="020F0502020204030204" pitchFamily="34" charset="0"/>
              </a:rPr>
              <a:t>: contains </a:t>
            </a:r>
            <a:r>
              <a:rPr lang="en-US" altLang="zh-CN" sz="1800" b="0" i="0" u="none" strike="noStrike" baseline="0" dirty="0" err="1">
                <a:solidFill>
                  <a:srgbClr val="000000"/>
                </a:solidFill>
                <a:latin typeface="Calibri" panose="020F0502020204030204" pitchFamily="34" charset="0"/>
              </a:rPr>
              <a:t>synchronised</a:t>
            </a:r>
            <a:r>
              <a:rPr lang="en-US" altLang="zh-CN" sz="1800" b="0" i="0" u="none" strike="noStrike" baseline="0" dirty="0">
                <a:solidFill>
                  <a:srgbClr val="000000"/>
                </a:solidFill>
                <a:latin typeface="Calibri" panose="020F0502020204030204" pitchFamily="34" charset="0"/>
              </a:rPr>
              <a:t> data and labels; see details below </a:t>
            </a:r>
          </a:p>
          <a:p>
            <a:r>
              <a:rPr lang="en-US" altLang="zh-CN" sz="1800" b="1" i="0" u="none" strike="noStrike" baseline="0" dirty="0">
                <a:solidFill>
                  <a:srgbClr val="000000"/>
                </a:solidFill>
                <a:latin typeface="Calibri" panose="020F0502020204030204" pitchFamily="34" charset="0"/>
              </a:rPr>
              <a:t>I.2. Subjects </a:t>
            </a:r>
            <a:r>
              <a:rPr lang="en-US" altLang="zh-CN" sz="1800" b="0" i="0" u="none" strike="noStrike" baseline="0" dirty="0">
                <a:solidFill>
                  <a:srgbClr val="000000"/>
                </a:solidFill>
                <a:latin typeface="Calibri" panose="020F0502020204030204" pitchFamily="34" charset="0"/>
              </a:rPr>
              <a:t>17 subjects participated in the study. However, due to sensor malfunction, data of two subjects (S1 and S12) had to be discarded. Thus, the respective folders are missing in WESAD. Information on each subject can be found in SX_readme.txt, in the respective subject’s folder. Please refer to [1] for overall information on the subjects (see Section 3.1 there). </a:t>
            </a:r>
            <a:endParaRPr lang="zh-CN" altLang="en-US" dirty="0"/>
          </a:p>
        </p:txBody>
      </p:sp>
      <p:sp>
        <p:nvSpPr>
          <p:cNvPr id="4" name="TextBox 3">
            <a:extLst>
              <a:ext uri="{FF2B5EF4-FFF2-40B4-BE49-F238E27FC236}">
                <a16:creationId xmlns:a16="http://schemas.microsoft.com/office/drawing/2014/main" id="{4E8914A7-7227-EEE9-313A-6075D9122378}"/>
              </a:ext>
            </a:extLst>
          </p:cNvPr>
          <p:cNvSpPr txBox="1"/>
          <p:nvPr/>
        </p:nvSpPr>
        <p:spPr>
          <a:xfrm>
            <a:off x="786581" y="3805084"/>
            <a:ext cx="184731" cy="369332"/>
          </a:xfrm>
          <a:prstGeom prst="rect">
            <a:avLst/>
          </a:prstGeom>
          <a:noFill/>
        </p:spPr>
        <p:txBody>
          <a:bodyPr wrap="none" rtlCol="0">
            <a:spAutoFit/>
          </a:bodyPr>
          <a:lstStyle/>
          <a:p>
            <a:endParaRPr lang="zh-CN" altLang="en-US" dirty="0"/>
          </a:p>
        </p:txBody>
      </p:sp>
      <p:sp>
        <p:nvSpPr>
          <p:cNvPr id="5" name="TextBox 4">
            <a:extLst>
              <a:ext uri="{FF2B5EF4-FFF2-40B4-BE49-F238E27FC236}">
                <a16:creationId xmlns:a16="http://schemas.microsoft.com/office/drawing/2014/main" id="{331653C3-6CFE-F075-C3B0-BAB539EAD466}"/>
              </a:ext>
            </a:extLst>
          </p:cNvPr>
          <p:cNvSpPr txBox="1"/>
          <p:nvPr/>
        </p:nvSpPr>
        <p:spPr>
          <a:xfrm>
            <a:off x="786581" y="3143865"/>
            <a:ext cx="3008671" cy="3139321"/>
          </a:xfrm>
          <a:prstGeom prst="rect">
            <a:avLst/>
          </a:prstGeom>
          <a:noFill/>
        </p:spPr>
        <p:txBody>
          <a:bodyPr wrap="square" rtlCol="0">
            <a:spAutoFit/>
          </a:bodyPr>
          <a:lstStyle/>
          <a:p>
            <a:pPr algn="l"/>
            <a:r>
              <a:rPr lang="en-US" altLang="zh-CN" sz="1800" b="1" i="0" u="none" strike="noStrike" baseline="0" dirty="0">
                <a:latin typeface="Arial-BoldMT"/>
              </a:rPr>
              <a:t>2022 IEEE Healthcare Innovations and Point of Care Technologies (HI-POCT)</a:t>
            </a:r>
          </a:p>
          <a:p>
            <a:pPr algn="l"/>
            <a:r>
              <a:rPr lang="en-US" altLang="zh-CN" sz="1800" b="1" i="0" u="none" strike="noStrike" baseline="0" dirty="0">
                <a:latin typeface="Arial-BoldMT"/>
              </a:rPr>
              <a:t>March 10-11, 2022. Texas A&amp;M University - </a:t>
            </a:r>
            <a:r>
              <a:rPr lang="en-US" altLang="zh-CN" sz="1800" b="1" i="0" u="none" strike="noStrike" baseline="0" dirty="0" err="1">
                <a:latin typeface="Arial-BoldMT"/>
              </a:rPr>
              <a:t>EnMed</a:t>
            </a:r>
            <a:r>
              <a:rPr lang="en-US" altLang="zh-CN" sz="1800" b="1" i="0" u="none" strike="noStrike" baseline="0" dirty="0">
                <a:latin typeface="Arial-BoldMT"/>
              </a:rPr>
              <a:t>, Houston, TX, USA</a:t>
            </a:r>
          </a:p>
          <a:p>
            <a:pPr algn="l"/>
            <a:endParaRPr lang="en-US" altLang="zh-CN" b="1" dirty="0">
              <a:latin typeface="Arial-BoldMT"/>
            </a:endParaRPr>
          </a:p>
          <a:p>
            <a:pPr algn="l"/>
            <a:r>
              <a:rPr lang="en-US" altLang="zh-CN" sz="1800" b="0" i="0" u="none" strike="noStrike" baseline="0" dirty="0">
                <a:highlight>
                  <a:srgbClr val="FFFF00"/>
                </a:highlight>
                <a:latin typeface="NimbusRomNo9L-Regu"/>
              </a:rPr>
              <a:t>A Wearable Exam Stress Dataset for Predicting Grades using Physiological Signals</a:t>
            </a:r>
            <a:endParaRPr lang="zh-CN" altLang="en-US" dirty="0">
              <a:highlight>
                <a:srgbClr val="FFFF00"/>
              </a:highlight>
            </a:endParaRPr>
          </a:p>
        </p:txBody>
      </p:sp>
    </p:spTree>
    <p:extLst>
      <p:ext uri="{BB962C8B-B14F-4D97-AF65-F5344CB8AC3E}">
        <p14:creationId xmlns:p14="http://schemas.microsoft.com/office/powerpoint/2010/main" val="133279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E2E0-5F57-A1D0-1EEB-35DEDBAFF911}"/>
              </a:ext>
            </a:extLst>
          </p:cNvPr>
          <p:cNvSpPr>
            <a:spLocks noGrp="1"/>
          </p:cNvSpPr>
          <p:nvPr>
            <p:ph type="title"/>
          </p:nvPr>
        </p:nvSpPr>
        <p:spPr>
          <a:xfrm>
            <a:off x="867784" y="117987"/>
            <a:ext cx="5552680" cy="1307592"/>
          </a:xfrm>
        </p:spPr>
        <p:txBody>
          <a:bodyPr/>
          <a:lstStyle/>
          <a:p>
            <a:br>
              <a:rPr lang="zh-CN" altLang="en-US" sz="1800" b="0" i="0" u="none" strike="noStrike" baseline="0" dirty="0">
                <a:solidFill>
                  <a:srgbClr val="000000"/>
                </a:solidFill>
                <a:latin typeface="Calibri" panose="020F0502020204030204" pitchFamily="34" charset="0"/>
              </a:rPr>
            </a:br>
            <a:r>
              <a:rPr lang="en-US" altLang="zh-CN" sz="1800" b="0" i="0" u="none" strike="noStrike" baseline="0" dirty="0">
                <a:solidFill>
                  <a:srgbClr val="000000"/>
                </a:solidFill>
                <a:latin typeface="Calibri" panose="020F0502020204030204" pitchFamily="34" charset="0"/>
              </a:rPr>
              <a:t> </a:t>
            </a:r>
            <a:r>
              <a:rPr lang="en-US" altLang="zh-CN" sz="1800" b="1" i="0" u="none" strike="noStrike" baseline="0" dirty="0">
                <a:solidFill>
                  <a:srgbClr val="000000"/>
                </a:solidFill>
                <a:latin typeface="Calibri" panose="020F0502020204030204" pitchFamily="34" charset="0"/>
              </a:rPr>
              <a:t>Data from </a:t>
            </a:r>
            <a:r>
              <a:rPr lang="en-US" altLang="zh-CN" sz="1800" b="1" i="0" u="none" strike="noStrike" baseline="0" dirty="0" err="1">
                <a:solidFill>
                  <a:srgbClr val="000000"/>
                </a:solidFill>
                <a:latin typeface="Calibri" panose="020F0502020204030204" pitchFamily="34" charset="0"/>
              </a:rPr>
              <a:t>RespiBAN</a:t>
            </a:r>
            <a:r>
              <a:rPr lang="en-US" altLang="zh-CN" sz="1800" b="1" i="0" u="none" strike="noStrike" baseline="0" dirty="0">
                <a:solidFill>
                  <a:srgbClr val="000000"/>
                </a:solidFill>
                <a:latin typeface="Calibri" panose="020F0502020204030204" pitchFamily="34" charset="0"/>
              </a:rPr>
              <a:t> </a:t>
            </a:r>
            <a:endParaRPr lang="zh-CN" altLang="en-US" dirty="0"/>
          </a:p>
        </p:txBody>
      </p:sp>
      <p:sp>
        <p:nvSpPr>
          <p:cNvPr id="3" name="Content Placeholder 2">
            <a:extLst>
              <a:ext uri="{FF2B5EF4-FFF2-40B4-BE49-F238E27FC236}">
                <a16:creationId xmlns:a16="http://schemas.microsoft.com/office/drawing/2014/main" id="{378AE2F7-67FC-6B72-CB94-ABF8151422F2}"/>
              </a:ext>
            </a:extLst>
          </p:cNvPr>
          <p:cNvSpPr>
            <a:spLocks noGrp="1"/>
          </p:cNvSpPr>
          <p:nvPr>
            <p:ph idx="1"/>
          </p:nvPr>
        </p:nvSpPr>
        <p:spPr>
          <a:xfrm>
            <a:off x="543319" y="447367"/>
            <a:ext cx="5552681" cy="5963265"/>
          </a:xfrm>
        </p:spPr>
        <p:txBody>
          <a:bodyPr>
            <a:normAutofit fontScale="70000" lnSpcReduction="20000"/>
          </a:bodyPr>
          <a:lstStyle/>
          <a:p>
            <a:pPr algn="l"/>
            <a:endParaRPr lang="zh-CN" altLang="en-US" sz="1800" b="0" i="0" u="none" strike="noStrike" baseline="0" dirty="0">
              <a:solidFill>
                <a:srgbClr val="000000"/>
              </a:solidFill>
              <a:latin typeface="Calibri" panose="020F0502020204030204" pitchFamily="34" charset="0"/>
            </a:endParaRPr>
          </a:p>
          <a:p>
            <a:r>
              <a:rPr lang="en-US" altLang="zh-CN" sz="1800" b="0" i="0" u="none" strike="noStrike" baseline="0" dirty="0">
                <a:solidFill>
                  <a:srgbClr val="000000"/>
                </a:solidFill>
                <a:latin typeface="Calibri" panose="020F0502020204030204" pitchFamily="34" charset="0"/>
              </a:rPr>
              <a:t> The </a:t>
            </a:r>
            <a:r>
              <a:rPr lang="en-US" altLang="zh-CN" sz="1800" b="0" i="0" u="none" strike="noStrike" baseline="0" dirty="0" err="1">
                <a:solidFill>
                  <a:srgbClr val="000000"/>
                </a:solidFill>
                <a:latin typeface="Calibri" panose="020F0502020204030204" pitchFamily="34" charset="0"/>
              </a:rPr>
              <a:t>RespiBAN</a:t>
            </a:r>
            <a:r>
              <a:rPr lang="en-US" altLang="zh-CN" sz="1800" b="0" i="0" u="none" strike="noStrike" baseline="0" dirty="0">
                <a:solidFill>
                  <a:srgbClr val="000000"/>
                </a:solidFill>
                <a:latin typeface="Calibri" panose="020F0502020204030204" pitchFamily="34" charset="0"/>
              </a:rPr>
              <a:t> Professional was used: </a:t>
            </a:r>
            <a:r>
              <a:rPr lang="en-US" altLang="zh-CN" sz="1800" b="0" i="0" u="none" strike="noStrike" baseline="0" dirty="0">
                <a:solidFill>
                  <a:srgbClr val="0462C1"/>
                </a:solidFill>
                <a:latin typeface="Calibri" panose="020F0502020204030204" pitchFamily="34" charset="0"/>
              </a:rPr>
              <a:t>http://www.biosignalsplux.com/en/respiban-professional</a:t>
            </a:r>
            <a:r>
              <a:rPr lang="en-US" altLang="zh-CN" sz="1800" b="0" i="0" u="none" strike="noStrike" baseline="0" dirty="0">
                <a:solidFill>
                  <a:srgbClr val="000000"/>
                </a:solidFill>
                <a:latin typeface="Calibri" panose="020F0502020204030204" pitchFamily="34" charset="0"/>
              </a:rPr>
              <a:t>. Please refer to [1] for details on sensor placement (see Section 3.2 there). All signals were sampled at 700 Hz. Raw data is contained in SX_respiban.txt. There are 10 columns here. First column: sequential line number. Second column: ignore. Columns 3-10: raw data of the 8 sensor channels. The order of the channels is defined in the header. The entries “XYZ” refer to the 3-channel accelerometer (thus, acceleration data is provided in 3 columns). In order to convert the raw sensor values into SI units, each channel has to transformed based on the formulas given below (</a:t>
            </a:r>
            <a:r>
              <a:rPr lang="en-US" altLang="zh-CN" sz="1800" b="0" i="0" u="none" strike="noStrike" baseline="0" dirty="0">
                <a:solidFill>
                  <a:srgbClr val="000000"/>
                </a:solidFill>
                <a:latin typeface="Arial" panose="020B0604020202020204" pitchFamily="34" charset="0"/>
              </a:rPr>
              <a:t>signal </a:t>
            </a:r>
            <a:r>
              <a:rPr lang="en-US" altLang="zh-CN" sz="1800" b="0" i="0" u="none" strike="noStrike" baseline="0" dirty="0">
                <a:solidFill>
                  <a:srgbClr val="000000"/>
                </a:solidFill>
                <a:latin typeface="Calibri" panose="020F0502020204030204" pitchFamily="34" charset="0"/>
              </a:rPr>
              <a:t>contains the raw sensor values, </a:t>
            </a:r>
            <a:r>
              <a:rPr lang="en-US" altLang="zh-CN" sz="1800" b="0" i="0" u="none" strike="noStrike" baseline="0" dirty="0" err="1">
                <a:solidFill>
                  <a:srgbClr val="000000"/>
                </a:solidFill>
                <a:latin typeface="Arial" panose="020B0604020202020204" pitchFamily="34" charset="0"/>
              </a:rPr>
              <a:t>vcc</a:t>
            </a:r>
            <a:r>
              <a:rPr lang="en-US" altLang="zh-CN" sz="1800" b="0" i="0" u="none" strike="noStrike" baseline="0" dirty="0">
                <a:solidFill>
                  <a:srgbClr val="000000"/>
                </a:solidFill>
                <a:latin typeface="Arial" panose="020B0604020202020204" pitchFamily="34" charset="0"/>
              </a:rPr>
              <a:t>=3, </a:t>
            </a:r>
            <a:r>
              <a:rPr lang="en-US" altLang="zh-CN" sz="1800" b="0" i="0" u="none" strike="noStrike" baseline="0" dirty="0" err="1">
                <a:solidFill>
                  <a:srgbClr val="000000"/>
                </a:solidFill>
                <a:latin typeface="Arial" panose="020B0604020202020204" pitchFamily="34" charset="0"/>
              </a:rPr>
              <a:t>chan_bit</a:t>
            </a:r>
            <a:r>
              <a:rPr lang="en-US" altLang="zh-CN" sz="1800" b="0" i="0" u="none" strike="noStrike" baseline="0" dirty="0">
                <a:solidFill>
                  <a:srgbClr val="000000"/>
                </a:solidFill>
                <a:latin typeface="Arial" panose="020B0604020202020204" pitchFamily="34" charset="0"/>
              </a:rPr>
              <a:t>=2^16</a:t>
            </a:r>
            <a:r>
              <a:rPr lang="en-US" altLang="zh-CN" sz="1800" b="0" i="0" u="none" strike="noStrike" baseline="0" dirty="0">
                <a:solidFill>
                  <a:srgbClr val="000000"/>
                </a:solidFill>
                <a:latin typeface="Calibri" panose="020F0502020204030204" pitchFamily="34" charset="0"/>
              </a:rPr>
              <a:t>). </a:t>
            </a:r>
          </a:p>
          <a:p>
            <a:r>
              <a:rPr lang="en-US" altLang="zh-CN" sz="1800" b="0" i="0" u="none" strike="noStrike" baseline="0" dirty="0">
                <a:solidFill>
                  <a:srgbClr val="000000"/>
                </a:solidFill>
                <a:latin typeface="Calibri" panose="020F0502020204030204" pitchFamily="34" charset="0"/>
              </a:rPr>
              <a:t>- ECG (mV): </a:t>
            </a:r>
            <a:r>
              <a:rPr lang="en-US" altLang="zh-CN" sz="1800" b="0" i="0" u="none" strike="noStrike" baseline="0" dirty="0">
                <a:solidFill>
                  <a:srgbClr val="000000"/>
                </a:solidFill>
                <a:latin typeface="Arial" panose="020B0604020202020204" pitchFamily="34" charset="0"/>
              </a:rPr>
              <a:t>((signal/chan_bit-0.5)*</a:t>
            </a:r>
            <a:r>
              <a:rPr lang="en-US" altLang="zh-CN" sz="1800" b="0" i="0" u="none" strike="noStrike" baseline="0" dirty="0" err="1">
                <a:solidFill>
                  <a:srgbClr val="000000"/>
                </a:solidFill>
                <a:latin typeface="Arial" panose="020B0604020202020204" pitchFamily="34" charset="0"/>
              </a:rPr>
              <a:t>vcc</a:t>
            </a:r>
            <a:r>
              <a:rPr lang="en-US" altLang="zh-CN" sz="1800" b="0" i="0" u="none" strike="noStrike" baseline="0" dirty="0">
                <a:solidFill>
                  <a:srgbClr val="000000"/>
                </a:solidFill>
                <a:latin typeface="Arial" panose="020B0604020202020204" pitchFamily="34" charset="0"/>
              </a:rPr>
              <a:t>) </a:t>
            </a:r>
            <a:r>
              <a:rPr lang="en-US" altLang="zh-CN" sz="1800" b="0" i="0" u="none" strike="noStrike" baseline="0" dirty="0">
                <a:solidFill>
                  <a:srgbClr val="000000"/>
                </a:solidFill>
                <a:latin typeface="Calibri" panose="020F0502020204030204" pitchFamily="34" charset="0"/>
              </a:rPr>
              <a:t>Details: </a:t>
            </a:r>
            <a:r>
              <a:rPr lang="en-US" altLang="zh-CN" sz="1800" b="0" i="0" u="none" strike="noStrike" baseline="0" dirty="0">
                <a:solidFill>
                  <a:srgbClr val="0462C1"/>
                </a:solidFill>
                <a:latin typeface="Calibri" panose="020F0502020204030204" pitchFamily="34" charset="0"/>
              </a:rPr>
              <a:t>http://www.biosignalsplux.com/datasheets/ECG_Sensor_Datasheet.pdf </a:t>
            </a:r>
          </a:p>
          <a:p>
            <a:r>
              <a:rPr lang="en-US" altLang="zh-CN" sz="1800" b="0" i="0" u="none" strike="noStrike" baseline="0" dirty="0">
                <a:solidFill>
                  <a:srgbClr val="000000"/>
                </a:solidFill>
                <a:latin typeface="Calibri" panose="020F0502020204030204" pitchFamily="34" charset="0"/>
              </a:rPr>
              <a:t>- EDA (</a:t>
            </a:r>
            <a:r>
              <a:rPr lang="el-GR" altLang="zh-CN" sz="1800" b="0" i="0" u="none" strike="noStrike" baseline="0" dirty="0">
                <a:solidFill>
                  <a:srgbClr val="000000"/>
                </a:solidFill>
                <a:latin typeface="Calibri" panose="020F0502020204030204" pitchFamily="34" charset="0"/>
              </a:rPr>
              <a:t>μ</a:t>
            </a:r>
            <a:r>
              <a:rPr lang="en-US" altLang="zh-CN" sz="1800" b="0" i="0" u="none" strike="noStrike" baseline="0" dirty="0">
                <a:solidFill>
                  <a:srgbClr val="000000"/>
                </a:solidFill>
                <a:latin typeface="Calibri" panose="020F0502020204030204" pitchFamily="34" charset="0"/>
              </a:rPr>
              <a:t>S): </a:t>
            </a:r>
            <a:r>
              <a:rPr lang="en-US" altLang="zh-CN" sz="1800" b="0" i="0" u="none" strike="noStrike" baseline="0" dirty="0">
                <a:solidFill>
                  <a:srgbClr val="000000"/>
                </a:solidFill>
                <a:latin typeface="Arial" panose="020B0604020202020204" pitchFamily="34" charset="0"/>
              </a:rPr>
              <a:t>(((signal/</a:t>
            </a:r>
            <a:r>
              <a:rPr lang="en-US" altLang="zh-CN" sz="1800" b="0" i="0" u="none" strike="noStrike" baseline="0" dirty="0" err="1">
                <a:solidFill>
                  <a:srgbClr val="000000"/>
                </a:solidFill>
                <a:latin typeface="Arial" panose="020B0604020202020204" pitchFamily="34" charset="0"/>
              </a:rPr>
              <a:t>chan_bit</a:t>
            </a:r>
            <a:r>
              <a:rPr lang="en-US" altLang="zh-CN" sz="1800" b="0" i="0" u="none" strike="noStrike" baseline="0" dirty="0">
                <a:solidFill>
                  <a:srgbClr val="000000"/>
                </a:solidFill>
                <a:latin typeface="Arial" panose="020B0604020202020204" pitchFamily="34" charset="0"/>
              </a:rPr>
              <a:t>)*</a:t>
            </a:r>
            <a:r>
              <a:rPr lang="en-US" altLang="zh-CN" sz="1800" b="0" i="0" u="none" strike="noStrike" baseline="0" dirty="0" err="1">
                <a:solidFill>
                  <a:srgbClr val="000000"/>
                </a:solidFill>
                <a:latin typeface="Arial" panose="020B0604020202020204" pitchFamily="34" charset="0"/>
              </a:rPr>
              <a:t>vcc</a:t>
            </a:r>
            <a:r>
              <a:rPr lang="en-US" altLang="zh-CN" sz="1800" b="0" i="0" u="none" strike="noStrike" baseline="0" dirty="0">
                <a:solidFill>
                  <a:srgbClr val="000000"/>
                </a:solidFill>
                <a:latin typeface="Arial" panose="020B0604020202020204" pitchFamily="34" charset="0"/>
              </a:rPr>
              <a:t>)/0.12) </a:t>
            </a:r>
            <a:r>
              <a:rPr lang="en-US" altLang="zh-CN" sz="1800" b="0" i="0" u="none" strike="noStrike" baseline="0" dirty="0">
                <a:solidFill>
                  <a:srgbClr val="000000"/>
                </a:solidFill>
                <a:latin typeface="Calibri" panose="020F0502020204030204" pitchFamily="34" charset="0"/>
              </a:rPr>
              <a:t>Details: </a:t>
            </a:r>
            <a:r>
              <a:rPr lang="en-US" altLang="zh-CN" sz="1800" b="0" i="0" u="none" strike="noStrike" baseline="0" dirty="0">
                <a:solidFill>
                  <a:srgbClr val="0462C1"/>
                </a:solidFill>
                <a:latin typeface="Calibri" panose="020F0502020204030204" pitchFamily="34" charset="0"/>
              </a:rPr>
              <a:t>http://www.biosignalsplux.com/datasheets/EDA_Sensor_Datasheet.pdf </a:t>
            </a:r>
            <a:endParaRPr lang="zh-CN" altLang="en-US" sz="1800" b="0" i="0" u="none" strike="noStrike" baseline="0" dirty="0">
              <a:solidFill>
                <a:srgbClr val="0462C1"/>
              </a:solidFill>
              <a:latin typeface="Calibri" panose="020F0502020204030204" pitchFamily="34" charset="0"/>
            </a:endParaRPr>
          </a:p>
          <a:p>
            <a:r>
              <a:rPr lang="en-US" altLang="zh-CN" sz="1800" b="0" i="0" u="none" strike="noStrike" baseline="0" dirty="0">
                <a:solidFill>
                  <a:srgbClr val="0462C1"/>
                </a:solidFill>
                <a:latin typeface="Calibri" panose="020F0502020204030204" pitchFamily="34" charset="0"/>
              </a:rPr>
              <a:t>- EMG (mV): </a:t>
            </a:r>
            <a:r>
              <a:rPr lang="en-US" altLang="zh-CN" sz="1800" b="0" i="0" u="none" strike="noStrike" baseline="0" dirty="0">
                <a:solidFill>
                  <a:srgbClr val="0462C1"/>
                </a:solidFill>
                <a:latin typeface="Arial" panose="020B0604020202020204" pitchFamily="34" charset="0"/>
              </a:rPr>
              <a:t>((signal/chan_bit-0.5)*</a:t>
            </a:r>
            <a:r>
              <a:rPr lang="en-US" altLang="zh-CN" sz="1800" b="0" i="0" u="none" strike="noStrike" baseline="0" dirty="0" err="1">
                <a:solidFill>
                  <a:srgbClr val="0462C1"/>
                </a:solidFill>
                <a:latin typeface="Arial" panose="020B0604020202020204" pitchFamily="34" charset="0"/>
              </a:rPr>
              <a:t>vcc</a:t>
            </a:r>
            <a:r>
              <a:rPr lang="en-US" altLang="zh-CN" sz="1800" b="0" i="0" u="none" strike="noStrike" baseline="0" dirty="0">
                <a:solidFill>
                  <a:srgbClr val="0462C1"/>
                </a:solidFill>
                <a:latin typeface="Arial" panose="020B0604020202020204" pitchFamily="34" charset="0"/>
              </a:rPr>
              <a:t>) </a:t>
            </a:r>
            <a:r>
              <a:rPr lang="en-US" altLang="zh-CN" sz="1800" b="0" i="0" u="none" strike="noStrike" baseline="0" dirty="0">
                <a:solidFill>
                  <a:srgbClr val="0462C1"/>
                </a:solidFill>
                <a:latin typeface="Calibri" panose="020F0502020204030204" pitchFamily="34" charset="0"/>
              </a:rPr>
              <a:t>Details: http://www.biosignalsplux.com/datasheets/EMG_Sensor_Datasheet.pdf </a:t>
            </a:r>
          </a:p>
          <a:p>
            <a:r>
              <a:rPr lang="en-US" altLang="zh-CN" sz="1800" b="0" i="0" u="none" strike="noStrike" baseline="0" dirty="0">
                <a:solidFill>
                  <a:srgbClr val="000000"/>
                </a:solidFill>
                <a:latin typeface="Calibri" panose="020F0502020204030204" pitchFamily="34" charset="0"/>
              </a:rPr>
              <a:t>- TEMP (°C): </a:t>
            </a:r>
            <a:r>
              <a:rPr lang="en-US" altLang="zh-CN" sz="1800" b="0" i="0" u="none" strike="noStrike" baseline="0" dirty="0" err="1">
                <a:solidFill>
                  <a:srgbClr val="000000"/>
                </a:solidFill>
                <a:latin typeface="Arial" panose="020B0604020202020204" pitchFamily="34" charset="0"/>
              </a:rPr>
              <a:t>vout</a:t>
            </a:r>
            <a:r>
              <a:rPr lang="en-US" altLang="zh-CN" sz="1800" b="0" i="0" u="none" strike="noStrike" baseline="0" dirty="0">
                <a:solidFill>
                  <a:srgbClr val="000000"/>
                </a:solidFill>
                <a:latin typeface="Arial" panose="020B0604020202020204" pitchFamily="34" charset="0"/>
              </a:rPr>
              <a:t> = (signal*</a:t>
            </a:r>
            <a:r>
              <a:rPr lang="en-US" altLang="zh-CN" sz="1800" b="0" i="0" u="none" strike="noStrike" baseline="0" dirty="0" err="1">
                <a:solidFill>
                  <a:srgbClr val="000000"/>
                </a:solidFill>
                <a:latin typeface="Arial" panose="020B0604020202020204" pitchFamily="34" charset="0"/>
              </a:rPr>
              <a:t>vcc</a:t>
            </a:r>
            <a:r>
              <a:rPr lang="en-US" altLang="zh-CN" sz="1800" b="0" i="0" u="none" strike="noStrike" baseline="0" dirty="0">
                <a:solidFill>
                  <a:srgbClr val="000000"/>
                </a:solidFill>
                <a:latin typeface="Arial" panose="020B0604020202020204" pitchFamily="34" charset="0"/>
              </a:rPr>
              <a:t>)/(chan_bit-1.) </a:t>
            </a:r>
            <a:r>
              <a:rPr lang="en-US" altLang="zh-CN" sz="1800" b="0" i="0" u="none" strike="noStrike" baseline="0" dirty="0" err="1">
                <a:solidFill>
                  <a:srgbClr val="000000"/>
                </a:solidFill>
                <a:latin typeface="Arial" panose="020B0604020202020204" pitchFamily="34" charset="0"/>
              </a:rPr>
              <a:t>rntc</a:t>
            </a:r>
            <a:r>
              <a:rPr lang="en-US" altLang="zh-CN" sz="1800" b="0" i="0" u="none" strike="noStrike" baseline="0" dirty="0">
                <a:solidFill>
                  <a:srgbClr val="000000"/>
                </a:solidFill>
                <a:latin typeface="Arial" panose="020B0604020202020204" pitchFamily="34" charset="0"/>
              </a:rPr>
              <a:t> = ((10^4)*</a:t>
            </a:r>
            <a:r>
              <a:rPr lang="en-US" altLang="zh-CN" sz="1800" b="0" i="0" u="none" strike="noStrike" baseline="0" dirty="0" err="1">
                <a:solidFill>
                  <a:srgbClr val="000000"/>
                </a:solidFill>
                <a:latin typeface="Arial" panose="020B0604020202020204" pitchFamily="34" charset="0"/>
              </a:rPr>
              <a:t>vout</a:t>
            </a:r>
            <a:r>
              <a:rPr lang="en-US" altLang="zh-CN" sz="1800" b="0" i="0" u="none" strike="noStrike" baseline="0" dirty="0">
                <a:solidFill>
                  <a:srgbClr val="000000"/>
                </a:solidFill>
                <a:latin typeface="Arial" panose="020B0604020202020204" pitchFamily="34" charset="0"/>
              </a:rPr>
              <a:t>)/(</a:t>
            </a:r>
            <a:r>
              <a:rPr lang="en-US" altLang="zh-CN" sz="1800" b="0" i="0" u="none" strike="noStrike" baseline="0" dirty="0" err="1">
                <a:solidFill>
                  <a:srgbClr val="000000"/>
                </a:solidFill>
                <a:latin typeface="Arial" panose="020B0604020202020204" pitchFamily="34" charset="0"/>
              </a:rPr>
              <a:t>vcc-vout</a:t>
            </a:r>
            <a:r>
              <a:rPr lang="en-US" altLang="zh-CN" sz="1800" b="0" i="0" u="none" strike="noStrike" baseline="0" dirty="0">
                <a:solidFill>
                  <a:srgbClr val="000000"/>
                </a:solidFill>
                <a:latin typeface="Arial" panose="020B0604020202020204" pitchFamily="34" charset="0"/>
              </a:rPr>
              <a:t>) - 273.15 + 1./(1.12764514*(10^(-3)) + 2.34282709*(10^(-4))*log(</a:t>
            </a:r>
            <a:r>
              <a:rPr lang="en-US" altLang="zh-CN" sz="1800" b="0" i="0" u="none" strike="noStrike" baseline="0" dirty="0" err="1">
                <a:solidFill>
                  <a:srgbClr val="000000"/>
                </a:solidFill>
                <a:latin typeface="Arial" panose="020B0604020202020204" pitchFamily="34" charset="0"/>
              </a:rPr>
              <a:t>rntc</a:t>
            </a:r>
            <a:r>
              <a:rPr lang="en-US" altLang="zh-CN" sz="1800" b="0" i="0" u="none" strike="noStrike" baseline="0" dirty="0">
                <a:solidFill>
                  <a:srgbClr val="000000"/>
                </a:solidFill>
                <a:latin typeface="Arial" panose="020B0604020202020204" pitchFamily="34" charset="0"/>
              </a:rPr>
              <a:t>) + + 8.77303013*(10^(-8))*(log(</a:t>
            </a:r>
            <a:r>
              <a:rPr lang="en-US" altLang="zh-CN" sz="1800" b="0" i="0" u="none" strike="noStrike" baseline="0" dirty="0" err="1">
                <a:solidFill>
                  <a:srgbClr val="000000"/>
                </a:solidFill>
                <a:latin typeface="Arial" panose="020B0604020202020204" pitchFamily="34" charset="0"/>
              </a:rPr>
              <a:t>rntc</a:t>
            </a:r>
            <a:r>
              <a:rPr lang="en-US" altLang="zh-CN" sz="1800" b="0" i="0" u="none" strike="noStrike" baseline="0" dirty="0">
                <a:solidFill>
                  <a:srgbClr val="000000"/>
                </a:solidFill>
                <a:latin typeface="Arial" panose="020B0604020202020204" pitchFamily="34" charset="0"/>
              </a:rPr>
              <a:t>)^3)) </a:t>
            </a:r>
            <a:r>
              <a:rPr lang="en-US" altLang="zh-CN" sz="1800" b="0" i="0" u="none" strike="noStrike" baseline="0" dirty="0">
                <a:solidFill>
                  <a:srgbClr val="000000"/>
                </a:solidFill>
                <a:latin typeface="Calibri" panose="020F0502020204030204" pitchFamily="34" charset="0"/>
              </a:rPr>
              <a:t>Details: </a:t>
            </a:r>
            <a:r>
              <a:rPr lang="en-US" altLang="zh-CN" sz="1800" b="0" i="0" u="none" strike="noStrike" baseline="0" dirty="0">
                <a:solidFill>
                  <a:srgbClr val="0462C1"/>
                </a:solidFill>
                <a:latin typeface="Calibri" panose="020F0502020204030204" pitchFamily="34" charset="0"/>
              </a:rPr>
              <a:t>http://www.biosignalsplux.com/datasheets/TMP_Sensor_Datasheet.pdf </a:t>
            </a:r>
          </a:p>
          <a:p>
            <a:r>
              <a:rPr lang="en-US" altLang="zh-CN" sz="1800" b="0" i="0" u="none" strike="noStrike" baseline="0" dirty="0">
                <a:solidFill>
                  <a:srgbClr val="000000"/>
                </a:solidFill>
                <a:latin typeface="Calibri" panose="020F0502020204030204" pitchFamily="34" charset="0"/>
              </a:rPr>
              <a:t>- XYZ (g): </a:t>
            </a:r>
            <a:r>
              <a:rPr lang="en-US" altLang="zh-CN" sz="1800" b="0" i="0" u="none" strike="noStrike" baseline="0" dirty="0">
                <a:solidFill>
                  <a:srgbClr val="000000"/>
                </a:solidFill>
                <a:latin typeface="Arial" panose="020B0604020202020204" pitchFamily="34" charset="0"/>
              </a:rPr>
              <a:t>(signal-</a:t>
            </a:r>
            <a:r>
              <a:rPr lang="en-US" altLang="zh-CN" sz="1800" b="0" i="0" u="none" strike="noStrike" baseline="0" dirty="0" err="1">
                <a:solidFill>
                  <a:srgbClr val="000000"/>
                </a:solidFill>
                <a:latin typeface="Arial" panose="020B0604020202020204" pitchFamily="34" charset="0"/>
              </a:rPr>
              <a:t>Cmin</a:t>
            </a:r>
            <a:r>
              <a:rPr lang="en-US" altLang="zh-CN" sz="1800" b="0" i="0" u="none" strike="noStrike" baseline="0" dirty="0">
                <a:solidFill>
                  <a:srgbClr val="000000"/>
                </a:solidFill>
                <a:latin typeface="Arial" panose="020B0604020202020204" pitchFamily="34" charset="0"/>
              </a:rPr>
              <a:t>)/(</a:t>
            </a:r>
            <a:r>
              <a:rPr lang="en-US" altLang="zh-CN" sz="1800" b="0" i="0" u="none" strike="noStrike" baseline="0" dirty="0" err="1">
                <a:solidFill>
                  <a:srgbClr val="000000"/>
                </a:solidFill>
                <a:latin typeface="Arial" panose="020B0604020202020204" pitchFamily="34" charset="0"/>
              </a:rPr>
              <a:t>Cmax-Cmin</a:t>
            </a:r>
            <a:r>
              <a:rPr lang="en-US" altLang="zh-CN" sz="1800" b="0" i="0" u="none" strike="noStrike" baseline="0" dirty="0">
                <a:solidFill>
                  <a:srgbClr val="000000"/>
                </a:solidFill>
                <a:latin typeface="Arial" panose="020B0604020202020204" pitchFamily="34" charset="0"/>
              </a:rPr>
              <a:t>)*2-1</a:t>
            </a:r>
            <a:r>
              <a:rPr lang="en-US" altLang="zh-CN" sz="1800" b="0" i="0" u="none" strike="noStrike" baseline="0" dirty="0">
                <a:solidFill>
                  <a:srgbClr val="000000"/>
                </a:solidFill>
                <a:latin typeface="Calibri" panose="020F0502020204030204" pitchFamily="34" charset="0"/>
              </a:rPr>
              <a:t>, where </a:t>
            </a:r>
            <a:r>
              <a:rPr lang="en-US" altLang="zh-CN" sz="1800" b="0" i="0" u="none" strike="noStrike" baseline="0" dirty="0" err="1">
                <a:solidFill>
                  <a:srgbClr val="000000"/>
                </a:solidFill>
                <a:latin typeface="Arial" panose="020B0604020202020204" pitchFamily="34" charset="0"/>
              </a:rPr>
              <a:t>Cmin</a:t>
            </a:r>
            <a:r>
              <a:rPr lang="en-US" altLang="zh-CN" sz="1800" b="0" i="0" u="none" strike="noStrike" baseline="0" dirty="0">
                <a:solidFill>
                  <a:srgbClr val="000000"/>
                </a:solidFill>
                <a:latin typeface="Arial" panose="020B0604020202020204" pitchFamily="34" charset="0"/>
              </a:rPr>
              <a:t> = 28000 </a:t>
            </a:r>
            <a:r>
              <a:rPr lang="en-US" altLang="zh-CN" sz="1800" b="0" i="0" u="none" strike="noStrike" baseline="0" dirty="0">
                <a:solidFill>
                  <a:srgbClr val="000000"/>
                </a:solidFill>
                <a:latin typeface="Calibri" panose="020F0502020204030204" pitchFamily="34" charset="0"/>
              </a:rPr>
              <a:t>and </a:t>
            </a:r>
            <a:r>
              <a:rPr lang="en-US" altLang="zh-CN" sz="1800" b="0" i="0" u="none" strike="noStrike" baseline="0" dirty="0" err="1">
                <a:solidFill>
                  <a:srgbClr val="000000"/>
                </a:solidFill>
                <a:latin typeface="Arial" panose="020B0604020202020204" pitchFamily="34" charset="0"/>
              </a:rPr>
              <a:t>Cmax</a:t>
            </a:r>
            <a:r>
              <a:rPr lang="en-US" altLang="zh-CN" sz="1800" b="0" i="0" u="none" strike="noStrike" baseline="0" dirty="0">
                <a:solidFill>
                  <a:srgbClr val="000000"/>
                </a:solidFill>
                <a:latin typeface="Arial" panose="020B0604020202020204" pitchFamily="34" charset="0"/>
              </a:rPr>
              <a:t> = 38000 </a:t>
            </a:r>
            <a:r>
              <a:rPr lang="en-US" altLang="zh-CN" sz="1800" b="0" i="0" u="none" strike="noStrike" baseline="0" dirty="0">
                <a:solidFill>
                  <a:srgbClr val="000000"/>
                </a:solidFill>
                <a:latin typeface="Calibri" panose="020F0502020204030204" pitchFamily="34" charset="0"/>
              </a:rPr>
              <a:t>Details: </a:t>
            </a:r>
            <a:r>
              <a:rPr lang="en-US" altLang="zh-CN" sz="1800" b="0" i="0" u="none" strike="noStrike" baseline="0" dirty="0">
                <a:solidFill>
                  <a:srgbClr val="0462C1"/>
                </a:solidFill>
                <a:latin typeface="Calibri" panose="020F0502020204030204" pitchFamily="34" charset="0"/>
              </a:rPr>
              <a:t>http://www.biosignalsplux.com/datasheets/ACC_Sensor_Datasheet.pdf </a:t>
            </a:r>
          </a:p>
          <a:p>
            <a:r>
              <a:rPr lang="en-US" altLang="zh-CN" sz="1800" b="0" i="0" u="none" strike="noStrike" baseline="0" dirty="0">
                <a:solidFill>
                  <a:srgbClr val="000000"/>
                </a:solidFill>
                <a:latin typeface="Calibri" panose="020F0502020204030204" pitchFamily="34" charset="0"/>
              </a:rPr>
              <a:t>- RESPIRATION (%): </a:t>
            </a:r>
            <a:r>
              <a:rPr lang="en-US" altLang="zh-CN" sz="1800" b="0" i="0" u="none" strike="noStrike" baseline="0" dirty="0">
                <a:solidFill>
                  <a:srgbClr val="000000"/>
                </a:solidFill>
                <a:latin typeface="Arial" panose="020B0604020202020204" pitchFamily="34" charset="0"/>
              </a:rPr>
              <a:t>(signal / </a:t>
            </a:r>
            <a:r>
              <a:rPr lang="en-US" altLang="zh-CN" sz="1800" b="0" i="0" u="none" strike="noStrike" baseline="0" dirty="0" err="1">
                <a:solidFill>
                  <a:srgbClr val="000000"/>
                </a:solidFill>
                <a:latin typeface="Arial" panose="020B0604020202020204" pitchFamily="34" charset="0"/>
              </a:rPr>
              <a:t>chan_bit</a:t>
            </a:r>
            <a:r>
              <a:rPr lang="en-US" altLang="zh-CN" sz="1800" b="0" i="0" u="none" strike="noStrike" baseline="0" dirty="0">
                <a:solidFill>
                  <a:srgbClr val="000000"/>
                </a:solidFill>
                <a:latin typeface="Arial" panose="020B0604020202020204" pitchFamily="34" charset="0"/>
              </a:rPr>
              <a:t> - 0.5) * 100 </a:t>
            </a:r>
            <a:r>
              <a:rPr lang="en-US" altLang="zh-CN" sz="1800" b="0" i="0" u="none" strike="noStrike" baseline="0" dirty="0">
                <a:solidFill>
                  <a:srgbClr val="000000"/>
                </a:solidFill>
                <a:latin typeface="Calibri" panose="020F0502020204030204" pitchFamily="34" charset="0"/>
              </a:rPr>
              <a:t>Details: </a:t>
            </a:r>
            <a:r>
              <a:rPr lang="en-US" altLang="zh-CN" sz="1800" b="0" i="0" u="none" strike="noStrike" baseline="0" dirty="0">
                <a:solidFill>
                  <a:srgbClr val="0462C1"/>
                </a:solidFill>
                <a:latin typeface="Calibri" panose="020F0502020204030204" pitchFamily="34" charset="0"/>
              </a:rPr>
              <a:t>http://www.biosignalsplux.com/datasheets/PZT_Sensor_Datasheet.pdf </a:t>
            </a:r>
          </a:p>
        </p:txBody>
      </p:sp>
      <p:sp>
        <p:nvSpPr>
          <p:cNvPr id="4" name="Title 1">
            <a:extLst>
              <a:ext uri="{FF2B5EF4-FFF2-40B4-BE49-F238E27FC236}">
                <a16:creationId xmlns:a16="http://schemas.microsoft.com/office/drawing/2014/main" id="{1BE6FE57-529F-15A2-A82C-DB0CA8D71F0E}"/>
              </a:ext>
            </a:extLst>
          </p:cNvPr>
          <p:cNvSpPr txBox="1">
            <a:spLocks/>
          </p:cNvSpPr>
          <p:nvPr/>
        </p:nvSpPr>
        <p:spPr>
          <a:xfrm>
            <a:off x="6352622" y="394911"/>
            <a:ext cx="5552680" cy="130759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altLang="zh-CN" sz="1800" b="1" i="0" u="none" strike="noStrike" baseline="0" dirty="0">
                <a:solidFill>
                  <a:srgbClr val="000000"/>
                </a:solidFill>
                <a:latin typeface="Calibri" panose="020F0502020204030204" pitchFamily="34" charset="0"/>
              </a:rPr>
              <a:t>Data from </a:t>
            </a:r>
            <a:r>
              <a:rPr lang="en-US" altLang="zh-CN" sz="1800" b="1" i="0" u="none" strike="noStrike" baseline="0" dirty="0" err="1">
                <a:solidFill>
                  <a:srgbClr val="000000"/>
                </a:solidFill>
                <a:latin typeface="Calibri" panose="020F0502020204030204" pitchFamily="34" charset="0"/>
              </a:rPr>
              <a:t>Empatica</a:t>
            </a:r>
            <a:r>
              <a:rPr lang="en-US" altLang="zh-CN" sz="1800" b="1" i="0" u="none" strike="noStrike" baseline="0" dirty="0">
                <a:solidFill>
                  <a:srgbClr val="000000"/>
                </a:solidFill>
                <a:latin typeface="Calibri" panose="020F0502020204030204" pitchFamily="34" charset="0"/>
              </a:rPr>
              <a:t> E4 </a:t>
            </a:r>
            <a:endParaRPr lang="zh-CN" altLang="en-US" dirty="0"/>
          </a:p>
        </p:txBody>
      </p:sp>
      <p:sp>
        <p:nvSpPr>
          <p:cNvPr id="9" name="Content Placeholder 2">
            <a:extLst>
              <a:ext uri="{FF2B5EF4-FFF2-40B4-BE49-F238E27FC236}">
                <a16:creationId xmlns:a16="http://schemas.microsoft.com/office/drawing/2014/main" id="{4192FB4F-5372-8072-D3B0-92A32F2A4E4A}"/>
              </a:ext>
            </a:extLst>
          </p:cNvPr>
          <p:cNvSpPr txBox="1">
            <a:spLocks/>
          </p:cNvSpPr>
          <p:nvPr/>
        </p:nvSpPr>
        <p:spPr>
          <a:xfrm>
            <a:off x="6096000" y="417870"/>
            <a:ext cx="5552681" cy="596326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800" dirty="0">
              <a:solidFill>
                <a:srgbClr val="0462C1"/>
              </a:solidFill>
              <a:latin typeface="Calibri" panose="020F0502020204030204" pitchFamily="34" charset="0"/>
            </a:endParaRPr>
          </a:p>
        </p:txBody>
      </p:sp>
      <p:sp>
        <p:nvSpPr>
          <p:cNvPr id="10" name="TextBox 9">
            <a:extLst>
              <a:ext uri="{FF2B5EF4-FFF2-40B4-BE49-F238E27FC236}">
                <a16:creationId xmlns:a16="http://schemas.microsoft.com/office/drawing/2014/main" id="{47FAE2D3-4454-9CDB-61CD-EB06E99241F4}"/>
              </a:ext>
            </a:extLst>
          </p:cNvPr>
          <p:cNvSpPr txBox="1"/>
          <p:nvPr/>
        </p:nvSpPr>
        <p:spPr>
          <a:xfrm>
            <a:off x="6096000" y="771783"/>
            <a:ext cx="5948516" cy="5632311"/>
          </a:xfrm>
          <a:prstGeom prst="rect">
            <a:avLst/>
          </a:prstGeom>
          <a:noFill/>
        </p:spPr>
        <p:txBody>
          <a:bodyPr wrap="square" rtlCol="0">
            <a:spAutoFit/>
          </a:bodyPr>
          <a:lstStyle/>
          <a:p>
            <a:r>
              <a:rPr lang="en-US" altLang="zh-CN" sz="1800" b="0" i="0" u="none" strike="noStrike" baseline="0" dirty="0">
                <a:solidFill>
                  <a:srgbClr val="000000"/>
                </a:solidFill>
                <a:latin typeface="Calibri" panose="020F0502020204030204" pitchFamily="34" charset="0"/>
              </a:rPr>
              <a:t>The </a:t>
            </a:r>
            <a:r>
              <a:rPr lang="en-US" altLang="zh-CN" sz="1800" b="0" i="0" u="none" strike="noStrike" baseline="0" dirty="0" err="1">
                <a:solidFill>
                  <a:srgbClr val="000000"/>
                </a:solidFill>
                <a:latin typeface="Calibri" panose="020F0502020204030204" pitchFamily="34" charset="0"/>
              </a:rPr>
              <a:t>Empatica</a:t>
            </a:r>
            <a:r>
              <a:rPr lang="en-US" altLang="zh-CN" sz="1800" b="0" i="0" u="none" strike="noStrike" baseline="0" dirty="0">
                <a:solidFill>
                  <a:srgbClr val="000000"/>
                </a:solidFill>
                <a:latin typeface="Calibri" panose="020F0502020204030204" pitchFamily="34" charset="0"/>
              </a:rPr>
              <a:t> E4 was used: </a:t>
            </a:r>
            <a:r>
              <a:rPr lang="en-US" altLang="zh-CN" sz="1800" b="0" i="0" u="none" strike="noStrike" baseline="0" dirty="0">
                <a:solidFill>
                  <a:srgbClr val="0462C1"/>
                </a:solidFill>
                <a:latin typeface="Calibri" panose="020F0502020204030204" pitchFamily="34" charset="0"/>
              </a:rPr>
              <a:t>http://www.empatica.com/research/e4/</a:t>
            </a:r>
            <a:r>
              <a:rPr lang="en-US" altLang="zh-CN" sz="1800" b="0" i="0" u="none" strike="noStrike" baseline="0" dirty="0">
                <a:solidFill>
                  <a:srgbClr val="000000"/>
                </a:solidFill>
                <a:latin typeface="Calibri" panose="020F0502020204030204" pitchFamily="34" charset="0"/>
              </a:rPr>
              <a:t>. The E4 device was worn on the subjects’ non-dominant wrist.</a:t>
            </a:r>
            <a:br>
              <a:rPr lang="en-US" altLang="zh-CN" sz="1800" b="0" i="0" u="none" strike="noStrike" baseline="0" dirty="0">
                <a:solidFill>
                  <a:srgbClr val="000000"/>
                </a:solidFill>
                <a:latin typeface="Calibri" panose="020F0502020204030204" pitchFamily="34" charset="0"/>
              </a:rPr>
            </a:br>
            <a:r>
              <a:rPr lang="en-US" altLang="zh-CN" sz="1800" b="0" i="0" u="none" strike="noStrike" baseline="0" dirty="0">
                <a:solidFill>
                  <a:srgbClr val="000000"/>
                </a:solidFill>
                <a:latin typeface="Calibri" panose="020F0502020204030204" pitchFamily="34" charset="0"/>
              </a:rPr>
              <a:t>Sampling rate of the different sensors was different, see below. Raw data is contained in SX_E4_Data.zip. </a:t>
            </a:r>
            <a:br>
              <a:rPr lang="en-US" altLang="zh-CN" sz="1800" b="0" i="0" u="none" strike="noStrike" baseline="0" dirty="0">
                <a:solidFill>
                  <a:srgbClr val="000000"/>
                </a:solidFill>
                <a:latin typeface="Calibri" panose="020F0502020204030204" pitchFamily="34" charset="0"/>
              </a:rPr>
            </a:br>
            <a:r>
              <a:rPr lang="en-US" altLang="zh-CN" sz="1800" b="0" i="0" u="none" strike="noStrike" baseline="0" dirty="0">
                <a:solidFill>
                  <a:srgbClr val="000000"/>
                </a:solidFill>
                <a:latin typeface="Calibri" panose="020F0502020204030204" pitchFamily="34" charset="0"/>
              </a:rPr>
              <a:t>When unzipped, the following files contain derived information and thus should be ignored in this dataset: HR.csv, IBI.csv, tags.csv. </a:t>
            </a:r>
            <a:br>
              <a:rPr lang="en-US" altLang="zh-CN" sz="1800" b="0" i="0" u="none" strike="noStrike" baseline="0" dirty="0">
                <a:solidFill>
                  <a:srgbClr val="000000"/>
                </a:solidFill>
                <a:latin typeface="Calibri" panose="020F0502020204030204" pitchFamily="34" charset="0"/>
              </a:rPr>
            </a:br>
            <a:r>
              <a:rPr lang="en-US" altLang="zh-CN" sz="1800" b="0" i="0" u="none" strike="noStrike" baseline="0" dirty="0">
                <a:solidFill>
                  <a:srgbClr val="000000"/>
                </a:solidFill>
                <a:latin typeface="Calibri" panose="020F0502020204030204" pitchFamily="34" charset="0"/>
              </a:rPr>
              <a:t>The file info.txt contains some details on the folder’s content. Raw data from the E4 device is contained in the following files </a:t>
            </a:r>
            <a:br>
              <a:rPr lang="en-US" altLang="zh-CN" sz="1800" b="0" i="0" u="none" strike="noStrike" baseline="0" dirty="0">
                <a:solidFill>
                  <a:srgbClr val="000000"/>
                </a:solidFill>
                <a:latin typeface="Calibri" panose="020F0502020204030204" pitchFamily="34" charset="0"/>
              </a:rPr>
            </a:br>
            <a:r>
              <a:rPr lang="en-US" altLang="zh-CN" sz="1800" b="0" i="0" u="none" strike="noStrike" baseline="0" dirty="0">
                <a:solidFill>
                  <a:srgbClr val="000000"/>
                </a:solidFill>
                <a:latin typeface="Calibri" panose="020F0502020204030204" pitchFamily="34" charset="0"/>
              </a:rPr>
              <a:t>(in each file, first line refers to the sensor channel’s global timestamp at start, second line refers to the sensor channel’s sampling rate): </a:t>
            </a:r>
          </a:p>
          <a:p>
            <a:r>
              <a:rPr lang="en-US" altLang="zh-CN" sz="1800" b="0" i="0" u="none" strike="noStrike" baseline="0" dirty="0">
                <a:solidFill>
                  <a:srgbClr val="000000"/>
                </a:solidFill>
                <a:latin typeface="Calibri" panose="020F0502020204030204" pitchFamily="34" charset="0"/>
              </a:rPr>
              <a:t>- ACC.csv: sampled at 32 Hz. The 3 data columns refer to the 3 accelerometer channels. Data is provided in units of 1/64g. </a:t>
            </a:r>
          </a:p>
          <a:p>
            <a:r>
              <a:rPr lang="en-US" altLang="zh-CN" sz="1800" b="0" i="0" u="none" strike="noStrike" baseline="0" dirty="0">
                <a:solidFill>
                  <a:srgbClr val="000000"/>
                </a:solidFill>
                <a:latin typeface="Calibri" panose="020F0502020204030204" pitchFamily="34" charset="0"/>
              </a:rPr>
              <a:t>- BVP.csv: sampled at 64 Hz. Data from </a:t>
            </a:r>
            <a:r>
              <a:rPr lang="en-US" altLang="zh-CN" sz="1800" b="0" i="0" u="none" strike="noStrike" baseline="0" dirty="0" err="1">
                <a:solidFill>
                  <a:srgbClr val="000000"/>
                </a:solidFill>
                <a:latin typeface="Calibri" panose="020F0502020204030204" pitchFamily="34" charset="0"/>
              </a:rPr>
              <a:t>photoplethysmograph</a:t>
            </a:r>
            <a:r>
              <a:rPr lang="en-US" altLang="zh-CN" sz="1800" b="0" i="0" u="none" strike="noStrike" baseline="0" dirty="0">
                <a:solidFill>
                  <a:srgbClr val="000000"/>
                </a:solidFill>
                <a:latin typeface="Calibri" panose="020F0502020204030204" pitchFamily="34" charset="0"/>
              </a:rPr>
              <a:t> (PPG). </a:t>
            </a:r>
          </a:p>
          <a:p>
            <a:r>
              <a:rPr lang="en-US" altLang="zh-CN" sz="1800" b="0" i="0" u="none" strike="noStrike" baseline="0" dirty="0">
                <a:solidFill>
                  <a:srgbClr val="000000"/>
                </a:solidFill>
                <a:latin typeface="Calibri" panose="020F0502020204030204" pitchFamily="34" charset="0"/>
              </a:rPr>
              <a:t>- EDA.csv: sampled at 4 Hz. Data is provided in </a:t>
            </a:r>
            <a:r>
              <a:rPr lang="en-US" altLang="zh-CN" sz="1800" b="0" i="0" u="none" strike="noStrike" baseline="0" dirty="0" err="1">
                <a:solidFill>
                  <a:srgbClr val="000000"/>
                </a:solidFill>
                <a:latin typeface="Calibri" panose="020F0502020204030204" pitchFamily="34" charset="0"/>
              </a:rPr>
              <a:t>μS</a:t>
            </a:r>
            <a:r>
              <a:rPr lang="en-US" altLang="zh-CN" sz="1800" b="0" i="0" u="none" strike="noStrike" baseline="0" dirty="0">
                <a:solidFill>
                  <a:srgbClr val="000000"/>
                </a:solidFill>
                <a:latin typeface="Calibri" panose="020F0502020204030204" pitchFamily="34" charset="0"/>
              </a:rPr>
              <a:t>. </a:t>
            </a:r>
          </a:p>
          <a:p>
            <a:r>
              <a:rPr lang="en-US" altLang="zh-CN" sz="1800" b="0" i="0" u="none" strike="noStrike" baseline="0" dirty="0">
                <a:solidFill>
                  <a:srgbClr val="000000"/>
                </a:solidFill>
                <a:latin typeface="Calibri" panose="020F0502020204030204" pitchFamily="34" charset="0"/>
              </a:rPr>
              <a:t>- TEMP.csv: sampled at 4 Hz. Data is provided in °C. </a:t>
            </a:r>
          </a:p>
          <a:p>
            <a:endParaRPr lang="zh-CN" altLang="en-US" dirty="0"/>
          </a:p>
        </p:txBody>
      </p:sp>
    </p:spTree>
    <p:extLst>
      <p:ext uri="{BB962C8B-B14F-4D97-AF65-F5344CB8AC3E}">
        <p14:creationId xmlns:p14="http://schemas.microsoft.com/office/powerpoint/2010/main" val="338979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9E0-91C1-41AA-1EB5-9F4ADB886B1C}"/>
              </a:ext>
            </a:extLst>
          </p:cNvPr>
          <p:cNvSpPr>
            <a:spLocks noGrp="1"/>
          </p:cNvSpPr>
          <p:nvPr>
            <p:ph type="title"/>
          </p:nvPr>
        </p:nvSpPr>
        <p:spPr/>
        <p:txBody>
          <a:bodyPr/>
          <a:lstStyle/>
          <a:p>
            <a:r>
              <a:rPr lang="en-US" altLang="zh-CN" dirty="0"/>
              <a:t>Basic model</a:t>
            </a:r>
            <a:endParaRPr lang="zh-CN" altLang="en-US" dirty="0"/>
          </a:p>
        </p:txBody>
      </p:sp>
      <p:pic>
        <p:nvPicPr>
          <p:cNvPr id="6" name="Content Placeholder 5" descr="A diagram of a computer program&#10;&#10;Description automatically generated">
            <a:extLst>
              <a:ext uri="{FF2B5EF4-FFF2-40B4-BE49-F238E27FC236}">
                <a16:creationId xmlns:a16="http://schemas.microsoft.com/office/drawing/2014/main" id="{DB905FB2-C01C-1EED-B49B-781124C3F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4165" y="755374"/>
            <a:ext cx="4556317" cy="5337852"/>
          </a:xfrm>
        </p:spPr>
      </p:pic>
      <p:pic>
        <p:nvPicPr>
          <p:cNvPr id="1025" name="Picture 1" descr="Global web icon">
            <a:extLst>
              <a:ext uri="{FF2B5EF4-FFF2-40B4-BE49-F238E27FC236}">
                <a16:creationId xmlns:a16="http://schemas.microsoft.com/office/drawing/2014/main" id="{D4746BE0-1E23-A0E3-DF76-7672590D7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388180D8-66AF-2468-B79F-1C334A648459}"/>
              </a:ext>
            </a:extLst>
          </p:cNvPr>
          <p:cNvSpPr>
            <a:spLocks noChangeArrowheads="1"/>
          </p:cNvSpPr>
          <p:nvPr/>
        </p:nvSpPr>
        <p:spPr bwMode="auto">
          <a:xfrm>
            <a:off x="700635" y="1654074"/>
            <a:ext cx="47757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hlinkClick r:id="rId4"/>
              </a:rPr>
              <a:t>https://</a:t>
            </a:r>
            <a:r>
              <a:rPr kumimoji="0" lang="zh-CN" altLang="zh-CN" sz="1800" b="1" i="1" u="none" strike="noStrike" cap="none" normalizeH="0" baseline="0" dirty="0">
                <a:ln>
                  <a:noFill/>
                </a:ln>
                <a:solidFill>
                  <a:schemeClr val="tx1"/>
                </a:solidFill>
                <a:effectLst/>
                <a:latin typeface="Arial" panose="020B0604020202020204" pitchFamily="34" charset="0"/>
                <a:hlinkClick r:id="rId4"/>
              </a:rPr>
              <a:t>github</a:t>
            </a:r>
            <a:r>
              <a:rPr kumimoji="0" lang="zh-CN" altLang="zh-CN" sz="1800" b="0" i="1" u="none" strike="noStrike" cap="none" normalizeH="0" baseline="0" dirty="0">
                <a:ln>
                  <a:noFill/>
                </a:ln>
                <a:solidFill>
                  <a:schemeClr val="tx1"/>
                </a:solidFill>
                <a:effectLst/>
                <a:latin typeface="Arial" panose="020B0604020202020204" pitchFamily="34" charset="0"/>
                <a:hlinkClick r:id="rId4"/>
              </a:rPr>
              <a:t>.com/WJMatthew/</a:t>
            </a:r>
            <a:r>
              <a:rPr kumimoji="0" lang="zh-CN" altLang="zh-CN" sz="1800" b="1" i="1" u="none" strike="noStrike" cap="none" normalizeH="0" baseline="0" dirty="0">
                <a:ln>
                  <a:noFill/>
                </a:ln>
                <a:solidFill>
                  <a:schemeClr val="tx1"/>
                </a:solidFill>
                <a:effectLst/>
                <a:latin typeface="Arial" panose="020B0604020202020204" pitchFamily="34" charset="0"/>
                <a:hlinkClick r:id="rId4"/>
              </a:rPr>
              <a:t>WESAD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202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0336-22F6-608A-FD61-82AFEAECE744}"/>
              </a:ext>
            </a:extLst>
          </p:cNvPr>
          <p:cNvSpPr>
            <a:spLocks noGrp="1"/>
          </p:cNvSpPr>
          <p:nvPr>
            <p:ph type="title"/>
          </p:nvPr>
        </p:nvSpPr>
        <p:spPr/>
        <p:txBody>
          <a:bodyPr/>
          <a:lstStyle/>
          <a:p>
            <a:r>
              <a:rPr lang="en-US" altLang="zh-CN" dirty="0"/>
              <a:t>Latest relative paper</a:t>
            </a:r>
            <a:endParaRPr lang="zh-CN" altLang="en-US" dirty="0"/>
          </a:p>
        </p:txBody>
      </p:sp>
      <p:sp>
        <p:nvSpPr>
          <p:cNvPr id="3" name="Content Placeholder 2">
            <a:extLst>
              <a:ext uri="{FF2B5EF4-FFF2-40B4-BE49-F238E27FC236}">
                <a16:creationId xmlns:a16="http://schemas.microsoft.com/office/drawing/2014/main" id="{6E3FC81C-FDC2-54D8-7034-A68DB8E19A12}"/>
              </a:ext>
            </a:extLst>
          </p:cNvPr>
          <p:cNvSpPr>
            <a:spLocks noGrp="1"/>
          </p:cNvSpPr>
          <p:nvPr>
            <p:ph idx="1"/>
          </p:nvPr>
        </p:nvSpPr>
        <p:spPr>
          <a:xfrm>
            <a:off x="700636" y="1563329"/>
            <a:ext cx="5474022" cy="4398559"/>
          </a:xfrm>
        </p:spPr>
        <p:txBody>
          <a:bodyPr/>
          <a:lstStyle/>
          <a:p>
            <a:pPr marL="0" indent="0" algn="l">
              <a:buNone/>
            </a:pPr>
            <a:r>
              <a:rPr lang="en-US" altLang="zh-CN" sz="1800" b="0" i="0" u="none" strike="noStrike" baseline="0" dirty="0">
                <a:highlight>
                  <a:srgbClr val="FFFF00"/>
                </a:highlight>
                <a:latin typeface="TimesNewRoman"/>
              </a:rPr>
              <a:t>Stress Detection Using CNN on the WESAD Dataset</a:t>
            </a:r>
          </a:p>
          <a:p>
            <a:pPr marL="0" indent="0" algn="l">
              <a:buNone/>
            </a:pPr>
            <a:r>
              <a:rPr lang="en-US" altLang="zh-CN" sz="1800" dirty="0">
                <a:latin typeface="TimesNewRoman"/>
              </a:rPr>
              <a:t>- </a:t>
            </a:r>
            <a:r>
              <a:rPr lang="en-US" altLang="zh-CN" sz="1800" b="0" i="0" u="none" strike="noStrike" baseline="0" dirty="0">
                <a:latin typeface="Arial" panose="020B0604020202020204" pitchFamily="34" charset="0"/>
              </a:rPr>
              <a:t>2024 International Conference on Emerging Systems and Intelligent Computing (ESIC)</a:t>
            </a:r>
            <a:r>
              <a:rPr lang="en-US" altLang="zh-CN" sz="1800" dirty="0">
                <a:latin typeface="TimesNewRoman"/>
              </a:rPr>
              <a:t> -</a:t>
            </a:r>
            <a:endParaRPr lang="zh-CN" altLang="en-US" dirty="0"/>
          </a:p>
        </p:txBody>
      </p:sp>
      <p:pic>
        <p:nvPicPr>
          <p:cNvPr id="5" name="Picture 4">
            <a:extLst>
              <a:ext uri="{FF2B5EF4-FFF2-40B4-BE49-F238E27FC236}">
                <a16:creationId xmlns:a16="http://schemas.microsoft.com/office/drawing/2014/main" id="{D43DA9DB-A9A2-79BF-E78A-E1DBCED5D4DA}"/>
              </a:ext>
            </a:extLst>
          </p:cNvPr>
          <p:cNvPicPr>
            <a:picLocks noChangeAspect="1"/>
          </p:cNvPicPr>
          <p:nvPr/>
        </p:nvPicPr>
        <p:blipFill>
          <a:blip r:embed="rId2"/>
          <a:stretch>
            <a:fillRect/>
          </a:stretch>
        </p:blipFill>
        <p:spPr>
          <a:xfrm>
            <a:off x="981870" y="2658277"/>
            <a:ext cx="8977139" cy="3412941"/>
          </a:xfrm>
          <a:prstGeom prst="rect">
            <a:avLst/>
          </a:prstGeom>
        </p:spPr>
      </p:pic>
      <p:sp>
        <p:nvSpPr>
          <p:cNvPr id="6" name="TextBox 5">
            <a:extLst>
              <a:ext uri="{FF2B5EF4-FFF2-40B4-BE49-F238E27FC236}">
                <a16:creationId xmlns:a16="http://schemas.microsoft.com/office/drawing/2014/main" id="{C7055E53-B335-1C20-BD8A-9E3887F81B30}"/>
              </a:ext>
            </a:extLst>
          </p:cNvPr>
          <p:cNvSpPr txBox="1"/>
          <p:nvPr/>
        </p:nvSpPr>
        <p:spPr>
          <a:xfrm>
            <a:off x="6046267" y="148290"/>
            <a:ext cx="5949088" cy="2400657"/>
          </a:xfrm>
          <a:prstGeom prst="rect">
            <a:avLst/>
          </a:prstGeom>
          <a:noFill/>
        </p:spPr>
        <p:txBody>
          <a:bodyPr wrap="square" rtlCol="0">
            <a:spAutoFit/>
          </a:bodyPr>
          <a:lstStyle/>
          <a:p>
            <a:pPr algn="l"/>
            <a:r>
              <a:rPr lang="en-US" altLang="zh-CN" sz="1000" b="1" i="1" u="none" strike="noStrike" baseline="0" dirty="0">
                <a:latin typeface="TimesNewRoman,BoldItalic"/>
              </a:rPr>
              <a:t>Abstract</a:t>
            </a:r>
            <a:r>
              <a:rPr lang="en-US" altLang="zh-CN" sz="1000" b="1" i="0" u="none" strike="noStrike" baseline="0" dirty="0">
                <a:latin typeface="TimesNewRoman,Bold"/>
              </a:rPr>
              <a:t>- Stress, a pervasive psychological state, profoundly impacts individuals' well-being and may lead to various health issues. In this paper, the WESAD (Wearable Stress and Affect Detection) dataset serves as the primary data source, from which HRV (Heart Rate Variability) data extracted using PPG (Photoplethysmography) sensor is utilized. This data can be obtained in a non-invasive method and is instrumental in this analysis. The dataset comprises HRV data from 15 individual test subjects obtained from PPG sensors, providing a crucial foundation for the detection and classification of individuals into</a:t>
            </a:r>
          </a:p>
          <a:p>
            <a:pPr algn="l"/>
            <a:r>
              <a:rPr lang="en-US" altLang="zh-CN" sz="1000" b="1" i="0" u="none" strike="noStrike" baseline="0" dirty="0">
                <a:latin typeface="TimesNewRoman,Bold"/>
              </a:rPr>
              <a:t>"stressed" or "not stressed" categories, thus offering a valuable tool for stress monitoring. This paper is a focused exploration into the CNN (Convolutional Neural Network) Deep Learning model, in which the feature selection process is carried out using Random Forest resulting in the selection of HR (Heart Rate), LF_BOXCOX (Low-Frequency Component - Box-Cox Transformed), MEDIAN_RR (Median of RR Intervals), </a:t>
            </a:r>
            <a:r>
              <a:rPr lang="fr-FR" altLang="zh-CN" sz="1000" b="1" i="0" u="none" strike="noStrike" baseline="0" dirty="0">
                <a:latin typeface="TimesNewRoman,Bold"/>
              </a:rPr>
              <a:t>SD1_BOXCOX (Standard </a:t>
            </a:r>
            <a:r>
              <a:rPr lang="fr-FR" altLang="zh-CN" sz="1000" b="1" i="0" u="none" strike="noStrike" baseline="0" dirty="0" err="1">
                <a:latin typeface="TimesNewRoman,Bold"/>
              </a:rPr>
              <a:t>Deviation</a:t>
            </a:r>
            <a:r>
              <a:rPr lang="fr-FR" altLang="zh-CN" sz="1000" b="1" i="0" u="none" strike="noStrike" baseline="0" dirty="0">
                <a:latin typeface="TimesNewRoman,Bold"/>
              </a:rPr>
              <a:t> 1 - Box-Cox </a:t>
            </a:r>
            <a:r>
              <a:rPr lang="en-US" altLang="zh-CN" sz="1000" b="1" i="0" u="none" strike="noStrike" baseline="0" dirty="0">
                <a:latin typeface="TimesNewRoman,Bold"/>
              </a:rPr>
              <a:t>Transformed), and SDRR_REL_RR (Standard Deviation of Relative RR Intervals) to optimize the model's performance. The model aims at advancing and refining stress detection methodologies to enhance overall well-being and achieves an accuracy of 98%. </a:t>
            </a:r>
            <a:r>
              <a:rPr lang="en-US" altLang="zh-CN" sz="1000" b="1" i="1" u="none" strike="noStrike" baseline="0" dirty="0">
                <a:latin typeface="TimesNewRoman,BoldItalic"/>
              </a:rPr>
              <a:t>Keywords: Stress, WESAD Dataset, PPG sensor, non-invasive method, HRV, CNN, feature selection, Random Forest, HR, LF_BOXCOX, MEDIAN_RR, SD1_BOXCOX, and SDRR_REL_RR.</a:t>
            </a:r>
            <a:endParaRPr lang="zh-CN" altLang="en-US" sz="1000" dirty="0"/>
          </a:p>
        </p:txBody>
      </p:sp>
    </p:spTree>
    <p:extLst>
      <p:ext uri="{BB962C8B-B14F-4D97-AF65-F5344CB8AC3E}">
        <p14:creationId xmlns:p14="http://schemas.microsoft.com/office/powerpoint/2010/main" val="9385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on clear background">
            <a:extLst>
              <a:ext uri="{FF2B5EF4-FFF2-40B4-BE49-F238E27FC236}">
                <a16:creationId xmlns:a16="http://schemas.microsoft.com/office/drawing/2014/main" id="{B72F3464-71EA-1134-7DC1-CDDD6CACA6C8}"/>
              </a:ext>
            </a:extLst>
          </p:cNvPr>
          <p:cNvPicPr>
            <a:picLocks noChangeAspect="1"/>
          </p:cNvPicPr>
          <p:nvPr/>
        </p:nvPicPr>
        <p:blipFill rotWithShape="1">
          <a:blip r:embed="rId2"/>
          <a:srcRect b="15730"/>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EFBAAD93-7DE6-47D1-3609-446AE138A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6FCEBEB-7B91-C601-0B8F-533E4B58D246}"/>
              </a:ext>
            </a:extLst>
          </p:cNvPr>
          <p:cNvSpPr>
            <a:spLocks noGrp="1"/>
          </p:cNvSpPr>
          <p:nvPr>
            <p:ph type="title"/>
          </p:nvPr>
        </p:nvSpPr>
        <p:spPr>
          <a:xfrm>
            <a:off x="7145736" y="908651"/>
            <a:ext cx="4754880" cy="4171779"/>
          </a:xfrm>
        </p:spPr>
        <p:txBody>
          <a:bodyPr vert="horz" lIns="91440" tIns="45720" rIns="91440" bIns="45720" rtlCol="0" anchor="t">
            <a:normAutofit/>
          </a:bodyPr>
          <a:lstStyle/>
          <a:p>
            <a:r>
              <a:rPr lang="en-US" altLang="zh-CN" sz="6000" dirty="0"/>
              <a:t>THANK YOU</a:t>
            </a:r>
          </a:p>
        </p:txBody>
      </p:sp>
      <p:cxnSp>
        <p:nvCxnSpPr>
          <p:cNvPr id="19" name="Straight Connector 18">
            <a:extLst>
              <a:ext uri="{FF2B5EF4-FFF2-40B4-BE49-F238E27FC236}">
                <a16:creationId xmlns:a16="http://schemas.microsoft.com/office/drawing/2014/main" id="{90236859-7780-1451-40B8-74A77E271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6232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5678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15</TotalTime>
  <Words>1283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Arial-BoldMT</vt:lpstr>
      <vt:lpstr>NimbusRomNo9L-Regu</vt:lpstr>
      <vt:lpstr>TimesNewRoman</vt:lpstr>
      <vt:lpstr>TimesNewRoman,Bold</vt:lpstr>
      <vt:lpstr>TimesNewRoman,BoldItalic</vt:lpstr>
      <vt:lpstr>Arial</vt:lpstr>
      <vt:lpstr>Bierstadt</vt:lpstr>
      <vt:lpstr>Calibri</vt:lpstr>
      <vt:lpstr>Calisto MT</vt:lpstr>
      <vt:lpstr>Neue Haas Grotesk Text Pro</vt:lpstr>
      <vt:lpstr>Univers Condensed</vt:lpstr>
      <vt:lpstr>ChronicleVTI</vt:lpstr>
      <vt:lpstr>WESAD Dataset analysis &amp;   optimize</vt:lpstr>
      <vt:lpstr>Basic info</vt:lpstr>
      <vt:lpstr>  Data from RespiBAN </vt:lpstr>
      <vt:lpstr>Basic model</vt:lpstr>
      <vt:lpstr>Latest relative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Wu</dc:creator>
  <cp:lastModifiedBy>huang wu</cp:lastModifiedBy>
  <cp:revision>1</cp:revision>
  <dcterms:created xsi:type="dcterms:W3CDTF">2024-07-04T04:45:57Z</dcterms:created>
  <dcterms:modified xsi:type="dcterms:W3CDTF">2024-07-04T05:01:56Z</dcterms:modified>
</cp:coreProperties>
</file>