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70" r:id="rId5"/>
    <p:sldMasterId id="2147483671"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5EAD83C-C667-4301-A5A3-313E1AB1F077}">
  <a:tblStyle styleId="{25EAD83C-C667-4301-A5A3-313E1AB1F077}"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F7E91192-B954-4103-8A98-7911E58F10ED}" styleName="Table_1">
    <a:wholeTbl>
      <a:tcTxStyle>
        <a:font>
          <a:latin typeface="Arial"/>
          <a:ea typeface="Arial"/>
          <a:cs typeface="Arial"/>
        </a:font>
        <a:srgbClr val="000000"/>
      </a:tcTxStyle>
      <a:tcStyle>
        <a:tcBdr>
          <a:left>
            <a:ln cap="flat" cmpd="sng" w="6350">
              <a:solidFill>
                <a:srgbClr val="000000"/>
              </a:solidFill>
              <a:prstDash val="solid"/>
              <a:round/>
              <a:headEnd len="sm" w="sm" type="none"/>
              <a:tailEnd len="sm" w="sm" type="none"/>
            </a:ln>
          </a:left>
          <a:right>
            <a:ln cap="flat" cmpd="sng" w="6350">
              <a:solidFill>
                <a:srgbClr val="000000"/>
              </a:solidFill>
              <a:prstDash val="solid"/>
              <a:round/>
              <a:headEnd len="sm" w="sm" type="none"/>
              <a:tailEnd len="sm" w="sm" type="none"/>
            </a:ln>
          </a:right>
          <a:top>
            <a:ln cap="flat" cmpd="sng" w="6350">
              <a:solidFill>
                <a:srgbClr val="000000"/>
              </a:solidFill>
              <a:prstDash val="solid"/>
              <a:round/>
              <a:headEnd len="sm" w="sm" type="none"/>
              <a:tailEnd len="sm" w="sm" type="none"/>
            </a:ln>
          </a:top>
          <a:bottom>
            <a:ln cap="flat" cmpd="sng" w="6350">
              <a:solidFill>
                <a:srgbClr val="000000"/>
              </a:solidFill>
              <a:prstDash val="solid"/>
              <a:round/>
              <a:headEnd len="sm" w="sm" type="none"/>
              <a:tailEnd len="sm" w="sm" type="none"/>
            </a:ln>
          </a:bottom>
          <a:insideH>
            <a:ln cap="flat" cmpd="sng" w="6350">
              <a:solidFill>
                <a:srgbClr val="000000"/>
              </a:solidFill>
              <a:prstDash val="solid"/>
              <a:round/>
              <a:headEnd len="sm" w="sm" type="none"/>
              <a:tailEnd len="sm" w="sm" type="none"/>
            </a:ln>
          </a:insideH>
          <a:insideV>
            <a:ln cap="flat" cmpd="sng" w="635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D46A657C-8990-4C14-81D1-363C1D72FA33}" styleName="Table_2">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5" Type="http://schemas.openxmlformats.org/officeDocument/2006/relationships/slideMaster" Target="slideMasters/slideMaster1.xml"/><Relationship Id="rId6" Type="http://schemas.openxmlformats.org/officeDocument/2006/relationships/slideMaster" Target="slideMasters/slideMaster2.xml"/><Relationship Id="rId29" Type="http://schemas.openxmlformats.org/officeDocument/2006/relationships/slide" Target="slides/slide2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11" Type="http://schemas.openxmlformats.org/officeDocument/2006/relationships/slide" Target="slides/slide4.xml"/><Relationship Id="rId33" Type="http://schemas.openxmlformats.org/officeDocument/2006/relationships/slide" Target="slides/slide26.xml"/><Relationship Id="rId10" Type="http://schemas.openxmlformats.org/officeDocument/2006/relationships/slide" Target="slides/slide3.xml"/><Relationship Id="rId32" Type="http://schemas.openxmlformats.org/officeDocument/2006/relationships/slide" Target="slides/slide25.xml"/><Relationship Id="rId13" Type="http://schemas.openxmlformats.org/officeDocument/2006/relationships/slide" Target="slides/slide6.xml"/><Relationship Id="rId35" Type="http://schemas.openxmlformats.org/officeDocument/2006/relationships/slide" Target="slides/slide28.xml"/><Relationship Id="rId12" Type="http://schemas.openxmlformats.org/officeDocument/2006/relationships/slide" Target="slides/slide5.xml"/><Relationship Id="rId34" Type="http://schemas.openxmlformats.org/officeDocument/2006/relationships/slide" Target="slides/slide27.xml"/><Relationship Id="rId15" Type="http://schemas.openxmlformats.org/officeDocument/2006/relationships/slide" Target="slides/slide8.xml"/><Relationship Id="rId37" Type="http://schemas.openxmlformats.org/officeDocument/2006/relationships/slide" Target="slides/slide30.xml"/><Relationship Id="rId14" Type="http://schemas.openxmlformats.org/officeDocument/2006/relationships/slide" Target="slides/slide7.xml"/><Relationship Id="rId36" Type="http://schemas.openxmlformats.org/officeDocument/2006/relationships/slide" Target="slides/slide29.xml"/><Relationship Id="rId17" Type="http://schemas.openxmlformats.org/officeDocument/2006/relationships/slide" Target="slides/slide10.xml"/><Relationship Id="rId16" Type="http://schemas.openxmlformats.org/officeDocument/2006/relationships/slide" Target="slides/slide9.xml"/><Relationship Id="rId38" Type="http://schemas.openxmlformats.org/officeDocument/2006/relationships/slide" Target="slides/slide31.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325a28e04e6_0_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g325a28e04e6_0_16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325a28e04e6_1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g325a28e04e6_1_7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325a28e04e6_1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g325a28e04e6_1_8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325a28e04e6_1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g325a28e04e6_1_9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325a28e04e6_1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g325a28e04e6_1_10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325a28e04e6_1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g325a28e04e6_1_11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325a28e04e6_1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g325a28e04e6_1_12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325a28e04e6_1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g325a28e04e6_1_13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325a28e04e6_1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g325a28e04e6_1_15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325a28e04e6_1_1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g325a28e04e6_1_19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325a28e04e6_1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g325a28e04e6_1_16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325a28e04e6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g325a28e04e6_1_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325a28e04e6_1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g325a28e04e6_1_16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325a28e04e6_1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g325a28e04e6_1_17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325a28e04e6_1_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g325a28e04e6_1_17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325a28e04e6_1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g325a28e04e6_1_18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325a28e04e6_1_2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g325a28e04e6_1_22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325a28e04e6_1_2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g325a28e04e6_1_23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325a28e04e6_1_2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g325a28e04e6_1_24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325a28e04e6_1_2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g325a28e04e6_1_25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325a28e04e6_1_1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g325a28e04e6_1_18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325a28e04e6_1_2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g325a28e04e6_1_27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325a28e04e6_0_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g325a28e04e6_0_17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3280bc9253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g3280bc9253b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g325a28e04e6_0_2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g325a28e04e6_0_25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325a28e04e6_0_1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g325a28e04e6_0_18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32c1bdbbda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g32c1bdbbdaf_0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325a28e04e6_0_1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g325a28e04e6_0_19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325a28e04e6_1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g325a28e04e6_1_2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325a28e04e6_1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g325a28e04e6_1_4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325a28e04e6_1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g325a28e04e6_1_5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6" name="Shape 56"/>
        <p:cNvGrpSpPr/>
        <p:nvPr/>
      </p:nvGrpSpPr>
      <p:grpSpPr>
        <a:xfrm>
          <a:off x="0" y="0"/>
          <a:ext cx="0" cy="0"/>
          <a:chOff x="0" y="0"/>
          <a:chExt cx="0" cy="0"/>
        </a:xfrm>
      </p:grpSpPr>
      <p:sp>
        <p:nvSpPr>
          <p:cNvPr id="57" name="Google Shape;57;p14"/>
          <p:cNvSpPr txBox="1"/>
          <p:nvPr>
            <p:ph type="ctrTitle"/>
          </p:nvPr>
        </p:nvSpPr>
        <p:spPr>
          <a:xfrm>
            <a:off x="1143000" y="841772"/>
            <a:ext cx="6858000" cy="1790700"/>
          </a:xfrm>
          <a:prstGeom prst="rect">
            <a:avLst/>
          </a:prstGeom>
          <a:noFill/>
          <a:ln>
            <a:noFill/>
          </a:ln>
        </p:spPr>
        <p:txBody>
          <a:bodyPr anchorCtr="0" anchor="b" bIns="34275" lIns="68575" spcFirstLastPara="1" rIns="68575" wrap="square" tIns="34275">
            <a:normAutofit/>
          </a:bodyPr>
          <a:lstStyle>
            <a:lvl1pPr lvl="0" algn="ctr">
              <a:lnSpc>
                <a:spcPct val="90000"/>
              </a:lnSpc>
              <a:spcBef>
                <a:spcPts val="0"/>
              </a:spcBef>
              <a:spcAft>
                <a:spcPts val="0"/>
              </a:spcAft>
              <a:buClr>
                <a:schemeClr val="dk1"/>
              </a:buClr>
              <a:buSzPts val="4500"/>
              <a:buFont typeface="Arial"/>
              <a:buNone/>
              <a:defRPr sz="45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58" name="Google Shape;58;p14"/>
          <p:cNvSpPr txBox="1"/>
          <p:nvPr>
            <p:ph idx="1" type="subTitle"/>
          </p:nvPr>
        </p:nvSpPr>
        <p:spPr>
          <a:xfrm>
            <a:off x="1143000" y="2701529"/>
            <a:ext cx="6858000" cy="1241700"/>
          </a:xfrm>
          <a:prstGeom prst="rect">
            <a:avLst/>
          </a:prstGeom>
          <a:noFill/>
          <a:ln>
            <a:noFill/>
          </a:ln>
        </p:spPr>
        <p:txBody>
          <a:bodyPr anchorCtr="0" anchor="t" bIns="34275" lIns="68575" spcFirstLastPara="1" rIns="68575" wrap="square" tIns="34275">
            <a:normAutofit/>
          </a:bodyPr>
          <a:lstStyle>
            <a:lvl1pPr lvl="0" algn="ctr">
              <a:lnSpc>
                <a:spcPct val="90000"/>
              </a:lnSpc>
              <a:spcBef>
                <a:spcPts val="800"/>
              </a:spcBef>
              <a:spcAft>
                <a:spcPts val="0"/>
              </a:spcAft>
              <a:buClr>
                <a:schemeClr val="dk1"/>
              </a:buClr>
              <a:buSzPts val="1800"/>
              <a:buNone/>
              <a:defRPr sz="1800"/>
            </a:lvl1pPr>
            <a:lvl2pPr lvl="1" algn="ctr">
              <a:lnSpc>
                <a:spcPct val="90000"/>
              </a:lnSpc>
              <a:spcBef>
                <a:spcPts val="400"/>
              </a:spcBef>
              <a:spcAft>
                <a:spcPts val="0"/>
              </a:spcAft>
              <a:buClr>
                <a:schemeClr val="dk1"/>
              </a:buClr>
              <a:buSzPts val="1500"/>
              <a:buNone/>
              <a:defRPr sz="1500"/>
            </a:lvl2pPr>
            <a:lvl3pPr lvl="2" algn="ctr">
              <a:lnSpc>
                <a:spcPct val="90000"/>
              </a:lnSpc>
              <a:spcBef>
                <a:spcPts val="400"/>
              </a:spcBef>
              <a:spcAft>
                <a:spcPts val="0"/>
              </a:spcAft>
              <a:buClr>
                <a:schemeClr val="dk1"/>
              </a:buClr>
              <a:buSzPts val="1400"/>
              <a:buNone/>
              <a:defRPr sz="1400"/>
            </a:lvl3pPr>
            <a:lvl4pPr lvl="3" algn="ctr">
              <a:lnSpc>
                <a:spcPct val="90000"/>
              </a:lnSpc>
              <a:spcBef>
                <a:spcPts val="400"/>
              </a:spcBef>
              <a:spcAft>
                <a:spcPts val="0"/>
              </a:spcAft>
              <a:buClr>
                <a:schemeClr val="dk1"/>
              </a:buClr>
              <a:buSzPts val="1200"/>
              <a:buNone/>
              <a:defRPr sz="1200"/>
            </a:lvl4pPr>
            <a:lvl5pPr lvl="4" algn="ctr">
              <a:lnSpc>
                <a:spcPct val="90000"/>
              </a:lnSpc>
              <a:spcBef>
                <a:spcPts val="400"/>
              </a:spcBef>
              <a:spcAft>
                <a:spcPts val="0"/>
              </a:spcAft>
              <a:buClr>
                <a:schemeClr val="dk1"/>
              </a:buClr>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p:txBody>
      </p:sp>
      <p:sp>
        <p:nvSpPr>
          <p:cNvPr id="59" name="Google Shape;59;p14"/>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0" name="Google Shape;60;p14"/>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1" name="Google Shape;61;p14"/>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62" name="Shape 62"/>
        <p:cNvGrpSpPr/>
        <p:nvPr/>
      </p:nvGrpSpPr>
      <p:grpSpPr>
        <a:xfrm>
          <a:off x="0" y="0"/>
          <a:ext cx="0" cy="0"/>
          <a:chOff x="0" y="0"/>
          <a:chExt cx="0" cy="0"/>
        </a:xfrm>
      </p:grpSpPr>
      <p:sp>
        <p:nvSpPr>
          <p:cNvPr id="63" name="Google Shape;63;p15"/>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64" name="Google Shape;64;p15"/>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65" name="Google Shape;65;p15"/>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6" name="Google Shape;66;p15"/>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7" name="Google Shape;67;p15"/>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8" name="Shape 68"/>
        <p:cNvGrpSpPr/>
        <p:nvPr/>
      </p:nvGrpSpPr>
      <p:grpSpPr>
        <a:xfrm>
          <a:off x="0" y="0"/>
          <a:ext cx="0" cy="0"/>
          <a:chOff x="0" y="0"/>
          <a:chExt cx="0" cy="0"/>
        </a:xfrm>
      </p:grpSpPr>
      <p:sp>
        <p:nvSpPr>
          <p:cNvPr id="69" name="Google Shape;69;p16"/>
          <p:cNvSpPr txBox="1"/>
          <p:nvPr>
            <p:ph type="title"/>
          </p:nvPr>
        </p:nvSpPr>
        <p:spPr>
          <a:xfrm>
            <a:off x="623888" y="1282303"/>
            <a:ext cx="7886700" cy="213960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4500"/>
              <a:buFont typeface="Arial"/>
              <a:buNone/>
              <a:defRPr sz="45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70" name="Google Shape;70;p16"/>
          <p:cNvSpPr txBox="1"/>
          <p:nvPr>
            <p:ph idx="1" type="body"/>
          </p:nvPr>
        </p:nvSpPr>
        <p:spPr>
          <a:xfrm>
            <a:off x="623888" y="3442097"/>
            <a:ext cx="7886700" cy="1125300"/>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rgbClr val="888888"/>
              </a:buClr>
              <a:buSzPts val="1800"/>
              <a:buNone/>
              <a:defRPr sz="1800">
                <a:solidFill>
                  <a:srgbClr val="888888"/>
                </a:solidFill>
              </a:defRPr>
            </a:lvl1pPr>
            <a:lvl2pPr indent="-228600" lvl="1" marL="914400" algn="l">
              <a:lnSpc>
                <a:spcPct val="90000"/>
              </a:lnSpc>
              <a:spcBef>
                <a:spcPts val="400"/>
              </a:spcBef>
              <a:spcAft>
                <a:spcPts val="0"/>
              </a:spcAft>
              <a:buClr>
                <a:srgbClr val="888888"/>
              </a:buClr>
              <a:buSzPts val="1500"/>
              <a:buNone/>
              <a:defRPr sz="1500">
                <a:solidFill>
                  <a:srgbClr val="888888"/>
                </a:solidFill>
              </a:defRPr>
            </a:lvl2pPr>
            <a:lvl3pPr indent="-228600" lvl="2" marL="1371600" algn="l">
              <a:lnSpc>
                <a:spcPct val="90000"/>
              </a:lnSpc>
              <a:spcBef>
                <a:spcPts val="400"/>
              </a:spcBef>
              <a:spcAft>
                <a:spcPts val="0"/>
              </a:spcAft>
              <a:buClr>
                <a:srgbClr val="888888"/>
              </a:buClr>
              <a:buSzPts val="1400"/>
              <a:buNone/>
              <a:defRPr sz="1400">
                <a:solidFill>
                  <a:srgbClr val="888888"/>
                </a:solidFill>
              </a:defRPr>
            </a:lvl3pPr>
            <a:lvl4pPr indent="-228600" lvl="3" marL="1828800" algn="l">
              <a:lnSpc>
                <a:spcPct val="90000"/>
              </a:lnSpc>
              <a:spcBef>
                <a:spcPts val="400"/>
              </a:spcBef>
              <a:spcAft>
                <a:spcPts val="0"/>
              </a:spcAft>
              <a:buClr>
                <a:srgbClr val="888888"/>
              </a:buClr>
              <a:buSzPts val="1200"/>
              <a:buNone/>
              <a:defRPr sz="1200">
                <a:solidFill>
                  <a:srgbClr val="888888"/>
                </a:solidFill>
              </a:defRPr>
            </a:lvl4pPr>
            <a:lvl5pPr indent="-228600" lvl="4" marL="2286000" algn="l">
              <a:lnSpc>
                <a:spcPct val="90000"/>
              </a:lnSpc>
              <a:spcBef>
                <a:spcPts val="400"/>
              </a:spcBef>
              <a:spcAft>
                <a:spcPts val="0"/>
              </a:spcAft>
              <a:buClr>
                <a:srgbClr val="888888"/>
              </a:buClr>
              <a:buSzPts val="1200"/>
              <a:buNone/>
              <a:defRPr sz="1200">
                <a:solidFill>
                  <a:srgbClr val="888888"/>
                </a:solidFill>
              </a:defRPr>
            </a:lvl5pPr>
            <a:lvl6pPr indent="-228600" lvl="5" marL="2743200" algn="l">
              <a:lnSpc>
                <a:spcPct val="90000"/>
              </a:lnSpc>
              <a:spcBef>
                <a:spcPts val="400"/>
              </a:spcBef>
              <a:spcAft>
                <a:spcPts val="0"/>
              </a:spcAft>
              <a:buClr>
                <a:srgbClr val="888888"/>
              </a:buClr>
              <a:buSzPts val="1200"/>
              <a:buNone/>
              <a:defRPr sz="1200">
                <a:solidFill>
                  <a:srgbClr val="888888"/>
                </a:solidFill>
              </a:defRPr>
            </a:lvl6pPr>
            <a:lvl7pPr indent="-228600" lvl="6" marL="3200400" algn="l">
              <a:lnSpc>
                <a:spcPct val="90000"/>
              </a:lnSpc>
              <a:spcBef>
                <a:spcPts val="400"/>
              </a:spcBef>
              <a:spcAft>
                <a:spcPts val="0"/>
              </a:spcAft>
              <a:buClr>
                <a:srgbClr val="888888"/>
              </a:buClr>
              <a:buSzPts val="1200"/>
              <a:buNone/>
              <a:defRPr sz="1200">
                <a:solidFill>
                  <a:srgbClr val="888888"/>
                </a:solidFill>
              </a:defRPr>
            </a:lvl7pPr>
            <a:lvl8pPr indent="-228600" lvl="7" marL="3657600" algn="l">
              <a:lnSpc>
                <a:spcPct val="90000"/>
              </a:lnSpc>
              <a:spcBef>
                <a:spcPts val="400"/>
              </a:spcBef>
              <a:spcAft>
                <a:spcPts val="0"/>
              </a:spcAft>
              <a:buClr>
                <a:srgbClr val="888888"/>
              </a:buClr>
              <a:buSzPts val="1200"/>
              <a:buNone/>
              <a:defRPr sz="1200">
                <a:solidFill>
                  <a:srgbClr val="888888"/>
                </a:solidFill>
              </a:defRPr>
            </a:lvl8pPr>
            <a:lvl9pPr indent="-228600" lvl="8" marL="4114800" algn="l">
              <a:lnSpc>
                <a:spcPct val="90000"/>
              </a:lnSpc>
              <a:spcBef>
                <a:spcPts val="400"/>
              </a:spcBef>
              <a:spcAft>
                <a:spcPts val="0"/>
              </a:spcAft>
              <a:buClr>
                <a:srgbClr val="888888"/>
              </a:buClr>
              <a:buSzPts val="1200"/>
              <a:buNone/>
              <a:defRPr sz="1200">
                <a:solidFill>
                  <a:srgbClr val="888888"/>
                </a:solidFill>
              </a:defRPr>
            </a:lvl9pPr>
          </a:lstStyle>
          <a:p/>
        </p:txBody>
      </p:sp>
      <p:sp>
        <p:nvSpPr>
          <p:cNvPr id="71" name="Google Shape;71;p16"/>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2" name="Google Shape;72;p16"/>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3" name="Google Shape;73;p16"/>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74" name="Shape 74"/>
        <p:cNvGrpSpPr/>
        <p:nvPr/>
      </p:nvGrpSpPr>
      <p:grpSpPr>
        <a:xfrm>
          <a:off x="0" y="0"/>
          <a:ext cx="0" cy="0"/>
          <a:chOff x="0" y="0"/>
          <a:chExt cx="0" cy="0"/>
        </a:xfrm>
      </p:grpSpPr>
      <p:sp>
        <p:nvSpPr>
          <p:cNvPr id="75" name="Google Shape;75;p17"/>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76" name="Google Shape;76;p17"/>
          <p:cNvSpPr txBox="1"/>
          <p:nvPr>
            <p:ph idx="1" type="body"/>
          </p:nvPr>
        </p:nvSpPr>
        <p:spPr>
          <a:xfrm>
            <a:off x="628650" y="1369219"/>
            <a:ext cx="3886200" cy="32634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77" name="Google Shape;77;p17"/>
          <p:cNvSpPr txBox="1"/>
          <p:nvPr>
            <p:ph idx="2" type="body"/>
          </p:nvPr>
        </p:nvSpPr>
        <p:spPr>
          <a:xfrm>
            <a:off x="4629150" y="1369219"/>
            <a:ext cx="3886200" cy="32634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78" name="Google Shape;78;p17"/>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9" name="Google Shape;79;p17"/>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0" name="Google Shape;80;p17"/>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81" name="Shape 81"/>
        <p:cNvGrpSpPr/>
        <p:nvPr/>
      </p:nvGrpSpPr>
      <p:grpSpPr>
        <a:xfrm>
          <a:off x="0" y="0"/>
          <a:ext cx="0" cy="0"/>
          <a:chOff x="0" y="0"/>
          <a:chExt cx="0" cy="0"/>
        </a:xfrm>
      </p:grpSpPr>
      <p:sp>
        <p:nvSpPr>
          <p:cNvPr id="82" name="Google Shape;82;p18"/>
          <p:cNvSpPr txBox="1"/>
          <p:nvPr>
            <p:ph type="title"/>
          </p:nvPr>
        </p:nvSpPr>
        <p:spPr>
          <a:xfrm>
            <a:off x="629841" y="273844"/>
            <a:ext cx="7886700" cy="994200"/>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83" name="Google Shape;83;p18"/>
          <p:cNvSpPr txBox="1"/>
          <p:nvPr>
            <p:ph idx="1" type="body"/>
          </p:nvPr>
        </p:nvSpPr>
        <p:spPr>
          <a:xfrm>
            <a:off x="629841" y="1260872"/>
            <a:ext cx="3868500" cy="618000"/>
          </a:xfrm>
          <a:prstGeom prst="rect">
            <a:avLst/>
          </a:prstGeom>
          <a:noFill/>
          <a:ln>
            <a:noFill/>
          </a:ln>
        </p:spPr>
        <p:txBody>
          <a:bodyPr anchorCtr="0" anchor="b"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800"/>
              <a:buNone/>
              <a:defRPr b="1" sz="1800"/>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84" name="Google Shape;84;p18"/>
          <p:cNvSpPr txBox="1"/>
          <p:nvPr>
            <p:ph idx="2" type="body"/>
          </p:nvPr>
        </p:nvSpPr>
        <p:spPr>
          <a:xfrm>
            <a:off x="629841" y="1878806"/>
            <a:ext cx="3868500" cy="27636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85" name="Google Shape;85;p18"/>
          <p:cNvSpPr txBox="1"/>
          <p:nvPr>
            <p:ph idx="3" type="body"/>
          </p:nvPr>
        </p:nvSpPr>
        <p:spPr>
          <a:xfrm>
            <a:off x="4629150" y="1260872"/>
            <a:ext cx="3887400" cy="618000"/>
          </a:xfrm>
          <a:prstGeom prst="rect">
            <a:avLst/>
          </a:prstGeom>
          <a:noFill/>
          <a:ln>
            <a:noFill/>
          </a:ln>
        </p:spPr>
        <p:txBody>
          <a:bodyPr anchorCtr="0" anchor="b"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800"/>
              <a:buNone/>
              <a:defRPr b="1" sz="1800"/>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86" name="Google Shape;86;p18"/>
          <p:cNvSpPr txBox="1"/>
          <p:nvPr>
            <p:ph idx="4" type="body"/>
          </p:nvPr>
        </p:nvSpPr>
        <p:spPr>
          <a:xfrm>
            <a:off x="4629150" y="1878806"/>
            <a:ext cx="3887400" cy="27636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87" name="Google Shape;87;p18"/>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8" name="Google Shape;88;p18"/>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9" name="Google Shape;89;p18"/>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0" name="Shape 90"/>
        <p:cNvGrpSpPr/>
        <p:nvPr/>
      </p:nvGrpSpPr>
      <p:grpSpPr>
        <a:xfrm>
          <a:off x="0" y="0"/>
          <a:ext cx="0" cy="0"/>
          <a:chOff x="0" y="0"/>
          <a:chExt cx="0" cy="0"/>
        </a:xfrm>
      </p:grpSpPr>
      <p:sp>
        <p:nvSpPr>
          <p:cNvPr id="91" name="Google Shape;91;p19"/>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92" name="Google Shape;92;p19"/>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3" name="Google Shape;93;p19"/>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4" name="Google Shape;94;p19"/>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5" name="Shape 95"/>
        <p:cNvGrpSpPr/>
        <p:nvPr/>
      </p:nvGrpSpPr>
      <p:grpSpPr>
        <a:xfrm>
          <a:off x="0" y="0"/>
          <a:ext cx="0" cy="0"/>
          <a:chOff x="0" y="0"/>
          <a:chExt cx="0" cy="0"/>
        </a:xfrm>
      </p:grpSpPr>
      <p:sp>
        <p:nvSpPr>
          <p:cNvPr id="96" name="Google Shape;96;p20"/>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7" name="Google Shape;97;p20"/>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8" name="Google Shape;98;p20"/>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99" name="Shape 99"/>
        <p:cNvGrpSpPr/>
        <p:nvPr/>
      </p:nvGrpSpPr>
      <p:grpSpPr>
        <a:xfrm>
          <a:off x="0" y="0"/>
          <a:ext cx="0" cy="0"/>
          <a:chOff x="0" y="0"/>
          <a:chExt cx="0" cy="0"/>
        </a:xfrm>
      </p:grpSpPr>
      <p:sp>
        <p:nvSpPr>
          <p:cNvPr id="100" name="Google Shape;100;p21"/>
          <p:cNvSpPr txBox="1"/>
          <p:nvPr>
            <p:ph type="title"/>
          </p:nvPr>
        </p:nvSpPr>
        <p:spPr>
          <a:xfrm>
            <a:off x="629841" y="342900"/>
            <a:ext cx="2949000" cy="120030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2400"/>
              <a:buFont typeface="Arial"/>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01" name="Google Shape;101;p21"/>
          <p:cNvSpPr txBox="1"/>
          <p:nvPr>
            <p:ph idx="1" type="body"/>
          </p:nvPr>
        </p:nvSpPr>
        <p:spPr>
          <a:xfrm>
            <a:off x="3887391" y="740569"/>
            <a:ext cx="4629300" cy="3655200"/>
          </a:xfrm>
          <a:prstGeom prst="rect">
            <a:avLst/>
          </a:prstGeom>
          <a:noFill/>
          <a:ln>
            <a:noFill/>
          </a:ln>
        </p:spPr>
        <p:txBody>
          <a:bodyPr anchorCtr="0" anchor="t" bIns="34275" lIns="68575" spcFirstLastPara="1" rIns="68575" wrap="square" tIns="34275">
            <a:normAutofit/>
          </a:bodyPr>
          <a:lstStyle>
            <a:lvl1pPr indent="-381000" lvl="0" marL="457200" algn="l">
              <a:lnSpc>
                <a:spcPct val="90000"/>
              </a:lnSpc>
              <a:spcBef>
                <a:spcPts val="800"/>
              </a:spcBef>
              <a:spcAft>
                <a:spcPts val="0"/>
              </a:spcAft>
              <a:buClr>
                <a:schemeClr val="dk1"/>
              </a:buClr>
              <a:buSzPts val="2400"/>
              <a:buChar char="•"/>
              <a:defRPr sz="2400"/>
            </a:lvl1pPr>
            <a:lvl2pPr indent="-361950" lvl="1" marL="914400" algn="l">
              <a:lnSpc>
                <a:spcPct val="90000"/>
              </a:lnSpc>
              <a:spcBef>
                <a:spcPts val="400"/>
              </a:spcBef>
              <a:spcAft>
                <a:spcPts val="0"/>
              </a:spcAft>
              <a:buClr>
                <a:schemeClr val="dk1"/>
              </a:buClr>
              <a:buSzPts val="2100"/>
              <a:buChar char="•"/>
              <a:defRPr sz="2100"/>
            </a:lvl2pPr>
            <a:lvl3pPr indent="-342900" lvl="2" marL="1371600" algn="l">
              <a:lnSpc>
                <a:spcPct val="90000"/>
              </a:lnSpc>
              <a:spcBef>
                <a:spcPts val="400"/>
              </a:spcBef>
              <a:spcAft>
                <a:spcPts val="0"/>
              </a:spcAft>
              <a:buClr>
                <a:schemeClr val="dk1"/>
              </a:buClr>
              <a:buSzPts val="1800"/>
              <a:buChar char="•"/>
              <a:defRPr sz="1800"/>
            </a:lvl3pPr>
            <a:lvl4pPr indent="-323850" lvl="3" marL="1828800" algn="l">
              <a:lnSpc>
                <a:spcPct val="90000"/>
              </a:lnSpc>
              <a:spcBef>
                <a:spcPts val="400"/>
              </a:spcBef>
              <a:spcAft>
                <a:spcPts val="0"/>
              </a:spcAft>
              <a:buClr>
                <a:schemeClr val="dk1"/>
              </a:buClr>
              <a:buSzPts val="1500"/>
              <a:buChar char="•"/>
              <a:defRPr sz="1500"/>
            </a:lvl4pPr>
            <a:lvl5pPr indent="-323850" lvl="4" marL="2286000" algn="l">
              <a:lnSpc>
                <a:spcPct val="90000"/>
              </a:lnSpc>
              <a:spcBef>
                <a:spcPts val="400"/>
              </a:spcBef>
              <a:spcAft>
                <a:spcPts val="0"/>
              </a:spcAft>
              <a:buClr>
                <a:schemeClr val="dk1"/>
              </a:buClr>
              <a:buSzPts val="1500"/>
              <a:buChar char="•"/>
              <a:defRPr sz="1500"/>
            </a:lvl5pPr>
            <a:lvl6pPr indent="-323850" lvl="5" marL="2743200" algn="l">
              <a:lnSpc>
                <a:spcPct val="90000"/>
              </a:lnSpc>
              <a:spcBef>
                <a:spcPts val="400"/>
              </a:spcBef>
              <a:spcAft>
                <a:spcPts val="0"/>
              </a:spcAft>
              <a:buClr>
                <a:schemeClr val="dk1"/>
              </a:buClr>
              <a:buSzPts val="1500"/>
              <a:buChar char="•"/>
              <a:defRPr sz="1500"/>
            </a:lvl6pPr>
            <a:lvl7pPr indent="-323850" lvl="6" marL="3200400" algn="l">
              <a:lnSpc>
                <a:spcPct val="90000"/>
              </a:lnSpc>
              <a:spcBef>
                <a:spcPts val="400"/>
              </a:spcBef>
              <a:spcAft>
                <a:spcPts val="0"/>
              </a:spcAft>
              <a:buClr>
                <a:schemeClr val="dk1"/>
              </a:buClr>
              <a:buSzPts val="1500"/>
              <a:buChar char="•"/>
              <a:defRPr sz="1500"/>
            </a:lvl7pPr>
            <a:lvl8pPr indent="-323850" lvl="7" marL="3657600" algn="l">
              <a:lnSpc>
                <a:spcPct val="90000"/>
              </a:lnSpc>
              <a:spcBef>
                <a:spcPts val="400"/>
              </a:spcBef>
              <a:spcAft>
                <a:spcPts val="0"/>
              </a:spcAft>
              <a:buClr>
                <a:schemeClr val="dk1"/>
              </a:buClr>
              <a:buSzPts val="1500"/>
              <a:buChar char="•"/>
              <a:defRPr sz="1500"/>
            </a:lvl8pPr>
            <a:lvl9pPr indent="-323850" lvl="8" marL="4114800" algn="l">
              <a:lnSpc>
                <a:spcPct val="90000"/>
              </a:lnSpc>
              <a:spcBef>
                <a:spcPts val="400"/>
              </a:spcBef>
              <a:spcAft>
                <a:spcPts val="0"/>
              </a:spcAft>
              <a:buClr>
                <a:schemeClr val="dk1"/>
              </a:buClr>
              <a:buSzPts val="1500"/>
              <a:buChar char="•"/>
              <a:defRPr sz="1500"/>
            </a:lvl9pPr>
          </a:lstStyle>
          <a:p/>
        </p:txBody>
      </p:sp>
      <p:sp>
        <p:nvSpPr>
          <p:cNvPr id="102" name="Google Shape;102;p21"/>
          <p:cNvSpPr txBox="1"/>
          <p:nvPr>
            <p:ph idx="2" type="body"/>
          </p:nvPr>
        </p:nvSpPr>
        <p:spPr>
          <a:xfrm>
            <a:off x="629841" y="1543050"/>
            <a:ext cx="2949000" cy="2858700"/>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200"/>
              <a:buNone/>
              <a:defRPr sz="1200"/>
            </a:lvl1pPr>
            <a:lvl2pPr indent="-228600" lvl="1" marL="914400" algn="l">
              <a:lnSpc>
                <a:spcPct val="90000"/>
              </a:lnSpc>
              <a:spcBef>
                <a:spcPts val="400"/>
              </a:spcBef>
              <a:spcAft>
                <a:spcPts val="0"/>
              </a:spcAft>
              <a:buClr>
                <a:schemeClr val="dk1"/>
              </a:buClr>
              <a:buSzPts val="1100"/>
              <a:buNone/>
              <a:defRPr sz="1100"/>
            </a:lvl2pPr>
            <a:lvl3pPr indent="-228600" lvl="2" marL="1371600" algn="l">
              <a:lnSpc>
                <a:spcPct val="90000"/>
              </a:lnSpc>
              <a:spcBef>
                <a:spcPts val="400"/>
              </a:spcBef>
              <a:spcAft>
                <a:spcPts val="0"/>
              </a:spcAft>
              <a:buClr>
                <a:schemeClr val="dk1"/>
              </a:buClr>
              <a:buSzPts val="900"/>
              <a:buNone/>
              <a:defRPr sz="900"/>
            </a:lvl3pPr>
            <a:lvl4pPr indent="-228600" lvl="3" marL="1828800" algn="l">
              <a:lnSpc>
                <a:spcPct val="90000"/>
              </a:lnSpc>
              <a:spcBef>
                <a:spcPts val="400"/>
              </a:spcBef>
              <a:spcAft>
                <a:spcPts val="0"/>
              </a:spcAft>
              <a:buClr>
                <a:schemeClr val="dk1"/>
              </a:buClr>
              <a:buSzPts val="800"/>
              <a:buNone/>
              <a:defRPr sz="800"/>
            </a:lvl4pPr>
            <a:lvl5pPr indent="-228600" lvl="4" marL="2286000" algn="l">
              <a:lnSpc>
                <a:spcPct val="90000"/>
              </a:lnSpc>
              <a:spcBef>
                <a:spcPts val="400"/>
              </a:spcBef>
              <a:spcAft>
                <a:spcPts val="0"/>
              </a:spcAft>
              <a:buClr>
                <a:schemeClr val="dk1"/>
              </a:buClr>
              <a:buSzPts val="800"/>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103" name="Google Shape;103;p21"/>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4" name="Google Shape;104;p21"/>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5" name="Google Shape;105;p21"/>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06" name="Shape 106"/>
        <p:cNvGrpSpPr/>
        <p:nvPr/>
      </p:nvGrpSpPr>
      <p:grpSpPr>
        <a:xfrm>
          <a:off x="0" y="0"/>
          <a:ext cx="0" cy="0"/>
          <a:chOff x="0" y="0"/>
          <a:chExt cx="0" cy="0"/>
        </a:xfrm>
      </p:grpSpPr>
      <p:sp>
        <p:nvSpPr>
          <p:cNvPr id="107" name="Google Shape;107;p22"/>
          <p:cNvSpPr txBox="1"/>
          <p:nvPr>
            <p:ph type="title"/>
          </p:nvPr>
        </p:nvSpPr>
        <p:spPr>
          <a:xfrm>
            <a:off x="629841" y="342900"/>
            <a:ext cx="2949000" cy="120030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2400"/>
              <a:buFont typeface="Arial"/>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08" name="Google Shape;108;p22"/>
          <p:cNvSpPr/>
          <p:nvPr>
            <p:ph idx="2" type="pic"/>
          </p:nvPr>
        </p:nvSpPr>
        <p:spPr>
          <a:xfrm>
            <a:off x="3887391" y="740569"/>
            <a:ext cx="4629300" cy="3655200"/>
          </a:xfrm>
          <a:prstGeom prst="rect">
            <a:avLst/>
          </a:prstGeom>
          <a:noFill/>
          <a:ln>
            <a:noFill/>
          </a:ln>
        </p:spPr>
      </p:sp>
      <p:sp>
        <p:nvSpPr>
          <p:cNvPr id="109" name="Google Shape;109;p22"/>
          <p:cNvSpPr txBox="1"/>
          <p:nvPr>
            <p:ph idx="1" type="body"/>
          </p:nvPr>
        </p:nvSpPr>
        <p:spPr>
          <a:xfrm>
            <a:off x="629841" y="1543050"/>
            <a:ext cx="2949000" cy="2858700"/>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200"/>
              <a:buNone/>
              <a:defRPr sz="1200"/>
            </a:lvl1pPr>
            <a:lvl2pPr indent="-228600" lvl="1" marL="914400" algn="l">
              <a:lnSpc>
                <a:spcPct val="90000"/>
              </a:lnSpc>
              <a:spcBef>
                <a:spcPts val="400"/>
              </a:spcBef>
              <a:spcAft>
                <a:spcPts val="0"/>
              </a:spcAft>
              <a:buClr>
                <a:schemeClr val="dk1"/>
              </a:buClr>
              <a:buSzPts val="1100"/>
              <a:buNone/>
              <a:defRPr sz="1100"/>
            </a:lvl2pPr>
            <a:lvl3pPr indent="-228600" lvl="2" marL="1371600" algn="l">
              <a:lnSpc>
                <a:spcPct val="90000"/>
              </a:lnSpc>
              <a:spcBef>
                <a:spcPts val="400"/>
              </a:spcBef>
              <a:spcAft>
                <a:spcPts val="0"/>
              </a:spcAft>
              <a:buClr>
                <a:schemeClr val="dk1"/>
              </a:buClr>
              <a:buSzPts val="900"/>
              <a:buNone/>
              <a:defRPr sz="900"/>
            </a:lvl3pPr>
            <a:lvl4pPr indent="-228600" lvl="3" marL="1828800" algn="l">
              <a:lnSpc>
                <a:spcPct val="90000"/>
              </a:lnSpc>
              <a:spcBef>
                <a:spcPts val="400"/>
              </a:spcBef>
              <a:spcAft>
                <a:spcPts val="0"/>
              </a:spcAft>
              <a:buClr>
                <a:schemeClr val="dk1"/>
              </a:buClr>
              <a:buSzPts val="800"/>
              <a:buNone/>
              <a:defRPr sz="800"/>
            </a:lvl4pPr>
            <a:lvl5pPr indent="-228600" lvl="4" marL="2286000" algn="l">
              <a:lnSpc>
                <a:spcPct val="90000"/>
              </a:lnSpc>
              <a:spcBef>
                <a:spcPts val="400"/>
              </a:spcBef>
              <a:spcAft>
                <a:spcPts val="0"/>
              </a:spcAft>
              <a:buClr>
                <a:schemeClr val="dk1"/>
              </a:buClr>
              <a:buSzPts val="800"/>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110" name="Google Shape;110;p22"/>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1" name="Google Shape;111;p22"/>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2" name="Google Shape;112;p22"/>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13" name="Shape 113"/>
        <p:cNvGrpSpPr/>
        <p:nvPr/>
      </p:nvGrpSpPr>
      <p:grpSpPr>
        <a:xfrm>
          <a:off x="0" y="0"/>
          <a:ext cx="0" cy="0"/>
          <a:chOff x="0" y="0"/>
          <a:chExt cx="0" cy="0"/>
        </a:xfrm>
      </p:grpSpPr>
      <p:sp>
        <p:nvSpPr>
          <p:cNvPr id="114" name="Google Shape;114;p23"/>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15" name="Google Shape;115;p23"/>
          <p:cNvSpPr txBox="1"/>
          <p:nvPr>
            <p:ph idx="1" type="body"/>
          </p:nvPr>
        </p:nvSpPr>
        <p:spPr>
          <a:xfrm rot="5400000">
            <a:off x="2940300" y="-942431"/>
            <a:ext cx="3263400" cy="78867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16" name="Google Shape;116;p23"/>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7" name="Google Shape;117;p23"/>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8" name="Google Shape;118;p23"/>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19" name="Shape 119"/>
        <p:cNvGrpSpPr/>
        <p:nvPr/>
      </p:nvGrpSpPr>
      <p:grpSpPr>
        <a:xfrm>
          <a:off x="0" y="0"/>
          <a:ext cx="0" cy="0"/>
          <a:chOff x="0" y="0"/>
          <a:chExt cx="0" cy="0"/>
        </a:xfrm>
      </p:grpSpPr>
      <p:sp>
        <p:nvSpPr>
          <p:cNvPr id="120" name="Google Shape;120;p24"/>
          <p:cNvSpPr txBox="1"/>
          <p:nvPr>
            <p:ph type="title"/>
          </p:nvPr>
        </p:nvSpPr>
        <p:spPr>
          <a:xfrm rot="5400000">
            <a:off x="5350050" y="1467544"/>
            <a:ext cx="4359000" cy="1971600"/>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21" name="Google Shape;121;p24"/>
          <p:cNvSpPr txBox="1"/>
          <p:nvPr>
            <p:ph idx="1" type="body"/>
          </p:nvPr>
        </p:nvSpPr>
        <p:spPr>
          <a:xfrm rot="5400000">
            <a:off x="1349475" y="-447056"/>
            <a:ext cx="4359000" cy="58008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22" name="Google Shape;122;p24"/>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3" name="Google Shape;123;p24"/>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4" name="Google Shape;124;p24"/>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2.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marR="0" algn="l">
              <a:lnSpc>
                <a:spcPct val="90000"/>
              </a:lnSpc>
              <a:spcBef>
                <a:spcPts val="0"/>
              </a:spcBef>
              <a:spcAft>
                <a:spcPts val="0"/>
              </a:spcAft>
              <a:buClr>
                <a:schemeClr val="dk1"/>
              </a:buClr>
              <a:buSzPts val="3300"/>
              <a:buFont typeface="Arial"/>
              <a:buNone/>
              <a:defRPr b="0" i="0" sz="3300" u="none" cap="none" strike="noStrike">
                <a:solidFill>
                  <a:schemeClr val="dk1"/>
                </a:solidFill>
                <a:latin typeface="Arial"/>
                <a:ea typeface="Arial"/>
                <a:cs typeface="Arial"/>
                <a:sym typeface="Arial"/>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52" name="Google Shape;52;p13"/>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rmAutofit/>
          </a:bodyPr>
          <a:lstStyle>
            <a:lvl1pPr indent="-361950" lvl="0" marL="457200" marR="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Arial"/>
                <a:ea typeface="Arial"/>
                <a:cs typeface="Arial"/>
                <a:sym typeface="Arial"/>
              </a:defRPr>
            </a:lvl1pPr>
            <a:lvl2pPr indent="-342900" lvl="1" marL="914400" marR="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2pPr>
            <a:lvl3pPr indent="-323850" lvl="2" marL="1371600" marR="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3pPr>
            <a:lvl4pPr indent="-317500" lvl="3" marL="1828800" marR="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4pPr>
            <a:lvl5pPr indent="-317500" lvl="4" marL="2286000" marR="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17500" lvl="5" marL="2743200" marR="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indent="-317500" lvl="6" marL="3200400" marR="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indent="-317500" lvl="7" marL="3657600" marR="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indent="-317500" lvl="8" marL="4114800" marR="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
        <p:nvSpPr>
          <p:cNvPr id="53" name="Google Shape;53;p13"/>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marR="0" algn="l">
              <a:spcBef>
                <a:spcPts val="0"/>
              </a:spcBef>
              <a:spcAft>
                <a:spcPts val="0"/>
              </a:spcAft>
              <a:buSzPts val="1100"/>
              <a:buNone/>
              <a:defRPr b="0" i="0" sz="900" u="none" cap="none" strike="noStrike">
                <a:solidFill>
                  <a:srgbClr val="888888"/>
                </a:solidFill>
                <a:latin typeface="Arial"/>
                <a:ea typeface="Arial"/>
                <a:cs typeface="Arial"/>
                <a:sym typeface="Arial"/>
              </a:defRPr>
            </a:lvl1pPr>
            <a:lvl2pPr lvl="1" marR="0" algn="l">
              <a:spcBef>
                <a:spcPts val="0"/>
              </a:spcBef>
              <a:spcAft>
                <a:spcPts val="0"/>
              </a:spcAft>
              <a:buSzPts val="1100"/>
              <a:buNone/>
              <a:defRPr b="0" i="0" sz="1400" u="none" cap="none" strike="noStrike">
                <a:solidFill>
                  <a:schemeClr val="dk1"/>
                </a:solidFill>
                <a:latin typeface="Arial"/>
                <a:ea typeface="Arial"/>
                <a:cs typeface="Arial"/>
                <a:sym typeface="Arial"/>
              </a:defRPr>
            </a:lvl2pPr>
            <a:lvl3pPr lvl="2" marR="0" algn="l">
              <a:spcBef>
                <a:spcPts val="0"/>
              </a:spcBef>
              <a:spcAft>
                <a:spcPts val="0"/>
              </a:spcAft>
              <a:buSzPts val="1100"/>
              <a:buNone/>
              <a:defRPr b="0" i="0" sz="1400" u="none" cap="none" strike="noStrike">
                <a:solidFill>
                  <a:schemeClr val="dk1"/>
                </a:solidFill>
                <a:latin typeface="Arial"/>
                <a:ea typeface="Arial"/>
                <a:cs typeface="Arial"/>
                <a:sym typeface="Arial"/>
              </a:defRPr>
            </a:lvl3pPr>
            <a:lvl4pPr lvl="3" marR="0" algn="l">
              <a:spcBef>
                <a:spcPts val="0"/>
              </a:spcBef>
              <a:spcAft>
                <a:spcPts val="0"/>
              </a:spcAft>
              <a:buSzPts val="1100"/>
              <a:buNone/>
              <a:defRPr b="0" i="0" sz="1400" u="none" cap="none" strike="noStrike">
                <a:solidFill>
                  <a:schemeClr val="dk1"/>
                </a:solidFill>
                <a:latin typeface="Arial"/>
                <a:ea typeface="Arial"/>
                <a:cs typeface="Arial"/>
                <a:sym typeface="Arial"/>
              </a:defRPr>
            </a:lvl4pPr>
            <a:lvl5pPr lvl="4" marR="0" algn="l">
              <a:spcBef>
                <a:spcPts val="0"/>
              </a:spcBef>
              <a:spcAft>
                <a:spcPts val="0"/>
              </a:spcAft>
              <a:buSzPts val="1100"/>
              <a:buNone/>
              <a:defRPr b="0" i="0" sz="1400" u="none" cap="none" strike="noStrike">
                <a:solidFill>
                  <a:schemeClr val="dk1"/>
                </a:solidFill>
                <a:latin typeface="Arial"/>
                <a:ea typeface="Arial"/>
                <a:cs typeface="Arial"/>
                <a:sym typeface="Arial"/>
              </a:defRPr>
            </a:lvl5pPr>
            <a:lvl6pPr lvl="5" marR="0" algn="l">
              <a:spcBef>
                <a:spcPts val="0"/>
              </a:spcBef>
              <a:spcAft>
                <a:spcPts val="0"/>
              </a:spcAft>
              <a:buSzPts val="1100"/>
              <a:buNone/>
              <a:defRPr b="0" i="0" sz="1400" u="none" cap="none" strike="noStrike">
                <a:solidFill>
                  <a:schemeClr val="dk1"/>
                </a:solidFill>
                <a:latin typeface="Arial"/>
                <a:ea typeface="Arial"/>
                <a:cs typeface="Arial"/>
                <a:sym typeface="Arial"/>
              </a:defRPr>
            </a:lvl6pPr>
            <a:lvl7pPr lvl="6" marR="0" algn="l">
              <a:spcBef>
                <a:spcPts val="0"/>
              </a:spcBef>
              <a:spcAft>
                <a:spcPts val="0"/>
              </a:spcAft>
              <a:buSzPts val="1100"/>
              <a:buNone/>
              <a:defRPr b="0" i="0" sz="1400" u="none" cap="none" strike="noStrike">
                <a:solidFill>
                  <a:schemeClr val="dk1"/>
                </a:solidFill>
                <a:latin typeface="Arial"/>
                <a:ea typeface="Arial"/>
                <a:cs typeface="Arial"/>
                <a:sym typeface="Arial"/>
              </a:defRPr>
            </a:lvl7pPr>
            <a:lvl8pPr lvl="7" marR="0" algn="l">
              <a:spcBef>
                <a:spcPts val="0"/>
              </a:spcBef>
              <a:spcAft>
                <a:spcPts val="0"/>
              </a:spcAft>
              <a:buSzPts val="1100"/>
              <a:buNone/>
              <a:defRPr b="0" i="0" sz="1400" u="none" cap="none" strike="noStrike">
                <a:solidFill>
                  <a:schemeClr val="dk1"/>
                </a:solidFill>
                <a:latin typeface="Arial"/>
                <a:ea typeface="Arial"/>
                <a:cs typeface="Arial"/>
                <a:sym typeface="Arial"/>
              </a:defRPr>
            </a:lvl8pPr>
            <a:lvl9pPr lvl="8" marR="0" algn="l">
              <a:spcBef>
                <a:spcPts val="0"/>
              </a:spcBef>
              <a:spcAft>
                <a:spcPts val="0"/>
              </a:spcAft>
              <a:buSzPts val="1100"/>
              <a:buNone/>
              <a:defRPr b="0" i="0" sz="1400" u="none" cap="none" strike="noStrike">
                <a:solidFill>
                  <a:schemeClr val="dk1"/>
                </a:solidFill>
                <a:latin typeface="Arial"/>
                <a:ea typeface="Arial"/>
                <a:cs typeface="Arial"/>
                <a:sym typeface="Arial"/>
              </a:defRPr>
            </a:lvl9pPr>
          </a:lstStyle>
          <a:p/>
        </p:txBody>
      </p:sp>
      <p:sp>
        <p:nvSpPr>
          <p:cNvPr id="54" name="Google Shape;54;p13"/>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marR="0" algn="ctr">
              <a:spcBef>
                <a:spcPts val="0"/>
              </a:spcBef>
              <a:spcAft>
                <a:spcPts val="0"/>
              </a:spcAft>
              <a:buSzPts val="1100"/>
              <a:buNone/>
              <a:defRPr b="0" i="0" sz="900" u="none" cap="none" strike="noStrike">
                <a:solidFill>
                  <a:srgbClr val="888888"/>
                </a:solidFill>
                <a:latin typeface="Arial"/>
                <a:ea typeface="Arial"/>
                <a:cs typeface="Arial"/>
                <a:sym typeface="Arial"/>
              </a:defRPr>
            </a:lvl1pPr>
            <a:lvl2pPr lvl="1" marR="0" algn="l">
              <a:spcBef>
                <a:spcPts val="0"/>
              </a:spcBef>
              <a:spcAft>
                <a:spcPts val="0"/>
              </a:spcAft>
              <a:buSzPts val="1100"/>
              <a:buNone/>
              <a:defRPr b="0" i="0" sz="1400" u="none" cap="none" strike="noStrike">
                <a:solidFill>
                  <a:schemeClr val="dk1"/>
                </a:solidFill>
                <a:latin typeface="Arial"/>
                <a:ea typeface="Arial"/>
                <a:cs typeface="Arial"/>
                <a:sym typeface="Arial"/>
              </a:defRPr>
            </a:lvl2pPr>
            <a:lvl3pPr lvl="2" marR="0" algn="l">
              <a:spcBef>
                <a:spcPts val="0"/>
              </a:spcBef>
              <a:spcAft>
                <a:spcPts val="0"/>
              </a:spcAft>
              <a:buSzPts val="1100"/>
              <a:buNone/>
              <a:defRPr b="0" i="0" sz="1400" u="none" cap="none" strike="noStrike">
                <a:solidFill>
                  <a:schemeClr val="dk1"/>
                </a:solidFill>
                <a:latin typeface="Arial"/>
                <a:ea typeface="Arial"/>
                <a:cs typeface="Arial"/>
                <a:sym typeface="Arial"/>
              </a:defRPr>
            </a:lvl3pPr>
            <a:lvl4pPr lvl="3" marR="0" algn="l">
              <a:spcBef>
                <a:spcPts val="0"/>
              </a:spcBef>
              <a:spcAft>
                <a:spcPts val="0"/>
              </a:spcAft>
              <a:buSzPts val="1100"/>
              <a:buNone/>
              <a:defRPr b="0" i="0" sz="1400" u="none" cap="none" strike="noStrike">
                <a:solidFill>
                  <a:schemeClr val="dk1"/>
                </a:solidFill>
                <a:latin typeface="Arial"/>
                <a:ea typeface="Arial"/>
                <a:cs typeface="Arial"/>
                <a:sym typeface="Arial"/>
              </a:defRPr>
            </a:lvl4pPr>
            <a:lvl5pPr lvl="4" marR="0" algn="l">
              <a:spcBef>
                <a:spcPts val="0"/>
              </a:spcBef>
              <a:spcAft>
                <a:spcPts val="0"/>
              </a:spcAft>
              <a:buSzPts val="1100"/>
              <a:buNone/>
              <a:defRPr b="0" i="0" sz="1400" u="none" cap="none" strike="noStrike">
                <a:solidFill>
                  <a:schemeClr val="dk1"/>
                </a:solidFill>
                <a:latin typeface="Arial"/>
                <a:ea typeface="Arial"/>
                <a:cs typeface="Arial"/>
                <a:sym typeface="Arial"/>
              </a:defRPr>
            </a:lvl5pPr>
            <a:lvl6pPr lvl="5" marR="0" algn="l">
              <a:spcBef>
                <a:spcPts val="0"/>
              </a:spcBef>
              <a:spcAft>
                <a:spcPts val="0"/>
              </a:spcAft>
              <a:buSzPts val="1100"/>
              <a:buNone/>
              <a:defRPr b="0" i="0" sz="1400" u="none" cap="none" strike="noStrike">
                <a:solidFill>
                  <a:schemeClr val="dk1"/>
                </a:solidFill>
                <a:latin typeface="Arial"/>
                <a:ea typeface="Arial"/>
                <a:cs typeface="Arial"/>
                <a:sym typeface="Arial"/>
              </a:defRPr>
            </a:lvl6pPr>
            <a:lvl7pPr lvl="6" marR="0" algn="l">
              <a:spcBef>
                <a:spcPts val="0"/>
              </a:spcBef>
              <a:spcAft>
                <a:spcPts val="0"/>
              </a:spcAft>
              <a:buSzPts val="1100"/>
              <a:buNone/>
              <a:defRPr b="0" i="0" sz="1400" u="none" cap="none" strike="noStrike">
                <a:solidFill>
                  <a:schemeClr val="dk1"/>
                </a:solidFill>
                <a:latin typeface="Arial"/>
                <a:ea typeface="Arial"/>
                <a:cs typeface="Arial"/>
                <a:sym typeface="Arial"/>
              </a:defRPr>
            </a:lvl7pPr>
            <a:lvl8pPr lvl="7" marR="0" algn="l">
              <a:spcBef>
                <a:spcPts val="0"/>
              </a:spcBef>
              <a:spcAft>
                <a:spcPts val="0"/>
              </a:spcAft>
              <a:buSzPts val="1100"/>
              <a:buNone/>
              <a:defRPr b="0" i="0" sz="1400" u="none" cap="none" strike="noStrike">
                <a:solidFill>
                  <a:schemeClr val="dk1"/>
                </a:solidFill>
                <a:latin typeface="Arial"/>
                <a:ea typeface="Arial"/>
                <a:cs typeface="Arial"/>
                <a:sym typeface="Arial"/>
              </a:defRPr>
            </a:lvl8pPr>
            <a:lvl9pPr lvl="8" marR="0" algn="l">
              <a:spcBef>
                <a:spcPts val="0"/>
              </a:spcBef>
              <a:spcAft>
                <a:spcPts val="0"/>
              </a:spcAft>
              <a:buSzPts val="1100"/>
              <a:buNone/>
              <a:defRPr b="0" i="0" sz="1400" u="none" cap="none" strike="noStrike">
                <a:solidFill>
                  <a:schemeClr val="dk1"/>
                </a:solidFill>
                <a:latin typeface="Arial"/>
                <a:ea typeface="Arial"/>
                <a:cs typeface="Arial"/>
                <a:sym typeface="Arial"/>
              </a:defRPr>
            </a:lvl9pPr>
          </a:lstStyle>
          <a:p/>
        </p:txBody>
      </p:sp>
      <p:sp>
        <p:nvSpPr>
          <p:cNvPr id="55" name="Google Shape;55;p13"/>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spcBef>
                <a:spcPts val="0"/>
              </a:spcBef>
              <a:buNone/>
              <a:defRPr b="0" i="0" sz="900" u="none" cap="none" strike="noStrike">
                <a:solidFill>
                  <a:srgbClr val="888888"/>
                </a:solidFill>
                <a:latin typeface="Arial"/>
                <a:ea typeface="Arial"/>
                <a:cs typeface="Arial"/>
                <a:sym typeface="Arial"/>
              </a:defRPr>
            </a:lvl1pPr>
            <a:lvl2pPr indent="0" lvl="1" marL="0" marR="0" algn="r">
              <a:spcBef>
                <a:spcPts val="0"/>
              </a:spcBef>
              <a:buNone/>
              <a:defRPr b="0" i="0" sz="900" u="none" cap="none" strike="noStrike">
                <a:solidFill>
                  <a:srgbClr val="888888"/>
                </a:solidFill>
                <a:latin typeface="Arial"/>
                <a:ea typeface="Arial"/>
                <a:cs typeface="Arial"/>
                <a:sym typeface="Arial"/>
              </a:defRPr>
            </a:lvl2pPr>
            <a:lvl3pPr indent="0" lvl="2" marL="0" marR="0" algn="r">
              <a:spcBef>
                <a:spcPts val="0"/>
              </a:spcBef>
              <a:buNone/>
              <a:defRPr b="0" i="0" sz="900" u="none" cap="none" strike="noStrike">
                <a:solidFill>
                  <a:srgbClr val="888888"/>
                </a:solidFill>
                <a:latin typeface="Arial"/>
                <a:ea typeface="Arial"/>
                <a:cs typeface="Arial"/>
                <a:sym typeface="Arial"/>
              </a:defRPr>
            </a:lvl3pPr>
            <a:lvl4pPr indent="0" lvl="3" marL="0" marR="0" algn="r">
              <a:spcBef>
                <a:spcPts val="0"/>
              </a:spcBef>
              <a:buNone/>
              <a:defRPr b="0" i="0" sz="900" u="none" cap="none" strike="noStrike">
                <a:solidFill>
                  <a:srgbClr val="888888"/>
                </a:solidFill>
                <a:latin typeface="Arial"/>
                <a:ea typeface="Arial"/>
                <a:cs typeface="Arial"/>
                <a:sym typeface="Arial"/>
              </a:defRPr>
            </a:lvl4pPr>
            <a:lvl5pPr indent="0" lvl="4" marL="0" marR="0" algn="r">
              <a:spcBef>
                <a:spcPts val="0"/>
              </a:spcBef>
              <a:buNone/>
              <a:defRPr b="0" i="0" sz="900" u="none" cap="none" strike="noStrike">
                <a:solidFill>
                  <a:srgbClr val="888888"/>
                </a:solidFill>
                <a:latin typeface="Arial"/>
                <a:ea typeface="Arial"/>
                <a:cs typeface="Arial"/>
                <a:sym typeface="Arial"/>
              </a:defRPr>
            </a:lvl5pPr>
            <a:lvl6pPr indent="0" lvl="5" marL="0" marR="0" algn="r">
              <a:spcBef>
                <a:spcPts val="0"/>
              </a:spcBef>
              <a:buNone/>
              <a:defRPr b="0" i="0" sz="900" u="none" cap="none" strike="noStrike">
                <a:solidFill>
                  <a:srgbClr val="888888"/>
                </a:solidFill>
                <a:latin typeface="Arial"/>
                <a:ea typeface="Arial"/>
                <a:cs typeface="Arial"/>
                <a:sym typeface="Arial"/>
              </a:defRPr>
            </a:lvl6pPr>
            <a:lvl7pPr indent="0" lvl="6" marL="0" marR="0" algn="r">
              <a:spcBef>
                <a:spcPts val="0"/>
              </a:spcBef>
              <a:buNone/>
              <a:defRPr b="0" i="0" sz="900" u="none" cap="none" strike="noStrike">
                <a:solidFill>
                  <a:srgbClr val="888888"/>
                </a:solidFill>
                <a:latin typeface="Arial"/>
                <a:ea typeface="Arial"/>
                <a:cs typeface="Arial"/>
                <a:sym typeface="Arial"/>
              </a:defRPr>
            </a:lvl7pPr>
            <a:lvl8pPr indent="0" lvl="7" marL="0" marR="0" algn="r">
              <a:spcBef>
                <a:spcPts val="0"/>
              </a:spcBef>
              <a:buNone/>
              <a:defRPr b="0" i="0" sz="900" u="none" cap="none" strike="noStrike">
                <a:solidFill>
                  <a:srgbClr val="888888"/>
                </a:solidFill>
                <a:latin typeface="Arial"/>
                <a:ea typeface="Arial"/>
                <a:cs typeface="Arial"/>
                <a:sym typeface="Arial"/>
              </a:defRPr>
            </a:lvl8pPr>
            <a:lvl9pPr indent="0" lvl="8" marL="0" marR="0" algn="r">
              <a:spcBef>
                <a:spcPts val="0"/>
              </a:spcBef>
              <a:buNone/>
              <a:defRPr b="0" i="0" sz="9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1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image" Target="../media/image3.png"/><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image" Target="../media/image10.png"/><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 Id="rId3" Type="http://schemas.openxmlformats.org/officeDocument/2006/relationships/image" Target="../media/image2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 Id="rId3"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 Id="rId3" Type="http://schemas.openxmlformats.org/officeDocument/2006/relationships/image" Target="../media/image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 Id="rId3" Type="http://schemas.openxmlformats.org/officeDocument/2006/relationships/image" Target="../media/image9.png"/><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 Id="rId3" Type="http://schemas.openxmlformats.org/officeDocument/2006/relationships/image" Target="../media/image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 Id="rId3" Type="http://schemas.openxmlformats.org/officeDocument/2006/relationships/image" Target="../media/image1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 Id="rId3" Type="http://schemas.openxmlformats.org/officeDocument/2006/relationships/image" Target="../media/image24.png"/><Relationship Id="rId4" Type="http://schemas.openxmlformats.org/officeDocument/2006/relationships/image" Target="../media/image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xml"/><Relationship Id="rId3" Type="http://schemas.openxmlformats.org/officeDocument/2006/relationships/image" Target="../media/image21.png"/><Relationship Id="rId4" Type="http://schemas.openxmlformats.org/officeDocument/2006/relationships/image" Target="../media/image2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4.xml"/><Relationship Id="rId3" Type="http://schemas.openxmlformats.org/officeDocument/2006/relationships/image" Target="../media/image1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5.xml"/><Relationship Id="rId3" Type="http://schemas.openxmlformats.org/officeDocument/2006/relationships/image" Target="../media/image2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6.xml"/><Relationship Id="rId3" Type="http://schemas.openxmlformats.org/officeDocument/2006/relationships/image" Target="../media/image2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7.xml"/><Relationship Id="rId3" Type="http://schemas.openxmlformats.org/officeDocument/2006/relationships/image" Target="../media/image1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8.xml"/><Relationship Id="rId3" Type="http://schemas.openxmlformats.org/officeDocument/2006/relationships/image" Target="../media/image1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18.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1.xml"/><Relationship Id="rId3" Type="http://schemas.openxmlformats.org/officeDocument/2006/relationships/image" Target="../media/image1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1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hyperlink" Target="https://github.com/ethan05d/DataGlacier-Internship/tree/main/Week%2011" TargetMode="External"/><Relationship Id="rId4" Type="http://schemas.openxmlformats.org/officeDocument/2006/relationships/image" Target="../media/image1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B3B3B"/>
        </a:solidFill>
      </p:bgPr>
    </p:bg>
    <p:spTree>
      <p:nvGrpSpPr>
        <p:cNvPr id="128" name="Shape 128"/>
        <p:cNvGrpSpPr/>
        <p:nvPr/>
      </p:nvGrpSpPr>
      <p:grpSpPr>
        <a:xfrm>
          <a:off x="0" y="0"/>
          <a:ext cx="0" cy="0"/>
          <a:chOff x="0" y="0"/>
          <a:chExt cx="0" cy="0"/>
        </a:xfrm>
      </p:grpSpPr>
      <p:pic>
        <p:nvPicPr>
          <p:cNvPr id="129" name="Google Shape;129;p25"/>
          <p:cNvPicPr preferRelativeResize="0"/>
          <p:nvPr/>
        </p:nvPicPr>
        <p:blipFill rotWithShape="1">
          <a:blip r:embed="rId3">
            <a:alphaModFix/>
          </a:blip>
          <a:srcRect b="0" l="0" r="0" t="0"/>
          <a:stretch/>
        </p:blipFill>
        <p:spPr>
          <a:xfrm>
            <a:off x="84699" y="-457200"/>
            <a:ext cx="1744100" cy="1744100"/>
          </a:xfrm>
          <a:prstGeom prst="rect">
            <a:avLst/>
          </a:prstGeom>
          <a:noFill/>
          <a:ln>
            <a:noFill/>
          </a:ln>
        </p:spPr>
      </p:pic>
      <p:sp>
        <p:nvSpPr>
          <p:cNvPr id="130" name="Google Shape;130;p25"/>
          <p:cNvSpPr txBox="1"/>
          <p:nvPr/>
        </p:nvSpPr>
        <p:spPr>
          <a:xfrm>
            <a:off x="653138" y="1156613"/>
            <a:ext cx="7975500" cy="1800900"/>
          </a:xfrm>
          <a:prstGeom prst="rect">
            <a:avLst/>
          </a:prstGeom>
          <a:solidFill>
            <a:srgbClr val="3B3B3B"/>
          </a:solidFill>
          <a:ln>
            <a:noFill/>
          </a:ln>
        </p:spPr>
        <p:txBody>
          <a:bodyPr anchorCtr="0" anchor="t" bIns="34275" lIns="68575" spcFirstLastPara="1" rIns="68575" wrap="square" tIns="34275">
            <a:spAutoFit/>
          </a:bodyPr>
          <a:lstStyle/>
          <a:p>
            <a:pPr indent="0" lvl="0" marL="0" marR="0" rtl="0" algn="ctr">
              <a:lnSpc>
                <a:spcPct val="150000"/>
              </a:lnSpc>
              <a:spcBef>
                <a:spcPts val="0"/>
              </a:spcBef>
              <a:spcAft>
                <a:spcPts val="0"/>
              </a:spcAft>
              <a:buNone/>
            </a:pPr>
            <a:r>
              <a:rPr b="1" lang="en" sz="4500">
                <a:solidFill>
                  <a:srgbClr val="FF6600"/>
                </a:solidFill>
                <a:latin typeface="Times New Roman"/>
                <a:ea typeface="Times New Roman"/>
                <a:cs typeface="Times New Roman"/>
                <a:sym typeface="Times New Roman"/>
              </a:rPr>
              <a:t>Healthcare : </a:t>
            </a:r>
            <a:r>
              <a:rPr b="1" lang="en" sz="4500">
                <a:solidFill>
                  <a:srgbClr val="FF6600"/>
                </a:solidFill>
                <a:latin typeface="Times New Roman"/>
                <a:ea typeface="Times New Roman"/>
                <a:cs typeface="Times New Roman"/>
                <a:sym typeface="Times New Roman"/>
              </a:rPr>
              <a:t>Persistency of a Drug Final Project</a:t>
            </a:r>
            <a:endParaRPr sz="1100">
              <a:latin typeface="Times New Roman"/>
              <a:ea typeface="Times New Roman"/>
              <a:cs typeface="Times New Roman"/>
              <a:sym typeface="Times New Roman"/>
            </a:endParaRPr>
          </a:p>
        </p:txBody>
      </p:sp>
      <p:sp>
        <p:nvSpPr>
          <p:cNvPr id="131" name="Google Shape;131;p25"/>
          <p:cNvSpPr txBox="1"/>
          <p:nvPr/>
        </p:nvSpPr>
        <p:spPr>
          <a:xfrm>
            <a:off x="584238" y="3120163"/>
            <a:ext cx="7975500" cy="531000"/>
          </a:xfrm>
          <a:prstGeom prst="rect">
            <a:avLst/>
          </a:prstGeom>
          <a:solidFill>
            <a:srgbClr val="3B3B3B"/>
          </a:solidFill>
          <a:ln>
            <a:noFill/>
          </a:ln>
        </p:spPr>
        <p:txBody>
          <a:bodyPr anchorCtr="0" anchor="t" bIns="34275" lIns="68575" spcFirstLastPara="1" rIns="68575" wrap="square" tIns="34275">
            <a:spAutoFit/>
          </a:bodyPr>
          <a:lstStyle/>
          <a:p>
            <a:pPr indent="0" lvl="0" marL="0" marR="0" rtl="0" algn="ctr">
              <a:lnSpc>
                <a:spcPct val="150000"/>
              </a:lnSpc>
              <a:spcBef>
                <a:spcPts val="0"/>
              </a:spcBef>
              <a:spcAft>
                <a:spcPts val="0"/>
              </a:spcAft>
              <a:buNone/>
            </a:pPr>
            <a:r>
              <a:rPr b="1" lang="en" sz="3000">
                <a:solidFill>
                  <a:srgbClr val="FF6600"/>
                </a:solidFill>
                <a:latin typeface="Times New Roman"/>
                <a:ea typeface="Times New Roman"/>
                <a:cs typeface="Times New Roman"/>
                <a:sym typeface="Times New Roman"/>
              </a:rPr>
              <a:t>Virtual Internship</a:t>
            </a:r>
            <a:endParaRPr sz="3000">
              <a:latin typeface="Times New Roman"/>
              <a:ea typeface="Times New Roman"/>
              <a:cs typeface="Times New Roman"/>
              <a:sym typeface="Times New Roman"/>
            </a:endParaRPr>
          </a:p>
        </p:txBody>
      </p:sp>
      <p:sp>
        <p:nvSpPr>
          <p:cNvPr id="132" name="Google Shape;132;p25"/>
          <p:cNvSpPr txBox="1"/>
          <p:nvPr/>
        </p:nvSpPr>
        <p:spPr>
          <a:xfrm>
            <a:off x="584238" y="4087513"/>
            <a:ext cx="7975500" cy="531000"/>
          </a:xfrm>
          <a:prstGeom prst="rect">
            <a:avLst/>
          </a:prstGeom>
          <a:solidFill>
            <a:srgbClr val="3B3B3B"/>
          </a:solidFill>
          <a:ln>
            <a:noFill/>
          </a:ln>
        </p:spPr>
        <p:txBody>
          <a:bodyPr anchorCtr="0" anchor="t" bIns="34275" lIns="68575" spcFirstLastPara="1" rIns="68575" wrap="square" tIns="34275">
            <a:spAutoFit/>
          </a:bodyPr>
          <a:lstStyle/>
          <a:p>
            <a:pPr indent="0" lvl="0" marL="0" marR="0" rtl="0" algn="ctr">
              <a:lnSpc>
                <a:spcPct val="150000"/>
              </a:lnSpc>
              <a:spcBef>
                <a:spcPts val="0"/>
              </a:spcBef>
              <a:spcAft>
                <a:spcPts val="0"/>
              </a:spcAft>
              <a:buNone/>
            </a:pPr>
            <a:r>
              <a:rPr b="1" lang="en" sz="3000">
                <a:solidFill>
                  <a:srgbClr val="FF6600"/>
                </a:solidFill>
                <a:latin typeface="Times New Roman"/>
                <a:ea typeface="Times New Roman"/>
                <a:cs typeface="Times New Roman"/>
                <a:sym typeface="Times New Roman"/>
              </a:rPr>
              <a:t>Devin Chau, Ethan Dy, Rohan Khatri</a:t>
            </a:r>
            <a:endParaRPr sz="3000">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34"/>
          <p:cNvSpPr txBox="1"/>
          <p:nvPr>
            <p:ph type="ctrTitle"/>
          </p:nvPr>
        </p:nvSpPr>
        <p:spPr>
          <a:xfrm>
            <a:off x="0" y="0"/>
            <a:ext cx="9144000" cy="915300"/>
          </a:xfrm>
          <a:prstGeom prst="rect">
            <a:avLst/>
          </a:prstGeom>
          <a:solidFill>
            <a:srgbClr val="3B3B3B"/>
          </a:solidFill>
          <a:ln>
            <a:noFill/>
          </a:ln>
        </p:spPr>
        <p:txBody>
          <a:bodyPr anchorCtr="0" anchor="t" bIns="34275" lIns="68575" spcFirstLastPara="1" rIns="68575" wrap="square" tIns="34275">
            <a:normAutofit/>
          </a:bodyPr>
          <a:lstStyle/>
          <a:p>
            <a:pPr indent="0" lvl="0" marL="0" rtl="0" algn="ctr">
              <a:lnSpc>
                <a:spcPct val="90000"/>
              </a:lnSpc>
              <a:spcBef>
                <a:spcPts val="0"/>
              </a:spcBef>
              <a:spcAft>
                <a:spcPts val="0"/>
              </a:spcAft>
              <a:buClr>
                <a:srgbClr val="FF6600"/>
              </a:buClr>
              <a:buSzPts val="4500"/>
              <a:buFont typeface="Arial"/>
              <a:buNone/>
            </a:pPr>
            <a:r>
              <a:rPr b="1" lang="en" sz="1500">
                <a:solidFill>
                  <a:srgbClr val="FF6600"/>
                </a:solidFill>
                <a:latin typeface="Times New Roman"/>
                <a:ea typeface="Times New Roman"/>
                <a:cs typeface="Times New Roman"/>
                <a:sym typeface="Times New Roman"/>
              </a:rPr>
              <a:t>Data Information</a:t>
            </a:r>
            <a:endParaRPr sz="1500">
              <a:latin typeface="Times New Roman"/>
              <a:ea typeface="Times New Roman"/>
              <a:cs typeface="Times New Roman"/>
              <a:sym typeface="Times New Roman"/>
            </a:endParaRPr>
          </a:p>
        </p:txBody>
      </p:sp>
      <p:sp>
        <p:nvSpPr>
          <p:cNvPr id="191" name="Google Shape;191;p34"/>
          <p:cNvSpPr txBox="1"/>
          <p:nvPr/>
        </p:nvSpPr>
        <p:spPr>
          <a:xfrm>
            <a:off x="0" y="1295400"/>
            <a:ext cx="16002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2D3B45"/>
                </a:solidFill>
                <a:highlight>
                  <a:srgbClr val="FFFFFF"/>
                </a:highlight>
                <a:latin typeface="Times New Roman"/>
                <a:ea typeface="Times New Roman"/>
                <a:cs typeface="Times New Roman"/>
                <a:sym typeface="Times New Roman"/>
              </a:rPr>
              <a:t>Disease/Treatment </a:t>
            </a:r>
            <a:endParaRPr>
              <a:solidFill>
                <a:srgbClr val="2D3B45"/>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rPr lang="en">
                <a:solidFill>
                  <a:srgbClr val="2D3B45"/>
                </a:solidFill>
                <a:highlight>
                  <a:srgbClr val="FFFFFF"/>
                </a:highlight>
                <a:latin typeface="Times New Roman"/>
                <a:ea typeface="Times New Roman"/>
                <a:cs typeface="Times New Roman"/>
                <a:sym typeface="Times New Roman"/>
              </a:rPr>
              <a:t>Factor</a:t>
            </a:r>
            <a:endParaRPr>
              <a:latin typeface="Times New Roman"/>
              <a:ea typeface="Times New Roman"/>
              <a:cs typeface="Times New Roman"/>
              <a:sym typeface="Times New Roman"/>
            </a:endParaRPr>
          </a:p>
        </p:txBody>
      </p:sp>
      <p:graphicFrame>
        <p:nvGraphicFramePr>
          <p:cNvPr id="192" name="Google Shape;192;p34"/>
          <p:cNvGraphicFramePr/>
          <p:nvPr/>
        </p:nvGraphicFramePr>
        <p:xfrm>
          <a:off x="1600200" y="1371600"/>
          <a:ext cx="3000000" cy="3000000"/>
        </p:xfrm>
        <a:graphic>
          <a:graphicData uri="http://schemas.openxmlformats.org/drawingml/2006/table">
            <a:tbl>
              <a:tblPr>
                <a:noFill/>
                <a:tableStyleId>{D46A657C-8990-4C14-81D1-363C1D72FA33}</a:tableStyleId>
              </a:tblPr>
              <a:tblGrid>
                <a:gridCol w="2518475"/>
                <a:gridCol w="5101525"/>
              </a:tblGrid>
              <a:tr h="723900">
                <a:tc>
                  <a:txBody>
                    <a:bodyPr/>
                    <a:lstStyle/>
                    <a:p>
                      <a:pPr indent="0" lvl="0" marL="0" rtl="0" algn="l">
                        <a:lnSpc>
                          <a:spcPct val="115000"/>
                        </a:lnSpc>
                        <a:spcBef>
                          <a:spcPts val="0"/>
                        </a:spcBef>
                        <a:spcAft>
                          <a:spcPts val="0"/>
                        </a:spcAft>
                        <a:buNone/>
                      </a:pPr>
                      <a:r>
                        <a:rPr lang="en" sz="1500">
                          <a:solidFill>
                            <a:srgbClr val="2D3B45"/>
                          </a:solidFill>
                          <a:latin typeface="Times New Roman"/>
                          <a:ea typeface="Times New Roman"/>
                          <a:cs typeface="Times New Roman"/>
                          <a:sym typeface="Times New Roman"/>
                        </a:rPr>
                        <a:t>NTM - Comorbidity </a:t>
                      </a:r>
                      <a:endParaRPr sz="1500">
                        <a:solidFill>
                          <a:srgbClr val="2D3B45"/>
                        </a:solidFill>
                        <a:latin typeface="Times New Roman"/>
                        <a:ea typeface="Times New Roman"/>
                        <a:cs typeface="Times New Roman"/>
                        <a:sym typeface="Times New Roman"/>
                      </a:endParaRPr>
                    </a:p>
                  </a:txBody>
                  <a:tcPr marT="19050" marB="19050" marR="19050" marL="19050"/>
                </a:tc>
                <a:tc>
                  <a:txBody>
                    <a:bodyPr/>
                    <a:lstStyle/>
                    <a:p>
                      <a:pPr indent="0" lvl="0" marL="0" rtl="0" algn="l">
                        <a:lnSpc>
                          <a:spcPct val="115000"/>
                        </a:lnSpc>
                        <a:spcBef>
                          <a:spcPts val="0"/>
                        </a:spcBef>
                        <a:spcAft>
                          <a:spcPts val="0"/>
                        </a:spcAft>
                        <a:buNone/>
                      </a:pPr>
                      <a:r>
                        <a:rPr lang="en" sz="1500">
                          <a:solidFill>
                            <a:srgbClr val="2D3B45"/>
                          </a:solidFill>
                          <a:latin typeface="Times New Roman"/>
                          <a:ea typeface="Times New Roman"/>
                          <a:cs typeface="Times New Roman"/>
                          <a:sym typeface="Times New Roman"/>
                        </a:rPr>
                        <a:t>Comorbidities are divided into two main categories - Acute and chronic, based on the ICD codes. For chronic disease we are taking complete look back from the first Rx date of NTM therapy and for acute diseases, time period  before the NTM OP Rx with one year lookback has been applied</a:t>
                      </a:r>
                      <a:endParaRPr sz="1500">
                        <a:solidFill>
                          <a:srgbClr val="2D3B45"/>
                        </a:solidFill>
                        <a:latin typeface="Times New Roman"/>
                        <a:ea typeface="Times New Roman"/>
                        <a:cs typeface="Times New Roman"/>
                        <a:sym typeface="Times New Roman"/>
                      </a:endParaRPr>
                    </a:p>
                  </a:txBody>
                  <a:tcPr marT="19050" marB="19050" marR="19050" marL="19050"/>
                </a:tc>
              </a:tr>
              <a:tr h="381000">
                <a:tc>
                  <a:txBody>
                    <a:bodyPr/>
                    <a:lstStyle/>
                    <a:p>
                      <a:pPr indent="0" lvl="0" marL="0" rtl="0" algn="l">
                        <a:lnSpc>
                          <a:spcPct val="115000"/>
                        </a:lnSpc>
                        <a:spcBef>
                          <a:spcPts val="0"/>
                        </a:spcBef>
                        <a:spcAft>
                          <a:spcPts val="0"/>
                        </a:spcAft>
                        <a:buNone/>
                      </a:pPr>
                      <a:r>
                        <a:rPr lang="en" sz="1500">
                          <a:solidFill>
                            <a:srgbClr val="2D3B45"/>
                          </a:solidFill>
                          <a:latin typeface="Times New Roman"/>
                          <a:ea typeface="Times New Roman"/>
                          <a:cs typeface="Times New Roman"/>
                          <a:sym typeface="Times New Roman"/>
                        </a:rPr>
                        <a:t>NTM - Concomitancy</a:t>
                      </a:r>
                      <a:endParaRPr sz="1500">
                        <a:solidFill>
                          <a:srgbClr val="2D3B45"/>
                        </a:solidFill>
                        <a:latin typeface="Times New Roman"/>
                        <a:ea typeface="Times New Roman"/>
                        <a:cs typeface="Times New Roman"/>
                        <a:sym typeface="Times New Roman"/>
                      </a:endParaRPr>
                    </a:p>
                  </a:txBody>
                  <a:tcPr marT="19050" marB="19050" marR="19050" marL="19050"/>
                </a:tc>
                <a:tc>
                  <a:txBody>
                    <a:bodyPr/>
                    <a:lstStyle/>
                    <a:p>
                      <a:pPr indent="0" lvl="0" marL="0" rtl="0" algn="l">
                        <a:lnSpc>
                          <a:spcPct val="115000"/>
                        </a:lnSpc>
                        <a:spcBef>
                          <a:spcPts val="0"/>
                        </a:spcBef>
                        <a:spcAft>
                          <a:spcPts val="0"/>
                        </a:spcAft>
                        <a:buNone/>
                      </a:pPr>
                      <a:r>
                        <a:rPr lang="en" sz="1500">
                          <a:solidFill>
                            <a:srgbClr val="2D3B45"/>
                          </a:solidFill>
                          <a:latin typeface="Times New Roman"/>
                          <a:ea typeface="Times New Roman"/>
                          <a:cs typeface="Times New Roman"/>
                          <a:sym typeface="Times New Roman"/>
                        </a:rPr>
                        <a:t>Concomitant drugs recorded prior to starting with a therapy(within 365 days prior from first rxdate)</a:t>
                      </a:r>
                      <a:endParaRPr sz="1500">
                        <a:solidFill>
                          <a:srgbClr val="2D3B45"/>
                        </a:solidFill>
                        <a:latin typeface="Times New Roman"/>
                        <a:ea typeface="Times New Roman"/>
                        <a:cs typeface="Times New Roman"/>
                        <a:sym typeface="Times New Roman"/>
                      </a:endParaRPr>
                    </a:p>
                  </a:txBody>
                  <a:tcPr marT="19050" marB="19050" marR="19050" marL="19050"/>
                </a:tc>
              </a:tr>
              <a:tr h="209550">
                <a:tc>
                  <a:txBody>
                    <a:bodyPr/>
                    <a:lstStyle/>
                    <a:p>
                      <a:pPr indent="0" lvl="0" marL="0" rtl="0" algn="l">
                        <a:lnSpc>
                          <a:spcPct val="115000"/>
                        </a:lnSpc>
                        <a:spcBef>
                          <a:spcPts val="0"/>
                        </a:spcBef>
                        <a:spcAft>
                          <a:spcPts val="0"/>
                        </a:spcAft>
                        <a:buNone/>
                      </a:pPr>
                      <a:r>
                        <a:rPr lang="en" sz="1500">
                          <a:solidFill>
                            <a:srgbClr val="2D3B45"/>
                          </a:solidFill>
                          <a:latin typeface="Times New Roman"/>
                          <a:ea typeface="Times New Roman"/>
                          <a:cs typeface="Times New Roman"/>
                          <a:sym typeface="Times New Roman"/>
                        </a:rPr>
                        <a:t>Adherence</a:t>
                      </a:r>
                      <a:endParaRPr sz="1500">
                        <a:solidFill>
                          <a:srgbClr val="2D3B45"/>
                        </a:solidFill>
                        <a:latin typeface="Times New Roman"/>
                        <a:ea typeface="Times New Roman"/>
                        <a:cs typeface="Times New Roman"/>
                        <a:sym typeface="Times New Roman"/>
                      </a:endParaRPr>
                    </a:p>
                  </a:txBody>
                  <a:tcPr marT="19050" marB="19050" marR="19050" marL="19050"/>
                </a:tc>
                <a:tc>
                  <a:txBody>
                    <a:bodyPr/>
                    <a:lstStyle/>
                    <a:p>
                      <a:pPr indent="0" lvl="0" marL="0" rtl="0" algn="l">
                        <a:lnSpc>
                          <a:spcPct val="115000"/>
                        </a:lnSpc>
                        <a:spcBef>
                          <a:spcPts val="0"/>
                        </a:spcBef>
                        <a:spcAft>
                          <a:spcPts val="0"/>
                        </a:spcAft>
                        <a:buNone/>
                      </a:pPr>
                      <a:r>
                        <a:rPr lang="en" sz="1500">
                          <a:solidFill>
                            <a:srgbClr val="2D3B45"/>
                          </a:solidFill>
                          <a:latin typeface="Times New Roman"/>
                          <a:ea typeface="Times New Roman"/>
                          <a:cs typeface="Times New Roman"/>
                          <a:sym typeface="Times New Roman"/>
                        </a:rPr>
                        <a:t>Adherence for the therapies</a:t>
                      </a:r>
                      <a:endParaRPr sz="1500">
                        <a:solidFill>
                          <a:srgbClr val="2D3B45"/>
                        </a:solidFill>
                        <a:latin typeface="Times New Roman"/>
                        <a:ea typeface="Times New Roman"/>
                        <a:cs typeface="Times New Roman"/>
                        <a:sym typeface="Times New Roman"/>
                      </a:endParaRPr>
                    </a:p>
                  </a:txBody>
                  <a:tcPr marT="19050" marB="19050" marR="19050" marL="19050"/>
                </a:tc>
              </a:tr>
            </a:tbl>
          </a:graphicData>
        </a:graphic>
      </p:graphicFrame>
      <p:sp>
        <p:nvSpPr>
          <p:cNvPr id="193" name="Google Shape;193;p34"/>
          <p:cNvSpPr txBox="1"/>
          <p:nvPr>
            <p:ph type="ctrTitle"/>
          </p:nvPr>
        </p:nvSpPr>
        <p:spPr>
          <a:xfrm>
            <a:off x="0" y="0"/>
            <a:ext cx="9144000" cy="915300"/>
          </a:xfrm>
          <a:prstGeom prst="rect">
            <a:avLst/>
          </a:prstGeom>
          <a:solidFill>
            <a:srgbClr val="3B3B3B"/>
          </a:solidFill>
          <a:ln>
            <a:noFill/>
          </a:ln>
        </p:spPr>
        <p:txBody>
          <a:bodyPr anchorCtr="0" anchor="t" bIns="34275" lIns="68575" spcFirstLastPara="1" rIns="68575" wrap="square" tIns="34275">
            <a:normAutofit/>
          </a:bodyPr>
          <a:lstStyle/>
          <a:p>
            <a:pPr indent="0" lvl="0" marL="0" rtl="0" algn="ctr">
              <a:lnSpc>
                <a:spcPct val="90000"/>
              </a:lnSpc>
              <a:spcBef>
                <a:spcPts val="0"/>
              </a:spcBef>
              <a:spcAft>
                <a:spcPts val="0"/>
              </a:spcAft>
              <a:buClr>
                <a:srgbClr val="FF6600"/>
              </a:buClr>
              <a:buSzPts val="4500"/>
              <a:buFont typeface="Arial"/>
              <a:buNone/>
            </a:pPr>
            <a:r>
              <a:rPr b="1" lang="en">
                <a:solidFill>
                  <a:srgbClr val="FF6600"/>
                </a:solidFill>
                <a:latin typeface="Times New Roman"/>
                <a:ea typeface="Times New Roman"/>
                <a:cs typeface="Times New Roman"/>
                <a:sym typeface="Times New Roman"/>
              </a:rPr>
              <a:t>Data Information</a:t>
            </a:r>
            <a:endParaRPr>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5"/>
          <p:cNvSpPr txBox="1"/>
          <p:nvPr>
            <p:ph type="ctrTitle"/>
          </p:nvPr>
        </p:nvSpPr>
        <p:spPr>
          <a:xfrm>
            <a:off x="0" y="0"/>
            <a:ext cx="9144000" cy="915300"/>
          </a:xfrm>
          <a:prstGeom prst="rect">
            <a:avLst/>
          </a:prstGeom>
          <a:solidFill>
            <a:srgbClr val="3B3B3B"/>
          </a:solidFill>
          <a:ln>
            <a:noFill/>
          </a:ln>
        </p:spPr>
        <p:txBody>
          <a:bodyPr anchorCtr="0" anchor="t" bIns="34275" lIns="68575" spcFirstLastPara="1" rIns="68575" wrap="square" tIns="34275">
            <a:normAutofit/>
          </a:bodyPr>
          <a:lstStyle/>
          <a:p>
            <a:pPr indent="0" lvl="0" marL="0" rtl="0" algn="ctr">
              <a:lnSpc>
                <a:spcPct val="90000"/>
              </a:lnSpc>
              <a:spcBef>
                <a:spcPts val="0"/>
              </a:spcBef>
              <a:spcAft>
                <a:spcPts val="0"/>
              </a:spcAft>
              <a:buClr>
                <a:srgbClr val="FF6600"/>
              </a:buClr>
              <a:buSzPts val="4500"/>
              <a:buFont typeface="Arial"/>
              <a:buNone/>
            </a:pPr>
            <a:r>
              <a:rPr b="1" lang="en" sz="1500">
                <a:solidFill>
                  <a:srgbClr val="FF6600"/>
                </a:solidFill>
                <a:latin typeface="Times New Roman"/>
                <a:ea typeface="Times New Roman"/>
                <a:cs typeface="Times New Roman"/>
                <a:sym typeface="Times New Roman"/>
              </a:rPr>
              <a:t>Data Information</a:t>
            </a:r>
            <a:endParaRPr sz="1500">
              <a:latin typeface="Times New Roman"/>
              <a:ea typeface="Times New Roman"/>
              <a:cs typeface="Times New Roman"/>
              <a:sym typeface="Times New Roman"/>
            </a:endParaRPr>
          </a:p>
        </p:txBody>
      </p:sp>
      <p:sp>
        <p:nvSpPr>
          <p:cNvPr id="199" name="Google Shape;199;p35"/>
          <p:cNvSpPr txBox="1"/>
          <p:nvPr>
            <p:ph type="ctrTitle"/>
          </p:nvPr>
        </p:nvSpPr>
        <p:spPr>
          <a:xfrm>
            <a:off x="0" y="0"/>
            <a:ext cx="9144000" cy="915300"/>
          </a:xfrm>
          <a:prstGeom prst="rect">
            <a:avLst/>
          </a:prstGeom>
          <a:solidFill>
            <a:srgbClr val="3B3B3B"/>
          </a:solidFill>
          <a:ln>
            <a:noFill/>
          </a:ln>
        </p:spPr>
        <p:txBody>
          <a:bodyPr anchorCtr="0" anchor="t" bIns="34275" lIns="68575" spcFirstLastPara="1" rIns="68575" wrap="square" tIns="34275">
            <a:normAutofit/>
          </a:bodyPr>
          <a:lstStyle/>
          <a:p>
            <a:pPr indent="0" lvl="0" marL="0" rtl="0" algn="ctr">
              <a:lnSpc>
                <a:spcPct val="90000"/>
              </a:lnSpc>
              <a:spcBef>
                <a:spcPts val="0"/>
              </a:spcBef>
              <a:spcAft>
                <a:spcPts val="0"/>
              </a:spcAft>
              <a:buClr>
                <a:srgbClr val="FF6600"/>
              </a:buClr>
              <a:buSzPts val="4500"/>
              <a:buFont typeface="Arial"/>
              <a:buNone/>
            </a:pPr>
            <a:r>
              <a:rPr b="1" lang="en">
                <a:solidFill>
                  <a:srgbClr val="FF6600"/>
                </a:solidFill>
                <a:latin typeface="Times New Roman"/>
                <a:ea typeface="Times New Roman"/>
                <a:cs typeface="Times New Roman"/>
                <a:sym typeface="Times New Roman"/>
              </a:rPr>
              <a:t>Data Understanding</a:t>
            </a:r>
            <a:endParaRPr>
              <a:latin typeface="Times New Roman"/>
              <a:ea typeface="Times New Roman"/>
              <a:cs typeface="Times New Roman"/>
              <a:sym typeface="Times New Roman"/>
            </a:endParaRPr>
          </a:p>
        </p:txBody>
      </p:sp>
      <p:sp>
        <p:nvSpPr>
          <p:cNvPr id="200" name="Google Shape;200;p35"/>
          <p:cNvSpPr txBox="1"/>
          <p:nvPr>
            <p:ph idx="1" type="subTitle"/>
          </p:nvPr>
        </p:nvSpPr>
        <p:spPr>
          <a:xfrm>
            <a:off x="4366325" y="1067700"/>
            <a:ext cx="4758900" cy="4228200"/>
          </a:xfrm>
          <a:prstGeom prst="rect">
            <a:avLst/>
          </a:prstGeom>
          <a:noFill/>
          <a:ln>
            <a:noFill/>
          </a:ln>
        </p:spPr>
        <p:txBody>
          <a:bodyPr anchorCtr="0" anchor="t" bIns="34275" lIns="68575" spcFirstLastPara="1" rIns="68575" wrap="square" tIns="34275">
            <a:noAutofit/>
          </a:bodyPr>
          <a:lstStyle/>
          <a:p>
            <a:pPr indent="-311150" lvl="0" marL="457200" rtl="0" algn="l">
              <a:lnSpc>
                <a:spcPct val="150000"/>
              </a:lnSpc>
              <a:spcBef>
                <a:spcPts val="0"/>
              </a:spcBef>
              <a:spcAft>
                <a:spcPts val="0"/>
              </a:spcAft>
              <a:buSzPts val="1300"/>
              <a:buFont typeface="Times New Roman"/>
              <a:buChar char="●"/>
            </a:pPr>
            <a:r>
              <a:rPr lang="en" sz="1300">
                <a:latin typeface="Times New Roman"/>
                <a:ea typeface="Times New Roman"/>
                <a:cs typeface="Times New Roman"/>
                <a:sym typeface="Times New Roman"/>
              </a:rPr>
              <a:t>The dataset consists of 3424 rows and 69 columns</a:t>
            </a:r>
            <a:endParaRPr sz="1300">
              <a:latin typeface="Times New Roman"/>
              <a:ea typeface="Times New Roman"/>
              <a:cs typeface="Times New Roman"/>
              <a:sym typeface="Times New Roman"/>
            </a:endParaRPr>
          </a:p>
          <a:p>
            <a:pPr indent="-311150" lvl="0" marL="457200" rtl="0" algn="l">
              <a:lnSpc>
                <a:spcPct val="115000"/>
              </a:lnSpc>
              <a:spcBef>
                <a:spcPts val="0"/>
              </a:spcBef>
              <a:spcAft>
                <a:spcPts val="0"/>
              </a:spcAft>
              <a:buSzPts val="1300"/>
              <a:buFont typeface="Times New Roman"/>
              <a:buChar char="●"/>
            </a:pPr>
            <a:r>
              <a:rPr lang="en" sz="1300">
                <a:latin typeface="Times New Roman"/>
                <a:ea typeface="Times New Roman"/>
                <a:cs typeface="Times New Roman"/>
                <a:sym typeface="Times New Roman"/>
              </a:rPr>
              <a:t>Types of Variables</a:t>
            </a:r>
            <a:endParaRPr sz="1300">
              <a:latin typeface="Times New Roman"/>
              <a:ea typeface="Times New Roman"/>
              <a:cs typeface="Times New Roman"/>
              <a:sym typeface="Times New Roman"/>
            </a:endParaRPr>
          </a:p>
          <a:p>
            <a:pPr indent="-311150" lvl="1" marL="914400" rtl="0" algn="l">
              <a:lnSpc>
                <a:spcPct val="115000"/>
              </a:lnSpc>
              <a:spcBef>
                <a:spcPts val="0"/>
              </a:spcBef>
              <a:spcAft>
                <a:spcPts val="0"/>
              </a:spcAft>
              <a:buSzPts val="1300"/>
              <a:buChar char="○"/>
            </a:pPr>
            <a:r>
              <a:rPr b="1" lang="en" sz="1300">
                <a:latin typeface="Times New Roman"/>
                <a:ea typeface="Times New Roman"/>
                <a:cs typeface="Times New Roman"/>
                <a:sym typeface="Times New Roman"/>
              </a:rPr>
              <a:t>Numeric </a:t>
            </a:r>
            <a:r>
              <a:rPr lang="en" sz="1300">
                <a:latin typeface="Times New Roman"/>
                <a:ea typeface="Times New Roman"/>
                <a:cs typeface="Times New Roman"/>
                <a:sym typeface="Times New Roman"/>
              </a:rPr>
              <a:t>(</a:t>
            </a:r>
            <a:r>
              <a:rPr b="1" i="1" lang="en" sz="1300">
                <a:latin typeface="Times New Roman"/>
                <a:ea typeface="Times New Roman"/>
                <a:cs typeface="Times New Roman"/>
                <a:sym typeface="Times New Roman"/>
              </a:rPr>
              <a:t>2</a:t>
            </a:r>
            <a:r>
              <a:rPr lang="en" sz="1300">
                <a:latin typeface="Times New Roman"/>
                <a:ea typeface="Times New Roman"/>
                <a:cs typeface="Times New Roman"/>
                <a:sym typeface="Times New Roman"/>
              </a:rPr>
              <a:t> columns):</a:t>
            </a:r>
            <a:endParaRPr sz="1300">
              <a:latin typeface="Times New Roman"/>
              <a:ea typeface="Times New Roman"/>
              <a:cs typeface="Times New Roman"/>
              <a:sym typeface="Times New Roman"/>
            </a:endParaRPr>
          </a:p>
          <a:p>
            <a:pPr indent="-311150" lvl="2" marL="1371600" rtl="0" algn="l">
              <a:lnSpc>
                <a:spcPct val="115000"/>
              </a:lnSpc>
              <a:spcBef>
                <a:spcPts val="0"/>
              </a:spcBef>
              <a:spcAft>
                <a:spcPts val="0"/>
              </a:spcAft>
              <a:buSzPts val="1300"/>
              <a:buFont typeface="Times New Roman"/>
              <a:buChar char="■"/>
            </a:pPr>
            <a:r>
              <a:rPr lang="en" sz="1300">
                <a:latin typeface="Times New Roman"/>
                <a:ea typeface="Times New Roman"/>
                <a:cs typeface="Times New Roman"/>
                <a:sym typeface="Times New Roman"/>
              </a:rPr>
              <a:t>Dexa_Freq_During_Rx</a:t>
            </a:r>
            <a:endParaRPr sz="1300">
              <a:latin typeface="Times New Roman"/>
              <a:ea typeface="Times New Roman"/>
              <a:cs typeface="Times New Roman"/>
              <a:sym typeface="Times New Roman"/>
            </a:endParaRPr>
          </a:p>
          <a:p>
            <a:pPr indent="-311150" lvl="2" marL="1371600" rtl="0" algn="l">
              <a:lnSpc>
                <a:spcPct val="115000"/>
              </a:lnSpc>
              <a:spcBef>
                <a:spcPts val="0"/>
              </a:spcBef>
              <a:spcAft>
                <a:spcPts val="0"/>
              </a:spcAft>
              <a:buSzPts val="1300"/>
              <a:buFont typeface="Times New Roman"/>
              <a:buChar char="■"/>
            </a:pPr>
            <a:r>
              <a:rPr lang="en" sz="1300">
                <a:latin typeface="Times New Roman"/>
                <a:ea typeface="Times New Roman"/>
                <a:cs typeface="Times New Roman"/>
                <a:sym typeface="Times New Roman"/>
              </a:rPr>
              <a:t>Count_Of_Risks</a:t>
            </a:r>
            <a:endParaRPr sz="1300">
              <a:latin typeface="Times New Roman"/>
              <a:ea typeface="Times New Roman"/>
              <a:cs typeface="Times New Roman"/>
              <a:sym typeface="Times New Roman"/>
            </a:endParaRPr>
          </a:p>
          <a:p>
            <a:pPr indent="0" lvl="0" marL="1371600" rtl="0" algn="l">
              <a:lnSpc>
                <a:spcPct val="115000"/>
              </a:lnSpc>
              <a:spcBef>
                <a:spcPts val="0"/>
              </a:spcBef>
              <a:spcAft>
                <a:spcPts val="0"/>
              </a:spcAft>
              <a:buNone/>
            </a:pPr>
            <a:r>
              <a:t/>
            </a:r>
            <a:endParaRPr sz="1300">
              <a:latin typeface="Times New Roman"/>
              <a:ea typeface="Times New Roman"/>
              <a:cs typeface="Times New Roman"/>
              <a:sym typeface="Times New Roman"/>
            </a:endParaRPr>
          </a:p>
          <a:p>
            <a:pPr indent="-311150" lvl="1" marL="914400" rtl="0" algn="l">
              <a:lnSpc>
                <a:spcPct val="115000"/>
              </a:lnSpc>
              <a:spcBef>
                <a:spcPts val="0"/>
              </a:spcBef>
              <a:spcAft>
                <a:spcPts val="0"/>
              </a:spcAft>
              <a:buSzPts val="1300"/>
              <a:buChar char="○"/>
            </a:pPr>
            <a:r>
              <a:rPr b="1" lang="en" sz="1300">
                <a:latin typeface="Times New Roman"/>
                <a:ea typeface="Times New Roman"/>
                <a:cs typeface="Times New Roman"/>
                <a:sym typeface="Times New Roman"/>
              </a:rPr>
              <a:t>Categorical </a:t>
            </a:r>
            <a:r>
              <a:rPr lang="en" sz="1300">
                <a:latin typeface="Times New Roman"/>
                <a:ea typeface="Times New Roman"/>
                <a:cs typeface="Times New Roman"/>
                <a:sym typeface="Times New Roman"/>
              </a:rPr>
              <a:t>(</a:t>
            </a:r>
            <a:r>
              <a:rPr b="1" i="1" lang="en" sz="1300">
                <a:latin typeface="Times New Roman"/>
                <a:ea typeface="Times New Roman"/>
                <a:cs typeface="Times New Roman"/>
                <a:sym typeface="Times New Roman"/>
              </a:rPr>
              <a:t>67</a:t>
            </a:r>
            <a:r>
              <a:rPr lang="en" sz="1300">
                <a:latin typeface="Times New Roman"/>
                <a:ea typeface="Times New Roman"/>
                <a:cs typeface="Times New Roman"/>
                <a:sym typeface="Times New Roman"/>
              </a:rPr>
              <a:t> columns):</a:t>
            </a:r>
            <a:endParaRPr sz="1300">
              <a:latin typeface="Times New Roman"/>
              <a:ea typeface="Times New Roman"/>
              <a:cs typeface="Times New Roman"/>
              <a:sym typeface="Times New Roman"/>
            </a:endParaRPr>
          </a:p>
          <a:p>
            <a:pPr indent="-311150" lvl="2" marL="1371600" rtl="0" algn="l">
              <a:lnSpc>
                <a:spcPct val="115000"/>
              </a:lnSpc>
              <a:spcBef>
                <a:spcPts val="0"/>
              </a:spcBef>
              <a:spcAft>
                <a:spcPts val="0"/>
              </a:spcAft>
              <a:buSzPts val="1300"/>
              <a:buFont typeface="Times New Roman"/>
              <a:buChar char="■"/>
            </a:pPr>
            <a:r>
              <a:rPr lang="en" sz="1300">
                <a:latin typeface="Times New Roman"/>
                <a:ea typeface="Times New Roman"/>
                <a:cs typeface="Times New Roman"/>
                <a:sym typeface="Times New Roman"/>
              </a:rPr>
              <a:t>Examples: Persistency_Flag, Gender, Ntm_Speciality, etc</a:t>
            </a:r>
            <a:endParaRPr sz="1300">
              <a:latin typeface="Times New Roman"/>
              <a:ea typeface="Times New Roman"/>
              <a:cs typeface="Times New Roman"/>
              <a:sym typeface="Times New Roman"/>
            </a:endParaRPr>
          </a:p>
          <a:p>
            <a:pPr indent="-311150" lvl="2" marL="1371600" rtl="0" algn="l">
              <a:lnSpc>
                <a:spcPct val="115000"/>
              </a:lnSpc>
              <a:spcBef>
                <a:spcPts val="0"/>
              </a:spcBef>
              <a:spcAft>
                <a:spcPts val="0"/>
              </a:spcAft>
              <a:buSzPts val="1300"/>
              <a:buFont typeface="Times New Roman"/>
              <a:buChar char="■"/>
            </a:pPr>
            <a:r>
              <a:rPr lang="en" sz="1300">
                <a:latin typeface="Times New Roman"/>
                <a:ea typeface="Times New Roman"/>
                <a:cs typeface="Times New Roman"/>
                <a:sym typeface="Times New Roman"/>
              </a:rPr>
              <a:t>Many are binary flags (Y/N, etc.), while some have multiple categories (e.g., Ntm_Speciality has 36)</a:t>
            </a:r>
            <a:endParaRPr sz="1300">
              <a:latin typeface="Times New Roman"/>
              <a:ea typeface="Times New Roman"/>
              <a:cs typeface="Times New Roman"/>
              <a:sym typeface="Times New Roman"/>
            </a:endParaRPr>
          </a:p>
          <a:p>
            <a:pPr indent="-311150" lvl="0" marL="457200" rtl="0" algn="l">
              <a:lnSpc>
                <a:spcPct val="115000"/>
              </a:lnSpc>
              <a:spcBef>
                <a:spcPts val="0"/>
              </a:spcBef>
              <a:spcAft>
                <a:spcPts val="0"/>
              </a:spcAft>
              <a:buSzPts val="1300"/>
              <a:buChar char="●"/>
            </a:pPr>
            <a:r>
              <a:rPr lang="en" sz="1300"/>
              <a:t>Multiple columns (such as Risk_Segment_During_Rx, Change_T_Score, etc.) contain a large number of “Unknown” entries. This shows hidden missing data that could influence model training and interpretation</a:t>
            </a:r>
            <a:endParaRPr sz="1300">
              <a:latin typeface="Times New Roman"/>
              <a:ea typeface="Times New Roman"/>
              <a:cs typeface="Times New Roman"/>
              <a:sym typeface="Times New Roman"/>
            </a:endParaRPr>
          </a:p>
        </p:txBody>
      </p:sp>
      <p:pic>
        <p:nvPicPr>
          <p:cNvPr id="201" name="Google Shape;201;p35"/>
          <p:cNvPicPr preferRelativeResize="0"/>
          <p:nvPr/>
        </p:nvPicPr>
        <p:blipFill>
          <a:blip r:embed="rId3">
            <a:alphaModFix/>
          </a:blip>
          <a:stretch>
            <a:fillRect/>
          </a:stretch>
        </p:blipFill>
        <p:spPr>
          <a:xfrm>
            <a:off x="0" y="938399"/>
            <a:ext cx="4366323" cy="422819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6"/>
          <p:cNvSpPr txBox="1"/>
          <p:nvPr>
            <p:ph type="ctrTitle"/>
          </p:nvPr>
        </p:nvSpPr>
        <p:spPr>
          <a:xfrm>
            <a:off x="0" y="0"/>
            <a:ext cx="9144000" cy="915300"/>
          </a:xfrm>
          <a:prstGeom prst="rect">
            <a:avLst/>
          </a:prstGeom>
          <a:solidFill>
            <a:srgbClr val="3B3B3B"/>
          </a:solidFill>
          <a:ln>
            <a:noFill/>
          </a:ln>
        </p:spPr>
        <p:txBody>
          <a:bodyPr anchorCtr="0" anchor="t" bIns="34275" lIns="68575" spcFirstLastPara="1" rIns="68575" wrap="square" tIns="34275">
            <a:normAutofit/>
          </a:bodyPr>
          <a:lstStyle/>
          <a:p>
            <a:pPr indent="0" lvl="0" marL="0" rtl="0" algn="ctr">
              <a:lnSpc>
                <a:spcPct val="90000"/>
              </a:lnSpc>
              <a:spcBef>
                <a:spcPts val="0"/>
              </a:spcBef>
              <a:spcAft>
                <a:spcPts val="0"/>
              </a:spcAft>
              <a:buClr>
                <a:srgbClr val="FF6600"/>
              </a:buClr>
              <a:buSzPts val="4500"/>
              <a:buFont typeface="Arial"/>
              <a:buNone/>
            </a:pPr>
            <a:r>
              <a:rPr b="1" lang="en" sz="1500">
                <a:solidFill>
                  <a:srgbClr val="FF6600"/>
                </a:solidFill>
                <a:latin typeface="Times New Roman"/>
                <a:ea typeface="Times New Roman"/>
                <a:cs typeface="Times New Roman"/>
                <a:sym typeface="Times New Roman"/>
              </a:rPr>
              <a:t>Data Information</a:t>
            </a:r>
            <a:endParaRPr sz="1500">
              <a:latin typeface="Times New Roman"/>
              <a:ea typeface="Times New Roman"/>
              <a:cs typeface="Times New Roman"/>
              <a:sym typeface="Times New Roman"/>
            </a:endParaRPr>
          </a:p>
        </p:txBody>
      </p:sp>
      <p:sp>
        <p:nvSpPr>
          <p:cNvPr id="207" name="Google Shape;207;p36"/>
          <p:cNvSpPr txBox="1"/>
          <p:nvPr>
            <p:ph type="ctrTitle"/>
          </p:nvPr>
        </p:nvSpPr>
        <p:spPr>
          <a:xfrm>
            <a:off x="0" y="0"/>
            <a:ext cx="9144000" cy="915300"/>
          </a:xfrm>
          <a:prstGeom prst="rect">
            <a:avLst/>
          </a:prstGeom>
          <a:solidFill>
            <a:srgbClr val="3B3B3B"/>
          </a:solidFill>
          <a:ln>
            <a:noFill/>
          </a:ln>
        </p:spPr>
        <p:txBody>
          <a:bodyPr anchorCtr="0" anchor="t" bIns="34275" lIns="68575" spcFirstLastPara="1" rIns="68575" wrap="square" tIns="34275">
            <a:normAutofit/>
          </a:bodyPr>
          <a:lstStyle/>
          <a:p>
            <a:pPr indent="0" lvl="0" marL="0" rtl="0" algn="ctr">
              <a:lnSpc>
                <a:spcPct val="90000"/>
              </a:lnSpc>
              <a:spcBef>
                <a:spcPts val="0"/>
              </a:spcBef>
              <a:spcAft>
                <a:spcPts val="0"/>
              </a:spcAft>
              <a:buClr>
                <a:srgbClr val="FF6600"/>
              </a:buClr>
              <a:buSzPts val="4500"/>
              <a:buFont typeface="Arial"/>
              <a:buNone/>
            </a:pPr>
            <a:r>
              <a:rPr b="1" lang="en">
                <a:solidFill>
                  <a:srgbClr val="FF6600"/>
                </a:solidFill>
                <a:latin typeface="Times New Roman"/>
                <a:ea typeface="Times New Roman"/>
                <a:cs typeface="Times New Roman"/>
                <a:sym typeface="Times New Roman"/>
              </a:rPr>
              <a:t>Data Understanding</a:t>
            </a:r>
            <a:endParaRPr>
              <a:latin typeface="Times New Roman"/>
              <a:ea typeface="Times New Roman"/>
              <a:cs typeface="Times New Roman"/>
              <a:sym typeface="Times New Roman"/>
            </a:endParaRPr>
          </a:p>
        </p:txBody>
      </p:sp>
      <p:sp>
        <p:nvSpPr>
          <p:cNvPr id="208" name="Google Shape;208;p36"/>
          <p:cNvSpPr txBox="1"/>
          <p:nvPr>
            <p:ph idx="1" type="subTitle"/>
          </p:nvPr>
        </p:nvSpPr>
        <p:spPr>
          <a:xfrm>
            <a:off x="4366325" y="1296300"/>
            <a:ext cx="4758900" cy="4228200"/>
          </a:xfrm>
          <a:prstGeom prst="rect">
            <a:avLst/>
          </a:prstGeom>
          <a:noFill/>
          <a:ln>
            <a:noFill/>
          </a:ln>
        </p:spPr>
        <p:txBody>
          <a:bodyPr anchorCtr="0" anchor="t" bIns="34275" lIns="68575" spcFirstLastPara="1" rIns="68575" wrap="square" tIns="34275">
            <a:noAutofit/>
          </a:bodyPr>
          <a:lstStyle/>
          <a:p>
            <a:pPr indent="-317500" lvl="0" marL="457200" rtl="0" algn="l">
              <a:lnSpc>
                <a:spcPct val="115000"/>
              </a:lnSpc>
              <a:spcBef>
                <a:spcPts val="0"/>
              </a:spcBef>
              <a:spcAft>
                <a:spcPts val="0"/>
              </a:spcAft>
              <a:buSzPts val="1400"/>
              <a:buChar char="●"/>
            </a:pPr>
            <a:r>
              <a:rPr lang="en" sz="1400"/>
              <a:t>Hidden “Unknown” Data</a:t>
            </a:r>
            <a:endParaRPr sz="1400"/>
          </a:p>
          <a:p>
            <a:pPr indent="-317500" lvl="1" marL="914400" rtl="0" algn="l">
              <a:lnSpc>
                <a:spcPct val="115000"/>
              </a:lnSpc>
              <a:spcBef>
                <a:spcPts val="0"/>
              </a:spcBef>
              <a:spcAft>
                <a:spcPts val="0"/>
              </a:spcAft>
              <a:buSzPts val="1400"/>
              <a:buChar char="○"/>
            </a:pPr>
            <a:r>
              <a:rPr lang="en" sz="1400"/>
              <a:t>Some columns use the string "Unknown" instead of NaN. Like, Risk_Segment_During_Rx, Change_T_Score, and others have a lot of "Unknown" entries</a:t>
            </a:r>
            <a:endParaRPr sz="1400"/>
          </a:p>
          <a:p>
            <a:pPr indent="-317500" lvl="0" marL="457200" rtl="0" algn="l">
              <a:lnSpc>
                <a:spcPct val="115000"/>
              </a:lnSpc>
              <a:spcBef>
                <a:spcPts val="0"/>
              </a:spcBef>
              <a:spcAft>
                <a:spcPts val="0"/>
              </a:spcAft>
              <a:buSzPts val="1400"/>
              <a:buChar char="●"/>
            </a:pPr>
            <a:r>
              <a:rPr lang="en" sz="1400"/>
              <a:t>Outliers:</a:t>
            </a:r>
            <a:endParaRPr sz="1400"/>
          </a:p>
          <a:p>
            <a:pPr indent="-317500" lvl="1" marL="914400" rtl="0" algn="l">
              <a:lnSpc>
                <a:spcPct val="115000"/>
              </a:lnSpc>
              <a:spcBef>
                <a:spcPts val="0"/>
              </a:spcBef>
              <a:spcAft>
                <a:spcPts val="0"/>
              </a:spcAft>
              <a:buSzPts val="1400"/>
              <a:buChar char="○"/>
            </a:pPr>
            <a:r>
              <a:rPr lang="en" sz="1400"/>
              <a:t>Two numeric variables, Dexa_Freq_During_Rx and Count_Of_Risks, have outliers:</a:t>
            </a:r>
            <a:endParaRPr sz="1400"/>
          </a:p>
          <a:p>
            <a:pPr indent="-317500" lvl="2" marL="1371600" rtl="0" algn="l">
              <a:lnSpc>
                <a:spcPct val="115000"/>
              </a:lnSpc>
              <a:spcBef>
                <a:spcPts val="0"/>
              </a:spcBef>
              <a:spcAft>
                <a:spcPts val="0"/>
              </a:spcAft>
              <a:buSzPts val="1400"/>
              <a:buChar char="■"/>
            </a:pPr>
            <a:r>
              <a:rPr lang="en"/>
              <a:t>Dexa_Freq_During_Rx shows </a:t>
            </a:r>
            <a:r>
              <a:rPr b="1" i="1" lang="en"/>
              <a:t>460 </a:t>
            </a:r>
            <a:r>
              <a:rPr lang="en"/>
              <a:t>outliers (based on the Interquartile Range method)</a:t>
            </a:r>
            <a:endParaRPr/>
          </a:p>
          <a:p>
            <a:pPr indent="-317500" lvl="2" marL="1371600" rtl="0" algn="l">
              <a:lnSpc>
                <a:spcPct val="115000"/>
              </a:lnSpc>
              <a:spcBef>
                <a:spcPts val="0"/>
              </a:spcBef>
              <a:spcAft>
                <a:spcPts val="0"/>
              </a:spcAft>
              <a:buSzPts val="1400"/>
              <a:buChar char="■"/>
            </a:pPr>
            <a:r>
              <a:rPr lang="en"/>
              <a:t>Count_Of_Risks shows </a:t>
            </a:r>
            <a:r>
              <a:rPr b="1" i="1" lang="en"/>
              <a:t>8</a:t>
            </a:r>
            <a:r>
              <a:rPr b="1" lang="en"/>
              <a:t> </a:t>
            </a:r>
            <a:r>
              <a:rPr lang="en"/>
              <a:t>outliers (also IQR-based)</a:t>
            </a:r>
            <a:endParaRPr/>
          </a:p>
          <a:p>
            <a:pPr indent="0" lvl="0" marL="0" rtl="0" algn="l">
              <a:lnSpc>
                <a:spcPct val="115000"/>
              </a:lnSpc>
              <a:spcBef>
                <a:spcPts val="0"/>
              </a:spcBef>
              <a:spcAft>
                <a:spcPts val="0"/>
              </a:spcAft>
              <a:buNone/>
            </a:pPr>
            <a:r>
              <a:t/>
            </a:r>
            <a:endParaRPr sz="1400"/>
          </a:p>
          <a:p>
            <a:pPr indent="0" lvl="0" marL="0" rtl="0" algn="l">
              <a:lnSpc>
                <a:spcPct val="150000"/>
              </a:lnSpc>
              <a:spcBef>
                <a:spcPts val="0"/>
              </a:spcBef>
              <a:spcAft>
                <a:spcPts val="0"/>
              </a:spcAft>
              <a:buNone/>
            </a:pPr>
            <a:r>
              <a:t/>
            </a:r>
            <a:endParaRPr b="1" sz="1400">
              <a:solidFill>
                <a:schemeClr val="accent2"/>
              </a:solidFill>
              <a:latin typeface="Times New Roman"/>
              <a:ea typeface="Times New Roman"/>
              <a:cs typeface="Times New Roman"/>
              <a:sym typeface="Times New Roman"/>
            </a:endParaRPr>
          </a:p>
        </p:txBody>
      </p:sp>
      <p:pic>
        <p:nvPicPr>
          <p:cNvPr id="209" name="Google Shape;209;p36"/>
          <p:cNvPicPr preferRelativeResize="0"/>
          <p:nvPr/>
        </p:nvPicPr>
        <p:blipFill>
          <a:blip r:embed="rId3">
            <a:alphaModFix/>
          </a:blip>
          <a:stretch>
            <a:fillRect/>
          </a:stretch>
        </p:blipFill>
        <p:spPr>
          <a:xfrm>
            <a:off x="0" y="938976"/>
            <a:ext cx="4366323" cy="422819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37"/>
          <p:cNvSpPr txBox="1"/>
          <p:nvPr>
            <p:ph type="ctrTitle"/>
          </p:nvPr>
        </p:nvSpPr>
        <p:spPr>
          <a:xfrm>
            <a:off x="0" y="0"/>
            <a:ext cx="9144000" cy="915300"/>
          </a:xfrm>
          <a:prstGeom prst="rect">
            <a:avLst/>
          </a:prstGeom>
          <a:solidFill>
            <a:srgbClr val="3B3B3B"/>
          </a:solidFill>
          <a:ln>
            <a:noFill/>
          </a:ln>
        </p:spPr>
        <p:txBody>
          <a:bodyPr anchorCtr="0" anchor="t" bIns="34275" lIns="68575" spcFirstLastPara="1" rIns="68575" wrap="square" tIns="34275">
            <a:normAutofit/>
          </a:bodyPr>
          <a:lstStyle/>
          <a:p>
            <a:pPr indent="0" lvl="0" marL="0" rtl="0" algn="ctr">
              <a:lnSpc>
                <a:spcPct val="90000"/>
              </a:lnSpc>
              <a:spcBef>
                <a:spcPts val="0"/>
              </a:spcBef>
              <a:spcAft>
                <a:spcPts val="0"/>
              </a:spcAft>
              <a:buClr>
                <a:srgbClr val="FF6600"/>
              </a:buClr>
              <a:buSzPts val="4500"/>
              <a:buFont typeface="Arial"/>
              <a:buNone/>
            </a:pPr>
            <a:r>
              <a:rPr b="1" lang="en" sz="1500">
                <a:solidFill>
                  <a:srgbClr val="FF6600"/>
                </a:solidFill>
                <a:latin typeface="Times New Roman"/>
                <a:ea typeface="Times New Roman"/>
                <a:cs typeface="Times New Roman"/>
                <a:sym typeface="Times New Roman"/>
              </a:rPr>
              <a:t>Data Information</a:t>
            </a:r>
            <a:endParaRPr sz="1500">
              <a:latin typeface="Times New Roman"/>
              <a:ea typeface="Times New Roman"/>
              <a:cs typeface="Times New Roman"/>
              <a:sym typeface="Times New Roman"/>
            </a:endParaRPr>
          </a:p>
        </p:txBody>
      </p:sp>
      <p:sp>
        <p:nvSpPr>
          <p:cNvPr id="215" name="Google Shape;215;p37"/>
          <p:cNvSpPr txBox="1"/>
          <p:nvPr>
            <p:ph type="ctrTitle"/>
          </p:nvPr>
        </p:nvSpPr>
        <p:spPr>
          <a:xfrm>
            <a:off x="0" y="0"/>
            <a:ext cx="9144000" cy="711900"/>
          </a:xfrm>
          <a:prstGeom prst="rect">
            <a:avLst/>
          </a:prstGeom>
          <a:solidFill>
            <a:srgbClr val="3B3B3B"/>
          </a:solidFill>
          <a:ln>
            <a:noFill/>
          </a:ln>
        </p:spPr>
        <p:txBody>
          <a:bodyPr anchorCtr="0" anchor="t" bIns="34275" lIns="68575" spcFirstLastPara="1" rIns="68575" wrap="square" tIns="34275">
            <a:normAutofit/>
          </a:bodyPr>
          <a:lstStyle/>
          <a:p>
            <a:pPr indent="0" lvl="0" marL="0" rtl="0" algn="ctr">
              <a:lnSpc>
                <a:spcPct val="90000"/>
              </a:lnSpc>
              <a:spcBef>
                <a:spcPts val="0"/>
              </a:spcBef>
              <a:spcAft>
                <a:spcPts val="0"/>
              </a:spcAft>
              <a:buClr>
                <a:srgbClr val="FF6600"/>
              </a:buClr>
              <a:buSzPts val="4500"/>
              <a:buFont typeface="Arial"/>
              <a:buNone/>
            </a:pPr>
            <a:r>
              <a:rPr b="1" lang="en" sz="3500">
                <a:solidFill>
                  <a:srgbClr val="FF6600"/>
                </a:solidFill>
                <a:latin typeface="Times New Roman"/>
                <a:ea typeface="Times New Roman"/>
                <a:cs typeface="Times New Roman"/>
                <a:sym typeface="Times New Roman"/>
              </a:rPr>
              <a:t>Data Understanding</a:t>
            </a:r>
            <a:endParaRPr sz="3500">
              <a:latin typeface="Times New Roman"/>
              <a:ea typeface="Times New Roman"/>
              <a:cs typeface="Times New Roman"/>
              <a:sym typeface="Times New Roman"/>
            </a:endParaRPr>
          </a:p>
        </p:txBody>
      </p:sp>
      <p:pic>
        <p:nvPicPr>
          <p:cNvPr id="216" name="Google Shape;216;p37"/>
          <p:cNvPicPr preferRelativeResize="0"/>
          <p:nvPr/>
        </p:nvPicPr>
        <p:blipFill>
          <a:blip r:embed="rId3">
            <a:alphaModFix/>
          </a:blip>
          <a:stretch>
            <a:fillRect/>
          </a:stretch>
        </p:blipFill>
        <p:spPr>
          <a:xfrm>
            <a:off x="0" y="982620"/>
            <a:ext cx="9144000" cy="973455"/>
          </a:xfrm>
          <a:prstGeom prst="rect">
            <a:avLst/>
          </a:prstGeom>
          <a:noFill/>
          <a:ln>
            <a:noFill/>
          </a:ln>
        </p:spPr>
      </p:pic>
      <p:sp>
        <p:nvSpPr>
          <p:cNvPr id="217" name="Google Shape;217;p37"/>
          <p:cNvSpPr txBox="1"/>
          <p:nvPr/>
        </p:nvSpPr>
        <p:spPr>
          <a:xfrm>
            <a:off x="20925" y="2051550"/>
            <a:ext cx="9144000" cy="565200"/>
          </a:xfrm>
          <a:prstGeom prst="rect">
            <a:avLst/>
          </a:prstGeom>
          <a:noFill/>
          <a:ln>
            <a:noFill/>
          </a:ln>
        </p:spPr>
        <p:txBody>
          <a:bodyPr anchorCtr="0" anchor="t" bIns="91425" lIns="91425" spcFirstLastPara="1" rIns="91425" wrap="square" tIns="91425">
            <a:noAutofit/>
          </a:bodyPr>
          <a:lstStyle/>
          <a:p>
            <a:pPr indent="-311150" lvl="0" marL="457200" rtl="0" algn="l">
              <a:lnSpc>
                <a:spcPct val="115000"/>
              </a:lnSpc>
              <a:spcBef>
                <a:spcPts val="1200"/>
              </a:spcBef>
              <a:spcAft>
                <a:spcPts val="0"/>
              </a:spcAft>
              <a:buClr>
                <a:schemeClr val="dk1"/>
              </a:buClr>
              <a:buSzPts val="1300"/>
              <a:buFont typeface="Times New Roman"/>
              <a:buChar char="●"/>
            </a:pPr>
            <a:r>
              <a:rPr lang="en" sz="1300">
                <a:solidFill>
                  <a:schemeClr val="dk1"/>
                </a:solidFill>
                <a:latin typeface="Times New Roman"/>
                <a:ea typeface="Times New Roman"/>
                <a:cs typeface="Times New Roman"/>
                <a:sym typeface="Times New Roman"/>
              </a:rPr>
              <a:t>MinMaxScaler was used to normalize numerical columns, bringing all variables to a common scale and ensuring equal contribution to the model.</a:t>
            </a:r>
            <a:endParaRPr sz="1300">
              <a:solidFill>
                <a:schemeClr val="dk1"/>
              </a:solidFill>
              <a:latin typeface="Times New Roman"/>
              <a:ea typeface="Times New Roman"/>
              <a:cs typeface="Times New Roman"/>
              <a:sym typeface="Times New Roman"/>
            </a:endParaRPr>
          </a:p>
          <a:p>
            <a:pPr indent="-311150" lvl="0" marL="457200" rtl="0" algn="l">
              <a:lnSpc>
                <a:spcPct val="115000"/>
              </a:lnSpc>
              <a:spcBef>
                <a:spcPts val="0"/>
              </a:spcBef>
              <a:spcAft>
                <a:spcPts val="0"/>
              </a:spcAft>
              <a:buClr>
                <a:schemeClr val="dk1"/>
              </a:buClr>
              <a:buSzPts val="1300"/>
              <a:buFont typeface="Times New Roman"/>
              <a:buChar char="●"/>
            </a:pPr>
            <a:r>
              <a:rPr b="1" lang="en" sz="1300">
                <a:solidFill>
                  <a:schemeClr val="dk1"/>
                </a:solidFill>
                <a:latin typeface="Times New Roman"/>
                <a:ea typeface="Times New Roman"/>
                <a:cs typeface="Times New Roman"/>
                <a:sym typeface="Times New Roman"/>
              </a:rPr>
              <a:t>Feature Scaling:</a:t>
            </a:r>
            <a:endParaRPr b="1" sz="1300">
              <a:solidFill>
                <a:schemeClr val="dk1"/>
              </a:solidFill>
              <a:latin typeface="Times New Roman"/>
              <a:ea typeface="Times New Roman"/>
              <a:cs typeface="Times New Roman"/>
              <a:sym typeface="Times New Roman"/>
            </a:endParaRPr>
          </a:p>
          <a:p>
            <a:pPr indent="-311150" lvl="1" marL="914400" rtl="0" algn="l">
              <a:lnSpc>
                <a:spcPct val="115000"/>
              </a:lnSpc>
              <a:spcBef>
                <a:spcPts val="0"/>
              </a:spcBef>
              <a:spcAft>
                <a:spcPts val="0"/>
              </a:spcAft>
              <a:buClr>
                <a:schemeClr val="dk1"/>
              </a:buClr>
              <a:buSzPts val="1300"/>
              <a:buFont typeface="Times New Roman"/>
              <a:buChar char="○"/>
            </a:pPr>
            <a:r>
              <a:rPr lang="en" sz="1300">
                <a:solidFill>
                  <a:schemeClr val="dk1"/>
                </a:solidFill>
                <a:latin typeface="Times New Roman"/>
                <a:ea typeface="Times New Roman"/>
                <a:cs typeface="Times New Roman"/>
                <a:sym typeface="Times New Roman"/>
              </a:rPr>
              <a:t>Scaled numerical features using MinMaxScaler to normalize their range, ensuring model fairness.</a:t>
            </a:r>
            <a:endParaRPr sz="1300">
              <a:solidFill>
                <a:schemeClr val="dk1"/>
              </a:solidFill>
              <a:latin typeface="Times New Roman"/>
              <a:ea typeface="Times New Roman"/>
              <a:cs typeface="Times New Roman"/>
              <a:sym typeface="Times New Roman"/>
            </a:endParaRPr>
          </a:p>
        </p:txBody>
      </p:sp>
      <p:pic>
        <p:nvPicPr>
          <p:cNvPr id="218" name="Google Shape;218;p37"/>
          <p:cNvPicPr preferRelativeResize="0"/>
          <p:nvPr/>
        </p:nvPicPr>
        <p:blipFill>
          <a:blip r:embed="rId4">
            <a:alphaModFix/>
          </a:blip>
          <a:stretch>
            <a:fillRect/>
          </a:stretch>
        </p:blipFill>
        <p:spPr>
          <a:xfrm>
            <a:off x="45000" y="3150275"/>
            <a:ext cx="9095851" cy="508525"/>
          </a:xfrm>
          <a:prstGeom prst="rect">
            <a:avLst/>
          </a:prstGeom>
          <a:noFill/>
          <a:ln>
            <a:noFill/>
          </a:ln>
        </p:spPr>
      </p:pic>
      <p:sp>
        <p:nvSpPr>
          <p:cNvPr id="219" name="Google Shape;219;p37"/>
          <p:cNvSpPr txBox="1"/>
          <p:nvPr/>
        </p:nvSpPr>
        <p:spPr>
          <a:xfrm>
            <a:off x="20925" y="3662225"/>
            <a:ext cx="9144000" cy="565200"/>
          </a:xfrm>
          <a:prstGeom prst="rect">
            <a:avLst/>
          </a:prstGeom>
          <a:noFill/>
          <a:ln>
            <a:noFill/>
          </a:ln>
        </p:spPr>
        <p:txBody>
          <a:bodyPr anchorCtr="0" anchor="t" bIns="91425" lIns="91425" spcFirstLastPara="1" rIns="91425" wrap="square" tIns="91425">
            <a:noAutofit/>
          </a:bodyPr>
          <a:lstStyle/>
          <a:p>
            <a:pPr indent="-311150" lvl="0" marL="457200" rtl="0" algn="l">
              <a:lnSpc>
                <a:spcPct val="115000"/>
              </a:lnSpc>
              <a:spcBef>
                <a:spcPts val="1200"/>
              </a:spcBef>
              <a:spcAft>
                <a:spcPts val="0"/>
              </a:spcAft>
              <a:buClr>
                <a:schemeClr val="dk1"/>
              </a:buClr>
              <a:buSzPts val="1300"/>
              <a:buFont typeface="Times New Roman"/>
              <a:buChar char="●"/>
            </a:pPr>
            <a:r>
              <a:rPr lang="en" sz="1300">
                <a:solidFill>
                  <a:schemeClr val="dk1"/>
                </a:solidFill>
                <a:latin typeface="Times New Roman"/>
                <a:ea typeface="Times New Roman"/>
                <a:cs typeface="Times New Roman"/>
                <a:sym typeface="Times New Roman"/>
              </a:rPr>
              <a:t>Duplicate rows were detected based on the 'PatientID' column to prevent skewed analyses, and they were logged for further review.</a:t>
            </a:r>
            <a:endParaRPr sz="1300">
              <a:solidFill>
                <a:schemeClr val="dk1"/>
              </a:solidFill>
              <a:latin typeface="Times New Roman"/>
              <a:ea typeface="Times New Roman"/>
              <a:cs typeface="Times New Roman"/>
              <a:sym typeface="Times New Roman"/>
            </a:endParaRPr>
          </a:p>
          <a:p>
            <a:pPr indent="-311150" lvl="0" marL="457200" rtl="0" algn="l">
              <a:lnSpc>
                <a:spcPct val="115000"/>
              </a:lnSpc>
              <a:spcBef>
                <a:spcPts val="0"/>
              </a:spcBef>
              <a:spcAft>
                <a:spcPts val="0"/>
              </a:spcAft>
              <a:buClr>
                <a:schemeClr val="dk1"/>
              </a:buClr>
              <a:buSzPts val="1300"/>
              <a:buFont typeface="Times New Roman"/>
              <a:buChar char="●"/>
            </a:pPr>
            <a:r>
              <a:rPr lang="en" sz="1300">
                <a:solidFill>
                  <a:schemeClr val="dk1"/>
                </a:solidFill>
                <a:latin typeface="Times New Roman"/>
                <a:ea typeface="Times New Roman"/>
                <a:cs typeface="Times New Roman"/>
                <a:sym typeface="Times New Roman"/>
              </a:rPr>
              <a:t>Columns were standardized to appropriate data types, reducing potential errors during analysis.</a:t>
            </a:r>
            <a:endParaRPr sz="1300">
              <a:solidFill>
                <a:schemeClr val="dk1"/>
              </a:solidFill>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38"/>
          <p:cNvSpPr txBox="1"/>
          <p:nvPr>
            <p:ph type="ctrTitle"/>
          </p:nvPr>
        </p:nvSpPr>
        <p:spPr>
          <a:xfrm>
            <a:off x="0" y="0"/>
            <a:ext cx="9144000" cy="915300"/>
          </a:xfrm>
          <a:prstGeom prst="rect">
            <a:avLst/>
          </a:prstGeom>
          <a:solidFill>
            <a:srgbClr val="3B3B3B"/>
          </a:solidFill>
          <a:ln>
            <a:noFill/>
          </a:ln>
        </p:spPr>
        <p:txBody>
          <a:bodyPr anchorCtr="0" anchor="t" bIns="34275" lIns="68575" spcFirstLastPara="1" rIns="68575" wrap="square" tIns="34275">
            <a:normAutofit/>
          </a:bodyPr>
          <a:lstStyle/>
          <a:p>
            <a:pPr indent="0" lvl="0" marL="0" rtl="0" algn="ctr">
              <a:lnSpc>
                <a:spcPct val="90000"/>
              </a:lnSpc>
              <a:spcBef>
                <a:spcPts val="0"/>
              </a:spcBef>
              <a:spcAft>
                <a:spcPts val="0"/>
              </a:spcAft>
              <a:buClr>
                <a:srgbClr val="FF6600"/>
              </a:buClr>
              <a:buSzPts val="4500"/>
              <a:buFont typeface="Arial"/>
              <a:buNone/>
            </a:pPr>
            <a:r>
              <a:rPr b="1" lang="en" sz="1500">
                <a:solidFill>
                  <a:srgbClr val="FF6600"/>
                </a:solidFill>
                <a:latin typeface="Times New Roman"/>
                <a:ea typeface="Times New Roman"/>
                <a:cs typeface="Times New Roman"/>
                <a:sym typeface="Times New Roman"/>
              </a:rPr>
              <a:t>Data Information</a:t>
            </a:r>
            <a:endParaRPr sz="1500">
              <a:latin typeface="Times New Roman"/>
              <a:ea typeface="Times New Roman"/>
              <a:cs typeface="Times New Roman"/>
              <a:sym typeface="Times New Roman"/>
            </a:endParaRPr>
          </a:p>
        </p:txBody>
      </p:sp>
      <p:sp>
        <p:nvSpPr>
          <p:cNvPr id="225" name="Google Shape;225;p38"/>
          <p:cNvSpPr txBox="1"/>
          <p:nvPr>
            <p:ph type="ctrTitle"/>
          </p:nvPr>
        </p:nvSpPr>
        <p:spPr>
          <a:xfrm>
            <a:off x="0" y="0"/>
            <a:ext cx="9144000" cy="711900"/>
          </a:xfrm>
          <a:prstGeom prst="rect">
            <a:avLst/>
          </a:prstGeom>
          <a:solidFill>
            <a:srgbClr val="3B3B3B"/>
          </a:solidFill>
          <a:ln>
            <a:noFill/>
          </a:ln>
        </p:spPr>
        <p:txBody>
          <a:bodyPr anchorCtr="0" anchor="t" bIns="34275" lIns="68575" spcFirstLastPara="1" rIns="68575" wrap="square" tIns="34275">
            <a:normAutofit/>
          </a:bodyPr>
          <a:lstStyle/>
          <a:p>
            <a:pPr indent="0" lvl="0" marL="0" rtl="0" algn="ctr">
              <a:lnSpc>
                <a:spcPct val="90000"/>
              </a:lnSpc>
              <a:spcBef>
                <a:spcPts val="0"/>
              </a:spcBef>
              <a:spcAft>
                <a:spcPts val="0"/>
              </a:spcAft>
              <a:buClr>
                <a:srgbClr val="FF6600"/>
              </a:buClr>
              <a:buSzPts val="4500"/>
              <a:buFont typeface="Arial"/>
              <a:buNone/>
            </a:pPr>
            <a:r>
              <a:rPr b="1" lang="en" sz="3500">
                <a:solidFill>
                  <a:srgbClr val="FF6600"/>
                </a:solidFill>
                <a:latin typeface="Times New Roman"/>
                <a:ea typeface="Times New Roman"/>
                <a:cs typeface="Times New Roman"/>
                <a:sym typeface="Times New Roman"/>
              </a:rPr>
              <a:t>Data Understanding</a:t>
            </a:r>
            <a:endParaRPr sz="3500">
              <a:latin typeface="Times New Roman"/>
              <a:ea typeface="Times New Roman"/>
              <a:cs typeface="Times New Roman"/>
              <a:sym typeface="Times New Roman"/>
            </a:endParaRPr>
          </a:p>
        </p:txBody>
      </p:sp>
      <p:sp>
        <p:nvSpPr>
          <p:cNvPr id="226" name="Google Shape;226;p38"/>
          <p:cNvSpPr txBox="1"/>
          <p:nvPr/>
        </p:nvSpPr>
        <p:spPr>
          <a:xfrm>
            <a:off x="136075" y="1906800"/>
            <a:ext cx="8792400" cy="946500"/>
          </a:xfrm>
          <a:prstGeom prst="rect">
            <a:avLst/>
          </a:prstGeom>
          <a:noFill/>
          <a:ln>
            <a:noFill/>
          </a:ln>
        </p:spPr>
        <p:txBody>
          <a:bodyPr anchorCtr="0" anchor="t" bIns="91425" lIns="91425" spcFirstLastPara="1" rIns="91425" wrap="square" tIns="91425">
            <a:spAutoFit/>
          </a:bodyPr>
          <a:lstStyle/>
          <a:p>
            <a:pPr indent="-323850" lvl="0" marL="457200" rtl="0" algn="l">
              <a:lnSpc>
                <a:spcPct val="115000"/>
              </a:lnSpc>
              <a:spcBef>
                <a:spcPts val="1200"/>
              </a:spcBef>
              <a:spcAft>
                <a:spcPts val="0"/>
              </a:spcAft>
              <a:buClr>
                <a:schemeClr val="dk1"/>
              </a:buClr>
              <a:buSzPts val="1500"/>
              <a:buFont typeface="Times New Roman"/>
              <a:buChar char="●"/>
            </a:pPr>
            <a:r>
              <a:rPr b="1" lang="en" sz="1500">
                <a:solidFill>
                  <a:schemeClr val="dk1"/>
                </a:solidFill>
                <a:latin typeface="Times New Roman"/>
                <a:ea typeface="Times New Roman"/>
                <a:cs typeface="Times New Roman"/>
                <a:sym typeface="Times New Roman"/>
              </a:rPr>
              <a:t>Outlier Handling:</a:t>
            </a:r>
            <a:endParaRPr b="1" sz="1500">
              <a:solidFill>
                <a:schemeClr val="dk1"/>
              </a:solidFill>
              <a:latin typeface="Times New Roman"/>
              <a:ea typeface="Times New Roman"/>
              <a:cs typeface="Times New Roman"/>
              <a:sym typeface="Times New Roman"/>
            </a:endParaRPr>
          </a:p>
          <a:p>
            <a:pPr indent="-323850" lvl="1" marL="914400" rtl="0" algn="l">
              <a:lnSpc>
                <a:spcPct val="115000"/>
              </a:lnSpc>
              <a:spcBef>
                <a:spcPts val="0"/>
              </a:spcBef>
              <a:spcAft>
                <a:spcPts val="0"/>
              </a:spcAft>
              <a:buClr>
                <a:schemeClr val="dk1"/>
              </a:buClr>
              <a:buSzPts val="1500"/>
              <a:buFont typeface="Times New Roman"/>
              <a:buChar char="○"/>
            </a:pPr>
            <a:r>
              <a:rPr lang="en" sz="1500">
                <a:solidFill>
                  <a:schemeClr val="dk1"/>
                </a:solidFill>
                <a:latin typeface="Times New Roman"/>
                <a:ea typeface="Times New Roman"/>
                <a:cs typeface="Times New Roman"/>
                <a:sym typeface="Times New Roman"/>
              </a:rPr>
              <a:t>R</a:t>
            </a:r>
            <a:r>
              <a:rPr lang="en" sz="1500">
                <a:solidFill>
                  <a:schemeClr val="dk1"/>
                </a:solidFill>
                <a:latin typeface="Times New Roman"/>
                <a:ea typeface="Times New Roman"/>
                <a:cs typeface="Times New Roman"/>
                <a:sym typeface="Times New Roman"/>
              </a:rPr>
              <a:t>emoved outliers from the Dexa_Freq_During_Rx column by excluding entries where its value was zero.</a:t>
            </a:r>
            <a:endParaRPr sz="1500">
              <a:solidFill>
                <a:schemeClr val="dk1"/>
              </a:solidFill>
              <a:latin typeface="Times New Roman"/>
              <a:ea typeface="Times New Roman"/>
              <a:cs typeface="Times New Roman"/>
              <a:sym typeface="Times New Roman"/>
            </a:endParaRPr>
          </a:p>
        </p:txBody>
      </p:sp>
      <p:pic>
        <p:nvPicPr>
          <p:cNvPr id="227" name="Google Shape;227;p38"/>
          <p:cNvPicPr preferRelativeResize="0"/>
          <p:nvPr/>
        </p:nvPicPr>
        <p:blipFill>
          <a:blip r:embed="rId3">
            <a:alphaModFix/>
          </a:blip>
          <a:stretch>
            <a:fillRect/>
          </a:stretch>
        </p:blipFill>
        <p:spPr>
          <a:xfrm>
            <a:off x="0" y="1220100"/>
            <a:ext cx="9144001" cy="711900"/>
          </a:xfrm>
          <a:prstGeom prst="rect">
            <a:avLst/>
          </a:prstGeom>
          <a:noFill/>
          <a:ln>
            <a:noFill/>
          </a:ln>
        </p:spPr>
      </p:pic>
      <p:pic>
        <p:nvPicPr>
          <p:cNvPr id="228" name="Google Shape;228;p38"/>
          <p:cNvPicPr preferRelativeResize="0"/>
          <p:nvPr/>
        </p:nvPicPr>
        <p:blipFill>
          <a:blip r:embed="rId4">
            <a:alphaModFix/>
          </a:blip>
          <a:stretch>
            <a:fillRect/>
          </a:stretch>
        </p:blipFill>
        <p:spPr>
          <a:xfrm>
            <a:off x="0" y="3048912"/>
            <a:ext cx="9144001" cy="954676"/>
          </a:xfrm>
          <a:prstGeom prst="rect">
            <a:avLst/>
          </a:prstGeom>
          <a:noFill/>
          <a:ln>
            <a:noFill/>
          </a:ln>
        </p:spPr>
      </p:pic>
      <p:sp>
        <p:nvSpPr>
          <p:cNvPr id="229" name="Google Shape;229;p38"/>
          <p:cNvSpPr txBox="1"/>
          <p:nvPr/>
        </p:nvSpPr>
        <p:spPr>
          <a:xfrm>
            <a:off x="136075" y="4116600"/>
            <a:ext cx="8792400" cy="946500"/>
          </a:xfrm>
          <a:prstGeom prst="rect">
            <a:avLst/>
          </a:prstGeom>
          <a:noFill/>
          <a:ln>
            <a:noFill/>
          </a:ln>
        </p:spPr>
        <p:txBody>
          <a:bodyPr anchorCtr="0" anchor="t" bIns="91425" lIns="91425" spcFirstLastPara="1" rIns="91425" wrap="square" tIns="91425">
            <a:spAutoFit/>
          </a:bodyPr>
          <a:lstStyle/>
          <a:p>
            <a:pPr indent="-323850" lvl="0" marL="457200" rtl="0" algn="l">
              <a:lnSpc>
                <a:spcPct val="115000"/>
              </a:lnSpc>
              <a:spcBef>
                <a:spcPts val="1200"/>
              </a:spcBef>
              <a:spcAft>
                <a:spcPts val="0"/>
              </a:spcAft>
              <a:buClr>
                <a:schemeClr val="dk1"/>
              </a:buClr>
              <a:buSzPts val="1500"/>
              <a:buFont typeface="Times New Roman"/>
              <a:buChar char="●"/>
            </a:pPr>
            <a:r>
              <a:rPr b="1" lang="en" sz="1500">
                <a:solidFill>
                  <a:schemeClr val="dk1"/>
                </a:solidFill>
                <a:latin typeface="Times New Roman"/>
                <a:ea typeface="Times New Roman"/>
                <a:cs typeface="Times New Roman"/>
                <a:sym typeface="Times New Roman"/>
              </a:rPr>
              <a:t>Binary Encoding:</a:t>
            </a:r>
            <a:endParaRPr b="1" sz="1500">
              <a:solidFill>
                <a:schemeClr val="dk1"/>
              </a:solidFill>
              <a:latin typeface="Times New Roman"/>
              <a:ea typeface="Times New Roman"/>
              <a:cs typeface="Times New Roman"/>
              <a:sym typeface="Times New Roman"/>
            </a:endParaRPr>
          </a:p>
          <a:p>
            <a:pPr indent="-323850" lvl="1" marL="914400" rtl="0" algn="l">
              <a:lnSpc>
                <a:spcPct val="115000"/>
              </a:lnSpc>
              <a:spcBef>
                <a:spcPts val="0"/>
              </a:spcBef>
              <a:spcAft>
                <a:spcPts val="0"/>
              </a:spcAft>
              <a:buClr>
                <a:schemeClr val="dk1"/>
              </a:buClr>
              <a:buSzPts val="1500"/>
              <a:buFont typeface="Times New Roman"/>
              <a:buChar char="○"/>
            </a:pPr>
            <a:r>
              <a:rPr lang="en" sz="1500">
                <a:solidFill>
                  <a:schemeClr val="dk1"/>
                </a:solidFill>
                <a:latin typeface="Times New Roman"/>
                <a:ea typeface="Times New Roman"/>
                <a:cs typeface="Times New Roman"/>
                <a:sym typeface="Times New Roman"/>
              </a:rPr>
              <a:t>C</a:t>
            </a:r>
            <a:r>
              <a:rPr lang="en" sz="1500">
                <a:solidFill>
                  <a:schemeClr val="dk1"/>
                </a:solidFill>
                <a:latin typeface="Times New Roman"/>
                <a:ea typeface="Times New Roman"/>
                <a:cs typeface="Times New Roman"/>
                <a:sym typeface="Times New Roman"/>
              </a:rPr>
              <a:t>onverted categorical binary values ('N' and 'Y') into numerical representations (0 and 1), ensuring compatibility with classifier models.</a:t>
            </a:r>
            <a:endParaRPr b="1" sz="1500">
              <a:solidFill>
                <a:schemeClr val="dk1"/>
              </a:solidFill>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39"/>
          <p:cNvSpPr txBox="1"/>
          <p:nvPr>
            <p:ph type="ctrTitle"/>
          </p:nvPr>
        </p:nvSpPr>
        <p:spPr>
          <a:xfrm>
            <a:off x="0" y="0"/>
            <a:ext cx="9144000" cy="915300"/>
          </a:xfrm>
          <a:prstGeom prst="rect">
            <a:avLst/>
          </a:prstGeom>
          <a:solidFill>
            <a:srgbClr val="3B3B3B"/>
          </a:solidFill>
          <a:ln>
            <a:noFill/>
          </a:ln>
        </p:spPr>
        <p:txBody>
          <a:bodyPr anchorCtr="0" anchor="t" bIns="34275" lIns="68575" spcFirstLastPara="1" rIns="68575" wrap="square" tIns="34275">
            <a:normAutofit/>
          </a:bodyPr>
          <a:lstStyle/>
          <a:p>
            <a:pPr indent="0" lvl="0" marL="0" rtl="0" algn="ctr">
              <a:lnSpc>
                <a:spcPct val="90000"/>
              </a:lnSpc>
              <a:spcBef>
                <a:spcPts val="0"/>
              </a:spcBef>
              <a:spcAft>
                <a:spcPts val="0"/>
              </a:spcAft>
              <a:buClr>
                <a:srgbClr val="FF6600"/>
              </a:buClr>
              <a:buSzPts val="4500"/>
              <a:buFont typeface="Arial"/>
              <a:buNone/>
            </a:pPr>
            <a:r>
              <a:rPr b="1" lang="en" sz="1500">
                <a:solidFill>
                  <a:srgbClr val="FF6600"/>
                </a:solidFill>
                <a:latin typeface="Times New Roman"/>
                <a:ea typeface="Times New Roman"/>
                <a:cs typeface="Times New Roman"/>
                <a:sym typeface="Times New Roman"/>
              </a:rPr>
              <a:t>Data Information</a:t>
            </a:r>
            <a:endParaRPr sz="1500">
              <a:latin typeface="Times New Roman"/>
              <a:ea typeface="Times New Roman"/>
              <a:cs typeface="Times New Roman"/>
              <a:sym typeface="Times New Roman"/>
            </a:endParaRPr>
          </a:p>
        </p:txBody>
      </p:sp>
      <p:sp>
        <p:nvSpPr>
          <p:cNvPr id="235" name="Google Shape;235;p39"/>
          <p:cNvSpPr txBox="1"/>
          <p:nvPr>
            <p:ph type="ctrTitle"/>
          </p:nvPr>
        </p:nvSpPr>
        <p:spPr>
          <a:xfrm>
            <a:off x="0" y="0"/>
            <a:ext cx="9144000" cy="711900"/>
          </a:xfrm>
          <a:prstGeom prst="rect">
            <a:avLst/>
          </a:prstGeom>
          <a:solidFill>
            <a:srgbClr val="3B3B3B"/>
          </a:solidFill>
          <a:ln>
            <a:noFill/>
          </a:ln>
        </p:spPr>
        <p:txBody>
          <a:bodyPr anchorCtr="0" anchor="t" bIns="34275" lIns="68575" spcFirstLastPara="1" rIns="68575" wrap="square" tIns="34275">
            <a:normAutofit/>
          </a:bodyPr>
          <a:lstStyle/>
          <a:p>
            <a:pPr indent="0" lvl="0" marL="0" rtl="0" algn="ctr">
              <a:lnSpc>
                <a:spcPct val="90000"/>
              </a:lnSpc>
              <a:spcBef>
                <a:spcPts val="0"/>
              </a:spcBef>
              <a:spcAft>
                <a:spcPts val="0"/>
              </a:spcAft>
              <a:buClr>
                <a:srgbClr val="FF6600"/>
              </a:buClr>
              <a:buSzPts val="4500"/>
              <a:buFont typeface="Arial"/>
              <a:buNone/>
            </a:pPr>
            <a:r>
              <a:rPr b="1" lang="en" sz="3500">
                <a:solidFill>
                  <a:srgbClr val="FF6600"/>
                </a:solidFill>
                <a:latin typeface="Times New Roman"/>
                <a:ea typeface="Times New Roman"/>
                <a:cs typeface="Times New Roman"/>
                <a:sym typeface="Times New Roman"/>
              </a:rPr>
              <a:t>Data Understanding</a:t>
            </a:r>
            <a:endParaRPr sz="3500">
              <a:latin typeface="Times New Roman"/>
              <a:ea typeface="Times New Roman"/>
              <a:cs typeface="Times New Roman"/>
              <a:sym typeface="Times New Roman"/>
            </a:endParaRPr>
          </a:p>
        </p:txBody>
      </p:sp>
      <p:pic>
        <p:nvPicPr>
          <p:cNvPr id="236" name="Google Shape;236;p39"/>
          <p:cNvPicPr preferRelativeResize="0"/>
          <p:nvPr/>
        </p:nvPicPr>
        <p:blipFill>
          <a:blip r:embed="rId3">
            <a:alphaModFix/>
          </a:blip>
          <a:stretch>
            <a:fillRect/>
          </a:stretch>
        </p:blipFill>
        <p:spPr>
          <a:xfrm>
            <a:off x="0" y="991500"/>
            <a:ext cx="9144001" cy="2673400"/>
          </a:xfrm>
          <a:prstGeom prst="rect">
            <a:avLst/>
          </a:prstGeom>
          <a:noFill/>
          <a:ln>
            <a:noFill/>
          </a:ln>
        </p:spPr>
      </p:pic>
      <p:sp>
        <p:nvSpPr>
          <p:cNvPr id="237" name="Google Shape;237;p39"/>
          <p:cNvSpPr txBox="1"/>
          <p:nvPr/>
        </p:nvSpPr>
        <p:spPr>
          <a:xfrm>
            <a:off x="136075" y="3735600"/>
            <a:ext cx="8792400" cy="615000"/>
          </a:xfrm>
          <a:prstGeom prst="rect">
            <a:avLst/>
          </a:prstGeom>
          <a:noFill/>
          <a:ln>
            <a:noFill/>
          </a:ln>
        </p:spPr>
        <p:txBody>
          <a:bodyPr anchorCtr="0" anchor="t" bIns="91425" lIns="91425" spcFirstLastPara="1" rIns="91425" wrap="square" tIns="91425">
            <a:spAutoFit/>
          </a:bodyPr>
          <a:lstStyle/>
          <a:p>
            <a:pPr indent="-311150" lvl="0" marL="457200" rtl="0" algn="l">
              <a:lnSpc>
                <a:spcPct val="115000"/>
              </a:lnSpc>
              <a:spcBef>
                <a:spcPts val="1200"/>
              </a:spcBef>
              <a:spcAft>
                <a:spcPts val="0"/>
              </a:spcAft>
              <a:buClr>
                <a:schemeClr val="dk1"/>
              </a:buClr>
              <a:buSzPts val="1300"/>
              <a:buFont typeface="Times New Roman"/>
              <a:buChar char="●"/>
            </a:pPr>
            <a:r>
              <a:rPr b="1" lang="en" sz="1300">
                <a:solidFill>
                  <a:schemeClr val="dk1"/>
                </a:solidFill>
                <a:latin typeface="Times New Roman"/>
                <a:ea typeface="Times New Roman"/>
                <a:cs typeface="Times New Roman"/>
                <a:sym typeface="Times New Roman"/>
              </a:rPr>
              <a:t>Outlier Handling:</a:t>
            </a:r>
            <a:endParaRPr b="1" sz="1300">
              <a:solidFill>
                <a:schemeClr val="dk1"/>
              </a:solidFill>
              <a:latin typeface="Times New Roman"/>
              <a:ea typeface="Times New Roman"/>
              <a:cs typeface="Times New Roman"/>
              <a:sym typeface="Times New Roman"/>
            </a:endParaRPr>
          </a:p>
          <a:p>
            <a:pPr indent="-311150" lvl="1" marL="914400" rtl="0" algn="l">
              <a:lnSpc>
                <a:spcPct val="115000"/>
              </a:lnSpc>
              <a:spcBef>
                <a:spcPts val="0"/>
              </a:spcBef>
              <a:spcAft>
                <a:spcPts val="0"/>
              </a:spcAft>
              <a:buClr>
                <a:schemeClr val="dk1"/>
              </a:buClr>
              <a:buSzPts val="1300"/>
              <a:buFont typeface="Times New Roman"/>
              <a:buChar char="○"/>
            </a:pPr>
            <a:r>
              <a:rPr lang="en" sz="1300">
                <a:solidFill>
                  <a:schemeClr val="dk1"/>
                </a:solidFill>
                <a:latin typeface="Times New Roman"/>
                <a:ea typeface="Times New Roman"/>
                <a:cs typeface="Times New Roman"/>
                <a:sym typeface="Times New Roman"/>
              </a:rPr>
              <a:t>Applied the IQR method to cap extreme values within acceptable ranges, addressing potential data skew.</a:t>
            </a:r>
            <a:endParaRPr sz="1300">
              <a:solidFill>
                <a:schemeClr val="dk1"/>
              </a:solidFill>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40"/>
          <p:cNvSpPr txBox="1"/>
          <p:nvPr>
            <p:ph type="ctrTitle"/>
          </p:nvPr>
        </p:nvSpPr>
        <p:spPr>
          <a:xfrm>
            <a:off x="0" y="0"/>
            <a:ext cx="9144000" cy="915300"/>
          </a:xfrm>
          <a:prstGeom prst="rect">
            <a:avLst/>
          </a:prstGeom>
          <a:solidFill>
            <a:srgbClr val="3B3B3B"/>
          </a:solidFill>
          <a:ln>
            <a:noFill/>
          </a:ln>
        </p:spPr>
        <p:txBody>
          <a:bodyPr anchorCtr="0" anchor="t" bIns="34275" lIns="68575" spcFirstLastPara="1" rIns="68575" wrap="square" tIns="34275">
            <a:normAutofit/>
          </a:bodyPr>
          <a:lstStyle/>
          <a:p>
            <a:pPr indent="0" lvl="0" marL="0" rtl="0" algn="ctr">
              <a:lnSpc>
                <a:spcPct val="90000"/>
              </a:lnSpc>
              <a:spcBef>
                <a:spcPts val="0"/>
              </a:spcBef>
              <a:spcAft>
                <a:spcPts val="0"/>
              </a:spcAft>
              <a:buClr>
                <a:srgbClr val="FF6600"/>
              </a:buClr>
              <a:buSzPts val="4500"/>
              <a:buFont typeface="Arial"/>
              <a:buNone/>
            </a:pPr>
            <a:r>
              <a:rPr b="1" lang="en" sz="1500">
                <a:solidFill>
                  <a:srgbClr val="FF6600"/>
                </a:solidFill>
                <a:latin typeface="Times New Roman"/>
                <a:ea typeface="Times New Roman"/>
                <a:cs typeface="Times New Roman"/>
                <a:sym typeface="Times New Roman"/>
              </a:rPr>
              <a:t>Data Information</a:t>
            </a:r>
            <a:endParaRPr sz="1500">
              <a:latin typeface="Times New Roman"/>
              <a:ea typeface="Times New Roman"/>
              <a:cs typeface="Times New Roman"/>
              <a:sym typeface="Times New Roman"/>
            </a:endParaRPr>
          </a:p>
        </p:txBody>
      </p:sp>
      <p:sp>
        <p:nvSpPr>
          <p:cNvPr id="243" name="Google Shape;243;p40"/>
          <p:cNvSpPr txBox="1"/>
          <p:nvPr>
            <p:ph type="ctrTitle"/>
          </p:nvPr>
        </p:nvSpPr>
        <p:spPr>
          <a:xfrm>
            <a:off x="0" y="0"/>
            <a:ext cx="9144000" cy="711900"/>
          </a:xfrm>
          <a:prstGeom prst="rect">
            <a:avLst/>
          </a:prstGeom>
          <a:solidFill>
            <a:srgbClr val="3B3B3B"/>
          </a:solidFill>
          <a:ln>
            <a:noFill/>
          </a:ln>
        </p:spPr>
        <p:txBody>
          <a:bodyPr anchorCtr="0" anchor="t" bIns="34275" lIns="68575" spcFirstLastPara="1" rIns="68575" wrap="square" tIns="34275">
            <a:normAutofit/>
          </a:bodyPr>
          <a:lstStyle/>
          <a:p>
            <a:pPr indent="0" lvl="0" marL="0" rtl="0" algn="ctr">
              <a:lnSpc>
                <a:spcPct val="90000"/>
              </a:lnSpc>
              <a:spcBef>
                <a:spcPts val="0"/>
              </a:spcBef>
              <a:spcAft>
                <a:spcPts val="0"/>
              </a:spcAft>
              <a:buClr>
                <a:srgbClr val="FF6600"/>
              </a:buClr>
              <a:buSzPts val="4500"/>
              <a:buFont typeface="Arial"/>
              <a:buNone/>
            </a:pPr>
            <a:r>
              <a:rPr b="1" lang="en" sz="3500">
                <a:solidFill>
                  <a:srgbClr val="FF6600"/>
                </a:solidFill>
                <a:latin typeface="Times New Roman"/>
                <a:ea typeface="Times New Roman"/>
                <a:cs typeface="Times New Roman"/>
                <a:sym typeface="Times New Roman"/>
              </a:rPr>
              <a:t>Data Understanding</a:t>
            </a:r>
            <a:endParaRPr sz="3500">
              <a:latin typeface="Times New Roman"/>
              <a:ea typeface="Times New Roman"/>
              <a:cs typeface="Times New Roman"/>
              <a:sym typeface="Times New Roman"/>
            </a:endParaRPr>
          </a:p>
        </p:txBody>
      </p:sp>
      <p:pic>
        <p:nvPicPr>
          <p:cNvPr id="244" name="Google Shape;244;p40"/>
          <p:cNvPicPr preferRelativeResize="0"/>
          <p:nvPr/>
        </p:nvPicPr>
        <p:blipFill>
          <a:blip r:embed="rId3">
            <a:alphaModFix/>
          </a:blip>
          <a:stretch>
            <a:fillRect/>
          </a:stretch>
        </p:blipFill>
        <p:spPr>
          <a:xfrm>
            <a:off x="0" y="1067700"/>
            <a:ext cx="9144000" cy="1619750"/>
          </a:xfrm>
          <a:prstGeom prst="rect">
            <a:avLst/>
          </a:prstGeom>
          <a:noFill/>
          <a:ln>
            <a:noFill/>
          </a:ln>
        </p:spPr>
      </p:pic>
      <p:sp>
        <p:nvSpPr>
          <p:cNvPr id="245" name="Google Shape;245;p40"/>
          <p:cNvSpPr txBox="1"/>
          <p:nvPr/>
        </p:nvSpPr>
        <p:spPr>
          <a:xfrm>
            <a:off x="121000" y="2839850"/>
            <a:ext cx="8608500" cy="946500"/>
          </a:xfrm>
          <a:prstGeom prst="rect">
            <a:avLst/>
          </a:prstGeom>
          <a:noFill/>
          <a:ln>
            <a:noFill/>
          </a:ln>
        </p:spPr>
        <p:txBody>
          <a:bodyPr anchorCtr="0" anchor="t" bIns="91425" lIns="91425" spcFirstLastPara="1" rIns="91425" wrap="square" tIns="91425">
            <a:spAutoFit/>
          </a:bodyPr>
          <a:lstStyle/>
          <a:p>
            <a:pPr indent="-323850" lvl="0" marL="457200" rtl="0" algn="l">
              <a:lnSpc>
                <a:spcPct val="115000"/>
              </a:lnSpc>
              <a:spcBef>
                <a:spcPts val="1200"/>
              </a:spcBef>
              <a:spcAft>
                <a:spcPts val="0"/>
              </a:spcAft>
              <a:buClr>
                <a:schemeClr val="dk1"/>
              </a:buClr>
              <a:buSzPts val="1500"/>
              <a:buFont typeface="Times New Roman"/>
              <a:buChar char="●"/>
            </a:pPr>
            <a:r>
              <a:rPr b="1" lang="en" sz="1500">
                <a:solidFill>
                  <a:schemeClr val="dk1"/>
                </a:solidFill>
                <a:latin typeface="Times New Roman"/>
                <a:ea typeface="Times New Roman"/>
                <a:cs typeface="Times New Roman"/>
                <a:sym typeface="Times New Roman"/>
              </a:rPr>
              <a:t>Risk Level Encoding:</a:t>
            </a:r>
            <a:endParaRPr b="1" sz="1500">
              <a:solidFill>
                <a:schemeClr val="dk1"/>
              </a:solidFill>
              <a:latin typeface="Times New Roman"/>
              <a:ea typeface="Times New Roman"/>
              <a:cs typeface="Times New Roman"/>
              <a:sym typeface="Times New Roman"/>
            </a:endParaRPr>
          </a:p>
          <a:p>
            <a:pPr indent="-323850" lvl="1" marL="914400" rtl="0" algn="l">
              <a:lnSpc>
                <a:spcPct val="115000"/>
              </a:lnSpc>
              <a:spcBef>
                <a:spcPts val="0"/>
              </a:spcBef>
              <a:spcAft>
                <a:spcPts val="0"/>
              </a:spcAft>
              <a:buClr>
                <a:schemeClr val="dk1"/>
              </a:buClr>
              <a:buSzPts val="1500"/>
              <a:buFont typeface="Times New Roman"/>
              <a:buChar char="○"/>
            </a:pPr>
            <a:r>
              <a:rPr lang="en" sz="1500">
                <a:solidFill>
                  <a:schemeClr val="dk1"/>
                </a:solidFill>
                <a:latin typeface="Times New Roman"/>
                <a:ea typeface="Times New Roman"/>
                <a:cs typeface="Times New Roman"/>
                <a:sym typeface="Times New Roman"/>
              </a:rPr>
              <a:t>C</a:t>
            </a:r>
            <a:r>
              <a:rPr lang="en" sz="1500">
                <a:solidFill>
                  <a:schemeClr val="dk1"/>
                </a:solidFill>
                <a:latin typeface="Times New Roman"/>
                <a:ea typeface="Times New Roman"/>
                <a:cs typeface="Times New Roman"/>
                <a:sym typeface="Times New Roman"/>
              </a:rPr>
              <a:t>ategorized patient risk levels into bins such as 'None', 'Low', 'Moderate', and 'High' based on Count_Of_Risks values, enabling targeted risk analysis.</a:t>
            </a:r>
            <a:endParaRPr sz="1500">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41"/>
          <p:cNvSpPr txBox="1"/>
          <p:nvPr>
            <p:ph type="ctrTitle"/>
          </p:nvPr>
        </p:nvSpPr>
        <p:spPr>
          <a:xfrm>
            <a:off x="0" y="0"/>
            <a:ext cx="9144000" cy="915300"/>
          </a:xfrm>
          <a:prstGeom prst="rect">
            <a:avLst/>
          </a:prstGeom>
          <a:solidFill>
            <a:srgbClr val="3B3B3B"/>
          </a:solidFill>
          <a:ln>
            <a:noFill/>
          </a:ln>
        </p:spPr>
        <p:txBody>
          <a:bodyPr anchorCtr="0" anchor="t" bIns="34275" lIns="68575" spcFirstLastPara="1" rIns="68575" wrap="square" tIns="34275">
            <a:normAutofit/>
          </a:bodyPr>
          <a:lstStyle/>
          <a:p>
            <a:pPr indent="0" lvl="0" marL="0" rtl="0" algn="ctr">
              <a:lnSpc>
                <a:spcPct val="90000"/>
              </a:lnSpc>
              <a:spcBef>
                <a:spcPts val="0"/>
              </a:spcBef>
              <a:spcAft>
                <a:spcPts val="0"/>
              </a:spcAft>
              <a:buClr>
                <a:srgbClr val="FF6600"/>
              </a:buClr>
              <a:buSzPts val="4500"/>
              <a:buFont typeface="Arial"/>
              <a:buNone/>
            </a:pPr>
            <a:r>
              <a:rPr b="1" lang="en" sz="1500">
                <a:solidFill>
                  <a:srgbClr val="FF6600"/>
                </a:solidFill>
                <a:latin typeface="Times New Roman"/>
                <a:ea typeface="Times New Roman"/>
                <a:cs typeface="Times New Roman"/>
                <a:sym typeface="Times New Roman"/>
              </a:rPr>
              <a:t>Data Information</a:t>
            </a:r>
            <a:endParaRPr sz="1500">
              <a:latin typeface="Times New Roman"/>
              <a:ea typeface="Times New Roman"/>
              <a:cs typeface="Times New Roman"/>
              <a:sym typeface="Times New Roman"/>
            </a:endParaRPr>
          </a:p>
        </p:txBody>
      </p:sp>
      <p:sp>
        <p:nvSpPr>
          <p:cNvPr id="251" name="Google Shape;251;p41"/>
          <p:cNvSpPr txBox="1"/>
          <p:nvPr>
            <p:ph type="ctrTitle"/>
          </p:nvPr>
        </p:nvSpPr>
        <p:spPr>
          <a:xfrm>
            <a:off x="0" y="0"/>
            <a:ext cx="9144000" cy="711900"/>
          </a:xfrm>
          <a:prstGeom prst="rect">
            <a:avLst/>
          </a:prstGeom>
          <a:solidFill>
            <a:srgbClr val="3B3B3B"/>
          </a:solidFill>
          <a:ln>
            <a:noFill/>
          </a:ln>
        </p:spPr>
        <p:txBody>
          <a:bodyPr anchorCtr="0" anchor="t" bIns="34275" lIns="68575" spcFirstLastPara="1" rIns="68575" wrap="square" tIns="34275">
            <a:normAutofit/>
          </a:bodyPr>
          <a:lstStyle/>
          <a:p>
            <a:pPr indent="0" lvl="0" marL="0" rtl="0" algn="ctr">
              <a:lnSpc>
                <a:spcPct val="90000"/>
              </a:lnSpc>
              <a:spcBef>
                <a:spcPts val="0"/>
              </a:spcBef>
              <a:spcAft>
                <a:spcPts val="0"/>
              </a:spcAft>
              <a:buClr>
                <a:srgbClr val="FF6600"/>
              </a:buClr>
              <a:buSzPts val="4500"/>
              <a:buFont typeface="Arial"/>
              <a:buNone/>
            </a:pPr>
            <a:r>
              <a:rPr b="1" lang="en" sz="3500">
                <a:solidFill>
                  <a:srgbClr val="FF6600"/>
                </a:solidFill>
                <a:latin typeface="Times New Roman"/>
                <a:ea typeface="Times New Roman"/>
                <a:cs typeface="Times New Roman"/>
                <a:sym typeface="Times New Roman"/>
              </a:rPr>
              <a:t>Exploratory Data Analysis (EDA)</a:t>
            </a:r>
            <a:endParaRPr sz="3500">
              <a:latin typeface="Times New Roman"/>
              <a:ea typeface="Times New Roman"/>
              <a:cs typeface="Times New Roman"/>
              <a:sym typeface="Times New Roman"/>
            </a:endParaRPr>
          </a:p>
        </p:txBody>
      </p:sp>
      <p:sp>
        <p:nvSpPr>
          <p:cNvPr id="252" name="Google Shape;252;p41"/>
          <p:cNvSpPr txBox="1"/>
          <p:nvPr/>
        </p:nvSpPr>
        <p:spPr>
          <a:xfrm>
            <a:off x="152400" y="838200"/>
            <a:ext cx="8629500" cy="4365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a:solidFill>
                  <a:schemeClr val="dk1"/>
                </a:solidFill>
                <a:latin typeface="Times New Roman"/>
                <a:ea typeface="Times New Roman"/>
                <a:cs typeface="Times New Roman"/>
                <a:sym typeface="Times New Roman"/>
              </a:rPr>
              <a:t>During the exploratory data analysis (EDA), we performed the following steps:</a:t>
            </a:r>
            <a:endParaRPr>
              <a:solidFill>
                <a:schemeClr val="dk1"/>
              </a:solidFill>
              <a:latin typeface="Times New Roman"/>
              <a:ea typeface="Times New Roman"/>
              <a:cs typeface="Times New Roman"/>
              <a:sym typeface="Times New Roman"/>
            </a:endParaRPr>
          </a:p>
          <a:p>
            <a:pPr indent="-317500" lvl="0" marL="457200" rtl="0" algn="l">
              <a:lnSpc>
                <a:spcPct val="115000"/>
              </a:lnSpc>
              <a:spcBef>
                <a:spcPts val="0"/>
              </a:spcBef>
              <a:spcAft>
                <a:spcPts val="0"/>
              </a:spcAft>
              <a:buClr>
                <a:schemeClr val="dk1"/>
              </a:buClr>
              <a:buSzPts val="1400"/>
              <a:buChar char="●"/>
            </a:pPr>
            <a:r>
              <a:rPr b="1" lang="en">
                <a:solidFill>
                  <a:schemeClr val="dk1"/>
                </a:solidFill>
                <a:latin typeface="Times New Roman"/>
                <a:ea typeface="Times New Roman"/>
                <a:cs typeface="Times New Roman"/>
                <a:sym typeface="Times New Roman"/>
              </a:rPr>
              <a:t>Data Visualization</a:t>
            </a:r>
            <a:r>
              <a:rPr lang="en">
                <a:solidFill>
                  <a:schemeClr val="dk1"/>
                </a:solidFill>
                <a:latin typeface="Times New Roman"/>
                <a:ea typeface="Times New Roman"/>
                <a:cs typeface="Times New Roman"/>
                <a:sym typeface="Times New Roman"/>
              </a:rPr>
              <a:t>: Visualized distributions of numerical features such as Dexa_Freq_During_Rx and Count_Of_Risks. </a:t>
            </a:r>
            <a:endParaRPr>
              <a:solidFill>
                <a:schemeClr val="dk1"/>
              </a:solidFill>
              <a:latin typeface="Times New Roman"/>
              <a:ea typeface="Times New Roman"/>
              <a:cs typeface="Times New Roman"/>
              <a:sym typeface="Times New Roman"/>
            </a:endParaRPr>
          </a:p>
          <a:p>
            <a:pPr indent="-317500" lvl="1" marL="914400" rtl="0" algn="l">
              <a:lnSpc>
                <a:spcPct val="115000"/>
              </a:lnSpc>
              <a:spcBef>
                <a:spcPts val="0"/>
              </a:spcBef>
              <a:spcAft>
                <a:spcPts val="0"/>
              </a:spcAft>
              <a:buClr>
                <a:schemeClr val="dk1"/>
              </a:buClr>
              <a:buSzPts val="1400"/>
              <a:buFont typeface="Times New Roman"/>
              <a:buChar char="○"/>
            </a:pPr>
            <a:r>
              <a:rPr lang="en">
                <a:solidFill>
                  <a:schemeClr val="dk1"/>
                </a:solidFill>
                <a:latin typeface="Times New Roman"/>
                <a:ea typeface="Times New Roman"/>
                <a:cs typeface="Times New Roman"/>
                <a:sym typeface="Times New Roman"/>
              </a:rPr>
              <a:t>Histograms showed high skewness in Dexa_Freq_During_Rx, leading to the decision to apply log transformation for normalization</a:t>
            </a:r>
            <a:endParaRPr>
              <a:solidFill>
                <a:schemeClr val="dk1"/>
              </a:solidFill>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t/>
            </a:r>
            <a:endParaRPr>
              <a:solidFill>
                <a:schemeClr val="dk1"/>
              </a:solidFill>
              <a:latin typeface="Times New Roman"/>
              <a:ea typeface="Times New Roman"/>
              <a:cs typeface="Times New Roman"/>
              <a:sym typeface="Times New Roman"/>
            </a:endParaRPr>
          </a:p>
          <a:p>
            <a:pPr indent="-317500" lvl="0" marL="457200" rtl="0" algn="l">
              <a:lnSpc>
                <a:spcPct val="115000"/>
              </a:lnSpc>
              <a:spcBef>
                <a:spcPts val="0"/>
              </a:spcBef>
              <a:spcAft>
                <a:spcPts val="0"/>
              </a:spcAft>
              <a:buClr>
                <a:schemeClr val="dk1"/>
              </a:buClr>
              <a:buSzPts val="1400"/>
              <a:buChar char="●"/>
            </a:pPr>
            <a:r>
              <a:rPr b="1" lang="en">
                <a:solidFill>
                  <a:schemeClr val="dk1"/>
                </a:solidFill>
                <a:latin typeface="Times New Roman"/>
                <a:ea typeface="Times New Roman"/>
                <a:cs typeface="Times New Roman"/>
                <a:sym typeface="Times New Roman"/>
              </a:rPr>
              <a:t>Correlation Analysis</a:t>
            </a:r>
            <a:r>
              <a:rPr lang="en">
                <a:solidFill>
                  <a:schemeClr val="dk1"/>
                </a:solidFill>
                <a:latin typeface="Times New Roman"/>
                <a:ea typeface="Times New Roman"/>
                <a:cs typeface="Times New Roman"/>
                <a:sym typeface="Times New Roman"/>
              </a:rPr>
              <a:t>: Calculated correlations between numerical variables. Count_Of_Risks showed a moderate correlation with the target variable Persistency_Flag</a:t>
            </a:r>
            <a:endParaRPr>
              <a:solidFill>
                <a:schemeClr val="dk1"/>
              </a:solidFill>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t/>
            </a:r>
            <a:endParaRPr>
              <a:solidFill>
                <a:schemeClr val="dk1"/>
              </a:solidFill>
              <a:latin typeface="Times New Roman"/>
              <a:ea typeface="Times New Roman"/>
              <a:cs typeface="Times New Roman"/>
              <a:sym typeface="Times New Roman"/>
            </a:endParaRPr>
          </a:p>
          <a:p>
            <a:pPr indent="-317500" lvl="0" marL="457200" rtl="0" algn="l">
              <a:lnSpc>
                <a:spcPct val="115000"/>
              </a:lnSpc>
              <a:spcBef>
                <a:spcPts val="0"/>
              </a:spcBef>
              <a:spcAft>
                <a:spcPts val="0"/>
              </a:spcAft>
              <a:buClr>
                <a:schemeClr val="dk1"/>
              </a:buClr>
              <a:buSzPts val="1400"/>
              <a:buChar char="●"/>
            </a:pPr>
            <a:r>
              <a:rPr b="1" lang="en">
                <a:solidFill>
                  <a:schemeClr val="dk1"/>
                </a:solidFill>
                <a:latin typeface="Times New Roman"/>
                <a:ea typeface="Times New Roman"/>
                <a:cs typeface="Times New Roman"/>
                <a:sym typeface="Times New Roman"/>
              </a:rPr>
              <a:t>Categorical Feature Inspection</a:t>
            </a:r>
            <a:r>
              <a:rPr lang="en">
                <a:solidFill>
                  <a:schemeClr val="dk1"/>
                </a:solidFill>
                <a:latin typeface="Times New Roman"/>
                <a:ea typeface="Times New Roman"/>
                <a:cs typeface="Times New Roman"/>
                <a:sym typeface="Times New Roman"/>
              </a:rPr>
              <a:t>: Explored distributions for categorical variables like Ntm_Speciality and Gender. Identified the imbalanced classes in Ntm_Speciality which could maybe lead to overfitting (?)</a:t>
            </a:r>
            <a:endParaRPr>
              <a:solidFill>
                <a:schemeClr val="dk1"/>
              </a:solidFill>
              <a:latin typeface="Times New Roman"/>
              <a:ea typeface="Times New Roman"/>
              <a:cs typeface="Times New Roman"/>
              <a:sym typeface="Times New Roman"/>
            </a:endParaRPr>
          </a:p>
          <a:p>
            <a:pPr indent="-317500" lvl="0" marL="457200" rtl="0" algn="l">
              <a:lnSpc>
                <a:spcPct val="115000"/>
              </a:lnSpc>
              <a:spcBef>
                <a:spcPts val="0"/>
              </a:spcBef>
              <a:spcAft>
                <a:spcPts val="0"/>
              </a:spcAft>
              <a:buClr>
                <a:schemeClr val="dk1"/>
              </a:buClr>
              <a:buSzPts val="1400"/>
              <a:buChar char="●"/>
            </a:pPr>
            <a:r>
              <a:rPr b="1" lang="en">
                <a:solidFill>
                  <a:schemeClr val="dk1"/>
                </a:solidFill>
                <a:latin typeface="Times New Roman"/>
                <a:ea typeface="Times New Roman"/>
                <a:cs typeface="Times New Roman"/>
                <a:sym typeface="Times New Roman"/>
              </a:rPr>
              <a:t>Outlier Detection</a:t>
            </a:r>
            <a:r>
              <a:rPr lang="en">
                <a:solidFill>
                  <a:schemeClr val="dk1"/>
                </a:solidFill>
                <a:latin typeface="Times New Roman"/>
                <a:ea typeface="Times New Roman"/>
                <a:cs typeface="Times New Roman"/>
                <a:sym typeface="Times New Roman"/>
              </a:rPr>
              <a:t>: Used the Interquartile Range (IQR) method to detect outliers. Dexa_Freq_During_Rx had 460 extreme values, </a:t>
            </a:r>
            <a:endParaRPr>
              <a:solidFill>
                <a:schemeClr val="dk1"/>
              </a:solidFill>
              <a:latin typeface="Times New Roman"/>
              <a:ea typeface="Times New Roman"/>
              <a:cs typeface="Times New Roman"/>
              <a:sym typeface="Times New Roman"/>
            </a:endParaRPr>
          </a:p>
          <a:p>
            <a:pPr indent="-317500" lvl="1" marL="914400" rtl="0" algn="l">
              <a:lnSpc>
                <a:spcPct val="115000"/>
              </a:lnSpc>
              <a:spcBef>
                <a:spcPts val="0"/>
              </a:spcBef>
              <a:spcAft>
                <a:spcPts val="0"/>
              </a:spcAft>
              <a:buClr>
                <a:schemeClr val="dk1"/>
              </a:buClr>
              <a:buSzPts val="1400"/>
              <a:buFont typeface="Times New Roman"/>
              <a:buChar char="○"/>
            </a:pPr>
            <a:r>
              <a:rPr lang="en">
                <a:solidFill>
                  <a:schemeClr val="dk1"/>
                </a:solidFill>
                <a:latin typeface="Times New Roman"/>
                <a:ea typeface="Times New Roman"/>
                <a:cs typeface="Times New Roman"/>
                <a:sym typeface="Times New Roman"/>
              </a:rPr>
              <a:t>while Count_Of_Risks had 8 outliers (addressed using capping methods)</a:t>
            </a:r>
            <a:endParaRPr>
              <a:solidFill>
                <a:schemeClr val="dk1"/>
              </a:solidFill>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t/>
            </a:r>
            <a:endParaRPr>
              <a:solidFill>
                <a:schemeClr val="dk1"/>
              </a:solidFill>
              <a:latin typeface="Times New Roman"/>
              <a:ea typeface="Times New Roman"/>
              <a:cs typeface="Times New Roman"/>
              <a:sym typeface="Times New Roman"/>
            </a:endParaRPr>
          </a:p>
          <a:p>
            <a:pPr indent="-317500" lvl="0" marL="457200" rtl="0" algn="l">
              <a:lnSpc>
                <a:spcPct val="115000"/>
              </a:lnSpc>
              <a:spcBef>
                <a:spcPts val="0"/>
              </a:spcBef>
              <a:spcAft>
                <a:spcPts val="0"/>
              </a:spcAft>
              <a:buClr>
                <a:schemeClr val="dk1"/>
              </a:buClr>
              <a:buSzPts val="1400"/>
              <a:buChar char="●"/>
            </a:pPr>
            <a:r>
              <a:rPr b="1" lang="en">
                <a:solidFill>
                  <a:schemeClr val="dk1"/>
                </a:solidFill>
                <a:latin typeface="Times New Roman"/>
                <a:ea typeface="Times New Roman"/>
                <a:cs typeface="Times New Roman"/>
                <a:sym typeface="Times New Roman"/>
              </a:rPr>
              <a:t>Handling Missing Values</a:t>
            </a:r>
            <a:r>
              <a:rPr lang="en">
                <a:solidFill>
                  <a:schemeClr val="dk1"/>
                </a:solidFill>
                <a:latin typeface="Times New Roman"/>
                <a:ea typeface="Times New Roman"/>
                <a:cs typeface="Times New Roman"/>
                <a:sym typeface="Times New Roman"/>
              </a:rPr>
              <a:t>: Discovered multiple columns with the value "Unknown" instead of NaNs, indicating hidden missing data. Handled as separate categories</a:t>
            </a:r>
            <a:endParaRPr>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42"/>
          <p:cNvSpPr txBox="1"/>
          <p:nvPr>
            <p:ph type="ctrTitle"/>
          </p:nvPr>
        </p:nvSpPr>
        <p:spPr>
          <a:xfrm>
            <a:off x="0" y="0"/>
            <a:ext cx="9144000" cy="915300"/>
          </a:xfrm>
          <a:prstGeom prst="rect">
            <a:avLst/>
          </a:prstGeom>
          <a:solidFill>
            <a:srgbClr val="3B3B3B"/>
          </a:solidFill>
          <a:ln>
            <a:noFill/>
          </a:ln>
        </p:spPr>
        <p:txBody>
          <a:bodyPr anchorCtr="0" anchor="t" bIns="34275" lIns="68575" spcFirstLastPara="1" rIns="68575" wrap="square" tIns="34275">
            <a:normAutofit/>
          </a:bodyPr>
          <a:lstStyle/>
          <a:p>
            <a:pPr indent="0" lvl="0" marL="0" rtl="0" algn="ctr">
              <a:lnSpc>
                <a:spcPct val="90000"/>
              </a:lnSpc>
              <a:spcBef>
                <a:spcPts val="0"/>
              </a:spcBef>
              <a:spcAft>
                <a:spcPts val="0"/>
              </a:spcAft>
              <a:buClr>
                <a:srgbClr val="FF6600"/>
              </a:buClr>
              <a:buSzPts val="4500"/>
              <a:buFont typeface="Arial"/>
              <a:buNone/>
            </a:pPr>
            <a:r>
              <a:rPr b="1" lang="en" sz="1500">
                <a:solidFill>
                  <a:srgbClr val="FF6600"/>
                </a:solidFill>
                <a:latin typeface="Times New Roman"/>
                <a:ea typeface="Times New Roman"/>
                <a:cs typeface="Times New Roman"/>
                <a:sym typeface="Times New Roman"/>
              </a:rPr>
              <a:t>Data Information</a:t>
            </a:r>
            <a:endParaRPr sz="1500">
              <a:latin typeface="Times New Roman"/>
              <a:ea typeface="Times New Roman"/>
              <a:cs typeface="Times New Roman"/>
              <a:sym typeface="Times New Roman"/>
            </a:endParaRPr>
          </a:p>
        </p:txBody>
      </p:sp>
      <p:sp>
        <p:nvSpPr>
          <p:cNvPr id="258" name="Google Shape;258;p42"/>
          <p:cNvSpPr txBox="1"/>
          <p:nvPr>
            <p:ph type="ctrTitle"/>
          </p:nvPr>
        </p:nvSpPr>
        <p:spPr>
          <a:xfrm>
            <a:off x="0" y="0"/>
            <a:ext cx="9144000" cy="711900"/>
          </a:xfrm>
          <a:prstGeom prst="rect">
            <a:avLst/>
          </a:prstGeom>
          <a:solidFill>
            <a:srgbClr val="3B3B3B"/>
          </a:solidFill>
          <a:ln>
            <a:noFill/>
          </a:ln>
        </p:spPr>
        <p:txBody>
          <a:bodyPr anchorCtr="0" anchor="t" bIns="34275" lIns="68575" spcFirstLastPara="1" rIns="68575" wrap="square" tIns="34275">
            <a:normAutofit/>
          </a:bodyPr>
          <a:lstStyle/>
          <a:p>
            <a:pPr indent="0" lvl="0" marL="0" rtl="0" algn="ctr">
              <a:lnSpc>
                <a:spcPct val="90000"/>
              </a:lnSpc>
              <a:spcBef>
                <a:spcPts val="0"/>
              </a:spcBef>
              <a:spcAft>
                <a:spcPts val="0"/>
              </a:spcAft>
              <a:buClr>
                <a:srgbClr val="FF6600"/>
              </a:buClr>
              <a:buSzPts val="4500"/>
              <a:buFont typeface="Arial"/>
              <a:buNone/>
            </a:pPr>
            <a:r>
              <a:rPr b="1" lang="en" sz="3500">
                <a:solidFill>
                  <a:srgbClr val="FF6600"/>
                </a:solidFill>
                <a:latin typeface="Times New Roman"/>
                <a:ea typeface="Times New Roman"/>
                <a:cs typeface="Times New Roman"/>
                <a:sym typeface="Times New Roman"/>
              </a:rPr>
              <a:t>Exploratory Data Analysis (EDA)</a:t>
            </a:r>
            <a:endParaRPr sz="3500">
              <a:latin typeface="Times New Roman"/>
              <a:ea typeface="Times New Roman"/>
              <a:cs typeface="Times New Roman"/>
              <a:sym typeface="Times New Roman"/>
            </a:endParaRPr>
          </a:p>
        </p:txBody>
      </p:sp>
      <p:pic>
        <p:nvPicPr>
          <p:cNvPr id="259" name="Google Shape;259;p42"/>
          <p:cNvPicPr preferRelativeResize="0"/>
          <p:nvPr/>
        </p:nvPicPr>
        <p:blipFill>
          <a:blip r:embed="rId3">
            <a:alphaModFix/>
          </a:blip>
          <a:stretch>
            <a:fillRect/>
          </a:stretch>
        </p:blipFill>
        <p:spPr>
          <a:xfrm>
            <a:off x="0" y="1067700"/>
            <a:ext cx="5297955" cy="3923399"/>
          </a:xfrm>
          <a:prstGeom prst="rect">
            <a:avLst/>
          </a:prstGeom>
          <a:noFill/>
          <a:ln>
            <a:noFill/>
          </a:ln>
        </p:spPr>
      </p:pic>
      <p:sp>
        <p:nvSpPr>
          <p:cNvPr id="260" name="Google Shape;260;p42"/>
          <p:cNvSpPr txBox="1"/>
          <p:nvPr/>
        </p:nvSpPr>
        <p:spPr>
          <a:xfrm>
            <a:off x="5474250" y="1078100"/>
            <a:ext cx="3527400" cy="3923400"/>
          </a:xfrm>
          <a:prstGeom prst="rect">
            <a:avLst/>
          </a:prstGeom>
          <a:noFill/>
          <a:ln>
            <a:noFill/>
          </a:ln>
        </p:spPr>
        <p:txBody>
          <a:bodyPr anchorCtr="0" anchor="t" bIns="91425" lIns="91425" spcFirstLastPara="1" rIns="91425" wrap="square" tIns="91425">
            <a:noAutofit/>
          </a:bodyPr>
          <a:lstStyle/>
          <a:p>
            <a:pPr indent="-349250" lvl="0" marL="457200" rtl="0" algn="l">
              <a:lnSpc>
                <a:spcPct val="150000"/>
              </a:lnSpc>
              <a:spcBef>
                <a:spcPts val="0"/>
              </a:spcBef>
              <a:spcAft>
                <a:spcPts val="0"/>
              </a:spcAft>
              <a:buClr>
                <a:schemeClr val="dk1"/>
              </a:buClr>
              <a:buSzPts val="1900"/>
              <a:buFont typeface="Times New Roman"/>
              <a:buChar char="●"/>
            </a:pPr>
            <a:r>
              <a:rPr lang="en" sz="1900">
                <a:solidFill>
                  <a:schemeClr val="dk1"/>
                </a:solidFill>
                <a:latin typeface="Times New Roman"/>
                <a:ea typeface="Times New Roman"/>
                <a:cs typeface="Times New Roman"/>
                <a:sym typeface="Times New Roman"/>
              </a:rPr>
              <a:t>As we can see, most people tend to have 0-2 counts of risk in total, which is good to see. It is better to see less counts of risks in comparison to the higher numbers.</a:t>
            </a:r>
            <a:endParaRPr sz="1900">
              <a:solidFill>
                <a:schemeClr val="dk1"/>
              </a:solidFill>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43"/>
          <p:cNvSpPr txBox="1"/>
          <p:nvPr>
            <p:ph type="ctrTitle"/>
          </p:nvPr>
        </p:nvSpPr>
        <p:spPr>
          <a:xfrm>
            <a:off x="0" y="0"/>
            <a:ext cx="9144000" cy="915300"/>
          </a:xfrm>
          <a:prstGeom prst="rect">
            <a:avLst/>
          </a:prstGeom>
          <a:solidFill>
            <a:srgbClr val="3B3B3B"/>
          </a:solidFill>
          <a:ln>
            <a:noFill/>
          </a:ln>
        </p:spPr>
        <p:txBody>
          <a:bodyPr anchorCtr="0" anchor="t" bIns="34275" lIns="68575" spcFirstLastPara="1" rIns="68575" wrap="square" tIns="34275">
            <a:normAutofit/>
          </a:bodyPr>
          <a:lstStyle/>
          <a:p>
            <a:pPr indent="0" lvl="0" marL="0" rtl="0" algn="ctr">
              <a:lnSpc>
                <a:spcPct val="90000"/>
              </a:lnSpc>
              <a:spcBef>
                <a:spcPts val="0"/>
              </a:spcBef>
              <a:spcAft>
                <a:spcPts val="0"/>
              </a:spcAft>
              <a:buClr>
                <a:srgbClr val="FF6600"/>
              </a:buClr>
              <a:buSzPts val="4500"/>
              <a:buFont typeface="Arial"/>
              <a:buNone/>
            </a:pPr>
            <a:r>
              <a:rPr b="1" lang="en" sz="1500">
                <a:solidFill>
                  <a:srgbClr val="FF6600"/>
                </a:solidFill>
                <a:latin typeface="Times New Roman"/>
                <a:ea typeface="Times New Roman"/>
                <a:cs typeface="Times New Roman"/>
                <a:sym typeface="Times New Roman"/>
              </a:rPr>
              <a:t>Data Information</a:t>
            </a:r>
            <a:endParaRPr sz="1500">
              <a:latin typeface="Times New Roman"/>
              <a:ea typeface="Times New Roman"/>
              <a:cs typeface="Times New Roman"/>
              <a:sym typeface="Times New Roman"/>
            </a:endParaRPr>
          </a:p>
        </p:txBody>
      </p:sp>
      <p:sp>
        <p:nvSpPr>
          <p:cNvPr id="266" name="Google Shape;266;p43"/>
          <p:cNvSpPr txBox="1"/>
          <p:nvPr>
            <p:ph type="ctrTitle"/>
          </p:nvPr>
        </p:nvSpPr>
        <p:spPr>
          <a:xfrm>
            <a:off x="0" y="0"/>
            <a:ext cx="9144000" cy="711900"/>
          </a:xfrm>
          <a:prstGeom prst="rect">
            <a:avLst/>
          </a:prstGeom>
          <a:solidFill>
            <a:srgbClr val="3B3B3B"/>
          </a:solidFill>
          <a:ln>
            <a:noFill/>
          </a:ln>
        </p:spPr>
        <p:txBody>
          <a:bodyPr anchorCtr="0" anchor="t" bIns="34275" lIns="68575" spcFirstLastPara="1" rIns="68575" wrap="square" tIns="34275">
            <a:normAutofit/>
          </a:bodyPr>
          <a:lstStyle/>
          <a:p>
            <a:pPr indent="0" lvl="0" marL="0" rtl="0" algn="ctr">
              <a:lnSpc>
                <a:spcPct val="90000"/>
              </a:lnSpc>
              <a:spcBef>
                <a:spcPts val="0"/>
              </a:spcBef>
              <a:spcAft>
                <a:spcPts val="0"/>
              </a:spcAft>
              <a:buClr>
                <a:srgbClr val="FF6600"/>
              </a:buClr>
              <a:buSzPts val="4500"/>
              <a:buFont typeface="Arial"/>
              <a:buNone/>
            </a:pPr>
            <a:r>
              <a:rPr b="1" lang="en" sz="3500">
                <a:solidFill>
                  <a:srgbClr val="FF6600"/>
                </a:solidFill>
                <a:latin typeface="Times New Roman"/>
                <a:ea typeface="Times New Roman"/>
                <a:cs typeface="Times New Roman"/>
                <a:sym typeface="Times New Roman"/>
              </a:rPr>
              <a:t>Exploratory Data Analysis (EDA)</a:t>
            </a:r>
            <a:endParaRPr sz="3500">
              <a:latin typeface="Times New Roman"/>
              <a:ea typeface="Times New Roman"/>
              <a:cs typeface="Times New Roman"/>
              <a:sym typeface="Times New Roman"/>
            </a:endParaRPr>
          </a:p>
        </p:txBody>
      </p:sp>
      <p:pic>
        <p:nvPicPr>
          <p:cNvPr id="267" name="Google Shape;267;p43"/>
          <p:cNvPicPr preferRelativeResize="0"/>
          <p:nvPr/>
        </p:nvPicPr>
        <p:blipFill>
          <a:blip r:embed="rId3">
            <a:alphaModFix/>
          </a:blip>
          <a:stretch>
            <a:fillRect/>
          </a:stretch>
        </p:blipFill>
        <p:spPr>
          <a:xfrm>
            <a:off x="0" y="973450"/>
            <a:ext cx="4628772" cy="3066824"/>
          </a:xfrm>
          <a:prstGeom prst="rect">
            <a:avLst/>
          </a:prstGeom>
          <a:noFill/>
          <a:ln>
            <a:noFill/>
          </a:ln>
        </p:spPr>
      </p:pic>
      <p:pic>
        <p:nvPicPr>
          <p:cNvPr id="268" name="Google Shape;268;p43"/>
          <p:cNvPicPr preferRelativeResize="0"/>
          <p:nvPr/>
        </p:nvPicPr>
        <p:blipFill>
          <a:blip r:embed="rId4">
            <a:alphaModFix/>
          </a:blip>
          <a:stretch>
            <a:fillRect/>
          </a:stretch>
        </p:blipFill>
        <p:spPr>
          <a:xfrm>
            <a:off x="4572000" y="1020575"/>
            <a:ext cx="4503699" cy="2972575"/>
          </a:xfrm>
          <a:prstGeom prst="rect">
            <a:avLst/>
          </a:prstGeom>
          <a:noFill/>
          <a:ln>
            <a:noFill/>
          </a:ln>
        </p:spPr>
      </p:pic>
      <p:sp>
        <p:nvSpPr>
          <p:cNvPr id="269" name="Google Shape;269;p43"/>
          <p:cNvSpPr txBox="1"/>
          <p:nvPr/>
        </p:nvSpPr>
        <p:spPr>
          <a:xfrm>
            <a:off x="272150" y="4207750"/>
            <a:ext cx="8698200" cy="4617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Font typeface="Times New Roman"/>
              <a:buChar char="●"/>
            </a:pPr>
            <a:r>
              <a:rPr lang="en" sz="1800">
                <a:latin typeface="Times New Roman"/>
                <a:ea typeface="Times New Roman"/>
                <a:cs typeface="Times New Roman"/>
                <a:sym typeface="Times New Roman"/>
              </a:rPr>
              <a:t>This is what the distribution looks like without the outlier of 0</a:t>
            </a:r>
            <a:endParaRPr sz="1800">
              <a:latin typeface="Times New Roman"/>
              <a:ea typeface="Times New Roman"/>
              <a:cs typeface="Times New Roman"/>
              <a:sym typeface="Times New Roman"/>
            </a:endParaRPr>
          </a:p>
        </p:txBody>
      </p:sp>
      <p:sp>
        <p:nvSpPr>
          <p:cNvPr id="270" name="Google Shape;270;p43"/>
          <p:cNvSpPr/>
          <p:nvPr/>
        </p:nvSpPr>
        <p:spPr>
          <a:xfrm>
            <a:off x="4239150" y="2491150"/>
            <a:ext cx="554700" cy="397800"/>
          </a:xfrm>
          <a:prstGeom prst="rightArrow">
            <a:avLst>
              <a:gd fmla="val 50000" name="adj1"/>
              <a:gd fmla="val 50000" name="adj2"/>
            </a:avLst>
          </a:prstGeom>
          <a:solidFill>
            <a:srgbClr val="FF66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B3B3B"/>
        </a:solidFill>
      </p:bgPr>
    </p:bg>
    <p:spTree>
      <p:nvGrpSpPr>
        <p:cNvPr id="136" name="Shape 136"/>
        <p:cNvGrpSpPr/>
        <p:nvPr/>
      </p:nvGrpSpPr>
      <p:grpSpPr>
        <a:xfrm>
          <a:off x="0" y="0"/>
          <a:ext cx="0" cy="0"/>
          <a:chOff x="0" y="0"/>
          <a:chExt cx="0" cy="0"/>
        </a:xfrm>
      </p:grpSpPr>
      <p:pic>
        <p:nvPicPr>
          <p:cNvPr id="137" name="Google Shape;137;p26"/>
          <p:cNvPicPr preferRelativeResize="0"/>
          <p:nvPr/>
        </p:nvPicPr>
        <p:blipFill rotWithShape="1">
          <a:blip r:embed="rId3">
            <a:alphaModFix/>
          </a:blip>
          <a:srcRect b="0" l="0" r="0" t="0"/>
          <a:stretch/>
        </p:blipFill>
        <p:spPr>
          <a:xfrm>
            <a:off x="84699" y="-381000"/>
            <a:ext cx="1744100" cy="1744100"/>
          </a:xfrm>
          <a:prstGeom prst="rect">
            <a:avLst/>
          </a:prstGeom>
          <a:noFill/>
          <a:ln>
            <a:noFill/>
          </a:ln>
        </p:spPr>
      </p:pic>
      <p:graphicFrame>
        <p:nvGraphicFramePr>
          <p:cNvPr id="138" name="Google Shape;138;p26"/>
          <p:cNvGraphicFramePr/>
          <p:nvPr/>
        </p:nvGraphicFramePr>
        <p:xfrm>
          <a:off x="952500" y="875350"/>
          <a:ext cx="3000000" cy="3000000"/>
        </p:xfrm>
        <a:graphic>
          <a:graphicData uri="http://schemas.openxmlformats.org/drawingml/2006/table">
            <a:tbl>
              <a:tblPr>
                <a:noFill/>
                <a:tableStyleId>{25EAD83C-C667-4301-A5A3-313E1AB1F077}</a:tableStyleId>
              </a:tblPr>
              <a:tblGrid>
                <a:gridCol w="1809750"/>
                <a:gridCol w="1809750"/>
                <a:gridCol w="1809750"/>
                <a:gridCol w="1809750"/>
              </a:tblGrid>
              <a:tr h="381000">
                <a:tc>
                  <a:txBody>
                    <a:bodyPr/>
                    <a:lstStyle/>
                    <a:p>
                      <a:pPr indent="0" lvl="0" marL="0" rtl="0" algn="l">
                        <a:spcBef>
                          <a:spcPts val="0"/>
                        </a:spcBef>
                        <a:spcAft>
                          <a:spcPts val="0"/>
                        </a:spcAft>
                        <a:buNone/>
                      </a:pPr>
                      <a:r>
                        <a:rPr lang="en">
                          <a:solidFill>
                            <a:srgbClr val="FFFFFF"/>
                          </a:solidFill>
                          <a:latin typeface="Times New Roman"/>
                          <a:ea typeface="Times New Roman"/>
                          <a:cs typeface="Times New Roman"/>
                          <a:sym typeface="Times New Roman"/>
                        </a:rPr>
                        <a:t>Healthcare: Persistency of a Drug</a:t>
                      </a:r>
                      <a:endParaRPr>
                        <a:solidFill>
                          <a:srgbClr val="FFFFFF"/>
                        </a:solidFill>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81000">
                <a:tc>
                  <a:txBody>
                    <a:bodyPr/>
                    <a:lstStyle/>
                    <a:p>
                      <a:pPr indent="0" lvl="0" marL="0" rtl="0" algn="l">
                        <a:spcBef>
                          <a:spcPts val="0"/>
                        </a:spcBef>
                        <a:spcAft>
                          <a:spcPts val="0"/>
                        </a:spcAft>
                        <a:buNone/>
                      </a:pPr>
                      <a:r>
                        <a:rPr lang="en">
                          <a:solidFill>
                            <a:srgbClr val="FFFFFF"/>
                          </a:solidFill>
                          <a:latin typeface="Times New Roman"/>
                          <a:ea typeface="Times New Roman"/>
                          <a:cs typeface="Times New Roman"/>
                          <a:sym typeface="Times New Roman"/>
                        </a:rPr>
                        <a:t>Group Members</a:t>
                      </a:r>
                      <a:endParaRPr>
                        <a:solidFill>
                          <a:srgbClr val="FFFFFF"/>
                        </a:solidFill>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a:solidFill>
                            <a:srgbClr val="FFFFFF"/>
                          </a:solidFill>
                          <a:latin typeface="Times New Roman"/>
                          <a:ea typeface="Times New Roman"/>
                          <a:cs typeface="Times New Roman"/>
                          <a:sym typeface="Times New Roman"/>
                        </a:rPr>
                        <a:t>Devin Chau</a:t>
                      </a:r>
                      <a:endParaRPr>
                        <a:solidFill>
                          <a:srgbClr val="FFFFFF"/>
                        </a:solidFill>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a:solidFill>
                            <a:srgbClr val="FFFFFF"/>
                          </a:solidFill>
                          <a:latin typeface="Times New Roman"/>
                          <a:ea typeface="Times New Roman"/>
                          <a:cs typeface="Times New Roman"/>
                          <a:sym typeface="Times New Roman"/>
                        </a:rPr>
                        <a:t>Ethan Dy</a:t>
                      </a:r>
                      <a:endParaRPr>
                        <a:solidFill>
                          <a:srgbClr val="FFFFFF"/>
                        </a:solidFill>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a:solidFill>
                            <a:srgbClr val="FFFFFF"/>
                          </a:solidFill>
                          <a:latin typeface="Times New Roman"/>
                          <a:ea typeface="Times New Roman"/>
                          <a:cs typeface="Times New Roman"/>
                          <a:sym typeface="Times New Roman"/>
                        </a:rPr>
                        <a:t>Rohan Khatri</a:t>
                      </a:r>
                      <a:endParaRPr>
                        <a:solidFill>
                          <a:srgbClr val="FFFFFF"/>
                        </a:solidFill>
                        <a:latin typeface="Times New Roman"/>
                        <a:ea typeface="Times New Roman"/>
                        <a:cs typeface="Times New Roman"/>
                        <a:sym typeface="Times New Roman"/>
                      </a:endParaRPr>
                    </a:p>
                  </a:txBody>
                  <a:tcPr marT="91425" marB="91425" marR="91425" marL="91425"/>
                </a:tc>
              </a:tr>
              <a:tr h="381000">
                <a:tc>
                  <a:txBody>
                    <a:bodyPr/>
                    <a:lstStyle/>
                    <a:p>
                      <a:pPr indent="0" lvl="0" marL="0" rtl="0" algn="l">
                        <a:spcBef>
                          <a:spcPts val="0"/>
                        </a:spcBef>
                        <a:spcAft>
                          <a:spcPts val="0"/>
                        </a:spcAft>
                        <a:buNone/>
                      </a:pPr>
                      <a:r>
                        <a:rPr lang="en">
                          <a:solidFill>
                            <a:srgbClr val="FFFFFF"/>
                          </a:solidFill>
                          <a:latin typeface="Times New Roman"/>
                          <a:ea typeface="Times New Roman"/>
                          <a:cs typeface="Times New Roman"/>
                          <a:sym typeface="Times New Roman"/>
                        </a:rPr>
                        <a:t>Email</a:t>
                      </a:r>
                      <a:endParaRPr>
                        <a:solidFill>
                          <a:srgbClr val="FFFFFF"/>
                        </a:solidFill>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a:solidFill>
                            <a:srgbClr val="FFFFFF"/>
                          </a:solidFill>
                          <a:latin typeface="Times New Roman"/>
                          <a:ea typeface="Times New Roman"/>
                          <a:cs typeface="Times New Roman"/>
                          <a:sym typeface="Times New Roman"/>
                        </a:rPr>
                        <a:t>chau.devin031602@gmail.com</a:t>
                      </a:r>
                      <a:endParaRPr>
                        <a:solidFill>
                          <a:srgbClr val="FFFFFF"/>
                        </a:solidFill>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a:solidFill>
                            <a:srgbClr val="FFFFFF"/>
                          </a:solidFill>
                          <a:latin typeface="Times New Roman"/>
                          <a:ea typeface="Times New Roman"/>
                          <a:cs typeface="Times New Roman"/>
                          <a:sym typeface="Times New Roman"/>
                        </a:rPr>
                        <a:t>ethan05dy@gmail.com</a:t>
                      </a:r>
                      <a:endParaRPr>
                        <a:solidFill>
                          <a:srgbClr val="FFFFFF"/>
                        </a:solidFill>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a:solidFill>
                            <a:srgbClr val="FFFFFF"/>
                          </a:solidFill>
                          <a:latin typeface="Times New Roman"/>
                          <a:ea typeface="Times New Roman"/>
                          <a:cs typeface="Times New Roman"/>
                          <a:sym typeface="Times New Roman"/>
                        </a:rPr>
                        <a:t>rohankhatri0507@gmail.com</a:t>
                      </a:r>
                      <a:endParaRPr>
                        <a:solidFill>
                          <a:srgbClr val="FFFFFF"/>
                        </a:solidFill>
                        <a:latin typeface="Times New Roman"/>
                        <a:ea typeface="Times New Roman"/>
                        <a:cs typeface="Times New Roman"/>
                        <a:sym typeface="Times New Roman"/>
                      </a:endParaRPr>
                    </a:p>
                  </a:txBody>
                  <a:tcPr marT="91425" marB="91425" marR="91425" marL="91425"/>
                </a:tc>
              </a:tr>
              <a:tr h="381000">
                <a:tc>
                  <a:txBody>
                    <a:bodyPr/>
                    <a:lstStyle/>
                    <a:p>
                      <a:pPr indent="0" lvl="0" marL="0" rtl="0" algn="l">
                        <a:spcBef>
                          <a:spcPts val="0"/>
                        </a:spcBef>
                        <a:spcAft>
                          <a:spcPts val="0"/>
                        </a:spcAft>
                        <a:buNone/>
                      </a:pPr>
                      <a:r>
                        <a:rPr lang="en">
                          <a:solidFill>
                            <a:srgbClr val="FFFFFF"/>
                          </a:solidFill>
                          <a:latin typeface="Times New Roman"/>
                          <a:ea typeface="Times New Roman"/>
                          <a:cs typeface="Times New Roman"/>
                          <a:sym typeface="Times New Roman"/>
                        </a:rPr>
                        <a:t>Country</a:t>
                      </a:r>
                      <a:endParaRPr>
                        <a:solidFill>
                          <a:srgbClr val="FFFFFF"/>
                        </a:solidFill>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a:solidFill>
                            <a:srgbClr val="FFFFFF"/>
                          </a:solidFill>
                          <a:latin typeface="Times New Roman"/>
                          <a:ea typeface="Times New Roman"/>
                          <a:cs typeface="Times New Roman"/>
                          <a:sym typeface="Times New Roman"/>
                        </a:rPr>
                        <a:t>United States</a:t>
                      </a:r>
                      <a:endParaRPr>
                        <a:solidFill>
                          <a:srgbClr val="FFFFFF"/>
                        </a:solidFill>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a:solidFill>
                            <a:srgbClr val="FFFFFF"/>
                          </a:solidFill>
                          <a:latin typeface="Times New Roman"/>
                          <a:ea typeface="Times New Roman"/>
                          <a:cs typeface="Times New Roman"/>
                          <a:sym typeface="Times New Roman"/>
                        </a:rPr>
                        <a:t>United States</a:t>
                      </a:r>
                      <a:endParaRPr>
                        <a:solidFill>
                          <a:srgbClr val="FFFFFF"/>
                        </a:solidFill>
                        <a:latin typeface="Times New Roman"/>
                        <a:ea typeface="Times New Roman"/>
                        <a:cs typeface="Times New Roman"/>
                        <a:sym typeface="Times New Roman"/>
                      </a:endParaRPr>
                    </a:p>
                    <a:p>
                      <a:pPr indent="0" lvl="0" marL="0" rtl="0" algn="l">
                        <a:spcBef>
                          <a:spcPts val="0"/>
                        </a:spcBef>
                        <a:spcAft>
                          <a:spcPts val="0"/>
                        </a:spcAft>
                        <a:buNone/>
                      </a:pPr>
                      <a:r>
                        <a:t/>
                      </a:r>
                      <a:endParaRPr>
                        <a:solidFill>
                          <a:srgbClr val="FFFFFF"/>
                        </a:solidFill>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a:solidFill>
                            <a:srgbClr val="FFFFFF"/>
                          </a:solidFill>
                          <a:latin typeface="Times New Roman"/>
                          <a:ea typeface="Times New Roman"/>
                          <a:cs typeface="Times New Roman"/>
                          <a:sym typeface="Times New Roman"/>
                        </a:rPr>
                        <a:t>United States</a:t>
                      </a:r>
                      <a:endParaRPr>
                        <a:solidFill>
                          <a:srgbClr val="FFFFFF"/>
                        </a:solidFill>
                        <a:latin typeface="Times New Roman"/>
                        <a:ea typeface="Times New Roman"/>
                        <a:cs typeface="Times New Roman"/>
                        <a:sym typeface="Times New Roman"/>
                      </a:endParaRPr>
                    </a:p>
                    <a:p>
                      <a:pPr indent="0" lvl="0" marL="0" rtl="0" algn="l">
                        <a:spcBef>
                          <a:spcPts val="0"/>
                        </a:spcBef>
                        <a:spcAft>
                          <a:spcPts val="0"/>
                        </a:spcAft>
                        <a:buNone/>
                      </a:pPr>
                      <a:r>
                        <a:t/>
                      </a:r>
                      <a:endParaRPr>
                        <a:solidFill>
                          <a:srgbClr val="FFFFFF"/>
                        </a:solidFill>
                        <a:latin typeface="Times New Roman"/>
                        <a:ea typeface="Times New Roman"/>
                        <a:cs typeface="Times New Roman"/>
                        <a:sym typeface="Times New Roman"/>
                      </a:endParaRPr>
                    </a:p>
                  </a:txBody>
                  <a:tcPr marT="91425" marB="91425" marR="91425" marL="91425"/>
                </a:tc>
              </a:tr>
              <a:tr h="381000">
                <a:tc>
                  <a:txBody>
                    <a:bodyPr/>
                    <a:lstStyle/>
                    <a:p>
                      <a:pPr indent="0" lvl="0" marL="0" rtl="0" algn="l">
                        <a:spcBef>
                          <a:spcPts val="0"/>
                        </a:spcBef>
                        <a:spcAft>
                          <a:spcPts val="0"/>
                        </a:spcAft>
                        <a:buNone/>
                      </a:pPr>
                      <a:r>
                        <a:rPr lang="en">
                          <a:solidFill>
                            <a:srgbClr val="FFFFFF"/>
                          </a:solidFill>
                          <a:latin typeface="Times New Roman"/>
                          <a:ea typeface="Times New Roman"/>
                          <a:cs typeface="Times New Roman"/>
                          <a:sym typeface="Times New Roman"/>
                        </a:rPr>
                        <a:t>Specialization</a:t>
                      </a:r>
                      <a:endParaRPr>
                        <a:solidFill>
                          <a:srgbClr val="FFFFFF"/>
                        </a:solidFill>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a:solidFill>
                            <a:srgbClr val="FFFFFF"/>
                          </a:solidFill>
                          <a:latin typeface="Times New Roman"/>
                          <a:ea typeface="Times New Roman"/>
                          <a:cs typeface="Times New Roman"/>
                          <a:sym typeface="Times New Roman"/>
                        </a:rPr>
                        <a:t>Data Science</a:t>
                      </a:r>
                      <a:endParaRPr>
                        <a:solidFill>
                          <a:srgbClr val="FFFFFF"/>
                        </a:solidFill>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a:solidFill>
                            <a:srgbClr val="FFFFFF"/>
                          </a:solidFill>
                          <a:latin typeface="Times New Roman"/>
                          <a:ea typeface="Times New Roman"/>
                          <a:cs typeface="Times New Roman"/>
                          <a:sym typeface="Times New Roman"/>
                        </a:rPr>
                        <a:t>Data Science</a:t>
                      </a:r>
                      <a:endParaRPr>
                        <a:solidFill>
                          <a:srgbClr val="FFFFFF"/>
                        </a:solidFill>
                        <a:latin typeface="Times New Roman"/>
                        <a:ea typeface="Times New Roman"/>
                        <a:cs typeface="Times New Roman"/>
                        <a:sym typeface="Times New Roman"/>
                      </a:endParaRPr>
                    </a:p>
                    <a:p>
                      <a:pPr indent="0" lvl="0" marL="0" rtl="0" algn="l">
                        <a:spcBef>
                          <a:spcPts val="0"/>
                        </a:spcBef>
                        <a:spcAft>
                          <a:spcPts val="0"/>
                        </a:spcAft>
                        <a:buNone/>
                      </a:pPr>
                      <a:r>
                        <a:t/>
                      </a:r>
                      <a:endParaRPr>
                        <a:solidFill>
                          <a:srgbClr val="FFFFFF"/>
                        </a:solidFill>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a:solidFill>
                            <a:srgbClr val="FFFFFF"/>
                          </a:solidFill>
                          <a:latin typeface="Times New Roman"/>
                          <a:ea typeface="Times New Roman"/>
                          <a:cs typeface="Times New Roman"/>
                          <a:sym typeface="Times New Roman"/>
                        </a:rPr>
                        <a:t>Data Science</a:t>
                      </a:r>
                      <a:endParaRPr>
                        <a:solidFill>
                          <a:srgbClr val="FFFFFF"/>
                        </a:solidFill>
                        <a:latin typeface="Times New Roman"/>
                        <a:ea typeface="Times New Roman"/>
                        <a:cs typeface="Times New Roman"/>
                        <a:sym typeface="Times New Roman"/>
                      </a:endParaRPr>
                    </a:p>
                    <a:p>
                      <a:pPr indent="0" lvl="0" marL="0" rtl="0" algn="l">
                        <a:spcBef>
                          <a:spcPts val="0"/>
                        </a:spcBef>
                        <a:spcAft>
                          <a:spcPts val="0"/>
                        </a:spcAft>
                        <a:buNone/>
                      </a:pPr>
                      <a:r>
                        <a:t/>
                      </a:r>
                      <a:endParaRPr>
                        <a:solidFill>
                          <a:srgbClr val="FFFFFF"/>
                        </a:solidFill>
                        <a:latin typeface="Times New Roman"/>
                        <a:ea typeface="Times New Roman"/>
                        <a:cs typeface="Times New Roman"/>
                        <a:sym typeface="Times New Roman"/>
                      </a:endParaRPr>
                    </a:p>
                  </a:txBody>
                  <a:tcPr marT="91425" marB="91425" marR="91425" marL="91425"/>
                </a:tc>
              </a:tr>
              <a:tr h="381000">
                <a:tc>
                  <a:txBody>
                    <a:bodyPr/>
                    <a:lstStyle/>
                    <a:p>
                      <a:pPr indent="0" lvl="0" marL="0" rtl="0" algn="l">
                        <a:spcBef>
                          <a:spcPts val="0"/>
                        </a:spcBef>
                        <a:spcAft>
                          <a:spcPts val="0"/>
                        </a:spcAft>
                        <a:buNone/>
                      </a:pPr>
                      <a:r>
                        <a:rPr lang="en">
                          <a:solidFill>
                            <a:srgbClr val="FFFFFF"/>
                          </a:solidFill>
                          <a:latin typeface="Times New Roman"/>
                          <a:ea typeface="Times New Roman"/>
                          <a:cs typeface="Times New Roman"/>
                          <a:sym typeface="Times New Roman"/>
                        </a:rPr>
                        <a:t>Internship Batch</a:t>
                      </a:r>
                      <a:endParaRPr>
                        <a:solidFill>
                          <a:srgbClr val="FFFFFF"/>
                        </a:solidFill>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a:solidFill>
                            <a:srgbClr val="FFFFFF"/>
                          </a:solidFill>
                          <a:latin typeface="Times New Roman"/>
                          <a:ea typeface="Times New Roman"/>
                          <a:cs typeface="Times New Roman"/>
                          <a:sym typeface="Times New Roman"/>
                        </a:rPr>
                        <a:t>LISUM39</a:t>
                      </a:r>
                      <a:endParaRPr>
                        <a:solidFill>
                          <a:srgbClr val="FFFFFF"/>
                        </a:solidFill>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a:solidFill>
                            <a:srgbClr val="FFFFFF"/>
                          </a:solidFill>
                          <a:latin typeface="Times New Roman"/>
                          <a:ea typeface="Times New Roman"/>
                          <a:cs typeface="Times New Roman"/>
                          <a:sym typeface="Times New Roman"/>
                        </a:rPr>
                        <a:t>LISUM39</a:t>
                      </a:r>
                      <a:endParaRPr>
                        <a:solidFill>
                          <a:srgbClr val="FFFFFF"/>
                        </a:solidFill>
                        <a:latin typeface="Times New Roman"/>
                        <a:ea typeface="Times New Roman"/>
                        <a:cs typeface="Times New Roman"/>
                        <a:sym typeface="Times New Roman"/>
                      </a:endParaRPr>
                    </a:p>
                    <a:p>
                      <a:pPr indent="0" lvl="0" marL="0" rtl="0" algn="l">
                        <a:spcBef>
                          <a:spcPts val="0"/>
                        </a:spcBef>
                        <a:spcAft>
                          <a:spcPts val="0"/>
                        </a:spcAft>
                        <a:buNone/>
                      </a:pPr>
                      <a:r>
                        <a:t/>
                      </a:r>
                      <a:endParaRPr>
                        <a:solidFill>
                          <a:srgbClr val="FFFFFF"/>
                        </a:solidFill>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a:solidFill>
                            <a:srgbClr val="FFFFFF"/>
                          </a:solidFill>
                          <a:latin typeface="Times New Roman"/>
                          <a:ea typeface="Times New Roman"/>
                          <a:cs typeface="Times New Roman"/>
                          <a:sym typeface="Times New Roman"/>
                        </a:rPr>
                        <a:t>LISUM39</a:t>
                      </a:r>
                      <a:endParaRPr>
                        <a:solidFill>
                          <a:srgbClr val="FFFFFF"/>
                        </a:solidFill>
                        <a:latin typeface="Times New Roman"/>
                        <a:ea typeface="Times New Roman"/>
                        <a:cs typeface="Times New Roman"/>
                        <a:sym typeface="Times New Roman"/>
                      </a:endParaRPr>
                    </a:p>
                    <a:p>
                      <a:pPr indent="0" lvl="0" marL="0" rtl="0" algn="l">
                        <a:spcBef>
                          <a:spcPts val="0"/>
                        </a:spcBef>
                        <a:spcAft>
                          <a:spcPts val="0"/>
                        </a:spcAft>
                        <a:buNone/>
                      </a:pPr>
                      <a:r>
                        <a:t/>
                      </a:r>
                      <a:endParaRPr>
                        <a:solidFill>
                          <a:srgbClr val="FFFFFF"/>
                        </a:solidFill>
                        <a:latin typeface="Times New Roman"/>
                        <a:ea typeface="Times New Roman"/>
                        <a:cs typeface="Times New Roman"/>
                        <a:sym typeface="Times New Roman"/>
                      </a:endParaRPr>
                    </a:p>
                  </a:txBody>
                  <a:tcPr marT="91425" marB="91425" marR="91425" marL="91425"/>
                </a:tc>
              </a:tr>
              <a:tr h="381000">
                <a:tc>
                  <a:txBody>
                    <a:bodyPr/>
                    <a:lstStyle/>
                    <a:p>
                      <a:pPr indent="0" lvl="0" marL="0" rtl="0" algn="l">
                        <a:spcBef>
                          <a:spcPts val="0"/>
                        </a:spcBef>
                        <a:spcAft>
                          <a:spcPts val="0"/>
                        </a:spcAft>
                        <a:buNone/>
                      </a:pPr>
                      <a:r>
                        <a:rPr lang="en">
                          <a:solidFill>
                            <a:srgbClr val="FFFFFF"/>
                          </a:solidFill>
                          <a:latin typeface="Times New Roman"/>
                          <a:ea typeface="Times New Roman"/>
                          <a:cs typeface="Times New Roman"/>
                          <a:sym typeface="Times New Roman"/>
                        </a:rPr>
                        <a:t>Date</a:t>
                      </a:r>
                      <a:endParaRPr>
                        <a:solidFill>
                          <a:srgbClr val="FFFFFF"/>
                        </a:solidFill>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a:solidFill>
                            <a:srgbClr val="FFFFFF"/>
                          </a:solidFill>
                          <a:latin typeface="Times New Roman"/>
                          <a:ea typeface="Times New Roman"/>
                          <a:cs typeface="Times New Roman"/>
                          <a:sym typeface="Times New Roman"/>
                        </a:rPr>
                        <a:t>14 January 2025</a:t>
                      </a:r>
                      <a:endParaRPr>
                        <a:solidFill>
                          <a:srgbClr val="FFFFFF"/>
                        </a:solidFill>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a:solidFill>
                            <a:srgbClr val="FFFFFF"/>
                          </a:solidFill>
                          <a:latin typeface="Times New Roman"/>
                          <a:ea typeface="Times New Roman"/>
                          <a:cs typeface="Times New Roman"/>
                          <a:sym typeface="Times New Roman"/>
                        </a:rPr>
                        <a:t>14 January 2025</a:t>
                      </a:r>
                      <a:endParaRPr>
                        <a:solidFill>
                          <a:srgbClr val="FFFFFF"/>
                        </a:solidFill>
                        <a:latin typeface="Times New Roman"/>
                        <a:ea typeface="Times New Roman"/>
                        <a:cs typeface="Times New Roman"/>
                        <a:sym typeface="Times New Roman"/>
                      </a:endParaRPr>
                    </a:p>
                    <a:p>
                      <a:pPr indent="0" lvl="0" marL="0" rtl="0" algn="l">
                        <a:spcBef>
                          <a:spcPts val="0"/>
                        </a:spcBef>
                        <a:spcAft>
                          <a:spcPts val="0"/>
                        </a:spcAft>
                        <a:buNone/>
                      </a:pPr>
                      <a:r>
                        <a:t/>
                      </a:r>
                      <a:endParaRPr>
                        <a:solidFill>
                          <a:srgbClr val="FFFFFF"/>
                        </a:solidFill>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a:solidFill>
                            <a:srgbClr val="FFFFFF"/>
                          </a:solidFill>
                          <a:latin typeface="Times New Roman"/>
                          <a:ea typeface="Times New Roman"/>
                          <a:cs typeface="Times New Roman"/>
                          <a:sym typeface="Times New Roman"/>
                        </a:rPr>
                        <a:t>14 January 2025</a:t>
                      </a:r>
                      <a:endParaRPr>
                        <a:solidFill>
                          <a:srgbClr val="FFFFFF"/>
                        </a:solidFill>
                        <a:latin typeface="Times New Roman"/>
                        <a:ea typeface="Times New Roman"/>
                        <a:cs typeface="Times New Roman"/>
                        <a:sym typeface="Times New Roman"/>
                      </a:endParaRPr>
                    </a:p>
                    <a:p>
                      <a:pPr indent="0" lvl="0" marL="0" rtl="0" algn="l">
                        <a:spcBef>
                          <a:spcPts val="0"/>
                        </a:spcBef>
                        <a:spcAft>
                          <a:spcPts val="0"/>
                        </a:spcAft>
                        <a:buNone/>
                      </a:pPr>
                      <a:r>
                        <a:t/>
                      </a:r>
                      <a:endParaRPr>
                        <a:solidFill>
                          <a:srgbClr val="FFFFFF"/>
                        </a:solidFill>
                        <a:latin typeface="Times New Roman"/>
                        <a:ea typeface="Times New Roman"/>
                        <a:cs typeface="Times New Roman"/>
                        <a:sym typeface="Times New Roman"/>
                      </a:endParaRPr>
                    </a:p>
                  </a:txBody>
                  <a:tcPr marT="91425" marB="91425" marR="91425" marL="91425"/>
                </a:tc>
              </a:tr>
            </a:tbl>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44"/>
          <p:cNvSpPr txBox="1"/>
          <p:nvPr>
            <p:ph type="ctrTitle"/>
          </p:nvPr>
        </p:nvSpPr>
        <p:spPr>
          <a:xfrm>
            <a:off x="0" y="0"/>
            <a:ext cx="9144000" cy="915300"/>
          </a:xfrm>
          <a:prstGeom prst="rect">
            <a:avLst/>
          </a:prstGeom>
          <a:solidFill>
            <a:srgbClr val="3B3B3B"/>
          </a:solidFill>
          <a:ln>
            <a:noFill/>
          </a:ln>
        </p:spPr>
        <p:txBody>
          <a:bodyPr anchorCtr="0" anchor="t" bIns="34275" lIns="68575" spcFirstLastPara="1" rIns="68575" wrap="square" tIns="34275">
            <a:normAutofit/>
          </a:bodyPr>
          <a:lstStyle/>
          <a:p>
            <a:pPr indent="0" lvl="0" marL="0" rtl="0" algn="ctr">
              <a:lnSpc>
                <a:spcPct val="90000"/>
              </a:lnSpc>
              <a:spcBef>
                <a:spcPts val="0"/>
              </a:spcBef>
              <a:spcAft>
                <a:spcPts val="0"/>
              </a:spcAft>
              <a:buClr>
                <a:srgbClr val="FF6600"/>
              </a:buClr>
              <a:buSzPts val="4500"/>
              <a:buFont typeface="Arial"/>
              <a:buNone/>
            </a:pPr>
            <a:r>
              <a:rPr b="1" lang="en" sz="1500">
                <a:solidFill>
                  <a:srgbClr val="FF6600"/>
                </a:solidFill>
                <a:latin typeface="Times New Roman"/>
                <a:ea typeface="Times New Roman"/>
                <a:cs typeface="Times New Roman"/>
                <a:sym typeface="Times New Roman"/>
              </a:rPr>
              <a:t>Data Information</a:t>
            </a:r>
            <a:endParaRPr sz="1500">
              <a:latin typeface="Times New Roman"/>
              <a:ea typeface="Times New Roman"/>
              <a:cs typeface="Times New Roman"/>
              <a:sym typeface="Times New Roman"/>
            </a:endParaRPr>
          </a:p>
        </p:txBody>
      </p:sp>
      <p:sp>
        <p:nvSpPr>
          <p:cNvPr id="276" name="Google Shape;276;p44"/>
          <p:cNvSpPr txBox="1"/>
          <p:nvPr>
            <p:ph type="ctrTitle"/>
          </p:nvPr>
        </p:nvSpPr>
        <p:spPr>
          <a:xfrm>
            <a:off x="0" y="0"/>
            <a:ext cx="9144000" cy="711900"/>
          </a:xfrm>
          <a:prstGeom prst="rect">
            <a:avLst/>
          </a:prstGeom>
          <a:solidFill>
            <a:srgbClr val="3B3B3B"/>
          </a:solidFill>
          <a:ln>
            <a:noFill/>
          </a:ln>
        </p:spPr>
        <p:txBody>
          <a:bodyPr anchorCtr="0" anchor="t" bIns="34275" lIns="68575" spcFirstLastPara="1" rIns="68575" wrap="square" tIns="34275">
            <a:normAutofit/>
          </a:bodyPr>
          <a:lstStyle/>
          <a:p>
            <a:pPr indent="0" lvl="0" marL="0" rtl="0" algn="ctr">
              <a:lnSpc>
                <a:spcPct val="90000"/>
              </a:lnSpc>
              <a:spcBef>
                <a:spcPts val="0"/>
              </a:spcBef>
              <a:spcAft>
                <a:spcPts val="0"/>
              </a:spcAft>
              <a:buClr>
                <a:srgbClr val="FF6600"/>
              </a:buClr>
              <a:buSzPts val="4500"/>
              <a:buFont typeface="Arial"/>
              <a:buNone/>
            </a:pPr>
            <a:r>
              <a:rPr b="1" lang="en" sz="3500">
                <a:solidFill>
                  <a:srgbClr val="FF6600"/>
                </a:solidFill>
                <a:latin typeface="Times New Roman"/>
                <a:ea typeface="Times New Roman"/>
                <a:cs typeface="Times New Roman"/>
                <a:sym typeface="Times New Roman"/>
              </a:rPr>
              <a:t>Exploratory Data Analysis (EDA)</a:t>
            </a:r>
            <a:endParaRPr sz="3500">
              <a:latin typeface="Times New Roman"/>
              <a:ea typeface="Times New Roman"/>
              <a:cs typeface="Times New Roman"/>
              <a:sym typeface="Times New Roman"/>
            </a:endParaRPr>
          </a:p>
        </p:txBody>
      </p:sp>
      <p:pic>
        <p:nvPicPr>
          <p:cNvPr id="277" name="Google Shape;277;p44"/>
          <p:cNvPicPr preferRelativeResize="0"/>
          <p:nvPr/>
        </p:nvPicPr>
        <p:blipFill>
          <a:blip r:embed="rId3">
            <a:alphaModFix/>
          </a:blip>
          <a:stretch>
            <a:fillRect/>
          </a:stretch>
        </p:blipFill>
        <p:spPr>
          <a:xfrm>
            <a:off x="152400" y="1067700"/>
            <a:ext cx="5261332" cy="3923399"/>
          </a:xfrm>
          <a:prstGeom prst="rect">
            <a:avLst/>
          </a:prstGeom>
          <a:noFill/>
          <a:ln>
            <a:noFill/>
          </a:ln>
        </p:spPr>
      </p:pic>
      <p:sp>
        <p:nvSpPr>
          <p:cNvPr id="278" name="Google Shape;278;p44"/>
          <p:cNvSpPr txBox="1"/>
          <p:nvPr/>
        </p:nvSpPr>
        <p:spPr>
          <a:xfrm>
            <a:off x="5704550" y="1067700"/>
            <a:ext cx="3000000" cy="2801400"/>
          </a:xfrm>
          <a:prstGeom prst="rect">
            <a:avLst/>
          </a:prstGeom>
          <a:noFill/>
          <a:ln>
            <a:noFill/>
          </a:ln>
        </p:spPr>
        <p:txBody>
          <a:bodyPr anchorCtr="0" anchor="t" bIns="91425" lIns="91425" spcFirstLastPara="1" rIns="91425" wrap="square" tIns="91425">
            <a:spAutoFit/>
          </a:bodyPr>
          <a:lstStyle/>
          <a:p>
            <a:pPr indent="-355600" lvl="0" marL="457200" rtl="0" algn="l">
              <a:lnSpc>
                <a:spcPct val="150000"/>
              </a:lnSpc>
              <a:spcBef>
                <a:spcPts val="0"/>
              </a:spcBef>
              <a:spcAft>
                <a:spcPts val="0"/>
              </a:spcAft>
              <a:buSzPts val="2000"/>
              <a:buFont typeface="Times New Roman"/>
              <a:buChar char="●"/>
            </a:pPr>
            <a:r>
              <a:rPr lang="en" sz="2000">
                <a:latin typeface="Times New Roman"/>
                <a:ea typeface="Times New Roman"/>
                <a:cs typeface="Times New Roman"/>
                <a:sym typeface="Times New Roman"/>
              </a:rPr>
              <a:t>The largest proportion of patients reported in this dataset belongs to the older age group, specifically those aged &gt;75.</a:t>
            </a:r>
            <a:endParaRPr sz="2000">
              <a:latin typeface="Times New Roman"/>
              <a:ea typeface="Times New Roman"/>
              <a:cs typeface="Times New Roman"/>
              <a:sym typeface="Times New Roman"/>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45"/>
          <p:cNvSpPr txBox="1"/>
          <p:nvPr>
            <p:ph type="ctrTitle"/>
          </p:nvPr>
        </p:nvSpPr>
        <p:spPr>
          <a:xfrm>
            <a:off x="0" y="0"/>
            <a:ext cx="9144000" cy="915300"/>
          </a:xfrm>
          <a:prstGeom prst="rect">
            <a:avLst/>
          </a:prstGeom>
          <a:solidFill>
            <a:srgbClr val="3B3B3B"/>
          </a:solidFill>
          <a:ln>
            <a:noFill/>
          </a:ln>
        </p:spPr>
        <p:txBody>
          <a:bodyPr anchorCtr="0" anchor="t" bIns="34275" lIns="68575" spcFirstLastPara="1" rIns="68575" wrap="square" tIns="34275">
            <a:normAutofit/>
          </a:bodyPr>
          <a:lstStyle/>
          <a:p>
            <a:pPr indent="0" lvl="0" marL="0" rtl="0" algn="ctr">
              <a:lnSpc>
                <a:spcPct val="90000"/>
              </a:lnSpc>
              <a:spcBef>
                <a:spcPts val="0"/>
              </a:spcBef>
              <a:spcAft>
                <a:spcPts val="0"/>
              </a:spcAft>
              <a:buClr>
                <a:srgbClr val="FF6600"/>
              </a:buClr>
              <a:buSzPts val="4500"/>
              <a:buFont typeface="Arial"/>
              <a:buNone/>
            </a:pPr>
            <a:r>
              <a:rPr b="1" lang="en" sz="1500">
                <a:solidFill>
                  <a:srgbClr val="FF6600"/>
                </a:solidFill>
                <a:latin typeface="Times New Roman"/>
                <a:ea typeface="Times New Roman"/>
                <a:cs typeface="Times New Roman"/>
                <a:sym typeface="Times New Roman"/>
              </a:rPr>
              <a:t>Data Information</a:t>
            </a:r>
            <a:endParaRPr sz="1500">
              <a:latin typeface="Times New Roman"/>
              <a:ea typeface="Times New Roman"/>
              <a:cs typeface="Times New Roman"/>
              <a:sym typeface="Times New Roman"/>
            </a:endParaRPr>
          </a:p>
        </p:txBody>
      </p:sp>
      <p:sp>
        <p:nvSpPr>
          <p:cNvPr id="284" name="Google Shape;284;p45"/>
          <p:cNvSpPr txBox="1"/>
          <p:nvPr>
            <p:ph type="ctrTitle"/>
          </p:nvPr>
        </p:nvSpPr>
        <p:spPr>
          <a:xfrm>
            <a:off x="0" y="0"/>
            <a:ext cx="9144000" cy="711900"/>
          </a:xfrm>
          <a:prstGeom prst="rect">
            <a:avLst/>
          </a:prstGeom>
          <a:solidFill>
            <a:srgbClr val="3B3B3B"/>
          </a:solidFill>
          <a:ln>
            <a:noFill/>
          </a:ln>
        </p:spPr>
        <p:txBody>
          <a:bodyPr anchorCtr="0" anchor="t" bIns="34275" lIns="68575" spcFirstLastPara="1" rIns="68575" wrap="square" tIns="34275">
            <a:normAutofit/>
          </a:bodyPr>
          <a:lstStyle/>
          <a:p>
            <a:pPr indent="0" lvl="0" marL="0" rtl="0" algn="ctr">
              <a:lnSpc>
                <a:spcPct val="90000"/>
              </a:lnSpc>
              <a:spcBef>
                <a:spcPts val="0"/>
              </a:spcBef>
              <a:spcAft>
                <a:spcPts val="0"/>
              </a:spcAft>
              <a:buClr>
                <a:srgbClr val="FF6600"/>
              </a:buClr>
              <a:buSzPts val="4500"/>
              <a:buFont typeface="Arial"/>
              <a:buNone/>
            </a:pPr>
            <a:r>
              <a:rPr b="1" lang="en" sz="3500">
                <a:solidFill>
                  <a:srgbClr val="FF6600"/>
                </a:solidFill>
                <a:latin typeface="Times New Roman"/>
                <a:ea typeface="Times New Roman"/>
                <a:cs typeface="Times New Roman"/>
                <a:sym typeface="Times New Roman"/>
              </a:rPr>
              <a:t>Exploratory Data Analysis (EDA)</a:t>
            </a:r>
            <a:endParaRPr sz="3500">
              <a:latin typeface="Times New Roman"/>
              <a:ea typeface="Times New Roman"/>
              <a:cs typeface="Times New Roman"/>
              <a:sym typeface="Times New Roman"/>
            </a:endParaRPr>
          </a:p>
        </p:txBody>
      </p:sp>
      <p:pic>
        <p:nvPicPr>
          <p:cNvPr id="285" name="Google Shape;285;p45"/>
          <p:cNvPicPr preferRelativeResize="0"/>
          <p:nvPr/>
        </p:nvPicPr>
        <p:blipFill>
          <a:blip r:embed="rId3">
            <a:alphaModFix/>
          </a:blip>
          <a:stretch>
            <a:fillRect/>
          </a:stretch>
        </p:blipFill>
        <p:spPr>
          <a:xfrm>
            <a:off x="152400" y="1067700"/>
            <a:ext cx="5301643" cy="3923400"/>
          </a:xfrm>
          <a:prstGeom prst="rect">
            <a:avLst/>
          </a:prstGeom>
          <a:noFill/>
          <a:ln>
            <a:noFill/>
          </a:ln>
        </p:spPr>
      </p:pic>
      <p:sp>
        <p:nvSpPr>
          <p:cNvPr id="286" name="Google Shape;286;p45"/>
          <p:cNvSpPr txBox="1"/>
          <p:nvPr/>
        </p:nvSpPr>
        <p:spPr>
          <a:xfrm>
            <a:off x="5756850" y="1067700"/>
            <a:ext cx="3000000" cy="2339700"/>
          </a:xfrm>
          <a:prstGeom prst="rect">
            <a:avLst/>
          </a:prstGeom>
          <a:noFill/>
          <a:ln>
            <a:noFill/>
          </a:ln>
        </p:spPr>
        <p:txBody>
          <a:bodyPr anchorCtr="0" anchor="t" bIns="91425" lIns="91425" spcFirstLastPara="1" rIns="91425" wrap="square" tIns="91425">
            <a:spAutoFit/>
          </a:bodyPr>
          <a:lstStyle/>
          <a:p>
            <a:pPr indent="-355600" lvl="0" marL="457200" rtl="0" algn="l">
              <a:lnSpc>
                <a:spcPct val="150000"/>
              </a:lnSpc>
              <a:spcBef>
                <a:spcPts val="0"/>
              </a:spcBef>
              <a:spcAft>
                <a:spcPts val="0"/>
              </a:spcAft>
              <a:buSzPts val="2000"/>
              <a:buFont typeface="Times New Roman"/>
              <a:buChar char="●"/>
            </a:pPr>
            <a:r>
              <a:rPr lang="en" sz="2000">
                <a:latin typeface="Times New Roman"/>
                <a:ea typeface="Times New Roman"/>
                <a:cs typeface="Times New Roman"/>
                <a:sym typeface="Times New Roman"/>
              </a:rPr>
              <a:t>Northeast and West seem to be severely underreported as compared to Midwest and South Region</a:t>
            </a:r>
            <a:endParaRPr sz="2000">
              <a:latin typeface="Times New Roman"/>
              <a:ea typeface="Times New Roman"/>
              <a:cs typeface="Times New Roman"/>
              <a:sym typeface="Times New Roman"/>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46"/>
          <p:cNvSpPr txBox="1"/>
          <p:nvPr>
            <p:ph type="ctrTitle"/>
          </p:nvPr>
        </p:nvSpPr>
        <p:spPr>
          <a:xfrm>
            <a:off x="0" y="0"/>
            <a:ext cx="9144000" cy="915300"/>
          </a:xfrm>
          <a:prstGeom prst="rect">
            <a:avLst/>
          </a:prstGeom>
          <a:solidFill>
            <a:srgbClr val="3B3B3B"/>
          </a:solidFill>
          <a:ln>
            <a:noFill/>
          </a:ln>
        </p:spPr>
        <p:txBody>
          <a:bodyPr anchorCtr="0" anchor="t" bIns="34275" lIns="68575" spcFirstLastPara="1" rIns="68575" wrap="square" tIns="34275">
            <a:normAutofit/>
          </a:bodyPr>
          <a:lstStyle/>
          <a:p>
            <a:pPr indent="0" lvl="0" marL="0" rtl="0" algn="ctr">
              <a:lnSpc>
                <a:spcPct val="90000"/>
              </a:lnSpc>
              <a:spcBef>
                <a:spcPts val="0"/>
              </a:spcBef>
              <a:spcAft>
                <a:spcPts val="0"/>
              </a:spcAft>
              <a:buClr>
                <a:srgbClr val="FF6600"/>
              </a:buClr>
              <a:buSzPts val="4500"/>
              <a:buFont typeface="Arial"/>
              <a:buNone/>
            </a:pPr>
            <a:r>
              <a:rPr b="1" lang="en" sz="1500">
                <a:solidFill>
                  <a:srgbClr val="FF6600"/>
                </a:solidFill>
                <a:latin typeface="Times New Roman"/>
                <a:ea typeface="Times New Roman"/>
                <a:cs typeface="Times New Roman"/>
                <a:sym typeface="Times New Roman"/>
              </a:rPr>
              <a:t>Data Information</a:t>
            </a:r>
            <a:endParaRPr sz="1500">
              <a:latin typeface="Times New Roman"/>
              <a:ea typeface="Times New Roman"/>
              <a:cs typeface="Times New Roman"/>
              <a:sym typeface="Times New Roman"/>
            </a:endParaRPr>
          </a:p>
        </p:txBody>
      </p:sp>
      <p:sp>
        <p:nvSpPr>
          <p:cNvPr id="292" name="Google Shape;292;p46"/>
          <p:cNvSpPr txBox="1"/>
          <p:nvPr>
            <p:ph type="ctrTitle"/>
          </p:nvPr>
        </p:nvSpPr>
        <p:spPr>
          <a:xfrm>
            <a:off x="0" y="0"/>
            <a:ext cx="9144000" cy="711900"/>
          </a:xfrm>
          <a:prstGeom prst="rect">
            <a:avLst/>
          </a:prstGeom>
          <a:solidFill>
            <a:srgbClr val="3B3B3B"/>
          </a:solidFill>
          <a:ln>
            <a:noFill/>
          </a:ln>
        </p:spPr>
        <p:txBody>
          <a:bodyPr anchorCtr="0" anchor="t" bIns="34275" lIns="68575" spcFirstLastPara="1" rIns="68575" wrap="square" tIns="34275">
            <a:normAutofit/>
          </a:bodyPr>
          <a:lstStyle/>
          <a:p>
            <a:pPr indent="0" lvl="0" marL="0" rtl="0" algn="ctr">
              <a:lnSpc>
                <a:spcPct val="90000"/>
              </a:lnSpc>
              <a:spcBef>
                <a:spcPts val="0"/>
              </a:spcBef>
              <a:spcAft>
                <a:spcPts val="0"/>
              </a:spcAft>
              <a:buClr>
                <a:srgbClr val="FF6600"/>
              </a:buClr>
              <a:buSzPts val="4500"/>
              <a:buFont typeface="Arial"/>
              <a:buNone/>
            </a:pPr>
            <a:r>
              <a:rPr b="1" lang="en" sz="3500">
                <a:solidFill>
                  <a:srgbClr val="FF6600"/>
                </a:solidFill>
                <a:latin typeface="Times New Roman"/>
                <a:ea typeface="Times New Roman"/>
                <a:cs typeface="Times New Roman"/>
                <a:sym typeface="Times New Roman"/>
              </a:rPr>
              <a:t>Exploratory Data Analysis (EDA)</a:t>
            </a:r>
            <a:endParaRPr sz="3500">
              <a:latin typeface="Times New Roman"/>
              <a:ea typeface="Times New Roman"/>
              <a:cs typeface="Times New Roman"/>
              <a:sym typeface="Times New Roman"/>
            </a:endParaRPr>
          </a:p>
        </p:txBody>
      </p:sp>
      <p:pic>
        <p:nvPicPr>
          <p:cNvPr id="293" name="Google Shape;293;p46"/>
          <p:cNvPicPr preferRelativeResize="0"/>
          <p:nvPr/>
        </p:nvPicPr>
        <p:blipFill>
          <a:blip r:embed="rId3">
            <a:alphaModFix/>
          </a:blip>
          <a:stretch>
            <a:fillRect/>
          </a:stretch>
        </p:blipFill>
        <p:spPr>
          <a:xfrm>
            <a:off x="47725" y="998298"/>
            <a:ext cx="4254549" cy="3942150"/>
          </a:xfrm>
          <a:prstGeom prst="rect">
            <a:avLst/>
          </a:prstGeom>
          <a:noFill/>
          <a:ln>
            <a:noFill/>
          </a:ln>
        </p:spPr>
      </p:pic>
      <p:pic>
        <p:nvPicPr>
          <p:cNvPr id="294" name="Google Shape;294;p46"/>
          <p:cNvPicPr preferRelativeResize="0"/>
          <p:nvPr/>
        </p:nvPicPr>
        <p:blipFill>
          <a:blip r:embed="rId4">
            <a:alphaModFix/>
          </a:blip>
          <a:stretch>
            <a:fillRect/>
          </a:stretch>
        </p:blipFill>
        <p:spPr>
          <a:xfrm>
            <a:off x="4406950" y="1067700"/>
            <a:ext cx="4584649" cy="3872749"/>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47"/>
          <p:cNvSpPr txBox="1"/>
          <p:nvPr>
            <p:ph type="ctrTitle"/>
          </p:nvPr>
        </p:nvSpPr>
        <p:spPr>
          <a:xfrm>
            <a:off x="0" y="0"/>
            <a:ext cx="9144000" cy="915300"/>
          </a:xfrm>
          <a:prstGeom prst="rect">
            <a:avLst/>
          </a:prstGeom>
          <a:solidFill>
            <a:srgbClr val="3B3B3B"/>
          </a:solidFill>
          <a:ln>
            <a:noFill/>
          </a:ln>
        </p:spPr>
        <p:txBody>
          <a:bodyPr anchorCtr="0" anchor="t" bIns="34275" lIns="68575" spcFirstLastPara="1" rIns="68575" wrap="square" tIns="34275">
            <a:normAutofit/>
          </a:bodyPr>
          <a:lstStyle/>
          <a:p>
            <a:pPr indent="0" lvl="0" marL="0" rtl="0" algn="ctr">
              <a:lnSpc>
                <a:spcPct val="90000"/>
              </a:lnSpc>
              <a:spcBef>
                <a:spcPts val="0"/>
              </a:spcBef>
              <a:spcAft>
                <a:spcPts val="0"/>
              </a:spcAft>
              <a:buClr>
                <a:srgbClr val="FF6600"/>
              </a:buClr>
              <a:buSzPts val="4500"/>
              <a:buFont typeface="Arial"/>
              <a:buNone/>
            </a:pPr>
            <a:r>
              <a:rPr b="1" lang="en" sz="1500">
                <a:solidFill>
                  <a:srgbClr val="FF6600"/>
                </a:solidFill>
                <a:latin typeface="Times New Roman"/>
                <a:ea typeface="Times New Roman"/>
                <a:cs typeface="Times New Roman"/>
                <a:sym typeface="Times New Roman"/>
              </a:rPr>
              <a:t>Data Information</a:t>
            </a:r>
            <a:endParaRPr sz="1500">
              <a:latin typeface="Times New Roman"/>
              <a:ea typeface="Times New Roman"/>
              <a:cs typeface="Times New Roman"/>
              <a:sym typeface="Times New Roman"/>
            </a:endParaRPr>
          </a:p>
        </p:txBody>
      </p:sp>
      <p:sp>
        <p:nvSpPr>
          <p:cNvPr id="300" name="Google Shape;300;p47"/>
          <p:cNvSpPr txBox="1"/>
          <p:nvPr>
            <p:ph type="ctrTitle"/>
          </p:nvPr>
        </p:nvSpPr>
        <p:spPr>
          <a:xfrm>
            <a:off x="0" y="0"/>
            <a:ext cx="9144000" cy="711900"/>
          </a:xfrm>
          <a:prstGeom prst="rect">
            <a:avLst/>
          </a:prstGeom>
          <a:solidFill>
            <a:srgbClr val="3B3B3B"/>
          </a:solidFill>
          <a:ln>
            <a:noFill/>
          </a:ln>
        </p:spPr>
        <p:txBody>
          <a:bodyPr anchorCtr="0" anchor="t" bIns="34275" lIns="68575" spcFirstLastPara="1" rIns="68575" wrap="square" tIns="34275">
            <a:normAutofit/>
          </a:bodyPr>
          <a:lstStyle/>
          <a:p>
            <a:pPr indent="0" lvl="0" marL="0" rtl="0" algn="ctr">
              <a:lnSpc>
                <a:spcPct val="90000"/>
              </a:lnSpc>
              <a:spcBef>
                <a:spcPts val="0"/>
              </a:spcBef>
              <a:spcAft>
                <a:spcPts val="0"/>
              </a:spcAft>
              <a:buClr>
                <a:srgbClr val="FF6600"/>
              </a:buClr>
              <a:buSzPts val="4500"/>
              <a:buFont typeface="Arial"/>
              <a:buNone/>
            </a:pPr>
            <a:r>
              <a:rPr b="1" lang="en" sz="3500">
                <a:solidFill>
                  <a:srgbClr val="FF6600"/>
                </a:solidFill>
                <a:latin typeface="Times New Roman"/>
                <a:ea typeface="Times New Roman"/>
                <a:cs typeface="Times New Roman"/>
                <a:sym typeface="Times New Roman"/>
              </a:rPr>
              <a:t>Exploratory Data Analysis (EDA)</a:t>
            </a:r>
            <a:endParaRPr sz="3500">
              <a:latin typeface="Times New Roman"/>
              <a:ea typeface="Times New Roman"/>
              <a:cs typeface="Times New Roman"/>
              <a:sym typeface="Times New Roman"/>
            </a:endParaRPr>
          </a:p>
        </p:txBody>
      </p:sp>
      <p:pic>
        <p:nvPicPr>
          <p:cNvPr id="301" name="Google Shape;301;p47"/>
          <p:cNvPicPr preferRelativeResize="0"/>
          <p:nvPr/>
        </p:nvPicPr>
        <p:blipFill>
          <a:blip r:embed="rId3">
            <a:alphaModFix/>
          </a:blip>
          <a:stretch>
            <a:fillRect/>
          </a:stretch>
        </p:blipFill>
        <p:spPr>
          <a:xfrm>
            <a:off x="0" y="1048050"/>
            <a:ext cx="4396150" cy="3257249"/>
          </a:xfrm>
          <a:prstGeom prst="rect">
            <a:avLst/>
          </a:prstGeom>
          <a:noFill/>
          <a:ln>
            <a:noFill/>
          </a:ln>
        </p:spPr>
      </p:pic>
      <p:pic>
        <p:nvPicPr>
          <p:cNvPr id="302" name="Google Shape;302;p47"/>
          <p:cNvPicPr preferRelativeResize="0"/>
          <p:nvPr/>
        </p:nvPicPr>
        <p:blipFill>
          <a:blip r:embed="rId4">
            <a:alphaModFix/>
          </a:blip>
          <a:stretch>
            <a:fillRect/>
          </a:stretch>
        </p:blipFill>
        <p:spPr>
          <a:xfrm>
            <a:off x="4645275" y="1048050"/>
            <a:ext cx="4396150" cy="3279999"/>
          </a:xfrm>
          <a:prstGeom prst="rect">
            <a:avLst/>
          </a:prstGeom>
          <a:noFill/>
          <a:ln>
            <a:noFill/>
          </a:ln>
        </p:spPr>
      </p:pic>
      <p:sp>
        <p:nvSpPr>
          <p:cNvPr id="303" name="Google Shape;303;p47"/>
          <p:cNvSpPr txBox="1"/>
          <p:nvPr/>
        </p:nvSpPr>
        <p:spPr>
          <a:xfrm>
            <a:off x="0" y="4343400"/>
            <a:ext cx="9144000" cy="800400"/>
          </a:xfrm>
          <a:prstGeom prst="rect">
            <a:avLst/>
          </a:prstGeom>
          <a:noFill/>
          <a:ln>
            <a:noFill/>
          </a:ln>
        </p:spPr>
        <p:txBody>
          <a:bodyPr anchorCtr="0" anchor="t" bIns="91425" lIns="91425" spcFirstLastPara="1" rIns="91425" wrap="square" tIns="91425">
            <a:spAutoFit/>
          </a:bodyPr>
          <a:lstStyle/>
          <a:p>
            <a:pPr indent="-355600" lvl="0" marL="457200" rtl="0" algn="l">
              <a:spcBef>
                <a:spcPts val="0"/>
              </a:spcBef>
              <a:spcAft>
                <a:spcPts val="0"/>
              </a:spcAft>
              <a:buClr>
                <a:schemeClr val="dk1"/>
              </a:buClr>
              <a:buSzPts val="2000"/>
              <a:buFont typeface="Times New Roman"/>
              <a:buChar char="●"/>
            </a:pPr>
            <a:r>
              <a:rPr lang="en" sz="2000">
                <a:solidFill>
                  <a:schemeClr val="dk1"/>
                </a:solidFill>
                <a:latin typeface="Times New Roman"/>
                <a:ea typeface="Times New Roman"/>
                <a:cs typeface="Times New Roman"/>
                <a:sym typeface="Times New Roman"/>
              </a:rPr>
              <a:t>We can see that typically there is no change. Worsened more than improved in terms of change risk segment.</a:t>
            </a:r>
            <a:endParaRPr sz="2000">
              <a:solidFill>
                <a:schemeClr val="dk1"/>
              </a:solidFill>
              <a:latin typeface="Times New Roman"/>
              <a:ea typeface="Times New Roman"/>
              <a:cs typeface="Times New Roman"/>
              <a:sym typeface="Times New Roman"/>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48"/>
          <p:cNvSpPr txBox="1"/>
          <p:nvPr>
            <p:ph type="ctrTitle"/>
          </p:nvPr>
        </p:nvSpPr>
        <p:spPr>
          <a:xfrm>
            <a:off x="0" y="0"/>
            <a:ext cx="9144000" cy="915300"/>
          </a:xfrm>
          <a:prstGeom prst="rect">
            <a:avLst/>
          </a:prstGeom>
          <a:solidFill>
            <a:srgbClr val="3B3B3B"/>
          </a:solidFill>
          <a:ln>
            <a:noFill/>
          </a:ln>
        </p:spPr>
        <p:txBody>
          <a:bodyPr anchorCtr="0" anchor="t" bIns="34275" lIns="68575" spcFirstLastPara="1" rIns="68575" wrap="square" tIns="34275">
            <a:normAutofit/>
          </a:bodyPr>
          <a:lstStyle/>
          <a:p>
            <a:pPr indent="0" lvl="0" marL="0" rtl="0" algn="ctr">
              <a:lnSpc>
                <a:spcPct val="90000"/>
              </a:lnSpc>
              <a:spcBef>
                <a:spcPts val="0"/>
              </a:spcBef>
              <a:spcAft>
                <a:spcPts val="0"/>
              </a:spcAft>
              <a:buClr>
                <a:srgbClr val="FF6600"/>
              </a:buClr>
              <a:buSzPts val="4500"/>
              <a:buFont typeface="Arial"/>
              <a:buNone/>
            </a:pPr>
            <a:r>
              <a:rPr b="1" lang="en" sz="1500">
                <a:solidFill>
                  <a:srgbClr val="FF6600"/>
                </a:solidFill>
                <a:latin typeface="Times New Roman"/>
                <a:ea typeface="Times New Roman"/>
                <a:cs typeface="Times New Roman"/>
                <a:sym typeface="Times New Roman"/>
              </a:rPr>
              <a:t>Data Information</a:t>
            </a:r>
            <a:endParaRPr sz="1500">
              <a:latin typeface="Times New Roman"/>
              <a:ea typeface="Times New Roman"/>
              <a:cs typeface="Times New Roman"/>
              <a:sym typeface="Times New Roman"/>
            </a:endParaRPr>
          </a:p>
        </p:txBody>
      </p:sp>
      <p:sp>
        <p:nvSpPr>
          <p:cNvPr id="309" name="Google Shape;309;p48"/>
          <p:cNvSpPr txBox="1"/>
          <p:nvPr>
            <p:ph type="ctrTitle"/>
          </p:nvPr>
        </p:nvSpPr>
        <p:spPr>
          <a:xfrm>
            <a:off x="0" y="0"/>
            <a:ext cx="9144000" cy="711900"/>
          </a:xfrm>
          <a:prstGeom prst="rect">
            <a:avLst/>
          </a:prstGeom>
          <a:solidFill>
            <a:srgbClr val="3B3B3B"/>
          </a:solidFill>
          <a:ln>
            <a:noFill/>
          </a:ln>
        </p:spPr>
        <p:txBody>
          <a:bodyPr anchorCtr="0" anchor="t" bIns="34275" lIns="68575" spcFirstLastPara="1" rIns="68575" wrap="square" tIns="34275">
            <a:normAutofit/>
          </a:bodyPr>
          <a:lstStyle/>
          <a:p>
            <a:pPr indent="0" lvl="0" marL="0" rtl="0" algn="ctr">
              <a:lnSpc>
                <a:spcPct val="90000"/>
              </a:lnSpc>
              <a:spcBef>
                <a:spcPts val="0"/>
              </a:spcBef>
              <a:spcAft>
                <a:spcPts val="0"/>
              </a:spcAft>
              <a:buClr>
                <a:srgbClr val="FF6600"/>
              </a:buClr>
              <a:buSzPts val="4500"/>
              <a:buFont typeface="Arial"/>
              <a:buNone/>
            </a:pPr>
            <a:r>
              <a:rPr b="1" lang="en" sz="3500">
                <a:solidFill>
                  <a:srgbClr val="FF6600"/>
                </a:solidFill>
                <a:latin typeface="Times New Roman"/>
                <a:ea typeface="Times New Roman"/>
                <a:cs typeface="Times New Roman"/>
                <a:sym typeface="Times New Roman"/>
              </a:rPr>
              <a:t>Exploratory Data Analysis (EDA)</a:t>
            </a:r>
            <a:endParaRPr sz="3500">
              <a:latin typeface="Times New Roman"/>
              <a:ea typeface="Times New Roman"/>
              <a:cs typeface="Times New Roman"/>
              <a:sym typeface="Times New Roman"/>
            </a:endParaRPr>
          </a:p>
        </p:txBody>
      </p:sp>
      <p:sp>
        <p:nvSpPr>
          <p:cNvPr id="310" name="Google Shape;310;p48"/>
          <p:cNvSpPr txBox="1"/>
          <p:nvPr/>
        </p:nvSpPr>
        <p:spPr>
          <a:xfrm>
            <a:off x="5686800" y="1820825"/>
            <a:ext cx="3000000" cy="1416000"/>
          </a:xfrm>
          <a:prstGeom prst="rect">
            <a:avLst/>
          </a:prstGeom>
          <a:noFill/>
          <a:ln>
            <a:noFill/>
          </a:ln>
        </p:spPr>
        <p:txBody>
          <a:bodyPr anchorCtr="0" anchor="t" bIns="91425" lIns="91425" spcFirstLastPara="1" rIns="91425" wrap="square" tIns="91425">
            <a:spAutoFit/>
          </a:bodyPr>
          <a:lstStyle/>
          <a:p>
            <a:pPr indent="-355600" lvl="0" marL="457200" rtl="0" algn="l">
              <a:lnSpc>
                <a:spcPct val="150000"/>
              </a:lnSpc>
              <a:spcBef>
                <a:spcPts val="0"/>
              </a:spcBef>
              <a:spcAft>
                <a:spcPts val="0"/>
              </a:spcAft>
              <a:buSzPts val="2000"/>
              <a:buFont typeface="Times New Roman"/>
              <a:buChar char="●"/>
            </a:pPr>
            <a:r>
              <a:rPr lang="en" sz="2000">
                <a:latin typeface="Times New Roman"/>
                <a:ea typeface="Times New Roman"/>
                <a:cs typeface="Times New Roman"/>
                <a:sym typeface="Times New Roman"/>
              </a:rPr>
              <a:t>Log transformation to Dexa_Freq_During_Rx for normalization</a:t>
            </a:r>
            <a:endParaRPr sz="2000">
              <a:latin typeface="Times New Roman"/>
              <a:ea typeface="Times New Roman"/>
              <a:cs typeface="Times New Roman"/>
              <a:sym typeface="Times New Roman"/>
            </a:endParaRPr>
          </a:p>
        </p:txBody>
      </p:sp>
      <p:pic>
        <p:nvPicPr>
          <p:cNvPr id="311" name="Google Shape;311;p48"/>
          <p:cNvPicPr preferRelativeResize="0"/>
          <p:nvPr/>
        </p:nvPicPr>
        <p:blipFill>
          <a:blip r:embed="rId3">
            <a:alphaModFix/>
          </a:blip>
          <a:stretch>
            <a:fillRect/>
          </a:stretch>
        </p:blipFill>
        <p:spPr>
          <a:xfrm>
            <a:off x="487350" y="1036300"/>
            <a:ext cx="4866364" cy="3923401"/>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49"/>
          <p:cNvSpPr txBox="1"/>
          <p:nvPr>
            <p:ph type="ctrTitle"/>
          </p:nvPr>
        </p:nvSpPr>
        <p:spPr>
          <a:xfrm>
            <a:off x="0" y="0"/>
            <a:ext cx="9144000" cy="915300"/>
          </a:xfrm>
          <a:prstGeom prst="rect">
            <a:avLst/>
          </a:prstGeom>
          <a:solidFill>
            <a:srgbClr val="3B3B3B"/>
          </a:solidFill>
          <a:ln>
            <a:noFill/>
          </a:ln>
        </p:spPr>
        <p:txBody>
          <a:bodyPr anchorCtr="0" anchor="t" bIns="34275" lIns="68575" spcFirstLastPara="1" rIns="68575" wrap="square" tIns="34275">
            <a:normAutofit/>
          </a:bodyPr>
          <a:lstStyle/>
          <a:p>
            <a:pPr indent="0" lvl="0" marL="0" rtl="0" algn="ctr">
              <a:lnSpc>
                <a:spcPct val="90000"/>
              </a:lnSpc>
              <a:spcBef>
                <a:spcPts val="0"/>
              </a:spcBef>
              <a:spcAft>
                <a:spcPts val="0"/>
              </a:spcAft>
              <a:buClr>
                <a:srgbClr val="FF6600"/>
              </a:buClr>
              <a:buSzPts val="4500"/>
              <a:buFont typeface="Arial"/>
              <a:buNone/>
            </a:pPr>
            <a:r>
              <a:rPr b="1" lang="en" sz="1500">
                <a:solidFill>
                  <a:srgbClr val="FF6600"/>
                </a:solidFill>
                <a:latin typeface="Times New Roman"/>
                <a:ea typeface="Times New Roman"/>
                <a:cs typeface="Times New Roman"/>
                <a:sym typeface="Times New Roman"/>
              </a:rPr>
              <a:t>Data Information</a:t>
            </a:r>
            <a:endParaRPr sz="1500">
              <a:latin typeface="Times New Roman"/>
              <a:ea typeface="Times New Roman"/>
              <a:cs typeface="Times New Roman"/>
              <a:sym typeface="Times New Roman"/>
            </a:endParaRPr>
          </a:p>
        </p:txBody>
      </p:sp>
      <p:sp>
        <p:nvSpPr>
          <p:cNvPr id="317" name="Google Shape;317;p49"/>
          <p:cNvSpPr txBox="1"/>
          <p:nvPr>
            <p:ph type="ctrTitle"/>
          </p:nvPr>
        </p:nvSpPr>
        <p:spPr>
          <a:xfrm>
            <a:off x="0" y="0"/>
            <a:ext cx="9144000" cy="711900"/>
          </a:xfrm>
          <a:prstGeom prst="rect">
            <a:avLst/>
          </a:prstGeom>
          <a:solidFill>
            <a:srgbClr val="3B3B3B"/>
          </a:solidFill>
          <a:ln>
            <a:noFill/>
          </a:ln>
        </p:spPr>
        <p:txBody>
          <a:bodyPr anchorCtr="0" anchor="t" bIns="34275" lIns="68575" spcFirstLastPara="1" rIns="68575" wrap="square" tIns="34275">
            <a:normAutofit/>
          </a:bodyPr>
          <a:lstStyle/>
          <a:p>
            <a:pPr indent="0" lvl="0" marL="0" rtl="0" algn="ctr">
              <a:lnSpc>
                <a:spcPct val="90000"/>
              </a:lnSpc>
              <a:spcBef>
                <a:spcPts val="0"/>
              </a:spcBef>
              <a:spcAft>
                <a:spcPts val="0"/>
              </a:spcAft>
              <a:buClr>
                <a:srgbClr val="FF6600"/>
              </a:buClr>
              <a:buSzPts val="4500"/>
              <a:buFont typeface="Arial"/>
              <a:buNone/>
            </a:pPr>
            <a:r>
              <a:rPr b="1" lang="en" sz="3500">
                <a:solidFill>
                  <a:srgbClr val="FF6600"/>
                </a:solidFill>
                <a:latin typeface="Times New Roman"/>
                <a:ea typeface="Times New Roman"/>
                <a:cs typeface="Times New Roman"/>
                <a:sym typeface="Times New Roman"/>
              </a:rPr>
              <a:t>Exploratory Data Analysis (EDA)</a:t>
            </a:r>
            <a:endParaRPr sz="3500">
              <a:latin typeface="Times New Roman"/>
              <a:ea typeface="Times New Roman"/>
              <a:cs typeface="Times New Roman"/>
              <a:sym typeface="Times New Roman"/>
            </a:endParaRPr>
          </a:p>
        </p:txBody>
      </p:sp>
      <p:pic>
        <p:nvPicPr>
          <p:cNvPr id="318" name="Google Shape;318;p49"/>
          <p:cNvPicPr preferRelativeResize="0"/>
          <p:nvPr/>
        </p:nvPicPr>
        <p:blipFill>
          <a:blip r:embed="rId3">
            <a:alphaModFix/>
          </a:blip>
          <a:stretch>
            <a:fillRect/>
          </a:stretch>
        </p:blipFill>
        <p:spPr>
          <a:xfrm>
            <a:off x="152400" y="1067700"/>
            <a:ext cx="5839200" cy="3739518"/>
          </a:xfrm>
          <a:prstGeom prst="rect">
            <a:avLst/>
          </a:prstGeom>
          <a:noFill/>
          <a:ln>
            <a:noFill/>
          </a:ln>
        </p:spPr>
      </p:pic>
      <p:sp>
        <p:nvSpPr>
          <p:cNvPr id="319" name="Google Shape;319;p49"/>
          <p:cNvSpPr txBox="1"/>
          <p:nvPr/>
        </p:nvSpPr>
        <p:spPr>
          <a:xfrm>
            <a:off x="6144000" y="2506625"/>
            <a:ext cx="3000000" cy="954300"/>
          </a:xfrm>
          <a:prstGeom prst="rect">
            <a:avLst/>
          </a:prstGeom>
          <a:noFill/>
          <a:ln>
            <a:noFill/>
          </a:ln>
        </p:spPr>
        <p:txBody>
          <a:bodyPr anchorCtr="0" anchor="t" bIns="91425" lIns="91425" spcFirstLastPara="1" rIns="91425" wrap="square" tIns="91425">
            <a:spAutoFit/>
          </a:bodyPr>
          <a:lstStyle/>
          <a:p>
            <a:pPr indent="-355600" lvl="0" marL="457200" rtl="0" algn="l">
              <a:lnSpc>
                <a:spcPct val="150000"/>
              </a:lnSpc>
              <a:spcBef>
                <a:spcPts val="0"/>
              </a:spcBef>
              <a:spcAft>
                <a:spcPts val="0"/>
              </a:spcAft>
              <a:buSzPts val="2000"/>
              <a:buFont typeface="Times New Roman"/>
              <a:buChar char="●"/>
            </a:pPr>
            <a:r>
              <a:rPr lang="en" sz="2000">
                <a:latin typeface="Times New Roman"/>
                <a:ea typeface="Times New Roman"/>
                <a:cs typeface="Times New Roman"/>
                <a:sym typeface="Times New Roman"/>
              </a:rPr>
              <a:t>Histogram for Count_Of_Risks</a:t>
            </a:r>
            <a:endParaRPr sz="2000">
              <a:latin typeface="Times New Roman"/>
              <a:ea typeface="Times New Roman"/>
              <a:cs typeface="Times New Roman"/>
              <a:sym typeface="Times New Roman"/>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50"/>
          <p:cNvSpPr txBox="1"/>
          <p:nvPr>
            <p:ph type="ctrTitle"/>
          </p:nvPr>
        </p:nvSpPr>
        <p:spPr>
          <a:xfrm>
            <a:off x="0" y="0"/>
            <a:ext cx="9144000" cy="915300"/>
          </a:xfrm>
          <a:prstGeom prst="rect">
            <a:avLst/>
          </a:prstGeom>
          <a:solidFill>
            <a:srgbClr val="3B3B3B"/>
          </a:solidFill>
          <a:ln>
            <a:noFill/>
          </a:ln>
        </p:spPr>
        <p:txBody>
          <a:bodyPr anchorCtr="0" anchor="t" bIns="34275" lIns="68575" spcFirstLastPara="1" rIns="68575" wrap="square" tIns="34275">
            <a:normAutofit/>
          </a:bodyPr>
          <a:lstStyle/>
          <a:p>
            <a:pPr indent="0" lvl="0" marL="0" rtl="0" algn="ctr">
              <a:lnSpc>
                <a:spcPct val="90000"/>
              </a:lnSpc>
              <a:spcBef>
                <a:spcPts val="0"/>
              </a:spcBef>
              <a:spcAft>
                <a:spcPts val="0"/>
              </a:spcAft>
              <a:buClr>
                <a:srgbClr val="FF6600"/>
              </a:buClr>
              <a:buSzPts val="4500"/>
              <a:buFont typeface="Arial"/>
              <a:buNone/>
            </a:pPr>
            <a:r>
              <a:rPr b="1" lang="en" sz="1500">
                <a:solidFill>
                  <a:srgbClr val="FF6600"/>
                </a:solidFill>
                <a:latin typeface="Times New Roman"/>
                <a:ea typeface="Times New Roman"/>
                <a:cs typeface="Times New Roman"/>
                <a:sym typeface="Times New Roman"/>
              </a:rPr>
              <a:t>Data Information</a:t>
            </a:r>
            <a:endParaRPr sz="1500">
              <a:latin typeface="Times New Roman"/>
              <a:ea typeface="Times New Roman"/>
              <a:cs typeface="Times New Roman"/>
              <a:sym typeface="Times New Roman"/>
            </a:endParaRPr>
          </a:p>
        </p:txBody>
      </p:sp>
      <p:sp>
        <p:nvSpPr>
          <p:cNvPr id="325" name="Google Shape;325;p50"/>
          <p:cNvSpPr txBox="1"/>
          <p:nvPr>
            <p:ph type="ctrTitle"/>
          </p:nvPr>
        </p:nvSpPr>
        <p:spPr>
          <a:xfrm>
            <a:off x="0" y="0"/>
            <a:ext cx="9144000" cy="711900"/>
          </a:xfrm>
          <a:prstGeom prst="rect">
            <a:avLst/>
          </a:prstGeom>
          <a:solidFill>
            <a:srgbClr val="3B3B3B"/>
          </a:solidFill>
          <a:ln>
            <a:noFill/>
          </a:ln>
        </p:spPr>
        <p:txBody>
          <a:bodyPr anchorCtr="0" anchor="t" bIns="34275" lIns="68575" spcFirstLastPara="1" rIns="68575" wrap="square" tIns="34275">
            <a:normAutofit/>
          </a:bodyPr>
          <a:lstStyle/>
          <a:p>
            <a:pPr indent="0" lvl="0" marL="0" rtl="0" algn="ctr">
              <a:lnSpc>
                <a:spcPct val="90000"/>
              </a:lnSpc>
              <a:spcBef>
                <a:spcPts val="0"/>
              </a:spcBef>
              <a:spcAft>
                <a:spcPts val="0"/>
              </a:spcAft>
              <a:buClr>
                <a:srgbClr val="FF6600"/>
              </a:buClr>
              <a:buSzPts val="4500"/>
              <a:buFont typeface="Arial"/>
              <a:buNone/>
            </a:pPr>
            <a:r>
              <a:rPr b="1" lang="en" sz="3500">
                <a:solidFill>
                  <a:srgbClr val="FF6600"/>
                </a:solidFill>
                <a:latin typeface="Times New Roman"/>
                <a:ea typeface="Times New Roman"/>
                <a:cs typeface="Times New Roman"/>
                <a:sym typeface="Times New Roman"/>
              </a:rPr>
              <a:t>Exploratory Data Analysis (EDA)</a:t>
            </a:r>
            <a:endParaRPr sz="3500">
              <a:latin typeface="Times New Roman"/>
              <a:ea typeface="Times New Roman"/>
              <a:cs typeface="Times New Roman"/>
              <a:sym typeface="Times New Roman"/>
            </a:endParaRPr>
          </a:p>
        </p:txBody>
      </p:sp>
      <p:sp>
        <p:nvSpPr>
          <p:cNvPr id="326" name="Google Shape;326;p50"/>
          <p:cNvSpPr txBox="1"/>
          <p:nvPr/>
        </p:nvSpPr>
        <p:spPr>
          <a:xfrm>
            <a:off x="6144000" y="1287425"/>
            <a:ext cx="3000000" cy="1877700"/>
          </a:xfrm>
          <a:prstGeom prst="rect">
            <a:avLst/>
          </a:prstGeom>
          <a:noFill/>
          <a:ln>
            <a:noFill/>
          </a:ln>
        </p:spPr>
        <p:txBody>
          <a:bodyPr anchorCtr="0" anchor="t" bIns="91425" lIns="91425" spcFirstLastPara="1" rIns="91425" wrap="square" tIns="91425">
            <a:spAutoFit/>
          </a:bodyPr>
          <a:lstStyle/>
          <a:p>
            <a:pPr indent="-355600" lvl="0" marL="457200" rtl="0" algn="l">
              <a:lnSpc>
                <a:spcPct val="150000"/>
              </a:lnSpc>
              <a:spcBef>
                <a:spcPts val="0"/>
              </a:spcBef>
              <a:spcAft>
                <a:spcPts val="0"/>
              </a:spcAft>
              <a:buSzPts val="2000"/>
              <a:buFont typeface="Times New Roman"/>
              <a:buChar char="●"/>
            </a:pPr>
            <a:r>
              <a:rPr lang="en" sz="2000">
                <a:latin typeface="Times New Roman"/>
                <a:ea typeface="Times New Roman"/>
                <a:cs typeface="Times New Roman"/>
                <a:sym typeface="Times New Roman"/>
              </a:rPr>
              <a:t>Histogram for normalized Dexa_Freq_During_Rx</a:t>
            </a:r>
            <a:endParaRPr sz="2000">
              <a:latin typeface="Times New Roman"/>
              <a:ea typeface="Times New Roman"/>
              <a:cs typeface="Times New Roman"/>
              <a:sym typeface="Times New Roman"/>
            </a:endParaRPr>
          </a:p>
        </p:txBody>
      </p:sp>
      <p:pic>
        <p:nvPicPr>
          <p:cNvPr id="327" name="Google Shape;327;p50"/>
          <p:cNvPicPr preferRelativeResize="0"/>
          <p:nvPr/>
        </p:nvPicPr>
        <p:blipFill>
          <a:blip r:embed="rId3">
            <a:alphaModFix/>
          </a:blip>
          <a:stretch>
            <a:fillRect/>
          </a:stretch>
        </p:blipFill>
        <p:spPr>
          <a:xfrm>
            <a:off x="152400" y="1067700"/>
            <a:ext cx="5839199" cy="3829549"/>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51"/>
          <p:cNvSpPr txBox="1"/>
          <p:nvPr>
            <p:ph type="ctrTitle"/>
          </p:nvPr>
        </p:nvSpPr>
        <p:spPr>
          <a:xfrm>
            <a:off x="0" y="0"/>
            <a:ext cx="9144000" cy="915300"/>
          </a:xfrm>
          <a:prstGeom prst="rect">
            <a:avLst/>
          </a:prstGeom>
          <a:solidFill>
            <a:srgbClr val="3B3B3B"/>
          </a:solidFill>
          <a:ln>
            <a:noFill/>
          </a:ln>
        </p:spPr>
        <p:txBody>
          <a:bodyPr anchorCtr="0" anchor="t" bIns="34275" lIns="68575" spcFirstLastPara="1" rIns="68575" wrap="square" tIns="34275">
            <a:normAutofit/>
          </a:bodyPr>
          <a:lstStyle/>
          <a:p>
            <a:pPr indent="0" lvl="0" marL="0" rtl="0" algn="ctr">
              <a:lnSpc>
                <a:spcPct val="90000"/>
              </a:lnSpc>
              <a:spcBef>
                <a:spcPts val="0"/>
              </a:spcBef>
              <a:spcAft>
                <a:spcPts val="0"/>
              </a:spcAft>
              <a:buClr>
                <a:srgbClr val="FF6600"/>
              </a:buClr>
              <a:buSzPts val="4500"/>
              <a:buFont typeface="Arial"/>
              <a:buNone/>
            </a:pPr>
            <a:r>
              <a:rPr b="1" lang="en" sz="1500">
                <a:solidFill>
                  <a:srgbClr val="FF6600"/>
                </a:solidFill>
                <a:latin typeface="Times New Roman"/>
                <a:ea typeface="Times New Roman"/>
                <a:cs typeface="Times New Roman"/>
                <a:sym typeface="Times New Roman"/>
              </a:rPr>
              <a:t>Data Information</a:t>
            </a:r>
            <a:endParaRPr sz="1500">
              <a:latin typeface="Times New Roman"/>
              <a:ea typeface="Times New Roman"/>
              <a:cs typeface="Times New Roman"/>
              <a:sym typeface="Times New Roman"/>
            </a:endParaRPr>
          </a:p>
        </p:txBody>
      </p:sp>
      <p:sp>
        <p:nvSpPr>
          <p:cNvPr id="333" name="Google Shape;333;p51"/>
          <p:cNvSpPr txBox="1"/>
          <p:nvPr>
            <p:ph type="ctrTitle"/>
          </p:nvPr>
        </p:nvSpPr>
        <p:spPr>
          <a:xfrm>
            <a:off x="0" y="0"/>
            <a:ext cx="9144000" cy="711900"/>
          </a:xfrm>
          <a:prstGeom prst="rect">
            <a:avLst/>
          </a:prstGeom>
          <a:solidFill>
            <a:srgbClr val="3B3B3B"/>
          </a:solidFill>
          <a:ln>
            <a:noFill/>
          </a:ln>
        </p:spPr>
        <p:txBody>
          <a:bodyPr anchorCtr="0" anchor="t" bIns="34275" lIns="68575" spcFirstLastPara="1" rIns="68575" wrap="square" tIns="34275">
            <a:normAutofit/>
          </a:bodyPr>
          <a:lstStyle/>
          <a:p>
            <a:pPr indent="0" lvl="0" marL="0" rtl="0" algn="ctr">
              <a:lnSpc>
                <a:spcPct val="90000"/>
              </a:lnSpc>
              <a:spcBef>
                <a:spcPts val="0"/>
              </a:spcBef>
              <a:spcAft>
                <a:spcPts val="0"/>
              </a:spcAft>
              <a:buClr>
                <a:srgbClr val="FF6600"/>
              </a:buClr>
              <a:buSzPts val="4500"/>
              <a:buFont typeface="Arial"/>
              <a:buNone/>
            </a:pPr>
            <a:r>
              <a:rPr b="1" lang="en" sz="3500">
                <a:solidFill>
                  <a:srgbClr val="FF6600"/>
                </a:solidFill>
                <a:latin typeface="Times New Roman"/>
                <a:ea typeface="Times New Roman"/>
                <a:cs typeface="Times New Roman"/>
                <a:sym typeface="Times New Roman"/>
              </a:rPr>
              <a:t>Exploratory Data Analysis (EDA)</a:t>
            </a:r>
            <a:endParaRPr sz="3500">
              <a:latin typeface="Times New Roman"/>
              <a:ea typeface="Times New Roman"/>
              <a:cs typeface="Times New Roman"/>
              <a:sym typeface="Times New Roman"/>
            </a:endParaRPr>
          </a:p>
        </p:txBody>
      </p:sp>
      <p:pic>
        <p:nvPicPr>
          <p:cNvPr id="334" name="Google Shape;334;p51"/>
          <p:cNvPicPr preferRelativeResize="0"/>
          <p:nvPr/>
        </p:nvPicPr>
        <p:blipFill>
          <a:blip r:embed="rId3">
            <a:alphaModFix/>
          </a:blip>
          <a:stretch>
            <a:fillRect/>
          </a:stretch>
        </p:blipFill>
        <p:spPr>
          <a:xfrm>
            <a:off x="0" y="915300"/>
            <a:ext cx="4764849" cy="4210470"/>
          </a:xfrm>
          <a:prstGeom prst="rect">
            <a:avLst/>
          </a:prstGeom>
          <a:noFill/>
          <a:ln>
            <a:noFill/>
          </a:ln>
        </p:spPr>
      </p:pic>
      <p:sp>
        <p:nvSpPr>
          <p:cNvPr id="335" name="Google Shape;335;p51"/>
          <p:cNvSpPr txBox="1"/>
          <p:nvPr/>
        </p:nvSpPr>
        <p:spPr>
          <a:xfrm>
            <a:off x="5128850" y="1088575"/>
            <a:ext cx="3778500" cy="3755700"/>
          </a:xfrm>
          <a:prstGeom prst="rect">
            <a:avLst/>
          </a:prstGeom>
          <a:noFill/>
          <a:ln>
            <a:noFill/>
          </a:ln>
        </p:spPr>
        <p:txBody>
          <a:bodyPr anchorCtr="0" anchor="t" bIns="91425" lIns="91425" spcFirstLastPara="1" rIns="91425" wrap="square" tIns="91425">
            <a:spAutoFit/>
          </a:bodyPr>
          <a:lstStyle/>
          <a:p>
            <a:pPr indent="-330200" lvl="0" marL="457200" rtl="0" algn="l">
              <a:lnSpc>
                <a:spcPct val="150000"/>
              </a:lnSpc>
              <a:spcBef>
                <a:spcPts val="0"/>
              </a:spcBef>
              <a:spcAft>
                <a:spcPts val="0"/>
              </a:spcAft>
              <a:buSzPts val="1600"/>
              <a:buFont typeface="Times New Roman"/>
              <a:buChar char="●"/>
            </a:pPr>
            <a:r>
              <a:rPr lang="en" sz="1600">
                <a:latin typeface="Times New Roman"/>
                <a:ea typeface="Times New Roman"/>
                <a:cs typeface="Times New Roman"/>
                <a:sym typeface="Times New Roman"/>
              </a:rPr>
              <a:t>The variables are mostly uncorrelated except for a moderate relationship between Dexa_Freq_During_Rx and Persistency_Flag_Numeric.</a:t>
            </a:r>
            <a:endParaRPr sz="1600">
              <a:latin typeface="Times New Roman"/>
              <a:ea typeface="Times New Roman"/>
              <a:cs typeface="Times New Roman"/>
              <a:sym typeface="Times New Roman"/>
            </a:endParaRPr>
          </a:p>
          <a:p>
            <a:pPr indent="-330200" lvl="0" marL="457200" rtl="0" algn="l">
              <a:lnSpc>
                <a:spcPct val="150000"/>
              </a:lnSpc>
              <a:spcBef>
                <a:spcPts val="0"/>
              </a:spcBef>
              <a:spcAft>
                <a:spcPts val="0"/>
              </a:spcAft>
              <a:buSzPts val="1600"/>
              <a:buFont typeface="Times New Roman"/>
              <a:buChar char="●"/>
            </a:pPr>
            <a:r>
              <a:rPr lang="en" sz="1600">
                <a:latin typeface="Times New Roman"/>
                <a:ea typeface="Times New Roman"/>
                <a:cs typeface="Times New Roman"/>
                <a:sym typeface="Times New Roman"/>
              </a:rPr>
              <a:t>Higher Dexa scan frequency might be slightly associated with better persistence in treatment adherence.</a:t>
            </a:r>
            <a:endParaRPr sz="1600">
              <a:latin typeface="Times New Roman"/>
              <a:ea typeface="Times New Roman"/>
              <a:cs typeface="Times New Roman"/>
              <a:sym typeface="Times New Roman"/>
            </a:endParaRPr>
          </a:p>
          <a:p>
            <a:pPr indent="-330200" lvl="0" marL="457200" rtl="0" algn="l">
              <a:lnSpc>
                <a:spcPct val="150000"/>
              </a:lnSpc>
              <a:spcBef>
                <a:spcPts val="0"/>
              </a:spcBef>
              <a:spcAft>
                <a:spcPts val="0"/>
              </a:spcAft>
              <a:buSzPts val="1600"/>
              <a:buFont typeface="Times New Roman"/>
              <a:buChar char="●"/>
            </a:pPr>
            <a:r>
              <a:rPr lang="en" sz="1600">
                <a:latin typeface="Times New Roman"/>
                <a:ea typeface="Times New Roman"/>
                <a:cs typeface="Times New Roman"/>
                <a:sym typeface="Times New Roman"/>
              </a:rPr>
              <a:t>Count of risks does not show a meaningful correlation with either of the other variables.</a:t>
            </a:r>
            <a:endParaRPr sz="1600">
              <a:latin typeface="Times New Roman"/>
              <a:ea typeface="Times New Roman"/>
              <a:cs typeface="Times New Roman"/>
              <a:sym typeface="Times New Roman"/>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52"/>
          <p:cNvSpPr txBox="1"/>
          <p:nvPr>
            <p:ph type="ctrTitle"/>
          </p:nvPr>
        </p:nvSpPr>
        <p:spPr>
          <a:xfrm>
            <a:off x="0" y="0"/>
            <a:ext cx="9144000" cy="915300"/>
          </a:xfrm>
          <a:prstGeom prst="rect">
            <a:avLst/>
          </a:prstGeom>
          <a:solidFill>
            <a:srgbClr val="3B3B3B"/>
          </a:solidFill>
          <a:ln>
            <a:noFill/>
          </a:ln>
        </p:spPr>
        <p:txBody>
          <a:bodyPr anchorCtr="0" anchor="t" bIns="34275" lIns="68575" spcFirstLastPara="1" rIns="68575" wrap="square" tIns="34275">
            <a:normAutofit/>
          </a:bodyPr>
          <a:lstStyle/>
          <a:p>
            <a:pPr indent="0" lvl="0" marL="0" rtl="0" algn="ctr">
              <a:lnSpc>
                <a:spcPct val="90000"/>
              </a:lnSpc>
              <a:spcBef>
                <a:spcPts val="0"/>
              </a:spcBef>
              <a:spcAft>
                <a:spcPts val="0"/>
              </a:spcAft>
              <a:buClr>
                <a:srgbClr val="FF6600"/>
              </a:buClr>
              <a:buSzPts val="4500"/>
              <a:buFont typeface="Arial"/>
              <a:buNone/>
            </a:pPr>
            <a:r>
              <a:rPr b="1" lang="en" sz="1500">
                <a:solidFill>
                  <a:srgbClr val="FF6600"/>
                </a:solidFill>
                <a:latin typeface="Times New Roman"/>
                <a:ea typeface="Times New Roman"/>
                <a:cs typeface="Times New Roman"/>
                <a:sym typeface="Times New Roman"/>
              </a:rPr>
              <a:t>Data Information</a:t>
            </a:r>
            <a:endParaRPr sz="1500">
              <a:latin typeface="Times New Roman"/>
              <a:ea typeface="Times New Roman"/>
              <a:cs typeface="Times New Roman"/>
              <a:sym typeface="Times New Roman"/>
            </a:endParaRPr>
          </a:p>
        </p:txBody>
      </p:sp>
      <p:sp>
        <p:nvSpPr>
          <p:cNvPr id="341" name="Google Shape;341;p52"/>
          <p:cNvSpPr txBox="1"/>
          <p:nvPr>
            <p:ph type="ctrTitle"/>
          </p:nvPr>
        </p:nvSpPr>
        <p:spPr>
          <a:xfrm>
            <a:off x="0" y="0"/>
            <a:ext cx="9144000" cy="711900"/>
          </a:xfrm>
          <a:prstGeom prst="rect">
            <a:avLst/>
          </a:prstGeom>
          <a:solidFill>
            <a:srgbClr val="3B3B3B"/>
          </a:solidFill>
          <a:ln>
            <a:noFill/>
          </a:ln>
        </p:spPr>
        <p:txBody>
          <a:bodyPr anchorCtr="0" anchor="t" bIns="34275" lIns="68575" spcFirstLastPara="1" rIns="68575" wrap="square" tIns="34275">
            <a:normAutofit/>
          </a:bodyPr>
          <a:lstStyle/>
          <a:p>
            <a:pPr indent="0" lvl="0" marL="0" rtl="0" algn="ctr">
              <a:lnSpc>
                <a:spcPct val="90000"/>
              </a:lnSpc>
              <a:spcBef>
                <a:spcPts val="0"/>
              </a:spcBef>
              <a:spcAft>
                <a:spcPts val="0"/>
              </a:spcAft>
              <a:buClr>
                <a:srgbClr val="FF6600"/>
              </a:buClr>
              <a:buSzPts val="4500"/>
              <a:buFont typeface="Arial"/>
              <a:buNone/>
            </a:pPr>
            <a:r>
              <a:rPr b="1" lang="en" sz="3500">
                <a:solidFill>
                  <a:srgbClr val="FF6600"/>
                </a:solidFill>
                <a:latin typeface="Times New Roman"/>
                <a:ea typeface="Times New Roman"/>
                <a:cs typeface="Times New Roman"/>
                <a:sym typeface="Times New Roman"/>
              </a:rPr>
              <a:t>Exploratory Data Analysis (EDA)</a:t>
            </a:r>
            <a:endParaRPr sz="3500">
              <a:latin typeface="Times New Roman"/>
              <a:ea typeface="Times New Roman"/>
              <a:cs typeface="Times New Roman"/>
              <a:sym typeface="Times New Roman"/>
            </a:endParaRPr>
          </a:p>
        </p:txBody>
      </p:sp>
      <p:pic>
        <p:nvPicPr>
          <p:cNvPr id="342" name="Google Shape;342;p52"/>
          <p:cNvPicPr preferRelativeResize="0"/>
          <p:nvPr/>
        </p:nvPicPr>
        <p:blipFill>
          <a:blip r:embed="rId3">
            <a:alphaModFix/>
          </a:blip>
          <a:stretch>
            <a:fillRect/>
          </a:stretch>
        </p:blipFill>
        <p:spPr>
          <a:xfrm>
            <a:off x="152400" y="1067700"/>
            <a:ext cx="8839198" cy="2913902"/>
          </a:xfrm>
          <a:prstGeom prst="rect">
            <a:avLst/>
          </a:prstGeom>
          <a:noFill/>
          <a:ln>
            <a:noFill/>
          </a:ln>
        </p:spPr>
      </p:pic>
      <p:sp>
        <p:nvSpPr>
          <p:cNvPr id="343" name="Google Shape;343;p52"/>
          <p:cNvSpPr txBox="1"/>
          <p:nvPr/>
        </p:nvSpPr>
        <p:spPr>
          <a:xfrm>
            <a:off x="94200" y="4134000"/>
            <a:ext cx="8839200" cy="723300"/>
          </a:xfrm>
          <a:prstGeom prst="rect">
            <a:avLst/>
          </a:prstGeom>
          <a:noFill/>
          <a:ln>
            <a:noFill/>
          </a:ln>
        </p:spPr>
        <p:txBody>
          <a:bodyPr anchorCtr="0" anchor="t" bIns="91425" lIns="91425" spcFirstLastPara="1" rIns="91425" wrap="square" tIns="91425">
            <a:spAutoFit/>
          </a:bodyPr>
          <a:lstStyle/>
          <a:p>
            <a:pPr indent="-317500" lvl="0" marL="457200" rtl="0" algn="l">
              <a:lnSpc>
                <a:spcPct val="150000"/>
              </a:lnSpc>
              <a:spcBef>
                <a:spcPts val="0"/>
              </a:spcBef>
              <a:spcAft>
                <a:spcPts val="0"/>
              </a:spcAft>
              <a:buSzPts val="1400"/>
              <a:buFont typeface="Times New Roman"/>
              <a:buChar char="●"/>
            </a:pPr>
            <a:r>
              <a:rPr lang="en">
                <a:latin typeface="Times New Roman"/>
                <a:ea typeface="Times New Roman"/>
                <a:cs typeface="Times New Roman"/>
                <a:sym typeface="Times New Roman"/>
              </a:rPr>
              <a:t>The data suggests that most observations come from general practitioners and predominantly female participants.</a:t>
            </a:r>
            <a:endParaRPr>
              <a:latin typeface="Times New Roman"/>
              <a:ea typeface="Times New Roman"/>
              <a:cs typeface="Times New Roman"/>
              <a:sym typeface="Times New Roman"/>
            </a:endParaRPr>
          </a:p>
          <a:p>
            <a:pPr indent="-317500" lvl="0" marL="457200" rtl="0" algn="l">
              <a:lnSpc>
                <a:spcPct val="150000"/>
              </a:lnSpc>
              <a:spcBef>
                <a:spcPts val="0"/>
              </a:spcBef>
              <a:spcAft>
                <a:spcPts val="0"/>
              </a:spcAft>
              <a:buSzPts val="1400"/>
              <a:buFont typeface="Times New Roman"/>
              <a:buChar char="●"/>
            </a:pPr>
            <a:r>
              <a:rPr lang="en">
                <a:latin typeface="Times New Roman"/>
                <a:ea typeface="Times New Roman"/>
                <a:cs typeface="Times New Roman"/>
                <a:sym typeface="Times New Roman"/>
              </a:rPr>
              <a:t>The gender imbalance might influence study outcomes if gender plays a role in the analysis being conducted.</a:t>
            </a:r>
            <a:endParaRPr>
              <a:latin typeface="Times New Roman"/>
              <a:ea typeface="Times New Roman"/>
              <a:cs typeface="Times New Roman"/>
              <a:sym typeface="Times New Roman"/>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53"/>
          <p:cNvSpPr txBox="1"/>
          <p:nvPr>
            <p:ph type="ctrTitle"/>
          </p:nvPr>
        </p:nvSpPr>
        <p:spPr>
          <a:xfrm>
            <a:off x="0" y="0"/>
            <a:ext cx="9144000" cy="915300"/>
          </a:xfrm>
          <a:prstGeom prst="rect">
            <a:avLst/>
          </a:prstGeom>
          <a:solidFill>
            <a:srgbClr val="3B3B3B"/>
          </a:solidFill>
          <a:ln>
            <a:noFill/>
          </a:ln>
        </p:spPr>
        <p:txBody>
          <a:bodyPr anchorCtr="0" anchor="t" bIns="34275" lIns="68575" spcFirstLastPara="1" rIns="68575" wrap="square" tIns="34275">
            <a:normAutofit/>
          </a:bodyPr>
          <a:lstStyle/>
          <a:p>
            <a:pPr indent="0" lvl="0" marL="0" rtl="0" algn="ctr">
              <a:lnSpc>
                <a:spcPct val="90000"/>
              </a:lnSpc>
              <a:spcBef>
                <a:spcPts val="0"/>
              </a:spcBef>
              <a:spcAft>
                <a:spcPts val="0"/>
              </a:spcAft>
              <a:buClr>
                <a:srgbClr val="FF6600"/>
              </a:buClr>
              <a:buSzPts val="4500"/>
              <a:buFont typeface="Arial"/>
              <a:buNone/>
            </a:pPr>
            <a:r>
              <a:rPr b="1" lang="en" sz="1500">
                <a:solidFill>
                  <a:srgbClr val="FF6600"/>
                </a:solidFill>
                <a:latin typeface="Times New Roman"/>
                <a:ea typeface="Times New Roman"/>
                <a:cs typeface="Times New Roman"/>
                <a:sym typeface="Times New Roman"/>
              </a:rPr>
              <a:t>Data Information</a:t>
            </a:r>
            <a:endParaRPr sz="1500">
              <a:latin typeface="Times New Roman"/>
              <a:ea typeface="Times New Roman"/>
              <a:cs typeface="Times New Roman"/>
              <a:sym typeface="Times New Roman"/>
            </a:endParaRPr>
          </a:p>
        </p:txBody>
      </p:sp>
      <p:sp>
        <p:nvSpPr>
          <p:cNvPr id="349" name="Google Shape;349;p53"/>
          <p:cNvSpPr txBox="1"/>
          <p:nvPr>
            <p:ph type="ctrTitle"/>
          </p:nvPr>
        </p:nvSpPr>
        <p:spPr>
          <a:xfrm>
            <a:off x="0" y="0"/>
            <a:ext cx="9144000" cy="711900"/>
          </a:xfrm>
          <a:prstGeom prst="rect">
            <a:avLst/>
          </a:prstGeom>
          <a:solidFill>
            <a:srgbClr val="3B3B3B"/>
          </a:solidFill>
          <a:ln>
            <a:noFill/>
          </a:ln>
        </p:spPr>
        <p:txBody>
          <a:bodyPr anchorCtr="0" anchor="t" bIns="34275" lIns="68575" spcFirstLastPara="1" rIns="68575" wrap="square" tIns="34275">
            <a:normAutofit/>
          </a:bodyPr>
          <a:lstStyle/>
          <a:p>
            <a:pPr indent="0" lvl="0" marL="0" rtl="0" algn="ctr">
              <a:lnSpc>
                <a:spcPct val="90000"/>
              </a:lnSpc>
              <a:spcBef>
                <a:spcPts val="0"/>
              </a:spcBef>
              <a:spcAft>
                <a:spcPts val="0"/>
              </a:spcAft>
              <a:buClr>
                <a:srgbClr val="FF6600"/>
              </a:buClr>
              <a:buSzPts val="4500"/>
              <a:buFont typeface="Arial"/>
              <a:buNone/>
            </a:pPr>
            <a:r>
              <a:rPr b="1" lang="en" sz="3500">
                <a:solidFill>
                  <a:srgbClr val="FF6600"/>
                </a:solidFill>
                <a:latin typeface="Times New Roman"/>
                <a:ea typeface="Times New Roman"/>
                <a:cs typeface="Times New Roman"/>
                <a:sym typeface="Times New Roman"/>
              </a:rPr>
              <a:t>Exploratory Data Analysis (EDA)</a:t>
            </a:r>
            <a:endParaRPr sz="3500">
              <a:latin typeface="Times New Roman"/>
              <a:ea typeface="Times New Roman"/>
              <a:cs typeface="Times New Roman"/>
              <a:sym typeface="Times New Roman"/>
            </a:endParaRPr>
          </a:p>
        </p:txBody>
      </p:sp>
      <p:sp>
        <p:nvSpPr>
          <p:cNvPr id="350" name="Google Shape;350;p53"/>
          <p:cNvSpPr txBox="1"/>
          <p:nvPr/>
        </p:nvSpPr>
        <p:spPr>
          <a:xfrm>
            <a:off x="0" y="914400"/>
            <a:ext cx="9144000" cy="4296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300" u="sng">
                <a:solidFill>
                  <a:schemeClr val="dk1"/>
                </a:solidFill>
                <a:latin typeface="Times New Roman"/>
                <a:ea typeface="Times New Roman"/>
                <a:cs typeface="Times New Roman"/>
                <a:sym typeface="Times New Roman"/>
              </a:rPr>
              <a:t>Final Recommendations</a:t>
            </a:r>
            <a:endParaRPr b="1" sz="1300" u="sng">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1300">
                <a:solidFill>
                  <a:schemeClr val="dk1"/>
                </a:solidFill>
                <a:latin typeface="Times New Roman"/>
                <a:ea typeface="Times New Roman"/>
                <a:cs typeface="Times New Roman"/>
                <a:sym typeface="Times New Roman"/>
              </a:rPr>
              <a:t>Based on the analysis and identified data issues, we recommend:</a:t>
            </a:r>
            <a:endParaRPr sz="13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1300">
              <a:solidFill>
                <a:schemeClr val="dk1"/>
              </a:solidFill>
              <a:latin typeface="Times New Roman"/>
              <a:ea typeface="Times New Roman"/>
              <a:cs typeface="Times New Roman"/>
              <a:sym typeface="Times New Roman"/>
            </a:endParaRPr>
          </a:p>
          <a:p>
            <a:pPr indent="-311150" lvl="0" marL="457200" rtl="0" algn="l">
              <a:lnSpc>
                <a:spcPct val="115000"/>
              </a:lnSpc>
              <a:spcBef>
                <a:spcPts val="0"/>
              </a:spcBef>
              <a:spcAft>
                <a:spcPts val="0"/>
              </a:spcAft>
              <a:buClr>
                <a:schemeClr val="dk1"/>
              </a:buClr>
              <a:buSzPts val="1300"/>
              <a:buChar char="●"/>
            </a:pPr>
            <a:r>
              <a:rPr b="1" lang="en" sz="1300">
                <a:solidFill>
                  <a:schemeClr val="dk1"/>
                </a:solidFill>
                <a:latin typeface="Times New Roman"/>
                <a:ea typeface="Times New Roman"/>
                <a:cs typeface="Times New Roman"/>
                <a:sym typeface="Times New Roman"/>
              </a:rPr>
              <a:t>Handling Missing Values</a:t>
            </a:r>
            <a:r>
              <a:rPr lang="en" sz="1300">
                <a:solidFill>
                  <a:schemeClr val="dk1"/>
                </a:solidFill>
                <a:latin typeface="Times New Roman"/>
                <a:ea typeface="Times New Roman"/>
                <a:cs typeface="Times New Roman"/>
                <a:sym typeface="Times New Roman"/>
              </a:rPr>
              <a:t>: Maintain “Unknown” entries as a separate category to preserve data integrity and avoid loss of potentially valuable patterns</a:t>
            </a:r>
            <a:endParaRPr sz="1300">
              <a:solidFill>
                <a:schemeClr val="dk1"/>
              </a:solidFill>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t/>
            </a:r>
            <a:endParaRPr sz="1300">
              <a:solidFill>
                <a:schemeClr val="dk1"/>
              </a:solidFill>
              <a:latin typeface="Times New Roman"/>
              <a:ea typeface="Times New Roman"/>
              <a:cs typeface="Times New Roman"/>
              <a:sym typeface="Times New Roman"/>
            </a:endParaRPr>
          </a:p>
          <a:p>
            <a:pPr indent="-311150" lvl="0" marL="457200" rtl="0" algn="l">
              <a:lnSpc>
                <a:spcPct val="115000"/>
              </a:lnSpc>
              <a:spcBef>
                <a:spcPts val="0"/>
              </a:spcBef>
              <a:spcAft>
                <a:spcPts val="0"/>
              </a:spcAft>
              <a:buClr>
                <a:schemeClr val="dk1"/>
              </a:buClr>
              <a:buSzPts val="1300"/>
              <a:buChar char="●"/>
            </a:pPr>
            <a:r>
              <a:rPr b="1" lang="en" sz="1300">
                <a:solidFill>
                  <a:schemeClr val="dk1"/>
                </a:solidFill>
                <a:latin typeface="Times New Roman"/>
                <a:ea typeface="Times New Roman"/>
                <a:cs typeface="Times New Roman"/>
                <a:sym typeface="Times New Roman"/>
              </a:rPr>
              <a:t>Normalization</a:t>
            </a:r>
            <a:r>
              <a:rPr lang="en" sz="1300">
                <a:solidFill>
                  <a:schemeClr val="dk1"/>
                </a:solidFill>
                <a:latin typeface="Times New Roman"/>
                <a:ea typeface="Times New Roman"/>
                <a:cs typeface="Times New Roman"/>
                <a:sym typeface="Times New Roman"/>
              </a:rPr>
              <a:t>: Continue using MinMaxScaler for numerical features like Dexa_Freq_During_Rx and Count_Of_Risks to ensure consistent scaling across variables</a:t>
            </a:r>
            <a:endParaRPr sz="1300">
              <a:solidFill>
                <a:schemeClr val="dk1"/>
              </a:solidFill>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t/>
            </a:r>
            <a:endParaRPr sz="1300">
              <a:solidFill>
                <a:schemeClr val="dk1"/>
              </a:solidFill>
              <a:latin typeface="Times New Roman"/>
              <a:ea typeface="Times New Roman"/>
              <a:cs typeface="Times New Roman"/>
              <a:sym typeface="Times New Roman"/>
            </a:endParaRPr>
          </a:p>
          <a:p>
            <a:pPr indent="-311150" lvl="0" marL="457200" rtl="0" algn="l">
              <a:lnSpc>
                <a:spcPct val="115000"/>
              </a:lnSpc>
              <a:spcBef>
                <a:spcPts val="0"/>
              </a:spcBef>
              <a:spcAft>
                <a:spcPts val="0"/>
              </a:spcAft>
              <a:buClr>
                <a:schemeClr val="dk1"/>
              </a:buClr>
              <a:buSzPts val="1300"/>
              <a:buChar char="●"/>
            </a:pPr>
            <a:r>
              <a:rPr b="1" lang="en" sz="1300">
                <a:solidFill>
                  <a:schemeClr val="dk1"/>
                </a:solidFill>
                <a:latin typeface="Times New Roman"/>
                <a:ea typeface="Times New Roman"/>
                <a:cs typeface="Times New Roman"/>
                <a:sym typeface="Times New Roman"/>
              </a:rPr>
              <a:t>Outlier Handling</a:t>
            </a:r>
            <a:r>
              <a:rPr lang="en" sz="1300">
                <a:solidFill>
                  <a:schemeClr val="dk1"/>
                </a:solidFill>
                <a:latin typeface="Times New Roman"/>
                <a:ea typeface="Times New Roman"/>
                <a:cs typeface="Times New Roman"/>
                <a:sym typeface="Times New Roman"/>
              </a:rPr>
              <a:t>: Use the IQR method to cap extreme values for Dexa_Freq_During_Rx and Count_Of_Risks</a:t>
            </a:r>
            <a:endParaRPr sz="1300">
              <a:solidFill>
                <a:schemeClr val="dk1"/>
              </a:solidFill>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t/>
            </a:r>
            <a:endParaRPr sz="1300">
              <a:solidFill>
                <a:schemeClr val="dk1"/>
              </a:solidFill>
              <a:latin typeface="Times New Roman"/>
              <a:ea typeface="Times New Roman"/>
              <a:cs typeface="Times New Roman"/>
              <a:sym typeface="Times New Roman"/>
            </a:endParaRPr>
          </a:p>
          <a:p>
            <a:pPr indent="-311150" lvl="0" marL="457200" rtl="0" algn="l">
              <a:lnSpc>
                <a:spcPct val="115000"/>
              </a:lnSpc>
              <a:spcBef>
                <a:spcPts val="0"/>
              </a:spcBef>
              <a:spcAft>
                <a:spcPts val="0"/>
              </a:spcAft>
              <a:buClr>
                <a:schemeClr val="dk1"/>
              </a:buClr>
              <a:buSzPts val="1300"/>
              <a:buChar char="●"/>
            </a:pPr>
            <a:r>
              <a:rPr b="1" lang="en" sz="1300">
                <a:solidFill>
                  <a:schemeClr val="dk1"/>
                </a:solidFill>
                <a:latin typeface="Times New Roman"/>
                <a:ea typeface="Times New Roman"/>
                <a:cs typeface="Times New Roman"/>
                <a:sym typeface="Times New Roman"/>
              </a:rPr>
              <a:t>Categorical Encoding</a:t>
            </a:r>
            <a:r>
              <a:rPr lang="en" sz="1300">
                <a:solidFill>
                  <a:schemeClr val="dk1"/>
                </a:solidFill>
                <a:latin typeface="Times New Roman"/>
                <a:ea typeface="Times New Roman"/>
                <a:cs typeface="Times New Roman"/>
                <a:sym typeface="Times New Roman"/>
              </a:rPr>
              <a:t>: Apply one-hot encoding for categorical variables with multiple categories. Using binary encoding for columns with simple Y/N values</a:t>
            </a:r>
            <a:endParaRPr sz="1300">
              <a:solidFill>
                <a:schemeClr val="dk1"/>
              </a:solidFill>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t/>
            </a:r>
            <a:endParaRPr sz="1300">
              <a:solidFill>
                <a:schemeClr val="dk1"/>
              </a:solidFill>
              <a:latin typeface="Times New Roman"/>
              <a:ea typeface="Times New Roman"/>
              <a:cs typeface="Times New Roman"/>
              <a:sym typeface="Times New Roman"/>
            </a:endParaRPr>
          </a:p>
          <a:p>
            <a:pPr indent="-311150" lvl="0" marL="457200" rtl="0" algn="l">
              <a:lnSpc>
                <a:spcPct val="115000"/>
              </a:lnSpc>
              <a:spcBef>
                <a:spcPts val="0"/>
              </a:spcBef>
              <a:spcAft>
                <a:spcPts val="0"/>
              </a:spcAft>
              <a:buClr>
                <a:schemeClr val="dk1"/>
              </a:buClr>
              <a:buSzPts val="1300"/>
              <a:buChar char="●"/>
            </a:pPr>
            <a:r>
              <a:rPr b="1" lang="en" sz="1300">
                <a:solidFill>
                  <a:schemeClr val="dk1"/>
                </a:solidFill>
                <a:latin typeface="Times New Roman"/>
                <a:ea typeface="Times New Roman"/>
                <a:cs typeface="Times New Roman"/>
                <a:sym typeface="Times New Roman"/>
              </a:rPr>
              <a:t>Feature Engineering</a:t>
            </a:r>
            <a:r>
              <a:rPr lang="en" sz="1300">
                <a:solidFill>
                  <a:schemeClr val="dk1"/>
                </a:solidFill>
                <a:latin typeface="Times New Roman"/>
                <a:ea typeface="Times New Roman"/>
                <a:cs typeface="Times New Roman"/>
                <a:sym typeface="Times New Roman"/>
              </a:rPr>
              <a:t>: Consider grouping rare categories in columns like Ntm_Speciality to avoid overfitting due to high cardinality</a:t>
            </a:r>
            <a:endParaRPr sz="1300">
              <a:solidFill>
                <a:schemeClr val="dk1"/>
              </a:solidFill>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t/>
            </a:r>
            <a:endParaRPr sz="1300">
              <a:solidFill>
                <a:schemeClr val="dk1"/>
              </a:solidFill>
              <a:latin typeface="Times New Roman"/>
              <a:ea typeface="Times New Roman"/>
              <a:cs typeface="Times New Roman"/>
              <a:sym typeface="Times New Roman"/>
            </a:endParaRPr>
          </a:p>
          <a:p>
            <a:pPr indent="-311150" lvl="0" marL="457200" rtl="0" algn="l">
              <a:lnSpc>
                <a:spcPct val="115000"/>
              </a:lnSpc>
              <a:spcBef>
                <a:spcPts val="0"/>
              </a:spcBef>
              <a:spcAft>
                <a:spcPts val="0"/>
              </a:spcAft>
              <a:buClr>
                <a:schemeClr val="dk1"/>
              </a:buClr>
              <a:buSzPts val="1300"/>
              <a:buChar char="●"/>
            </a:pPr>
            <a:r>
              <a:rPr b="1" lang="en" sz="1300">
                <a:solidFill>
                  <a:schemeClr val="dk1"/>
                </a:solidFill>
                <a:latin typeface="Times New Roman"/>
                <a:ea typeface="Times New Roman"/>
                <a:cs typeface="Times New Roman"/>
                <a:sym typeface="Times New Roman"/>
              </a:rPr>
              <a:t>Data Consistency</a:t>
            </a:r>
            <a:r>
              <a:rPr lang="en" sz="1300">
                <a:solidFill>
                  <a:schemeClr val="dk1"/>
                </a:solidFill>
                <a:latin typeface="Times New Roman"/>
                <a:ea typeface="Times New Roman"/>
                <a:cs typeface="Times New Roman"/>
                <a:sym typeface="Times New Roman"/>
              </a:rPr>
              <a:t>: Ensure proper standardization of data types and consistency across the entire dataset before model training</a:t>
            </a:r>
            <a:endParaRPr b="1" sz="1300" u="sng">
              <a:solidFill>
                <a:schemeClr val="dk1"/>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7"/>
          <p:cNvSpPr txBox="1"/>
          <p:nvPr>
            <p:ph type="ctrTitle"/>
          </p:nvPr>
        </p:nvSpPr>
        <p:spPr>
          <a:xfrm>
            <a:off x="-1" y="0"/>
            <a:ext cx="4299900" cy="5143500"/>
          </a:xfrm>
          <a:prstGeom prst="rect">
            <a:avLst/>
          </a:prstGeom>
          <a:solidFill>
            <a:srgbClr val="3B3B3B"/>
          </a:solidFill>
          <a:ln>
            <a:noFill/>
          </a:ln>
        </p:spPr>
        <p:txBody>
          <a:bodyPr anchorCtr="0" anchor="t" bIns="34275" lIns="68575" spcFirstLastPara="1" rIns="68575" wrap="square" tIns="34275">
            <a:normAutofit/>
          </a:bodyPr>
          <a:lstStyle/>
          <a:p>
            <a:pPr indent="0" lvl="0" marL="0" rtl="0" algn="ctr">
              <a:lnSpc>
                <a:spcPct val="90000"/>
              </a:lnSpc>
              <a:spcBef>
                <a:spcPts val="0"/>
              </a:spcBef>
              <a:spcAft>
                <a:spcPts val="0"/>
              </a:spcAft>
              <a:buClr>
                <a:schemeClr val="dk1"/>
              </a:buClr>
              <a:buSzPts val="4500"/>
              <a:buFont typeface="Arial"/>
              <a:buNone/>
            </a:pPr>
            <a:br>
              <a:rPr lang="en">
                <a:latin typeface="Times New Roman"/>
                <a:ea typeface="Times New Roman"/>
                <a:cs typeface="Times New Roman"/>
                <a:sym typeface="Times New Roman"/>
              </a:rPr>
            </a:br>
            <a:br>
              <a:rPr lang="en">
                <a:latin typeface="Times New Roman"/>
                <a:ea typeface="Times New Roman"/>
                <a:cs typeface="Times New Roman"/>
                <a:sym typeface="Times New Roman"/>
              </a:rPr>
            </a:br>
            <a:br>
              <a:rPr lang="en">
                <a:latin typeface="Times New Roman"/>
                <a:ea typeface="Times New Roman"/>
                <a:cs typeface="Times New Roman"/>
                <a:sym typeface="Times New Roman"/>
              </a:rPr>
            </a:br>
            <a:r>
              <a:rPr b="1" lang="en">
                <a:solidFill>
                  <a:srgbClr val="FF6600"/>
                </a:solidFill>
                <a:latin typeface="Times New Roman"/>
                <a:ea typeface="Times New Roman"/>
                <a:cs typeface="Times New Roman"/>
                <a:sym typeface="Times New Roman"/>
              </a:rPr>
              <a:t>Agenda</a:t>
            </a:r>
            <a:endParaRPr>
              <a:latin typeface="Times New Roman"/>
              <a:ea typeface="Times New Roman"/>
              <a:cs typeface="Times New Roman"/>
              <a:sym typeface="Times New Roman"/>
            </a:endParaRPr>
          </a:p>
        </p:txBody>
      </p:sp>
      <p:sp>
        <p:nvSpPr>
          <p:cNvPr id="144" name="Google Shape;144;p27"/>
          <p:cNvSpPr txBox="1"/>
          <p:nvPr>
            <p:ph idx="1" type="subTitle"/>
          </p:nvPr>
        </p:nvSpPr>
        <p:spPr>
          <a:xfrm>
            <a:off x="4071257" y="685800"/>
            <a:ext cx="4844100" cy="5143500"/>
          </a:xfrm>
          <a:prstGeom prst="rect">
            <a:avLst/>
          </a:prstGeom>
          <a:noFill/>
          <a:ln>
            <a:noFill/>
          </a:ln>
        </p:spPr>
        <p:txBody>
          <a:bodyPr anchorCtr="0" anchor="t" bIns="34275" lIns="68575" spcFirstLastPara="1" rIns="68575" wrap="square" tIns="34275">
            <a:normAutofit/>
          </a:bodyPr>
          <a:lstStyle/>
          <a:p>
            <a:pPr indent="-381000" lvl="1" marL="914400" rtl="0" algn="ctr">
              <a:lnSpc>
                <a:spcPct val="150000"/>
              </a:lnSpc>
              <a:spcBef>
                <a:spcPts val="1200"/>
              </a:spcBef>
              <a:spcAft>
                <a:spcPts val="0"/>
              </a:spcAft>
              <a:buClr>
                <a:srgbClr val="FC4F08"/>
              </a:buClr>
              <a:buSzPts val="2400"/>
              <a:buFont typeface="Times New Roman"/>
              <a:buChar char="●"/>
            </a:pPr>
            <a:r>
              <a:rPr lang="en" sz="2400">
                <a:solidFill>
                  <a:srgbClr val="FC4F08"/>
                </a:solidFill>
                <a:latin typeface="Times New Roman"/>
                <a:ea typeface="Times New Roman"/>
                <a:cs typeface="Times New Roman"/>
                <a:sym typeface="Times New Roman"/>
              </a:rPr>
              <a:t>Problem Statement</a:t>
            </a:r>
            <a:endParaRPr sz="2400">
              <a:solidFill>
                <a:srgbClr val="FC4F08"/>
              </a:solidFill>
              <a:latin typeface="Times New Roman"/>
              <a:ea typeface="Times New Roman"/>
              <a:cs typeface="Times New Roman"/>
              <a:sym typeface="Times New Roman"/>
            </a:endParaRPr>
          </a:p>
          <a:p>
            <a:pPr indent="-381000" lvl="1" marL="914400" rtl="0" algn="ctr">
              <a:lnSpc>
                <a:spcPct val="150000"/>
              </a:lnSpc>
              <a:spcBef>
                <a:spcPts val="0"/>
              </a:spcBef>
              <a:spcAft>
                <a:spcPts val="0"/>
              </a:spcAft>
              <a:buClr>
                <a:srgbClr val="FC4F08"/>
              </a:buClr>
              <a:buSzPts val="2400"/>
              <a:buFont typeface="Times New Roman"/>
              <a:buChar char="●"/>
            </a:pPr>
            <a:r>
              <a:rPr lang="en" sz="2400">
                <a:solidFill>
                  <a:srgbClr val="FC4F08"/>
                </a:solidFill>
                <a:latin typeface="Times New Roman"/>
                <a:ea typeface="Times New Roman"/>
                <a:cs typeface="Times New Roman"/>
                <a:sym typeface="Times New Roman"/>
              </a:rPr>
              <a:t>Data Information</a:t>
            </a:r>
            <a:endParaRPr sz="2400">
              <a:solidFill>
                <a:srgbClr val="FC4F08"/>
              </a:solidFill>
              <a:latin typeface="Times New Roman"/>
              <a:ea typeface="Times New Roman"/>
              <a:cs typeface="Times New Roman"/>
              <a:sym typeface="Times New Roman"/>
            </a:endParaRPr>
          </a:p>
          <a:p>
            <a:pPr indent="-381000" lvl="1" marL="914400" rtl="0" algn="ctr">
              <a:lnSpc>
                <a:spcPct val="150000"/>
              </a:lnSpc>
              <a:spcBef>
                <a:spcPts val="0"/>
              </a:spcBef>
              <a:spcAft>
                <a:spcPts val="0"/>
              </a:spcAft>
              <a:buClr>
                <a:srgbClr val="FC4F08"/>
              </a:buClr>
              <a:buSzPts val="2400"/>
              <a:buFont typeface="Times New Roman"/>
              <a:buChar char="●"/>
            </a:pPr>
            <a:r>
              <a:rPr lang="en" sz="2400">
                <a:solidFill>
                  <a:srgbClr val="FC4F08"/>
                </a:solidFill>
                <a:latin typeface="Times New Roman"/>
                <a:ea typeface="Times New Roman"/>
                <a:cs typeface="Times New Roman"/>
                <a:sym typeface="Times New Roman"/>
              </a:rPr>
              <a:t>Data Understanding</a:t>
            </a:r>
            <a:endParaRPr sz="2400">
              <a:solidFill>
                <a:srgbClr val="FC4F08"/>
              </a:solidFill>
              <a:latin typeface="Times New Roman"/>
              <a:ea typeface="Times New Roman"/>
              <a:cs typeface="Times New Roman"/>
              <a:sym typeface="Times New Roman"/>
            </a:endParaRPr>
          </a:p>
          <a:p>
            <a:pPr indent="-381000" lvl="1" marL="914400" rtl="0" algn="ctr">
              <a:lnSpc>
                <a:spcPct val="150000"/>
              </a:lnSpc>
              <a:spcBef>
                <a:spcPts val="0"/>
              </a:spcBef>
              <a:spcAft>
                <a:spcPts val="0"/>
              </a:spcAft>
              <a:buClr>
                <a:srgbClr val="FC4F08"/>
              </a:buClr>
              <a:buSzPts val="2400"/>
              <a:buFont typeface="Times New Roman"/>
              <a:buChar char="●"/>
            </a:pPr>
            <a:r>
              <a:rPr lang="en" sz="2400">
                <a:solidFill>
                  <a:srgbClr val="FC4F08"/>
                </a:solidFill>
                <a:latin typeface="Times New Roman"/>
                <a:ea typeface="Times New Roman"/>
                <a:cs typeface="Times New Roman"/>
                <a:sym typeface="Times New Roman"/>
              </a:rPr>
              <a:t>Exploratory Data Analysis (EDA)</a:t>
            </a:r>
            <a:endParaRPr sz="2400">
              <a:solidFill>
                <a:srgbClr val="FC4F08"/>
              </a:solidFill>
              <a:latin typeface="Times New Roman"/>
              <a:ea typeface="Times New Roman"/>
              <a:cs typeface="Times New Roman"/>
              <a:sym typeface="Times New Roman"/>
            </a:endParaRPr>
          </a:p>
          <a:p>
            <a:pPr indent="-381000" lvl="1" marL="914400" rtl="0" algn="ctr">
              <a:lnSpc>
                <a:spcPct val="150000"/>
              </a:lnSpc>
              <a:spcBef>
                <a:spcPts val="0"/>
              </a:spcBef>
              <a:spcAft>
                <a:spcPts val="0"/>
              </a:spcAft>
              <a:buClr>
                <a:srgbClr val="FC4F08"/>
              </a:buClr>
              <a:buSzPts val="2400"/>
              <a:buFont typeface="Times New Roman"/>
              <a:buChar char="●"/>
            </a:pPr>
            <a:r>
              <a:rPr lang="en" sz="2400">
                <a:solidFill>
                  <a:srgbClr val="FC4F08"/>
                </a:solidFill>
                <a:latin typeface="Times New Roman"/>
                <a:ea typeface="Times New Roman"/>
                <a:cs typeface="Times New Roman"/>
                <a:sym typeface="Times New Roman"/>
              </a:rPr>
              <a:t>Recommendations</a:t>
            </a:r>
            <a:endParaRPr sz="2400">
              <a:solidFill>
                <a:srgbClr val="FC4F08"/>
              </a:solidFill>
              <a:latin typeface="Times New Roman"/>
              <a:ea typeface="Times New Roman"/>
              <a:cs typeface="Times New Roman"/>
              <a:sym typeface="Times New Roman"/>
            </a:endParaRPr>
          </a:p>
          <a:p>
            <a:pPr indent="0" lvl="0" marL="0" rtl="0" algn="ctr">
              <a:lnSpc>
                <a:spcPct val="150000"/>
              </a:lnSpc>
              <a:spcBef>
                <a:spcPts val="1200"/>
              </a:spcBef>
              <a:spcAft>
                <a:spcPts val="0"/>
              </a:spcAft>
              <a:buClr>
                <a:schemeClr val="dk1"/>
              </a:buClr>
              <a:buSzPts val="1800"/>
              <a:buNone/>
            </a:pPr>
            <a:r>
              <a:t/>
            </a:r>
            <a:endParaRPr>
              <a:solidFill>
                <a:srgbClr val="FF6600"/>
              </a:solidFill>
              <a:latin typeface="Times New Roman"/>
              <a:ea typeface="Times New Roman"/>
              <a:cs typeface="Times New Roman"/>
              <a:sym typeface="Times New Roman"/>
            </a:endParaRPr>
          </a:p>
        </p:txBody>
      </p:sp>
      <p:pic>
        <p:nvPicPr>
          <p:cNvPr id="145" name="Google Shape;145;p27"/>
          <p:cNvPicPr preferRelativeResize="0"/>
          <p:nvPr/>
        </p:nvPicPr>
        <p:blipFill rotWithShape="1">
          <a:blip r:embed="rId3">
            <a:alphaModFix/>
          </a:blip>
          <a:srcRect b="0" l="0" r="0" t="0"/>
          <a:stretch/>
        </p:blipFill>
        <p:spPr>
          <a:xfrm>
            <a:off x="0" y="4397828"/>
            <a:ext cx="1240971" cy="745674"/>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54"/>
          <p:cNvSpPr txBox="1"/>
          <p:nvPr>
            <p:ph type="ctrTitle"/>
          </p:nvPr>
        </p:nvSpPr>
        <p:spPr>
          <a:xfrm>
            <a:off x="0" y="0"/>
            <a:ext cx="9144000" cy="915300"/>
          </a:xfrm>
          <a:prstGeom prst="rect">
            <a:avLst/>
          </a:prstGeom>
          <a:solidFill>
            <a:srgbClr val="3B3B3B"/>
          </a:solidFill>
          <a:ln>
            <a:noFill/>
          </a:ln>
        </p:spPr>
        <p:txBody>
          <a:bodyPr anchorCtr="0" anchor="t" bIns="34275" lIns="68575" spcFirstLastPara="1" rIns="68575" wrap="square" tIns="34275">
            <a:normAutofit/>
          </a:bodyPr>
          <a:lstStyle/>
          <a:p>
            <a:pPr indent="0" lvl="0" marL="0" rtl="0" algn="ctr">
              <a:lnSpc>
                <a:spcPct val="90000"/>
              </a:lnSpc>
              <a:spcBef>
                <a:spcPts val="0"/>
              </a:spcBef>
              <a:spcAft>
                <a:spcPts val="0"/>
              </a:spcAft>
              <a:buClr>
                <a:srgbClr val="FF6600"/>
              </a:buClr>
              <a:buSzPts val="4500"/>
              <a:buFont typeface="Arial"/>
              <a:buNone/>
            </a:pPr>
            <a:r>
              <a:rPr b="1" lang="en" sz="1500">
                <a:solidFill>
                  <a:srgbClr val="FF6600"/>
                </a:solidFill>
                <a:latin typeface="Times New Roman"/>
                <a:ea typeface="Times New Roman"/>
                <a:cs typeface="Times New Roman"/>
                <a:sym typeface="Times New Roman"/>
              </a:rPr>
              <a:t>Data Information</a:t>
            </a:r>
            <a:endParaRPr sz="1500">
              <a:latin typeface="Times New Roman"/>
              <a:ea typeface="Times New Roman"/>
              <a:cs typeface="Times New Roman"/>
              <a:sym typeface="Times New Roman"/>
            </a:endParaRPr>
          </a:p>
        </p:txBody>
      </p:sp>
      <p:sp>
        <p:nvSpPr>
          <p:cNvPr id="356" name="Google Shape;356;p54"/>
          <p:cNvSpPr txBox="1"/>
          <p:nvPr>
            <p:ph type="ctrTitle"/>
          </p:nvPr>
        </p:nvSpPr>
        <p:spPr>
          <a:xfrm>
            <a:off x="0" y="0"/>
            <a:ext cx="9144000" cy="711900"/>
          </a:xfrm>
          <a:prstGeom prst="rect">
            <a:avLst/>
          </a:prstGeom>
          <a:solidFill>
            <a:srgbClr val="3B3B3B"/>
          </a:solidFill>
          <a:ln>
            <a:noFill/>
          </a:ln>
        </p:spPr>
        <p:txBody>
          <a:bodyPr anchorCtr="0" anchor="t" bIns="34275" lIns="68575" spcFirstLastPara="1" rIns="68575" wrap="square" tIns="34275">
            <a:normAutofit/>
          </a:bodyPr>
          <a:lstStyle/>
          <a:p>
            <a:pPr indent="0" lvl="0" marL="0" rtl="0" algn="ctr">
              <a:lnSpc>
                <a:spcPct val="90000"/>
              </a:lnSpc>
              <a:spcBef>
                <a:spcPts val="0"/>
              </a:spcBef>
              <a:spcAft>
                <a:spcPts val="0"/>
              </a:spcAft>
              <a:buClr>
                <a:srgbClr val="FF6600"/>
              </a:buClr>
              <a:buSzPts val="4500"/>
              <a:buFont typeface="Arial"/>
              <a:buNone/>
            </a:pPr>
            <a:r>
              <a:rPr b="1" lang="en" sz="3500">
                <a:solidFill>
                  <a:srgbClr val="FF6600"/>
                </a:solidFill>
                <a:latin typeface="Times New Roman"/>
                <a:ea typeface="Times New Roman"/>
                <a:cs typeface="Times New Roman"/>
                <a:sym typeface="Times New Roman"/>
              </a:rPr>
              <a:t>Exploratory Data Analysis (EDA)</a:t>
            </a:r>
            <a:endParaRPr sz="3500">
              <a:latin typeface="Times New Roman"/>
              <a:ea typeface="Times New Roman"/>
              <a:cs typeface="Times New Roman"/>
              <a:sym typeface="Times New Roman"/>
            </a:endParaRPr>
          </a:p>
        </p:txBody>
      </p:sp>
      <p:sp>
        <p:nvSpPr>
          <p:cNvPr id="357" name="Google Shape;357;p54"/>
          <p:cNvSpPr txBox="1"/>
          <p:nvPr/>
        </p:nvSpPr>
        <p:spPr>
          <a:xfrm>
            <a:off x="0" y="1143000"/>
            <a:ext cx="9144000" cy="3478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2000" u="sng">
                <a:solidFill>
                  <a:schemeClr val="dk1"/>
                </a:solidFill>
                <a:latin typeface="Times New Roman"/>
                <a:ea typeface="Times New Roman"/>
                <a:cs typeface="Times New Roman"/>
                <a:sym typeface="Times New Roman"/>
              </a:rPr>
              <a:t>Recommended models for this datasets:</a:t>
            </a:r>
            <a:endParaRPr sz="2000">
              <a:solidFill>
                <a:schemeClr val="dk1"/>
              </a:solidFill>
              <a:latin typeface="Times New Roman"/>
              <a:ea typeface="Times New Roman"/>
              <a:cs typeface="Times New Roman"/>
              <a:sym typeface="Times New Roman"/>
            </a:endParaRPr>
          </a:p>
          <a:p>
            <a:pPr indent="-355600" lvl="0" marL="457200" rtl="0" algn="l">
              <a:lnSpc>
                <a:spcPct val="115000"/>
              </a:lnSpc>
              <a:spcBef>
                <a:spcPts val="1200"/>
              </a:spcBef>
              <a:spcAft>
                <a:spcPts val="0"/>
              </a:spcAft>
              <a:buClr>
                <a:schemeClr val="dk1"/>
              </a:buClr>
              <a:buSzPts val="2000"/>
              <a:buChar char="●"/>
            </a:pPr>
            <a:r>
              <a:rPr b="1" lang="en" sz="2000">
                <a:solidFill>
                  <a:schemeClr val="dk1"/>
                </a:solidFill>
                <a:latin typeface="Times New Roman"/>
                <a:ea typeface="Times New Roman"/>
                <a:cs typeface="Times New Roman"/>
                <a:sym typeface="Times New Roman"/>
              </a:rPr>
              <a:t>Logistic Regression</a:t>
            </a:r>
            <a:r>
              <a:rPr lang="en" sz="2000">
                <a:solidFill>
                  <a:schemeClr val="dk1"/>
                </a:solidFill>
                <a:latin typeface="Times New Roman"/>
                <a:ea typeface="Times New Roman"/>
                <a:cs typeface="Times New Roman"/>
                <a:sym typeface="Times New Roman"/>
              </a:rPr>
              <a:t>: </a:t>
            </a:r>
            <a:endParaRPr sz="2000">
              <a:solidFill>
                <a:schemeClr val="dk1"/>
              </a:solidFill>
              <a:latin typeface="Times New Roman"/>
              <a:ea typeface="Times New Roman"/>
              <a:cs typeface="Times New Roman"/>
              <a:sym typeface="Times New Roman"/>
            </a:endParaRPr>
          </a:p>
          <a:p>
            <a:pPr indent="-355600" lvl="1" marL="914400" rtl="0" algn="l">
              <a:lnSpc>
                <a:spcPct val="115000"/>
              </a:lnSpc>
              <a:spcBef>
                <a:spcPts val="0"/>
              </a:spcBef>
              <a:spcAft>
                <a:spcPts val="0"/>
              </a:spcAft>
              <a:buClr>
                <a:schemeClr val="dk1"/>
              </a:buClr>
              <a:buSzPts val="2000"/>
              <a:buFont typeface="Times New Roman"/>
              <a:buAutoNum type="alphaLcPeriod"/>
            </a:pPr>
            <a:r>
              <a:rPr lang="en" sz="2000">
                <a:solidFill>
                  <a:schemeClr val="dk1"/>
                </a:solidFill>
                <a:latin typeface="Times New Roman"/>
                <a:ea typeface="Times New Roman"/>
                <a:cs typeface="Times New Roman"/>
                <a:sym typeface="Times New Roman"/>
              </a:rPr>
              <a:t>For binary classification.</a:t>
            </a:r>
            <a:endParaRPr sz="2000">
              <a:solidFill>
                <a:schemeClr val="dk1"/>
              </a:solidFill>
              <a:latin typeface="Times New Roman"/>
              <a:ea typeface="Times New Roman"/>
              <a:cs typeface="Times New Roman"/>
              <a:sym typeface="Times New Roman"/>
            </a:endParaRPr>
          </a:p>
          <a:p>
            <a:pPr indent="-355600" lvl="0" marL="457200" rtl="0" algn="l">
              <a:lnSpc>
                <a:spcPct val="115000"/>
              </a:lnSpc>
              <a:spcBef>
                <a:spcPts val="0"/>
              </a:spcBef>
              <a:spcAft>
                <a:spcPts val="0"/>
              </a:spcAft>
              <a:buClr>
                <a:schemeClr val="dk1"/>
              </a:buClr>
              <a:buSzPts val="2000"/>
              <a:buChar char="●"/>
            </a:pPr>
            <a:r>
              <a:rPr b="1" lang="en" sz="2000">
                <a:solidFill>
                  <a:schemeClr val="dk1"/>
                </a:solidFill>
                <a:latin typeface="Times New Roman"/>
                <a:ea typeface="Times New Roman"/>
                <a:cs typeface="Times New Roman"/>
                <a:sym typeface="Times New Roman"/>
              </a:rPr>
              <a:t>Decision Trees</a:t>
            </a:r>
            <a:r>
              <a:rPr lang="en" sz="2000">
                <a:solidFill>
                  <a:schemeClr val="dk1"/>
                </a:solidFill>
                <a:latin typeface="Times New Roman"/>
                <a:ea typeface="Times New Roman"/>
                <a:cs typeface="Times New Roman"/>
                <a:sym typeface="Times New Roman"/>
              </a:rPr>
              <a:t>: </a:t>
            </a:r>
            <a:endParaRPr sz="2000">
              <a:solidFill>
                <a:schemeClr val="dk1"/>
              </a:solidFill>
              <a:latin typeface="Times New Roman"/>
              <a:ea typeface="Times New Roman"/>
              <a:cs typeface="Times New Roman"/>
              <a:sym typeface="Times New Roman"/>
            </a:endParaRPr>
          </a:p>
          <a:p>
            <a:pPr indent="-355600" lvl="1" marL="914400" rtl="0" algn="l">
              <a:lnSpc>
                <a:spcPct val="115000"/>
              </a:lnSpc>
              <a:spcBef>
                <a:spcPts val="0"/>
              </a:spcBef>
              <a:spcAft>
                <a:spcPts val="0"/>
              </a:spcAft>
              <a:buClr>
                <a:schemeClr val="dk1"/>
              </a:buClr>
              <a:buSzPts val="2000"/>
              <a:buFont typeface="Times New Roman"/>
              <a:buAutoNum type="alphaLcPeriod"/>
            </a:pPr>
            <a:r>
              <a:rPr lang="en" sz="2000">
                <a:solidFill>
                  <a:schemeClr val="dk1"/>
                </a:solidFill>
                <a:latin typeface="Times New Roman"/>
                <a:ea typeface="Times New Roman"/>
                <a:cs typeface="Times New Roman"/>
                <a:sym typeface="Times New Roman"/>
              </a:rPr>
              <a:t>Easy to interpret and handle categorical variables directly.</a:t>
            </a:r>
            <a:endParaRPr sz="2000">
              <a:solidFill>
                <a:schemeClr val="dk1"/>
              </a:solidFill>
              <a:latin typeface="Times New Roman"/>
              <a:ea typeface="Times New Roman"/>
              <a:cs typeface="Times New Roman"/>
              <a:sym typeface="Times New Roman"/>
            </a:endParaRPr>
          </a:p>
          <a:p>
            <a:pPr indent="-355600" lvl="0" marL="457200" rtl="0" algn="l">
              <a:lnSpc>
                <a:spcPct val="115000"/>
              </a:lnSpc>
              <a:spcBef>
                <a:spcPts val="0"/>
              </a:spcBef>
              <a:spcAft>
                <a:spcPts val="0"/>
              </a:spcAft>
              <a:buClr>
                <a:schemeClr val="dk1"/>
              </a:buClr>
              <a:buSzPts val="2000"/>
              <a:buChar char="●"/>
            </a:pPr>
            <a:r>
              <a:rPr b="1" lang="en" sz="2000">
                <a:solidFill>
                  <a:schemeClr val="dk1"/>
                </a:solidFill>
                <a:latin typeface="Times New Roman"/>
                <a:ea typeface="Times New Roman"/>
                <a:cs typeface="Times New Roman"/>
                <a:sym typeface="Times New Roman"/>
              </a:rPr>
              <a:t>Random Forest</a:t>
            </a:r>
            <a:r>
              <a:rPr lang="en" sz="2000">
                <a:solidFill>
                  <a:schemeClr val="dk1"/>
                </a:solidFill>
                <a:latin typeface="Times New Roman"/>
                <a:ea typeface="Times New Roman"/>
                <a:cs typeface="Times New Roman"/>
                <a:sym typeface="Times New Roman"/>
              </a:rPr>
              <a:t>: </a:t>
            </a:r>
            <a:endParaRPr sz="2000">
              <a:solidFill>
                <a:schemeClr val="dk1"/>
              </a:solidFill>
              <a:latin typeface="Times New Roman"/>
              <a:ea typeface="Times New Roman"/>
              <a:cs typeface="Times New Roman"/>
              <a:sym typeface="Times New Roman"/>
            </a:endParaRPr>
          </a:p>
          <a:p>
            <a:pPr indent="-355600" lvl="1" marL="914400" rtl="0" algn="l">
              <a:lnSpc>
                <a:spcPct val="115000"/>
              </a:lnSpc>
              <a:spcBef>
                <a:spcPts val="0"/>
              </a:spcBef>
              <a:spcAft>
                <a:spcPts val="0"/>
              </a:spcAft>
              <a:buClr>
                <a:schemeClr val="dk1"/>
              </a:buClr>
              <a:buSzPts val="2000"/>
              <a:buFont typeface="Times New Roman"/>
              <a:buChar char="○"/>
            </a:pPr>
            <a:r>
              <a:rPr lang="en" sz="2000">
                <a:solidFill>
                  <a:schemeClr val="dk1"/>
                </a:solidFill>
                <a:latin typeface="Times New Roman"/>
                <a:ea typeface="Times New Roman"/>
                <a:cs typeface="Times New Roman"/>
                <a:sym typeface="Times New Roman"/>
              </a:rPr>
              <a:t>Robust and simple, handling mixed data types well.</a:t>
            </a:r>
            <a:endParaRPr sz="2000">
              <a:solidFill>
                <a:schemeClr val="dk1"/>
              </a:solidFill>
              <a:latin typeface="Times New Roman"/>
              <a:ea typeface="Times New Roman"/>
              <a:cs typeface="Times New Roman"/>
              <a:sym typeface="Times New Roman"/>
            </a:endParaRPr>
          </a:p>
          <a:p>
            <a:pPr indent="-355600" lvl="2" marL="1371600" rtl="0" algn="l">
              <a:lnSpc>
                <a:spcPct val="115000"/>
              </a:lnSpc>
              <a:spcBef>
                <a:spcPts val="0"/>
              </a:spcBef>
              <a:spcAft>
                <a:spcPts val="0"/>
              </a:spcAft>
              <a:buClr>
                <a:schemeClr val="dk1"/>
              </a:buClr>
              <a:buSzPts val="2000"/>
              <a:buAutoNum type="romanLcPeriod"/>
            </a:pPr>
            <a:r>
              <a:rPr lang="en" sz="2000">
                <a:solidFill>
                  <a:schemeClr val="dk1"/>
                </a:solidFill>
                <a:latin typeface="Times New Roman"/>
                <a:ea typeface="Times New Roman"/>
                <a:cs typeface="Times New Roman"/>
                <a:sym typeface="Times New Roman"/>
              </a:rPr>
              <a:t>We will probably look into random forest more so than decision trees</a:t>
            </a:r>
            <a:br>
              <a:rPr b="1" lang="en" sz="2000" u="sng">
                <a:solidFill>
                  <a:schemeClr val="dk1"/>
                </a:solidFill>
                <a:latin typeface="Times New Roman"/>
                <a:ea typeface="Times New Roman"/>
                <a:cs typeface="Times New Roman"/>
                <a:sym typeface="Times New Roman"/>
              </a:rPr>
            </a:br>
            <a:endParaRPr b="1" sz="2000" u="sng">
              <a:solidFill>
                <a:schemeClr val="dk1"/>
              </a:solidFill>
              <a:latin typeface="Times New Roman"/>
              <a:ea typeface="Times New Roman"/>
              <a:cs typeface="Times New Roman"/>
              <a:sym typeface="Times New Roman"/>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55"/>
          <p:cNvSpPr txBox="1"/>
          <p:nvPr>
            <p:ph type="ctrTitle"/>
          </p:nvPr>
        </p:nvSpPr>
        <p:spPr>
          <a:xfrm>
            <a:off x="-1" y="0"/>
            <a:ext cx="4299900" cy="5143500"/>
          </a:xfrm>
          <a:prstGeom prst="rect">
            <a:avLst/>
          </a:prstGeom>
          <a:solidFill>
            <a:srgbClr val="3B3B3B"/>
          </a:solidFill>
          <a:ln>
            <a:noFill/>
          </a:ln>
        </p:spPr>
        <p:txBody>
          <a:bodyPr anchorCtr="0" anchor="t" bIns="34275" lIns="68575" spcFirstLastPara="1" rIns="68575" wrap="square" tIns="34275">
            <a:normAutofit/>
          </a:bodyPr>
          <a:lstStyle/>
          <a:p>
            <a:pPr indent="0" lvl="0" marL="0" rtl="0" algn="ctr">
              <a:lnSpc>
                <a:spcPct val="90000"/>
              </a:lnSpc>
              <a:spcBef>
                <a:spcPts val="0"/>
              </a:spcBef>
              <a:spcAft>
                <a:spcPts val="0"/>
              </a:spcAft>
              <a:buClr>
                <a:schemeClr val="dk1"/>
              </a:buClr>
              <a:buSzPts val="4500"/>
              <a:buFont typeface="Arial"/>
              <a:buNone/>
            </a:pPr>
            <a:r>
              <a:t/>
            </a:r>
            <a:endParaRPr b="1">
              <a:solidFill>
                <a:srgbClr val="FF6600"/>
              </a:solidFill>
            </a:endParaRPr>
          </a:p>
        </p:txBody>
      </p:sp>
      <p:pic>
        <p:nvPicPr>
          <p:cNvPr id="363" name="Google Shape;363;p55"/>
          <p:cNvPicPr preferRelativeResize="0"/>
          <p:nvPr/>
        </p:nvPicPr>
        <p:blipFill rotWithShape="1">
          <a:blip r:embed="rId3">
            <a:alphaModFix/>
          </a:blip>
          <a:srcRect b="0" l="0" r="0" t="0"/>
          <a:stretch/>
        </p:blipFill>
        <p:spPr>
          <a:xfrm>
            <a:off x="0" y="4397828"/>
            <a:ext cx="1240971" cy="745674"/>
          </a:xfrm>
          <a:prstGeom prst="rect">
            <a:avLst/>
          </a:prstGeom>
          <a:noFill/>
          <a:ln>
            <a:noFill/>
          </a:ln>
        </p:spPr>
      </p:pic>
      <p:sp>
        <p:nvSpPr>
          <p:cNvPr id="364" name="Google Shape;364;p55"/>
          <p:cNvSpPr txBox="1"/>
          <p:nvPr>
            <p:ph idx="1" type="subTitle"/>
          </p:nvPr>
        </p:nvSpPr>
        <p:spPr>
          <a:xfrm>
            <a:off x="4772584" y="2134701"/>
            <a:ext cx="4169400" cy="1241700"/>
          </a:xfrm>
          <a:prstGeom prst="rect">
            <a:avLst/>
          </a:prstGeom>
          <a:noFill/>
          <a:ln>
            <a:noFill/>
          </a:ln>
        </p:spPr>
        <p:txBody>
          <a:bodyPr anchorCtr="0" anchor="t" bIns="34275" lIns="68575" spcFirstLastPara="1" rIns="68575" wrap="square" tIns="34275">
            <a:normAutofit lnSpcReduction="20000"/>
          </a:bodyPr>
          <a:lstStyle/>
          <a:p>
            <a:pPr indent="0" lvl="0" marL="0" rtl="0" algn="ctr">
              <a:lnSpc>
                <a:spcPct val="90000"/>
              </a:lnSpc>
              <a:spcBef>
                <a:spcPts val="0"/>
              </a:spcBef>
              <a:spcAft>
                <a:spcPts val="0"/>
              </a:spcAft>
              <a:buClr>
                <a:srgbClr val="FF6600"/>
              </a:buClr>
              <a:buSzPts val="5000"/>
              <a:buNone/>
            </a:pPr>
            <a:r>
              <a:rPr lang="en" sz="5000">
                <a:solidFill>
                  <a:srgbClr val="FF6600"/>
                </a:solidFill>
                <a:latin typeface="Times New Roman"/>
                <a:ea typeface="Times New Roman"/>
                <a:cs typeface="Times New Roman"/>
                <a:sym typeface="Times New Roman"/>
              </a:rPr>
              <a:t>Thank You</a:t>
            </a:r>
            <a:endParaRPr>
              <a:latin typeface="Times New Roman"/>
              <a:ea typeface="Times New Roman"/>
              <a:cs typeface="Times New Roman"/>
              <a:sym typeface="Times New Roman"/>
            </a:endParaRPr>
          </a:p>
          <a:p>
            <a:pPr indent="0" lvl="0" marL="0" rtl="0" algn="ctr">
              <a:lnSpc>
                <a:spcPct val="90000"/>
              </a:lnSpc>
              <a:spcBef>
                <a:spcPts val="800"/>
              </a:spcBef>
              <a:spcAft>
                <a:spcPts val="0"/>
              </a:spcAft>
              <a:buClr>
                <a:schemeClr val="dk1"/>
              </a:buClr>
              <a:buSzPts val="5000"/>
              <a:buNone/>
            </a:pPr>
            <a:r>
              <a:t/>
            </a:r>
            <a:endParaRPr sz="5000">
              <a:solidFill>
                <a:srgbClr val="FF6600"/>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8"/>
          <p:cNvSpPr txBox="1"/>
          <p:nvPr>
            <p:ph type="ctrTitle"/>
          </p:nvPr>
        </p:nvSpPr>
        <p:spPr>
          <a:xfrm>
            <a:off x="0" y="0"/>
            <a:ext cx="4299900" cy="5143500"/>
          </a:xfrm>
          <a:prstGeom prst="rect">
            <a:avLst/>
          </a:prstGeom>
          <a:solidFill>
            <a:srgbClr val="3B3B3B"/>
          </a:solidFill>
          <a:ln>
            <a:noFill/>
          </a:ln>
        </p:spPr>
        <p:txBody>
          <a:bodyPr anchorCtr="0" anchor="t" bIns="34275" lIns="68575" spcFirstLastPara="1" rIns="68575" wrap="square" tIns="34275">
            <a:normAutofit/>
          </a:bodyPr>
          <a:lstStyle/>
          <a:p>
            <a:pPr indent="0" lvl="0" marL="0" rtl="0" algn="ctr">
              <a:lnSpc>
                <a:spcPct val="90000"/>
              </a:lnSpc>
              <a:spcBef>
                <a:spcPts val="0"/>
              </a:spcBef>
              <a:spcAft>
                <a:spcPts val="0"/>
              </a:spcAft>
              <a:buClr>
                <a:schemeClr val="dk1"/>
              </a:buClr>
              <a:buSzPts val="4500"/>
              <a:buFont typeface="Arial"/>
              <a:buNone/>
            </a:pPr>
            <a:br>
              <a:rPr lang="en">
                <a:latin typeface="Times New Roman"/>
                <a:ea typeface="Times New Roman"/>
                <a:cs typeface="Times New Roman"/>
                <a:sym typeface="Times New Roman"/>
              </a:rPr>
            </a:br>
            <a:br>
              <a:rPr lang="en">
                <a:latin typeface="Times New Roman"/>
                <a:ea typeface="Times New Roman"/>
                <a:cs typeface="Times New Roman"/>
                <a:sym typeface="Times New Roman"/>
              </a:rPr>
            </a:br>
            <a:br>
              <a:rPr lang="en">
                <a:latin typeface="Times New Roman"/>
                <a:ea typeface="Times New Roman"/>
                <a:cs typeface="Times New Roman"/>
                <a:sym typeface="Times New Roman"/>
              </a:rPr>
            </a:br>
            <a:r>
              <a:rPr b="1" lang="en">
                <a:solidFill>
                  <a:srgbClr val="FF6600"/>
                </a:solidFill>
                <a:latin typeface="Times New Roman"/>
                <a:ea typeface="Times New Roman"/>
                <a:cs typeface="Times New Roman"/>
                <a:sym typeface="Times New Roman"/>
              </a:rPr>
              <a:t>Problem Statement</a:t>
            </a:r>
            <a:endParaRPr>
              <a:latin typeface="Times New Roman"/>
              <a:ea typeface="Times New Roman"/>
              <a:cs typeface="Times New Roman"/>
              <a:sym typeface="Times New Roman"/>
            </a:endParaRPr>
          </a:p>
        </p:txBody>
      </p:sp>
      <p:sp>
        <p:nvSpPr>
          <p:cNvPr id="151" name="Google Shape;151;p28"/>
          <p:cNvSpPr txBox="1"/>
          <p:nvPr>
            <p:ph idx="1" type="subTitle"/>
          </p:nvPr>
        </p:nvSpPr>
        <p:spPr>
          <a:xfrm>
            <a:off x="4366313" y="0"/>
            <a:ext cx="4758900" cy="5143500"/>
          </a:xfrm>
          <a:prstGeom prst="rect">
            <a:avLst/>
          </a:prstGeom>
          <a:noFill/>
          <a:ln>
            <a:noFill/>
          </a:ln>
        </p:spPr>
        <p:txBody>
          <a:bodyPr anchorCtr="0" anchor="t" bIns="34275" lIns="68575" spcFirstLastPara="1" rIns="68575" wrap="square" tIns="34275">
            <a:noAutofit/>
          </a:bodyPr>
          <a:lstStyle/>
          <a:p>
            <a:pPr indent="0" lvl="0" marL="0" rtl="0" algn="just">
              <a:lnSpc>
                <a:spcPct val="150000"/>
              </a:lnSpc>
              <a:spcBef>
                <a:spcPts val="0"/>
              </a:spcBef>
              <a:spcAft>
                <a:spcPts val="0"/>
              </a:spcAft>
              <a:buClr>
                <a:schemeClr val="accent2"/>
              </a:buClr>
              <a:buSzPts val="1400"/>
              <a:buNone/>
            </a:pPr>
            <a:r>
              <a:rPr b="1" lang="en" sz="1200">
                <a:solidFill>
                  <a:schemeClr val="accent2"/>
                </a:solidFill>
                <a:latin typeface="Times New Roman"/>
                <a:ea typeface="Times New Roman"/>
                <a:cs typeface="Times New Roman"/>
                <a:sym typeface="Times New Roman"/>
              </a:rPr>
              <a:t>Context</a:t>
            </a:r>
            <a:r>
              <a:rPr i="0" lang="en" sz="1200" u="none" cap="none" strike="noStrike">
                <a:solidFill>
                  <a:schemeClr val="accent2"/>
                </a:solidFill>
                <a:latin typeface="Times New Roman"/>
                <a:ea typeface="Times New Roman"/>
                <a:cs typeface="Times New Roman"/>
                <a:sym typeface="Times New Roman"/>
              </a:rPr>
              <a:t>:</a:t>
            </a:r>
            <a:endParaRPr sz="1200">
              <a:latin typeface="Times New Roman"/>
              <a:ea typeface="Times New Roman"/>
              <a:cs typeface="Times New Roman"/>
              <a:sym typeface="Times New Roman"/>
            </a:endParaRPr>
          </a:p>
          <a:p>
            <a:pPr indent="0" lvl="0" marL="0" rtl="0" algn="just">
              <a:lnSpc>
                <a:spcPct val="150000"/>
              </a:lnSpc>
              <a:spcBef>
                <a:spcPts val="0"/>
              </a:spcBef>
              <a:spcAft>
                <a:spcPts val="0"/>
              </a:spcAft>
              <a:buClr>
                <a:schemeClr val="accent2"/>
              </a:buClr>
              <a:buSzPts val="1400"/>
              <a:buNone/>
            </a:pPr>
            <a:r>
              <a:rPr lang="en" sz="1200">
                <a:solidFill>
                  <a:srgbClr val="2D3B45"/>
                </a:solidFill>
                <a:latin typeface="Times New Roman"/>
                <a:ea typeface="Times New Roman"/>
                <a:cs typeface="Times New Roman"/>
                <a:sym typeface="Times New Roman"/>
              </a:rPr>
              <a:t>One of the challenge for all Pharmaceutical companies is to understand the persistency of drug as per the physician prescription. To solve this problem ABC pharma company approached an analytics company to automate this process of identification. </a:t>
            </a:r>
            <a:r>
              <a:rPr lang="en" sz="1200">
                <a:solidFill>
                  <a:srgbClr val="2D3B45"/>
                </a:solidFill>
                <a:highlight>
                  <a:srgbClr val="FFFFFF"/>
                </a:highlight>
                <a:latin typeface="Times New Roman"/>
                <a:ea typeface="Times New Roman"/>
                <a:cs typeface="Times New Roman"/>
                <a:sym typeface="Times New Roman"/>
              </a:rPr>
              <a:t>With an objective to gather insights on the factors that are impacting the persistency, build a classification for the given dataset.</a:t>
            </a:r>
            <a:endParaRPr sz="1200">
              <a:latin typeface="Times New Roman"/>
              <a:ea typeface="Times New Roman"/>
              <a:cs typeface="Times New Roman"/>
              <a:sym typeface="Times New Roman"/>
            </a:endParaRPr>
          </a:p>
          <a:p>
            <a:pPr indent="0" lvl="0" marL="0" rtl="0" algn="l">
              <a:lnSpc>
                <a:spcPct val="150000"/>
              </a:lnSpc>
              <a:spcBef>
                <a:spcPts val="0"/>
              </a:spcBef>
              <a:spcAft>
                <a:spcPts val="0"/>
              </a:spcAft>
              <a:buClr>
                <a:schemeClr val="dk1"/>
              </a:buClr>
              <a:buSzPts val="1100"/>
              <a:buNone/>
            </a:pPr>
            <a:r>
              <a:t/>
            </a:r>
            <a:endParaRPr sz="1200">
              <a:latin typeface="Times New Roman"/>
              <a:ea typeface="Times New Roman"/>
              <a:cs typeface="Times New Roman"/>
              <a:sym typeface="Times New Roman"/>
            </a:endParaRPr>
          </a:p>
          <a:p>
            <a:pPr indent="0" lvl="0" marL="0" rtl="0" algn="l">
              <a:lnSpc>
                <a:spcPct val="150000"/>
              </a:lnSpc>
              <a:spcBef>
                <a:spcPts val="0"/>
              </a:spcBef>
              <a:spcAft>
                <a:spcPts val="0"/>
              </a:spcAft>
              <a:buClr>
                <a:schemeClr val="dk1"/>
              </a:buClr>
              <a:buSzPts val="1100"/>
              <a:buNone/>
            </a:pPr>
            <a:r>
              <a:rPr b="1" lang="en" sz="1200">
                <a:solidFill>
                  <a:schemeClr val="accent2"/>
                </a:solidFill>
                <a:latin typeface="Times New Roman"/>
                <a:ea typeface="Times New Roman"/>
                <a:cs typeface="Times New Roman"/>
                <a:sym typeface="Times New Roman"/>
              </a:rPr>
              <a:t>Problem Description:</a:t>
            </a:r>
            <a:endParaRPr b="1" sz="1200">
              <a:solidFill>
                <a:schemeClr val="accent2"/>
              </a:solidFill>
              <a:latin typeface="Times New Roman"/>
              <a:ea typeface="Times New Roman"/>
              <a:cs typeface="Times New Roman"/>
              <a:sym typeface="Times New Roman"/>
            </a:endParaRPr>
          </a:p>
          <a:p>
            <a:pPr indent="0" lvl="0" marL="0" rtl="0" algn="l">
              <a:lnSpc>
                <a:spcPct val="150000"/>
              </a:lnSpc>
              <a:spcBef>
                <a:spcPts val="0"/>
              </a:spcBef>
              <a:spcAft>
                <a:spcPts val="0"/>
              </a:spcAft>
              <a:buClr>
                <a:schemeClr val="dk1"/>
              </a:buClr>
              <a:buSzPts val="1100"/>
              <a:buNone/>
            </a:pPr>
            <a:r>
              <a:rPr lang="en" sz="1200">
                <a:latin typeface="Times New Roman"/>
                <a:ea typeface="Times New Roman"/>
                <a:cs typeface="Times New Roman"/>
                <a:sym typeface="Times New Roman"/>
              </a:rPr>
              <a:t>We are building a predictive model that classifies patients into “persistent” or “non-persistent” categories based on factors like their demographics, medical history, physician characteristics, and treatment details. Factors like the patient level such as their age, risk factors, previous test results, or provider type allows for insights into why some patients continue therapy while others drop off. Thus understanding “persistence” levels. By analyzing these data points and finding patterns, the predictive model helps explain patient behavior and supports the creation of targeted interventions to improve adherence.</a:t>
            </a:r>
            <a:endParaRPr sz="1200">
              <a:latin typeface="Times New Roman"/>
              <a:ea typeface="Times New Roman"/>
              <a:cs typeface="Times New Roman"/>
              <a:sym typeface="Times New Roman"/>
            </a:endParaRPr>
          </a:p>
          <a:p>
            <a:pPr indent="0" lvl="0" marL="0" rtl="0" algn="l">
              <a:lnSpc>
                <a:spcPct val="150000"/>
              </a:lnSpc>
              <a:spcBef>
                <a:spcPts val="0"/>
              </a:spcBef>
              <a:spcAft>
                <a:spcPts val="0"/>
              </a:spcAft>
              <a:buClr>
                <a:schemeClr val="dk1"/>
              </a:buClr>
              <a:buSzPts val="1100"/>
              <a:buNone/>
            </a:pPr>
            <a:r>
              <a:t/>
            </a:r>
            <a:endParaRPr sz="1200">
              <a:latin typeface="Times New Roman"/>
              <a:ea typeface="Times New Roman"/>
              <a:cs typeface="Times New Roman"/>
              <a:sym typeface="Times New Roman"/>
            </a:endParaRPr>
          </a:p>
          <a:p>
            <a:pPr indent="0" lvl="0" marL="0" rtl="0" algn="l">
              <a:lnSpc>
                <a:spcPct val="150000"/>
              </a:lnSpc>
              <a:spcBef>
                <a:spcPts val="0"/>
              </a:spcBef>
              <a:spcAft>
                <a:spcPts val="0"/>
              </a:spcAft>
              <a:buClr>
                <a:schemeClr val="dk1"/>
              </a:buClr>
              <a:buSzPts val="1100"/>
              <a:buFont typeface="Arial"/>
              <a:buNone/>
            </a:pPr>
            <a:r>
              <a:t/>
            </a:r>
            <a:endParaRPr sz="1200">
              <a:latin typeface="Times New Roman"/>
              <a:ea typeface="Times New Roman"/>
              <a:cs typeface="Times New Roman"/>
              <a:sym typeface="Times New Roman"/>
            </a:endParaRPr>
          </a:p>
        </p:txBody>
      </p:sp>
      <p:pic>
        <p:nvPicPr>
          <p:cNvPr id="152" name="Google Shape;152;p28"/>
          <p:cNvPicPr preferRelativeResize="0"/>
          <p:nvPr/>
        </p:nvPicPr>
        <p:blipFill rotWithShape="1">
          <a:blip r:embed="rId3">
            <a:alphaModFix/>
          </a:blip>
          <a:srcRect b="0" l="0" r="0" t="0"/>
          <a:stretch/>
        </p:blipFill>
        <p:spPr>
          <a:xfrm>
            <a:off x="0" y="4397828"/>
            <a:ext cx="1240971" cy="74567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9"/>
          <p:cNvSpPr txBox="1"/>
          <p:nvPr>
            <p:ph type="ctrTitle"/>
          </p:nvPr>
        </p:nvSpPr>
        <p:spPr>
          <a:xfrm>
            <a:off x="0" y="0"/>
            <a:ext cx="9144000" cy="5143500"/>
          </a:xfrm>
          <a:prstGeom prst="rect">
            <a:avLst/>
          </a:prstGeom>
          <a:solidFill>
            <a:srgbClr val="3B3B3B"/>
          </a:solidFill>
          <a:ln>
            <a:noFill/>
          </a:ln>
        </p:spPr>
        <p:txBody>
          <a:bodyPr anchorCtr="0" anchor="t" bIns="34275" lIns="68575" spcFirstLastPara="1" rIns="68575" wrap="square" tIns="34275">
            <a:normAutofit/>
          </a:bodyPr>
          <a:lstStyle/>
          <a:p>
            <a:pPr indent="0" lvl="0" marL="0" rtl="0" algn="ctr">
              <a:lnSpc>
                <a:spcPct val="90000"/>
              </a:lnSpc>
              <a:spcBef>
                <a:spcPts val="0"/>
              </a:spcBef>
              <a:spcAft>
                <a:spcPts val="0"/>
              </a:spcAft>
              <a:buClr>
                <a:schemeClr val="dk1"/>
              </a:buClr>
              <a:buSzPts val="4500"/>
              <a:buFont typeface="Arial"/>
              <a:buNone/>
            </a:pPr>
            <a:br>
              <a:rPr lang="en">
                <a:latin typeface="Times New Roman"/>
                <a:ea typeface="Times New Roman"/>
                <a:cs typeface="Times New Roman"/>
                <a:sym typeface="Times New Roman"/>
              </a:rPr>
            </a:br>
            <a:br>
              <a:rPr lang="en">
                <a:latin typeface="Times New Roman"/>
                <a:ea typeface="Times New Roman"/>
                <a:cs typeface="Times New Roman"/>
                <a:sym typeface="Times New Roman"/>
              </a:rPr>
            </a:br>
            <a:br>
              <a:rPr lang="en">
                <a:latin typeface="Times New Roman"/>
                <a:ea typeface="Times New Roman"/>
                <a:cs typeface="Times New Roman"/>
                <a:sym typeface="Times New Roman"/>
              </a:rPr>
            </a:br>
            <a:r>
              <a:rPr lang="en">
                <a:latin typeface="Times New Roman"/>
                <a:ea typeface="Times New Roman"/>
                <a:cs typeface="Times New Roman"/>
                <a:sym typeface="Times New Roman"/>
              </a:rPr>
              <a:t>Ethan’s </a:t>
            </a:r>
            <a:r>
              <a:rPr b="1" lang="en" sz="5100" u="sng">
                <a:solidFill>
                  <a:schemeClr val="hlink"/>
                </a:solidFill>
                <a:latin typeface="Times New Roman"/>
                <a:ea typeface="Times New Roman"/>
                <a:cs typeface="Times New Roman"/>
                <a:sym typeface="Times New Roman"/>
                <a:hlinkClick r:id="rId3"/>
              </a:rPr>
              <a:t>Github Repo Link</a:t>
            </a:r>
            <a:endParaRPr sz="5100">
              <a:latin typeface="Times New Roman"/>
              <a:ea typeface="Times New Roman"/>
              <a:cs typeface="Times New Roman"/>
              <a:sym typeface="Times New Roman"/>
            </a:endParaRPr>
          </a:p>
        </p:txBody>
      </p:sp>
      <p:pic>
        <p:nvPicPr>
          <p:cNvPr id="158" name="Google Shape;158;p29"/>
          <p:cNvPicPr preferRelativeResize="0"/>
          <p:nvPr/>
        </p:nvPicPr>
        <p:blipFill rotWithShape="1">
          <a:blip r:embed="rId4">
            <a:alphaModFix/>
          </a:blip>
          <a:srcRect b="0" l="0" r="0" t="0"/>
          <a:stretch/>
        </p:blipFill>
        <p:spPr>
          <a:xfrm>
            <a:off x="0" y="4397828"/>
            <a:ext cx="1240971" cy="74567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30"/>
          <p:cNvSpPr txBox="1"/>
          <p:nvPr>
            <p:ph type="ctrTitle"/>
          </p:nvPr>
        </p:nvSpPr>
        <p:spPr>
          <a:xfrm>
            <a:off x="0" y="0"/>
            <a:ext cx="9144000" cy="915300"/>
          </a:xfrm>
          <a:prstGeom prst="rect">
            <a:avLst/>
          </a:prstGeom>
          <a:solidFill>
            <a:srgbClr val="3B3B3B"/>
          </a:solidFill>
          <a:ln>
            <a:noFill/>
          </a:ln>
        </p:spPr>
        <p:txBody>
          <a:bodyPr anchorCtr="0" anchor="t" bIns="34275" lIns="68575" spcFirstLastPara="1" rIns="68575" wrap="square" tIns="34275">
            <a:normAutofit/>
          </a:bodyPr>
          <a:lstStyle/>
          <a:p>
            <a:pPr indent="0" lvl="0" marL="0" rtl="0" algn="ctr">
              <a:lnSpc>
                <a:spcPct val="90000"/>
              </a:lnSpc>
              <a:spcBef>
                <a:spcPts val="0"/>
              </a:spcBef>
              <a:spcAft>
                <a:spcPts val="0"/>
              </a:spcAft>
              <a:buClr>
                <a:srgbClr val="FF6600"/>
              </a:buClr>
              <a:buSzPts val="4500"/>
              <a:buFont typeface="Arial"/>
              <a:buNone/>
            </a:pPr>
            <a:r>
              <a:rPr b="1" lang="en">
                <a:solidFill>
                  <a:srgbClr val="FF6600"/>
                </a:solidFill>
                <a:latin typeface="Times New Roman"/>
                <a:ea typeface="Times New Roman"/>
                <a:cs typeface="Times New Roman"/>
                <a:sym typeface="Times New Roman"/>
              </a:rPr>
              <a:t>Data Information</a:t>
            </a:r>
            <a:endParaRPr>
              <a:latin typeface="Times New Roman"/>
              <a:ea typeface="Times New Roman"/>
              <a:cs typeface="Times New Roman"/>
              <a:sym typeface="Times New Roman"/>
            </a:endParaRPr>
          </a:p>
        </p:txBody>
      </p:sp>
      <p:graphicFrame>
        <p:nvGraphicFramePr>
          <p:cNvPr id="164" name="Google Shape;164;p30"/>
          <p:cNvGraphicFramePr/>
          <p:nvPr/>
        </p:nvGraphicFramePr>
        <p:xfrm>
          <a:off x="901975" y="1687000"/>
          <a:ext cx="3000000" cy="3000000"/>
        </p:xfrm>
        <a:graphic>
          <a:graphicData uri="http://schemas.openxmlformats.org/drawingml/2006/table">
            <a:tbl>
              <a:tblPr bandRow="1">
                <a:noFill/>
                <a:tableStyleId>{F7E91192-B954-4103-8A98-7911E58F10ED}</a:tableStyleId>
              </a:tblPr>
              <a:tblGrid>
                <a:gridCol w="3670025"/>
                <a:gridCol w="3670025"/>
              </a:tblGrid>
              <a:tr h="353900">
                <a:tc>
                  <a:txBody>
                    <a:bodyPr/>
                    <a:lstStyle/>
                    <a:p>
                      <a:pPr indent="0" lvl="0" marL="0" rtl="0" algn="l">
                        <a:spcBef>
                          <a:spcPts val="0"/>
                        </a:spcBef>
                        <a:spcAft>
                          <a:spcPts val="0"/>
                        </a:spcAft>
                        <a:buNone/>
                      </a:pPr>
                      <a:r>
                        <a:rPr b="1" lang="en" sz="1200">
                          <a:latin typeface="Times New Roman"/>
                          <a:ea typeface="Times New Roman"/>
                          <a:cs typeface="Times New Roman"/>
                          <a:sym typeface="Times New Roman"/>
                        </a:rPr>
                        <a:t>Total number of observations</a:t>
                      </a:r>
                      <a:endParaRPr b="1" sz="1200">
                        <a:latin typeface="Times New Roman"/>
                        <a:ea typeface="Times New Roman"/>
                        <a:cs typeface="Times New Roman"/>
                        <a:sym typeface="Times New Roman"/>
                      </a:endParaRPr>
                    </a:p>
                  </a:txBody>
                  <a:tcPr marT="0" marB="0" marR="68575" marL="68575"/>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3424</a:t>
                      </a:r>
                      <a:endParaRPr sz="1200">
                        <a:latin typeface="Times New Roman"/>
                        <a:ea typeface="Times New Roman"/>
                        <a:cs typeface="Times New Roman"/>
                        <a:sym typeface="Times New Roman"/>
                      </a:endParaRPr>
                    </a:p>
                  </a:txBody>
                  <a:tcPr marT="0" marB="0" marR="68575" marL="68575"/>
                </a:tc>
              </a:tr>
              <a:tr h="353900">
                <a:tc>
                  <a:txBody>
                    <a:bodyPr/>
                    <a:lstStyle/>
                    <a:p>
                      <a:pPr indent="0" lvl="0" marL="0" rtl="0" algn="l">
                        <a:spcBef>
                          <a:spcPts val="0"/>
                        </a:spcBef>
                        <a:spcAft>
                          <a:spcPts val="0"/>
                        </a:spcAft>
                        <a:buNone/>
                      </a:pPr>
                      <a:r>
                        <a:rPr b="1" lang="en" sz="1200">
                          <a:latin typeface="Times New Roman"/>
                          <a:ea typeface="Times New Roman"/>
                          <a:cs typeface="Times New Roman"/>
                          <a:sym typeface="Times New Roman"/>
                        </a:rPr>
                        <a:t>Total number of files</a:t>
                      </a:r>
                      <a:endParaRPr b="1" sz="1200">
                        <a:latin typeface="Times New Roman"/>
                        <a:ea typeface="Times New Roman"/>
                        <a:cs typeface="Times New Roman"/>
                        <a:sym typeface="Times New Roman"/>
                      </a:endParaRPr>
                    </a:p>
                  </a:txBody>
                  <a:tcPr marT="0" marB="0" marR="68575" marL="68575"/>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1</a:t>
                      </a:r>
                      <a:endParaRPr sz="1200">
                        <a:latin typeface="Times New Roman"/>
                        <a:ea typeface="Times New Roman"/>
                        <a:cs typeface="Times New Roman"/>
                        <a:sym typeface="Times New Roman"/>
                      </a:endParaRPr>
                    </a:p>
                  </a:txBody>
                  <a:tcPr marT="0" marB="0" marR="68575" marL="68575"/>
                </a:tc>
              </a:tr>
              <a:tr h="353900">
                <a:tc>
                  <a:txBody>
                    <a:bodyPr/>
                    <a:lstStyle/>
                    <a:p>
                      <a:pPr indent="0" lvl="0" marL="0" rtl="0" algn="l">
                        <a:spcBef>
                          <a:spcPts val="0"/>
                        </a:spcBef>
                        <a:spcAft>
                          <a:spcPts val="0"/>
                        </a:spcAft>
                        <a:buNone/>
                      </a:pPr>
                      <a:r>
                        <a:rPr b="1" lang="en" sz="1200">
                          <a:latin typeface="Times New Roman"/>
                          <a:ea typeface="Times New Roman"/>
                          <a:cs typeface="Times New Roman"/>
                          <a:sym typeface="Times New Roman"/>
                        </a:rPr>
                        <a:t>Total number of features</a:t>
                      </a:r>
                      <a:endParaRPr b="1" sz="1200">
                        <a:latin typeface="Times New Roman"/>
                        <a:ea typeface="Times New Roman"/>
                        <a:cs typeface="Times New Roman"/>
                        <a:sym typeface="Times New Roman"/>
                      </a:endParaRPr>
                    </a:p>
                  </a:txBody>
                  <a:tcPr marT="0" marB="0" marR="68575" marL="68575"/>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69</a:t>
                      </a:r>
                      <a:endParaRPr sz="1200">
                        <a:latin typeface="Times New Roman"/>
                        <a:ea typeface="Times New Roman"/>
                        <a:cs typeface="Times New Roman"/>
                        <a:sym typeface="Times New Roman"/>
                      </a:endParaRPr>
                    </a:p>
                  </a:txBody>
                  <a:tcPr marT="0" marB="0" marR="68575" marL="68575"/>
                </a:tc>
              </a:tr>
              <a:tr h="353900">
                <a:tc>
                  <a:txBody>
                    <a:bodyPr/>
                    <a:lstStyle/>
                    <a:p>
                      <a:pPr indent="0" lvl="0" marL="0" rtl="0" algn="l">
                        <a:spcBef>
                          <a:spcPts val="0"/>
                        </a:spcBef>
                        <a:spcAft>
                          <a:spcPts val="0"/>
                        </a:spcAft>
                        <a:buNone/>
                      </a:pPr>
                      <a:r>
                        <a:rPr b="1" lang="en" sz="1200">
                          <a:latin typeface="Times New Roman"/>
                          <a:ea typeface="Times New Roman"/>
                          <a:cs typeface="Times New Roman"/>
                          <a:sym typeface="Times New Roman"/>
                        </a:rPr>
                        <a:t>Base format of the file</a:t>
                      </a:r>
                      <a:endParaRPr b="1" sz="1200">
                        <a:latin typeface="Times New Roman"/>
                        <a:ea typeface="Times New Roman"/>
                        <a:cs typeface="Times New Roman"/>
                        <a:sym typeface="Times New Roman"/>
                      </a:endParaRPr>
                    </a:p>
                  </a:txBody>
                  <a:tcPr marT="0" marB="0" marR="68575" marL="68575"/>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.csv</a:t>
                      </a:r>
                      <a:endParaRPr sz="1200">
                        <a:latin typeface="Times New Roman"/>
                        <a:ea typeface="Times New Roman"/>
                        <a:cs typeface="Times New Roman"/>
                        <a:sym typeface="Times New Roman"/>
                      </a:endParaRPr>
                    </a:p>
                  </a:txBody>
                  <a:tcPr marT="0" marB="0" marR="68575" marL="68575"/>
                </a:tc>
              </a:tr>
              <a:tr h="353900">
                <a:tc>
                  <a:txBody>
                    <a:bodyPr/>
                    <a:lstStyle/>
                    <a:p>
                      <a:pPr indent="0" lvl="0" marL="0" rtl="0" algn="l">
                        <a:spcBef>
                          <a:spcPts val="0"/>
                        </a:spcBef>
                        <a:spcAft>
                          <a:spcPts val="0"/>
                        </a:spcAft>
                        <a:buNone/>
                      </a:pPr>
                      <a:r>
                        <a:rPr b="1" lang="en" sz="1200">
                          <a:latin typeface="Times New Roman"/>
                          <a:ea typeface="Times New Roman"/>
                          <a:cs typeface="Times New Roman"/>
                          <a:sym typeface="Times New Roman"/>
                        </a:rPr>
                        <a:t>Size of the data</a:t>
                      </a:r>
                      <a:endParaRPr b="1" sz="1200">
                        <a:latin typeface="Times New Roman"/>
                        <a:ea typeface="Times New Roman"/>
                        <a:cs typeface="Times New Roman"/>
                        <a:sym typeface="Times New Roman"/>
                      </a:endParaRPr>
                    </a:p>
                  </a:txBody>
                  <a:tcPr marT="0" marB="0" marR="68575" marL="68575"/>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891 KB</a:t>
                      </a:r>
                      <a:endParaRPr sz="1200">
                        <a:latin typeface="Times New Roman"/>
                        <a:ea typeface="Times New Roman"/>
                        <a:cs typeface="Times New Roman"/>
                        <a:sym typeface="Times New Roman"/>
                      </a:endParaRPr>
                    </a:p>
                  </a:txBody>
                  <a:tcPr marT="0" marB="0" marR="68575" marL="68575"/>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31"/>
          <p:cNvSpPr txBox="1"/>
          <p:nvPr>
            <p:ph type="ctrTitle"/>
          </p:nvPr>
        </p:nvSpPr>
        <p:spPr>
          <a:xfrm>
            <a:off x="0" y="0"/>
            <a:ext cx="9144000" cy="915300"/>
          </a:xfrm>
          <a:prstGeom prst="rect">
            <a:avLst/>
          </a:prstGeom>
          <a:solidFill>
            <a:srgbClr val="3B3B3B"/>
          </a:solidFill>
          <a:ln>
            <a:noFill/>
          </a:ln>
        </p:spPr>
        <p:txBody>
          <a:bodyPr anchorCtr="0" anchor="t" bIns="34275" lIns="68575" spcFirstLastPara="1" rIns="68575" wrap="square" tIns="34275">
            <a:normAutofit/>
          </a:bodyPr>
          <a:lstStyle/>
          <a:p>
            <a:pPr indent="0" lvl="0" marL="0" rtl="0" algn="ctr">
              <a:lnSpc>
                <a:spcPct val="90000"/>
              </a:lnSpc>
              <a:spcBef>
                <a:spcPts val="0"/>
              </a:spcBef>
              <a:spcAft>
                <a:spcPts val="0"/>
              </a:spcAft>
              <a:buClr>
                <a:srgbClr val="FF6600"/>
              </a:buClr>
              <a:buSzPts val="4500"/>
              <a:buFont typeface="Arial"/>
              <a:buNone/>
            </a:pPr>
            <a:r>
              <a:rPr b="1" lang="en">
                <a:solidFill>
                  <a:srgbClr val="FF6600"/>
                </a:solidFill>
                <a:latin typeface="Times New Roman"/>
                <a:ea typeface="Times New Roman"/>
                <a:cs typeface="Times New Roman"/>
                <a:sym typeface="Times New Roman"/>
              </a:rPr>
              <a:t>Data Information</a:t>
            </a:r>
            <a:endParaRPr>
              <a:latin typeface="Times New Roman"/>
              <a:ea typeface="Times New Roman"/>
              <a:cs typeface="Times New Roman"/>
              <a:sym typeface="Times New Roman"/>
            </a:endParaRPr>
          </a:p>
        </p:txBody>
      </p:sp>
      <p:graphicFrame>
        <p:nvGraphicFramePr>
          <p:cNvPr id="170" name="Google Shape;170;p31"/>
          <p:cNvGraphicFramePr/>
          <p:nvPr/>
        </p:nvGraphicFramePr>
        <p:xfrm>
          <a:off x="152400" y="1143000"/>
          <a:ext cx="3000000" cy="3000000"/>
        </p:xfrm>
        <a:graphic>
          <a:graphicData uri="http://schemas.openxmlformats.org/drawingml/2006/table">
            <a:tbl>
              <a:tblPr>
                <a:noFill/>
                <a:tableStyleId>{D46A657C-8990-4C14-81D1-363C1D72FA33}</a:tableStyleId>
              </a:tblPr>
              <a:tblGrid>
                <a:gridCol w="1600200"/>
                <a:gridCol w="2066925"/>
                <a:gridCol w="4200525"/>
              </a:tblGrid>
              <a:tr h="209550">
                <a:tc>
                  <a:txBody>
                    <a:bodyPr/>
                    <a:lstStyle/>
                    <a:p>
                      <a:pPr indent="0" lvl="0" marL="0" rtl="0" algn="l">
                        <a:lnSpc>
                          <a:spcPct val="115000"/>
                        </a:lnSpc>
                        <a:spcBef>
                          <a:spcPts val="0"/>
                        </a:spcBef>
                        <a:spcAft>
                          <a:spcPts val="0"/>
                        </a:spcAft>
                        <a:buNone/>
                      </a:pPr>
                      <a:r>
                        <a:rPr lang="en" sz="1500">
                          <a:solidFill>
                            <a:srgbClr val="2D3B45"/>
                          </a:solidFill>
                          <a:latin typeface="Times New Roman"/>
                          <a:ea typeface="Times New Roman"/>
                          <a:cs typeface="Times New Roman"/>
                          <a:sym typeface="Times New Roman"/>
                        </a:rPr>
                        <a:t>Bucket</a:t>
                      </a:r>
                      <a:endParaRPr sz="1500">
                        <a:solidFill>
                          <a:srgbClr val="2D3B45"/>
                        </a:solidFill>
                        <a:latin typeface="Times New Roman"/>
                        <a:ea typeface="Times New Roman"/>
                        <a:cs typeface="Times New Roman"/>
                        <a:sym typeface="Times New Roman"/>
                      </a:endParaRPr>
                    </a:p>
                  </a:txBody>
                  <a:tcPr marT="19050" marB="19050" marR="19050" marL="19050"/>
                </a:tc>
                <a:tc>
                  <a:txBody>
                    <a:bodyPr/>
                    <a:lstStyle/>
                    <a:p>
                      <a:pPr indent="0" lvl="0" marL="0" rtl="0" algn="l">
                        <a:lnSpc>
                          <a:spcPct val="115000"/>
                        </a:lnSpc>
                        <a:spcBef>
                          <a:spcPts val="0"/>
                        </a:spcBef>
                        <a:spcAft>
                          <a:spcPts val="0"/>
                        </a:spcAft>
                        <a:buNone/>
                      </a:pPr>
                      <a:r>
                        <a:rPr lang="en" sz="1500">
                          <a:solidFill>
                            <a:srgbClr val="2D3B45"/>
                          </a:solidFill>
                          <a:latin typeface="Times New Roman"/>
                          <a:ea typeface="Times New Roman"/>
                          <a:cs typeface="Times New Roman"/>
                          <a:sym typeface="Times New Roman"/>
                        </a:rPr>
                        <a:t>Variable</a:t>
                      </a:r>
                      <a:endParaRPr sz="1500">
                        <a:solidFill>
                          <a:srgbClr val="2D3B45"/>
                        </a:solidFill>
                        <a:latin typeface="Times New Roman"/>
                        <a:ea typeface="Times New Roman"/>
                        <a:cs typeface="Times New Roman"/>
                        <a:sym typeface="Times New Roman"/>
                      </a:endParaRPr>
                    </a:p>
                  </a:txBody>
                  <a:tcPr marT="19050" marB="19050" marR="19050" marL="19050"/>
                </a:tc>
                <a:tc>
                  <a:txBody>
                    <a:bodyPr/>
                    <a:lstStyle/>
                    <a:p>
                      <a:pPr indent="0" lvl="0" marL="0" rtl="0" algn="l">
                        <a:lnSpc>
                          <a:spcPct val="115000"/>
                        </a:lnSpc>
                        <a:spcBef>
                          <a:spcPts val="0"/>
                        </a:spcBef>
                        <a:spcAft>
                          <a:spcPts val="0"/>
                        </a:spcAft>
                        <a:buNone/>
                      </a:pPr>
                      <a:r>
                        <a:rPr lang="en" sz="1500">
                          <a:solidFill>
                            <a:srgbClr val="2D3B45"/>
                          </a:solidFill>
                          <a:latin typeface="Times New Roman"/>
                          <a:ea typeface="Times New Roman"/>
                          <a:cs typeface="Times New Roman"/>
                          <a:sym typeface="Times New Roman"/>
                        </a:rPr>
                        <a:t>Variable Description</a:t>
                      </a:r>
                      <a:endParaRPr sz="1500">
                        <a:solidFill>
                          <a:srgbClr val="2D3B45"/>
                        </a:solidFill>
                        <a:latin typeface="Times New Roman"/>
                        <a:ea typeface="Times New Roman"/>
                        <a:cs typeface="Times New Roman"/>
                        <a:sym typeface="Times New Roman"/>
                      </a:endParaRPr>
                    </a:p>
                  </a:txBody>
                  <a:tcPr marT="19050" marB="19050" marR="19050" marL="19050"/>
                </a:tc>
              </a:tr>
              <a:tr h="209550">
                <a:tc>
                  <a:txBody>
                    <a:bodyPr/>
                    <a:lstStyle/>
                    <a:p>
                      <a:pPr indent="0" lvl="0" marL="0" rtl="0" algn="l">
                        <a:lnSpc>
                          <a:spcPct val="115000"/>
                        </a:lnSpc>
                        <a:spcBef>
                          <a:spcPts val="0"/>
                        </a:spcBef>
                        <a:spcAft>
                          <a:spcPts val="0"/>
                        </a:spcAft>
                        <a:buNone/>
                      </a:pPr>
                      <a:r>
                        <a:rPr lang="en" sz="1500">
                          <a:solidFill>
                            <a:srgbClr val="2D3B45"/>
                          </a:solidFill>
                          <a:latin typeface="Times New Roman"/>
                          <a:ea typeface="Times New Roman"/>
                          <a:cs typeface="Times New Roman"/>
                          <a:sym typeface="Times New Roman"/>
                        </a:rPr>
                        <a:t>Unique Row Id</a:t>
                      </a:r>
                      <a:endParaRPr sz="1500">
                        <a:solidFill>
                          <a:srgbClr val="2D3B45"/>
                        </a:solidFill>
                        <a:latin typeface="Times New Roman"/>
                        <a:ea typeface="Times New Roman"/>
                        <a:cs typeface="Times New Roman"/>
                        <a:sym typeface="Times New Roman"/>
                      </a:endParaRPr>
                    </a:p>
                  </a:txBody>
                  <a:tcPr marT="19050" marB="19050" marR="19050" marL="19050"/>
                </a:tc>
                <a:tc>
                  <a:txBody>
                    <a:bodyPr/>
                    <a:lstStyle/>
                    <a:p>
                      <a:pPr indent="0" lvl="0" marL="0" rtl="0" algn="l">
                        <a:lnSpc>
                          <a:spcPct val="115000"/>
                        </a:lnSpc>
                        <a:spcBef>
                          <a:spcPts val="0"/>
                        </a:spcBef>
                        <a:spcAft>
                          <a:spcPts val="0"/>
                        </a:spcAft>
                        <a:buNone/>
                      </a:pPr>
                      <a:r>
                        <a:rPr lang="en" sz="1500">
                          <a:solidFill>
                            <a:srgbClr val="2D3B45"/>
                          </a:solidFill>
                          <a:latin typeface="Times New Roman"/>
                          <a:ea typeface="Times New Roman"/>
                          <a:cs typeface="Times New Roman"/>
                          <a:sym typeface="Times New Roman"/>
                        </a:rPr>
                        <a:t>Patient ID</a:t>
                      </a:r>
                      <a:endParaRPr sz="1500">
                        <a:solidFill>
                          <a:srgbClr val="2D3B45"/>
                        </a:solidFill>
                        <a:latin typeface="Times New Roman"/>
                        <a:ea typeface="Times New Roman"/>
                        <a:cs typeface="Times New Roman"/>
                        <a:sym typeface="Times New Roman"/>
                      </a:endParaRPr>
                    </a:p>
                  </a:txBody>
                  <a:tcPr marT="19050" marB="19050" marR="19050" marL="19050"/>
                </a:tc>
                <a:tc>
                  <a:txBody>
                    <a:bodyPr/>
                    <a:lstStyle/>
                    <a:p>
                      <a:pPr indent="0" lvl="0" marL="0" rtl="0" algn="l">
                        <a:lnSpc>
                          <a:spcPct val="115000"/>
                        </a:lnSpc>
                        <a:spcBef>
                          <a:spcPts val="0"/>
                        </a:spcBef>
                        <a:spcAft>
                          <a:spcPts val="0"/>
                        </a:spcAft>
                        <a:buNone/>
                      </a:pPr>
                      <a:r>
                        <a:rPr lang="en" sz="1500">
                          <a:solidFill>
                            <a:srgbClr val="2D3B45"/>
                          </a:solidFill>
                          <a:latin typeface="Times New Roman"/>
                          <a:ea typeface="Times New Roman"/>
                          <a:cs typeface="Times New Roman"/>
                          <a:sym typeface="Times New Roman"/>
                        </a:rPr>
                        <a:t>Unique ID of each patient</a:t>
                      </a:r>
                      <a:endParaRPr sz="1500">
                        <a:solidFill>
                          <a:srgbClr val="2D3B45"/>
                        </a:solidFill>
                        <a:latin typeface="Times New Roman"/>
                        <a:ea typeface="Times New Roman"/>
                        <a:cs typeface="Times New Roman"/>
                        <a:sym typeface="Times New Roman"/>
                      </a:endParaRPr>
                    </a:p>
                  </a:txBody>
                  <a:tcPr marT="19050" marB="19050" marR="19050" marL="19050"/>
                </a:tc>
              </a:tr>
            </a:tbl>
          </a:graphicData>
        </a:graphic>
      </p:graphicFrame>
      <p:graphicFrame>
        <p:nvGraphicFramePr>
          <p:cNvPr id="171" name="Google Shape;171;p31"/>
          <p:cNvGraphicFramePr/>
          <p:nvPr/>
        </p:nvGraphicFramePr>
        <p:xfrm>
          <a:off x="152400" y="1676400"/>
          <a:ext cx="3000000" cy="3000000"/>
        </p:xfrm>
        <a:graphic>
          <a:graphicData uri="http://schemas.openxmlformats.org/drawingml/2006/table">
            <a:tbl>
              <a:tblPr>
                <a:noFill/>
                <a:tableStyleId>{D46A657C-8990-4C14-81D1-363C1D72FA33}</a:tableStyleId>
              </a:tblPr>
              <a:tblGrid>
                <a:gridCol w="1600200"/>
                <a:gridCol w="2076450"/>
                <a:gridCol w="4191000"/>
              </a:tblGrid>
              <a:tr h="209550">
                <a:tc>
                  <a:txBody>
                    <a:bodyPr/>
                    <a:lstStyle/>
                    <a:p>
                      <a:pPr indent="0" lvl="0" marL="0" rtl="0" algn="l">
                        <a:lnSpc>
                          <a:spcPct val="115000"/>
                        </a:lnSpc>
                        <a:spcBef>
                          <a:spcPts val="0"/>
                        </a:spcBef>
                        <a:spcAft>
                          <a:spcPts val="0"/>
                        </a:spcAft>
                        <a:buNone/>
                      </a:pPr>
                      <a:r>
                        <a:rPr lang="en" sz="1500">
                          <a:solidFill>
                            <a:srgbClr val="2D3B45"/>
                          </a:solidFill>
                          <a:latin typeface="Times New Roman"/>
                          <a:ea typeface="Times New Roman"/>
                          <a:cs typeface="Times New Roman"/>
                          <a:sym typeface="Times New Roman"/>
                        </a:rPr>
                        <a:t>Target Variable</a:t>
                      </a:r>
                      <a:endParaRPr sz="1500">
                        <a:solidFill>
                          <a:srgbClr val="2D3B45"/>
                        </a:solidFill>
                        <a:latin typeface="Times New Roman"/>
                        <a:ea typeface="Times New Roman"/>
                        <a:cs typeface="Times New Roman"/>
                        <a:sym typeface="Times New Roman"/>
                      </a:endParaRPr>
                    </a:p>
                  </a:txBody>
                  <a:tcPr marT="19050" marB="19050" marR="19050" marL="19050"/>
                </a:tc>
                <a:tc>
                  <a:txBody>
                    <a:bodyPr/>
                    <a:lstStyle/>
                    <a:p>
                      <a:pPr indent="0" lvl="0" marL="0" rtl="0" algn="l">
                        <a:lnSpc>
                          <a:spcPct val="115000"/>
                        </a:lnSpc>
                        <a:spcBef>
                          <a:spcPts val="0"/>
                        </a:spcBef>
                        <a:spcAft>
                          <a:spcPts val="0"/>
                        </a:spcAft>
                        <a:buNone/>
                      </a:pPr>
                      <a:r>
                        <a:rPr lang="en" sz="1500">
                          <a:solidFill>
                            <a:srgbClr val="2D3B45"/>
                          </a:solidFill>
                          <a:latin typeface="Times New Roman"/>
                          <a:ea typeface="Times New Roman"/>
                          <a:cs typeface="Times New Roman"/>
                          <a:sym typeface="Times New Roman"/>
                        </a:rPr>
                        <a:t>Persistency_Flag</a:t>
                      </a:r>
                      <a:endParaRPr sz="1500">
                        <a:solidFill>
                          <a:srgbClr val="2D3B45"/>
                        </a:solidFill>
                        <a:latin typeface="Times New Roman"/>
                        <a:ea typeface="Times New Roman"/>
                        <a:cs typeface="Times New Roman"/>
                        <a:sym typeface="Times New Roman"/>
                      </a:endParaRPr>
                    </a:p>
                  </a:txBody>
                  <a:tcPr marT="19050" marB="19050" marR="19050" marL="19050"/>
                </a:tc>
                <a:tc>
                  <a:txBody>
                    <a:bodyPr/>
                    <a:lstStyle/>
                    <a:p>
                      <a:pPr indent="0" lvl="0" marL="0" rtl="0" algn="l">
                        <a:lnSpc>
                          <a:spcPct val="115000"/>
                        </a:lnSpc>
                        <a:spcBef>
                          <a:spcPts val="0"/>
                        </a:spcBef>
                        <a:spcAft>
                          <a:spcPts val="0"/>
                        </a:spcAft>
                        <a:buNone/>
                      </a:pPr>
                      <a:r>
                        <a:rPr lang="en" sz="1500">
                          <a:solidFill>
                            <a:srgbClr val="2D3B45"/>
                          </a:solidFill>
                          <a:latin typeface="Times New Roman"/>
                          <a:ea typeface="Times New Roman"/>
                          <a:cs typeface="Times New Roman"/>
                          <a:sym typeface="Times New Roman"/>
                        </a:rPr>
                        <a:t>Flag indicating if a patient was persistent or not</a:t>
                      </a:r>
                      <a:endParaRPr sz="1500">
                        <a:solidFill>
                          <a:srgbClr val="2D3B45"/>
                        </a:solidFill>
                        <a:latin typeface="Times New Roman"/>
                        <a:ea typeface="Times New Roman"/>
                        <a:cs typeface="Times New Roman"/>
                        <a:sym typeface="Times New Roman"/>
                      </a:endParaRPr>
                    </a:p>
                  </a:txBody>
                  <a:tcPr marT="19050" marB="19050" marR="19050" marL="19050"/>
                </a:tc>
              </a:tr>
              <a:tr h="209550">
                <a:tc rowSpan="6">
                  <a:txBody>
                    <a:bodyPr/>
                    <a:lstStyle/>
                    <a:p>
                      <a:pPr indent="0" lvl="0" marL="0" rtl="0" algn="l">
                        <a:lnSpc>
                          <a:spcPct val="115000"/>
                        </a:lnSpc>
                        <a:spcBef>
                          <a:spcPts val="0"/>
                        </a:spcBef>
                        <a:spcAft>
                          <a:spcPts val="0"/>
                        </a:spcAft>
                        <a:buNone/>
                      </a:pPr>
                      <a:r>
                        <a:rPr lang="en" sz="1500">
                          <a:solidFill>
                            <a:srgbClr val="2D3B45"/>
                          </a:solidFill>
                          <a:latin typeface="Times New Roman"/>
                          <a:ea typeface="Times New Roman"/>
                          <a:cs typeface="Times New Roman"/>
                          <a:sym typeface="Times New Roman"/>
                        </a:rPr>
                        <a:t>Demographics</a:t>
                      </a:r>
                      <a:endParaRPr sz="1500">
                        <a:solidFill>
                          <a:srgbClr val="2D3B45"/>
                        </a:solidFill>
                        <a:latin typeface="Times New Roman"/>
                        <a:ea typeface="Times New Roman"/>
                        <a:cs typeface="Times New Roman"/>
                        <a:sym typeface="Times New Roman"/>
                      </a:endParaRPr>
                    </a:p>
                  </a:txBody>
                  <a:tcPr marT="19050" marB="19050" marR="19050" marL="19050"/>
                </a:tc>
                <a:tc>
                  <a:txBody>
                    <a:bodyPr/>
                    <a:lstStyle/>
                    <a:p>
                      <a:pPr indent="0" lvl="0" marL="0" rtl="0" algn="l">
                        <a:lnSpc>
                          <a:spcPct val="115000"/>
                        </a:lnSpc>
                        <a:spcBef>
                          <a:spcPts val="0"/>
                        </a:spcBef>
                        <a:spcAft>
                          <a:spcPts val="0"/>
                        </a:spcAft>
                        <a:buNone/>
                      </a:pPr>
                      <a:r>
                        <a:rPr lang="en" sz="1500">
                          <a:solidFill>
                            <a:srgbClr val="2D3B45"/>
                          </a:solidFill>
                          <a:latin typeface="Times New Roman"/>
                          <a:ea typeface="Times New Roman"/>
                          <a:cs typeface="Times New Roman"/>
                          <a:sym typeface="Times New Roman"/>
                        </a:rPr>
                        <a:t>Age</a:t>
                      </a:r>
                      <a:endParaRPr sz="1500">
                        <a:solidFill>
                          <a:srgbClr val="2D3B45"/>
                        </a:solidFill>
                        <a:latin typeface="Times New Roman"/>
                        <a:ea typeface="Times New Roman"/>
                        <a:cs typeface="Times New Roman"/>
                        <a:sym typeface="Times New Roman"/>
                      </a:endParaRPr>
                    </a:p>
                  </a:txBody>
                  <a:tcPr marT="19050" marB="19050" marR="19050" marL="19050"/>
                </a:tc>
                <a:tc>
                  <a:txBody>
                    <a:bodyPr/>
                    <a:lstStyle/>
                    <a:p>
                      <a:pPr indent="0" lvl="0" marL="0" rtl="0" algn="l">
                        <a:lnSpc>
                          <a:spcPct val="115000"/>
                        </a:lnSpc>
                        <a:spcBef>
                          <a:spcPts val="0"/>
                        </a:spcBef>
                        <a:spcAft>
                          <a:spcPts val="0"/>
                        </a:spcAft>
                        <a:buNone/>
                      </a:pPr>
                      <a:r>
                        <a:rPr lang="en" sz="1500">
                          <a:solidFill>
                            <a:srgbClr val="2D3B45"/>
                          </a:solidFill>
                          <a:latin typeface="Times New Roman"/>
                          <a:ea typeface="Times New Roman"/>
                          <a:cs typeface="Times New Roman"/>
                          <a:sym typeface="Times New Roman"/>
                        </a:rPr>
                        <a:t>Age of the patient during their therapy</a:t>
                      </a:r>
                      <a:endParaRPr sz="1500">
                        <a:solidFill>
                          <a:srgbClr val="2D3B45"/>
                        </a:solidFill>
                        <a:latin typeface="Times New Roman"/>
                        <a:ea typeface="Times New Roman"/>
                        <a:cs typeface="Times New Roman"/>
                        <a:sym typeface="Times New Roman"/>
                      </a:endParaRPr>
                    </a:p>
                  </a:txBody>
                  <a:tcPr marT="19050" marB="19050" marR="19050" marL="19050"/>
                </a:tc>
              </a:tr>
              <a:tr h="209550">
                <a:tc vMerge="1"/>
                <a:tc>
                  <a:txBody>
                    <a:bodyPr/>
                    <a:lstStyle/>
                    <a:p>
                      <a:pPr indent="0" lvl="0" marL="0" rtl="0" algn="l">
                        <a:lnSpc>
                          <a:spcPct val="115000"/>
                        </a:lnSpc>
                        <a:spcBef>
                          <a:spcPts val="0"/>
                        </a:spcBef>
                        <a:spcAft>
                          <a:spcPts val="0"/>
                        </a:spcAft>
                        <a:buNone/>
                      </a:pPr>
                      <a:r>
                        <a:rPr lang="en" sz="1500">
                          <a:solidFill>
                            <a:srgbClr val="2D3B45"/>
                          </a:solidFill>
                          <a:latin typeface="Times New Roman"/>
                          <a:ea typeface="Times New Roman"/>
                          <a:cs typeface="Times New Roman"/>
                          <a:sym typeface="Times New Roman"/>
                        </a:rPr>
                        <a:t>Race</a:t>
                      </a:r>
                      <a:endParaRPr sz="1500">
                        <a:solidFill>
                          <a:srgbClr val="2D3B45"/>
                        </a:solidFill>
                        <a:latin typeface="Times New Roman"/>
                        <a:ea typeface="Times New Roman"/>
                        <a:cs typeface="Times New Roman"/>
                        <a:sym typeface="Times New Roman"/>
                      </a:endParaRPr>
                    </a:p>
                  </a:txBody>
                  <a:tcPr marT="19050" marB="19050" marR="19050" marL="19050"/>
                </a:tc>
                <a:tc>
                  <a:txBody>
                    <a:bodyPr/>
                    <a:lstStyle/>
                    <a:p>
                      <a:pPr indent="0" lvl="0" marL="0" rtl="0" algn="l">
                        <a:lnSpc>
                          <a:spcPct val="115000"/>
                        </a:lnSpc>
                        <a:spcBef>
                          <a:spcPts val="0"/>
                        </a:spcBef>
                        <a:spcAft>
                          <a:spcPts val="0"/>
                        </a:spcAft>
                        <a:buNone/>
                      </a:pPr>
                      <a:r>
                        <a:rPr lang="en" sz="1500">
                          <a:solidFill>
                            <a:srgbClr val="2D3B45"/>
                          </a:solidFill>
                          <a:latin typeface="Times New Roman"/>
                          <a:ea typeface="Times New Roman"/>
                          <a:cs typeface="Times New Roman"/>
                          <a:sym typeface="Times New Roman"/>
                        </a:rPr>
                        <a:t>Race of the patient from the patient table</a:t>
                      </a:r>
                      <a:endParaRPr sz="1500">
                        <a:solidFill>
                          <a:srgbClr val="2D3B45"/>
                        </a:solidFill>
                        <a:latin typeface="Times New Roman"/>
                        <a:ea typeface="Times New Roman"/>
                        <a:cs typeface="Times New Roman"/>
                        <a:sym typeface="Times New Roman"/>
                      </a:endParaRPr>
                    </a:p>
                  </a:txBody>
                  <a:tcPr marT="19050" marB="19050" marR="19050" marL="19050"/>
                </a:tc>
              </a:tr>
              <a:tr h="209550">
                <a:tc vMerge="1"/>
                <a:tc>
                  <a:txBody>
                    <a:bodyPr/>
                    <a:lstStyle/>
                    <a:p>
                      <a:pPr indent="0" lvl="0" marL="0" rtl="0" algn="l">
                        <a:lnSpc>
                          <a:spcPct val="115000"/>
                        </a:lnSpc>
                        <a:spcBef>
                          <a:spcPts val="0"/>
                        </a:spcBef>
                        <a:spcAft>
                          <a:spcPts val="0"/>
                        </a:spcAft>
                        <a:buNone/>
                      </a:pPr>
                      <a:r>
                        <a:rPr lang="en" sz="1500">
                          <a:solidFill>
                            <a:srgbClr val="2D3B45"/>
                          </a:solidFill>
                          <a:latin typeface="Times New Roman"/>
                          <a:ea typeface="Times New Roman"/>
                          <a:cs typeface="Times New Roman"/>
                          <a:sym typeface="Times New Roman"/>
                        </a:rPr>
                        <a:t>Region</a:t>
                      </a:r>
                      <a:endParaRPr sz="1500">
                        <a:solidFill>
                          <a:srgbClr val="2D3B45"/>
                        </a:solidFill>
                        <a:latin typeface="Times New Roman"/>
                        <a:ea typeface="Times New Roman"/>
                        <a:cs typeface="Times New Roman"/>
                        <a:sym typeface="Times New Roman"/>
                      </a:endParaRPr>
                    </a:p>
                  </a:txBody>
                  <a:tcPr marT="19050" marB="19050" marR="19050" marL="19050"/>
                </a:tc>
                <a:tc>
                  <a:txBody>
                    <a:bodyPr/>
                    <a:lstStyle/>
                    <a:p>
                      <a:pPr indent="0" lvl="0" marL="0" rtl="0" algn="l">
                        <a:lnSpc>
                          <a:spcPct val="115000"/>
                        </a:lnSpc>
                        <a:spcBef>
                          <a:spcPts val="0"/>
                        </a:spcBef>
                        <a:spcAft>
                          <a:spcPts val="0"/>
                        </a:spcAft>
                        <a:buNone/>
                      </a:pPr>
                      <a:r>
                        <a:rPr lang="en" sz="1500">
                          <a:solidFill>
                            <a:srgbClr val="2D3B45"/>
                          </a:solidFill>
                          <a:latin typeface="Times New Roman"/>
                          <a:ea typeface="Times New Roman"/>
                          <a:cs typeface="Times New Roman"/>
                          <a:sym typeface="Times New Roman"/>
                        </a:rPr>
                        <a:t>Region of the patient from the patient table</a:t>
                      </a:r>
                      <a:endParaRPr sz="1500">
                        <a:solidFill>
                          <a:srgbClr val="2D3B45"/>
                        </a:solidFill>
                        <a:latin typeface="Times New Roman"/>
                        <a:ea typeface="Times New Roman"/>
                        <a:cs typeface="Times New Roman"/>
                        <a:sym typeface="Times New Roman"/>
                      </a:endParaRPr>
                    </a:p>
                  </a:txBody>
                  <a:tcPr marT="19050" marB="19050" marR="19050" marL="19050"/>
                </a:tc>
              </a:tr>
              <a:tr h="209550">
                <a:tc vMerge="1"/>
                <a:tc>
                  <a:txBody>
                    <a:bodyPr/>
                    <a:lstStyle/>
                    <a:p>
                      <a:pPr indent="0" lvl="0" marL="0" rtl="0" algn="l">
                        <a:lnSpc>
                          <a:spcPct val="115000"/>
                        </a:lnSpc>
                        <a:spcBef>
                          <a:spcPts val="0"/>
                        </a:spcBef>
                        <a:spcAft>
                          <a:spcPts val="0"/>
                        </a:spcAft>
                        <a:buNone/>
                      </a:pPr>
                      <a:r>
                        <a:rPr lang="en" sz="1500">
                          <a:solidFill>
                            <a:srgbClr val="2D3B45"/>
                          </a:solidFill>
                          <a:latin typeface="Times New Roman"/>
                          <a:ea typeface="Times New Roman"/>
                          <a:cs typeface="Times New Roman"/>
                          <a:sym typeface="Times New Roman"/>
                        </a:rPr>
                        <a:t>Ethnicity</a:t>
                      </a:r>
                      <a:endParaRPr sz="1500">
                        <a:solidFill>
                          <a:srgbClr val="2D3B45"/>
                        </a:solidFill>
                        <a:latin typeface="Times New Roman"/>
                        <a:ea typeface="Times New Roman"/>
                        <a:cs typeface="Times New Roman"/>
                        <a:sym typeface="Times New Roman"/>
                      </a:endParaRPr>
                    </a:p>
                  </a:txBody>
                  <a:tcPr marT="19050" marB="19050" marR="19050" marL="19050"/>
                </a:tc>
                <a:tc>
                  <a:txBody>
                    <a:bodyPr/>
                    <a:lstStyle/>
                    <a:p>
                      <a:pPr indent="0" lvl="0" marL="0" rtl="0" algn="l">
                        <a:lnSpc>
                          <a:spcPct val="115000"/>
                        </a:lnSpc>
                        <a:spcBef>
                          <a:spcPts val="0"/>
                        </a:spcBef>
                        <a:spcAft>
                          <a:spcPts val="0"/>
                        </a:spcAft>
                        <a:buNone/>
                      </a:pPr>
                      <a:r>
                        <a:rPr lang="en" sz="1500">
                          <a:solidFill>
                            <a:srgbClr val="2D3B45"/>
                          </a:solidFill>
                          <a:latin typeface="Times New Roman"/>
                          <a:ea typeface="Times New Roman"/>
                          <a:cs typeface="Times New Roman"/>
                          <a:sym typeface="Times New Roman"/>
                        </a:rPr>
                        <a:t>Ethnicity of the patient from the patient table</a:t>
                      </a:r>
                      <a:endParaRPr sz="1500">
                        <a:solidFill>
                          <a:srgbClr val="2D3B45"/>
                        </a:solidFill>
                        <a:latin typeface="Times New Roman"/>
                        <a:ea typeface="Times New Roman"/>
                        <a:cs typeface="Times New Roman"/>
                        <a:sym typeface="Times New Roman"/>
                      </a:endParaRPr>
                    </a:p>
                  </a:txBody>
                  <a:tcPr marT="19050" marB="19050" marR="19050" marL="19050"/>
                </a:tc>
              </a:tr>
              <a:tr h="209550">
                <a:tc vMerge="1"/>
                <a:tc>
                  <a:txBody>
                    <a:bodyPr/>
                    <a:lstStyle/>
                    <a:p>
                      <a:pPr indent="0" lvl="0" marL="0" rtl="0" algn="l">
                        <a:lnSpc>
                          <a:spcPct val="115000"/>
                        </a:lnSpc>
                        <a:spcBef>
                          <a:spcPts val="0"/>
                        </a:spcBef>
                        <a:spcAft>
                          <a:spcPts val="0"/>
                        </a:spcAft>
                        <a:buNone/>
                      </a:pPr>
                      <a:r>
                        <a:rPr lang="en" sz="1500">
                          <a:solidFill>
                            <a:srgbClr val="2D3B45"/>
                          </a:solidFill>
                          <a:latin typeface="Times New Roman"/>
                          <a:ea typeface="Times New Roman"/>
                          <a:cs typeface="Times New Roman"/>
                          <a:sym typeface="Times New Roman"/>
                        </a:rPr>
                        <a:t>Gender</a:t>
                      </a:r>
                      <a:endParaRPr sz="1500">
                        <a:solidFill>
                          <a:srgbClr val="2D3B45"/>
                        </a:solidFill>
                        <a:latin typeface="Times New Roman"/>
                        <a:ea typeface="Times New Roman"/>
                        <a:cs typeface="Times New Roman"/>
                        <a:sym typeface="Times New Roman"/>
                      </a:endParaRPr>
                    </a:p>
                  </a:txBody>
                  <a:tcPr marT="19050" marB="19050" marR="19050" marL="19050"/>
                </a:tc>
                <a:tc>
                  <a:txBody>
                    <a:bodyPr/>
                    <a:lstStyle/>
                    <a:p>
                      <a:pPr indent="0" lvl="0" marL="0" rtl="0" algn="l">
                        <a:lnSpc>
                          <a:spcPct val="115000"/>
                        </a:lnSpc>
                        <a:spcBef>
                          <a:spcPts val="0"/>
                        </a:spcBef>
                        <a:spcAft>
                          <a:spcPts val="0"/>
                        </a:spcAft>
                        <a:buNone/>
                      </a:pPr>
                      <a:r>
                        <a:rPr lang="en" sz="1500">
                          <a:solidFill>
                            <a:srgbClr val="2D3B45"/>
                          </a:solidFill>
                          <a:latin typeface="Times New Roman"/>
                          <a:ea typeface="Times New Roman"/>
                          <a:cs typeface="Times New Roman"/>
                          <a:sym typeface="Times New Roman"/>
                        </a:rPr>
                        <a:t>Gender of the patient from the patient table</a:t>
                      </a:r>
                      <a:endParaRPr sz="1500">
                        <a:solidFill>
                          <a:srgbClr val="2D3B45"/>
                        </a:solidFill>
                        <a:latin typeface="Times New Roman"/>
                        <a:ea typeface="Times New Roman"/>
                        <a:cs typeface="Times New Roman"/>
                        <a:sym typeface="Times New Roman"/>
                      </a:endParaRPr>
                    </a:p>
                  </a:txBody>
                  <a:tcPr marT="19050" marB="19050" marR="19050" marL="19050"/>
                </a:tc>
              </a:tr>
              <a:tr h="209550">
                <a:tc vMerge="1"/>
                <a:tc>
                  <a:txBody>
                    <a:bodyPr/>
                    <a:lstStyle/>
                    <a:p>
                      <a:pPr indent="0" lvl="0" marL="0" rtl="0" algn="l">
                        <a:lnSpc>
                          <a:spcPct val="115000"/>
                        </a:lnSpc>
                        <a:spcBef>
                          <a:spcPts val="0"/>
                        </a:spcBef>
                        <a:spcAft>
                          <a:spcPts val="0"/>
                        </a:spcAft>
                        <a:buNone/>
                      </a:pPr>
                      <a:r>
                        <a:rPr lang="en" sz="1500">
                          <a:solidFill>
                            <a:srgbClr val="2D3B45"/>
                          </a:solidFill>
                          <a:latin typeface="Times New Roman"/>
                          <a:ea typeface="Times New Roman"/>
                          <a:cs typeface="Times New Roman"/>
                          <a:sym typeface="Times New Roman"/>
                        </a:rPr>
                        <a:t>IDN Indicator</a:t>
                      </a:r>
                      <a:endParaRPr sz="1500">
                        <a:solidFill>
                          <a:srgbClr val="2D3B45"/>
                        </a:solidFill>
                        <a:latin typeface="Times New Roman"/>
                        <a:ea typeface="Times New Roman"/>
                        <a:cs typeface="Times New Roman"/>
                        <a:sym typeface="Times New Roman"/>
                      </a:endParaRPr>
                    </a:p>
                  </a:txBody>
                  <a:tcPr marT="19050" marB="19050" marR="19050" marL="19050"/>
                </a:tc>
                <a:tc>
                  <a:txBody>
                    <a:bodyPr/>
                    <a:lstStyle/>
                    <a:p>
                      <a:pPr indent="0" lvl="0" marL="0" rtl="0" algn="l">
                        <a:lnSpc>
                          <a:spcPct val="115000"/>
                        </a:lnSpc>
                        <a:spcBef>
                          <a:spcPts val="0"/>
                        </a:spcBef>
                        <a:spcAft>
                          <a:spcPts val="0"/>
                        </a:spcAft>
                        <a:buNone/>
                      </a:pPr>
                      <a:r>
                        <a:rPr lang="en" sz="1500">
                          <a:solidFill>
                            <a:srgbClr val="2D3B45"/>
                          </a:solidFill>
                          <a:latin typeface="Times New Roman"/>
                          <a:ea typeface="Times New Roman"/>
                          <a:cs typeface="Times New Roman"/>
                          <a:sym typeface="Times New Roman"/>
                        </a:rPr>
                        <a:t>Flag indicating patients mapped to IDN</a:t>
                      </a:r>
                      <a:endParaRPr sz="1500">
                        <a:solidFill>
                          <a:srgbClr val="2D3B45"/>
                        </a:solidFill>
                        <a:latin typeface="Times New Roman"/>
                        <a:ea typeface="Times New Roman"/>
                        <a:cs typeface="Times New Roman"/>
                        <a:sym typeface="Times New Roman"/>
                      </a:endParaRPr>
                    </a:p>
                  </a:txBody>
                  <a:tcPr marT="19050" marB="19050" marR="19050" marL="19050"/>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32"/>
          <p:cNvSpPr txBox="1"/>
          <p:nvPr>
            <p:ph type="ctrTitle"/>
          </p:nvPr>
        </p:nvSpPr>
        <p:spPr>
          <a:xfrm>
            <a:off x="0" y="0"/>
            <a:ext cx="9144000" cy="915300"/>
          </a:xfrm>
          <a:prstGeom prst="rect">
            <a:avLst/>
          </a:prstGeom>
          <a:solidFill>
            <a:srgbClr val="3B3B3B"/>
          </a:solidFill>
          <a:ln>
            <a:noFill/>
          </a:ln>
        </p:spPr>
        <p:txBody>
          <a:bodyPr anchorCtr="0" anchor="t" bIns="34275" lIns="68575" spcFirstLastPara="1" rIns="68575" wrap="square" tIns="34275">
            <a:normAutofit/>
          </a:bodyPr>
          <a:lstStyle/>
          <a:p>
            <a:pPr indent="0" lvl="0" marL="0" rtl="0" algn="ctr">
              <a:lnSpc>
                <a:spcPct val="90000"/>
              </a:lnSpc>
              <a:spcBef>
                <a:spcPts val="0"/>
              </a:spcBef>
              <a:spcAft>
                <a:spcPts val="0"/>
              </a:spcAft>
              <a:buClr>
                <a:srgbClr val="FF6600"/>
              </a:buClr>
              <a:buSzPts val="4500"/>
              <a:buFont typeface="Arial"/>
              <a:buNone/>
            </a:pPr>
            <a:r>
              <a:rPr b="1" lang="en">
                <a:solidFill>
                  <a:srgbClr val="FF6600"/>
                </a:solidFill>
                <a:latin typeface="Times New Roman"/>
                <a:ea typeface="Times New Roman"/>
                <a:cs typeface="Times New Roman"/>
                <a:sym typeface="Times New Roman"/>
              </a:rPr>
              <a:t>Data Information</a:t>
            </a:r>
            <a:endParaRPr>
              <a:latin typeface="Times New Roman"/>
              <a:ea typeface="Times New Roman"/>
              <a:cs typeface="Times New Roman"/>
              <a:sym typeface="Times New Roman"/>
            </a:endParaRPr>
          </a:p>
        </p:txBody>
      </p:sp>
      <p:graphicFrame>
        <p:nvGraphicFramePr>
          <p:cNvPr id="177" name="Google Shape;177;p32"/>
          <p:cNvGraphicFramePr/>
          <p:nvPr/>
        </p:nvGraphicFramePr>
        <p:xfrm>
          <a:off x="152400" y="990600"/>
          <a:ext cx="3000000" cy="3000000"/>
        </p:xfrm>
        <a:graphic>
          <a:graphicData uri="http://schemas.openxmlformats.org/drawingml/2006/table">
            <a:tbl>
              <a:tblPr>
                <a:noFill/>
                <a:tableStyleId>{D46A657C-8990-4C14-81D1-363C1D72FA33}</a:tableStyleId>
              </a:tblPr>
              <a:tblGrid>
                <a:gridCol w="1600200"/>
                <a:gridCol w="2066925"/>
                <a:gridCol w="4191000"/>
              </a:tblGrid>
              <a:tr h="209550">
                <a:tc>
                  <a:txBody>
                    <a:bodyPr/>
                    <a:lstStyle/>
                    <a:p>
                      <a:pPr indent="0" lvl="0" marL="0" rtl="0" algn="l">
                        <a:lnSpc>
                          <a:spcPct val="115000"/>
                        </a:lnSpc>
                        <a:spcBef>
                          <a:spcPts val="0"/>
                        </a:spcBef>
                        <a:spcAft>
                          <a:spcPts val="0"/>
                        </a:spcAft>
                        <a:buNone/>
                      </a:pPr>
                      <a:r>
                        <a:rPr lang="en" sz="1500">
                          <a:solidFill>
                            <a:srgbClr val="2D3B45"/>
                          </a:solidFill>
                          <a:latin typeface="Times New Roman"/>
                          <a:ea typeface="Times New Roman"/>
                          <a:cs typeface="Times New Roman"/>
                          <a:sym typeface="Times New Roman"/>
                        </a:rPr>
                        <a:t>Provider Attributes</a:t>
                      </a:r>
                      <a:endParaRPr sz="1500">
                        <a:solidFill>
                          <a:srgbClr val="2D3B45"/>
                        </a:solidFill>
                        <a:latin typeface="Times New Roman"/>
                        <a:ea typeface="Times New Roman"/>
                        <a:cs typeface="Times New Roman"/>
                        <a:sym typeface="Times New Roman"/>
                      </a:endParaRPr>
                    </a:p>
                  </a:txBody>
                  <a:tcPr marT="19050" marB="19050" marR="19050" marL="19050"/>
                </a:tc>
                <a:tc>
                  <a:txBody>
                    <a:bodyPr/>
                    <a:lstStyle/>
                    <a:p>
                      <a:pPr indent="0" lvl="0" marL="0" rtl="0" algn="l">
                        <a:lnSpc>
                          <a:spcPct val="115000"/>
                        </a:lnSpc>
                        <a:spcBef>
                          <a:spcPts val="0"/>
                        </a:spcBef>
                        <a:spcAft>
                          <a:spcPts val="0"/>
                        </a:spcAft>
                        <a:buNone/>
                      </a:pPr>
                      <a:r>
                        <a:rPr lang="en" sz="1500">
                          <a:solidFill>
                            <a:srgbClr val="2D3B45"/>
                          </a:solidFill>
                          <a:latin typeface="Times New Roman"/>
                          <a:ea typeface="Times New Roman"/>
                          <a:cs typeface="Times New Roman"/>
                          <a:sym typeface="Times New Roman"/>
                        </a:rPr>
                        <a:t>NTM - Physician Specialty</a:t>
                      </a:r>
                      <a:endParaRPr sz="1500">
                        <a:solidFill>
                          <a:srgbClr val="2D3B45"/>
                        </a:solidFill>
                        <a:latin typeface="Times New Roman"/>
                        <a:ea typeface="Times New Roman"/>
                        <a:cs typeface="Times New Roman"/>
                        <a:sym typeface="Times New Roman"/>
                      </a:endParaRPr>
                    </a:p>
                  </a:txBody>
                  <a:tcPr marT="19050" marB="19050" marR="19050" marL="19050"/>
                </a:tc>
                <a:tc>
                  <a:txBody>
                    <a:bodyPr/>
                    <a:lstStyle/>
                    <a:p>
                      <a:pPr indent="0" lvl="0" marL="0" rtl="0" algn="l">
                        <a:lnSpc>
                          <a:spcPct val="115000"/>
                        </a:lnSpc>
                        <a:spcBef>
                          <a:spcPts val="0"/>
                        </a:spcBef>
                        <a:spcAft>
                          <a:spcPts val="0"/>
                        </a:spcAft>
                        <a:buNone/>
                      </a:pPr>
                      <a:r>
                        <a:rPr lang="en" sz="1500">
                          <a:solidFill>
                            <a:srgbClr val="2D3B45"/>
                          </a:solidFill>
                          <a:latin typeface="Times New Roman"/>
                          <a:ea typeface="Times New Roman"/>
                          <a:cs typeface="Times New Roman"/>
                          <a:sym typeface="Times New Roman"/>
                        </a:rPr>
                        <a:t>Specialty of the HCP that prescribed the NTM Rx</a:t>
                      </a:r>
                      <a:endParaRPr sz="1500">
                        <a:solidFill>
                          <a:srgbClr val="2D3B45"/>
                        </a:solidFill>
                        <a:latin typeface="Times New Roman"/>
                        <a:ea typeface="Times New Roman"/>
                        <a:cs typeface="Times New Roman"/>
                        <a:sym typeface="Times New Roman"/>
                      </a:endParaRPr>
                    </a:p>
                  </a:txBody>
                  <a:tcPr marT="19050" marB="19050" marR="19050" marL="19050"/>
                </a:tc>
              </a:tr>
              <a:tr h="381000">
                <a:tc rowSpan="12">
                  <a:txBody>
                    <a:bodyPr/>
                    <a:lstStyle/>
                    <a:p>
                      <a:pPr indent="0" lvl="0" marL="0" rtl="0" algn="l">
                        <a:lnSpc>
                          <a:spcPct val="115000"/>
                        </a:lnSpc>
                        <a:spcBef>
                          <a:spcPts val="0"/>
                        </a:spcBef>
                        <a:spcAft>
                          <a:spcPts val="0"/>
                        </a:spcAft>
                        <a:buNone/>
                      </a:pPr>
                      <a:r>
                        <a:t/>
                      </a:r>
                      <a:endParaRPr sz="1500">
                        <a:solidFill>
                          <a:srgbClr val="2D3B45"/>
                        </a:solidFill>
                        <a:latin typeface="Times New Roman"/>
                        <a:ea typeface="Times New Roman"/>
                        <a:cs typeface="Times New Roman"/>
                        <a:sym typeface="Times New Roman"/>
                      </a:endParaRPr>
                    </a:p>
                  </a:txBody>
                  <a:tcPr marT="19050" marB="19050" marR="19050" marL="19050"/>
                </a:tc>
                <a:tc>
                  <a:txBody>
                    <a:bodyPr/>
                    <a:lstStyle/>
                    <a:p>
                      <a:pPr indent="0" lvl="0" marL="0" rtl="0" algn="l">
                        <a:lnSpc>
                          <a:spcPct val="115000"/>
                        </a:lnSpc>
                        <a:spcBef>
                          <a:spcPts val="0"/>
                        </a:spcBef>
                        <a:spcAft>
                          <a:spcPts val="0"/>
                        </a:spcAft>
                        <a:buNone/>
                      </a:pPr>
                      <a:r>
                        <a:rPr lang="en" sz="1500">
                          <a:solidFill>
                            <a:srgbClr val="2D3B45"/>
                          </a:solidFill>
                          <a:latin typeface="Times New Roman"/>
                          <a:ea typeface="Times New Roman"/>
                          <a:cs typeface="Times New Roman"/>
                          <a:sym typeface="Times New Roman"/>
                        </a:rPr>
                        <a:t>NTM - T-Score </a:t>
                      </a:r>
                      <a:endParaRPr sz="1500">
                        <a:solidFill>
                          <a:srgbClr val="2D3B45"/>
                        </a:solidFill>
                        <a:latin typeface="Times New Roman"/>
                        <a:ea typeface="Times New Roman"/>
                        <a:cs typeface="Times New Roman"/>
                        <a:sym typeface="Times New Roman"/>
                      </a:endParaRPr>
                    </a:p>
                  </a:txBody>
                  <a:tcPr marT="19050" marB="19050" marR="19050" marL="19050"/>
                </a:tc>
                <a:tc>
                  <a:txBody>
                    <a:bodyPr/>
                    <a:lstStyle/>
                    <a:p>
                      <a:pPr indent="0" lvl="0" marL="0" rtl="0" algn="l">
                        <a:lnSpc>
                          <a:spcPct val="115000"/>
                        </a:lnSpc>
                        <a:spcBef>
                          <a:spcPts val="0"/>
                        </a:spcBef>
                        <a:spcAft>
                          <a:spcPts val="0"/>
                        </a:spcAft>
                        <a:buNone/>
                      </a:pPr>
                      <a:r>
                        <a:rPr lang="en" sz="1500">
                          <a:solidFill>
                            <a:srgbClr val="2D3B45"/>
                          </a:solidFill>
                          <a:latin typeface="Times New Roman"/>
                          <a:ea typeface="Times New Roman"/>
                          <a:cs typeface="Times New Roman"/>
                          <a:sym typeface="Times New Roman"/>
                        </a:rPr>
                        <a:t>T Score of the patient at the time of the NTM Rx (within 2 years prior from rxdate)</a:t>
                      </a:r>
                      <a:endParaRPr sz="1500">
                        <a:solidFill>
                          <a:srgbClr val="2D3B45"/>
                        </a:solidFill>
                        <a:latin typeface="Times New Roman"/>
                        <a:ea typeface="Times New Roman"/>
                        <a:cs typeface="Times New Roman"/>
                        <a:sym typeface="Times New Roman"/>
                      </a:endParaRPr>
                    </a:p>
                  </a:txBody>
                  <a:tcPr marT="19050" marB="19050" marR="19050" marL="19050"/>
                </a:tc>
              </a:tr>
              <a:tr h="552450">
                <a:tc vMerge="1"/>
                <a:tc>
                  <a:txBody>
                    <a:bodyPr/>
                    <a:lstStyle/>
                    <a:p>
                      <a:pPr indent="0" lvl="0" marL="0" rtl="0" algn="l">
                        <a:lnSpc>
                          <a:spcPct val="115000"/>
                        </a:lnSpc>
                        <a:spcBef>
                          <a:spcPts val="0"/>
                        </a:spcBef>
                        <a:spcAft>
                          <a:spcPts val="0"/>
                        </a:spcAft>
                        <a:buNone/>
                      </a:pPr>
                      <a:r>
                        <a:rPr lang="en" sz="1500">
                          <a:solidFill>
                            <a:srgbClr val="2D3B45"/>
                          </a:solidFill>
                          <a:latin typeface="Times New Roman"/>
                          <a:ea typeface="Times New Roman"/>
                          <a:cs typeface="Times New Roman"/>
                          <a:sym typeface="Times New Roman"/>
                        </a:rPr>
                        <a:t>Change in T Score </a:t>
                      </a:r>
                      <a:endParaRPr sz="1500">
                        <a:solidFill>
                          <a:srgbClr val="2D3B45"/>
                        </a:solidFill>
                        <a:latin typeface="Times New Roman"/>
                        <a:ea typeface="Times New Roman"/>
                        <a:cs typeface="Times New Roman"/>
                        <a:sym typeface="Times New Roman"/>
                      </a:endParaRPr>
                    </a:p>
                  </a:txBody>
                  <a:tcPr marT="19050" marB="19050" marR="19050" marL="19050"/>
                </a:tc>
                <a:tc>
                  <a:txBody>
                    <a:bodyPr/>
                    <a:lstStyle/>
                    <a:p>
                      <a:pPr indent="0" lvl="0" marL="0" rtl="0" algn="l">
                        <a:lnSpc>
                          <a:spcPct val="115000"/>
                        </a:lnSpc>
                        <a:spcBef>
                          <a:spcPts val="0"/>
                        </a:spcBef>
                        <a:spcAft>
                          <a:spcPts val="0"/>
                        </a:spcAft>
                        <a:buNone/>
                      </a:pPr>
                      <a:r>
                        <a:rPr lang="en" sz="1500">
                          <a:solidFill>
                            <a:srgbClr val="2D3B45"/>
                          </a:solidFill>
                          <a:latin typeface="Times New Roman"/>
                          <a:ea typeface="Times New Roman"/>
                          <a:cs typeface="Times New Roman"/>
                          <a:sym typeface="Times New Roman"/>
                        </a:rPr>
                        <a:t>Change in Tscore before starting with any therapy and after receiving therapy  (Worsened, Remained Same, Improved, Unknown)</a:t>
                      </a:r>
                      <a:endParaRPr sz="1500">
                        <a:solidFill>
                          <a:srgbClr val="2D3B45"/>
                        </a:solidFill>
                        <a:latin typeface="Times New Roman"/>
                        <a:ea typeface="Times New Roman"/>
                        <a:cs typeface="Times New Roman"/>
                        <a:sym typeface="Times New Roman"/>
                      </a:endParaRPr>
                    </a:p>
                  </a:txBody>
                  <a:tcPr marT="19050" marB="19050" marR="19050" marL="19050"/>
                </a:tc>
              </a:tr>
              <a:tr h="381000">
                <a:tc vMerge="1"/>
                <a:tc>
                  <a:txBody>
                    <a:bodyPr/>
                    <a:lstStyle/>
                    <a:p>
                      <a:pPr indent="0" lvl="0" marL="0" rtl="0" algn="l">
                        <a:lnSpc>
                          <a:spcPct val="115000"/>
                        </a:lnSpc>
                        <a:spcBef>
                          <a:spcPts val="0"/>
                        </a:spcBef>
                        <a:spcAft>
                          <a:spcPts val="0"/>
                        </a:spcAft>
                        <a:buNone/>
                      </a:pPr>
                      <a:r>
                        <a:rPr lang="en" sz="1500">
                          <a:solidFill>
                            <a:srgbClr val="2D3B45"/>
                          </a:solidFill>
                          <a:latin typeface="Times New Roman"/>
                          <a:ea typeface="Times New Roman"/>
                          <a:cs typeface="Times New Roman"/>
                          <a:sym typeface="Times New Roman"/>
                        </a:rPr>
                        <a:t>NTM - Risk Segment</a:t>
                      </a:r>
                      <a:endParaRPr sz="1500">
                        <a:solidFill>
                          <a:srgbClr val="2D3B45"/>
                        </a:solidFill>
                        <a:latin typeface="Times New Roman"/>
                        <a:ea typeface="Times New Roman"/>
                        <a:cs typeface="Times New Roman"/>
                        <a:sym typeface="Times New Roman"/>
                      </a:endParaRPr>
                    </a:p>
                  </a:txBody>
                  <a:tcPr marT="19050" marB="19050" marR="19050" marL="19050"/>
                </a:tc>
                <a:tc>
                  <a:txBody>
                    <a:bodyPr/>
                    <a:lstStyle/>
                    <a:p>
                      <a:pPr indent="0" lvl="0" marL="0" rtl="0" algn="l">
                        <a:lnSpc>
                          <a:spcPct val="115000"/>
                        </a:lnSpc>
                        <a:spcBef>
                          <a:spcPts val="0"/>
                        </a:spcBef>
                        <a:spcAft>
                          <a:spcPts val="0"/>
                        </a:spcAft>
                        <a:buNone/>
                      </a:pPr>
                      <a:r>
                        <a:rPr lang="en" sz="1500">
                          <a:solidFill>
                            <a:srgbClr val="2D3B45"/>
                          </a:solidFill>
                          <a:latin typeface="Times New Roman"/>
                          <a:ea typeface="Times New Roman"/>
                          <a:cs typeface="Times New Roman"/>
                          <a:sym typeface="Times New Roman"/>
                        </a:rPr>
                        <a:t>Risk Segment of the patient at the time of the NTM Rx (within 2 years days prior from rxdate)</a:t>
                      </a:r>
                      <a:endParaRPr sz="1500">
                        <a:solidFill>
                          <a:srgbClr val="2D3B45"/>
                        </a:solidFill>
                        <a:latin typeface="Times New Roman"/>
                        <a:ea typeface="Times New Roman"/>
                        <a:cs typeface="Times New Roman"/>
                        <a:sym typeface="Times New Roman"/>
                      </a:endParaRPr>
                    </a:p>
                  </a:txBody>
                  <a:tcPr marT="19050" marB="19050" marR="19050" marL="19050"/>
                </a:tc>
              </a:tr>
              <a:tr h="552450">
                <a:tc vMerge="1"/>
                <a:tc>
                  <a:txBody>
                    <a:bodyPr/>
                    <a:lstStyle/>
                    <a:p>
                      <a:pPr indent="0" lvl="0" marL="0" rtl="0" algn="l">
                        <a:lnSpc>
                          <a:spcPct val="115000"/>
                        </a:lnSpc>
                        <a:spcBef>
                          <a:spcPts val="0"/>
                        </a:spcBef>
                        <a:spcAft>
                          <a:spcPts val="0"/>
                        </a:spcAft>
                        <a:buNone/>
                      </a:pPr>
                      <a:r>
                        <a:rPr lang="en" sz="1500">
                          <a:solidFill>
                            <a:srgbClr val="2D3B45"/>
                          </a:solidFill>
                          <a:latin typeface="Times New Roman"/>
                          <a:ea typeface="Times New Roman"/>
                          <a:cs typeface="Times New Roman"/>
                          <a:sym typeface="Times New Roman"/>
                        </a:rPr>
                        <a:t>Change in Risk Segment</a:t>
                      </a:r>
                      <a:endParaRPr sz="1500">
                        <a:solidFill>
                          <a:srgbClr val="2D3B45"/>
                        </a:solidFill>
                        <a:latin typeface="Times New Roman"/>
                        <a:ea typeface="Times New Roman"/>
                        <a:cs typeface="Times New Roman"/>
                        <a:sym typeface="Times New Roman"/>
                      </a:endParaRPr>
                    </a:p>
                  </a:txBody>
                  <a:tcPr marT="19050" marB="19050" marR="19050" marL="19050"/>
                </a:tc>
                <a:tc>
                  <a:txBody>
                    <a:bodyPr/>
                    <a:lstStyle/>
                    <a:p>
                      <a:pPr indent="0" lvl="0" marL="0" rtl="0" algn="l">
                        <a:lnSpc>
                          <a:spcPct val="115000"/>
                        </a:lnSpc>
                        <a:spcBef>
                          <a:spcPts val="0"/>
                        </a:spcBef>
                        <a:spcAft>
                          <a:spcPts val="0"/>
                        </a:spcAft>
                        <a:buNone/>
                      </a:pPr>
                      <a:r>
                        <a:rPr lang="en" sz="1500">
                          <a:solidFill>
                            <a:srgbClr val="2D3B45"/>
                          </a:solidFill>
                          <a:latin typeface="Times New Roman"/>
                          <a:ea typeface="Times New Roman"/>
                          <a:cs typeface="Times New Roman"/>
                          <a:sym typeface="Times New Roman"/>
                        </a:rPr>
                        <a:t>Change in Risk Segment before starting with any therapy and after receiving therapy (Worsened, Remained Same, Improved, Unknown)</a:t>
                      </a:r>
                      <a:endParaRPr sz="1500">
                        <a:solidFill>
                          <a:srgbClr val="2D3B45"/>
                        </a:solidFill>
                        <a:latin typeface="Times New Roman"/>
                        <a:ea typeface="Times New Roman"/>
                        <a:cs typeface="Times New Roman"/>
                        <a:sym typeface="Times New Roman"/>
                      </a:endParaRPr>
                    </a:p>
                  </a:txBody>
                  <a:tcPr marT="19050" marB="19050" marR="19050" marL="19050"/>
                </a:tc>
              </a:tr>
              <a:tr h="552450">
                <a:tc vMerge="1"/>
                <a:tc>
                  <a:txBody>
                    <a:bodyPr/>
                    <a:lstStyle/>
                    <a:p>
                      <a:pPr indent="0" lvl="0" marL="0" rtl="0" algn="l">
                        <a:lnSpc>
                          <a:spcPct val="115000"/>
                        </a:lnSpc>
                        <a:spcBef>
                          <a:spcPts val="0"/>
                        </a:spcBef>
                        <a:spcAft>
                          <a:spcPts val="0"/>
                        </a:spcAft>
                        <a:buNone/>
                      </a:pPr>
                      <a:r>
                        <a:rPr lang="en" sz="1500">
                          <a:solidFill>
                            <a:srgbClr val="2D3B45"/>
                          </a:solidFill>
                          <a:latin typeface="Times New Roman"/>
                          <a:ea typeface="Times New Roman"/>
                          <a:cs typeface="Times New Roman"/>
                          <a:sym typeface="Times New Roman"/>
                        </a:rPr>
                        <a:t>NTM - Multiple Risk Factors</a:t>
                      </a:r>
                      <a:endParaRPr sz="1500">
                        <a:solidFill>
                          <a:srgbClr val="2D3B45"/>
                        </a:solidFill>
                        <a:latin typeface="Times New Roman"/>
                        <a:ea typeface="Times New Roman"/>
                        <a:cs typeface="Times New Roman"/>
                        <a:sym typeface="Times New Roman"/>
                      </a:endParaRPr>
                    </a:p>
                  </a:txBody>
                  <a:tcPr marT="19050" marB="19050" marR="19050" marL="19050"/>
                </a:tc>
                <a:tc>
                  <a:txBody>
                    <a:bodyPr/>
                    <a:lstStyle/>
                    <a:p>
                      <a:pPr indent="0" lvl="0" marL="0" rtl="0" algn="l">
                        <a:lnSpc>
                          <a:spcPct val="115000"/>
                        </a:lnSpc>
                        <a:spcBef>
                          <a:spcPts val="0"/>
                        </a:spcBef>
                        <a:spcAft>
                          <a:spcPts val="0"/>
                        </a:spcAft>
                        <a:buNone/>
                      </a:pPr>
                      <a:r>
                        <a:rPr lang="en" sz="1500">
                          <a:solidFill>
                            <a:srgbClr val="2D3B45"/>
                          </a:solidFill>
                          <a:latin typeface="Times New Roman"/>
                          <a:ea typeface="Times New Roman"/>
                          <a:cs typeface="Times New Roman"/>
                          <a:sym typeface="Times New Roman"/>
                        </a:rPr>
                        <a:t>Flag indicating if  patient falls under multiple risk category (having more than 1 risk) at the time of the NTM Rx (within 365 days prior from rxdate)</a:t>
                      </a:r>
                      <a:endParaRPr sz="1500">
                        <a:solidFill>
                          <a:srgbClr val="2D3B45"/>
                        </a:solidFill>
                        <a:latin typeface="Times New Roman"/>
                        <a:ea typeface="Times New Roman"/>
                        <a:cs typeface="Times New Roman"/>
                        <a:sym typeface="Times New Roman"/>
                      </a:endParaRPr>
                    </a:p>
                  </a:txBody>
                  <a:tcPr marT="19050" marB="19050" marR="19050" marL="19050"/>
                </a:tc>
              </a:tr>
              <a:tr h="476250">
                <a:tc vMerge="1"/>
                <a:tc>
                  <a:txBody>
                    <a:bodyPr/>
                    <a:lstStyle/>
                    <a:p>
                      <a:pPr indent="0" lvl="0" marL="0" rtl="0" algn="l">
                        <a:spcBef>
                          <a:spcPts val="0"/>
                        </a:spcBef>
                        <a:spcAft>
                          <a:spcPts val="0"/>
                        </a:spcAft>
                        <a:buNone/>
                      </a:pPr>
                      <a:r>
                        <a:t/>
                      </a:r>
                      <a:endParaRPr sz="15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t/>
                      </a:r>
                      <a:endParaRPr sz="1500">
                        <a:latin typeface="Times New Roman"/>
                        <a:ea typeface="Times New Roman"/>
                        <a:cs typeface="Times New Roman"/>
                        <a:sym typeface="Times New Roman"/>
                      </a:endParaRPr>
                    </a:p>
                  </a:txBody>
                  <a:tcPr marT="91425" marB="91425" marR="91425" marL="91425"/>
                </a:tc>
              </a:tr>
              <a:tr h="476250">
                <a:tc vMerge="1"/>
                <a:tc>
                  <a:txBody>
                    <a:bodyPr/>
                    <a:lstStyle/>
                    <a:p>
                      <a:pPr indent="0" lvl="0" marL="0" rtl="0" algn="l">
                        <a:spcBef>
                          <a:spcPts val="0"/>
                        </a:spcBef>
                        <a:spcAft>
                          <a:spcPts val="0"/>
                        </a:spcAft>
                        <a:buNone/>
                      </a:pPr>
                      <a:r>
                        <a:t/>
                      </a:r>
                      <a:endParaRPr sz="15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t/>
                      </a:r>
                      <a:endParaRPr sz="1500">
                        <a:latin typeface="Times New Roman"/>
                        <a:ea typeface="Times New Roman"/>
                        <a:cs typeface="Times New Roman"/>
                        <a:sym typeface="Times New Roman"/>
                      </a:endParaRPr>
                    </a:p>
                  </a:txBody>
                  <a:tcPr marT="91425" marB="91425" marR="91425" marL="91425"/>
                </a:tc>
              </a:tr>
              <a:tr h="476250">
                <a:tc vMerge="1"/>
                <a:tc>
                  <a:txBody>
                    <a:bodyPr/>
                    <a:lstStyle/>
                    <a:p>
                      <a:pPr indent="0" lvl="0" marL="0" rtl="0" algn="l">
                        <a:spcBef>
                          <a:spcPts val="0"/>
                        </a:spcBef>
                        <a:spcAft>
                          <a:spcPts val="0"/>
                        </a:spcAft>
                        <a:buNone/>
                      </a:pPr>
                      <a:r>
                        <a:t/>
                      </a:r>
                      <a:endParaRPr sz="15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t/>
                      </a:r>
                      <a:endParaRPr sz="1500">
                        <a:latin typeface="Times New Roman"/>
                        <a:ea typeface="Times New Roman"/>
                        <a:cs typeface="Times New Roman"/>
                        <a:sym typeface="Times New Roman"/>
                      </a:endParaRPr>
                    </a:p>
                  </a:txBody>
                  <a:tcPr marT="91425" marB="91425" marR="91425" marL="91425"/>
                </a:tc>
              </a:tr>
              <a:tr h="476250">
                <a:tc vMerge="1"/>
                <a:tc>
                  <a:txBody>
                    <a:bodyPr/>
                    <a:lstStyle/>
                    <a:p>
                      <a:pPr indent="0" lvl="0" marL="0" rtl="0" algn="l">
                        <a:spcBef>
                          <a:spcPts val="0"/>
                        </a:spcBef>
                        <a:spcAft>
                          <a:spcPts val="0"/>
                        </a:spcAft>
                        <a:buNone/>
                      </a:pPr>
                      <a:r>
                        <a:t/>
                      </a:r>
                      <a:endParaRPr sz="15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t/>
                      </a:r>
                      <a:endParaRPr sz="1500">
                        <a:latin typeface="Times New Roman"/>
                        <a:ea typeface="Times New Roman"/>
                        <a:cs typeface="Times New Roman"/>
                        <a:sym typeface="Times New Roman"/>
                      </a:endParaRPr>
                    </a:p>
                  </a:txBody>
                  <a:tcPr marT="91425" marB="91425" marR="91425" marL="91425"/>
                </a:tc>
              </a:tr>
              <a:tr h="476250">
                <a:tc vMerge="1"/>
                <a:tc>
                  <a:txBody>
                    <a:bodyPr/>
                    <a:lstStyle/>
                    <a:p>
                      <a:pPr indent="0" lvl="0" marL="0" rtl="0" algn="l">
                        <a:spcBef>
                          <a:spcPts val="0"/>
                        </a:spcBef>
                        <a:spcAft>
                          <a:spcPts val="0"/>
                        </a:spcAft>
                        <a:buNone/>
                      </a:pPr>
                      <a:r>
                        <a:t/>
                      </a:r>
                      <a:endParaRPr sz="15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t/>
                      </a:r>
                      <a:endParaRPr sz="1500">
                        <a:latin typeface="Times New Roman"/>
                        <a:ea typeface="Times New Roman"/>
                        <a:cs typeface="Times New Roman"/>
                        <a:sym typeface="Times New Roman"/>
                      </a:endParaRPr>
                    </a:p>
                  </a:txBody>
                  <a:tcPr marT="91425" marB="91425" marR="91425" marL="91425"/>
                </a:tc>
              </a:tr>
              <a:tr h="476250">
                <a:tc vMerge="1"/>
                <a:tc>
                  <a:txBody>
                    <a:bodyPr/>
                    <a:lstStyle/>
                    <a:p>
                      <a:pPr indent="0" lvl="0" marL="0" rtl="0" algn="l">
                        <a:spcBef>
                          <a:spcPts val="0"/>
                        </a:spcBef>
                        <a:spcAft>
                          <a:spcPts val="0"/>
                        </a:spcAft>
                        <a:buNone/>
                      </a:pPr>
                      <a:r>
                        <a:t/>
                      </a:r>
                      <a:endParaRPr sz="15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t/>
                      </a:r>
                      <a:endParaRPr sz="1500">
                        <a:latin typeface="Times New Roman"/>
                        <a:ea typeface="Times New Roman"/>
                        <a:cs typeface="Times New Roman"/>
                        <a:sym typeface="Times New Roman"/>
                      </a:endParaRPr>
                    </a:p>
                  </a:txBody>
                  <a:tcPr marT="91425" marB="91425" marR="91425" marL="91425"/>
                </a:tc>
              </a:tr>
              <a:tr h="476250">
                <a:tc vMerge="1"/>
                <a:tc>
                  <a:txBody>
                    <a:bodyPr/>
                    <a:lstStyle/>
                    <a:p>
                      <a:pPr indent="0" lvl="0" marL="0" rtl="0" algn="l">
                        <a:spcBef>
                          <a:spcPts val="0"/>
                        </a:spcBef>
                        <a:spcAft>
                          <a:spcPts val="0"/>
                        </a:spcAft>
                        <a:buNone/>
                      </a:pPr>
                      <a:r>
                        <a:t/>
                      </a:r>
                      <a:endParaRPr sz="15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t/>
                      </a:r>
                      <a:endParaRPr sz="1500">
                        <a:latin typeface="Times New Roman"/>
                        <a:ea typeface="Times New Roman"/>
                        <a:cs typeface="Times New Roman"/>
                        <a:sym typeface="Times New Roman"/>
                      </a:endParaRPr>
                    </a:p>
                  </a:txBody>
                  <a:tcPr marT="91425" marB="91425" marR="91425" marL="91425"/>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33"/>
          <p:cNvSpPr txBox="1"/>
          <p:nvPr>
            <p:ph type="ctrTitle"/>
          </p:nvPr>
        </p:nvSpPr>
        <p:spPr>
          <a:xfrm>
            <a:off x="0" y="0"/>
            <a:ext cx="9144000" cy="915300"/>
          </a:xfrm>
          <a:prstGeom prst="rect">
            <a:avLst/>
          </a:prstGeom>
          <a:solidFill>
            <a:srgbClr val="3B3B3B"/>
          </a:solidFill>
          <a:ln>
            <a:noFill/>
          </a:ln>
        </p:spPr>
        <p:txBody>
          <a:bodyPr anchorCtr="0" anchor="t" bIns="34275" lIns="68575" spcFirstLastPara="1" rIns="68575" wrap="square" tIns="34275">
            <a:normAutofit/>
          </a:bodyPr>
          <a:lstStyle/>
          <a:p>
            <a:pPr indent="0" lvl="0" marL="0" rtl="0" algn="ctr">
              <a:lnSpc>
                <a:spcPct val="90000"/>
              </a:lnSpc>
              <a:spcBef>
                <a:spcPts val="0"/>
              </a:spcBef>
              <a:spcAft>
                <a:spcPts val="0"/>
              </a:spcAft>
              <a:buClr>
                <a:srgbClr val="FF6600"/>
              </a:buClr>
              <a:buSzPts val="4500"/>
              <a:buFont typeface="Arial"/>
              <a:buNone/>
            </a:pPr>
            <a:r>
              <a:rPr b="1" lang="en">
                <a:solidFill>
                  <a:srgbClr val="FF6600"/>
                </a:solidFill>
                <a:latin typeface="Times New Roman"/>
                <a:ea typeface="Times New Roman"/>
                <a:cs typeface="Times New Roman"/>
                <a:sym typeface="Times New Roman"/>
              </a:rPr>
              <a:t>Data Information</a:t>
            </a:r>
            <a:endParaRPr>
              <a:latin typeface="Times New Roman"/>
              <a:ea typeface="Times New Roman"/>
              <a:cs typeface="Times New Roman"/>
              <a:sym typeface="Times New Roman"/>
            </a:endParaRPr>
          </a:p>
        </p:txBody>
      </p:sp>
      <p:sp>
        <p:nvSpPr>
          <p:cNvPr id="183" name="Google Shape;183;p33"/>
          <p:cNvSpPr txBox="1"/>
          <p:nvPr/>
        </p:nvSpPr>
        <p:spPr>
          <a:xfrm>
            <a:off x="0" y="914400"/>
            <a:ext cx="12321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rgbClr val="2D3B45"/>
                </a:solidFill>
                <a:highlight>
                  <a:srgbClr val="FFFFFF"/>
                </a:highlight>
                <a:latin typeface="Times New Roman"/>
                <a:ea typeface="Times New Roman"/>
                <a:cs typeface="Times New Roman"/>
                <a:sym typeface="Times New Roman"/>
              </a:rPr>
              <a:t>Clinical Factors</a:t>
            </a:r>
            <a:endParaRPr>
              <a:latin typeface="Times New Roman"/>
              <a:ea typeface="Times New Roman"/>
              <a:cs typeface="Times New Roman"/>
              <a:sym typeface="Times New Roman"/>
            </a:endParaRPr>
          </a:p>
        </p:txBody>
      </p:sp>
      <p:graphicFrame>
        <p:nvGraphicFramePr>
          <p:cNvPr id="184" name="Google Shape;184;p33"/>
          <p:cNvGraphicFramePr/>
          <p:nvPr/>
        </p:nvGraphicFramePr>
        <p:xfrm>
          <a:off x="1219200" y="990600"/>
          <a:ext cx="3000000" cy="3000000"/>
        </p:xfrm>
        <a:graphic>
          <a:graphicData uri="http://schemas.openxmlformats.org/drawingml/2006/table">
            <a:tbl>
              <a:tblPr>
                <a:noFill/>
                <a:tableStyleId>{D46A657C-8990-4C14-81D1-363C1D72FA33}</a:tableStyleId>
              </a:tblPr>
              <a:tblGrid>
                <a:gridCol w="2600325"/>
                <a:gridCol w="5267325"/>
              </a:tblGrid>
              <a:tr h="381000">
                <a:tc>
                  <a:txBody>
                    <a:bodyPr/>
                    <a:lstStyle/>
                    <a:p>
                      <a:pPr indent="0" lvl="0" marL="0" rtl="0" algn="l">
                        <a:lnSpc>
                          <a:spcPct val="115000"/>
                        </a:lnSpc>
                        <a:spcBef>
                          <a:spcPts val="0"/>
                        </a:spcBef>
                        <a:spcAft>
                          <a:spcPts val="0"/>
                        </a:spcAft>
                        <a:buNone/>
                      </a:pPr>
                      <a:r>
                        <a:rPr lang="en" sz="1100">
                          <a:solidFill>
                            <a:srgbClr val="2D3B45"/>
                          </a:solidFill>
                          <a:latin typeface="Times New Roman"/>
                          <a:ea typeface="Times New Roman"/>
                          <a:cs typeface="Times New Roman"/>
                          <a:sym typeface="Times New Roman"/>
                        </a:rPr>
                        <a:t>NTM - Dexa Scan Frequency</a:t>
                      </a:r>
                      <a:endParaRPr sz="1100">
                        <a:solidFill>
                          <a:srgbClr val="2D3B45"/>
                        </a:solidFill>
                        <a:latin typeface="Times New Roman"/>
                        <a:ea typeface="Times New Roman"/>
                        <a:cs typeface="Times New Roman"/>
                        <a:sym typeface="Times New Roman"/>
                      </a:endParaRPr>
                    </a:p>
                  </a:txBody>
                  <a:tcPr marT="19050" marB="19050" marR="19050" marL="19050"/>
                </a:tc>
                <a:tc>
                  <a:txBody>
                    <a:bodyPr/>
                    <a:lstStyle/>
                    <a:p>
                      <a:pPr indent="0" lvl="0" marL="0" rtl="0" algn="l">
                        <a:lnSpc>
                          <a:spcPct val="115000"/>
                        </a:lnSpc>
                        <a:spcBef>
                          <a:spcPts val="0"/>
                        </a:spcBef>
                        <a:spcAft>
                          <a:spcPts val="0"/>
                        </a:spcAft>
                        <a:buNone/>
                      </a:pPr>
                      <a:r>
                        <a:rPr lang="en" sz="1100">
                          <a:solidFill>
                            <a:srgbClr val="2D3B45"/>
                          </a:solidFill>
                          <a:latin typeface="Times New Roman"/>
                          <a:ea typeface="Times New Roman"/>
                          <a:cs typeface="Times New Roman"/>
                          <a:sym typeface="Times New Roman"/>
                        </a:rPr>
                        <a:t>Number of DEXA scans taken prior to the first NTM Rx date (within 365 days prior from rxdate)</a:t>
                      </a:r>
                      <a:endParaRPr sz="1100">
                        <a:solidFill>
                          <a:srgbClr val="2D3B45"/>
                        </a:solidFill>
                        <a:latin typeface="Times New Roman"/>
                        <a:ea typeface="Times New Roman"/>
                        <a:cs typeface="Times New Roman"/>
                        <a:sym typeface="Times New Roman"/>
                      </a:endParaRPr>
                    </a:p>
                  </a:txBody>
                  <a:tcPr marT="19050" marB="19050" marR="19050" marL="19050"/>
                </a:tc>
              </a:tr>
              <a:tr h="552450">
                <a:tc>
                  <a:txBody>
                    <a:bodyPr/>
                    <a:lstStyle/>
                    <a:p>
                      <a:pPr indent="0" lvl="0" marL="0" rtl="0" algn="l">
                        <a:lnSpc>
                          <a:spcPct val="115000"/>
                        </a:lnSpc>
                        <a:spcBef>
                          <a:spcPts val="0"/>
                        </a:spcBef>
                        <a:spcAft>
                          <a:spcPts val="0"/>
                        </a:spcAft>
                        <a:buNone/>
                      </a:pPr>
                      <a:r>
                        <a:rPr lang="en" sz="1100">
                          <a:solidFill>
                            <a:srgbClr val="2D3B45"/>
                          </a:solidFill>
                          <a:latin typeface="Times New Roman"/>
                          <a:ea typeface="Times New Roman"/>
                          <a:cs typeface="Times New Roman"/>
                          <a:sym typeface="Times New Roman"/>
                        </a:rPr>
                        <a:t>NTM - Dexa Scan Recency</a:t>
                      </a:r>
                      <a:endParaRPr sz="1100">
                        <a:solidFill>
                          <a:srgbClr val="2D3B45"/>
                        </a:solidFill>
                        <a:latin typeface="Times New Roman"/>
                        <a:ea typeface="Times New Roman"/>
                        <a:cs typeface="Times New Roman"/>
                        <a:sym typeface="Times New Roman"/>
                      </a:endParaRPr>
                    </a:p>
                  </a:txBody>
                  <a:tcPr marT="19050" marB="19050" marR="19050" marL="19050"/>
                </a:tc>
                <a:tc>
                  <a:txBody>
                    <a:bodyPr/>
                    <a:lstStyle/>
                    <a:p>
                      <a:pPr indent="0" lvl="0" marL="0" rtl="0" algn="l">
                        <a:lnSpc>
                          <a:spcPct val="115000"/>
                        </a:lnSpc>
                        <a:spcBef>
                          <a:spcPts val="0"/>
                        </a:spcBef>
                        <a:spcAft>
                          <a:spcPts val="0"/>
                        </a:spcAft>
                        <a:buNone/>
                      </a:pPr>
                      <a:r>
                        <a:rPr lang="en" sz="1100">
                          <a:solidFill>
                            <a:srgbClr val="2D3B45"/>
                          </a:solidFill>
                          <a:latin typeface="Times New Roman"/>
                          <a:ea typeface="Times New Roman"/>
                          <a:cs typeface="Times New Roman"/>
                          <a:sym typeface="Times New Roman"/>
                        </a:rPr>
                        <a:t>Flag indicating the presence of Dexa Scan before the NTM Rx (within 2 years prior from rxdate or between their first Rx and Switched Rx; whichever is smaller and applicable)</a:t>
                      </a:r>
                      <a:endParaRPr sz="1100">
                        <a:solidFill>
                          <a:srgbClr val="2D3B45"/>
                        </a:solidFill>
                        <a:latin typeface="Times New Roman"/>
                        <a:ea typeface="Times New Roman"/>
                        <a:cs typeface="Times New Roman"/>
                        <a:sym typeface="Times New Roman"/>
                      </a:endParaRPr>
                    </a:p>
                  </a:txBody>
                  <a:tcPr marT="19050" marB="19050" marR="19050" marL="19050"/>
                </a:tc>
              </a:tr>
              <a:tr h="381000">
                <a:tc>
                  <a:txBody>
                    <a:bodyPr/>
                    <a:lstStyle/>
                    <a:p>
                      <a:pPr indent="0" lvl="0" marL="0" rtl="0" algn="l">
                        <a:lnSpc>
                          <a:spcPct val="115000"/>
                        </a:lnSpc>
                        <a:spcBef>
                          <a:spcPts val="0"/>
                        </a:spcBef>
                        <a:spcAft>
                          <a:spcPts val="0"/>
                        </a:spcAft>
                        <a:buNone/>
                      </a:pPr>
                      <a:r>
                        <a:rPr lang="en" sz="1100">
                          <a:solidFill>
                            <a:srgbClr val="2D3B45"/>
                          </a:solidFill>
                          <a:latin typeface="Times New Roman"/>
                          <a:ea typeface="Times New Roman"/>
                          <a:cs typeface="Times New Roman"/>
                          <a:sym typeface="Times New Roman"/>
                        </a:rPr>
                        <a:t>Dexa During Therapy</a:t>
                      </a:r>
                      <a:endParaRPr sz="1100">
                        <a:solidFill>
                          <a:srgbClr val="2D3B45"/>
                        </a:solidFill>
                        <a:latin typeface="Times New Roman"/>
                        <a:ea typeface="Times New Roman"/>
                        <a:cs typeface="Times New Roman"/>
                        <a:sym typeface="Times New Roman"/>
                      </a:endParaRPr>
                    </a:p>
                  </a:txBody>
                  <a:tcPr marT="19050" marB="19050" marR="19050" marL="19050"/>
                </a:tc>
                <a:tc>
                  <a:txBody>
                    <a:bodyPr/>
                    <a:lstStyle/>
                    <a:p>
                      <a:pPr indent="0" lvl="0" marL="0" rtl="0" algn="l">
                        <a:lnSpc>
                          <a:spcPct val="115000"/>
                        </a:lnSpc>
                        <a:spcBef>
                          <a:spcPts val="0"/>
                        </a:spcBef>
                        <a:spcAft>
                          <a:spcPts val="0"/>
                        </a:spcAft>
                        <a:buNone/>
                      </a:pPr>
                      <a:r>
                        <a:rPr lang="en" sz="1100">
                          <a:solidFill>
                            <a:srgbClr val="2D3B45"/>
                          </a:solidFill>
                          <a:latin typeface="Times New Roman"/>
                          <a:ea typeface="Times New Roman"/>
                          <a:cs typeface="Times New Roman"/>
                          <a:sym typeface="Times New Roman"/>
                        </a:rPr>
                        <a:t>Flag indicating if the patient had a Dexa Scan during their first continuous therapy</a:t>
                      </a:r>
                      <a:endParaRPr sz="1100">
                        <a:solidFill>
                          <a:srgbClr val="2D3B45"/>
                        </a:solidFill>
                        <a:latin typeface="Times New Roman"/>
                        <a:ea typeface="Times New Roman"/>
                        <a:cs typeface="Times New Roman"/>
                        <a:sym typeface="Times New Roman"/>
                      </a:endParaRPr>
                    </a:p>
                  </a:txBody>
                  <a:tcPr marT="19050" marB="19050" marR="19050" marL="19050"/>
                </a:tc>
              </a:tr>
              <a:tr h="381000">
                <a:tc>
                  <a:txBody>
                    <a:bodyPr/>
                    <a:lstStyle/>
                    <a:p>
                      <a:pPr indent="0" lvl="0" marL="0" rtl="0" algn="l">
                        <a:lnSpc>
                          <a:spcPct val="115000"/>
                        </a:lnSpc>
                        <a:spcBef>
                          <a:spcPts val="0"/>
                        </a:spcBef>
                        <a:spcAft>
                          <a:spcPts val="0"/>
                        </a:spcAft>
                        <a:buNone/>
                      </a:pPr>
                      <a:r>
                        <a:rPr lang="en" sz="1100">
                          <a:solidFill>
                            <a:srgbClr val="2D3B45"/>
                          </a:solidFill>
                          <a:latin typeface="Times New Roman"/>
                          <a:ea typeface="Times New Roman"/>
                          <a:cs typeface="Times New Roman"/>
                          <a:sym typeface="Times New Roman"/>
                        </a:rPr>
                        <a:t>NTM - Fragility Fracture Recency</a:t>
                      </a:r>
                      <a:endParaRPr sz="1100">
                        <a:solidFill>
                          <a:srgbClr val="2D3B45"/>
                        </a:solidFill>
                        <a:latin typeface="Times New Roman"/>
                        <a:ea typeface="Times New Roman"/>
                        <a:cs typeface="Times New Roman"/>
                        <a:sym typeface="Times New Roman"/>
                      </a:endParaRPr>
                    </a:p>
                  </a:txBody>
                  <a:tcPr marT="19050" marB="19050" marR="19050" marL="19050"/>
                </a:tc>
                <a:tc>
                  <a:txBody>
                    <a:bodyPr/>
                    <a:lstStyle/>
                    <a:p>
                      <a:pPr indent="0" lvl="0" marL="0" rtl="0" algn="l">
                        <a:lnSpc>
                          <a:spcPct val="115000"/>
                        </a:lnSpc>
                        <a:spcBef>
                          <a:spcPts val="0"/>
                        </a:spcBef>
                        <a:spcAft>
                          <a:spcPts val="0"/>
                        </a:spcAft>
                        <a:buNone/>
                      </a:pPr>
                      <a:r>
                        <a:rPr lang="en" sz="1100">
                          <a:solidFill>
                            <a:srgbClr val="2D3B45"/>
                          </a:solidFill>
                          <a:latin typeface="Times New Roman"/>
                          <a:ea typeface="Times New Roman"/>
                          <a:cs typeface="Times New Roman"/>
                          <a:sym typeface="Times New Roman"/>
                        </a:rPr>
                        <a:t>Flag indicating if the patient had a recent fragility fracture (within 365 days prior from rxdate)</a:t>
                      </a:r>
                      <a:endParaRPr sz="1100">
                        <a:solidFill>
                          <a:srgbClr val="2D3B45"/>
                        </a:solidFill>
                        <a:latin typeface="Times New Roman"/>
                        <a:ea typeface="Times New Roman"/>
                        <a:cs typeface="Times New Roman"/>
                        <a:sym typeface="Times New Roman"/>
                      </a:endParaRPr>
                    </a:p>
                  </a:txBody>
                  <a:tcPr marT="19050" marB="19050" marR="19050" marL="19050"/>
                </a:tc>
              </a:tr>
              <a:tr h="381000">
                <a:tc>
                  <a:txBody>
                    <a:bodyPr/>
                    <a:lstStyle/>
                    <a:p>
                      <a:pPr indent="0" lvl="0" marL="0" rtl="0" algn="l">
                        <a:lnSpc>
                          <a:spcPct val="115000"/>
                        </a:lnSpc>
                        <a:spcBef>
                          <a:spcPts val="0"/>
                        </a:spcBef>
                        <a:spcAft>
                          <a:spcPts val="0"/>
                        </a:spcAft>
                        <a:buNone/>
                      </a:pPr>
                      <a:r>
                        <a:rPr lang="en" sz="1100">
                          <a:solidFill>
                            <a:srgbClr val="2D3B45"/>
                          </a:solidFill>
                          <a:latin typeface="Times New Roman"/>
                          <a:ea typeface="Times New Roman"/>
                          <a:cs typeface="Times New Roman"/>
                          <a:sym typeface="Times New Roman"/>
                        </a:rPr>
                        <a:t>Fragility Fracture During Therapy</a:t>
                      </a:r>
                      <a:endParaRPr sz="1100">
                        <a:solidFill>
                          <a:srgbClr val="2D3B45"/>
                        </a:solidFill>
                        <a:latin typeface="Times New Roman"/>
                        <a:ea typeface="Times New Roman"/>
                        <a:cs typeface="Times New Roman"/>
                        <a:sym typeface="Times New Roman"/>
                      </a:endParaRPr>
                    </a:p>
                  </a:txBody>
                  <a:tcPr marT="19050" marB="19050" marR="19050" marL="19050"/>
                </a:tc>
                <a:tc>
                  <a:txBody>
                    <a:bodyPr/>
                    <a:lstStyle/>
                    <a:p>
                      <a:pPr indent="0" lvl="0" marL="0" rtl="0" algn="l">
                        <a:lnSpc>
                          <a:spcPct val="115000"/>
                        </a:lnSpc>
                        <a:spcBef>
                          <a:spcPts val="0"/>
                        </a:spcBef>
                        <a:spcAft>
                          <a:spcPts val="0"/>
                        </a:spcAft>
                        <a:buNone/>
                      </a:pPr>
                      <a:r>
                        <a:rPr lang="en" sz="1100">
                          <a:solidFill>
                            <a:srgbClr val="2D3B45"/>
                          </a:solidFill>
                          <a:latin typeface="Times New Roman"/>
                          <a:ea typeface="Times New Roman"/>
                          <a:cs typeface="Times New Roman"/>
                          <a:sym typeface="Times New Roman"/>
                        </a:rPr>
                        <a:t>Flag indicating if the patient had fragility fracture  during their first continuous therapy</a:t>
                      </a:r>
                      <a:endParaRPr sz="1100">
                        <a:solidFill>
                          <a:srgbClr val="2D3B45"/>
                        </a:solidFill>
                        <a:latin typeface="Times New Roman"/>
                        <a:ea typeface="Times New Roman"/>
                        <a:cs typeface="Times New Roman"/>
                        <a:sym typeface="Times New Roman"/>
                      </a:endParaRPr>
                    </a:p>
                  </a:txBody>
                  <a:tcPr marT="19050" marB="19050" marR="19050" marL="19050"/>
                </a:tc>
              </a:tr>
              <a:tr h="381000">
                <a:tc>
                  <a:txBody>
                    <a:bodyPr/>
                    <a:lstStyle/>
                    <a:p>
                      <a:pPr indent="0" lvl="0" marL="0" rtl="0" algn="l">
                        <a:lnSpc>
                          <a:spcPct val="115000"/>
                        </a:lnSpc>
                        <a:spcBef>
                          <a:spcPts val="0"/>
                        </a:spcBef>
                        <a:spcAft>
                          <a:spcPts val="0"/>
                        </a:spcAft>
                        <a:buNone/>
                      </a:pPr>
                      <a:r>
                        <a:rPr lang="en" sz="1100">
                          <a:solidFill>
                            <a:srgbClr val="2D3B45"/>
                          </a:solidFill>
                          <a:latin typeface="Times New Roman"/>
                          <a:ea typeface="Times New Roman"/>
                          <a:cs typeface="Times New Roman"/>
                          <a:sym typeface="Times New Roman"/>
                        </a:rPr>
                        <a:t>NTM - Glucocorticoid Recency</a:t>
                      </a:r>
                      <a:endParaRPr sz="1100">
                        <a:solidFill>
                          <a:srgbClr val="2D3B45"/>
                        </a:solidFill>
                        <a:latin typeface="Times New Roman"/>
                        <a:ea typeface="Times New Roman"/>
                        <a:cs typeface="Times New Roman"/>
                        <a:sym typeface="Times New Roman"/>
                      </a:endParaRPr>
                    </a:p>
                  </a:txBody>
                  <a:tcPr marT="19050" marB="19050" marR="19050" marL="19050"/>
                </a:tc>
                <a:tc>
                  <a:txBody>
                    <a:bodyPr/>
                    <a:lstStyle/>
                    <a:p>
                      <a:pPr indent="0" lvl="0" marL="0" rtl="0" algn="l">
                        <a:lnSpc>
                          <a:spcPct val="115000"/>
                        </a:lnSpc>
                        <a:spcBef>
                          <a:spcPts val="0"/>
                        </a:spcBef>
                        <a:spcAft>
                          <a:spcPts val="0"/>
                        </a:spcAft>
                        <a:buNone/>
                      </a:pPr>
                      <a:r>
                        <a:rPr lang="en" sz="1100">
                          <a:solidFill>
                            <a:srgbClr val="2D3B45"/>
                          </a:solidFill>
                          <a:latin typeface="Times New Roman"/>
                          <a:ea typeface="Times New Roman"/>
                          <a:cs typeface="Times New Roman"/>
                          <a:sym typeface="Times New Roman"/>
                        </a:rPr>
                        <a:t>Flag indicating usage of Glucocorticoids (&gt;=7.5mg strength) in the one year look-back from the first NTM Rx</a:t>
                      </a:r>
                      <a:endParaRPr sz="1100">
                        <a:solidFill>
                          <a:srgbClr val="2D3B45"/>
                        </a:solidFill>
                        <a:latin typeface="Times New Roman"/>
                        <a:ea typeface="Times New Roman"/>
                        <a:cs typeface="Times New Roman"/>
                        <a:sym typeface="Times New Roman"/>
                      </a:endParaRPr>
                    </a:p>
                  </a:txBody>
                  <a:tcPr marT="19050" marB="19050" marR="19050" marL="19050"/>
                </a:tc>
              </a:tr>
              <a:tr h="381000">
                <a:tc>
                  <a:txBody>
                    <a:bodyPr/>
                    <a:lstStyle/>
                    <a:p>
                      <a:pPr indent="0" lvl="0" marL="0" rtl="0" algn="l">
                        <a:lnSpc>
                          <a:spcPct val="115000"/>
                        </a:lnSpc>
                        <a:spcBef>
                          <a:spcPts val="0"/>
                        </a:spcBef>
                        <a:spcAft>
                          <a:spcPts val="0"/>
                        </a:spcAft>
                        <a:buNone/>
                      </a:pPr>
                      <a:r>
                        <a:rPr lang="en" sz="1100">
                          <a:solidFill>
                            <a:srgbClr val="2D3B45"/>
                          </a:solidFill>
                          <a:latin typeface="Times New Roman"/>
                          <a:ea typeface="Times New Roman"/>
                          <a:cs typeface="Times New Roman"/>
                          <a:sym typeface="Times New Roman"/>
                        </a:rPr>
                        <a:t>Glucocorticoid Usage During Therapy</a:t>
                      </a:r>
                      <a:endParaRPr sz="1100">
                        <a:solidFill>
                          <a:srgbClr val="2D3B45"/>
                        </a:solidFill>
                        <a:latin typeface="Times New Roman"/>
                        <a:ea typeface="Times New Roman"/>
                        <a:cs typeface="Times New Roman"/>
                        <a:sym typeface="Times New Roman"/>
                      </a:endParaRPr>
                    </a:p>
                  </a:txBody>
                  <a:tcPr marT="19050" marB="19050" marR="19050" marL="19050"/>
                </a:tc>
                <a:tc>
                  <a:txBody>
                    <a:bodyPr/>
                    <a:lstStyle/>
                    <a:p>
                      <a:pPr indent="0" lvl="0" marL="0" rtl="0" algn="l">
                        <a:lnSpc>
                          <a:spcPct val="115000"/>
                        </a:lnSpc>
                        <a:spcBef>
                          <a:spcPts val="0"/>
                        </a:spcBef>
                        <a:spcAft>
                          <a:spcPts val="0"/>
                        </a:spcAft>
                        <a:buNone/>
                      </a:pPr>
                      <a:r>
                        <a:rPr lang="en" sz="1100">
                          <a:solidFill>
                            <a:srgbClr val="2D3B45"/>
                          </a:solidFill>
                          <a:latin typeface="Times New Roman"/>
                          <a:ea typeface="Times New Roman"/>
                          <a:cs typeface="Times New Roman"/>
                          <a:sym typeface="Times New Roman"/>
                        </a:rPr>
                        <a:t>Flag indicating if the patient had a Glucocorticoid usage during the first continuous therapy</a:t>
                      </a:r>
                      <a:endParaRPr sz="1100">
                        <a:solidFill>
                          <a:srgbClr val="2D3B45"/>
                        </a:solidFill>
                        <a:latin typeface="Times New Roman"/>
                        <a:ea typeface="Times New Roman"/>
                        <a:cs typeface="Times New Roman"/>
                        <a:sym typeface="Times New Roman"/>
                      </a:endParaRPr>
                    </a:p>
                  </a:txBody>
                  <a:tcPr marT="19050" marB="19050" marR="19050" marL="19050"/>
                </a:tc>
              </a:tr>
            </a:tbl>
          </a:graphicData>
        </a:graphic>
      </p:graphicFrame>
      <p:graphicFrame>
        <p:nvGraphicFramePr>
          <p:cNvPr id="185" name="Google Shape;185;p33"/>
          <p:cNvGraphicFramePr/>
          <p:nvPr/>
        </p:nvGraphicFramePr>
        <p:xfrm>
          <a:off x="1219200" y="3886200"/>
          <a:ext cx="3000000" cy="3000000"/>
        </p:xfrm>
        <a:graphic>
          <a:graphicData uri="http://schemas.openxmlformats.org/drawingml/2006/table">
            <a:tbl>
              <a:tblPr>
                <a:noFill/>
                <a:tableStyleId>{D46A657C-8990-4C14-81D1-363C1D72FA33}</a:tableStyleId>
              </a:tblPr>
              <a:tblGrid>
                <a:gridCol w="2600325"/>
                <a:gridCol w="5267325"/>
              </a:tblGrid>
              <a:tr h="381000">
                <a:tc>
                  <a:txBody>
                    <a:bodyPr/>
                    <a:lstStyle/>
                    <a:p>
                      <a:pPr indent="0" lvl="0" marL="0" rtl="0" algn="l">
                        <a:lnSpc>
                          <a:spcPct val="115000"/>
                        </a:lnSpc>
                        <a:spcBef>
                          <a:spcPts val="0"/>
                        </a:spcBef>
                        <a:spcAft>
                          <a:spcPts val="0"/>
                        </a:spcAft>
                        <a:buNone/>
                      </a:pPr>
                      <a:r>
                        <a:rPr lang="en" sz="1100">
                          <a:solidFill>
                            <a:srgbClr val="2D3B45"/>
                          </a:solidFill>
                          <a:latin typeface="Times New Roman"/>
                          <a:ea typeface="Times New Roman"/>
                          <a:cs typeface="Times New Roman"/>
                          <a:sym typeface="Times New Roman"/>
                        </a:rPr>
                        <a:t>NTM - Injectable Experience</a:t>
                      </a:r>
                      <a:endParaRPr sz="1100">
                        <a:solidFill>
                          <a:srgbClr val="2D3B45"/>
                        </a:solidFill>
                        <a:latin typeface="Times New Roman"/>
                        <a:ea typeface="Times New Roman"/>
                        <a:cs typeface="Times New Roman"/>
                        <a:sym typeface="Times New Roman"/>
                      </a:endParaRPr>
                    </a:p>
                  </a:txBody>
                  <a:tcPr marT="19050" marB="19050" marR="19050" marL="19050"/>
                </a:tc>
                <a:tc>
                  <a:txBody>
                    <a:bodyPr/>
                    <a:lstStyle/>
                    <a:p>
                      <a:pPr indent="0" lvl="0" marL="0" rtl="0" algn="l">
                        <a:lnSpc>
                          <a:spcPct val="115000"/>
                        </a:lnSpc>
                        <a:spcBef>
                          <a:spcPts val="0"/>
                        </a:spcBef>
                        <a:spcAft>
                          <a:spcPts val="0"/>
                        </a:spcAft>
                        <a:buNone/>
                      </a:pPr>
                      <a:r>
                        <a:rPr lang="en" sz="1100">
                          <a:solidFill>
                            <a:srgbClr val="2D3B45"/>
                          </a:solidFill>
                          <a:latin typeface="Times New Roman"/>
                          <a:ea typeface="Times New Roman"/>
                          <a:cs typeface="Times New Roman"/>
                          <a:sym typeface="Times New Roman"/>
                        </a:rPr>
                        <a:t>Flag indicating any injectable drug usage in the recent 12 months before the NTM OP Rx</a:t>
                      </a:r>
                      <a:endParaRPr sz="1100">
                        <a:solidFill>
                          <a:srgbClr val="2D3B45"/>
                        </a:solidFill>
                        <a:latin typeface="Times New Roman"/>
                        <a:ea typeface="Times New Roman"/>
                        <a:cs typeface="Times New Roman"/>
                        <a:sym typeface="Times New Roman"/>
                      </a:endParaRPr>
                    </a:p>
                  </a:txBody>
                  <a:tcPr marT="19050" marB="19050" marR="19050" marL="19050"/>
                </a:tc>
              </a:tr>
              <a:tr h="552450">
                <a:tc>
                  <a:txBody>
                    <a:bodyPr/>
                    <a:lstStyle/>
                    <a:p>
                      <a:pPr indent="0" lvl="0" marL="0" rtl="0" algn="l">
                        <a:lnSpc>
                          <a:spcPct val="115000"/>
                        </a:lnSpc>
                        <a:spcBef>
                          <a:spcPts val="0"/>
                        </a:spcBef>
                        <a:spcAft>
                          <a:spcPts val="0"/>
                        </a:spcAft>
                        <a:buNone/>
                      </a:pPr>
                      <a:r>
                        <a:rPr lang="en" sz="1100">
                          <a:solidFill>
                            <a:srgbClr val="2D3B45"/>
                          </a:solidFill>
                          <a:latin typeface="Times New Roman"/>
                          <a:ea typeface="Times New Roman"/>
                          <a:cs typeface="Times New Roman"/>
                          <a:sym typeface="Times New Roman"/>
                        </a:rPr>
                        <a:t>NTM - Risk Factors</a:t>
                      </a:r>
                      <a:endParaRPr sz="1100">
                        <a:solidFill>
                          <a:srgbClr val="2D3B45"/>
                        </a:solidFill>
                        <a:latin typeface="Times New Roman"/>
                        <a:ea typeface="Times New Roman"/>
                        <a:cs typeface="Times New Roman"/>
                        <a:sym typeface="Times New Roman"/>
                      </a:endParaRPr>
                    </a:p>
                  </a:txBody>
                  <a:tcPr marT="19050" marB="19050" marR="19050" marL="19050"/>
                </a:tc>
                <a:tc>
                  <a:txBody>
                    <a:bodyPr/>
                    <a:lstStyle/>
                    <a:p>
                      <a:pPr indent="0" lvl="0" marL="0" rtl="0" algn="l">
                        <a:lnSpc>
                          <a:spcPct val="115000"/>
                        </a:lnSpc>
                        <a:spcBef>
                          <a:spcPts val="0"/>
                        </a:spcBef>
                        <a:spcAft>
                          <a:spcPts val="0"/>
                        </a:spcAft>
                        <a:buNone/>
                      </a:pPr>
                      <a:r>
                        <a:rPr lang="en" sz="1100">
                          <a:solidFill>
                            <a:srgbClr val="2D3B45"/>
                          </a:solidFill>
                          <a:latin typeface="Times New Roman"/>
                          <a:ea typeface="Times New Roman"/>
                          <a:cs typeface="Times New Roman"/>
                          <a:sym typeface="Times New Roman"/>
                        </a:rPr>
                        <a:t>Risk Factors that the patient is falling into. For chronic Risk Factors complete lookback to be applied and for non-chronic Risk Factors, one year lookback from the date of first OP Rx</a:t>
                      </a:r>
                      <a:endParaRPr sz="1100">
                        <a:solidFill>
                          <a:srgbClr val="2D3B45"/>
                        </a:solidFill>
                        <a:latin typeface="Times New Roman"/>
                        <a:ea typeface="Times New Roman"/>
                        <a:cs typeface="Times New Roman"/>
                        <a:sym typeface="Times New Roman"/>
                      </a:endParaRPr>
                    </a:p>
                  </a:txBody>
                  <a:tcPr marT="19050" marB="19050" marR="19050" marL="19050"/>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