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>
        <p:scale>
          <a:sx n="98" d="100"/>
          <a:sy n="98" d="100"/>
        </p:scale>
        <p:origin x="8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3631763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&lt;G2M insight for Cab Investment firm&gt;</a:t>
            </a:r>
          </a:p>
          <a:p>
            <a:endParaRPr lang="en-US" sz="4000" dirty="0"/>
          </a:p>
          <a:p>
            <a:r>
              <a:rPr lang="en-US" sz="2800" b="1" dirty="0"/>
              <a:t>&lt;21 November 2024&gt;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chemeClr val="accent2"/>
                </a:solidFill>
              </a:rPr>
              <a:t>Done by: Ethan Dy during LISUM39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F5D2F-A917-945E-0770-54F106425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1BC16E-42DC-0A7F-EDEC-8F4B3C7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19969" y="-5419969"/>
            <a:ext cx="1352062" cy="12192000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Exploratory Data Analysis (EDA)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4A25-F546-7D8D-D1CB-01A605DB4530}"/>
              </a:ext>
            </a:extLst>
          </p:cNvPr>
          <p:cNvSpPr txBox="1">
            <a:spLocks/>
          </p:cNvSpPr>
          <p:nvPr/>
        </p:nvSpPr>
        <p:spPr>
          <a:xfrm rot="5400000">
            <a:off x="5557714" y="-2072325"/>
            <a:ext cx="611557" cy="648286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6600"/>
                </a:solidFill>
              </a:rPr>
              <a:t>City Pop. Density vs Cab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BBA1A-F784-1B0E-4A68-855D7B2D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6" y="1474884"/>
            <a:ext cx="7844141" cy="5142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BEBE9E-9C00-6BA0-6A94-7574683B997A}"/>
              </a:ext>
            </a:extLst>
          </p:cNvPr>
          <p:cNvSpPr txBox="1"/>
          <p:nvPr/>
        </p:nvSpPr>
        <p:spPr>
          <a:xfrm>
            <a:off x="8620370" y="2338211"/>
            <a:ext cx="3235569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• </a:t>
            </a:r>
            <a:r>
              <a:rPr lang="en-US" b="1" dirty="0">
                <a:solidFill>
                  <a:schemeClr val="bg2"/>
                </a:solidFill>
              </a:rPr>
              <a:t>Null Hypothesis (H0): </a:t>
            </a:r>
            <a:r>
              <a:rPr lang="en-US" dirty="0">
                <a:solidFill>
                  <a:schemeClr val="bg2"/>
                </a:solidFill>
              </a:rPr>
              <a:t>Cab usage density (rides per capita) does not vary with city population size for either company.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• </a:t>
            </a:r>
            <a:r>
              <a:rPr lang="en-US" b="1" dirty="0">
                <a:solidFill>
                  <a:schemeClr val="bg2"/>
                </a:solidFill>
              </a:rPr>
              <a:t>Alternative Hypothesis (H1): </a:t>
            </a:r>
            <a:r>
              <a:rPr lang="en-US" dirty="0">
                <a:solidFill>
                  <a:schemeClr val="bg2"/>
                </a:solidFill>
              </a:rPr>
              <a:t>Cab usage density is higher in more densely populated cities, indicating a stronger customer base in these</a:t>
            </a:r>
          </a:p>
          <a:p>
            <a:r>
              <a:rPr lang="en-US" dirty="0">
                <a:solidFill>
                  <a:schemeClr val="bg2"/>
                </a:solidFill>
              </a:rPr>
              <a:t>areas for both companies.</a:t>
            </a:r>
          </a:p>
        </p:txBody>
      </p:sp>
    </p:spTree>
    <p:extLst>
      <p:ext uri="{BB962C8B-B14F-4D97-AF65-F5344CB8AC3E}">
        <p14:creationId xmlns:p14="http://schemas.microsoft.com/office/powerpoint/2010/main" val="282591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9A7D3-7546-5278-D3A3-AA588F97F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CFF2B52-3E71-CEE3-B111-3472B5AF0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19969" y="-5419969"/>
            <a:ext cx="1352062" cy="12192000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Exploratory Data Analysis (EDA)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02068-A4BB-527C-2449-BFD3DEAF9782}"/>
              </a:ext>
            </a:extLst>
          </p:cNvPr>
          <p:cNvSpPr txBox="1">
            <a:spLocks/>
          </p:cNvSpPr>
          <p:nvPr/>
        </p:nvSpPr>
        <p:spPr>
          <a:xfrm rot="5400000">
            <a:off x="5557714" y="-2072325"/>
            <a:ext cx="611557" cy="648286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6600"/>
                </a:solidFill>
              </a:rPr>
              <a:t>Top City for Repeat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47441-0F4F-86FA-681A-5660B399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674" y="1761108"/>
            <a:ext cx="7900557" cy="4233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016005-2DDE-E59E-1C61-0C9F3302A08D}"/>
              </a:ext>
            </a:extLst>
          </p:cNvPr>
          <p:cNvSpPr txBox="1"/>
          <p:nvPr/>
        </p:nvSpPr>
        <p:spPr>
          <a:xfrm>
            <a:off x="390769" y="2169730"/>
            <a:ext cx="3235569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• </a:t>
            </a:r>
            <a:r>
              <a:rPr lang="en-US" b="1" dirty="0">
                <a:solidFill>
                  <a:schemeClr val="bg2"/>
                </a:solidFill>
              </a:rPr>
              <a:t>Null Hypothesis (H0): </a:t>
            </a:r>
            <a:r>
              <a:rPr lang="en-US" dirty="0">
                <a:solidFill>
                  <a:schemeClr val="bg2"/>
                </a:solidFill>
              </a:rPr>
              <a:t>There is no difference in the concentration of repeat customers between Yellow Cab and Pink Cab in any specific</a:t>
            </a:r>
          </a:p>
          <a:p>
            <a:r>
              <a:rPr lang="en-US" dirty="0">
                <a:solidFill>
                  <a:schemeClr val="bg2"/>
                </a:solidFill>
              </a:rPr>
              <a:t>city.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• </a:t>
            </a:r>
            <a:r>
              <a:rPr lang="en-US" b="1" dirty="0">
                <a:solidFill>
                  <a:schemeClr val="bg2"/>
                </a:solidFill>
              </a:rPr>
              <a:t>Alternative Hypothesis (H1): </a:t>
            </a:r>
            <a:r>
              <a:rPr lang="en-US" dirty="0">
                <a:solidFill>
                  <a:schemeClr val="bg2"/>
                </a:solidFill>
              </a:rPr>
              <a:t>Yellow Cab has a higher concentration of repeat customers in certain cities compared to Pink Cab.</a:t>
            </a:r>
          </a:p>
        </p:txBody>
      </p:sp>
    </p:spTree>
    <p:extLst>
      <p:ext uri="{BB962C8B-B14F-4D97-AF65-F5344CB8AC3E}">
        <p14:creationId xmlns:p14="http://schemas.microsoft.com/office/powerpoint/2010/main" val="294871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34F93-A679-7ACE-E79B-FC2A1C181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4DA092-EE2D-72AE-2019-C9E1F95F1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19969" y="-5419969"/>
            <a:ext cx="1352062" cy="12192000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EDA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7172F-3DAF-487B-66D9-2DE5342C7B9E}"/>
              </a:ext>
            </a:extLst>
          </p:cNvPr>
          <p:cNvSpPr txBox="1"/>
          <p:nvPr/>
        </p:nvSpPr>
        <p:spPr>
          <a:xfrm>
            <a:off x="156307" y="997421"/>
            <a:ext cx="11879385" cy="572464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Hypothesis Results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 Profitability by Trip Volume: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Result: </a:t>
            </a:r>
            <a:r>
              <a:rPr lang="en-US" b="1" dirty="0">
                <a:solidFill>
                  <a:schemeClr val="accent2"/>
                </a:solidFill>
              </a:rPr>
              <a:t>Not supported</a:t>
            </a:r>
            <a:r>
              <a:rPr lang="en-US" dirty="0">
                <a:solidFill>
                  <a:schemeClr val="bg2"/>
                </a:solidFill>
              </a:rPr>
              <a:t>. The data did not show an inverse relationship between ride volume and profit per ride; in fact, both companies showed stable or slightly increased profitability with higher ride counts.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>
              <a:buFont typeface="+mj-lt"/>
              <a:buAutoNum type="arabicPeriod" startAt="2"/>
            </a:pPr>
            <a:r>
              <a:rPr lang="en-US" b="1" dirty="0">
                <a:solidFill>
                  <a:schemeClr val="bg2"/>
                </a:solidFill>
              </a:rPr>
              <a:t> Customer Age Impact on Ride Frequency: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Result: </a:t>
            </a:r>
            <a:r>
              <a:rPr lang="en-US" b="1" dirty="0">
                <a:solidFill>
                  <a:schemeClr val="accent2"/>
                </a:solidFill>
              </a:rPr>
              <a:t>Not supported</a:t>
            </a:r>
            <a:r>
              <a:rPr lang="en-US" dirty="0">
                <a:solidFill>
                  <a:schemeClr val="bg2"/>
                </a:solidFill>
              </a:rPr>
              <a:t>. Middle-aged customers (age 30-50) took the most rides, while the "Over 50" group took the fewest, contradicting the initial hypothesis.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b="1" dirty="0">
                <a:solidFill>
                  <a:schemeClr val="bg2"/>
                </a:solidFill>
              </a:rPr>
              <a:t> Ride Distribution Based on City Size: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Result: </a:t>
            </a:r>
            <a:r>
              <a:rPr lang="en-US" b="1" dirty="0">
                <a:solidFill>
                  <a:schemeClr val="accent2"/>
                </a:solidFill>
              </a:rPr>
              <a:t>Not supported</a:t>
            </a:r>
            <a:r>
              <a:rPr lang="en-US" dirty="0">
                <a:solidFill>
                  <a:schemeClr val="bg2"/>
                </a:solidFill>
              </a:rPr>
              <a:t>. Yellow Cab was dominant across all city sizes, with no indication that Pink Cab had a stronger presence in smaller cities.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>
              <a:buFont typeface="+mj-lt"/>
              <a:buAutoNum type="arabicPeriod" startAt="4"/>
            </a:pPr>
            <a:r>
              <a:rPr lang="en-US" b="1" dirty="0">
                <a:solidFill>
                  <a:schemeClr val="bg2"/>
                </a:solidFill>
              </a:rPr>
              <a:t> City Population Density vs. Cab Usage: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Result: </a:t>
            </a:r>
            <a:r>
              <a:rPr lang="en-US" b="1" dirty="0">
                <a:solidFill>
                  <a:schemeClr val="accent2"/>
                </a:solidFill>
              </a:rPr>
              <a:t>Partially supported</a:t>
            </a:r>
            <a:r>
              <a:rPr lang="en-US" dirty="0">
                <a:solidFill>
                  <a:schemeClr val="bg2"/>
                </a:solidFill>
              </a:rPr>
              <a:t>. Some densely populated cities showed high usage density, but this was inconsistent across all cities, suggesting other factors beyond population size influence cab demand.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>
              <a:buFont typeface="+mj-lt"/>
              <a:buAutoNum type="arabicPeriod" startAt="5"/>
            </a:pPr>
            <a:r>
              <a:rPr lang="en-US" b="1" dirty="0">
                <a:solidFill>
                  <a:schemeClr val="bg2"/>
                </a:solidFill>
              </a:rPr>
              <a:t> Top City for Repeat Customers by Company: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Result: </a:t>
            </a:r>
            <a:r>
              <a:rPr lang="en-US" b="1" dirty="0">
                <a:solidFill>
                  <a:schemeClr val="accent2"/>
                </a:solidFill>
              </a:rPr>
              <a:t>Supported</a:t>
            </a:r>
            <a:r>
              <a:rPr lang="en-US" dirty="0">
                <a:solidFill>
                  <a:schemeClr val="bg2"/>
                </a:solidFill>
              </a:rPr>
              <a:t>. The data showed a significantly higher concentration of repeat customers for Yellow Cab in New York City compared to Pink Cab’s top city (Los Angeles).</a:t>
            </a:r>
          </a:p>
        </p:txBody>
      </p:sp>
    </p:spTree>
    <p:extLst>
      <p:ext uri="{BB962C8B-B14F-4D97-AF65-F5344CB8AC3E}">
        <p14:creationId xmlns:p14="http://schemas.microsoft.com/office/powerpoint/2010/main" val="386832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1DCB6-2F85-4384-E0F3-F2F7EBB5D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47A6C8-4698-5983-45C8-CD1909840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19969" y="-5419969"/>
            <a:ext cx="1352062" cy="12192000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3EA48-6F27-33D0-EBCD-3AFFF3C468B6}"/>
              </a:ext>
            </a:extLst>
          </p:cNvPr>
          <p:cNvSpPr txBox="1"/>
          <p:nvPr/>
        </p:nvSpPr>
        <p:spPr>
          <a:xfrm>
            <a:off x="156307" y="997421"/>
            <a:ext cx="11879385" cy="5632311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After analyzing the data and testing my hypotheses, here are some of my recommendations: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Target Middle-Aged Customers to Boost Ride Numbers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- Finding: Customers aged 30-50 are taking the most rides, while those over 50 are taking the least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2"/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Explore Different Opportunities in High-Demand Cities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- Finding: Certain cities like Boston, MA and Washington, DC have higher cab usage density, but this doesn't always match up with population size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Differentiate Services to Stand Out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- Finding: Yellow Cab dominates in ride numbers across all city sizes, and Pink Cab doesn't have a stronger presence in smaller cities as initially thought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4"/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Increase Customer Loyalty and Repeat Business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- Finding: Yellow Cab has more repeat customers, especially in cities like New York</a:t>
            </a:r>
          </a:p>
        </p:txBody>
      </p:sp>
    </p:spTree>
    <p:extLst>
      <p:ext uri="{BB962C8B-B14F-4D97-AF65-F5344CB8AC3E}">
        <p14:creationId xmlns:p14="http://schemas.microsoft.com/office/powerpoint/2010/main" val="76872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BE9C6-B949-74E0-1974-970FE258D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9A3C-A3E8-B13B-E785-9F3F1F4B1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7773B-7E13-67F2-5010-037C976F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pPr algn="just"/>
            <a:r>
              <a:rPr lang="en-US" sz="2000" dirty="0">
                <a:solidFill>
                  <a:srgbClr val="FF6600"/>
                </a:solidFill>
              </a:rPr>
              <a:t>          </a:t>
            </a:r>
            <a:r>
              <a:rPr lang="en-US" sz="2000" dirty="0"/>
              <a:t>Investment Analysis of the US Cab Industry for XYZ</a:t>
            </a: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Objective: </a:t>
            </a:r>
            <a:r>
              <a:rPr lang="en-US" sz="2000" dirty="0"/>
              <a:t>Evaluate two cab companies to determine the best investment opportunity for XYZ.</a:t>
            </a:r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Key Findings: </a:t>
            </a: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86B6B-A10B-0469-F4FB-279903B790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3A9EEB33-1FBD-0A89-ADB2-6C42CEB5E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246" y="2245197"/>
            <a:ext cx="5158154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Yellow Cab demonstrates stronger performance across ride volume, profitability, and customer loyalty.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Middle-aged customers (30-50 years) drive the highest ride frequency.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City-level demand varies and does not align strictly with population density. </a:t>
            </a:r>
          </a:p>
        </p:txBody>
      </p:sp>
    </p:spTree>
    <p:extLst>
      <p:ext uri="{BB962C8B-B14F-4D97-AF65-F5344CB8AC3E}">
        <p14:creationId xmlns:p14="http://schemas.microsoft.com/office/powerpoint/2010/main" val="94175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12E8A-A4A8-FC99-508F-6AC2611C6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622C-0FF2-A533-4312-B562BFA7F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AB544-ED27-F6B9-7292-8B20818CC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Autofit/>
          </a:bodyPr>
          <a:lstStyle/>
          <a:p>
            <a:pPr algn="just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Industry 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 cab industry has seen remarkable growth in recent years with increasing competition among key players.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XYZ, a private firm, aims to enter the market and needs data-driven insights to decide between two cab companies for investment.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Data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Cab_Data.csv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Transaction details for two companies from 2016 to 2018.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Customer_ID.csv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Customer demographics and unique identifiers.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Transaction_ID.csv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Links transactions to customers and payment modes.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City.csv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City population, cab usage, and other geographical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Split and 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iverse datasets require management and cleaning.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profitability trends, customer wants/needs, and demographics.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extreme insights for a strategic investment decision.</a:t>
            </a: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r>
              <a:rPr lang="en-US" sz="1800" dirty="0">
                <a:solidFill>
                  <a:srgbClr val="FF6600"/>
                </a:solidFill>
              </a:rPr>
              <a:t>       </a:t>
            </a:r>
          </a:p>
          <a:p>
            <a:endParaRPr lang="en-US" sz="1800" dirty="0">
              <a:solidFill>
                <a:srgbClr val="FF6600"/>
              </a:solidFill>
            </a:endParaRPr>
          </a:p>
          <a:p>
            <a:endParaRPr lang="en-US" sz="18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0E644-11E5-E5CD-63AE-87678C6F9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8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24DF1-CF5A-3F05-23C6-869F9572E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1AA5-4D1B-CB07-120F-ED81C2C6D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1710A-8FF2-916D-B21E-100143461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Autofit/>
          </a:bodyPr>
          <a:lstStyle/>
          <a:p>
            <a:endParaRPr lang="en-US" sz="1800" b="1" dirty="0">
              <a:solidFill>
                <a:schemeClr val="accent2"/>
              </a:solidFill>
            </a:endParaRPr>
          </a:p>
          <a:p>
            <a:endParaRPr lang="en-US" sz="1800" b="1" dirty="0">
              <a:solidFill>
                <a:schemeClr val="accent2"/>
              </a:solidFill>
            </a:endParaRPr>
          </a:p>
          <a:p>
            <a:endParaRPr lang="en-US" sz="1800" b="1" dirty="0">
              <a:solidFill>
                <a:schemeClr val="accent2"/>
              </a:solidFill>
            </a:endParaRPr>
          </a:p>
          <a:p>
            <a:endParaRPr lang="en-US" sz="1800" b="1" dirty="0">
              <a:solidFill>
                <a:schemeClr val="accent2"/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Content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Data Preparation</a:t>
            </a:r>
            <a:r>
              <a:rPr lang="en-US" sz="1800" dirty="0"/>
              <a:t>: Cleaned, transformed, and merged datasets (</a:t>
            </a:r>
            <a:r>
              <a:rPr lang="en-US" sz="1800" dirty="0" err="1"/>
              <a:t>Cab_Data</a:t>
            </a:r>
            <a:r>
              <a:rPr lang="en-US" sz="1800" dirty="0"/>
              <a:t>, </a:t>
            </a:r>
            <a:r>
              <a:rPr lang="en-US" sz="1800" dirty="0" err="1"/>
              <a:t>Customer_ID</a:t>
            </a:r>
            <a:r>
              <a:rPr lang="en-US" sz="1800" dirty="0"/>
              <a:t>, </a:t>
            </a:r>
            <a:r>
              <a:rPr lang="en-US" sz="1800" dirty="0" err="1"/>
              <a:t>Transaction_ID</a:t>
            </a:r>
            <a:r>
              <a:rPr lang="en-US" sz="1800" dirty="0"/>
              <a:t>, City.csv).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Exploratory Data Analysis (EDA)</a:t>
            </a:r>
            <a:r>
              <a:rPr lang="en-US" sz="1800" dirty="0"/>
              <a:t>: Investigated trends in profitability, customer demographics, and city-level usage.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Hypothesis Testing</a:t>
            </a:r>
            <a:r>
              <a:rPr lang="en-US" sz="1800" dirty="0"/>
              <a:t>: Validated assumptions about ride volume, city size, and customer loyalty.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Comparison</a:t>
            </a:r>
            <a:r>
              <a:rPr lang="en-US" sz="1800" dirty="0"/>
              <a:t>: Evaluated Yellow Cab vs. Pink Cab on key performance metrics.</a:t>
            </a: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r>
              <a:rPr lang="en-US" sz="1800" dirty="0">
                <a:solidFill>
                  <a:srgbClr val="FF6600"/>
                </a:solidFill>
              </a:rPr>
              <a:t>       </a:t>
            </a:r>
          </a:p>
          <a:p>
            <a:endParaRPr lang="en-US" sz="1800" dirty="0">
              <a:solidFill>
                <a:srgbClr val="FF6600"/>
              </a:solidFill>
            </a:endParaRPr>
          </a:p>
          <a:p>
            <a:endParaRPr lang="en-US" sz="18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5ABF8-021F-E209-FB36-92CC189AB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A6E93B3-8E0D-1536-5021-C3D71A9DD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19969" y="-5419969"/>
            <a:ext cx="1352062" cy="12192000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Exploratory Data Analysis (EDA)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58E061-C7F3-AA0A-42E5-5702A3324052}"/>
              </a:ext>
            </a:extLst>
          </p:cNvPr>
          <p:cNvSpPr txBox="1">
            <a:spLocks/>
          </p:cNvSpPr>
          <p:nvPr/>
        </p:nvSpPr>
        <p:spPr>
          <a:xfrm rot="5400000">
            <a:off x="3002083" y="-1999760"/>
            <a:ext cx="611557" cy="648286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6600"/>
                </a:solidFill>
              </a:rPr>
              <a:t>Distribution of Trip Profit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8D072F-2FCF-3FA6-CC36-029515470ACE}"/>
              </a:ext>
            </a:extLst>
          </p:cNvPr>
          <p:cNvSpPr txBox="1">
            <a:spLocks/>
          </p:cNvSpPr>
          <p:nvPr/>
        </p:nvSpPr>
        <p:spPr>
          <a:xfrm rot="5400000">
            <a:off x="8578360" y="-1999759"/>
            <a:ext cx="611557" cy="648286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6600"/>
                </a:solidFill>
              </a:rPr>
              <a:t>Average Profit by Cab Company</a:t>
            </a:r>
          </a:p>
          <a:p>
            <a:endParaRPr lang="en-US" sz="3200" b="1" dirty="0">
              <a:solidFill>
                <a:srgbClr val="FF66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70AC46-0A12-07A4-940C-7A268FA7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0" y="1695938"/>
            <a:ext cx="6236352" cy="3933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5AD362-944D-E72C-BF9C-A3A2BAD69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92" y="1874465"/>
            <a:ext cx="4809037" cy="369276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ADFD15D-231A-C5D2-DBF5-5A8CDE98017F}"/>
              </a:ext>
            </a:extLst>
          </p:cNvPr>
          <p:cNvSpPr txBox="1">
            <a:spLocks/>
          </p:cNvSpPr>
          <p:nvPr/>
        </p:nvSpPr>
        <p:spPr>
          <a:xfrm rot="5400000">
            <a:off x="2769738" y="3402280"/>
            <a:ext cx="611557" cy="5134383"/>
          </a:xfrm>
          <a:prstGeom prst="rect">
            <a:avLst/>
          </a:prstGeom>
          <a:solidFill>
            <a:schemeClr val="tx2"/>
          </a:solidFill>
        </p:spPr>
        <p:txBody>
          <a:bodyPr vert="vert270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2"/>
                </a:solidFill>
              </a:rPr>
              <a:t>- Most trips skews towards lower profit margins 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</a:rPr>
              <a:t>- Majority of profit is below $250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DC3A143-88AE-0DEE-6C00-6F3BF7E104D6}"/>
              </a:ext>
            </a:extLst>
          </p:cNvPr>
          <p:cNvSpPr txBox="1">
            <a:spLocks/>
          </p:cNvSpPr>
          <p:nvPr/>
        </p:nvSpPr>
        <p:spPr>
          <a:xfrm rot="5400000">
            <a:off x="8810705" y="3327057"/>
            <a:ext cx="611557" cy="5134383"/>
          </a:xfrm>
          <a:prstGeom prst="rect">
            <a:avLst/>
          </a:prstGeom>
          <a:solidFill>
            <a:schemeClr val="tx2"/>
          </a:solidFill>
        </p:spPr>
        <p:txBody>
          <a:bodyPr vert="vert270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2"/>
                </a:solidFill>
              </a:rPr>
              <a:t>- Yellow cab shows higher profits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</a:rPr>
              <a:t>- Profit gap favors yellow cab</a:t>
            </a:r>
          </a:p>
        </p:txBody>
      </p:sp>
    </p:spTree>
    <p:extLst>
      <p:ext uri="{BB962C8B-B14F-4D97-AF65-F5344CB8AC3E}">
        <p14:creationId xmlns:p14="http://schemas.microsoft.com/office/powerpoint/2010/main" val="301357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66954-33FE-6F6B-F862-B7B64A2BA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969318-F546-B6ED-ACBB-F2960D92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19969" y="-5419969"/>
            <a:ext cx="1352062" cy="12192000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Exploratory Data Analysis (EDA)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E8A8A-C4EB-7EC3-9516-737758972A87}"/>
              </a:ext>
            </a:extLst>
          </p:cNvPr>
          <p:cNvSpPr txBox="1">
            <a:spLocks/>
          </p:cNvSpPr>
          <p:nvPr/>
        </p:nvSpPr>
        <p:spPr>
          <a:xfrm rot="5400000">
            <a:off x="5557714" y="-2072325"/>
            <a:ext cx="611557" cy="648286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6600"/>
                </a:solidFill>
              </a:rPr>
              <a:t>Cities Profitability by Trip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DFBA9-B241-E614-F229-D2F60934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" y="1474884"/>
            <a:ext cx="8371024" cy="50312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C89F4B-016F-536A-4C35-4684D4100A29}"/>
              </a:ext>
            </a:extLst>
          </p:cNvPr>
          <p:cNvSpPr txBox="1"/>
          <p:nvPr/>
        </p:nvSpPr>
        <p:spPr>
          <a:xfrm>
            <a:off x="8651631" y="2136338"/>
            <a:ext cx="3235569" cy="286232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• </a:t>
            </a:r>
            <a:r>
              <a:rPr lang="en-US" b="1" dirty="0">
                <a:solidFill>
                  <a:schemeClr val="bg2"/>
                </a:solidFill>
              </a:rPr>
              <a:t>Null Hypothesis (H0): </a:t>
            </a:r>
            <a:r>
              <a:rPr lang="en-US" dirty="0">
                <a:solidFill>
                  <a:schemeClr val="bg2"/>
                </a:solidFill>
              </a:rPr>
              <a:t>There is no relationship between the number of rides in a city and the average profit per ride for either company.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• </a:t>
            </a:r>
            <a:r>
              <a:rPr lang="en-US" b="1" dirty="0">
                <a:solidFill>
                  <a:schemeClr val="bg2"/>
                </a:solidFill>
              </a:rPr>
              <a:t>Alternative Hypothesis (H1): </a:t>
            </a:r>
            <a:r>
              <a:rPr lang="en-US" dirty="0">
                <a:solidFill>
                  <a:schemeClr val="bg2"/>
                </a:solidFill>
              </a:rPr>
              <a:t>Cities with a higher number of rides have a lower average profit per ride for both companies.</a:t>
            </a:r>
          </a:p>
        </p:txBody>
      </p:sp>
    </p:spTree>
    <p:extLst>
      <p:ext uri="{BB962C8B-B14F-4D97-AF65-F5344CB8AC3E}">
        <p14:creationId xmlns:p14="http://schemas.microsoft.com/office/powerpoint/2010/main" val="277715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6C41E-B605-6D28-20DB-FCD2EE484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F252C0-9C66-98DA-4DD8-88C9733F7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19969" y="-5419969"/>
            <a:ext cx="1352062" cy="12192000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Exploratory Data Analysis (EDA)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5BE84-2139-21AE-A981-9F706EA526CD}"/>
              </a:ext>
            </a:extLst>
          </p:cNvPr>
          <p:cNvSpPr txBox="1">
            <a:spLocks/>
          </p:cNvSpPr>
          <p:nvPr/>
        </p:nvSpPr>
        <p:spPr>
          <a:xfrm rot="5400000">
            <a:off x="5557714" y="-2072325"/>
            <a:ext cx="611557" cy="648286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6600"/>
                </a:solidFill>
              </a:rPr>
              <a:t>Customer Age Impact on # of Rides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97E9B-AC11-CB0D-D0AF-E5DCB70C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63" y="1563939"/>
            <a:ext cx="7955306" cy="5042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FC3C8-6BB7-15C5-18F7-6745E025E6C4}"/>
              </a:ext>
            </a:extLst>
          </p:cNvPr>
          <p:cNvSpPr txBox="1"/>
          <p:nvPr/>
        </p:nvSpPr>
        <p:spPr>
          <a:xfrm>
            <a:off x="187569" y="2105077"/>
            <a:ext cx="3235569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• </a:t>
            </a:r>
            <a:r>
              <a:rPr lang="en-US" b="1" dirty="0">
                <a:solidFill>
                  <a:schemeClr val="bg2"/>
                </a:solidFill>
              </a:rPr>
              <a:t>Null Hypothesis (H0): </a:t>
            </a:r>
            <a:r>
              <a:rPr lang="en-US" dirty="0">
                <a:solidFill>
                  <a:schemeClr val="bg2"/>
                </a:solidFill>
              </a:rPr>
              <a:t>There is no difference in the average number of rides taken by older customers compared to younger customers, regardless of the cab company.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• </a:t>
            </a:r>
            <a:r>
              <a:rPr lang="en-US" b="1" dirty="0">
                <a:solidFill>
                  <a:schemeClr val="bg2"/>
                </a:solidFill>
              </a:rPr>
              <a:t>Alternative Hypothesis (H1): </a:t>
            </a:r>
            <a:r>
              <a:rPr lang="en-US" dirty="0">
                <a:solidFill>
                  <a:schemeClr val="bg2"/>
                </a:solidFill>
              </a:rPr>
              <a:t>Older customers take more rides on average than younger customers, regardless of the cab company.</a:t>
            </a:r>
          </a:p>
        </p:txBody>
      </p:sp>
    </p:spTree>
    <p:extLst>
      <p:ext uri="{BB962C8B-B14F-4D97-AF65-F5344CB8AC3E}">
        <p14:creationId xmlns:p14="http://schemas.microsoft.com/office/powerpoint/2010/main" val="393678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3417E-E312-D91B-0E11-F9112B660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03018D-003F-413E-A9C0-3AF02B565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19969" y="-5419969"/>
            <a:ext cx="1352062" cy="12192000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Exploratory Data Analysis (EDA)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03691-4CA9-54F9-5E70-F7FFD325B0BB}"/>
              </a:ext>
            </a:extLst>
          </p:cNvPr>
          <p:cNvSpPr txBox="1">
            <a:spLocks/>
          </p:cNvSpPr>
          <p:nvPr/>
        </p:nvSpPr>
        <p:spPr>
          <a:xfrm rot="5400000">
            <a:off x="5557714" y="-2072325"/>
            <a:ext cx="611557" cy="648286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6600"/>
                </a:solidFill>
              </a:rPr>
              <a:t>Ride Distribution from City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07A6E-99E5-9605-1B21-A6427599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48" y="1623379"/>
            <a:ext cx="8226035" cy="4876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C7F64D-F2B6-474C-CDFE-84930753D1FB}"/>
              </a:ext>
            </a:extLst>
          </p:cNvPr>
          <p:cNvSpPr txBox="1"/>
          <p:nvPr/>
        </p:nvSpPr>
        <p:spPr>
          <a:xfrm>
            <a:off x="140677" y="2338211"/>
            <a:ext cx="3235569" cy="286232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• </a:t>
            </a:r>
            <a:r>
              <a:rPr lang="en-US" b="1" dirty="0">
                <a:solidFill>
                  <a:schemeClr val="bg2"/>
                </a:solidFill>
              </a:rPr>
              <a:t>Null Hypothesis (H0): </a:t>
            </a:r>
            <a:r>
              <a:rPr lang="en-US" dirty="0">
                <a:solidFill>
                  <a:schemeClr val="bg2"/>
                </a:solidFill>
              </a:rPr>
              <a:t>There is no difference in the presence of Pink Cab and Yellow Cab across cities of different sizes.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• </a:t>
            </a:r>
            <a:r>
              <a:rPr lang="en-US" b="1" dirty="0">
                <a:solidFill>
                  <a:schemeClr val="bg2"/>
                </a:solidFill>
              </a:rPr>
              <a:t>Alternative Hypothesis (H1): </a:t>
            </a:r>
            <a:r>
              <a:rPr lang="en-US" dirty="0">
                <a:solidFill>
                  <a:schemeClr val="bg2"/>
                </a:solidFill>
              </a:rPr>
              <a:t>Pink Cab has a stronger presence in smaller cities, while Yellow Cab is more dominant in larger cities.</a:t>
            </a:r>
          </a:p>
        </p:txBody>
      </p:sp>
    </p:spTree>
    <p:extLst>
      <p:ext uri="{BB962C8B-B14F-4D97-AF65-F5344CB8AC3E}">
        <p14:creationId xmlns:p14="http://schemas.microsoft.com/office/powerpoint/2010/main" val="25321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50</TotalTime>
  <Words>1050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   Agenda</vt:lpstr>
      <vt:lpstr>   Executive Summary</vt:lpstr>
      <vt:lpstr>   Problem Statement</vt:lpstr>
      <vt:lpstr>   Approach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EDA Summary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Isaac Dy</dc:creator>
  <cp:lastModifiedBy>Ethan Isaac Dy</cp:lastModifiedBy>
  <cp:revision>1</cp:revision>
  <dcterms:created xsi:type="dcterms:W3CDTF">2024-11-18T18:11:44Z</dcterms:created>
  <dcterms:modified xsi:type="dcterms:W3CDTF">2024-11-18T19:02:42Z</dcterms:modified>
</cp:coreProperties>
</file>